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34"/>
  </p:notesMasterIdLst>
  <p:sldIdLst>
    <p:sldId id="257" r:id="rId4"/>
    <p:sldId id="260" r:id="rId5"/>
    <p:sldId id="278" r:id="rId6"/>
    <p:sldId id="266" r:id="rId7"/>
    <p:sldId id="262" r:id="rId8"/>
    <p:sldId id="268" r:id="rId9"/>
    <p:sldId id="282" r:id="rId10"/>
    <p:sldId id="280" r:id="rId11"/>
    <p:sldId id="281" r:id="rId12"/>
    <p:sldId id="269" r:id="rId13"/>
    <p:sldId id="264" r:id="rId14"/>
    <p:sldId id="297" r:id="rId15"/>
    <p:sldId id="300" r:id="rId16"/>
    <p:sldId id="305" r:id="rId17"/>
    <p:sldId id="277" r:id="rId18"/>
    <p:sldId id="301" r:id="rId19"/>
    <p:sldId id="279" r:id="rId20"/>
    <p:sldId id="302" r:id="rId21"/>
    <p:sldId id="303" r:id="rId22"/>
    <p:sldId id="304" r:id="rId23"/>
    <p:sldId id="284" r:id="rId24"/>
    <p:sldId id="285" r:id="rId25"/>
    <p:sldId id="298" r:id="rId26"/>
    <p:sldId id="270" r:id="rId27"/>
    <p:sldId id="272" r:id="rId28"/>
    <p:sldId id="263" r:id="rId29"/>
    <p:sldId id="295" r:id="rId30"/>
    <p:sldId id="256" r:id="rId31"/>
    <p:sldId id="259" r:id="rId32"/>
    <p:sldId id="29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57" autoAdjust="0"/>
  </p:normalViewPr>
  <p:slideViewPr>
    <p:cSldViewPr>
      <p:cViewPr varScale="1">
        <p:scale>
          <a:sx n="58" d="100"/>
          <a:sy n="58" d="100"/>
        </p:scale>
        <p:origin x="11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3A19B-B08B-47DE-BF45-00D04D7A6642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15FF4-0796-401E-A1CD-376ADE63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5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Muốn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nhân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một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sô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́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thập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phân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0,1; 0,01; 0,001 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.ta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l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m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như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thế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n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o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7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- </a:t>
            </a:r>
            <a:r>
              <a:rPr lang="vi-VN" baseline="0"/>
              <a:t>nhận xét gì về số bị chia và thương tìm được?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4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- nhận</a:t>
            </a:r>
            <a:r>
              <a:rPr lang="vi-VN" baseline="0"/>
              <a:t> xét gì về SBC và thương tìm đươc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5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0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chơi</a:t>
            </a:r>
            <a:r>
              <a:rPr lang="en-US" dirty="0"/>
              <a:t> TC: </a:t>
            </a:r>
            <a:r>
              <a:rPr lang="en-US" dirty="0" err="1"/>
              <a:t>Lật</a:t>
            </a:r>
            <a:r>
              <a:rPr lang="en-US" dirty="0"/>
              <a:t> </a:t>
            </a:r>
            <a:r>
              <a:rPr lang="en-US" dirty="0" err="1"/>
              <a:t>mảnh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chữa</a:t>
            </a:r>
            <a:r>
              <a:rPr lang="en-US" dirty="0"/>
              <a:t> BT </a:t>
            </a:r>
            <a:r>
              <a:rPr lang="en-US" dirty="0" err="1"/>
              <a:t>này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5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05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Khi chia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TP </a:t>
            </a:r>
            <a:r>
              <a:rPr lang="en-US" dirty="0" err="1"/>
              <a:t>cho</a:t>
            </a:r>
            <a:r>
              <a:rPr lang="en-US" dirty="0"/>
              <a:t> 10, 100, 1000, … ta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/>
              <a:t>- Qua BT 1,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7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</a:t>
            </a:r>
            <a:r>
              <a:rPr lang="vi-VN" dirty="0"/>
              <a:t>hận</a:t>
            </a:r>
            <a:r>
              <a:rPr lang="vi-VN" baseline="0" dirty="0"/>
              <a:t> xét gì về kết quả của phép chia và phép nhân?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30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Chốt:</a:t>
            </a:r>
            <a:r>
              <a:rPr lang="vi-VN" baseline="0" dirty="0"/>
              <a:t> Bài toán thuộc dạng toán gì? Con vận dụng những kt’ nào để giải bài toán?</a:t>
            </a:r>
          </a:p>
          <a:p>
            <a:r>
              <a:rPr lang="vi-VN" baseline="0" dirty="0"/>
              <a:t>Qua bài tập này chúng ta đạt được mục tiêu nào của bài?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3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8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14BB5-3724-428E-884F-2BB2FE9DE5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47745"/>
      </p:ext>
    </p:extLst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EE2EB-275F-4F90-9C86-BB2BDE979D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67592"/>
      </p:ext>
    </p:extLst>
  </p:cSld>
  <p:clrMapOvr>
    <a:masterClrMapping/>
  </p:clrMapOvr>
  <p:transition advTm="30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9B300-DEFC-4386-BD0F-D455CA79BC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23272"/>
      </p:ext>
    </p:extLst>
  </p:cSld>
  <p:clrMapOvr>
    <a:masterClrMapping/>
  </p:clrMapOvr>
  <p:transition advTm="30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F9C2F-98F7-4ABC-A3AF-E8E086504E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52615"/>
      </p:ext>
    </p:extLst>
  </p:cSld>
  <p:clrMapOvr>
    <a:masterClrMapping/>
  </p:clrMapOvr>
  <p:transition advTm="30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E09F7-6371-4396-B861-F665BBFBD3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58300"/>
      </p:ext>
    </p:extLst>
  </p:cSld>
  <p:clrMapOvr>
    <a:masterClrMapping/>
  </p:clrMapOvr>
  <p:transition advTm="30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CC8AF-4873-4E51-AFFC-A82C42770E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31473"/>
      </p:ext>
    </p:extLst>
  </p:cSld>
  <p:clrMapOvr>
    <a:masterClrMapping/>
  </p:clrMapOvr>
  <p:transition advTm="30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C3D2-601A-4A5D-8BA2-17F4424FD2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08898"/>
      </p:ext>
    </p:extLst>
  </p:cSld>
  <p:clrMapOvr>
    <a:masterClrMapping/>
  </p:clrMapOvr>
  <p:transition advTm="30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3C3AF-8072-4DF1-9139-FE958944DB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03740"/>
      </p:ext>
    </p:extLst>
  </p:cSld>
  <p:clrMapOvr>
    <a:masterClrMapping/>
  </p:clrMapOvr>
  <p:transition advTm="3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2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C90D7-D058-40AD-86CF-A1489F55E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35440"/>
      </p:ext>
    </p:extLst>
  </p:cSld>
  <p:clrMapOvr>
    <a:masterClrMapping/>
  </p:clrMapOvr>
  <p:transition advTm="30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68C88-0792-4933-B3D6-38E35C801D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47303"/>
      </p:ext>
    </p:extLst>
  </p:cSld>
  <p:clrMapOvr>
    <a:masterClrMapping/>
  </p:clrMapOvr>
  <p:transition advTm="30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8ABF7-DE7D-49FE-B8CA-0101CCE9D6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90521"/>
      </p:ext>
    </p:extLst>
  </p:cSld>
  <p:clrMapOvr>
    <a:masterClrMapping/>
  </p:clrMapOvr>
  <p:transition advTm="30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C25AA-026A-4AE8-B732-860E9F82A3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42259"/>
      </p:ext>
    </p:extLst>
  </p:cSld>
  <p:clrMapOvr>
    <a:masterClrMapping/>
  </p:clrMapOvr>
  <p:transition advTm="30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2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C6EA8-BDDC-46E3-82BE-6757631F1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26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94ABB-8683-4909-9087-6ABFF813AE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07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56312-AEBA-451F-8D26-96268B7AAB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62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64644-06F4-4202-8D8B-3AC7A1B089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49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0D7C8-71E5-4956-8EDE-5A8D9D56CD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71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A9A4F-2D42-4498-8061-AA4DE79B6F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6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14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AC779-1773-4A6E-9740-03FE0ED426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58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85B4A-3404-486D-9C13-CEAF0E24CC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08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482A8-6D61-49F9-89A5-648DB85D61D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35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D2AD6-B95C-49D5-8AA5-66F1DC1F99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36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011FB-4F21-42D6-B8A4-D111E751A6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A5BBD-C55E-4980-B5EA-6BD42E7FBD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35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32A3F-4D7A-4353-9B14-5DAE30F2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5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1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2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9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7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3D98C-5D2B-4563-AD97-D78B44BE6F1B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4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6AAF3-E1B5-4A4D-B80E-6E1DB4529AD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0A8310-E034-4EE4-A84A-3B27BB4EF4F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8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Em%20&#273;i%20&#273;&#432;a%20c&#417;m%20cho%20m&#7865;%20&#273;i%20c&#224;y_1.mp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18" Type="http://schemas.openxmlformats.org/officeDocument/2006/relationships/image" Target="../media/image18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2" Type="http://schemas.openxmlformats.org/officeDocument/2006/relationships/audio" Target="../media/media1.wma"/><Relationship Id="rId16" Type="http://schemas.openxmlformats.org/officeDocument/2006/relationships/image" Target="../media/image17.gif"/><Relationship Id="rId20" Type="http://schemas.openxmlformats.org/officeDocument/2006/relationships/slide" Target="slide15.xml"/><Relationship Id="rId29" Type="http://schemas.openxmlformats.org/officeDocument/2006/relationships/slide" Target="slide20.xml"/><Relationship Id="rId1" Type="http://schemas.microsoft.com/office/2007/relationships/media" Target="../media/media1.wma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slide" Target="slide17.xml"/><Relationship Id="rId28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31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gif"/><Relationship Id="rId22" Type="http://schemas.openxmlformats.org/officeDocument/2006/relationships/image" Target="../media/image21.png"/><Relationship Id="rId27" Type="http://schemas.openxmlformats.org/officeDocument/2006/relationships/slide" Target="slide19.xml"/><Relationship Id="rId30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slide" Target="slide19.xml"/><Relationship Id="rId18" Type="http://schemas.openxmlformats.org/officeDocument/2006/relationships/image" Target="../media/image34.PNG"/><Relationship Id="rId3" Type="http://schemas.openxmlformats.org/officeDocument/2006/relationships/slide" Target="slide16.xml"/><Relationship Id="rId7" Type="http://schemas.openxmlformats.org/officeDocument/2006/relationships/slide" Target="slide18.xml"/><Relationship Id="rId12" Type="http://schemas.openxmlformats.org/officeDocument/2006/relationships/image" Target="../media/image31.PNG"/><Relationship Id="rId17" Type="http://schemas.openxmlformats.org/officeDocument/2006/relationships/slide" Target="slide21.xml"/><Relationship Id="rId2" Type="http://schemas.openxmlformats.org/officeDocument/2006/relationships/slide" Target="slide23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PNG"/><Relationship Id="rId11" Type="http://schemas.openxmlformats.org/officeDocument/2006/relationships/slide" Target="slide20.xml"/><Relationship Id="rId5" Type="http://schemas.openxmlformats.org/officeDocument/2006/relationships/slide" Target="slide15.xml"/><Relationship Id="rId15" Type="http://schemas.openxmlformats.org/officeDocument/2006/relationships/slide" Target="slide22.xm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slide" Target="slide17.xml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5.png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58593F-D497-47DE-AA4F-B611E45D7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5-Point Star 1">
            <a:hlinkClick r:id="rId3" action="ppaction://hlinkfile"/>
          </p:cNvPr>
          <p:cNvSpPr/>
          <p:nvPr/>
        </p:nvSpPr>
        <p:spPr>
          <a:xfrm>
            <a:off x="9336088" y="5732504"/>
            <a:ext cx="647700" cy="6492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A0E42-0F1F-4A05-B842-30D61BCC00AC}"/>
              </a:ext>
            </a:extLst>
          </p:cNvPr>
          <p:cNvSpPr txBox="1"/>
          <p:nvPr/>
        </p:nvSpPr>
        <p:spPr>
          <a:xfrm>
            <a:off x="2107551" y="2474048"/>
            <a:ext cx="812929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BÀI: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CHIA MỘT SỐ THẬP PHÂN CHO 10, 100, 1000, …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Trang 6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5</a:t>
            </a: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, 6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4359"/>
            <a:ext cx="1295400" cy="1295400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8100" y="301875"/>
            <a:ext cx="4495800" cy="830997"/>
          </a:xfrm>
          <a:prstGeom prst="rect">
            <a:avLst/>
          </a:prstGeom>
          <a:solidFill>
            <a:schemeClr val="accent5"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UBND QUẬN LONG BIÊN</a:t>
            </a:r>
          </a:p>
          <a:p>
            <a:pPr algn="ctr"/>
            <a:r>
              <a:rPr lang="en-US" sz="2400" b="1" u="sng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TRƯỜNG TIỂU HỌC ÁI MỘ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5350" y="1905000"/>
            <a:ext cx="2781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TOÁN 5</a:t>
            </a:r>
          </a:p>
        </p:txBody>
      </p:sp>
    </p:spTree>
    <p:extLst>
      <p:ext uri="{BB962C8B-B14F-4D97-AF65-F5344CB8AC3E}">
        <p14:creationId xmlns:p14="http://schemas.microsoft.com/office/powerpoint/2010/main" val="614156485"/>
      </p:ext>
    </p:extLst>
  </p:cSld>
  <p:clrMapOvr>
    <a:masterClrMapping/>
  </p:clrMapOvr>
  <p:transition advTm="30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714500" y="2286000"/>
            <a:ext cx="8763000" cy="156966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b="1" u="sng" kern="0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altLang="en-US" b="1" u="sng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u="sng" kern="0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Muốn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chia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một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́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thập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10 , 100 ,1000 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.ta chỉ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việc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chuyển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dấu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phẩy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của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́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lần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lượt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sang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trái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một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̃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́ .</a:t>
            </a:r>
            <a:endParaRPr lang="en-US" altLang="en-US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866900" y="144780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Hãy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nêu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thập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phân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10; 100; 1000;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?</a:t>
            </a:r>
            <a:endParaRPr lang="en-US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LC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096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52402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419100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05656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63792" y="2152011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782793" y="753762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b="1" u="sng" dirty="0" err="1">
                <a:latin typeface="Times New Roman" pitchFamily="18" charset="0"/>
              </a:rPr>
              <a:t>Bài</a:t>
            </a:r>
            <a:r>
              <a:rPr lang="en-US" altLang="en-US" b="1" u="sng" dirty="0">
                <a:latin typeface="Times New Roman" pitchFamily="18" charset="0"/>
              </a:rPr>
              <a:t> 1</a:t>
            </a:r>
            <a:r>
              <a:rPr lang="en-US" altLang="en-US" b="1" dirty="0">
                <a:latin typeface="Times New Roman" pitchFamily="18" charset="0"/>
              </a:rPr>
              <a:t>: </a:t>
            </a:r>
            <a:r>
              <a:rPr lang="en-US" altLang="en-US" b="1" dirty="0" err="1">
                <a:latin typeface="Times New Roman" pitchFamily="18" charset="0"/>
              </a:rPr>
              <a:t>Tính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nhẩm</a:t>
            </a:r>
            <a:r>
              <a:rPr lang="en-US" altLang="en-US" b="1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38400" y="1737176"/>
            <a:ext cx="298366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>
              <a:spcBef>
                <a:spcPct val="50000"/>
              </a:spcBef>
              <a:buFontTx/>
              <a:buAutoNum type="alphaLcParenR"/>
            </a:pPr>
            <a:r>
              <a:rPr lang="en-US" altLang="en-US" dirty="0">
                <a:latin typeface="Times New Roman" pitchFamily="18" charset="0"/>
              </a:rPr>
              <a:t>43,2  : 10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 0,65  :  10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432,9 : 100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13,96 : 1000  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6248400" y="1737175"/>
            <a:ext cx="3048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>
              <a:spcBef>
                <a:spcPct val="50000"/>
              </a:spcBef>
              <a:buFontTx/>
              <a:buAutoNum type="alphaLcParenR" startAt="2"/>
            </a:pPr>
            <a:r>
              <a:rPr lang="en-US" altLang="en-US" dirty="0">
                <a:latin typeface="Times New Roman" pitchFamily="18" charset="0"/>
              </a:rPr>
              <a:t>23,7  : 10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 2,07  : 10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 2,23  : 100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 999,8 : 1000</a:t>
            </a:r>
          </a:p>
          <a:p>
            <a:pPr marL="514350" indent="-514350">
              <a:spcBef>
                <a:spcPct val="50000"/>
              </a:spcBef>
              <a:buFontTx/>
              <a:buAutoNum type="alphaLcParenR" startAt="2"/>
            </a:pPr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49" y="857963"/>
            <a:ext cx="9140452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50" y="1411886"/>
            <a:ext cx="1988993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4" y="1675247"/>
            <a:ext cx="1979858" cy="1979858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1410752"/>
            <a:ext cx="1979858" cy="1984420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0" y="3122296"/>
            <a:ext cx="1988993" cy="1988993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44" y="3385864"/>
            <a:ext cx="1979858" cy="1979858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6" y="3121343"/>
            <a:ext cx="1988993" cy="198899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77" y="168334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3" y="152023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88" y="216087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20" y="126126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5" y="4671088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65" y="5246371"/>
            <a:ext cx="885616" cy="74866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514473" y="-503662"/>
            <a:ext cx="457200" cy="4572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50" y="1411886"/>
            <a:ext cx="1988993" cy="1988993"/>
          </a:xfrm>
          <a:prstGeom prst="rect">
            <a:avLst/>
          </a:prstGeom>
        </p:spPr>
      </p:pic>
      <p:pic>
        <p:nvPicPr>
          <p:cNvPr id="140" name="mau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5" y="1675247"/>
            <a:ext cx="1975306" cy="1979858"/>
          </a:xfrm>
          <a:prstGeom prst="rect">
            <a:avLst/>
          </a:prstGeom>
        </p:spPr>
      </p:pic>
      <p:pic>
        <p:nvPicPr>
          <p:cNvPr id="141" name="mau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1410751"/>
            <a:ext cx="1979858" cy="1979858"/>
          </a:xfrm>
          <a:prstGeom prst="rect">
            <a:avLst/>
          </a:prstGeom>
        </p:spPr>
      </p:pic>
      <p:pic>
        <p:nvPicPr>
          <p:cNvPr id="142" name="mau4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0" y="3122296"/>
            <a:ext cx="1988993" cy="1988993"/>
          </a:xfrm>
          <a:prstGeom prst="rect">
            <a:avLst/>
          </a:prstGeom>
        </p:spPr>
      </p:pic>
      <p:pic>
        <p:nvPicPr>
          <p:cNvPr id="143" name="mau5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44" y="3393008"/>
            <a:ext cx="1975306" cy="1979858"/>
          </a:xfrm>
          <a:prstGeom prst="rect">
            <a:avLst/>
          </a:prstGeom>
        </p:spPr>
      </p:pic>
      <p:pic>
        <p:nvPicPr>
          <p:cNvPr id="144" name="mau6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6" y="3121343"/>
            <a:ext cx="1988993" cy="1988993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697321" y="1285207"/>
            <a:ext cx="5757863" cy="4000500"/>
          </a:xfrm>
          <a:prstGeom prst="rect">
            <a:avLst/>
          </a:prstGeom>
          <a:blipFill dpi="0"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Quad Arrow Callout 40">
            <a:hlinkClick r:id="rId2" action="ppaction://hlinksldjump"/>
          </p:cNvPr>
          <p:cNvSpPr/>
          <p:nvPr/>
        </p:nvSpPr>
        <p:spPr bwMode="auto">
          <a:xfrm>
            <a:off x="11125200" y="5927824"/>
            <a:ext cx="685800" cy="685799"/>
          </a:xfrm>
          <a:prstGeom prst="quadArrowCallout">
            <a:avLst/>
          </a:prstGeom>
          <a:solidFill>
            <a:srgbClr val="33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19199" y="1981200"/>
            <a:ext cx="9906001" cy="2308324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b="1" u="sng" kern="0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altLang="en-US" b="1" u="sng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u="sng" kern="0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Muốn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một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́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thập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10, 100, 1000 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. ta chỉ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việc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chuyển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dấu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phẩy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của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́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lần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lượt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sang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trái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một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́.</a:t>
            </a:r>
            <a:endParaRPr lang="en-US" altLang="en-US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8213" y="688650"/>
            <a:ext cx="1847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1500" b="1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6435" y="688650"/>
            <a:ext cx="1847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1500" b="1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33" name="Picture 3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51" y="0"/>
            <a:ext cx="3052199" cy="3352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2401" cy="3371849"/>
          </a:xfrm>
          <a:prstGeom prst="rect">
            <a:avLst/>
          </a:prstGeom>
        </p:spPr>
      </p:pic>
      <p:pic>
        <p:nvPicPr>
          <p:cNvPr id="35" name="Picture 3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11" y="-2618"/>
            <a:ext cx="3096057" cy="3355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0"/>
            <a:ext cx="2971800" cy="3352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46" y="3348966"/>
            <a:ext cx="3052199" cy="3543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14700"/>
            <a:ext cx="3253350" cy="35432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9" name="Picture 3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35" y="3314701"/>
            <a:ext cx="3014100" cy="3543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2" y="3314701"/>
            <a:ext cx="2971800" cy="35432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96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057062" y="1129734"/>
            <a:ext cx="7892143" cy="1670957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43,2 : 10=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9930" y="301406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4,32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5257800"/>
            <a:ext cx="1800225" cy="110115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0,65 : 10 =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0,065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432,9 : 100 = 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4,329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13,96 : 1000 = 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0,01396</a:t>
            </a:r>
            <a:endParaRPr lang="en-US" altLang="en-US" sz="3200" dirty="0">
              <a:solidFill>
                <a:schemeClr val="hlink"/>
              </a:solidFill>
              <a:latin typeface="Times New Roman" pitchFamily="18" charset="0"/>
            </a:endParaRPr>
          </a:p>
          <a:p>
            <a:pPr algn="ctr" defTabSz="685800">
              <a:defRPr/>
            </a:pPr>
            <a:endParaRPr lang="en-US" sz="3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23,7 : 10 = ?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0,237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LC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096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52402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149804"/>
            <a:ext cx="4267200" cy="148899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vi-VN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91972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2,07 : 10 = ?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6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0,207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9">
            <a:extLst>
              <a:ext uri="{FF2B5EF4-FFF2-40B4-BE49-F238E27FC236}">
                <a16:creationId xmlns:a16="http://schemas.microsoft.com/office/drawing/2014/main" id="{39595DCA-E449-414C-BD16-7733BD54277A}"/>
              </a:ext>
            </a:extLst>
          </p:cNvPr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2,23 : 100 = ?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6 ?</a:t>
            </a:r>
          </a:p>
        </p:txBody>
      </p:sp>
      <p:sp>
        <p:nvSpPr>
          <p:cNvPr id="5" name="Snip Diagonal Corner Rectangle 49">
            <a:extLst>
              <a:ext uri="{FF2B5EF4-FFF2-40B4-BE49-F238E27FC236}">
                <a16:creationId xmlns:a16="http://schemas.microsoft.com/office/drawing/2014/main" id="{BEEB598C-AAA4-4E35-933C-896B2AC017A9}"/>
              </a:ext>
            </a:extLst>
          </p:cNvPr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0,0223</a:t>
            </a: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01ED0087-C26F-48EC-84A3-E3796827A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9">
            <a:extLst>
              <a:ext uri="{FF2B5EF4-FFF2-40B4-BE49-F238E27FC236}">
                <a16:creationId xmlns:a16="http://schemas.microsoft.com/office/drawing/2014/main" id="{961A35F0-A9A0-4C77-AF1D-E4075F79AF08}"/>
              </a:ext>
            </a:extLst>
          </p:cNvPr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999,8 : 1000 = ?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6 ?</a:t>
            </a:r>
          </a:p>
        </p:txBody>
      </p:sp>
      <p:sp>
        <p:nvSpPr>
          <p:cNvPr id="5" name="Snip Diagonal Corner Rectangle 49">
            <a:extLst>
              <a:ext uri="{FF2B5EF4-FFF2-40B4-BE49-F238E27FC236}">
                <a16:creationId xmlns:a16="http://schemas.microsoft.com/office/drawing/2014/main" id="{F501ACFD-056F-4980-9831-53BCDD28E668}"/>
              </a:ext>
            </a:extLst>
          </p:cNvPr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0,9998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40AC80B3-7144-46C0-ACFA-B55B331BD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63792" y="2152011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000" b="1">
              <a:latin typeface="Times New Roman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905000" y="877670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b="1" u="sng" dirty="0" err="1">
                <a:latin typeface="Times New Roman" pitchFamily="18" charset="0"/>
              </a:rPr>
              <a:t>Bài</a:t>
            </a:r>
            <a:r>
              <a:rPr lang="en-US" altLang="en-US" b="1" u="sng" dirty="0">
                <a:latin typeface="Times New Roman" pitchFamily="18" charset="0"/>
              </a:rPr>
              <a:t> 1: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Tính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nhẩm</a:t>
            </a:r>
            <a:r>
              <a:rPr lang="en-US" altLang="en-US" b="1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752600" y="1828801"/>
            <a:ext cx="3306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a)  43,2  : 10 = 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283124" y="2667533"/>
            <a:ext cx="27000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0,65  :  10 =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026488" y="3486824"/>
            <a:ext cx="2728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432,9 : 100 = 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745192" y="1923352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000" b="1">
              <a:latin typeface="Times New Roman" pitchFamily="18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4526013" y="1833173"/>
            <a:ext cx="1223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4,32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4706428" y="2654203"/>
            <a:ext cx="1257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0,065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4449792" y="3440028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  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4,329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6469092" y="1811414"/>
            <a:ext cx="2933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b)  23,7  : 10 =  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6985174" y="2629386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2,07  : 10 = 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811992" y="3447358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2,23  : 100 = </a:t>
            </a: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9021792" y="1783423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2,37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8183592" y="2761552"/>
            <a:ext cx="198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000" b="1">
              <a:latin typeface="Times New Roman" pitchFamily="18" charset="0"/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8945592" y="2615390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0,207</a:t>
            </a: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8869392" y="3447358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  0,0223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782793" y="4325062"/>
            <a:ext cx="327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13,96 : 1000 = 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4373593" y="4283807"/>
            <a:ext cx="19722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  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0,01396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6586617" y="4279325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999,8 : 1000 = </a:t>
            </a:r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8916875" y="4269892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 0,9998</a:t>
            </a:r>
          </a:p>
        </p:txBody>
      </p:sp>
    </p:spTree>
    <p:extLst>
      <p:ext uri="{BB962C8B-B14F-4D97-AF65-F5344CB8AC3E}">
        <p14:creationId xmlns:p14="http://schemas.microsoft.com/office/powerpoint/2010/main" val="221398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987408" y="352099"/>
            <a:ext cx="640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u="sng" dirty="0" err="1">
                <a:solidFill>
                  <a:prstClr val="black"/>
                </a:solidFill>
                <a:latin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</a:rPr>
              <a:t> 2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Tính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nhẩm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so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sánh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kết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quả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00201" y="1115323"/>
            <a:ext cx="1903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a/ 12,9  : 10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284555" y="183898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1,29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733800" y="1115323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12,9  x   0,1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191000" y="183898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1,29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384332" y="1852117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600200" y="2509439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b/123,4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100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114800" y="2509439"/>
            <a:ext cx="2095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123,4 x 0,01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362200" y="3119349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1,234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572000" y="313438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1,234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657600" y="3067395"/>
            <a:ext cx="45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1" y="1125503"/>
            <a:ext cx="56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1" y="2499259"/>
            <a:ext cx="56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453117" y="1115323"/>
            <a:ext cx="1903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: 10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7137471" y="1601425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8586716" y="1115323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x   0,1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9043916" y="1601425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8205716" y="1677626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05717" y="1125503"/>
            <a:ext cx="56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6412172" y="2572078"/>
            <a:ext cx="2037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87,6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: 10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7137471" y="3089712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0,876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8686800" y="2572078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87,6 x 0,01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9043916" y="3089712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0,876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8331844" y="3087083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73957" y="2582258"/>
            <a:ext cx="56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utoShape 11"/>
          <p:cNvSpPr>
            <a:spLocks/>
          </p:cNvSpPr>
          <p:nvPr/>
        </p:nvSpPr>
        <p:spPr bwMode="auto">
          <a:xfrm rot="16200000">
            <a:off x="2666830" y="1104900"/>
            <a:ext cx="152400" cy="1143000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" name="AutoShape 11"/>
          <p:cNvSpPr>
            <a:spLocks/>
          </p:cNvSpPr>
          <p:nvPr/>
        </p:nvSpPr>
        <p:spPr bwMode="auto">
          <a:xfrm rot="16200000">
            <a:off x="4642505" y="896795"/>
            <a:ext cx="123463" cy="1564327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4" name="AutoShape 11"/>
          <p:cNvSpPr>
            <a:spLocks/>
          </p:cNvSpPr>
          <p:nvPr/>
        </p:nvSpPr>
        <p:spPr bwMode="auto">
          <a:xfrm rot="16200000">
            <a:off x="2788166" y="2264521"/>
            <a:ext cx="180516" cy="1558352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5" name="AutoShape 11"/>
          <p:cNvSpPr>
            <a:spLocks/>
          </p:cNvSpPr>
          <p:nvPr/>
        </p:nvSpPr>
        <p:spPr bwMode="auto">
          <a:xfrm rot="16200000">
            <a:off x="4969083" y="2146725"/>
            <a:ext cx="206036" cy="1774532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" name="AutoShape 11"/>
          <p:cNvSpPr>
            <a:spLocks/>
          </p:cNvSpPr>
          <p:nvPr/>
        </p:nvSpPr>
        <p:spPr bwMode="auto">
          <a:xfrm rot="16200000">
            <a:off x="7612487" y="2504857"/>
            <a:ext cx="97636" cy="1118330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16200000">
            <a:off x="9799262" y="2414527"/>
            <a:ext cx="111440" cy="1273468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8" name="AutoShape 11"/>
          <p:cNvSpPr>
            <a:spLocks/>
          </p:cNvSpPr>
          <p:nvPr/>
        </p:nvSpPr>
        <p:spPr bwMode="auto">
          <a:xfrm rot="16200000">
            <a:off x="7396805" y="1055021"/>
            <a:ext cx="97636" cy="1118330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9" name="AutoShape 11"/>
          <p:cNvSpPr>
            <a:spLocks/>
          </p:cNvSpPr>
          <p:nvPr/>
        </p:nvSpPr>
        <p:spPr bwMode="auto">
          <a:xfrm rot="16200000">
            <a:off x="9583580" y="964691"/>
            <a:ext cx="111440" cy="1273468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1863583" y="1103592"/>
            <a:ext cx="1640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12,9  : 10</a:t>
            </a: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3735969" y="1124205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12,9  x   0,1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1905000" y="3962440"/>
            <a:ext cx="822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imes New Roman" pitchFamily="18" charset="0"/>
              </a:rPr>
              <a:t>      </a:t>
            </a:r>
            <a:r>
              <a:rPr lang="en-US" altLang="en-US" sz="2800" b="1" dirty="0">
                <a:latin typeface="Times New Roman" pitchFamily="18" charset="0"/>
              </a:rPr>
              <a:t>Qua </a:t>
            </a:r>
            <a:r>
              <a:rPr lang="en-US" altLang="en-US" sz="2800" b="1" dirty="0" err="1">
                <a:latin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phép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trên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em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nhận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xét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gì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khi</a:t>
            </a:r>
            <a:r>
              <a:rPr lang="en-US" altLang="en-US" sz="2800" b="1" dirty="0">
                <a:latin typeface="Times New Roman" pitchFamily="18" charset="0"/>
              </a:rPr>
              <a:t> chia </a:t>
            </a:r>
            <a:r>
              <a:rPr lang="en-US" altLang="en-US" sz="2800" b="1" dirty="0" err="1">
                <a:latin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thập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cho</a:t>
            </a:r>
            <a:r>
              <a:rPr lang="en-US" altLang="en-US" sz="2800" b="1" dirty="0">
                <a:latin typeface="Times New Roman" pitchFamily="18" charset="0"/>
              </a:rPr>
              <a:t> 10, 100, 1000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hoặc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thập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đó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lần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lượt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</a:rPr>
              <a:t> 0,1; 0,01; 0,001,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latin typeface="Times New Roman" pitchFamily="18" charset="0"/>
              </a:rPr>
              <a:t>?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2046434" y="4516438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      Khi chia một số thập phân cho 10, 100, 1000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thì kết quả cũng chính bằng nhân số đó với 0,1; 0,01; 0,001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2019300" y="4670325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Khi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chuyển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sang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1924050" y="5055046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     Khi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10; 100; 1000;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0,1; 0,01; 0,001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phẩy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sang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0" grpId="1"/>
      <p:bldP spid="39" grpId="0"/>
      <p:bldP spid="40" grpId="0"/>
      <p:bldP spid="41" grpId="0"/>
      <p:bldP spid="42" grpId="0"/>
      <p:bldP spid="43" grpId="0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50" grpId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2" grpId="1"/>
      <p:bldP spid="63" grpId="0"/>
      <p:bldP spid="63" grpId="1"/>
      <p:bldP spid="64" grpId="0"/>
      <p:bldP spid="64" grpId="1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87513" y="381001"/>
            <a:ext cx="8991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3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gạo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</a:rPr>
              <a:t> 537,25 </a:t>
            </a:r>
            <a:r>
              <a:rPr lang="en-US" altLang="en-US" sz="2800" b="1" dirty="0" err="1">
                <a:latin typeface="Times New Roman" pitchFamily="18" charset="0"/>
              </a:rPr>
              <a:t>tấn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gạo</a:t>
            </a:r>
            <a:r>
              <a:rPr lang="en-US" altLang="en-US" sz="2800" b="1" dirty="0">
                <a:latin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</a:rPr>
              <a:t>Người</a:t>
            </a:r>
            <a:r>
              <a:rPr lang="en-US" altLang="en-US" sz="2800" b="1" dirty="0">
                <a:latin typeface="Times New Roman" pitchFamily="18" charset="0"/>
              </a:rPr>
              <a:t> ta </a:t>
            </a:r>
            <a:r>
              <a:rPr lang="vi-VN" altLang="en-US" sz="2800" b="1" dirty="0">
                <a:latin typeface="Times New Roman" pitchFamily="18" charset="0"/>
              </a:rPr>
              <a:t>đ</a:t>
            </a:r>
            <a:r>
              <a:rPr lang="en-US" altLang="en-US" sz="2800" b="1" dirty="0">
                <a:latin typeface="Times New Roman" pitchFamily="18" charset="0"/>
              </a:rPr>
              <a:t>ã </a:t>
            </a:r>
            <a:r>
              <a:rPr lang="en-US" altLang="en-US" sz="2800" b="1" dirty="0" err="1">
                <a:latin typeface="Times New Roman" pitchFamily="18" charset="0"/>
              </a:rPr>
              <a:t>lấy</a:t>
            </a:r>
            <a:r>
              <a:rPr lang="en-US" altLang="en-US" sz="2800" b="1" dirty="0">
                <a:latin typeface="Times New Roman" pitchFamily="18" charset="0"/>
              </a:rPr>
              <a:t> ra          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gạo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kho</a:t>
            </a:r>
            <a:r>
              <a:rPr lang="en-US" altLang="en-US" sz="2800" b="1" dirty="0">
                <a:latin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</a:rPr>
              <a:t>Hỏi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còn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lại</a:t>
            </a:r>
            <a:r>
              <a:rPr lang="en-US" altLang="en-US" sz="2800" b="1" dirty="0">
                <a:latin typeface="Times New Roman" pitchFamily="18" charset="0"/>
              </a:rPr>
              <a:t> bao </a:t>
            </a:r>
            <a:r>
              <a:rPr lang="en-US" altLang="en-US" sz="2800" b="1" dirty="0" err="1">
                <a:latin typeface="Times New Roman" pitchFamily="18" charset="0"/>
              </a:rPr>
              <a:t>nhiêu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tấn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gạo</a:t>
            </a:r>
            <a:r>
              <a:rPr lang="en-US" altLang="en-US" sz="2800" b="1" dirty="0">
                <a:latin typeface="Times New Roman" pitchFamily="18" charset="0"/>
              </a:rPr>
              <a:t>?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667001" y="946117"/>
            <a:ext cx="635000" cy="901700"/>
            <a:chOff x="2059320" y="1205448"/>
            <a:chExt cx="726865" cy="657472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183441" y="1205448"/>
              <a:ext cx="533400" cy="38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>
                  <a:latin typeface="Times New Roman" pitchFamily="18" charset="0"/>
                </a:rPr>
                <a:t> 1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059320" y="1481372"/>
              <a:ext cx="726865" cy="38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>
                  <a:latin typeface="Times New Roman" pitchFamily="18" charset="0"/>
                </a:rPr>
                <a:t> 10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278935" y="1523999"/>
              <a:ext cx="3810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.VnTime" pitchFamily="34" charset="0"/>
              </a:endParaRPr>
            </a:p>
          </p:txBody>
        </p:sp>
      </p:grp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3581400" y="4146518"/>
            <a:ext cx="198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Còn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…..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tấn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gạo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2819400" y="2535206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Tóm tắt</a:t>
            </a:r>
          </a:p>
        </p:txBody>
      </p:sp>
      <p:sp>
        <p:nvSpPr>
          <p:cNvPr id="10" name="AutoShape 43"/>
          <p:cNvSpPr>
            <a:spLocks/>
          </p:cNvSpPr>
          <p:nvPr/>
        </p:nvSpPr>
        <p:spPr bwMode="auto">
          <a:xfrm rot="5400000">
            <a:off x="4267200" y="2382804"/>
            <a:ext cx="304800" cy="3505200"/>
          </a:xfrm>
          <a:prstGeom prst="rightBrace">
            <a:avLst>
              <a:gd name="adj1" fmla="val 63836"/>
              <a:gd name="adj2" fmla="val 50000"/>
            </a:avLst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18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AutoShape 44"/>
          <p:cNvSpPr>
            <a:spLocks/>
          </p:cNvSpPr>
          <p:nvPr/>
        </p:nvSpPr>
        <p:spPr bwMode="auto">
          <a:xfrm rot="5400000">
            <a:off x="2414588" y="3868704"/>
            <a:ext cx="152400" cy="381000"/>
          </a:xfrm>
          <a:prstGeom prst="rightBrace">
            <a:avLst>
              <a:gd name="adj1" fmla="val 20822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AutoShape 45"/>
          <p:cNvSpPr>
            <a:spLocks/>
          </p:cNvSpPr>
          <p:nvPr/>
        </p:nvSpPr>
        <p:spPr bwMode="auto">
          <a:xfrm rot="5400000">
            <a:off x="4076700" y="1887504"/>
            <a:ext cx="304800" cy="3886200"/>
          </a:xfrm>
          <a:prstGeom prst="leftBracket">
            <a:avLst>
              <a:gd name="adj" fmla="val 106250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2895600" y="3297204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Có 537,25 tấn gạo</a:t>
            </a:r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2438400" y="405924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Times New Roman" pitchFamily="18" charset="0"/>
              </a:rPr>
              <a:t>1  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2343150" y="4305267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6" name="Line 51"/>
          <p:cNvSpPr>
            <a:spLocks noChangeShapeType="1"/>
          </p:cNvSpPr>
          <p:nvPr/>
        </p:nvSpPr>
        <p:spPr bwMode="auto">
          <a:xfrm flipV="1">
            <a:off x="2438400" y="4364004"/>
            <a:ext cx="228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010400" y="2608235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i giải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5065713" y="3868725"/>
            <a:ext cx="2668588" cy="158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254736"/>
              </p:ext>
            </p:extLst>
          </p:nvPr>
        </p:nvGraphicFramePr>
        <p:xfrm>
          <a:off x="2286000" y="3871879"/>
          <a:ext cx="3886200" cy="263526"/>
        </p:xfrm>
        <a:graphic>
          <a:graphicData uri="http://schemas.openxmlformats.org/drawingml/2006/table">
            <a:tbl>
              <a:tblPr/>
              <a:tblGrid>
                <a:gridCol w="38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2286000" y="4014754"/>
            <a:ext cx="3886200" cy="158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44689" y="4168742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</a:rPr>
              <a:t>Lấy</a:t>
            </a:r>
            <a:endParaRPr lang="en-US" alt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248400" y="3146433"/>
            <a:ext cx="441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latin typeface="Times New Roman" pitchFamily="18" charset="0"/>
              </a:rPr>
              <a:t>Số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gạo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lấy</a:t>
            </a:r>
            <a:r>
              <a:rPr lang="en-US" altLang="en-US" sz="2400" b="1" dirty="0">
                <a:latin typeface="Times New Roman" pitchFamily="18" charset="0"/>
              </a:rPr>
              <a:t> ra </a:t>
            </a:r>
            <a:r>
              <a:rPr lang="en-US" altLang="en-US" sz="2400" b="1" dirty="0" err="1">
                <a:latin typeface="Times New Roman" pitchFamily="18" charset="0"/>
              </a:rPr>
              <a:t>l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b="1" dirty="0">
                <a:latin typeface="Times New Roman" pitchFamily="18" charset="0"/>
              </a:rPr>
              <a:t>: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latin typeface="Times New Roman" pitchFamily="18" charset="0"/>
              </a:rPr>
              <a:t>537,25 : 10 = 53,725 (</a:t>
            </a:r>
            <a:r>
              <a:rPr lang="en-US" altLang="en-US" sz="2400" b="1" dirty="0" err="1">
                <a:latin typeface="Times New Roman" pitchFamily="18" charset="0"/>
              </a:rPr>
              <a:t>tấn</a:t>
            </a:r>
            <a:r>
              <a:rPr lang="en-US" altLang="en-US" sz="2400" b="1" dirty="0">
                <a:latin typeface="Times New Roman" pitchFamily="18" charset="0"/>
              </a:rPr>
              <a:t>)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latin typeface="Times New Roman" pitchFamily="18" charset="0"/>
              </a:rPr>
              <a:t>Số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gạo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b="1" dirty="0">
                <a:latin typeface="Times New Roman" pitchFamily="18" charset="0"/>
              </a:rPr>
              <a:t>: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latin typeface="Times New Roman" pitchFamily="18" charset="0"/>
              </a:rPr>
              <a:t>537,25 - 53,725 = 483,525 (</a:t>
            </a:r>
            <a:r>
              <a:rPr lang="en-US" altLang="en-US" sz="2400" b="1" dirty="0" err="1">
                <a:latin typeface="Times New Roman" pitchFamily="18" charset="0"/>
              </a:rPr>
              <a:t>tấn</a:t>
            </a:r>
            <a:r>
              <a:rPr lang="en-US" altLang="en-US" sz="2400" b="1" dirty="0">
                <a:latin typeface="Times New Roman" pitchFamily="18" charset="0"/>
              </a:rPr>
              <a:t>)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vi-VN" altLang="en-US" sz="2400" b="1" dirty="0">
                <a:latin typeface="Times New Roman" pitchFamily="18" charset="0"/>
              </a:rPr>
              <a:t>    </a:t>
            </a:r>
            <a:r>
              <a:rPr lang="en-US" altLang="en-US" sz="2400" b="1" dirty="0" err="1">
                <a:latin typeface="Times New Roman" pitchFamily="18" charset="0"/>
              </a:rPr>
              <a:t>Đáp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số</a:t>
            </a:r>
            <a:r>
              <a:rPr lang="en-US" altLang="en-US" sz="2400" b="1" dirty="0">
                <a:latin typeface="Times New Roman" pitchFamily="18" charset="0"/>
              </a:rPr>
              <a:t>: 483,525 </a:t>
            </a:r>
            <a:r>
              <a:rPr lang="en-US" altLang="en-US" sz="2400" b="1" dirty="0" err="1">
                <a:latin typeface="Times New Roman" pitchFamily="18" charset="0"/>
              </a:rPr>
              <a:t>tấn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gạo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LC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096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52402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4191000"/>
            <a:ext cx="4343400" cy="1107996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vi-VN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74433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0"/>
            <a:ext cx="7543800" cy="9906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 bwMode="auto">
          <a:xfrm>
            <a:off x="1752600" y="1363653"/>
            <a:ext cx="8458200" cy="822305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Phép tính nào sau đây có kết quả đúng?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43200" y="2438402"/>
            <a:ext cx="5562600" cy="1469469"/>
            <a:chOff x="1219200" y="2133601"/>
            <a:chExt cx="5562600" cy="1469469"/>
          </a:xfrm>
        </p:grpSpPr>
        <p:sp>
          <p:nvSpPr>
            <p:cNvPr id="5" name="Flowchart: Terminator 4"/>
            <p:cNvSpPr/>
            <p:nvPr/>
          </p:nvSpPr>
          <p:spPr bwMode="auto">
            <a:xfrm>
              <a:off x="2514600" y="2362200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13 : 1000 = 13 000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Sun 8"/>
            <p:cNvSpPr/>
            <p:nvPr/>
          </p:nvSpPr>
          <p:spPr bwMode="auto">
            <a:xfrm>
              <a:off x="1219200" y="2133601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43200" y="3712133"/>
            <a:ext cx="5562600" cy="1469469"/>
            <a:chOff x="1219200" y="3407332"/>
            <a:chExt cx="5562600" cy="1469469"/>
          </a:xfrm>
        </p:grpSpPr>
        <p:sp>
          <p:nvSpPr>
            <p:cNvPr id="6" name="Flowchart: Terminator 5"/>
            <p:cNvSpPr/>
            <p:nvPr/>
          </p:nvSpPr>
          <p:spPr bwMode="auto">
            <a:xfrm>
              <a:off x="2514600" y="3581400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13 : 1000 = 0,130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un 9"/>
            <p:cNvSpPr/>
            <p:nvPr/>
          </p:nvSpPr>
          <p:spPr bwMode="auto">
            <a:xfrm>
              <a:off x="1219200" y="3407332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19400" y="5083732"/>
            <a:ext cx="5486400" cy="1469469"/>
            <a:chOff x="1295400" y="4778931"/>
            <a:chExt cx="5486400" cy="1469469"/>
          </a:xfrm>
        </p:grpSpPr>
        <p:sp>
          <p:nvSpPr>
            <p:cNvPr id="7" name="Flowchart: Terminator 6"/>
            <p:cNvSpPr/>
            <p:nvPr/>
          </p:nvSpPr>
          <p:spPr bwMode="auto">
            <a:xfrm>
              <a:off x="2514600" y="5045095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13 : 1000 = 0,013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Sun 10"/>
            <p:cNvSpPr/>
            <p:nvPr/>
          </p:nvSpPr>
          <p:spPr bwMode="auto">
            <a:xfrm>
              <a:off x="1295400" y="4778931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Sun 14"/>
          <p:cNvSpPr/>
          <p:nvPr/>
        </p:nvSpPr>
        <p:spPr bwMode="auto">
          <a:xfrm>
            <a:off x="2819400" y="5083731"/>
            <a:ext cx="990600" cy="1469469"/>
          </a:xfrm>
          <a:prstGeom prst="su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 bwMode="auto">
          <a:xfrm>
            <a:off x="1524000" y="381000"/>
            <a:ext cx="8991600" cy="908864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Trong các câu sau đây câu nào đúng?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3230566" y="1600200"/>
            <a:ext cx="6827841" cy="1371600"/>
            <a:chOff x="1555" y="1920"/>
            <a:chExt cx="4301" cy="713"/>
          </a:xfrm>
        </p:grpSpPr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2304" y="1920"/>
              <a:ext cx="3552" cy="713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Muốn chia một số thập phân cho 10, 100, 1000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.ta chỉ việc chuyển dấu phẩy của số đó lần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lượt sang bên phải một , hai , ba 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.chữ số </a:t>
              </a:r>
              <a:r>
                <a:rPr lang="en-US" altLang="en-US" sz="1600" b="1">
                  <a:solidFill>
                    <a:prstClr val="white"/>
                  </a:solidFill>
                  <a:latin typeface="Times New Roman" pitchFamily="18" charset="0"/>
                </a:rPr>
                <a:t>.</a:t>
              </a:r>
              <a:endParaRPr lang="en-US" altLang="en-US" sz="16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1555" y="1920"/>
              <a:ext cx="685" cy="634"/>
              <a:chOff x="3889" y="1968"/>
              <a:chExt cx="430" cy="437"/>
            </a:xfrm>
          </p:grpSpPr>
          <p:grpSp>
            <p:nvGrpSpPr>
              <p:cNvPr id="19" name="Group 8"/>
              <p:cNvGrpSpPr>
                <a:grpSpLocks/>
              </p:cNvGrpSpPr>
              <p:nvPr/>
            </p:nvGrpSpPr>
            <p:grpSpPr bwMode="auto">
              <a:xfrm>
                <a:off x="3889" y="1968"/>
                <a:ext cx="430" cy="437"/>
                <a:chOff x="1813" y="1920"/>
                <a:chExt cx="1680" cy="1680"/>
              </a:xfrm>
            </p:grpSpPr>
            <p:sp>
              <p:nvSpPr>
                <p:cNvPr id="21" name="Oval 9"/>
                <p:cNvSpPr>
                  <a:spLocks noChangeArrowheads="1"/>
                </p:cNvSpPr>
                <p:nvPr/>
              </p:nvSpPr>
              <p:spPr bwMode="auto">
                <a:xfrm>
                  <a:off x="1813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vi-VN" altLang="en-US" sz="18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2" name="Freeform 10"/>
                <p:cNvSpPr>
                  <a:spLocks noChangeArrowheads="1"/>
                </p:cNvSpPr>
                <p:nvPr/>
              </p:nvSpPr>
              <p:spPr bwMode="auto">
                <a:xfrm>
                  <a:off x="2005" y="2126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745 w 1321"/>
                    <a:gd name="T85" fmla="*/ 5 h 712"/>
                    <a:gd name="T86" fmla="*/ 831 w 1321"/>
                    <a:gd name="T87" fmla="*/ 20 h 712"/>
                    <a:gd name="T88" fmla="*/ 914 w 1321"/>
                    <a:gd name="T89" fmla="*/ 47 h 712"/>
                    <a:gd name="T90" fmla="*/ 991 w 1321"/>
                    <a:gd name="T91" fmla="*/ 80 h 712"/>
                    <a:gd name="T92" fmla="*/ 1062 w 1321"/>
                    <a:gd name="T93" fmla="*/ 122 h 712"/>
                    <a:gd name="T94" fmla="*/ 1127 w 1321"/>
                    <a:gd name="T95" fmla="*/ 173 h 712"/>
                    <a:gd name="T96" fmla="*/ 1185 w 1321"/>
                    <a:gd name="T97" fmla="*/ 228 h 712"/>
                    <a:gd name="T98" fmla="*/ 1234 w 1321"/>
                    <a:gd name="T99" fmla="*/ 289 h 712"/>
                    <a:gd name="T100" fmla="*/ 1276 w 1321"/>
                    <a:gd name="T101" fmla="*/ 357 h 7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21"/>
                    <a:gd name="T154" fmla="*/ 0 h 712"/>
                    <a:gd name="T155" fmla="*/ 1321 w 1321"/>
                    <a:gd name="T156" fmla="*/ 712 h 7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gray">
              <a:xfrm>
                <a:off x="3996" y="1992"/>
                <a:ext cx="190" cy="21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/>
                    <a:cs typeface="Arial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3257549" y="4667250"/>
            <a:ext cx="6667500" cy="1219200"/>
            <a:chOff x="1512" y="2640"/>
            <a:chExt cx="4200" cy="638"/>
          </a:xfrm>
        </p:grpSpPr>
        <p:sp>
          <p:nvSpPr>
            <p:cNvPr id="24" name="AutoShape 13"/>
            <p:cNvSpPr>
              <a:spLocks noChangeArrowheads="1"/>
            </p:cNvSpPr>
            <p:nvPr/>
          </p:nvSpPr>
          <p:spPr bwMode="auto">
            <a:xfrm>
              <a:off x="2256" y="2680"/>
              <a:ext cx="3456" cy="598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Muốn chia một số thập phân cho 10, 100, 1000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.ta chỉ việc bỏ dấu phẩy của số bị chia v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à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chia 1 số tự nhiên đó cho 10, 100, 1000, ..</a:t>
              </a:r>
              <a:r>
                <a:rPr lang="en-US" altLang="en-US" sz="1600" b="1">
                  <a:solidFill>
                    <a:prstClr val="white"/>
                  </a:solidFill>
                  <a:latin typeface="Times New Roman" pitchFamily="18" charset="0"/>
                </a:rPr>
                <a:t>.</a:t>
              </a:r>
              <a:endParaRPr lang="en-US" altLang="en-US" sz="16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grpSp>
          <p:nvGrpSpPr>
            <p:cNvPr id="25" name="Group 14"/>
            <p:cNvGrpSpPr>
              <a:grpSpLocks/>
            </p:cNvGrpSpPr>
            <p:nvPr/>
          </p:nvGrpSpPr>
          <p:grpSpPr bwMode="auto">
            <a:xfrm>
              <a:off x="1512" y="2640"/>
              <a:ext cx="692" cy="638"/>
              <a:chOff x="1704" y="2530"/>
              <a:chExt cx="692" cy="638"/>
            </a:xfrm>
          </p:grpSpPr>
          <p:grpSp>
            <p:nvGrpSpPr>
              <p:cNvPr id="26" name="Group 15"/>
              <p:cNvGrpSpPr>
                <a:grpSpLocks/>
              </p:cNvGrpSpPr>
              <p:nvPr/>
            </p:nvGrpSpPr>
            <p:grpSpPr bwMode="auto">
              <a:xfrm>
                <a:off x="1704" y="2530"/>
                <a:ext cx="692" cy="638"/>
                <a:chOff x="1842" y="1920"/>
                <a:chExt cx="1680" cy="1680"/>
              </a:xfrm>
            </p:grpSpPr>
            <p:sp>
              <p:nvSpPr>
                <p:cNvPr id="28" name="Oval 16"/>
                <p:cNvSpPr>
                  <a:spLocks noChangeArrowheads="1"/>
                </p:cNvSpPr>
                <p:nvPr/>
              </p:nvSpPr>
              <p:spPr bwMode="auto">
                <a:xfrm>
                  <a:off x="1842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vi-VN" altLang="en-US" sz="18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" name="Freeform 17"/>
                <p:cNvSpPr>
                  <a:spLocks noChangeArrowheads="1"/>
                </p:cNvSpPr>
                <p:nvPr/>
              </p:nvSpPr>
              <p:spPr bwMode="auto">
                <a:xfrm>
                  <a:off x="2208" y="2336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745 w 1321"/>
                    <a:gd name="T85" fmla="*/ 5 h 712"/>
                    <a:gd name="T86" fmla="*/ 831 w 1321"/>
                    <a:gd name="T87" fmla="*/ 20 h 712"/>
                    <a:gd name="T88" fmla="*/ 914 w 1321"/>
                    <a:gd name="T89" fmla="*/ 47 h 712"/>
                    <a:gd name="T90" fmla="*/ 991 w 1321"/>
                    <a:gd name="T91" fmla="*/ 80 h 712"/>
                    <a:gd name="T92" fmla="*/ 1062 w 1321"/>
                    <a:gd name="T93" fmla="*/ 122 h 712"/>
                    <a:gd name="T94" fmla="*/ 1127 w 1321"/>
                    <a:gd name="T95" fmla="*/ 173 h 712"/>
                    <a:gd name="T96" fmla="*/ 1185 w 1321"/>
                    <a:gd name="T97" fmla="*/ 228 h 712"/>
                    <a:gd name="T98" fmla="*/ 1234 w 1321"/>
                    <a:gd name="T99" fmla="*/ 289 h 712"/>
                    <a:gd name="T100" fmla="*/ 1276 w 1321"/>
                    <a:gd name="T101" fmla="*/ 357 h 7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21"/>
                    <a:gd name="T154" fmla="*/ 0 h 712"/>
                    <a:gd name="T155" fmla="*/ 1321 w 1321"/>
                    <a:gd name="T156" fmla="*/ 712 h 7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27" name="Text Box 18"/>
              <p:cNvSpPr txBox="1">
                <a:spLocks noChangeArrowheads="1"/>
              </p:cNvSpPr>
              <p:nvPr/>
            </p:nvSpPr>
            <p:spPr bwMode="gray">
              <a:xfrm>
                <a:off x="1917" y="2663"/>
                <a:ext cx="289" cy="306"/>
              </a:xfrm>
              <a:prstGeom prst="rect">
                <a:avLst/>
              </a:prstGeom>
              <a:noFill/>
              <a:ln w="57150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/>
                    <a:cs typeface="Arial" panose="020B0604020202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3200400" y="3048000"/>
            <a:ext cx="6902450" cy="1524000"/>
            <a:chOff x="1513" y="3234"/>
            <a:chExt cx="4348" cy="784"/>
          </a:xfrm>
        </p:grpSpPr>
        <p:sp>
          <p:nvSpPr>
            <p:cNvPr id="31" name="AutoShape 20"/>
            <p:cNvSpPr>
              <a:spLocks noChangeArrowheads="1"/>
            </p:cNvSpPr>
            <p:nvPr/>
          </p:nvSpPr>
          <p:spPr bwMode="auto">
            <a:xfrm>
              <a:off x="2281" y="3234"/>
              <a:ext cx="3580" cy="784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Muốn chia một số thập phân cho 10, 100, 1000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.ta chỉ việc chuyển dấu phẩy của số đó lần lượt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sang bên trái một , hai , ba 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.chữ số </a:t>
              </a:r>
              <a:r>
                <a:rPr lang="en-US" altLang="en-US" sz="1600" b="1">
                  <a:solidFill>
                    <a:srgbClr val="FFFF00"/>
                  </a:solidFill>
                  <a:latin typeface="Times New Roman" pitchFamily="18" charset="0"/>
                </a:rPr>
                <a:t>.</a:t>
              </a:r>
              <a:endParaRPr lang="en-US" altLang="en-US" sz="16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1513" y="3273"/>
              <a:ext cx="695" cy="642"/>
              <a:chOff x="2377" y="3177"/>
              <a:chExt cx="695" cy="642"/>
            </a:xfrm>
          </p:grpSpPr>
          <p:grpSp>
            <p:nvGrpSpPr>
              <p:cNvPr id="33" name="Group 22"/>
              <p:cNvGrpSpPr>
                <a:grpSpLocks/>
              </p:cNvGrpSpPr>
              <p:nvPr/>
            </p:nvGrpSpPr>
            <p:grpSpPr bwMode="auto">
              <a:xfrm>
                <a:off x="2377" y="3177"/>
                <a:ext cx="695" cy="642"/>
                <a:chOff x="2426" y="1818"/>
                <a:chExt cx="1681" cy="1680"/>
              </a:xfrm>
            </p:grpSpPr>
            <p:sp>
              <p:nvSpPr>
                <p:cNvPr id="35" name="Oval 23"/>
                <p:cNvSpPr>
                  <a:spLocks noChangeArrowheads="1"/>
                </p:cNvSpPr>
                <p:nvPr/>
              </p:nvSpPr>
              <p:spPr bwMode="auto">
                <a:xfrm>
                  <a:off x="2426" y="1818"/>
                  <a:ext cx="1681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vi-VN" altLang="en-US" sz="18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" name="Freeform 24"/>
                <p:cNvSpPr>
                  <a:spLocks noChangeArrowheads="1"/>
                </p:cNvSpPr>
                <p:nvPr/>
              </p:nvSpPr>
              <p:spPr bwMode="auto">
                <a:xfrm>
                  <a:off x="2598" y="2229"/>
                  <a:ext cx="1297" cy="634"/>
                </a:xfrm>
                <a:custGeom>
                  <a:avLst/>
                  <a:gdLst>
                    <a:gd name="T0" fmla="*/ 1277 w 1321"/>
                    <a:gd name="T1" fmla="*/ 357 h 712"/>
                    <a:gd name="T2" fmla="*/ 1293 w 1321"/>
                    <a:gd name="T3" fmla="*/ 394 h 712"/>
                    <a:gd name="T4" fmla="*/ 1297 w 1321"/>
                    <a:gd name="T5" fmla="*/ 428 h 712"/>
                    <a:gd name="T6" fmla="*/ 1291 w 1321"/>
                    <a:gd name="T7" fmla="*/ 459 h 712"/>
                    <a:gd name="T8" fmla="*/ 1274 w 1321"/>
                    <a:gd name="T9" fmla="*/ 490 h 712"/>
                    <a:gd name="T10" fmla="*/ 1249 w 1321"/>
                    <a:gd name="T11" fmla="*/ 516 h 712"/>
                    <a:gd name="T12" fmla="*/ 1216 w 1321"/>
                    <a:gd name="T13" fmla="*/ 538 h 712"/>
                    <a:gd name="T14" fmla="*/ 1174 w 1321"/>
                    <a:gd name="T15" fmla="*/ 559 h 712"/>
                    <a:gd name="T16" fmla="*/ 1126 w 1321"/>
                    <a:gd name="T17" fmla="*/ 578 h 712"/>
                    <a:gd name="T18" fmla="*/ 1072 w 1321"/>
                    <a:gd name="T19" fmla="*/ 594 h 712"/>
                    <a:gd name="T20" fmla="*/ 1012 w 1321"/>
                    <a:gd name="T21" fmla="*/ 608 h 712"/>
                    <a:gd name="T22" fmla="*/ 949 w 1321"/>
                    <a:gd name="T23" fmla="*/ 618 h 712"/>
                    <a:gd name="T24" fmla="*/ 880 w 1321"/>
                    <a:gd name="T25" fmla="*/ 627 h 712"/>
                    <a:gd name="T26" fmla="*/ 809 w 1321"/>
                    <a:gd name="T27" fmla="*/ 632 h 712"/>
                    <a:gd name="T28" fmla="*/ 781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2 w 1321"/>
                    <a:gd name="T35" fmla="*/ 630 h 712"/>
                    <a:gd name="T36" fmla="*/ 342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3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5 w 1321"/>
                    <a:gd name="T83" fmla="*/ 0 h 712"/>
                    <a:gd name="T84" fmla="*/ 745 w 1321"/>
                    <a:gd name="T85" fmla="*/ 5 h 712"/>
                    <a:gd name="T86" fmla="*/ 832 w 1321"/>
                    <a:gd name="T87" fmla="*/ 20 h 712"/>
                    <a:gd name="T88" fmla="*/ 915 w 1321"/>
                    <a:gd name="T89" fmla="*/ 47 h 712"/>
                    <a:gd name="T90" fmla="*/ 992 w 1321"/>
                    <a:gd name="T91" fmla="*/ 80 h 712"/>
                    <a:gd name="T92" fmla="*/ 1062 w 1321"/>
                    <a:gd name="T93" fmla="*/ 122 h 712"/>
                    <a:gd name="T94" fmla="*/ 1128 w 1321"/>
                    <a:gd name="T95" fmla="*/ 173 h 712"/>
                    <a:gd name="T96" fmla="*/ 1186 w 1321"/>
                    <a:gd name="T97" fmla="*/ 228 h 712"/>
                    <a:gd name="T98" fmla="*/ 1235 w 1321"/>
                    <a:gd name="T99" fmla="*/ 289 h 712"/>
                    <a:gd name="T100" fmla="*/ 1277 w 1321"/>
                    <a:gd name="T101" fmla="*/ 357 h 7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21"/>
                    <a:gd name="T154" fmla="*/ 0 h 712"/>
                    <a:gd name="T155" fmla="*/ 1321 w 1321"/>
                    <a:gd name="T156" fmla="*/ 712 h 7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34" name="Text Box 25"/>
              <p:cNvSpPr txBox="1">
                <a:spLocks noChangeArrowheads="1"/>
              </p:cNvSpPr>
              <p:nvPr/>
            </p:nvSpPr>
            <p:spPr bwMode="gray">
              <a:xfrm>
                <a:off x="2569" y="3334"/>
                <a:ext cx="289" cy="301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/>
                    <a:cs typeface="Arial" panose="020B060402020202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92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 bwMode="auto">
          <a:xfrm>
            <a:off x="1752600" y="385166"/>
            <a:ext cx="8458200" cy="1514773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Điền số thích hợp vào chỗ chấm: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2,35 : 1000 = 2,35 x.............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00" y="2057401"/>
            <a:ext cx="5562600" cy="1469469"/>
            <a:chOff x="1219200" y="2133601"/>
            <a:chExt cx="5562600" cy="1469469"/>
          </a:xfrm>
        </p:grpSpPr>
        <p:sp>
          <p:nvSpPr>
            <p:cNvPr id="6" name="Flowchart: Terminator 5"/>
            <p:cNvSpPr/>
            <p:nvPr/>
          </p:nvSpPr>
          <p:spPr bwMode="auto">
            <a:xfrm>
              <a:off x="2514600" y="2362200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Sun 6"/>
            <p:cNvSpPr/>
            <p:nvPr/>
          </p:nvSpPr>
          <p:spPr bwMode="auto">
            <a:xfrm>
              <a:off x="1219200" y="2133601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43200" y="3581401"/>
            <a:ext cx="5581650" cy="1469469"/>
            <a:chOff x="1219200" y="3407332"/>
            <a:chExt cx="5581650" cy="1469469"/>
          </a:xfrm>
        </p:grpSpPr>
        <p:sp>
          <p:nvSpPr>
            <p:cNvPr id="9" name="Flowchart: Terminator 8"/>
            <p:cNvSpPr/>
            <p:nvPr/>
          </p:nvSpPr>
          <p:spPr bwMode="auto">
            <a:xfrm>
              <a:off x="2533650" y="3581400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0,01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un 9"/>
            <p:cNvSpPr/>
            <p:nvPr/>
          </p:nvSpPr>
          <p:spPr bwMode="auto">
            <a:xfrm>
              <a:off x="1219200" y="3407332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19400" y="5083732"/>
            <a:ext cx="5486400" cy="1469469"/>
            <a:chOff x="1295400" y="4778931"/>
            <a:chExt cx="5486400" cy="1469469"/>
          </a:xfrm>
        </p:grpSpPr>
        <p:sp>
          <p:nvSpPr>
            <p:cNvPr id="12" name="Flowchart: Terminator 11"/>
            <p:cNvSpPr/>
            <p:nvPr/>
          </p:nvSpPr>
          <p:spPr bwMode="auto">
            <a:xfrm>
              <a:off x="2514600" y="5045095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0,001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Sun 12"/>
            <p:cNvSpPr/>
            <p:nvPr/>
          </p:nvSpPr>
          <p:spPr bwMode="auto">
            <a:xfrm>
              <a:off x="1295400" y="4778931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Sun 13"/>
          <p:cNvSpPr/>
          <p:nvPr/>
        </p:nvSpPr>
        <p:spPr bwMode="auto">
          <a:xfrm>
            <a:off x="2819400" y="5083731"/>
            <a:ext cx="990600" cy="1469469"/>
          </a:xfrm>
          <a:prstGeom prst="su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6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189551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nào đúng? Câu nào sai?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29444" y="1557265"/>
            <a:ext cx="5943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28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a)  4,82  x   0,1     =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0,482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b) 685,3  x  0,01   =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68,53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c)   234,9 x 0,001 =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0,2349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d)  75,2  x 10        =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7,52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086600" y="2286000"/>
            <a:ext cx="533400" cy="3352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074725" y="2959135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7058396" y="3594066"/>
            <a:ext cx="533400" cy="3352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058396" y="4245826"/>
            <a:ext cx="53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23BC8-7EA1-4D9F-8E03-AADEBEAA3B7E}"/>
              </a:ext>
            </a:extLst>
          </p:cNvPr>
          <p:cNvSpPr txBox="1"/>
          <p:nvPr/>
        </p:nvSpPr>
        <p:spPr>
          <a:xfrm>
            <a:off x="7129698" y="219446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8176E-5913-45CA-9262-56FBF196E468}"/>
              </a:ext>
            </a:extLst>
          </p:cNvPr>
          <p:cNvSpPr txBox="1"/>
          <p:nvPr/>
        </p:nvSpPr>
        <p:spPr>
          <a:xfrm>
            <a:off x="7148904" y="28446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378B33-E3BA-465D-AC76-FE1EA8924CEE}"/>
              </a:ext>
            </a:extLst>
          </p:cNvPr>
          <p:cNvSpPr txBox="1"/>
          <p:nvPr/>
        </p:nvSpPr>
        <p:spPr>
          <a:xfrm>
            <a:off x="7147444" y="349013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77DEB4-C28E-4E7B-BA00-42076E4779D4}"/>
              </a:ext>
            </a:extLst>
          </p:cNvPr>
          <p:cNvSpPr txBox="1"/>
          <p:nvPr/>
        </p:nvSpPr>
        <p:spPr>
          <a:xfrm>
            <a:off x="7159353" y="41366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6690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937767" y="1295400"/>
            <a:ext cx="7642746" cy="2286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tx1"/>
                </a:solidFill>
                <a:latin typeface="+mj-lt"/>
              </a:rPr>
              <a:t>Muốn chia một số thập phân cho 10; 100; 1000;..... ta làm thế nào?</a:t>
            </a:r>
            <a:endParaRPr lang="en-US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4038601"/>
            <a:ext cx="6489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CBBS : Luyện tập chung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1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9854" y="685800"/>
            <a:ext cx="3692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5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438421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iết chia một số thập phân cho 10; 100; 1000;....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7F6FD97C-26EF-4D4A-88B9-AC2C0FE8A389}"/>
              </a:ext>
            </a:extLst>
          </p:cNvPr>
          <p:cNvSpPr/>
          <p:nvPr/>
        </p:nvSpPr>
        <p:spPr bwMode="auto">
          <a:xfrm>
            <a:off x="1828801" y="2824030"/>
            <a:ext cx="468807" cy="35497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7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LC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096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52402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3810000"/>
            <a:ext cx="4114800" cy="17526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vi-VN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75787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627188" y="304800"/>
            <a:ext cx="5078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a)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Ví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dụ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1:  213,8 : 10 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</a:rPr>
              <a:t>=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?</a:t>
            </a:r>
            <a:endParaRPr lang="en-US" alt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448050" y="174567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2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962417" y="1419449"/>
            <a:ext cx="367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213,8 : 10 </a:t>
            </a:r>
            <a:r>
              <a:rPr lang="en-US" altLang="en-US">
                <a:latin typeface="Times New Roman" pitchFamily="18" charset="0"/>
              </a:rPr>
              <a:t>=</a:t>
            </a:r>
            <a:r>
              <a:rPr lang="en-US" altLang="en-US" b="1">
                <a:latin typeface="Times New Roman" pitchFamily="18" charset="0"/>
              </a:rPr>
              <a:t> 21,38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073400" y="31067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0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892742" y="1721925"/>
            <a:ext cx="26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,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267200" y="174237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8</a:t>
            </a: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3390900" y="1066800"/>
            <a:ext cx="1231900" cy="1905000"/>
            <a:chOff x="2187575" y="2624138"/>
            <a:chExt cx="1232008" cy="1905000"/>
          </a:xfrm>
        </p:grpSpPr>
        <p:sp>
          <p:nvSpPr>
            <p:cNvPr id="11" name="Line 42"/>
            <p:cNvSpPr>
              <a:spLocks noChangeShapeType="1"/>
            </p:cNvSpPr>
            <p:nvPr/>
          </p:nvSpPr>
          <p:spPr bwMode="auto">
            <a:xfrm flipH="1">
              <a:off x="2187575" y="3233738"/>
              <a:ext cx="123200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3"/>
            <p:cNvSpPr>
              <a:spLocks noChangeShapeType="1"/>
            </p:cNvSpPr>
            <p:nvPr/>
          </p:nvSpPr>
          <p:spPr bwMode="auto">
            <a:xfrm>
              <a:off x="2187575" y="2624138"/>
              <a:ext cx="0" cy="1905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2057420" y="1125578"/>
            <a:ext cx="2031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213,8     10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217992" y="17351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1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449513" y="17351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3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658424" y="1735138"/>
            <a:ext cx="34842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484438" y="221138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3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794000" y="220662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8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038600" y="175279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3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784475" y="26495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8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060700" y="26495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0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656608" y="5500689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 dirty="0" err="1">
                <a:latin typeface="Times New Roman" pitchFamily="18" charset="0"/>
              </a:rPr>
              <a:t>Nhận</a:t>
            </a:r>
            <a:r>
              <a:rPr lang="en-US" altLang="en-US" sz="2800" b="1" i="1" u="sng" dirty="0"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latin typeface="Times New Roman" pitchFamily="18" charset="0"/>
              </a:rPr>
              <a:t>xét</a:t>
            </a:r>
            <a:r>
              <a:rPr lang="en-US" altLang="en-US" sz="2800" b="1" i="1" dirty="0">
                <a:latin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</a:rPr>
              <a:t>Nếu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chuyển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dấu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phẩy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213,8 sang </a:t>
            </a:r>
            <a:r>
              <a:rPr lang="en-US" altLang="en-US" sz="2800" b="1" dirty="0" err="1">
                <a:latin typeface="Times New Roman" pitchFamily="18" charset="0"/>
              </a:rPr>
              <a:t>bên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trái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chữ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</a:rPr>
              <a:t>cũng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</a:rPr>
              <a:t> 21,38.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1777579" y="4148139"/>
            <a:ext cx="8361362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Khi chia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10 ta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chỉ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việc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chuyển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dấu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phẩy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sang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1777579" y="4358015"/>
            <a:ext cx="88392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Khi chia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10 ta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như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thế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?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58261" y="1435540"/>
            <a:ext cx="1301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213,8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42021" y="1419450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21,38</a:t>
            </a:r>
          </a:p>
        </p:txBody>
      </p:sp>
    </p:spTree>
    <p:extLst>
      <p:ext uri="{BB962C8B-B14F-4D97-AF65-F5344CB8AC3E}">
        <p14:creationId xmlns:p14="http://schemas.microsoft.com/office/powerpoint/2010/main" val="33306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 animBg="1"/>
      <p:bldP spid="27" grpId="0" animBg="1"/>
      <p:bldP spid="27" grpId="1" animBg="1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 bwMode="auto">
          <a:xfrm>
            <a:off x="1676400" y="152400"/>
            <a:ext cx="3657600" cy="1642348"/>
          </a:xfrm>
          <a:prstGeom prst="su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352800" y="2558011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24,56  :  10  =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52800" y="3611309"/>
            <a:ext cx="32210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48,5    :   10  = 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2296" y="3122654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57135" y="2514601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2,456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853427" y="3585677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4,85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819787" y="2555660"/>
            <a:ext cx="601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889652" y="3605809"/>
            <a:ext cx="601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7763" y="3226378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5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364014" y="1673994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971800" y="305572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549444" y="1600204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,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733800" y="1665871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8</a:t>
            </a: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3276600" y="1089794"/>
            <a:ext cx="1262062" cy="1905000"/>
            <a:chOff x="2514600" y="2779713"/>
            <a:chExt cx="1261944" cy="1905000"/>
          </a:xfrm>
        </p:grpSpPr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2514600" y="2779713"/>
              <a:ext cx="0" cy="1905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2521524" y="3352800"/>
              <a:ext cx="12550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1900360" y="1081857"/>
            <a:ext cx="2069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89,13      100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238712" y="1682496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1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543022" y="1645419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450796" y="1686580"/>
            <a:ext cx="433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522385" y="2549882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3</a:t>
            </a:r>
            <a:r>
              <a:rPr lang="vi-VN" altLang="en-US" sz="2800" b="1"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005262" y="1682496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9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270198" y="2097651"/>
            <a:ext cx="756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1</a:t>
            </a:r>
            <a:r>
              <a:rPr lang="vi-VN" altLang="en-US" sz="2800" b="1"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025447" y="1648594"/>
            <a:ext cx="808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9 1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789339" y="2103334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1752871" y="5299090"/>
            <a:ext cx="8801100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1200"/>
              </a:spcBef>
              <a:buNone/>
            </a:pPr>
            <a:r>
              <a:rPr lang="en-US" altLang="en-US" sz="2800" b="1" i="1" u="sng" dirty="0" err="1">
                <a:latin typeface="Times New Roman" pitchFamily="18" charset="0"/>
              </a:rPr>
              <a:t>Nhận</a:t>
            </a:r>
            <a:r>
              <a:rPr lang="en-US" altLang="en-US" sz="2800" b="1" i="1" u="sng" dirty="0"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latin typeface="Times New Roman" pitchFamily="18" charset="0"/>
              </a:rPr>
              <a:t>xét</a:t>
            </a:r>
            <a:r>
              <a:rPr lang="en-US" altLang="en-US" sz="2800" b="1" i="1" dirty="0">
                <a:latin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</a:rPr>
              <a:t>Nếu</a:t>
            </a:r>
            <a:r>
              <a:rPr lang="en-US" altLang="en-US" sz="2800" b="1" dirty="0">
                <a:latin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</a:rPr>
              <a:t>chuyển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dấu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phẩy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89,13 sang </a:t>
            </a:r>
            <a:r>
              <a:rPr lang="en-US" altLang="en-US" sz="2800" b="1" u="sng" dirty="0" err="1">
                <a:latin typeface="Times New Roman" pitchFamily="18" charset="0"/>
              </a:rPr>
              <a:t>bên</a:t>
            </a:r>
            <a:r>
              <a:rPr lang="en-US" altLang="en-US" sz="2800" b="1" u="sng" dirty="0"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</a:rPr>
              <a:t>trái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hai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chữ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</a:rPr>
              <a:t>cũng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</a:rPr>
              <a:t>  0,8913.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001296" y="2549882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714500" y="209522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b) Ví dụ 2:  89,13 : 100 </a:t>
            </a:r>
            <a:r>
              <a:rPr lang="en-US" altLang="en-US">
                <a:solidFill>
                  <a:srgbClr val="0000CC"/>
                </a:solidFill>
                <a:latin typeface="Times New Roman" pitchFamily="18" charset="0"/>
              </a:rPr>
              <a:t>=</a:t>
            </a: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748856" y="1574431"/>
            <a:ext cx="464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itchFamily="18" charset="0"/>
              </a:rPr>
              <a:t>Vậy</a:t>
            </a:r>
            <a:r>
              <a:rPr lang="en-US" altLang="en-US" sz="2800" b="1" dirty="0">
                <a:latin typeface="Times New Roman" pitchFamily="18" charset="0"/>
              </a:rPr>
              <a:t>: 89,13 : 100 </a:t>
            </a:r>
            <a:r>
              <a:rPr lang="en-US" altLang="en-US" sz="2800" dirty="0">
                <a:latin typeface="Times New Roman" pitchFamily="18" charset="0"/>
              </a:rPr>
              <a:t>=</a:t>
            </a:r>
            <a:r>
              <a:rPr lang="en-US" altLang="en-US" sz="2800" b="1" dirty="0">
                <a:latin typeface="Times New Roman" pitchFamily="18" charset="0"/>
              </a:rPr>
              <a:t> 0,8913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725400" y="3476138"/>
            <a:ext cx="426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9344" y="1572546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89,13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571592" y="1572546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0,8913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FF462B-88BE-43CE-AD22-057F85369BED}"/>
              </a:ext>
            </a:extLst>
          </p:cNvPr>
          <p:cNvSpPr txBox="1"/>
          <p:nvPr/>
        </p:nvSpPr>
        <p:spPr>
          <a:xfrm>
            <a:off x="1615006" y="3810745"/>
            <a:ext cx="9076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số thập phân cho 100 ta làm như thế nào?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BA2DE9-1316-4B87-895D-D93032A6E132}"/>
              </a:ext>
            </a:extLst>
          </p:cNvPr>
          <p:cNvSpPr txBox="1"/>
          <p:nvPr/>
        </p:nvSpPr>
        <p:spPr>
          <a:xfrm>
            <a:off x="1775894" y="3920138"/>
            <a:ext cx="8801100" cy="95410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số thập phân cho 100 chỉ việc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chuyển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dấu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phẩy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sang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6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2" grpId="0"/>
      <p:bldP spid="26" grpId="0"/>
      <p:bldP spid="27" grpId="0"/>
      <p:bldP spid="36" grpId="0"/>
      <p:bldP spid="37" grpId="0"/>
      <p:bldP spid="32" grpId="0"/>
      <p:bldP spid="32" grpId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 bwMode="auto">
          <a:xfrm>
            <a:off x="1676400" y="152400"/>
            <a:ext cx="3657600" cy="1642348"/>
          </a:xfrm>
          <a:prstGeom prst="su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0" y="2844226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3,5678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010400" y="3530026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400">
              <a:latin typeface="Arial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096000" y="3606226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57,4834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895600" y="2844226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356,78  :   100 =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895600" y="3606226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5748,34 : 100  =</a:t>
            </a:r>
          </a:p>
        </p:txBody>
      </p:sp>
      <p:pic>
        <p:nvPicPr>
          <p:cNvPr id="12" name="Picture 7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1" y="3049013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9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1229</Words>
  <Application>Microsoft Office PowerPoint</Application>
  <PresentationFormat>Widescreen</PresentationFormat>
  <Paragraphs>238</Paragraphs>
  <Slides>30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.VnTime</vt:lpstr>
      <vt:lpstr>Arial</vt:lpstr>
      <vt:lpstr>Calibri</vt:lpstr>
      <vt:lpstr>Rockwell Extra Bold</vt:lpstr>
      <vt:lpstr>Times New Roman</vt:lpstr>
      <vt:lpstr>Wingdings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57</cp:revision>
  <dcterms:created xsi:type="dcterms:W3CDTF">2021-08-24T07:59:10Z</dcterms:created>
  <dcterms:modified xsi:type="dcterms:W3CDTF">2023-11-24T05:09:09Z</dcterms:modified>
</cp:coreProperties>
</file>