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7" r:id="rId2"/>
    <p:sldId id="259" r:id="rId3"/>
    <p:sldId id="258" r:id="rId4"/>
    <p:sldId id="260" r:id="rId5"/>
    <p:sldId id="261" r:id="rId6"/>
    <p:sldId id="263" r:id="rId7"/>
    <p:sldId id="262" r:id="rId8"/>
    <p:sldId id="264" r:id="rId9"/>
    <p:sldId id="265" r:id="rId10"/>
    <p:sldId id="266" r:id="rId11"/>
    <p:sldId id="270" r:id="rId12"/>
    <p:sldId id="271" r:id="rId13"/>
    <p:sldId id="272" r:id="rId14"/>
    <p:sldId id="273" r:id="rId15"/>
    <p:sldId id="276" r:id="rId16"/>
  </p:sldIdLst>
  <p:sldSz cx="12161838" cy="6858000"/>
  <p:notesSz cx="6858000" cy="9144000"/>
  <p:defaultTextStyle>
    <a:defPPr>
      <a:defRPr lang="en-US"/>
    </a:defPPr>
    <a:lvl1pPr marL="0" algn="l" defTabSz="108672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3361" algn="l" defTabSz="108672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86723" algn="l" defTabSz="108672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30084" algn="l" defTabSz="108672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73445" algn="l" defTabSz="108672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16806" algn="l" defTabSz="108672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60168" algn="l" defTabSz="108672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03529" algn="l" defTabSz="108672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46890" algn="l" defTabSz="108672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CCCC00"/>
    <a:srgbClr val="FF0066"/>
    <a:srgbClr val="AFAFFF"/>
    <a:srgbClr val="9999FF"/>
    <a:srgbClr val="CCCCFF"/>
    <a:srgbClr val="CC66FF"/>
    <a:srgbClr val="CCECFF"/>
    <a:srgbClr val="CAFEFD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37"/>
  </p:normalViewPr>
  <p:slideViewPr>
    <p:cSldViewPr showGuides="1">
      <p:cViewPr varScale="1">
        <p:scale>
          <a:sx n="63" d="100"/>
          <a:sy n="63" d="100"/>
        </p:scale>
        <p:origin x="778" y="5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24A41-B134-4E58-9126-7129333884B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7730A-ADD1-4C23-8F49-6CA626DC5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32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672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3361" algn="l" defTabSz="108672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6723" algn="l" defTabSz="108672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0084" algn="l" defTabSz="108672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3445" algn="l" defTabSz="108672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16806" algn="l" defTabSz="108672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0168" algn="l" defTabSz="108672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3529" algn="l" defTabSz="108672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46890" algn="l" defTabSz="108672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7"/>
            <a:ext cx="10337562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6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0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3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6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0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3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46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AEAF2-9FF7-4C5C-BAE1-98D54EAE016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A99D4-0C27-4769-BE5B-44B991077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27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1600200"/>
            <a:ext cx="10945654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AEAF2-9FF7-4C5C-BAE1-98D54EAE016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A99D4-0C27-4769-BE5B-44B991077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85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345535" y="384176"/>
            <a:ext cx="3830134" cy="81930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0907" y="384176"/>
            <a:ext cx="11291929" cy="81930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AEAF2-9FF7-4C5C-BAE1-98D54EAE016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A99D4-0C27-4769-BE5B-44B991077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01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92" y="1600200"/>
            <a:ext cx="10945654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AEAF2-9FF7-4C5C-BAE1-98D54EAE016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A99D4-0C27-4769-BE5B-44B991077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48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6"/>
          </a:xfrm>
          <a:prstGeom prst="rect">
            <a:avLst/>
          </a:prstGeo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36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867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00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344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68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01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352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4689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AEAF2-9FF7-4C5C-BAE1-98D54EAE016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A99D4-0C27-4769-BE5B-44B991077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65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0909" y="2239964"/>
            <a:ext cx="7561031" cy="6337300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14635" y="2239964"/>
            <a:ext cx="7561032" cy="6337300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AEAF2-9FF7-4C5C-BAE1-98D54EAE016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A99D4-0C27-4769-BE5B-44B991077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1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4"/>
            <a:ext cx="5373591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900" b="1"/>
            </a:lvl1pPr>
            <a:lvl2pPr marL="543361" indent="0">
              <a:buNone/>
              <a:defRPr sz="2400" b="1"/>
            </a:lvl2pPr>
            <a:lvl3pPr marL="1086723" indent="0">
              <a:buNone/>
              <a:defRPr sz="2200" b="1"/>
            </a:lvl3pPr>
            <a:lvl4pPr marL="1630084" indent="0">
              <a:buNone/>
              <a:defRPr sz="1900" b="1"/>
            </a:lvl4pPr>
            <a:lvl5pPr marL="2173445" indent="0">
              <a:buNone/>
              <a:defRPr sz="1900" b="1"/>
            </a:lvl5pPr>
            <a:lvl6pPr marL="2716806" indent="0">
              <a:buNone/>
              <a:defRPr sz="1900" b="1"/>
            </a:lvl6pPr>
            <a:lvl7pPr marL="3260168" indent="0">
              <a:buNone/>
              <a:defRPr sz="1900" b="1"/>
            </a:lvl7pPr>
            <a:lvl8pPr marL="3803529" indent="0">
              <a:buNone/>
              <a:defRPr sz="1900" b="1"/>
            </a:lvl8pPr>
            <a:lvl9pPr marL="4346890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  <a:prstGeom prst="rect">
            <a:avLst/>
          </a:prstGeo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4"/>
            <a:ext cx="5375701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900" b="1"/>
            </a:lvl1pPr>
            <a:lvl2pPr marL="543361" indent="0">
              <a:buNone/>
              <a:defRPr sz="2400" b="1"/>
            </a:lvl2pPr>
            <a:lvl3pPr marL="1086723" indent="0">
              <a:buNone/>
              <a:defRPr sz="2200" b="1"/>
            </a:lvl3pPr>
            <a:lvl4pPr marL="1630084" indent="0">
              <a:buNone/>
              <a:defRPr sz="1900" b="1"/>
            </a:lvl4pPr>
            <a:lvl5pPr marL="2173445" indent="0">
              <a:buNone/>
              <a:defRPr sz="1900" b="1"/>
            </a:lvl5pPr>
            <a:lvl6pPr marL="2716806" indent="0">
              <a:buNone/>
              <a:defRPr sz="1900" b="1"/>
            </a:lvl6pPr>
            <a:lvl7pPr marL="3260168" indent="0">
              <a:buNone/>
              <a:defRPr sz="1900" b="1"/>
            </a:lvl7pPr>
            <a:lvl8pPr marL="3803529" indent="0">
              <a:buNone/>
              <a:defRPr sz="1900" b="1"/>
            </a:lvl8pPr>
            <a:lvl9pPr marL="4346890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  <a:prstGeom prst="rect">
            <a:avLst/>
          </a:prstGeo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AEAF2-9FF7-4C5C-BAE1-98D54EAE016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A99D4-0C27-4769-BE5B-44B991077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68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AEAF2-9FF7-4C5C-BAE1-98D54EAE016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A99D4-0C27-4769-BE5B-44B991077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90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AEAF2-9FF7-4C5C-BAE1-98D54EAE016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A99D4-0C27-4769-BE5B-44B991077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48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51"/>
            <a:ext cx="4001161" cy="1162050"/>
          </a:xfrm>
          <a:prstGeom prst="rect">
            <a:avLst/>
          </a:prstGeo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0"/>
            <a:ext cx="6798805" cy="5853113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1"/>
            <a:ext cx="4001161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/>
            </a:lvl1pPr>
            <a:lvl2pPr marL="543361" indent="0">
              <a:buNone/>
              <a:defRPr sz="1400"/>
            </a:lvl2pPr>
            <a:lvl3pPr marL="1086723" indent="0">
              <a:buNone/>
              <a:defRPr sz="1200"/>
            </a:lvl3pPr>
            <a:lvl4pPr marL="1630084" indent="0">
              <a:buNone/>
              <a:defRPr sz="1200"/>
            </a:lvl4pPr>
            <a:lvl5pPr marL="2173445" indent="0">
              <a:buNone/>
              <a:defRPr sz="1200"/>
            </a:lvl5pPr>
            <a:lvl6pPr marL="2716806" indent="0">
              <a:buNone/>
              <a:defRPr sz="1200"/>
            </a:lvl6pPr>
            <a:lvl7pPr marL="3260168" indent="0">
              <a:buNone/>
              <a:defRPr sz="1200"/>
            </a:lvl7pPr>
            <a:lvl8pPr marL="3803529" indent="0">
              <a:buNone/>
              <a:defRPr sz="1200"/>
            </a:lvl8pPr>
            <a:lvl9pPr marL="434689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AEAF2-9FF7-4C5C-BAE1-98D54EAE016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A99D4-0C27-4769-BE5B-44B991077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03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  <a:prstGeom prst="rect">
            <a:avLst/>
          </a:prstGeo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00"/>
            </a:lvl1pPr>
            <a:lvl2pPr marL="543361" indent="0">
              <a:buNone/>
              <a:defRPr sz="3300"/>
            </a:lvl2pPr>
            <a:lvl3pPr marL="1086723" indent="0">
              <a:buNone/>
              <a:defRPr sz="2900"/>
            </a:lvl3pPr>
            <a:lvl4pPr marL="1630084" indent="0">
              <a:buNone/>
              <a:defRPr sz="2400"/>
            </a:lvl4pPr>
            <a:lvl5pPr marL="2173445" indent="0">
              <a:buNone/>
              <a:defRPr sz="2400"/>
            </a:lvl5pPr>
            <a:lvl6pPr marL="2716806" indent="0">
              <a:buNone/>
              <a:defRPr sz="2400"/>
            </a:lvl6pPr>
            <a:lvl7pPr marL="3260168" indent="0">
              <a:buNone/>
              <a:defRPr sz="2400"/>
            </a:lvl7pPr>
            <a:lvl8pPr marL="3803529" indent="0">
              <a:buNone/>
              <a:defRPr sz="2400"/>
            </a:lvl8pPr>
            <a:lvl9pPr marL="434689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/>
            </a:lvl1pPr>
            <a:lvl2pPr marL="543361" indent="0">
              <a:buNone/>
              <a:defRPr sz="1400"/>
            </a:lvl2pPr>
            <a:lvl3pPr marL="1086723" indent="0">
              <a:buNone/>
              <a:defRPr sz="1200"/>
            </a:lvl3pPr>
            <a:lvl4pPr marL="1630084" indent="0">
              <a:buNone/>
              <a:defRPr sz="1200"/>
            </a:lvl4pPr>
            <a:lvl5pPr marL="2173445" indent="0">
              <a:buNone/>
              <a:defRPr sz="1200"/>
            </a:lvl5pPr>
            <a:lvl6pPr marL="2716806" indent="0">
              <a:buNone/>
              <a:defRPr sz="1200"/>
            </a:lvl6pPr>
            <a:lvl7pPr marL="3260168" indent="0">
              <a:buNone/>
              <a:defRPr sz="1200"/>
            </a:lvl7pPr>
            <a:lvl8pPr marL="3803529" indent="0">
              <a:buNone/>
              <a:defRPr sz="1200"/>
            </a:lvl8pPr>
            <a:lvl9pPr marL="434689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AEAF2-9FF7-4C5C-BAE1-98D54EAE016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A99D4-0C27-4769-BE5B-44B991077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04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2"/>
            <a:ext cx="2837762" cy="365125"/>
          </a:xfrm>
          <a:prstGeom prst="rect">
            <a:avLst/>
          </a:prstGeom>
        </p:spPr>
        <p:txBody>
          <a:bodyPr vert="horz" lIns="108672" tIns="54336" rIns="108672" bIns="5433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AEAF2-9FF7-4C5C-BAE1-98D54EAE016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2"/>
            <a:ext cx="3851249" cy="365125"/>
          </a:xfrm>
          <a:prstGeom prst="rect">
            <a:avLst/>
          </a:prstGeom>
        </p:spPr>
        <p:txBody>
          <a:bodyPr vert="horz" lIns="108672" tIns="54336" rIns="108672" bIns="5433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2"/>
            <a:ext cx="2837762" cy="365125"/>
          </a:xfrm>
          <a:prstGeom prst="rect">
            <a:avLst/>
          </a:prstGeom>
        </p:spPr>
        <p:txBody>
          <a:bodyPr vert="horz" lIns="108672" tIns="54336" rIns="108672" bIns="5433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A99D4-0C27-4769-BE5B-44B99107732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Picnic background by iscord on @DeviantArt | Anime background, Animation  background, Cartoon background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19" r="9895"/>
          <a:stretch/>
        </p:blipFill>
        <p:spPr bwMode="auto">
          <a:xfrm>
            <a:off x="-709439" y="1829"/>
            <a:ext cx="12871278" cy="68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B5FFF671-102D-4B24-A6CD-CBEF9F9F745A}"/>
              </a:ext>
            </a:extLst>
          </p:cNvPr>
          <p:cNvSpPr/>
          <p:nvPr userDrawn="1"/>
        </p:nvSpPr>
        <p:spPr>
          <a:xfrm>
            <a:off x="533560" y="391200"/>
            <a:ext cx="11186159" cy="6098346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52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86723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521" indent="-407521" algn="l" defTabSz="1086723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2962" indent="-339601" algn="l" defTabSz="1086723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8404" indent="-271681" algn="l" defTabSz="1086723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765" indent="-271681" algn="l" defTabSz="1086723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126" indent="-271681" algn="l" defTabSz="1086723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488" indent="-271681" algn="l" defTabSz="108672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1849" indent="-271681" algn="l" defTabSz="108672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210" indent="-271681" algn="l" defTabSz="108672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8572" indent="-271681" algn="l" defTabSz="108672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72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3361" algn="l" defTabSz="108672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6723" algn="l" defTabSz="108672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0084" algn="l" defTabSz="108672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3445" algn="l" defTabSz="108672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16806" algn="l" defTabSz="108672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0168" algn="l" defTabSz="108672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3529" algn="l" defTabSz="108672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6890" algn="l" defTabSz="108672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0.gif"/><Relationship Id="rId7" Type="http://schemas.openxmlformats.org/officeDocument/2006/relationships/image" Target="../media/image13.jpeg"/><Relationship Id="rId12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8.png"/><Relationship Id="rId9" Type="http://schemas.openxmlformats.org/officeDocument/2006/relationships/image" Target="../media/image3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43.png"/><Relationship Id="rId10" Type="http://schemas.openxmlformats.org/officeDocument/2006/relationships/image" Target="../media/image37.gif"/><Relationship Id="rId4" Type="http://schemas.microsoft.com/office/2007/relationships/hdphoto" Target="../media/hdphoto1.wdp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gif"/><Relationship Id="rId3" Type="http://schemas.openxmlformats.org/officeDocument/2006/relationships/audio" Target="../media/audio2.wav"/><Relationship Id="rId7" Type="http://schemas.openxmlformats.org/officeDocument/2006/relationships/image" Target="../media/image45.jpeg"/><Relationship Id="rId12" Type="http://schemas.openxmlformats.org/officeDocument/2006/relationships/image" Target="../media/image4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37.gif"/><Relationship Id="rId5" Type="http://schemas.microsoft.com/office/2007/relationships/hdphoto" Target="../media/hdphoto6.wdp"/><Relationship Id="rId10" Type="http://schemas.openxmlformats.org/officeDocument/2006/relationships/image" Target="../media/image47.gif"/><Relationship Id="rId4" Type="http://schemas.openxmlformats.org/officeDocument/2006/relationships/image" Target="../media/image42.png"/><Relationship Id="rId9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3.jpeg"/><Relationship Id="rId18" Type="http://schemas.openxmlformats.org/officeDocument/2006/relationships/image" Target="../media/image17.jpeg"/><Relationship Id="rId3" Type="http://schemas.openxmlformats.org/officeDocument/2006/relationships/slide" Target="slide11.xml"/><Relationship Id="rId7" Type="http://schemas.openxmlformats.org/officeDocument/2006/relationships/image" Target="../media/image26.png"/><Relationship Id="rId12" Type="http://schemas.openxmlformats.org/officeDocument/2006/relationships/image" Target="../media/image12.jpeg"/><Relationship Id="rId17" Type="http://schemas.openxmlformats.org/officeDocument/2006/relationships/image" Target="../media/image16.jpeg"/><Relationship Id="rId2" Type="http://schemas.openxmlformats.org/officeDocument/2006/relationships/audio" Target="../media/audio1.wav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1.gif"/><Relationship Id="rId5" Type="http://schemas.microsoft.com/office/2007/relationships/hdphoto" Target="../media/hdphoto2.wdp"/><Relationship Id="rId15" Type="http://schemas.openxmlformats.org/officeDocument/2006/relationships/image" Target="../media/image15.png"/><Relationship Id="rId10" Type="http://schemas.openxmlformats.org/officeDocument/2006/relationships/image" Target="../media/image28.png"/><Relationship Id="rId4" Type="http://schemas.openxmlformats.org/officeDocument/2006/relationships/image" Target="../media/image9.png"/><Relationship Id="rId9" Type="http://schemas.openxmlformats.org/officeDocument/2006/relationships/image" Target="../media/image10.gif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60.png"/><Relationship Id="rId18" Type="http://schemas.openxmlformats.org/officeDocument/2006/relationships/image" Target="../media/image40.png"/><Relationship Id="rId3" Type="http://schemas.openxmlformats.org/officeDocument/2006/relationships/image" Target="../media/image13.jpeg"/><Relationship Id="rId7" Type="http://schemas.openxmlformats.org/officeDocument/2006/relationships/slide" Target="slide11.xml"/><Relationship Id="rId12" Type="http://schemas.openxmlformats.org/officeDocument/2006/relationships/image" Target="../media/image36.png"/><Relationship Id="rId17" Type="http://schemas.openxmlformats.org/officeDocument/2006/relationships/image" Target="../media/image20.gif"/><Relationship Id="rId2" Type="http://schemas.openxmlformats.org/officeDocument/2006/relationships/audio" Target="../media/audio1.wav"/><Relationship Id="rId16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7.jpeg"/><Relationship Id="rId5" Type="http://schemas.openxmlformats.org/officeDocument/2006/relationships/image" Target="../media/image15.png"/><Relationship Id="rId15" Type="http://schemas.openxmlformats.org/officeDocument/2006/relationships/image" Target="../media/image38.png"/><Relationship Id="rId10" Type="http://schemas.openxmlformats.org/officeDocument/2006/relationships/image" Target="../media/image19.jpeg"/><Relationship Id="rId19" Type="http://schemas.openxmlformats.org/officeDocument/2006/relationships/image" Target="../media/image41.png"/><Relationship Id="rId4" Type="http://schemas.openxmlformats.org/officeDocument/2006/relationships/image" Target="../media/image14.png"/><Relationship Id="rId9" Type="http://schemas.microsoft.com/office/2007/relationships/hdphoto" Target="../media/hdphoto2.wdp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0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5" Type="http://schemas.openxmlformats.org/officeDocument/2006/relationships/image" Target="../media/image410.png"/><Relationship Id="rId4" Type="http://schemas.openxmlformats.org/officeDocument/2006/relationships/image" Target="../media/image4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230FDB-4E5B-41A4-B84E-861093420A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9" y="381000"/>
            <a:ext cx="1453753" cy="1453753"/>
          </a:xfrm>
          <a:prstGeom prst="ellipse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0BA52883-A684-4CFB-A3C4-27EBB4916EF3}"/>
              </a:ext>
            </a:extLst>
          </p:cNvPr>
          <p:cNvSpPr txBox="1"/>
          <p:nvPr/>
        </p:nvSpPr>
        <p:spPr>
          <a:xfrm>
            <a:off x="3490119" y="541228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/>
              <a:t>UBND QUẬN LONG BIÊN</a:t>
            </a:r>
          </a:p>
          <a:p>
            <a:pPr algn="ctr"/>
            <a:r>
              <a:rPr lang="en-US" sz="2400" b="1" dirty="0"/>
              <a:t>TRƯỜNG TIỂU HỌC ÁI MỘ B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275F84D-D734-4391-AC9B-5A2EA4D8ADCA}"/>
              </a:ext>
            </a:extLst>
          </p:cNvPr>
          <p:cNvSpPr txBox="1"/>
          <p:nvPr/>
        </p:nvSpPr>
        <p:spPr>
          <a:xfrm>
            <a:off x="2537619" y="2895600"/>
            <a:ext cx="708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TOÁN 5 – TUẦN 34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3442903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389" y="3962400"/>
            <a:ext cx="3117937" cy="29764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660969" y="342047"/>
            <a:ext cx="4893954" cy="1913074"/>
            <a:chOff x="3660969" y="342047"/>
            <a:chExt cx="4893954" cy="191307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074" b="95000" l="20521" r="604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35" t="55785" r="35862"/>
            <a:stretch/>
          </p:blipFill>
          <p:spPr bwMode="auto">
            <a:xfrm>
              <a:off x="3660969" y="342047"/>
              <a:ext cx="4893954" cy="1913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081872" y="877669"/>
              <a:ext cx="17011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3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051050" y="2261229"/>
                <a:ext cx="8068469" cy="41040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Diện tích đáy bể bơi là:</a:t>
                </a:r>
              </a:p>
              <a:p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22,5 </a:t>
                </a:r>
                <a14:m>
                  <m:oMath xmlns:m="http://schemas.openxmlformats.org/officeDocument/2006/math">
                    <m:r>
                      <a:rPr lang="en-US" sz="3600" b="1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19,2 = 432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i="1" smtClean="0">
                            <a:latin typeface="Cambria Math" panose="02040503050406030204" pitchFamily="18" charset="0"/>
                            <a:cs typeface="#9Slide07 Itim" pitchFamily="2" charset="-34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vi-VN" sz="36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m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36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Chiều cao mực nước trong bể là:</a:t>
                </a:r>
              </a:p>
              <a:p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414,72 : 432 = 0,96 (m)</a:t>
                </a:r>
              </a:p>
              <a:p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Chiều cao bể bơi là: 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0,96 : 4 </a:t>
                </a:r>
                <a14:m>
                  <m:oMath xmlns:m="http://schemas.openxmlformats.org/officeDocument/2006/math">
                    <m:r>
                      <a:rPr lang="en-US" sz="3600" b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5  = 1,2 (m)</a:t>
                </a:r>
              </a:p>
              <a:p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Đáp số: 1,2 m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050" y="2261229"/>
                <a:ext cx="8068469" cy="4104072"/>
              </a:xfrm>
              <a:prstGeom prst="rect">
                <a:avLst/>
              </a:prstGeom>
              <a:blipFill>
                <a:blip r:embed="rId6"/>
                <a:stretch>
                  <a:fillRect l="-2266" t="-2377" b="-4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725623" y="5044290"/>
            <a:ext cx="1088096" cy="1001586"/>
            <a:chOff x="1683411" y="3595274"/>
            <a:chExt cx="1589917" cy="1463809"/>
          </a:xfrm>
        </p:grpSpPr>
        <p:pic>
          <p:nvPicPr>
            <p:cNvPr id="9" name="Picture 2" descr="Cartoon biscuit eating pastry breakfast cookies Vector Image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50" t="50062" r="4350" b="14846"/>
            <a:stretch/>
          </p:blipFill>
          <p:spPr bwMode="auto">
            <a:xfrm>
              <a:off x="1683411" y="3595274"/>
              <a:ext cx="1034244" cy="958416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/>
            <a:srcRect t="17199" b="17907"/>
            <a:stretch/>
          </p:blipFill>
          <p:spPr>
            <a:xfrm>
              <a:off x="2091397" y="4196205"/>
              <a:ext cx="1181931" cy="862878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9433719" y="3939376"/>
            <a:ext cx="2873048" cy="2602674"/>
            <a:chOff x="4475181" y="3174988"/>
            <a:chExt cx="3241638" cy="3241638"/>
          </a:xfrm>
        </p:grpSpPr>
        <p:sp>
          <p:nvSpPr>
            <p:cNvPr id="18" name="Oval 17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2241">
            <a:off x="281145" y="5360161"/>
            <a:ext cx="920490" cy="92711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122476" y="4402497"/>
            <a:ext cx="1934407" cy="232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80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4256E-6 1.79463E-6 L 3.94256E-6 0.00092 C 0.03968 -0.00902 0.0094 -0.00278 0.03551 -0.00763 C 0.03903 -0.00833 0.04203 -0.00902 0.04504 -0.00902 C 0.05156 -0.00972 0.05809 -0.01041 0.06462 -0.0111 C 0.08537 -0.01342 0.06814 -0.01342 0.09308 -0.0148 C 0.1043 -0.0155 0.11449 -0.01619 0.12506 -0.01688 C 0.12872 -0.01758 0.13159 -0.01827 0.13459 -0.01897 C 0.13694 -0.01897 0.13929 -0.02035 0.14177 -0.02035 C 0.15117 -0.02174 0.16135 -0.02174 0.17075 -0.02243 C 0.25913 -0.0303 0.18981 -0.02683 0.26749 -0.0303 C 0.3684 -0.04001 0.31671 -0.03654 0.51488 -0.03169 C 0.55887 -0.03099 0.53211 -0.02891 0.55757 -0.0259 C 0.56827 -0.02521 0.57898 -0.02521 0.58903 -0.02452 C 0.61227 -0.01758 0.59504 -0.02174 0.63302 -0.01897 C 0.6389 -0.01827 0.64608 -0.01758 0.65195 -0.01688 C 0.66031 -0.01619 0.66801 -0.0155 0.67624 -0.0148 C 0.67872 -0.01411 0.68107 -0.01342 0.68342 -0.01342 C 0.6983 -0.01041 0.71253 -0.01041 0.72728 -0.00902 C 0.74752 -0.00555 0.73329 -0.00763 0.77128 -0.00763 " pathEditMode="relative" rAng="0" ptsTypes="AAAAAAAAAAAAAAAAAAAA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64" y="-19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289572" y="2590800"/>
            <a:ext cx="3029348" cy="457200"/>
          </a:xfrm>
          <a:prstGeom prst="roundRect">
            <a:avLst/>
          </a:prstGeom>
          <a:solidFill>
            <a:srgbClr val="9900C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194719" y="3276600"/>
            <a:ext cx="9144000" cy="457200"/>
          </a:xfrm>
          <a:prstGeom prst="roundRect">
            <a:avLst/>
          </a:prstGeom>
          <a:solidFill>
            <a:srgbClr val="9900C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774073" y="3886200"/>
            <a:ext cx="9640846" cy="457200"/>
          </a:xfrm>
          <a:prstGeom prst="roundRect">
            <a:avLst/>
          </a:prstGeom>
          <a:solidFill>
            <a:srgbClr val="9900C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623719" y="685800"/>
            <a:ext cx="3163095" cy="457200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750871" y="1315547"/>
            <a:ext cx="6096000" cy="457200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270919" y="1981200"/>
            <a:ext cx="9144000" cy="457200"/>
          </a:xfrm>
          <a:prstGeom prst="roundRect">
            <a:avLst/>
          </a:prstGeom>
          <a:solidFill>
            <a:srgbClr val="9900C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8" descr="1 To 10 Numbers For Schools - Cartoon, HD Png Download - 626x626 (#445591)  - PinPng">
            <a:hlinkClick r:id="rId2" action="ppaction://hlinksldjump"/>
            <a:extLst>
              <a:ext uri="{FF2B5EF4-FFF2-40B4-BE49-F238E27FC236}">
                <a16:creationId xmlns:a16="http://schemas.microsoft.com/office/drawing/2014/main" id="{6C69C1FB-FB29-45B9-B8D7-0208F40CC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37" b="55422" l="22381" r="37619">
                        <a14:foregroundMark x1="23571" y1="41867" x2="24286" y2="44428"/>
                        <a14:foregroundMark x1="22381" y1="44428" x2="22381" y2="44428"/>
                        <a14:foregroundMark x1="25833" y1="34337" x2="26786" y2="34337"/>
                        <a14:foregroundMark x1="33452" y1="34337" x2="33452" y2="34337"/>
                        <a14:foregroundMark x1="28690" y1="55271" x2="28690" y2="55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81" t="32593" r="60364" b="41874"/>
          <a:stretch/>
        </p:blipFill>
        <p:spPr bwMode="auto">
          <a:xfrm>
            <a:off x="887955" y="647722"/>
            <a:ext cx="1006395" cy="112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37519" y="533400"/>
            <a:ext cx="9829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Một con thuyền đi với vận tốc 7,2 km/giờ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khi nước lặng, vận tốc của dòng nước là 1,6 km/giờ.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Nếu thuyền đi xuôi dòng thì sau 3,5 giờ sẽ đi được bao nhiêu ki-lô-mét?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b) Nếu thuyền đi ngược dòng thì cần bao nhiêu thời gian để đi được quãng đường như khi xuôi dòng trong 3,5 giờ?</a:t>
            </a:r>
          </a:p>
        </p:txBody>
      </p:sp>
      <p:pic>
        <p:nvPicPr>
          <p:cNvPr id="1026" name="Picture 2" descr="Phim hoạt hình vẽ hình ảnh thuyền đồ họa di động - png tải về - Miễn phí  trong suốt Bướm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67" b="90000" l="988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059" y="4214837"/>
            <a:ext cx="3691307" cy="246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80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5" grpId="0" animBg="1"/>
      <p:bldP spid="6" grpId="0" animBg="1"/>
      <p:bldP spid="7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Chevron 15">
            <a:extLst>
              <a:ext uri="{FF2B5EF4-FFF2-40B4-BE49-F238E27FC236}">
                <a16:creationId xmlns:a16="http://schemas.microsoft.com/office/drawing/2014/main" id="{580818EB-2D8F-468F-BFB3-7B6B238D67F4}"/>
              </a:ext>
            </a:extLst>
          </p:cNvPr>
          <p:cNvSpPr/>
          <p:nvPr/>
        </p:nvSpPr>
        <p:spPr>
          <a:xfrm rot="10800000">
            <a:off x="41278" y="701051"/>
            <a:ext cx="3076813" cy="87096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BBB1E7-85FA-440C-A769-A71F2882EDC7}"/>
              </a:ext>
            </a:extLst>
          </p:cNvPr>
          <p:cNvSpPr txBox="1"/>
          <p:nvPr/>
        </p:nvSpPr>
        <p:spPr>
          <a:xfrm>
            <a:off x="906184" y="824019"/>
            <a:ext cx="93294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b="1" dirty="0" err="1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800" b="1" dirty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p:sp>
        <p:nvSpPr>
          <p:cNvPr id="12" name="Round Diagonal Corner Rectangle 11"/>
          <p:cNvSpPr/>
          <p:nvPr/>
        </p:nvSpPr>
        <p:spPr>
          <a:xfrm>
            <a:off x="746919" y="1752600"/>
            <a:ext cx="10896600" cy="1219200"/>
          </a:xfrm>
          <a:prstGeom prst="round2DiagRect">
            <a:avLst>
              <a:gd name="adj1" fmla="val 38060"/>
              <a:gd name="adj2" fmla="val 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Wingdings" pitchFamily="2" charset="2"/>
              <a:buChar char="ü"/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tốc xuôi dòng =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nước lặng + vận tốc dòng nước.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 Diagonal Corner Rectangle 12"/>
          <p:cNvSpPr/>
          <p:nvPr/>
        </p:nvSpPr>
        <p:spPr>
          <a:xfrm>
            <a:off x="746919" y="3238500"/>
            <a:ext cx="10896600" cy="1219200"/>
          </a:xfrm>
          <a:prstGeom prst="round2DiagRect">
            <a:avLst>
              <a:gd name="adj1" fmla="val 38060"/>
              <a:gd name="adj2" fmla="val 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Wingdings" pitchFamily="2" charset="2"/>
              <a:buChar char="ü"/>
            </a:pPr>
            <a:r>
              <a:rPr lang="vi-VN" sz="2400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tốc ngược dòng = vận tốc khi nước lặng – vận tốc dòng nước.</a:t>
            </a:r>
            <a:endParaRPr lang="en-US" sz="2400" dirty="0">
              <a:solidFill>
                <a:srgbClr val="99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 Diagonal Corner Rectangle 13"/>
          <p:cNvSpPr/>
          <p:nvPr/>
        </p:nvSpPr>
        <p:spPr>
          <a:xfrm>
            <a:off x="746919" y="4724400"/>
            <a:ext cx="10896600" cy="1219200"/>
          </a:xfrm>
          <a:prstGeom prst="round2DiagRect">
            <a:avLst>
              <a:gd name="adj1" fmla="val 38060"/>
              <a:gd name="adj2" fmla="val 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Wingdings" pitchFamily="2" charset="2"/>
              <a:buChar char="ü"/>
            </a:pPr>
            <a:r>
              <a:rPr lang="vi-VN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 đường = vận tốc xuôi dòng × thời gian đi xuôi dòng </a:t>
            </a: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   </a:t>
            </a:r>
            <a:r>
              <a:rPr lang="vi-VN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vận tốc ngược dòng × thời gian đi ngược dòng.</a:t>
            </a: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32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660969" y="-8074"/>
            <a:ext cx="4893954" cy="1913074"/>
            <a:chOff x="3660969" y="342047"/>
            <a:chExt cx="4893954" cy="191307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4074" b="95000" l="20521" r="604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35" t="55785" r="35862"/>
            <a:stretch/>
          </p:blipFill>
          <p:spPr bwMode="auto">
            <a:xfrm>
              <a:off x="3660969" y="342047"/>
              <a:ext cx="4893954" cy="1913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081872" y="877669"/>
              <a:ext cx="15295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356519" y="1447800"/>
                <a:ext cx="9440069" cy="44012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Vận tốc thuyền khi đi xuôi dòng là:</a:t>
                </a:r>
              </a:p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7,2 + 1,6 = 8,8 (km/giờ)</a:t>
                </a:r>
              </a:p>
              <a:p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Vận tốc thuyền khi đi ngược dòng là: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7,2 – 1,6 = 5,6 (km/giờ)</a:t>
                </a:r>
              </a:p>
              <a:p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Quãng sông thuyền đi xuôi dòng trong 3,5 giờ là:</a:t>
                </a:r>
              </a:p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8,8 </a:t>
                </a:r>
                <a14:m>
                  <m:oMath xmlns:m="http://schemas.openxmlformats.org/officeDocument/2006/math">
                    <m:r>
                      <a:rPr lang="en-US" sz="2800" b="1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3,5 = 30,8 (km)</a:t>
                </a:r>
              </a:p>
              <a:p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Thời gian thuyền đi ngược dòng quãng sông 30,8km là:</a:t>
                </a:r>
              </a:p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30,8 : 5,6 = 5,5 (giờ) = 5 giờ 30 phút.</a:t>
                </a:r>
              </a:p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Đáp số: a) 30,8km; b) 5 giờ 30 phút.</a:t>
                </a:r>
              </a:p>
              <a:p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6519" y="1447800"/>
                <a:ext cx="9440069" cy="4401205"/>
              </a:xfrm>
              <a:prstGeom prst="rect">
                <a:avLst/>
              </a:prstGeom>
              <a:blipFill>
                <a:blip r:embed="rId5"/>
                <a:stretch>
                  <a:fillRect l="-1357" t="-1526" r="-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407235" y="5410200"/>
            <a:ext cx="707808" cy="655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t="17199" b="17907"/>
          <a:stretch/>
        </p:blipFill>
        <p:spPr>
          <a:xfrm>
            <a:off x="670719" y="5600231"/>
            <a:ext cx="888647" cy="71906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9299273" y="4417439"/>
            <a:ext cx="2873048" cy="2602674"/>
            <a:chOff x="4475181" y="3174988"/>
            <a:chExt cx="3241638" cy="3241638"/>
          </a:xfrm>
        </p:grpSpPr>
        <p:sp>
          <p:nvSpPr>
            <p:cNvPr id="19" name="Oval 18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1" y="4648200"/>
            <a:ext cx="1717708" cy="206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319" y="4648200"/>
            <a:ext cx="2510002" cy="251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0862E-6 2.38668E-6 L -4.90862E-6 0.00023 C 0.00588 -0.00486 0.01071 -0.01041 0.01802 -0.0148 C 0.02403 -0.01804 0.0504 -0.0222 0.0551 -0.02313 C 0.05993 -0.02429 0.0645 -0.02637 0.06972 -0.02752 C 0.07781 -0.02891 0.10758 -0.03099 0.11371 -0.03169 C 0.12089 -0.03238 0.12859 -0.03284 0.13578 -0.03377 C 0.15314 -0.03585 0.14961 -0.03654 0.16893 -0.03793 C 0.18108 -0.03886 0.19361 -0.03909 0.20614 -0.04001 C 0.31045 -0.04972 0.21332 -0.04441 0.30888 -0.04857 C 0.34531 -0.05366 0.29726 -0.04741 0.36789 -0.05273 C 0.37141 -0.05296 0.3752 -0.05435 0.37873 -0.05481 C 0.38473 -0.05574 0.39087 -0.0562 0.39687 -0.05689 C 0.48773 -0.0562 0.57846 -0.05689 0.66972 -0.05481 C 0.67729 -0.05481 0.68512 -0.05319 0.69152 -0.05065 L 0.70235 -0.04649 C 0.70967 -0.0296 0.7004 -0.04626 0.71698 -0.0296 C 0.71893 -0.02752 0.71893 -0.02521 0.72089 -0.02313 C 0.72494 -0.01874 0.73264 -0.01527 0.73551 -0.01041 C 0.74348 0.003 0.73747 -0.00093 0.74687 0.00439 " pathEditMode="relative" rAng="0" ptsTypes="AAAAAAAAAAAAAAAAAAAA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37" y="-26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ip nghệ thuật số - Dễ thương Số Năm PNG Yêu Ảnh png tải về - Miễn phí  trong suốt Màu Hồng png Tải về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5" b="9829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71" r="16275"/>
          <a:stretch/>
        </p:blipFill>
        <p:spPr bwMode="auto">
          <a:xfrm>
            <a:off x="975519" y="914400"/>
            <a:ext cx="609600" cy="90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737519" y="857071"/>
                <a:ext cx="96012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9900CC"/>
                    </a:solidFill>
                    <a:latin typeface="Cambria" panose="02040503050406030204" pitchFamily="18" charset="0"/>
                  </a:rPr>
                  <a:t>Tìm x:</a:t>
                </a:r>
              </a:p>
              <a:p>
                <a:r>
                  <a:rPr lang="en-US" sz="4000" dirty="0">
                    <a:solidFill>
                      <a:srgbClr val="9900CC"/>
                    </a:solidFill>
                    <a:latin typeface="Cambria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𝟖</m:t>
                    </m:r>
                    <m:r>
                      <a:rPr lang="en-US" sz="4000" b="1" i="0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,</m:t>
                    </m:r>
                    <m:r>
                      <a:rPr lang="en-US" sz="4000" b="1" i="0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𝟕𝟓</m:t>
                    </m:r>
                    <m:r>
                      <a:rPr lang="en-US" sz="4000" b="1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en-US" sz="4000" b="1" i="1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𝒙</m:t>
                    </m:r>
                    <m:r>
                      <a:rPr lang="en-US" sz="4000" b="1" i="0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+</m:t>
                    </m:r>
                    <m:r>
                      <a:rPr lang="en-US" sz="4000" b="1" i="0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𝟏</m:t>
                    </m:r>
                    <m:r>
                      <a:rPr lang="en-US" sz="4000" b="1" i="0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,</m:t>
                    </m:r>
                    <m:r>
                      <a:rPr lang="en-US" sz="4000" b="1" i="0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𝟐𝟓</m:t>
                    </m:r>
                    <m:r>
                      <a:rPr lang="en-US" sz="4000" b="1" i="1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en-US" sz="4000" b="1" i="1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𝒙</m:t>
                    </m:r>
                    <m:r>
                      <a:rPr lang="en-US" sz="4000" b="1" i="1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4000" b="1" i="1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𝟐𝟎</m:t>
                    </m:r>
                  </m:oMath>
                </a14:m>
                <a:endParaRPr lang="vi-VN" sz="4000" b="1" dirty="0">
                  <a:solidFill>
                    <a:srgbClr val="9900CC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519" y="857071"/>
                <a:ext cx="9601200" cy="1323439"/>
              </a:xfrm>
              <a:prstGeom prst="rect">
                <a:avLst/>
              </a:prstGeom>
              <a:blipFill>
                <a:blip r:embed="rId6"/>
                <a:stretch>
                  <a:fillRect l="-2222" t="-8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891514" y="5296683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2581110" y="2286000"/>
                <a:ext cx="753840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9900CC"/>
                    </a:solidFill>
                    <a:ea typeface="Cambria Math"/>
                  </a:rPr>
                  <a:t>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sz="4000" b="1" i="0" smtClean="0">
                            <a:solidFill>
                              <a:srgbClr val="9900CC"/>
                            </a:solidFill>
                            <a:latin typeface="Cambria Math"/>
                            <a:ea typeface="Cambria Math"/>
                          </a:rPr>
                          <m:t>𝟖</m:t>
                        </m:r>
                        <m:r>
                          <a:rPr lang="en-US" sz="4000" b="1" i="0" smtClean="0">
                            <a:solidFill>
                              <a:srgbClr val="9900CC"/>
                            </a:solidFill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sz="4000" b="1" i="0" smtClean="0">
                            <a:solidFill>
                              <a:srgbClr val="9900CC"/>
                            </a:solidFill>
                            <a:latin typeface="Cambria Math"/>
                            <a:ea typeface="Cambria Math"/>
                          </a:rPr>
                          <m:t>𝟕𝟓</m:t>
                        </m:r>
                        <m:r>
                          <a:rPr lang="en-US" sz="4000" b="1" i="0" smtClean="0">
                            <a:solidFill>
                              <a:srgbClr val="9900CC"/>
                            </a:solidFill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en-US" sz="4000" b="1" i="0" smtClean="0">
                            <a:solidFill>
                              <a:srgbClr val="9900CC"/>
                            </a:solidFill>
                            <a:latin typeface="Cambria Math"/>
                            <a:ea typeface="Cambria Math"/>
                          </a:rPr>
                          <m:t>𝟏</m:t>
                        </m:r>
                        <m:r>
                          <a:rPr lang="en-US" sz="4000" b="1" i="0" smtClean="0">
                            <a:solidFill>
                              <a:srgbClr val="9900CC"/>
                            </a:solidFill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sz="4000" b="1" i="0" smtClean="0">
                            <a:solidFill>
                              <a:srgbClr val="9900CC"/>
                            </a:solidFill>
                            <a:latin typeface="Cambria Math"/>
                            <a:ea typeface="Cambria Math"/>
                          </a:rPr>
                          <m:t>𝟐𝟓</m:t>
                        </m:r>
                      </m:e>
                    </m:d>
                    <m:r>
                      <a:rPr lang="en-US" sz="4000" b="1" i="1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en-US" sz="4000" b="1" i="1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𝒙</m:t>
                    </m:r>
                    <m:r>
                      <a:rPr lang="en-US" sz="4000" b="1" i="1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4000" b="1" i="1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𝟐𝟎</m:t>
                    </m:r>
                  </m:oMath>
                </a14:m>
                <a:endParaRPr lang="en-US" sz="4000" b="1" i="1" dirty="0">
                  <a:solidFill>
                    <a:srgbClr val="9900CC"/>
                  </a:solidFill>
                  <a:latin typeface="Cambria Math"/>
                  <a:ea typeface="Cambria Math"/>
                </a:endParaRPr>
              </a:p>
              <a:p>
                <a:r>
                  <a:rPr lang="en-US" sz="4000" b="1" dirty="0">
                    <a:solidFill>
                      <a:srgbClr val="9900CC"/>
                    </a:solidFill>
                    <a:ea typeface="Cambria Math"/>
                  </a:rPr>
                  <a:t>		 	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𝟏𝟎</m:t>
                    </m:r>
                    <m:r>
                      <a:rPr lang="en-US" sz="4000" b="1" i="1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en-US" sz="4000" b="1" i="1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𝒙</m:t>
                    </m:r>
                    <m:r>
                      <a:rPr lang="en-US" sz="4000" b="1" i="1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4000" b="1" i="1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𝟐𝟎</m:t>
                    </m:r>
                  </m:oMath>
                </a14:m>
                <a:endParaRPr lang="en-US" sz="4000" b="1" dirty="0">
                  <a:solidFill>
                    <a:srgbClr val="9900CC"/>
                  </a:solidFill>
                  <a:latin typeface="Cambria" panose="02040503050406030204" pitchFamily="18" charset="0"/>
                  <a:ea typeface="Cambria Math"/>
                </a:endParaRPr>
              </a:p>
              <a:p>
                <a:r>
                  <a:rPr lang="en-US" sz="4000" b="1" dirty="0">
                    <a:solidFill>
                      <a:srgbClr val="9900CC"/>
                    </a:solidFill>
                    <a:ea typeface="Cambria Math"/>
                  </a:rPr>
                  <a:t>				 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𝒙</m:t>
                    </m:r>
                    <m:r>
                      <a:rPr lang="en-US" sz="4000" b="1" i="1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4000" b="1" i="1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𝟐𝟎</m:t>
                    </m:r>
                    <m:r>
                      <a:rPr lang="en-US" sz="4000" b="1" i="1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:</m:t>
                    </m:r>
                    <m:r>
                      <a:rPr lang="en-US" sz="4000" b="1" i="1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𝟏𝟎</m:t>
                    </m:r>
                  </m:oMath>
                </a14:m>
                <a:endParaRPr lang="en-US" sz="4000" b="1" i="1" dirty="0">
                  <a:solidFill>
                    <a:srgbClr val="9900CC"/>
                  </a:solidFill>
                  <a:latin typeface="Cambria Math"/>
                  <a:ea typeface="Cambria Math"/>
                </a:endParaRPr>
              </a:p>
              <a:p>
                <a:r>
                  <a:rPr lang="en-US" sz="4000" b="1" dirty="0">
                    <a:solidFill>
                      <a:srgbClr val="9900CC"/>
                    </a:solidFill>
                    <a:ea typeface="Cambria Math"/>
                  </a:rPr>
                  <a:t>				 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𝒙</m:t>
                    </m:r>
                    <m:r>
                      <a:rPr lang="en-US" sz="4000" b="1" i="1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4000" b="1" i="1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𝟐</m:t>
                    </m:r>
                  </m:oMath>
                </a14:m>
                <a:endParaRPr lang="en-US" sz="4000" b="1" dirty="0">
                  <a:solidFill>
                    <a:srgbClr val="9900CC"/>
                  </a:solidFill>
                  <a:latin typeface="Cambria" panose="02040503050406030204" pitchFamily="18" charset="0"/>
                  <a:ea typeface="Cambria Math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1110" y="2286000"/>
                <a:ext cx="7538409" cy="25545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3115" y="4383844"/>
            <a:ext cx="1934407" cy="232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9357519" y="4535793"/>
            <a:ext cx="2118548" cy="2180843"/>
            <a:chOff x="4089117" y="3323779"/>
            <a:chExt cx="3165123" cy="3165123"/>
          </a:xfrm>
        </p:grpSpPr>
        <p:sp>
          <p:nvSpPr>
            <p:cNvPr id="15" name="Oval 14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444" y="4427743"/>
            <a:ext cx="2510002" cy="25100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943" y="4119784"/>
            <a:ext cx="2933700" cy="2857500"/>
          </a:xfrm>
          <a:prstGeom prst="rect">
            <a:avLst/>
          </a:prstGeom>
        </p:spPr>
      </p:pic>
      <p:pic>
        <p:nvPicPr>
          <p:cNvPr id="26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847" y="-398919"/>
            <a:ext cx="3835417" cy="38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34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3211E-6 2.76596E-6 L -1.93211E-6 0.00023 C 0.00157 -0.00417 0.00575 -0.0185 0.01123 -0.02521 C 0.01332 -0.02822 0.01658 -0.03076 0.01867 -0.03377 C 0.02037 -0.03585 0.02076 -0.03816 0.02246 -0.04001 C 0.02455 -0.04232 0.02833 -0.04417 0.03029 -0.04649 C 0.03199 -0.04834 0.03159 -0.05088 0.03408 -0.05273 C 0.03708 -0.05528 0.04204 -0.05666 0.0453 -0.05921 C 0.0675 -0.0747 0.04948 -0.07031 0.07572 -0.07401 C 0.09491 -0.08095 0.08199 -0.07748 0.11371 -0.08025 C 0.12115 -0.08095 0.12911 -0.08164 0.13656 -0.08233 C 0.14165 -0.08303 0.14661 -0.08395 0.15157 -0.08442 C 0.16071 -0.08534 0.16945 -0.0858 0.1782 -0.0865 L 0.31906 -0.08442 C 0.33081 -0.08418 0.35823 -0.08233 0.37246 -0.08025 C 0.3799 -0.0791 0.3953 -0.07609 0.3953 -0.07586 C 0.39909 -0.0747 0.40235 -0.07285 0.40653 -0.0717 C 0.42037 -0.06823 0.44569 -0.06522 0.45953 -0.06337 C 0.46449 -0.06268 0.46985 -0.06221 0.47494 -0.06129 C 0.48747 -0.05898 0.48695 -0.05874 0.50157 -0.05689 C 0.50783 -0.0562 0.5141 -0.05574 0.52037 -0.05481 C 0.52455 -0.05435 0.5282 -0.05343 0.53199 -0.05273 C 0.54204 -0.05134 0.5624 -0.04857 0.5624 -0.04834 C 0.56619 -0.04649 0.56985 -0.04441 0.57324 -0.04209 C 0.57611 -0.04024 0.57742 -0.03747 0.5812 -0.03585 C 0.5812 -0.03562 0.60953 -0.02521 0.61528 -0.02313 C 0.61906 -0.02174 0.62363 -0.02082 0.6265 -0.01897 C 0.63447 -0.0148 0.64073 -0.00948 0.64948 -0.00625 C 0.65327 -0.00486 0.65744 -0.0037 0.6611 -0.00208 C 0.66528 2.76596E-6 0.66828 0.00231 0.67246 0.00439 C 0.67611 0.00601 0.68029 0.00694 0.68408 0.00855 C 0.68825 0.0104 0.69112 0.01318 0.6953 0.0148 C 0.70235 0.01804 0.71071 0.02058 0.71828 0.02336 C 0.73068 0.02821 0.72611 0.0259 0.73329 0.02983 " pathEditMode="relative" rAng="0" ptsTypes="AAAAAAAAAAAAAAAAAAAAAAAAAAAAAAAAAA"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58" y="-28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7645" y="0"/>
            <a:ext cx="12199483" cy="685800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: 圆角 3">
            <a:extLst>
              <a:ext uri="{FF2B5EF4-FFF2-40B4-BE49-F238E27FC236}">
                <a16:creationId xmlns:a16="http://schemas.microsoft.com/office/drawing/2014/main" id="{4E0CB140-9456-476C-B0F3-869CFC088D08}"/>
              </a:ext>
            </a:extLst>
          </p:cNvPr>
          <p:cNvSpPr/>
          <p:nvPr/>
        </p:nvSpPr>
        <p:spPr>
          <a:xfrm>
            <a:off x="360136" y="320185"/>
            <a:ext cx="11495621" cy="6158752"/>
          </a:xfrm>
          <a:prstGeom prst="roundRect">
            <a:avLst>
              <a:gd name="adj" fmla="val 88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936C8BB7-2C27-48EB-8BC0-E15DC6BF50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82321" b="70222"/>
          <a:stretch/>
        </p:blipFill>
        <p:spPr>
          <a:xfrm rot="18228774">
            <a:off x="-247856" y="-225167"/>
            <a:ext cx="2181379" cy="1958112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C03B38AD-FF49-462A-8DBD-71F5C8FD17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59" t="58089" r="766"/>
          <a:stretch/>
        </p:blipFill>
        <p:spPr>
          <a:xfrm>
            <a:off x="9399057" y="4976750"/>
            <a:ext cx="2016674" cy="1881251"/>
          </a:xfrm>
          <a:prstGeom prst="rect">
            <a:avLst/>
          </a:prstGeom>
        </p:spPr>
      </p:pic>
      <p:grpSp>
        <p:nvGrpSpPr>
          <p:cNvPr id="6" name="组合 30">
            <a:extLst>
              <a:ext uri="{FF2B5EF4-FFF2-40B4-BE49-F238E27FC236}">
                <a16:creationId xmlns:a16="http://schemas.microsoft.com/office/drawing/2014/main" id="{C1A03884-974C-44D7-8CAD-15B66189270F}"/>
              </a:ext>
            </a:extLst>
          </p:cNvPr>
          <p:cNvGrpSpPr/>
          <p:nvPr/>
        </p:nvGrpSpPr>
        <p:grpSpPr>
          <a:xfrm>
            <a:off x="156763" y="5038010"/>
            <a:ext cx="2951788" cy="2067451"/>
            <a:chOff x="157150" y="4974509"/>
            <a:chExt cx="2959109" cy="2067450"/>
          </a:xfrm>
        </p:grpSpPr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04C7EA3E-6589-43A5-BD36-32A71CCA0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50000" r="83449"/>
            <a:stretch/>
          </p:blipFill>
          <p:spPr>
            <a:xfrm rot="1031598">
              <a:off x="157150" y="5182033"/>
              <a:ext cx="1685284" cy="1859926"/>
            </a:xfrm>
            <a:prstGeom prst="rect">
              <a:avLst/>
            </a:prstGeom>
          </p:spPr>
        </p:pic>
        <p:pic>
          <p:nvPicPr>
            <p:cNvPr id="8" name="图片 11">
              <a:extLst>
                <a:ext uri="{FF2B5EF4-FFF2-40B4-BE49-F238E27FC236}">
                  <a16:creationId xmlns:a16="http://schemas.microsoft.com/office/drawing/2014/main" id="{53FA70D6-B6D1-4808-89EB-7323BEBFE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5" r="73823" b="78311"/>
            <a:stretch/>
          </p:blipFill>
          <p:spPr>
            <a:xfrm>
              <a:off x="2094283" y="4974509"/>
              <a:ext cx="1021976" cy="793225"/>
            </a:xfrm>
            <a:prstGeom prst="rect">
              <a:avLst/>
            </a:prstGeom>
          </p:spPr>
        </p:pic>
      </p:grpSp>
      <p:pic>
        <p:nvPicPr>
          <p:cNvPr id="9" name="图片 13">
            <a:extLst>
              <a:ext uri="{FF2B5EF4-FFF2-40B4-BE49-F238E27FC236}">
                <a16:creationId xmlns:a16="http://schemas.microsoft.com/office/drawing/2014/main" id="{335F39B3-1520-43C0-898E-6B1697A182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5" t="73164" r="1896" b="11876"/>
          <a:stretch/>
        </p:blipFill>
        <p:spPr>
          <a:xfrm rot="2222251">
            <a:off x="10170653" y="653662"/>
            <a:ext cx="2175982" cy="887539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51C38FB4-E7A9-4227-B466-A150722752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6" t="53925"/>
          <a:stretch/>
        </p:blipFill>
        <p:spPr>
          <a:xfrm>
            <a:off x="162924" y="2602890"/>
            <a:ext cx="2240913" cy="1551035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2752FEF6-A6E2-480D-A69F-9957C257AA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7" r="-1" b="50000"/>
          <a:stretch/>
        </p:blipFill>
        <p:spPr>
          <a:xfrm>
            <a:off x="9812057" y="2725983"/>
            <a:ext cx="2016674" cy="1514744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id="{EFF468E6-86F9-4350-A057-B7B3166ACC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75" b="59539"/>
          <a:stretch/>
        </p:blipFill>
        <p:spPr>
          <a:xfrm rot="20333417">
            <a:off x="8327146" y="519463"/>
            <a:ext cx="1958514" cy="888988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050" y="4860208"/>
            <a:ext cx="3213466" cy="227497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356518" y="291853"/>
            <a:ext cx="9463353" cy="1913074"/>
            <a:chOff x="3334442" y="342047"/>
            <a:chExt cx="4893954" cy="1913074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4074" b="95000" l="20521" r="604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35" t="55785" r="35862"/>
            <a:stretch/>
          </p:blipFill>
          <p:spPr bwMode="auto">
            <a:xfrm>
              <a:off x="3334442" y="342047"/>
              <a:ext cx="4893954" cy="1913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4477235" y="931803"/>
              <a:ext cx="25707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2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2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32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2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2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30DB35F-E970-41D9-8D31-6FE8007E78D5}"/>
              </a:ext>
            </a:extLst>
          </p:cNvPr>
          <p:cNvSpPr txBox="1"/>
          <p:nvPr/>
        </p:nvSpPr>
        <p:spPr>
          <a:xfrm>
            <a:off x="1034555" y="2335411"/>
            <a:ext cx="10224089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850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7645" y="0"/>
            <a:ext cx="12199483" cy="685800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: 圆角 3">
            <a:extLst>
              <a:ext uri="{FF2B5EF4-FFF2-40B4-BE49-F238E27FC236}">
                <a16:creationId xmlns:a16="http://schemas.microsoft.com/office/drawing/2014/main" id="{4E0CB140-9456-476C-B0F3-869CFC088D08}"/>
              </a:ext>
            </a:extLst>
          </p:cNvPr>
          <p:cNvSpPr/>
          <p:nvPr/>
        </p:nvSpPr>
        <p:spPr>
          <a:xfrm>
            <a:off x="360136" y="320185"/>
            <a:ext cx="11495621" cy="6158752"/>
          </a:xfrm>
          <a:prstGeom prst="roundRect">
            <a:avLst>
              <a:gd name="adj" fmla="val 88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936C8BB7-2C27-48EB-8BC0-E15DC6BF50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82321" b="70222"/>
          <a:stretch/>
        </p:blipFill>
        <p:spPr>
          <a:xfrm rot="18228774">
            <a:off x="-247856" y="-225167"/>
            <a:ext cx="2181379" cy="1958112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C03B38AD-FF49-462A-8DBD-71F5C8FD17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59" t="58089" r="766"/>
          <a:stretch/>
        </p:blipFill>
        <p:spPr>
          <a:xfrm>
            <a:off x="9399057" y="4976750"/>
            <a:ext cx="2016674" cy="1881251"/>
          </a:xfrm>
          <a:prstGeom prst="rect">
            <a:avLst/>
          </a:prstGeom>
        </p:spPr>
      </p:pic>
      <p:grpSp>
        <p:nvGrpSpPr>
          <p:cNvPr id="6" name="组合 30">
            <a:extLst>
              <a:ext uri="{FF2B5EF4-FFF2-40B4-BE49-F238E27FC236}">
                <a16:creationId xmlns:a16="http://schemas.microsoft.com/office/drawing/2014/main" id="{C1A03884-974C-44D7-8CAD-15B66189270F}"/>
              </a:ext>
            </a:extLst>
          </p:cNvPr>
          <p:cNvGrpSpPr/>
          <p:nvPr/>
        </p:nvGrpSpPr>
        <p:grpSpPr>
          <a:xfrm>
            <a:off x="156763" y="5038010"/>
            <a:ext cx="2951788" cy="2067451"/>
            <a:chOff x="157150" y="4974509"/>
            <a:chExt cx="2959109" cy="2067450"/>
          </a:xfrm>
        </p:grpSpPr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04C7EA3E-6589-43A5-BD36-32A71CCA0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50000" r="83449"/>
            <a:stretch/>
          </p:blipFill>
          <p:spPr>
            <a:xfrm rot="1031598">
              <a:off x="157150" y="5182033"/>
              <a:ext cx="1685284" cy="1859926"/>
            </a:xfrm>
            <a:prstGeom prst="rect">
              <a:avLst/>
            </a:prstGeom>
          </p:spPr>
        </p:pic>
        <p:pic>
          <p:nvPicPr>
            <p:cNvPr id="8" name="图片 11">
              <a:extLst>
                <a:ext uri="{FF2B5EF4-FFF2-40B4-BE49-F238E27FC236}">
                  <a16:creationId xmlns:a16="http://schemas.microsoft.com/office/drawing/2014/main" id="{53FA70D6-B6D1-4808-89EB-7323BEBFE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5" r="73823" b="78311"/>
            <a:stretch/>
          </p:blipFill>
          <p:spPr>
            <a:xfrm>
              <a:off x="2094283" y="4974509"/>
              <a:ext cx="1021976" cy="793225"/>
            </a:xfrm>
            <a:prstGeom prst="rect">
              <a:avLst/>
            </a:prstGeom>
          </p:spPr>
        </p:pic>
      </p:grpSp>
      <p:pic>
        <p:nvPicPr>
          <p:cNvPr id="9" name="图片 13">
            <a:extLst>
              <a:ext uri="{FF2B5EF4-FFF2-40B4-BE49-F238E27FC236}">
                <a16:creationId xmlns:a16="http://schemas.microsoft.com/office/drawing/2014/main" id="{335F39B3-1520-43C0-898E-6B1697A182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5" t="73164" r="1896" b="11876"/>
          <a:stretch/>
        </p:blipFill>
        <p:spPr>
          <a:xfrm rot="2222251">
            <a:off x="10170653" y="653662"/>
            <a:ext cx="2175982" cy="887539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51C38FB4-E7A9-4227-B466-A150722752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6" t="53925"/>
          <a:stretch/>
        </p:blipFill>
        <p:spPr>
          <a:xfrm>
            <a:off x="162924" y="2602890"/>
            <a:ext cx="2240913" cy="1551035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2752FEF6-A6E2-480D-A69F-9957C257AA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7" r="-1" b="50000"/>
          <a:stretch/>
        </p:blipFill>
        <p:spPr>
          <a:xfrm>
            <a:off x="9812057" y="2725983"/>
            <a:ext cx="2016674" cy="1514744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id="{EFF468E6-86F9-4350-A057-B7B3166ACC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75" b="59539"/>
          <a:stretch/>
        </p:blipFill>
        <p:spPr>
          <a:xfrm rot="20333417">
            <a:off x="8327146" y="519463"/>
            <a:ext cx="1958514" cy="888988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050" y="4860208"/>
            <a:ext cx="3213466" cy="227497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660969" y="342047"/>
            <a:ext cx="4893954" cy="1913074"/>
            <a:chOff x="3660969" y="342047"/>
            <a:chExt cx="4893954" cy="1913074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4074" b="95000" l="20521" r="604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35" t="55785" r="35862"/>
            <a:stretch/>
          </p:blipFill>
          <p:spPr bwMode="auto">
            <a:xfrm>
              <a:off x="3660969" y="342047"/>
              <a:ext cx="4893954" cy="1913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5081872" y="877669"/>
              <a:ext cx="19287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Mục tiêu</a:t>
              </a:r>
              <a:endParaRPr lang="en-US" sz="3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30DB35F-E970-41D9-8D31-6FE8007E78D5}"/>
              </a:ext>
            </a:extLst>
          </p:cNvPr>
          <p:cNvSpPr txBox="1"/>
          <p:nvPr/>
        </p:nvSpPr>
        <p:spPr>
          <a:xfrm>
            <a:off x="1034555" y="2335411"/>
            <a:ext cx="10381176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004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1 To 10 Numbers For Schools - Cartoon, HD Png Download - 626x626 (#445591)  - PinPng">
            <a:hlinkClick r:id="rId2" action="ppaction://hlinksldjump"/>
            <a:extLst>
              <a:ext uri="{FF2B5EF4-FFF2-40B4-BE49-F238E27FC236}">
                <a16:creationId xmlns:a16="http://schemas.microsoft.com/office/drawing/2014/main" id="{435BF339-EF6A-41CA-85FD-8FB523BE2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29" b="29066" l="22976" r="35476">
                        <a14:foregroundMark x1="27857" y1="8133" x2="28929" y2="8133"/>
                        <a14:foregroundMark x1="28333" y1="7229" x2="28214" y2="10994"/>
                        <a14:foregroundMark x1="27143" y1="8133" x2="27143" y2="8133"/>
                        <a14:foregroundMark x1="28690" y1="8133" x2="26905" y2="9639"/>
                        <a14:foregroundMark x1="25595" y1="28765" x2="31548" y2="29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81" t="5000" r="62805" b="69011"/>
          <a:stretch/>
        </p:blipFill>
        <p:spPr bwMode="auto">
          <a:xfrm>
            <a:off x="867103" y="838200"/>
            <a:ext cx="1048100" cy="117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37519" y="984951"/>
            <a:ext cx="15456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bg2">
                    <a:lumMod val="25000"/>
                  </a:schemeClr>
                </a:solidFill>
                <a:latin typeface="#9Slide07 Cadena" pitchFamily="2" charset="0"/>
              </a:rPr>
              <a:t>Tính</a:t>
            </a:r>
            <a:endParaRPr lang="en-US" sz="5400" dirty="0">
              <a:solidFill>
                <a:schemeClr val="bg2">
                  <a:lumMod val="25000"/>
                </a:schemeClr>
              </a:solidFill>
              <a:latin typeface="#9Slide07 Cadena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1103075" y="2209800"/>
                <a:ext cx="4804799" cy="129631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0" dirty="0"/>
                  <a:t>a)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latin typeface="Cambria Math"/>
                      </a:rPr>
                      <m:t>1</m:t>
                    </m:r>
                    <m:f>
                      <m:fPr>
                        <m:ctrlPr>
                          <a:rPr lang="vi-VN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vi-VN" sz="3200" b="0" i="1" smtClean="0">
                            <a:latin typeface="Cambria Math"/>
                          </a:rPr>
                          <m:t>7</m:t>
                        </m:r>
                      </m:den>
                    </m:f>
                    <m:r>
                      <a:rPr lang="vi-VN" sz="3200" b="0" i="1" smtClean="0">
                        <a:latin typeface="Cambria Math"/>
                        <a:ea typeface="Cambria Math"/>
                      </a:rPr>
                      <m:t>×</m:t>
                    </m:r>
                    <m:f>
                      <m:fPr>
                        <m:ctrlPr>
                          <a:rPr lang="vi-VN" sz="32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vi-VN" sz="32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num>
                      <m:den>
                        <m:r>
                          <a:rPr lang="vi-VN" sz="3200" b="0" i="1" smtClean="0">
                            <a:latin typeface="Cambria Math"/>
                            <a:ea typeface="Cambria Math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075" y="2209800"/>
                <a:ext cx="4804799" cy="1296314"/>
              </a:xfrm>
              <a:prstGeom prst="round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38100"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6255401" y="2209800"/>
                <a:ext cx="4804799" cy="129631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 smtClean="0">
                            <a:latin typeface="Cambria Math"/>
                          </a:rPr>
                          <m:t>10</m:t>
                        </m:r>
                      </m:num>
                      <m:den>
                        <m:r>
                          <a:rPr lang="vi-VN" sz="3200" b="0" i="1" smtClean="0">
                            <a:latin typeface="Cambria Math"/>
                          </a:rPr>
                          <m:t>11</m:t>
                        </m:r>
                      </m:den>
                    </m:f>
                    <m:r>
                      <a:rPr lang="vi-VN" sz="3200" b="0" i="1" smtClean="0">
                        <a:latin typeface="Cambria Math"/>
                      </a:rPr>
                      <m:t>:</m:t>
                    </m:r>
                    <m:r>
                      <a:rPr lang="vi-VN" sz="3200" b="0" i="1" smtClean="0">
                        <a:latin typeface="Cambria Math"/>
                        <a:ea typeface="Cambria Math"/>
                      </a:rPr>
                      <m:t>1</m:t>
                    </m:r>
                    <m:f>
                      <m:fPr>
                        <m:ctrlPr>
                          <a:rPr lang="vi-VN" sz="32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vi-VN" sz="3200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vi-VN" sz="32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5401" y="2209800"/>
                <a:ext cx="4804799" cy="1296314"/>
              </a:xfrm>
              <a:prstGeom prst="round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38100"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1076794" y="4191000"/>
                <a:ext cx="4804799" cy="129631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0" dirty="0"/>
                  <a:t>c)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latin typeface="Cambria Math"/>
                      </a:rPr>
                      <m:t>3,57</m:t>
                    </m:r>
                    <m:r>
                      <a:rPr lang="vi-VN" sz="3200" b="0" i="1" smtClean="0">
                        <a:latin typeface="Cambria Math"/>
                        <a:ea typeface="Cambria Math"/>
                      </a:rPr>
                      <m:t>×4,1+2,43×4,1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794" y="4191000"/>
                <a:ext cx="4804799" cy="1296314"/>
              </a:xfrm>
              <a:prstGeom prst="roundRect">
                <a:avLst/>
              </a:prstGeom>
              <a:blipFill rotWithShape="1">
                <a:blip r:embed="rId7"/>
                <a:stretch>
                  <a:fillRect l="-1259"/>
                </a:stretch>
              </a:blipFill>
              <a:ln w="38100"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6305320" y="4191000"/>
                <a:ext cx="4804799" cy="129631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0" dirty="0"/>
                  <a:t>d)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latin typeface="Cambria Math"/>
                      </a:rPr>
                      <m:t>3,42:0,57</m:t>
                    </m:r>
                    <m:r>
                      <a:rPr lang="vi-VN" sz="3200" b="0" i="1" smtClean="0">
                        <a:latin typeface="Cambria Math"/>
                        <a:ea typeface="Cambria Math"/>
                      </a:rPr>
                      <m:t>×8,4−6,8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5320" y="4191000"/>
                <a:ext cx="4804799" cy="1296314"/>
              </a:xfrm>
              <a:prstGeom prst="round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 w="38100"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07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1 To 10 Numbers For Schools - Cartoon, HD Png Download - 626x626 (#445591)  - PinPng">
            <a:hlinkClick r:id="rId2" action="ppaction://hlinksldjump"/>
            <a:extLst>
              <a:ext uri="{FF2B5EF4-FFF2-40B4-BE49-F238E27FC236}">
                <a16:creationId xmlns:a16="http://schemas.microsoft.com/office/drawing/2014/main" id="{435BF339-EF6A-41CA-85FD-8FB523BE2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29" b="29066" l="22976" r="35476">
                        <a14:foregroundMark x1="27857" y1="8133" x2="28929" y2="8133"/>
                        <a14:foregroundMark x1="28333" y1="7229" x2="28214" y2="10994"/>
                        <a14:foregroundMark x1="27143" y1="8133" x2="27143" y2="8133"/>
                        <a14:foregroundMark x1="28690" y1="8133" x2="26905" y2="9639"/>
                        <a14:foregroundMark x1="25595" y1="28765" x2="31548" y2="29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81" t="5000" r="62805" b="69011"/>
          <a:stretch/>
        </p:blipFill>
        <p:spPr bwMode="auto">
          <a:xfrm>
            <a:off x="867103" y="767649"/>
            <a:ext cx="1048100" cy="117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37519" y="914400"/>
            <a:ext cx="15552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Tính</a:t>
            </a:r>
            <a:endParaRPr lang="en-US" sz="5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/>
              <p:cNvSpPr/>
              <p:nvPr/>
            </p:nvSpPr>
            <p:spPr>
              <a:xfrm>
                <a:off x="1382799" y="2209800"/>
                <a:ext cx="6984120" cy="1296314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32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  </m:t>
                      </m:r>
                      <m:r>
                        <a:rPr lang="vi-VN" sz="32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𝟏</m:t>
                      </m:r>
                      <m:f>
                        <m:fPr>
                          <m:ctrlPr>
                            <a:rPr lang="vi-VN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𝟓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𝟕</m:t>
                          </m:r>
                        </m:den>
                      </m:f>
                      <m:r>
                        <a:rPr lang="vi-VN" sz="32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vi-VN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vi-VN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𝟑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799" y="2209800"/>
                <a:ext cx="6984120" cy="1296314"/>
              </a:xfrm>
              <a:prstGeom prst="round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38100"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1432719" y="4343400"/>
                <a:ext cx="9220200" cy="1296314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32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  </m:t>
                      </m:r>
                      <m:f>
                        <m:fPr>
                          <m:ctrlPr>
                            <a:rPr lang="vi-VN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𝟏𝟎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𝟏𝟏</m:t>
                          </m:r>
                        </m:den>
                      </m:f>
                      <m:r>
                        <a:rPr lang="vi-VN" sz="32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:</m:t>
                      </m:r>
                      <m:r>
                        <a:rPr lang="vi-VN" sz="32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𝟏</m:t>
                      </m:r>
                      <m:f>
                        <m:fPr>
                          <m:ctrlPr>
                            <a:rPr lang="vi-VN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vi-VN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𝟏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719" y="4343400"/>
                <a:ext cx="9220200" cy="1296314"/>
              </a:xfrm>
              <a:prstGeom prst="round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38100"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804318" y="2378135"/>
                <a:ext cx="5381858" cy="1050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400" dirty="0"/>
                  <a:t> </a:t>
                </a:r>
                <a14:m>
                  <m:oMath xmlns:m="http://schemas.openxmlformats.org/officeDocument/2006/math">
                    <m:r>
                      <a:rPr lang="vi-VN" sz="4400" b="0" i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vi-VN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i="1">
                            <a:latin typeface="Cambria Math"/>
                          </a:rPr>
                          <m:t>12</m:t>
                        </m:r>
                      </m:num>
                      <m:den>
                        <m:r>
                          <a:rPr lang="vi-VN" sz="4400" i="1">
                            <a:latin typeface="Cambria Math"/>
                          </a:rPr>
                          <m:t>7</m:t>
                        </m:r>
                      </m:den>
                    </m:f>
                    <m:r>
                      <a:rPr lang="vi-VN" sz="4400" i="1">
                        <a:latin typeface="Cambria Math"/>
                      </a:rPr>
                      <m:t>×</m:t>
                    </m:r>
                    <m:f>
                      <m:fPr>
                        <m:ctrlPr>
                          <a:rPr lang="vi-VN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i="1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vi-VN" sz="4400" i="1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vi-VN" sz="44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vi-VN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latin typeface="Cambria Math"/>
                          </a:rPr>
                          <m:t>4</m:t>
                        </m:r>
                        <m:r>
                          <a:rPr lang="vi-VN" sz="4400" b="0" i="1" smtClean="0">
                            <a:latin typeface="Cambria Math"/>
                            <a:ea typeface="Cambria Math"/>
                          </a:rPr>
                          <m:t>×3×3</m:t>
                        </m:r>
                      </m:num>
                      <m:den>
                        <m:r>
                          <a:rPr lang="vi-VN" sz="4400" b="0" i="1" smtClean="0">
                            <a:latin typeface="Cambria Math"/>
                          </a:rPr>
                          <m:t>7</m:t>
                        </m:r>
                        <m:r>
                          <a:rPr lang="vi-VN" sz="4400" b="0" i="1" smtClean="0">
                            <a:latin typeface="Cambria Math"/>
                            <a:ea typeface="Cambria Math"/>
                          </a:rPr>
                          <m:t>×4</m:t>
                        </m:r>
                      </m:den>
                    </m:f>
                    <m:r>
                      <a:rPr lang="vi-VN" sz="4400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vi-VN" sz="44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vi-VN" sz="4400" b="0" i="1" smtClean="0">
                            <a:latin typeface="Cambria Math"/>
                            <a:ea typeface="Cambria Math"/>
                          </a:rPr>
                          <m:t>9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/>
                          </a:rPr>
                          <m:t>7</m:t>
                        </m:r>
                      </m:den>
                    </m:f>
                  </m:oMath>
                </a14:m>
                <a:endParaRPr lang="en-US" sz="4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4318" y="2378135"/>
                <a:ext cx="5381858" cy="1050865"/>
              </a:xfrm>
              <a:prstGeom prst="rect">
                <a:avLst/>
              </a:prstGeom>
              <a:blipFill>
                <a:blip r:embed="rId7"/>
                <a:stretch>
                  <a:fillRect b="-595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928959" y="4499680"/>
                <a:ext cx="7571560" cy="10629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400" dirty="0"/>
                  <a:t> </a:t>
                </a:r>
                <a14:m>
                  <m:oMath xmlns:m="http://schemas.openxmlformats.org/officeDocument/2006/math">
                    <m:r>
                      <a:rPr lang="vi-VN" sz="4400" b="0" i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vi-VN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latin typeface="Cambria Math"/>
                          </a:rPr>
                          <m:t>10</m:t>
                        </m:r>
                      </m:num>
                      <m:den>
                        <m:r>
                          <a:rPr lang="vi-VN" sz="4400" b="0" i="1" smtClean="0">
                            <a:latin typeface="Cambria Math"/>
                          </a:rPr>
                          <m:t>11</m:t>
                        </m:r>
                      </m:den>
                    </m:f>
                    <m:r>
                      <a:rPr lang="vi-VN" sz="4400" b="0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vi-VN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vi-VN" sz="4400" b="0" i="1" smtClean="0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vi-VN" sz="44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vi-VN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latin typeface="Cambria Math"/>
                          </a:rPr>
                          <m:t>10</m:t>
                        </m:r>
                      </m:num>
                      <m:den>
                        <m:r>
                          <a:rPr lang="vi-VN" sz="4400" b="0" i="1" smtClean="0">
                            <a:latin typeface="Cambria Math"/>
                          </a:rPr>
                          <m:t>11</m:t>
                        </m:r>
                      </m:den>
                    </m:f>
                    <m:r>
                      <a:rPr lang="vi-VN" sz="4400" b="0" i="1" smtClean="0">
                        <a:latin typeface="Cambria Math"/>
                        <a:ea typeface="Cambria Math"/>
                      </a:rPr>
                      <m:t>×</m:t>
                    </m:r>
                    <m:f>
                      <m:fPr>
                        <m:ctrlPr>
                          <a:rPr lang="vi-VN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vi-VN" sz="4400" b="0" i="1" smtClean="0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vi-VN" sz="44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vi-VN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latin typeface="Cambria Math"/>
                          </a:rPr>
                          <m:t>5</m:t>
                        </m:r>
                        <m:r>
                          <a:rPr lang="vi-VN" sz="4400" b="0" i="1" smtClean="0">
                            <a:latin typeface="Cambria Math"/>
                            <a:ea typeface="Cambria Math"/>
                          </a:rPr>
                          <m:t>×2×3</m:t>
                        </m:r>
                      </m:num>
                      <m:den>
                        <m:r>
                          <a:rPr lang="vi-VN" sz="4400" b="0" i="1" smtClean="0">
                            <a:latin typeface="Cambria Math"/>
                          </a:rPr>
                          <m:t>11</m:t>
                        </m:r>
                        <m:r>
                          <a:rPr lang="vi-VN" sz="4400" b="0" i="1" smtClean="0">
                            <a:latin typeface="Cambria Math"/>
                            <a:ea typeface="Cambria Math"/>
                          </a:rPr>
                          <m:t>×2×2</m:t>
                        </m:r>
                      </m:den>
                    </m:f>
                    <m:r>
                      <a:rPr lang="vi-VN" sz="4400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vi-VN" sz="44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vi-VN" sz="4400" b="0" i="1" smtClean="0">
                            <a:latin typeface="Cambria Math"/>
                            <a:ea typeface="Cambria Math"/>
                          </a:rPr>
                          <m:t>15</m:t>
                        </m:r>
                      </m:num>
                      <m:den>
                        <m:r>
                          <a:rPr lang="vi-VN" sz="4400" b="0" i="1" smtClean="0">
                            <a:latin typeface="Cambria Math"/>
                            <a:ea typeface="Cambria Math"/>
                          </a:rPr>
                          <m:t>22</m:t>
                        </m:r>
                      </m:den>
                    </m:f>
                  </m:oMath>
                </a14:m>
                <a:endParaRPr lang="en-US" sz="4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8959" y="4499680"/>
                <a:ext cx="7571560" cy="10629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449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1 To 10 Numbers For Schools - Cartoon, HD Png Download - 626x626 (#445591)  - PinPng">
            <a:hlinkClick r:id="rId3" action="ppaction://hlinksldjump"/>
            <a:extLst>
              <a:ext uri="{FF2B5EF4-FFF2-40B4-BE49-F238E27FC236}">
                <a16:creationId xmlns:a16="http://schemas.microsoft.com/office/drawing/2014/main" id="{435BF339-EF6A-41CA-85FD-8FB523BE2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29" b="29066" l="22976" r="35476">
                        <a14:foregroundMark x1="27857" y1="8133" x2="28929" y2="8133"/>
                        <a14:foregroundMark x1="28333" y1="7229" x2="28214" y2="10994"/>
                        <a14:foregroundMark x1="27143" y1="8133" x2="27143" y2="8133"/>
                        <a14:foregroundMark x1="28690" y1="8133" x2="26905" y2="9639"/>
                        <a14:foregroundMark x1="25595" y1="28765" x2="31548" y2="29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81" t="5000" r="62805" b="69011"/>
          <a:stretch/>
        </p:blipFill>
        <p:spPr bwMode="auto">
          <a:xfrm>
            <a:off x="867103" y="767649"/>
            <a:ext cx="1048100" cy="117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37519" y="914400"/>
            <a:ext cx="15552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Tính</a:t>
            </a:r>
            <a:endParaRPr lang="en-US" sz="5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1204119" y="2056486"/>
                <a:ext cx="10287000" cy="1296314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𝟑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,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𝟓𝟕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𝟒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𝟏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𝟐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𝟒𝟑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𝟒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𝟏</m:t>
                      </m:r>
                    </m:oMath>
                  </m:oMathPara>
                </a14:m>
                <a:endParaRPr lang="en-US" sz="28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119" y="2056486"/>
                <a:ext cx="10287000" cy="1296314"/>
              </a:xfrm>
              <a:prstGeom prst="round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38100"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1204119" y="3581400"/>
                <a:ext cx="10287000" cy="1296314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   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𝟑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,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𝟒𝟐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: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𝟎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,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𝟓𝟕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𝟖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𝟒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𝟔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𝟖</m:t>
                      </m:r>
                    </m:oMath>
                  </m:oMathPara>
                </a14:m>
                <a:endParaRPr lang="en-US" sz="28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119" y="3581400"/>
                <a:ext cx="10287000" cy="1296314"/>
              </a:xfrm>
              <a:prstGeom prst="round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38100"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137752" y="2523866"/>
                <a:ext cx="62771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vi-VN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vi-VN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3,57+2,43</m:t>
                          </m:r>
                        </m:e>
                      </m:d>
                      <m:r>
                        <a:rPr lang="vi-VN" sz="28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vi-VN" sz="2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4,1=6×4,1=24,6</m:t>
                      </m:r>
                    </m:oMath>
                  </m:oMathPara>
                </a14:m>
                <a:endParaRPr lang="en-US" sz="2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752" y="2523866"/>
                <a:ext cx="6277167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CẤM BUÔN BÁN, CẤM REUP"/>
          <p:cNvGrpSpPr/>
          <p:nvPr/>
        </p:nvGrpSpPr>
        <p:grpSpPr>
          <a:xfrm>
            <a:off x="6980935" y="4295816"/>
            <a:ext cx="2590800" cy="2718467"/>
            <a:chOff x="5986351" y="2708345"/>
            <a:chExt cx="3429000" cy="3429000"/>
          </a:xfrm>
        </p:grpSpPr>
        <p:sp>
          <p:nvSpPr>
            <p:cNvPr id="20" name="Oval 1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195961" y="4044147"/>
                <a:ext cx="563205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=6</m:t>
                      </m:r>
                      <m:r>
                        <a:rPr lang="vi-VN" sz="28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vi-VN" sz="2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8,4−6,8=50,4−46,8=3,6</m:t>
                      </m:r>
                    </m:oMath>
                  </m:oMathPara>
                </a14:m>
                <a:endParaRPr lang="en-US" sz="2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5961" y="4044147"/>
                <a:ext cx="5632055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7425157" y="4465579"/>
            <a:ext cx="2267220" cy="2378942"/>
            <a:chOff x="-3756025" y="-1901825"/>
            <a:chExt cx="4743450" cy="4743450"/>
          </a:xfrm>
        </p:grpSpPr>
        <p:sp>
          <p:nvSpPr>
            <p:cNvPr id="12" name="Oval 11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pic>
          <p:nvPicPr>
            <p:cNvPr id="18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11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18" y="5002769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639140" y="5057002"/>
            <a:ext cx="707808" cy="655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/>
          <a:srcRect t="17199" b="17907"/>
          <a:stretch/>
        </p:blipFill>
        <p:spPr>
          <a:xfrm>
            <a:off x="918355" y="5468179"/>
            <a:ext cx="808881" cy="590409"/>
          </a:xfrm>
          <a:prstGeom prst="rect">
            <a:avLst/>
          </a:prstGeom>
        </p:spPr>
      </p:pic>
      <p:pic>
        <p:nvPicPr>
          <p:cNvPr id="29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5243900"/>
            <a:ext cx="937881" cy="8521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Beef Steak Clipart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57" y="5499877"/>
            <a:ext cx="955938" cy="53064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8826" y="4406439"/>
            <a:ext cx="1934407" cy="232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49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7493E-6 7.67808E-7 L 1.17493E-6 -0.00023 C 0.00613 0.00208 0.01201 0.00439 0.01841 0.00601 C 0.03237 0.01017 0.02768 0.0074 0.04112 0.00994 C 0.04647 0.01087 0.05757 0.01457 0.06358 0.0148 L 0.08407 0.01596 C 0.10392 0.02081 0.08616 0.01758 0.11919 0.01989 C 0.12741 0.02058 0.13564 0.02128 0.1436 0.0222 C 0.15026 0.02313 0.15692 0.02474 0.16423 0.02474 L 0.3923 0.02613 L 0.51553 0.02474 C 0.51762 0.02474 0.51945 0.02405 0.5218 0.02359 C 0.52454 0.02313 0.5329 0.0222 0.53616 0.02104 C 0.53799 0.02035 0.53982 0.01919 0.5423 0.0185 C 0.54595 0.01758 0.55039 0.01688 0.55444 0.01596 L 0.5607 0.0148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29" y="12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1 To 10 Numbers For Schools - Cartoon, HD Png Download - 626x626 (#445591)  - PinPng">
            <a:hlinkClick r:id="rId2" action="ppaction://hlinksldjump"/>
            <a:extLst>
              <a:ext uri="{FF2B5EF4-FFF2-40B4-BE49-F238E27FC236}">
                <a16:creationId xmlns:a16="http://schemas.microsoft.com/office/drawing/2014/main" id="{F075334F-9C71-4339-9774-B5F056DA0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81" b="28313" l="43571" r="56667">
                        <a14:foregroundMark x1="48333" y1="7681" x2="51310" y2="9036"/>
                        <a14:foregroundMark x1="46071" y1="27861" x2="54881" y2="28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66" t="5244" r="41668" b="69879"/>
          <a:stretch/>
        </p:blipFill>
        <p:spPr bwMode="auto">
          <a:xfrm>
            <a:off x="929451" y="671044"/>
            <a:ext cx="923403" cy="110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37519" y="968514"/>
            <a:ext cx="6944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Tính bằng cách thuận tiện nhất</a:t>
            </a:r>
            <a:endParaRPr lang="en-US" sz="40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/>
              <p:cNvSpPr/>
              <p:nvPr/>
            </p:nvSpPr>
            <p:spPr>
              <a:xfrm>
                <a:off x="1585119" y="2818486"/>
                <a:ext cx="3657600" cy="129631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2A29E"/>
                </a:solidFill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200" b="1" dirty="0">
                          <a:solidFill>
                            <a:srgbClr val="009999"/>
                          </a:solidFill>
                          <a:latin typeface="Cambria Math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200" b="1" dirty="0" smtClean="0">
                          <a:solidFill>
                            <a:srgbClr val="009999"/>
                          </a:solidFill>
                        </a:rPr>
                        <m:t>) </m:t>
                      </m:r>
                      <m:f>
                        <m:fPr>
                          <m:ctrlP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/>
                            </a:rPr>
                            <m:t>𝟐𝟏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/>
                            </a:rPr>
                            <m:t>𝟏𝟏</m:t>
                          </m:r>
                        </m:den>
                      </m:f>
                      <m:r>
                        <a:rPr lang="vi-VN" sz="3200" b="1" i="1">
                          <a:solidFill>
                            <a:srgbClr val="009999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/>
                              <a:ea typeface="Cambria Math"/>
                            </a:rPr>
                            <m:t>𝟐𝟐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/>
                              <a:ea typeface="Cambria Math"/>
                            </a:rPr>
                            <m:t>𝟏𝟕</m:t>
                          </m:r>
                        </m:den>
                      </m:f>
                      <m:r>
                        <a:rPr lang="vi-VN" sz="3200" b="1" i="1" smtClean="0">
                          <a:solidFill>
                            <a:srgbClr val="009999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/>
                              <a:ea typeface="Cambria Math"/>
                            </a:rPr>
                            <m:t>𝟔𝟖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/>
                              <a:ea typeface="Cambria Math"/>
                            </a:rPr>
                            <m:t>𝟔𝟑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9999"/>
                  </a:solidFill>
                </a:endParaRPr>
              </a:p>
            </p:txBody>
          </p:sp>
        </mc:Choice>
        <mc:Fallback xmlns=""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119" y="2818486"/>
                <a:ext cx="3657600" cy="1296314"/>
              </a:xfrm>
              <a:prstGeom prst="round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38100">
                <a:solidFill>
                  <a:srgbClr val="02A29E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6766719" y="2818486"/>
                <a:ext cx="3657600" cy="129631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2A29E"/>
                </a:solidFill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200" b="1" dirty="0" smtClean="0">
                          <a:solidFill>
                            <a:srgbClr val="009999"/>
                          </a:solidFill>
                          <a:latin typeface="Cambria Math"/>
                        </a:rPr>
                        <m:t>b</m:t>
                      </m:r>
                      <m:r>
                        <m:rPr>
                          <m:nor/>
                        </m:rPr>
                        <a:rPr lang="vi-VN" sz="3200" b="1" dirty="0" smtClean="0">
                          <a:solidFill>
                            <a:srgbClr val="009999"/>
                          </a:solidFill>
                        </a:rPr>
                        <m:t>) </m:t>
                      </m:r>
                      <m:f>
                        <m:fPr>
                          <m:ctrlP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/>
                            </a:rPr>
                            <m:t>𝟓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/>
                            </a:rPr>
                            <m:t>𝟏𝟒</m:t>
                          </m:r>
                        </m:den>
                      </m:f>
                      <m:r>
                        <a:rPr lang="vi-VN" sz="3200" b="1" i="1">
                          <a:solidFill>
                            <a:srgbClr val="009999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/>
                              <a:ea typeface="Cambria Math"/>
                            </a:rPr>
                            <m:t>𝟕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/>
                              <a:ea typeface="Cambria Math"/>
                            </a:rPr>
                            <m:t>𝟏𝟑</m:t>
                          </m:r>
                        </m:den>
                      </m:f>
                      <m:r>
                        <a:rPr lang="vi-VN" sz="3200" b="1" i="1" smtClean="0">
                          <a:solidFill>
                            <a:srgbClr val="009999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/>
                              <a:ea typeface="Cambria Math"/>
                            </a:rPr>
                            <m:t>𝟐𝟔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/>
                              <a:ea typeface="Cambria Math"/>
                            </a:rPr>
                            <m:t>𝟐𝟓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009999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719" y="2818486"/>
                <a:ext cx="3657600" cy="1296314"/>
              </a:xfrm>
              <a:prstGeom prst="round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38100">
                <a:solidFill>
                  <a:srgbClr val="02A29E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449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23802" y="5057002"/>
            <a:ext cx="1589917" cy="1038998"/>
            <a:chOff x="950154" y="3595274"/>
            <a:chExt cx="2323174" cy="1518486"/>
          </a:xfrm>
        </p:grpSpPr>
        <p:pic>
          <p:nvPicPr>
            <p:cNvPr id="12" name="Picture 2" descr="Cartoon biscuit eating pastry breakfast cookies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50" t="50062" r="4350" b="14846"/>
            <a:stretch/>
          </p:blipFill>
          <p:spPr bwMode="auto">
            <a:xfrm>
              <a:off x="1683411" y="3595274"/>
              <a:ext cx="1034244" cy="958416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t="17199" b="17907"/>
            <a:stretch/>
          </p:blipFill>
          <p:spPr>
            <a:xfrm>
              <a:off x="2091397" y="4196205"/>
              <a:ext cx="1181931" cy="862878"/>
            </a:xfrm>
            <a:prstGeom prst="rect">
              <a:avLst/>
            </a:prstGeom>
          </p:spPr>
        </p:pic>
        <p:pic>
          <p:nvPicPr>
            <p:cNvPr id="15" name="Picture 10" descr="Download Free png Cartoon Hamburger Images, Stock Photos &amp; Vectors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57" b="90000" l="9712" r="899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154" y="3868424"/>
              <a:ext cx="1370424" cy="1245336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8" descr="1 To 10 Numbers For Schools - Cartoon, HD Png Download - 626x626 (#445591)  - PinPng">
            <a:hlinkClick r:id="rId7" action="ppaction://hlinksldjump"/>
            <a:extLst>
              <a:ext uri="{FF2B5EF4-FFF2-40B4-BE49-F238E27FC236}">
                <a16:creationId xmlns:a16="http://schemas.microsoft.com/office/drawing/2014/main" id="{F075334F-9C71-4339-9774-B5F056DA0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81" b="28313" l="43571" r="56667">
                        <a14:foregroundMark x1="48333" y1="7681" x2="51310" y2="9036"/>
                        <a14:foregroundMark x1="46071" y1="27861" x2="54881" y2="28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66" t="5244" r="41668" b="69879"/>
          <a:stretch/>
        </p:blipFill>
        <p:spPr bwMode="auto">
          <a:xfrm>
            <a:off x="929451" y="671044"/>
            <a:ext cx="923403" cy="110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Beef Steak Clipart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55" y="5639714"/>
            <a:ext cx="741465" cy="45628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37519" y="968514"/>
            <a:ext cx="6944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Tính bằng cách thuận tiện nhất</a:t>
            </a:r>
            <a:endParaRPr lang="en-US" sz="40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7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0" y="4397855"/>
            <a:ext cx="1934407" cy="232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/>
              <p:cNvSpPr/>
              <p:nvPr/>
            </p:nvSpPr>
            <p:spPr>
              <a:xfrm>
                <a:off x="670719" y="2209800"/>
                <a:ext cx="10896600" cy="1296314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 b="1" dirty="0" smtClean="0">
                          <a:solidFill>
                            <a:srgbClr val="009999"/>
                          </a:solidFill>
                          <a:latin typeface="Cambria Math"/>
                        </a:rPr>
                        <m:t>a</m:t>
                      </m:r>
                      <m:r>
                        <m:rPr>
                          <m:nor/>
                        </m:rPr>
                        <a:rPr lang="vi-VN" sz="2800" b="1" dirty="0" smtClean="0">
                          <a:solidFill>
                            <a:srgbClr val="009999"/>
                          </a:solidFill>
                        </a:rPr>
                        <m:t>) </m:t>
                      </m:r>
                      <m:f>
                        <m:fPr>
                          <m:ctrlP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/>
                            </a:rPr>
                            <m:t>𝟐𝟏</m:t>
                          </m:r>
                        </m:num>
                        <m:den>
                          <m: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/>
                            </a:rPr>
                            <m:t>𝟏𝟏</m:t>
                          </m:r>
                        </m:den>
                      </m:f>
                      <m:r>
                        <a:rPr lang="vi-VN" sz="2800" b="1" i="1">
                          <a:solidFill>
                            <a:srgbClr val="009999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/>
                              <a:ea typeface="Cambria Math"/>
                            </a:rPr>
                            <m:t>𝟐𝟐</m:t>
                          </m:r>
                        </m:num>
                        <m:den>
                          <m: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/>
                              <a:ea typeface="Cambria Math"/>
                            </a:rPr>
                            <m:t>𝟏𝟕</m:t>
                          </m:r>
                        </m:den>
                      </m:f>
                      <m:r>
                        <a:rPr lang="vi-VN" sz="2800" b="1" i="1" smtClean="0">
                          <a:solidFill>
                            <a:srgbClr val="009999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/>
                              <a:ea typeface="Cambria Math"/>
                            </a:rPr>
                            <m:t>𝟔𝟖</m:t>
                          </m:r>
                        </m:num>
                        <m:den>
                          <m: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/>
                              <a:ea typeface="Cambria Math"/>
                            </a:rPr>
                            <m:t>𝟔𝟑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rgbClr val="009999"/>
                  </a:solidFill>
                </a:endParaRPr>
              </a:p>
            </p:txBody>
          </p:sp>
        </mc:Choice>
        <mc:Fallback xmlns=""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719" y="2209800"/>
                <a:ext cx="10896600" cy="1296314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 w="38100">
                <a:prstDash val="dash"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670719" y="3733800"/>
                <a:ext cx="10896600" cy="1296314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400" b="1" dirty="0" smtClean="0">
                          <a:solidFill>
                            <a:srgbClr val="009999"/>
                          </a:solidFill>
                          <a:latin typeface="Cambria Math"/>
                        </a:rPr>
                        <m:t>b</m:t>
                      </m:r>
                      <m:r>
                        <m:rPr>
                          <m:nor/>
                        </m:rPr>
                        <a:rPr lang="vi-VN" sz="2400" b="1" dirty="0" smtClean="0">
                          <a:solidFill>
                            <a:srgbClr val="009999"/>
                          </a:solidFill>
                        </a:rPr>
                        <m:t>)</m:t>
                      </m:r>
                      <m:f>
                        <m:fPr>
                          <m:ctrlP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/>
                            </a:rPr>
                            <m:t>𝟓</m:t>
                          </m:r>
                        </m:num>
                        <m:den>
                          <m: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/>
                            </a:rPr>
                            <m:t>𝟏𝟒</m:t>
                          </m:r>
                        </m:den>
                      </m:f>
                      <m:r>
                        <a:rPr lang="vi-VN" sz="2800" b="1" i="1">
                          <a:solidFill>
                            <a:srgbClr val="009999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/>
                              <a:ea typeface="Cambria Math"/>
                            </a:rPr>
                            <m:t>𝟕</m:t>
                          </m:r>
                        </m:num>
                        <m:den>
                          <m: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/>
                              <a:ea typeface="Cambria Math"/>
                            </a:rPr>
                            <m:t>𝟏𝟑</m:t>
                          </m:r>
                        </m:den>
                      </m:f>
                      <m:r>
                        <a:rPr lang="vi-VN" sz="2800" b="1" i="1" smtClean="0">
                          <a:solidFill>
                            <a:srgbClr val="009999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/>
                              <a:ea typeface="Cambria Math"/>
                            </a:rPr>
                            <m:t>𝟐𝟔</m:t>
                          </m:r>
                        </m:num>
                        <m:den>
                          <m: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/>
                              <a:ea typeface="Cambria Math"/>
                            </a:rPr>
                            <m:t>𝟐𝟓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rgbClr val="009999"/>
                  </a:solidFill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719" y="3733800"/>
                <a:ext cx="10896600" cy="1296314"/>
              </a:xfrm>
              <a:prstGeom prst="roundRect">
                <a:avLst/>
              </a:prstGeom>
              <a:blipFill rotWithShape="1">
                <a:blip r:embed="rId13"/>
                <a:stretch>
                  <a:fillRect/>
                </a:stretch>
              </a:blipFill>
              <a:ln w="38100"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185319" y="2378135"/>
                <a:ext cx="6156878" cy="9666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000" dirty="0"/>
                  <a:t> </a:t>
                </a:r>
                <a14:m>
                  <m:oMath xmlns:m="http://schemas.openxmlformats.org/officeDocument/2006/math">
                    <m:r>
                      <a:rPr lang="vi-VN" sz="4000" b="0" i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vi-VN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0" i="1" smtClean="0">
                            <a:latin typeface="Cambria Math"/>
                          </a:rPr>
                          <m:t>21</m:t>
                        </m:r>
                        <m:r>
                          <a:rPr lang="vi-VN" sz="4000" b="0" i="1" smtClean="0">
                            <a:latin typeface="Cambria Math"/>
                            <a:ea typeface="Cambria Math"/>
                          </a:rPr>
                          <m:t>×22×68</m:t>
                        </m:r>
                      </m:num>
                      <m:den>
                        <m:r>
                          <a:rPr lang="vi-VN" sz="4000" b="0" i="1" smtClean="0">
                            <a:latin typeface="Cambria Math"/>
                            <a:ea typeface="Cambria Math"/>
                          </a:rPr>
                          <m:t>11×1</m:t>
                        </m:r>
                        <m:r>
                          <a:rPr lang="vi-VN" sz="4000" b="0" i="1" smtClean="0">
                            <a:latin typeface="Cambria Math"/>
                          </a:rPr>
                          <m:t>7</m:t>
                        </m:r>
                        <m:r>
                          <a:rPr lang="vi-VN" sz="4000" b="0" i="1" smtClean="0">
                            <a:latin typeface="Cambria Math"/>
                            <a:ea typeface="Cambria Math"/>
                          </a:rPr>
                          <m:t>×63</m:t>
                        </m:r>
                      </m:den>
                    </m:f>
                    <m:r>
                      <a:rPr lang="vi-VN" sz="40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vi-VN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0" i="1" smtClean="0">
                            <a:latin typeface="Cambria Math"/>
                          </a:rPr>
                          <m:t>21</m:t>
                        </m:r>
                        <m:r>
                          <a:rPr lang="vi-VN" sz="4000" b="0" i="1" smtClean="0">
                            <a:latin typeface="Cambria Math"/>
                            <a:ea typeface="Cambria Math"/>
                          </a:rPr>
                          <m:t>×11×2×17×4</m:t>
                        </m:r>
                      </m:num>
                      <m:den>
                        <m:r>
                          <a:rPr lang="vi-VN" sz="4000" b="0" i="1" smtClean="0">
                            <a:latin typeface="Cambria Math"/>
                            <a:ea typeface="Cambria Math"/>
                          </a:rPr>
                          <m:t>11×1</m:t>
                        </m:r>
                        <m:r>
                          <a:rPr lang="vi-VN" sz="4000" b="0" i="1" smtClean="0">
                            <a:latin typeface="Cambria Math"/>
                          </a:rPr>
                          <m:t>7</m:t>
                        </m:r>
                        <m:r>
                          <a:rPr lang="vi-VN" sz="4000" b="0" i="1" smtClean="0">
                            <a:latin typeface="Cambria Math"/>
                            <a:ea typeface="Cambria Math"/>
                          </a:rPr>
                          <m:t>×21×3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5319" y="2378135"/>
                <a:ext cx="6156878" cy="966675"/>
              </a:xfrm>
              <a:prstGeom prst="rect">
                <a:avLst/>
              </a:prstGeom>
              <a:blipFill>
                <a:blip r:embed="rId14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09119" y="3910125"/>
                <a:ext cx="5724067" cy="975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000" dirty="0"/>
                  <a:t> </a:t>
                </a:r>
                <a14:m>
                  <m:oMath xmlns:m="http://schemas.openxmlformats.org/officeDocument/2006/math">
                    <m:r>
                      <a:rPr lang="vi-VN" sz="4000" b="0" i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vi-VN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0" i="1" smtClean="0">
                            <a:latin typeface="Cambria Math"/>
                          </a:rPr>
                          <m:t>5</m:t>
                        </m:r>
                        <m:r>
                          <a:rPr lang="vi-VN" sz="4000" b="0" i="1" smtClean="0">
                            <a:latin typeface="Cambria Math"/>
                            <a:ea typeface="Cambria Math"/>
                          </a:rPr>
                          <m:t>×7×26</m:t>
                        </m:r>
                      </m:num>
                      <m:den>
                        <m:r>
                          <a:rPr lang="vi-VN" sz="4000" b="0" i="1" smtClean="0">
                            <a:latin typeface="Cambria Math"/>
                            <a:ea typeface="Cambria Math"/>
                          </a:rPr>
                          <m:t>14×13×25</m:t>
                        </m:r>
                      </m:den>
                    </m:f>
                    <m:r>
                      <a:rPr lang="vi-VN" sz="4000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vi-VN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0" i="1" smtClean="0">
                            <a:latin typeface="Cambria Math"/>
                          </a:rPr>
                          <m:t>5</m:t>
                        </m:r>
                        <m:r>
                          <a:rPr lang="vi-VN" sz="4000" b="0" i="1" smtClean="0">
                            <a:latin typeface="Cambria Math"/>
                            <a:ea typeface="Cambria Math"/>
                          </a:rPr>
                          <m:t>×7×13×2</m:t>
                        </m:r>
                      </m:num>
                      <m:den>
                        <m:r>
                          <a:rPr lang="vi-VN" sz="4000" b="0" i="1" smtClean="0">
                            <a:latin typeface="Cambria Math"/>
                            <a:ea typeface="Cambria Math"/>
                          </a:rPr>
                          <m:t>7×2×13</m:t>
                        </m:r>
                        <m:r>
                          <a:rPr lang="vi-VN" sz="4000" i="1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lang="vi-VN" sz="4000" b="0" i="1" smtClean="0">
                            <a:latin typeface="Cambria Math"/>
                            <a:ea typeface="Cambria Math"/>
                          </a:rPr>
                          <m:t>5×5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9119" y="3910125"/>
                <a:ext cx="5724067" cy="975460"/>
              </a:xfrm>
              <a:prstGeom prst="rect">
                <a:avLst/>
              </a:prstGeom>
              <a:blipFill>
                <a:blip r:embed="rId15"/>
                <a:stretch>
                  <a:fillRect b="-641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9553865" y="3733800"/>
            <a:ext cx="2507513" cy="2492908"/>
            <a:chOff x="-3756025" y="-1901825"/>
            <a:chExt cx="4743450" cy="4743450"/>
          </a:xfrm>
        </p:grpSpPr>
        <p:sp>
          <p:nvSpPr>
            <p:cNvPr id="25" name="Oval 24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pic>
          <p:nvPicPr>
            <p:cNvPr id="31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1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9128919" y="3733800"/>
            <a:ext cx="3357407" cy="3205007"/>
            <a:chOff x="-5929312" y="-3344783"/>
            <a:chExt cx="4743450" cy="4743450"/>
          </a:xfrm>
        </p:grpSpPr>
        <p:sp>
          <p:nvSpPr>
            <p:cNvPr id="19" name="Oval 18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5F63481-ED6F-00D4-DB21-92C74042BA92}"/>
              </a:ext>
            </a:extLst>
          </p:cNvPr>
          <p:cNvCxnSpPr/>
          <p:nvPr/>
        </p:nvCxnSpPr>
        <p:spPr>
          <a:xfrm flipH="1">
            <a:off x="7121889" y="2411086"/>
            <a:ext cx="304800" cy="3650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DCA8861-3CBA-9973-C8FD-9DF3C32B2C32}"/>
              </a:ext>
            </a:extLst>
          </p:cNvPr>
          <p:cNvCxnSpPr/>
          <p:nvPr/>
        </p:nvCxnSpPr>
        <p:spPr>
          <a:xfrm flipH="1">
            <a:off x="6690519" y="2979191"/>
            <a:ext cx="304800" cy="3650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6F3018A-D9FF-2C74-EA62-4BA547AEFC5E}"/>
              </a:ext>
            </a:extLst>
          </p:cNvPr>
          <p:cNvCxnSpPr/>
          <p:nvPr/>
        </p:nvCxnSpPr>
        <p:spPr>
          <a:xfrm flipH="1">
            <a:off x="8375650" y="2426762"/>
            <a:ext cx="304800" cy="3650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A346354-C585-428F-A525-FAD806299CD7}"/>
              </a:ext>
            </a:extLst>
          </p:cNvPr>
          <p:cNvCxnSpPr/>
          <p:nvPr/>
        </p:nvCxnSpPr>
        <p:spPr>
          <a:xfrm flipH="1">
            <a:off x="7435420" y="2971961"/>
            <a:ext cx="304800" cy="3650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0495EB8-E8A9-24A8-FD52-0634E75E87DF}"/>
              </a:ext>
            </a:extLst>
          </p:cNvPr>
          <p:cNvCxnSpPr/>
          <p:nvPr/>
        </p:nvCxnSpPr>
        <p:spPr>
          <a:xfrm flipH="1">
            <a:off x="6477942" y="2421919"/>
            <a:ext cx="304800" cy="3650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40D26B3-29E3-190C-789C-DA1F4C0A0FAE}"/>
              </a:ext>
            </a:extLst>
          </p:cNvPr>
          <p:cNvCxnSpPr/>
          <p:nvPr/>
        </p:nvCxnSpPr>
        <p:spPr>
          <a:xfrm flipH="1">
            <a:off x="8070850" y="2968152"/>
            <a:ext cx="304800" cy="3650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E3A73D6-72DB-1A2F-1DFF-2F8BF69549FA}"/>
              </a:ext>
            </a:extLst>
          </p:cNvPr>
          <p:cNvCxnSpPr/>
          <p:nvPr/>
        </p:nvCxnSpPr>
        <p:spPr>
          <a:xfrm flipH="1">
            <a:off x="7604919" y="3935766"/>
            <a:ext cx="304800" cy="3650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6DEF97A-086E-27C0-93A5-6154FC5C03D4}"/>
              </a:ext>
            </a:extLst>
          </p:cNvPr>
          <p:cNvCxnSpPr/>
          <p:nvPr/>
        </p:nvCxnSpPr>
        <p:spPr>
          <a:xfrm flipH="1">
            <a:off x="7366000" y="4525873"/>
            <a:ext cx="304800" cy="3650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1851838-C5A7-C517-B39C-BCB0DC0B508D}"/>
              </a:ext>
            </a:extLst>
          </p:cNvPr>
          <p:cNvCxnSpPr/>
          <p:nvPr/>
        </p:nvCxnSpPr>
        <p:spPr>
          <a:xfrm flipH="1">
            <a:off x="6542994" y="3959281"/>
            <a:ext cx="304800" cy="3650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22ADC96-502E-9550-C31E-050CBA9560ED}"/>
              </a:ext>
            </a:extLst>
          </p:cNvPr>
          <p:cNvCxnSpPr/>
          <p:nvPr/>
        </p:nvCxnSpPr>
        <p:spPr>
          <a:xfrm flipH="1">
            <a:off x="7949270" y="4519966"/>
            <a:ext cx="304800" cy="3650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2393EFE-1E62-371D-1CDD-4DABE4D84584}"/>
              </a:ext>
            </a:extLst>
          </p:cNvPr>
          <p:cNvCxnSpPr/>
          <p:nvPr/>
        </p:nvCxnSpPr>
        <p:spPr>
          <a:xfrm flipH="1">
            <a:off x="7015095" y="3945312"/>
            <a:ext cx="304800" cy="3650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AB3F827-A45D-4490-29DD-CAC8E6FA5A9A}"/>
              </a:ext>
            </a:extLst>
          </p:cNvPr>
          <p:cNvCxnSpPr/>
          <p:nvPr/>
        </p:nvCxnSpPr>
        <p:spPr>
          <a:xfrm flipH="1">
            <a:off x="6321444" y="4483899"/>
            <a:ext cx="304800" cy="3650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D472FC5-038D-9843-2EBC-9F3D07961C64}"/>
              </a:ext>
            </a:extLst>
          </p:cNvPr>
          <p:cNvCxnSpPr/>
          <p:nvPr/>
        </p:nvCxnSpPr>
        <p:spPr>
          <a:xfrm flipH="1">
            <a:off x="8189807" y="3951731"/>
            <a:ext cx="304800" cy="3650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E73516D-4D20-576D-EA21-9CE4BC1AE06E}"/>
              </a:ext>
            </a:extLst>
          </p:cNvPr>
          <p:cNvCxnSpPr/>
          <p:nvPr/>
        </p:nvCxnSpPr>
        <p:spPr>
          <a:xfrm flipH="1">
            <a:off x="6791623" y="4530338"/>
            <a:ext cx="304800" cy="3650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E8CCED9-6DE7-69A6-B74D-F392D9C5B2C7}"/>
                  </a:ext>
                </a:extLst>
              </p:cNvPr>
              <p:cNvSpPr/>
              <p:nvPr/>
            </p:nvSpPr>
            <p:spPr>
              <a:xfrm>
                <a:off x="8826069" y="2333982"/>
                <a:ext cx="2712024" cy="9596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0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vi-VN" sz="3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vi-VN" sz="3000" i="1">
                              <a:latin typeface="Cambria Math"/>
                              <a:ea typeface="Cambria Math"/>
                            </a:rPr>
                            <m:t>2×4</m:t>
                          </m:r>
                        </m:num>
                        <m:den>
                          <m:r>
                            <a:rPr lang="vi-VN" sz="3000" i="1">
                              <a:latin typeface="Cambria Math"/>
                              <a:ea typeface="Cambria Math"/>
                            </a:rPr>
                            <m:t>3</m:t>
                          </m:r>
                        </m:den>
                      </m:f>
                      <m:r>
                        <a:rPr lang="vi-VN" sz="30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vi-VN" sz="3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vi-VN" sz="3000" i="1">
                              <a:latin typeface="Cambria Math"/>
                              <a:ea typeface="Cambria Math"/>
                            </a:rPr>
                            <m:t>8</m:t>
                          </m:r>
                        </m:num>
                        <m:den>
                          <m:r>
                            <a:rPr lang="vi-VN" sz="3000" i="1">
                              <a:latin typeface="Cambria Math"/>
                              <a:ea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VN" sz="30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E8CCED9-6DE7-69A6-B74D-F392D9C5B2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6069" y="2333982"/>
                <a:ext cx="2712024" cy="959686"/>
              </a:xfrm>
              <a:prstGeom prst="rect">
                <a:avLst/>
              </a:prstGeom>
              <a:blipFill>
                <a:blip r:embed="rId18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9C47D31-E880-FFC8-8BDF-4D78B18CBBEB}"/>
                  </a:ext>
                </a:extLst>
              </p:cNvPr>
              <p:cNvSpPr/>
              <p:nvPr/>
            </p:nvSpPr>
            <p:spPr>
              <a:xfrm>
                <a:off x="8641089" y="3895890"/>
                <a:ext cx="878253" cy="9596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0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vi-VN" sz="3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vi-VN" sz="300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vi-VN" sz="3000" i="1">
                              <a:latin typeface="Cambria Math"/>
                              <a:ea typeface="Cambria Math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VN" sz="30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9C47D31-E880-FFC8-8BDF-4D78B18CBB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1089" y="3895890"/>
                <a:ext cx="878253" cy="959686"/>
              </a:xfrm>
              <a:prstGeom prst="rect">
                <a:avLst/>
              </a:prstGeom>
              <a:blipFill>
                <a:blip r:embed="rId19"/>
                <a:stretch>
                  <a:fillRect b="-779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449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8094E-6 -0.00046 L 3.08094E-6 0.00024 C 0.01109 -0.0074 0.03812 -0.02312 0.04961 -0.02752 C 0.05352 -0.02914 0.05731 -0.03052 0.06122 -0.03191 C 0.06449 -0.03353 0.06723 -0.03538 0.06984 -0.037 C 0.07376 -0.03839 0.07754 -0.03931 0.08133 -0.04139 C 0.08459 -0.04232 0.0872 -0.04486 0.09047 -0.04579 C 0.1 -0.04833 0.11005 -0.04879 0.11958 -0.05018 C 0.12062 -0.05087 0.13916 -0.06267 0.14308 -0.06359 C 0.15209 -0.06614 0.16083 -0.06753 0.16971 -0.06868 C 0.20444 -0.07215 0.23981 -0.07446 0.27506 -0.07747 C 0.38355 -0.13321 0.28603 -0.08441 0.6 -0.07747 C 0.62532 -0.07701 0.65078 -0.07446 0.67611 -0.07308 C 0.68224 -0.07146 0.68799 -0.07099 0.69347 -0.06868 C 0.70078 -0.06452 0.70561 -0.05272 0.71109 -0.04579 C 0.7188 -0.03607 0.71971 -0.037 0.72872 -0.03191 C 0.73172 -0.02914 0.73446 -0.02567 0.73733 -0.02312 C 0.74229 -0.01965 0.75378 -0.01618 0.75796 -0.0141 C 0.77115 -0.00832 0.76344 -0.00971 0.77859 -0.00532 C 0.7795 -0.00485 0.78055 -0.00532 0.78185 -0.00532 " pathEditMode="relative" rAng="0" ptsTypes="AAAAAAAAAAAAAAAAAAAA">
                                      <p:cBhvr>
                                        <p:cTn id="6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86" y="-66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5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1786922" y="1004248"/>
            <a:ext cx="3009900" cy="457200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6119018" y="990600"/>
            <a:ext cx="3562349" cy="457200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1813717" y="1447800"/>
            <a:ext cx="6781801" cy="730155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9306176" y="1578093"/>
            <a:ext cx="1819274" cy="457200"/>
          </a:xfrm>
          <a:prstGeom prst="roundRect">
            <a:avLst/>
          </a:prstGeom>
          <a:solidFill>
            <a:srgbClr val="9900C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1795984" y="2163310"/>
            <a:ext cx="4323033" cy="457200"/>
          </a:xfrm>
          <a:prstGeom prst="roundRect">
            <a:avLst/>
          </a:prstGeom>
          <a:solidFill>
            <a:srgbClr val="9900C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813719" y="533400"/>
            <a:ext cx="6019800" cy="457200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8290718" y="533400"/>
            <a:ext cx="2781301" cy="457200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737519" y="530457"/>
                <a:ext cx="9601200" cy="2087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8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</a:rPr>
                  <a:t>Một bể bơi dạng hình hộp chữ nhật có chiều dài 22,5 m, chiều rộng 19,2 m. Nếu bể chứa 414,72 m</a:t>
                </a:r>
                <a:r>
                  <a:rPr lang="vi-VN" sz="2800" baseline="300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</a:rPr>
                  <a:t>2</a:t>
                </a:r>
                <a:r>
                  <a:rPr lang="vi-VN" sz="28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</a:rPr>
                  <a:t> nước thì mực nước trong bể lên tới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</a:rPr>
                  <a:t> chiều cao của bể. Hỏi chiều cao của bể là bao nhiêu mét?</a:t>
                </a:r>
                <a:endParaRPr lang="en-US" sz="28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519" y="530457"/>
                <a:ext cx="9601200" cy="2087110"/>
              </a:xfrm>
              <a:prstGeom prst="rect">
                <a:avLst/>
              </a:prstGeom>
              <a:blipFill>
                <a:blip r:embed="rId2"/>
                <a:stretch>
                  <a:fillRect l="-1270" t="-2924" r="-1905" b="-6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8" descr="1 To 10 Numbers For Schools - Cartoon, HD Png Download - 626x626 (#445591)  - PinPng">
            <a:hlinkClick r:id="rId3" action="ppaction://hlinksldjump"/>
            <a:extLst>
              <a:ext uri="{FF2B5EF4-FFF2-40B4-BE49-F238E27FC236}">
                <a16:creationId xmlns:a16="http://schemas.microsoft.com/office/drawing/2014/main" id="{B97A0EE3-C66D-4130-9B79-477C5795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7" b="29970" l="65119" r="77381">
                        <a14:foregroundMark x1="77381" y1="23193" x2="77381" y2="23193"/>
                        <a14:foregroundMark x1="74048" y1="6627" x2="74048" y2="6627"/>
                        <a14:foregroundMark x1="74881" y1="7982" x2="74881" y2="7982"/>
                        <a14:foregroundMark x1="68929" y1="29669" x2="68929" y2="296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59" t="5244" r="21461" b="67134"/>
          <a:stretch/>
        </p:blipFill>
        <p:spPr bwMode="auto">
          <a:xfrm>
            <a:off x="888232" y="804412"/>
            <a:ext cx="738649" cy="109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2118519" y="4191000"/>
            <a:ext cx="9372600" cy="1752600"/>
            <a:chOff x="1737519" y="4191000"/>
            <a:chExt cx="9372600" cy="1752600"/>
          </a:xfrm>
        </p:grpSpPr>
        <p:sp>
          <p:nvSpPr>
            <p:cNvPr id="2" name="Cube 1"/>
            <p:cNvSpPr/>
            <p:nvPr/>
          </p:nvSpPr>
          <p:spPr>
            <a:xfrm>
              <a:off x="1737519" y="4191000"/>
              <a:ext cx="9372600" cy="1752600"/>
            </a:xfrm>
            <a:prstGeom prst="cube">
              <a:avLst>
                <a:gd name="adj" fmla="val 48826"/>
              </a:avLst>
            </a:prstGeom>
            <a:pattFill prst="horzBrick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Parallelogram 6"/>
            <p:cNvSpPr/>
            <p:nvPr/>
          </p:nvSpPr>
          <p:spPr>
            <a:xfrm>
              <a:off x="2173504" y="4321703"/>
              <a:ext cx="8555615" cy="555097"/>
            </a:xfrm>
            <a:prstGeom prst="parallelogram">
              <a:avLst>
                <a:gd name="adj" fmla="val 100775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985098" y="2819400"/>
            <a:ext cx="8506019" cy="1371600"/>
            <a:chOff x="2604099" y="2819400"/>
            <a:chExt cx="8506019" cy="1371600"/>
          </a:xfrm>
        </p:grpSpPr>
        <p:sp>
          <p:nvSpPr>
            <p:cNvPr id="9" name="Left Brace 8"/>
            <p:cNvSpPr/>
            <p:nvPr/>
          </p:nvSpPr>
          <p:spPr>
            <a:xfrm rot="5400000">
              <a:off x="6628510" y="-290609"/>
              <a:ext cx="457198" cy="8506019"/>
            </a:xfrm>
            <a:prstGeom prst="leftBrace">
              <a:avLst>
                <a:gd name="adj1" fmla="val 48653"/>
                <a:gd name="adj2" fmla="val 48159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loud 9"/>
            <p:cNvSpPr/>
            <p:nvPr/>
          </p:nvSpPr>
          <p:spPr>
            <a:xfrm>
              <a:off x="6080919" y="2819400"/>
              <a:ext cx="1828800" cy="838202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22,5m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206231" y="3429000"/>
            <a:ext cx="1826687" cy="1240920"/>
            <a:chOff x="825232" y="3429000"/>
            <a:chExt cx="1826687" cy="1240920"/>
          </a:xfrm>
        </p:grpSpPr>
        <p:sp>
          <p:nvSpPr>
            <p:cNvPr id="8" name="Left Brace 7"/>
            <p:cNvSpPr/>
            <p:nvPr/>
          </p:nvSpPr>
          <p:spPr>
            <a:xfrm rot="2787806">
              <a:off x="1899613" y="3922459"/>
              <a:ext cx="337439" cy="1157484"/>
            </a:xfrm>
            <a:prstGeom prst="leftBrace">
              <a:avLst>
                <a:gd name="adj1" fmla="val 48653"/>
                <a:gd name="adj2" fmla="val 48159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loud 10"/>
            <p:cNvSpPr/>
            <p:nvPr/>
          </p:nvSpPr>
          <p:spPr>
            <a:xfrm>
              <a:off x="825232" y="3429000"/>
              <a:ext cx="1826687" cy="838203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19,2m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813718" y="5029200"/>
            <a:ext cx="274320" cy="914400"/>
            <a:chOff x="1432719" y="5029200"/>
            <a:chExt cx="274320" cy="91440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585119" y="5029200"/>
              <a:ext cx="0" cy="9144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432719" y="5943600"/>
              <a:ext cx="27432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432719" y="5029200"/>
              <a:ext cx="27432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432719" y="5760720"/>
              <a:ext cx="27432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432719" y="5577840"/>
              <a:ext cx="27432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432719" y="5394960"/>
              <a:ext cx="27432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432719" y="5212080"/>
              <a:ext cx="27432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2118518" y="4419603"/>
            <a:ext cx="9372601" cy="1523998"/>
            <a:chOff x="1737519" y="4419603"/>
            <a:chExt cx="9372601" cy="1523998"/>
          </a:xfrm>
        </p:grpSpPr>
        <p:sp>
          <p:nvSpPr>
            <p:cNvPr id="23" name="Rectangle 22"/>
            <p:cNvSpPr/>
            <p:nvPr/>
          </p:nvSpPr>
          <p:spPr>
            <a:xfrm>
              <a:off x="1737519" y="5212080"/>
              <a:ext cx="8534400" cy="731520"/>
            </a:xfrm>
            <a:prstGeom prst="rect">
              <a:avLst/>
            </a:prstGeom>
            <a:solidFill>
              <a:srgbClr val="CCECFF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Parallelogram 23"/>
            <p:cNvSpPr/>
            <p:nvPr/>
          </p:nvSpPr>
          <p:spPr>
            <a:xfrm rot="16200000" flipH="1">
              <a:off x="9929021" y="4762502"/>
              <a:ext cx="1523998" cy="838200"/>
            </a:xfrm>
            <a:prstGeom prst="parallelogram">
              <a:avLst>
                <a:gd name="adj" fmla="val 94291"/>
              </a:avLst>
            </a:prstGeom>
            <a:solidFill>
              <a:srgbClr val="CCECFF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6" name="Straight Connector 25"/>
          <p:cNvCxnSpPr/>
          <p:nvPr/>
        </p:nvCxnSpPr>
        <p:spPr>
          <a:xfrm flipV="1">
            <a:off x="442119" y="5181600"/>
            <a:ext cx="10196602" cy="30480"/>
          </a:xfrm>
          <a:prstGeom prst="line">
            <a:avLst/>
          </a:prstGeom>
          <a:ln w="28575">
            <a:solidFill>
              <a:srgbClr val="FF00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03049" y="4787800"/>
                <a:ext cx="1715470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4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𝟒𝟏𝟒</m:t>
                      </m:r>
                      <m:r>
                        <a:rPr lang="vi-VN" sz="24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,</m:t>
                      </m:r>
                      <m:r>
                        <a:rPr lang="vi-VN" sz="24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𝟕𝟐</m:t>
                      </m:r>
                      <m:sSup>
                        <m:sSupPr>
                          <m:ctrlPr>
                            <a:rPr lang="vi-VN" sz="24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2400" b="1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𝐦</m:t>
                          </m:r>
                        </m:e>
                        <m:sup>
                          <m:r>
                            <a:rPr lang="vi-VN" sz="2400" b="1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49" y="4787800"/>
                <a:ext cx="1715470" cy="47000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449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8" grpId="0" animBg="1"/>
      <p:bldP spid="39" grpId="0" animBg="1"/>
      <p:bldP spid="3" grpId="0" animBg="1"/>
      <p:bldP spid="27" grpId="0" animBg="1"/>
      <p:bldP spid="6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>
            <a:off x="1356519" y="1066800"/>
            <a:ext cx="3657600" cy="1296314"/>
          </a:xfrm>
          <a:prstGeom prst="plaque">
            <a:avLst/>
          </a:prstGeom>
          <a:solidFill>
            <a:schemeClr val="bg1"/>
          </a:solidFill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66"/>
                </a:solidFill>
              </a:rPr>
              <a:t>Chiều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cao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của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bể</a:t>
            </a:r>
            <a:endParaRPr lang="en-US" sz="3200" b="1" dirty="0">
              <a:solidFill>
                <a:srgbClr val="FF0066"/>
              </a:solidFill>
            </a:endParaRPr>
          </a:p>
        </p:txBody>
      </p:sp>
      <p:sp>
        <p:nvSpPr>
          <p:cNvPr id="3" name="Plaque 2"/>
          <p:cNvSpPr/>
          <p:nvPr/>
        </p:nvSpPr>
        <p:spPr>
          <a:xfrm>
            <a:off x="5928519" y="1066800"/>
            <a:ext cx="3657600" cy="1296314"/>
          </a:xfrm>
          <a:prstGeom prst="plaque">
            <a:avLst/>
          </a:prstGeom>
          <a:solidFill>
            <a:schemeClr val="bg1"/>
          </a:solidFill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66"/>
                </a:solidFill>
                <a:ea typeface="Cambria Math"/>
              </a:rPr>
              <a:t>Chiều</a:t>
            </a:r>
            <a:r>
              <a:rPr lang="en-US" sz="3200" b="1" dirty="0">
                <a:solidFill>
                  <a:srgbClr val="FF0066"/>
                </a:solidFill>
                <a:ea typeface="Cambria Math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ea typeface="Cambria Math"/>
              </a:rPr>
              <a:t>cao</a:t>
            </a:r>
            <a:r>
              <a:rPr lang="en-US" sz="3200" b="1" dirty="0">
                <a:solidFill>
                  <a:srgbClr val="FF0066"/>
                </a:solidFill>
                <a:ea typeface="Cambria Math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ea typeface="Cambria Math"/>
              </a:rPr>
              <a:t>mực</a:t>
            </a:r>
            <a:r>
              <a:rPr lang="en-US" sz="3200" b="1" dirty="0">
                <a:solidFill>
                  <a:srgbClr val="FF0066"/>
                </a:solidFill>
                <a:ea typeface="Cambria Math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ea typeface="Cambria Math"/>
              </a:rPr>
              <a:t>nước</a:t>
            </a:r>
            <a:r>
              <a:rPr lang="en-US" sz="3200" b="1" dirty="0">
                <a:solidFill>
                  <a:srgbClr val="FF0066"/>
                </a:solidFill>
                <a:ea typeface="Cambria Math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ea typeface="Cambria Math"/>
              </a:rPr>
              <a:t>trong</a:t>
            </a:r>
            <a:r>
              <a:rPr lang="en-US" sz="3200" b="1" dirty="0">
                <a:solidFill>
                  <a:srgbClr val="FF0066"/>
                </a:solidFill>
                <a:ea typeface="Cambria Math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ea typeface="Cambria Math"/>
              </a:rPr>
              <a:t>bể</a:t>
            </a:r>
            <a:endParaRPr lang="vi-VN" sz="3200" b="1" dirty="0">
              <a:solidFill>
                <a:srgbClr val="FF0066"/>
              </a:solidFill>
              <a:ea typeface="Cambria Math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Plaque 3"/>
              <p:cNvSpPr/>
              <p:nvPr/>
            </p:nvSpPr>
            <p:spPr>
              <a:xfrm>
                <a:off x="10424319" y="1066800"/>
                <a:ext cx="914400" cy="1296314"/>
              </a:xfrm>
              <a:prstGeom prst="plaque">
                <a:avLst/>
              </a:prstGeom>
              <a:solidFill>
                <a:schemeClr val="bg1"/>
              </a:solidFill>
              <a:ln w="38100"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dirty="0" smtClean="0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3200" b="1" i="1" dirty="0" smtClean="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dirty="0" smtClean="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FF0066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4" name="Plaqu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4319" y="1066800"/>
                <a:ext cx="914400" cy="1296314"/>
              </a:xfrm>
              <a:prstGeom prst="plaque">
                <a:avLst/>
              </a:prstGeom>
              <a:blipFill rotWithShape="1">
                <a:blip r:embed="rId2"/>
                <a:stretch>
                  <a:fillRect/>
                </a:stretch>
              </a:blipFill>
              <a:ln w="38100">
                <a:solidFill>
                  <a:srgbClr val="FF0066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680949" y="1349514"/>
                <a:ext cx="66717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FF0066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</m:oMath>
                  </m:oMathPara>
                </a14:m>
                <a:endParaRPr lang="en-US" sz="4000" b="1" dirty="0">
                  <a:solidFill>
                    <a:srgbClr val="FF0066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0949" y="1349514"/>
                <a:ext cx="667170" cy="70788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169120" y="1349514"/>
                <a:ext cx="68319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FF0066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4000" b="1" dirty="0">
                  <a:solidFill>
                    <a:srgbClr val="FF0066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9120" y="1349514"/>
                <a:ext cx="683199" cy="70788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6004719" y="2363114"/>
            <a:ext cx="3505200" cy="913486"/>
            <a:chOff x="6614319" y="2363114"/>
            <a:chExt cx="2286000" cy="913486"/>
          </a:xfrm>
        </p:grpSpPr>
        <p:cxnSp>
          <p:nvCxnSpPr>
            <p:cNvPr id="8" name="Straight Connector 7"/>
            <p:cNvCxnSpPr>
              <a:stCxn id="3" idx="2"/>
            </p:cNvCxnSpPr>
            <p:nvPr/>
          </p:nvCxnSpPr>
          <p:spPr>
            <a:xfrm>
              <a:off x="7757319" y="2363114"/>
              <a:ext cx="0" cy="456286"/>
            </a:xfrm>
            <a:prstGeom prst="line">
              <a:avLst/>
            </a:prstGeom>
            <a:ln w="381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14319" y="2819400"/>
              <a:ext cx="2286000" cy="0"/>
            </a:xfrm>
            <a:prstGeom prst="line">
              <a:avLst/>
            </a:prstGeom>
            <a:ln w="381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614319" y="2819400"/>
              <a:ext cx="0" cy="457200"/>
            </a:xfrm>
            <a:prstGeom prst="line">
              <a:avLst/>
            </a:prstGeom>
            <a:ln w="381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900319" y="2819400"/>
              <a:ext cx="0" cy="457200"/>
            </a:xfrm>
            <a:prstGeom prst="line">
              <a:avLst/>
            </a:prstGeom>
            <a:ln w="381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Plaque 14"/>
              <p:cNvSpPr/>
              <p:nvPr/>
            </p:nvSpPr>
            <p:spPr>
              <a:xfrm>
                <a:off x="8595519" y="3308221"/>
                <a:ext cx="1828800" cy="1296314"/>
              </a:xfrm>
              <a:prstGeom prst="plaque">
                <a:avLst/>
              </a:prstGeom>
              <a:solidFill>
                <a:schemeClr val="bg1"/>
              </a:solidFill>
              <a:ln w="38100"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vi-VN" sz="3200" i="1" smtClean="0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S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đá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y</m:t>
                          </m:r>
                          <m:r>
                            <a:rPr lang="en-US" sz="320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b</m:t>
                          </m:r>
                          <m:r>
                            <a:rPr lang="en-US" sz="320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ể</m:t>
                          </m:r>
                        </m:sub>
                      </m:sSub>
                    </m:oMath>
                  </m:oMathPara>
                </a14:m>
                <a:endParaRPr lang="vi-VN" sz="3200" dirty="0">
                  <a:solidFill>
                    <a:srgbClr val="FF0066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15" name="Plaqu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5519" y="3308221"/>
                <a:ext cx="1828800" cy="1296314"/>
              </a:xfrm>
              <a:prstGeom prst="plaque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38100">
                <a:solidFill>
                  <a:srgbClr val="FF0066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Plaque 15"/>
              <p:cNvSpPr/>
              <p:nvPr/>
            </p:nvSpPr>
            <p:spPr>
              <a:xfrm>
                <a:off x="4709319" y="3276600"/>
                <a:ext cx="2667000" cy="1296314"/>
              </a:xfrm>
              <a:prstGeom prst="plaque">
                <a:avLst/>
              </a:prstGeom>
              <a:solidFill>
                <a:schemeClr val="bg1"/>
              </a:solidFill>
              <a:ln w="38100"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vi-VN" sz="3200" i="1" smtClean="0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n</m:t>
                          </m:r>
                          <m:r>
                            <a:rPr lang="en-US" sz="3200" b="0" i="0" smtClean="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ướ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c</m:t>
                          </m:r>
                          <m:r>
                            <a:rPr lang="en-US" sz="3200" b="0" i="0" smtClean="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trong</m:t>
                          </m:r>
                          <m:r>
                            <a:rPr lang="en-US" sz="3200" b="0" i="0" smtClean="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b</m:t>
                          </m:r>
                          <m:r>
                            <a:rPr lang="en-US" sz="3200" b="0" i="0" smtClean="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ể</m:t>
                          </m:r>
                        </m:sub>
                      </m:sSub>
                    </m:oMath>
                  </m:oMathPara>
                </a14:m>
                <a:endParaRPr lang="vi-VN" sz="3200" dirty="0">
                  <a:solidFill>
                    <a:srgbClr val="FF0066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16" name="Plaqu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319" y="3276600"/>
                <a:ext cx="2667000" cy="1296314"/>
              </a:xfrm>
              <a:prstGeom prst="plaque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38100">
                <a:solidFill>
                  <a:srgbClr val="FF0066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/>
          <p:cNvCxnSpPr/>
          <p:nvPr/>
        </p:nvCxnSpPr>
        <p:spPr>
          <a:xfrm>
            <a:off x="9498250" y="4572000"/>
            <a:ext cx="0" cy="396413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laque 21"/>
          <p:cNvSpPr/>
          <p:nvPr/>
        </p:nvSpPr>
        <p:spPr>
          <a:xfrm>
            <a:off x="8443119" y="4953000"/>
            <a:ext cx="2133600" cy="1296314"/>
          </a:xfrm>
          <a:prstGeom prst="plaque">
            <a:avLst/>
          </a:prstGeom>
          <a:solidFill>
            <a:schemeClr val="bg1"/>
          </a:solidFill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66"/>
                </a:solidFill>
                <a:ea typeface="Cambria Math"/>
              </a:rPr>
              <a:t>Dài</a:t>
            </a:r>
            <a:r>
              <a:rPr lang="en-US" sz="3200" dirty="0">
                <a:solidFill>
                  <a:srgbClr val="FF0066"/>
                </a:solidFill>
                <a:ea typeface="Cambria Math"/>
              </a:rPr>
              <a:t> x </a:t>
            </a:r>
            <a:r>
              <a:rPr lang="en-US" sz="3200" dirty="0" err="1">
                <a:solidFill>
                  <a:srgbClr val="FF0066"/>
                </a:solidFill>
                <a:ea typeface="Cambria Math"/>
              </a:rPr>
              <a:t>cao</a:t>
            </a:r>
            <a:endParaRPr lang="vi-VN" sz="3200" dirty="0">
              <a:solidFill>
                <a:srgbClr val="FF0066"/>
              </a:solidFill>
              <a:ea typeface="Cambria Math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748638" y="3602435"/>
                <a:ext cx="43473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66"/>
                          </a:solidFill>
                          <a:latin typeface="Cambria Math"/>
                        </a:rPr>
                        <m:t>:</m:t>
                      </m:r>
                    </m:oMath>
                  </m:oMathPara>
                </a14:m>
                <a:endParaRPr lang="en-US" sz="4000" b="1" dirty="0">
                  <a:solidFill>
                    <a:srgbClr val="FF0066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8638" y="3602435"/>
                <a:ext cx="434734" cy="70788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780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15" grpId="0" animBg="1"/>
      <p:bldP spid="16" grpId="0" animBg="1"/>
      <p:bldP spid="22" grpId="0" animBg="1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689</Words>
  <Application>Microsoft Office PowerPoint</Application>
  <PresentationFormat>Custom</PresentationFormat>
  <Paragraphs>81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#9Slide07 Cadena</vt:lpstr>
      <vt:lpstr>Arial</vt:lpstr>
      <vt:lpstr>Calibri</vt:lpstr>
      <vt:lpstr>Cambria</vt:lpstr>
      <vt:lpstr>Cambria Math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35</cp:revision>
  <dcterms:created xsi:type="dcterms:W3CDTF">2022-05-03T07:31:27Z</dcterms:created>
  <dcterms:modified xsi:type="dcterms:W3CDTF">2023-05-08T03:25:33Z</dcterms:modified>
</cp:coreProperties>
</file>