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sldIdLst>
    <p:sldId id="256" r:id="rId5"/>
    <p:sldId id="269" r:id="rId6"/>
    <p:sldId id="257" r:id="rId7"/>
    <p:sldId id="276" r:id="rId8"/>
    <p:sldId id="277" r:id="rId9"/>
    <p:sldId id="278" r:id="rId10"/>
    <p:sldId id="279" r:id="rId11"/>
    <p:sldId id="272" r:id="rId12"/>
    <p:sldId id="280" r:id="rId13"/>
    <p:sldId id="273" r:id="rId14"/>
    <p:sldId id="28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4C0"/>
    <a:srgbClr val="917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24" autoAdjust="0"/>
  </p:normalViewPr>
  <p:slideViewPr>
    <p:cSldViewPr>
      <p:cViewPr>
        <p:scale>
          <a:sx n="79" d="100"/>
          <a:sy n="79" d="100"/>
        </p:scale>
        <p:origin x="-2508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0"/>
            <a:ext cx="7086600" cy="903762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1A04C0"/>
                </a:solidFill>
              </a:rPr>
              <a:t>Chương</a:t>
            </a:r>
            <a:r>
              <a:rPr lang="en-US" sz="4000" dirty="0" smtClean="0">
                <a:solidFill>
                  <a:srgbClr val="1A04C0"/>
                </a:solidFill>
              </a:rPr>
              <a:t> 1: ĐIỆN HỌC</a:t>
            </a:r>
            <a:endParaRPr lang="en-US" sz="4000" dirty="0">
              <a:solidFill>
                <a:srgbClr val="1A04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3048000"/>
            <a:ext cx="1676400" cy="1752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" y="3048000"/>
            <a:ext cx="1676400" cy="1752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AU DI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838200"/>
            <a:ext cx="3179618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AU DI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914400"/>
            <a:ext cx="3124200" cy="199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71800"/>
            <a:ext cx="7315200" cy="38862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Cường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độ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dòng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chạy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qua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một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dây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dẫn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mối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hệ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như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thế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với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hiệu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thế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đặt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đầu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dây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dẫn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trở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gì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trở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phụ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thuộc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như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thế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chiều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dài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dây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dẫn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Căn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cứ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đâu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để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chính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xác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chất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này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dẫn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tốt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hơn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chất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Công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suất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một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dụng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cụ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điên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hoặc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một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mạch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được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bằng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công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thức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năng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tiêu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thụ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một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thiết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bị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phụ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thuộc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yếu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tố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pháp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để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sử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dụng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toàn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kiệm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năng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6" grpId="2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136" y="457200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IV.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83920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học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sinh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quá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trình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làm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thí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nghiệm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như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trên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dây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dẫn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khác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đã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bỏ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sót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ghi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vài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giá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trị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bảng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kết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quả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hãy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điền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những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giá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trị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còn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thiếu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bảng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giả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sử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phép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bạn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sai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kể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en-US" sz="2800" b="1" dirty="0"/>
          </a:p>
        </p:txBody>
      </p:sp>
      <p:sp>
        <p:nvSpPr>
          <p:cNvPr id="12" name="Action Button: Back or Previous 11">
            <a:hlinkClick r:id="" action="ppaction://noaction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2971800"/>
          <a:ext cx="6096000" cy="350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1576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Hiệu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thế</a:t>
                      </a:r>
                      <a:r>
                        <a:rPr lang="en-US" baseline="0" dirty="0" smtClean="0"/>
                        <a:t> (V)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Cường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dòng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điện</a:t>
                      </a:r>
                      <a:r>
                        <a:rPr lang="en-US" baseline="0" dirty="0" smtClean="0"/>
                        <a:t> (A)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5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04C0"/>
                          </a:solidFill>
                        </a:rPr>
                        <a:t>2,0</a:t>
                      </a:r>
                      <a:endParaRPr lang="en-US" sz="24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04C0"/>
                          </a:solidFill>
                        </a:rPr>
                        <a:t>0,1</a:t>
                      </a:r>
                      <a:endParaRPr lang="en-US" sz="24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5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04C0"/>
                          </a:solidFill>
                        </a:rPr>
                        <a:t>2,5</a:t>
                      </a:r>
                      <a:endParaRPr lang="en-US" sz="24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5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04C0"/>
                          </a:solidFill>
                        </a:rPr>
                        <a:t>0,2</a:t>
                      </a:r>
                      <a:endParaRPr lang="en-US" sz="24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5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04C0"/>
                          </a:solidFill>
                        </a:rPr>
                        <a:t>0,25</a:t>
                      </a:r>
                      <a:endParaRPr lang="en-US" sz="24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5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A04C0"/>
                          </a:solidFill>
                        </a:rPr>
                        <a:t>6,0</a:t>
                      </a:r>
                      <a:endParaRPr lang="en-US" sz="24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524000" y="2971800"/>
            <a:ext cx="2057400" cy="1143000"/>
            <a:chOff x="1524000" y="2971800"/>
            <a:chExt cx="2057400" cy="1143000"/>
          </a:xfrm>
        </p:grpSpPr>
        <p:sp>
          <p:nvSpPr>
            <p:cNvPr id="10" name="TextBox 9"/>
            <p:cNvSpPr txBox="1"/>
            <p:nvPr/>
          </p:nvSpPr>
          <p:spPr>
            <a:xfrm>
              <a:off x="2583947" y="2971800"/>
              <a:ext cx="9974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Kết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quả</a:t>
              </a:r>
              <a:endParaRPr lang="en-US" sz="2000" b="1" dirty="0" smtClean="0">
                <a:solidFill>
                  <a:schemeClr val="bg1"/>
                </a:solidFill>
              </a:endParaRPr>
            </a:p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đo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000" y="3581400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Lần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đo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586345" y="2985655"/>
              <a:ext cx="1918855" cy="11291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248400" y="460663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0,125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4242" y="5024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84242" y="55581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2201" y="5985165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0,3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4400" y="4114800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= U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400" y="4567535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= U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411480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9772" y="4567535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43400" y="5029200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81800" y="510093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65899" y="456753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34" grpId="2"/>
      <p:bldP spid="34" grpId="3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33735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IV.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31893"/>
            <a:ext cx="88392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CĐDĐ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chạy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qua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dây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dẫn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điện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tỉ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lệ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HĐT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đặt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đầu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dây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dẫn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hay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?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2971800"/>
            <a:ext cx="88392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chemeClr val="bg2">
                    <a:lumMod val="25000"/>
                  </a:schemeClr>
                </a:solidFill>
              </a:rPr>
              <a:t>Trả</a:t>
            </a:r>
            <a:r>
              <a:rPr lang="en-US" sz="2800" b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u="sng" dirty="0" err="1" smtClean="0">
                <a:solidFill>
                  <a:schemeClr val="bg2">
                    <a:lumMod val="25000"/>
                  </a:schemeClr>
                </a:solidFill>
              </a:rPr>
              <a:t>lời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2800" b="1" dirty="0" smtClean="0">
                <a:solidFill>
                  <a:srgbClr val="1A04C0"/>
                </a:solidFill>
              </a:rPr>
              <a:t>CĐDĐ </a:t>
            </a:r>
            <a:r>
              <a:rPr lang="en-US" sz="2800" b="1" dirty="0" err="1" smtClean="0">
                <a:solidFill>
                  <a:srgbClr val="1A04C0"/>
                </a:solidFill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thuận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</a:rPr>
              <a:t> HĐT </a:t>
            </a:r>
            <a:r>
              <a:rPr lang="en-US" sz="2800" b="1" dirty="0" err="1" smtClean="0">
                <a:solidFill>
                  <a:srgbClr val="1A04C0"/>
                </a:solidFill>
              </a:rPr>
              <a:t>đặt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đó</a:t>
            </a:r>
            <a:r>
              <a:rPr lang="en-US" sz="2800" b="1" dirty="0" smtClean="0">
                <a:solidFill>
                  <a:srgbClr val="1A04C0"/>
                </a:solidFill>
              </a:rPr>
              <a:t>.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23" name="Action Button: End 22">
            <a:hlinkClick r:id="rId2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838200" y="533400"/>
            <a:ext cx="8229600" cy="944562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rgbClr val="1A04C0"/>
                </a:solidFill>
              </a:rPr>
              <a:t>BÀI TẬP VỀ NHÀ</a:t>
            </a:r>
            <a:endParaRPr lang="en-US" sz="4800" b="1" dirty="0">
              <a:solidFill>
                <a:srgbClr val="1A04C0"/>
              </a:solidFill>
            </a:endParaRPr>
          </a:p>
        </p:txBody>
      </p:sp>
      <p:sp>
        <p:nvSpPr>
          <p:cNvPr id="12" name="Action Button: Back or Previous 11">
            <a:hlinkClick r:id="" action="ppaction://noaction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438400"/>
            <a:ext cx="868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chép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“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chưa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biết</a:t>
            </a:r>
            <a:r>
              <a:rPr lang="en-US" sz="2800" b="1" dirty="0" smtClean="0"/>
              <a:t>”.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Xem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r>
              <a:rPr lang="en-US" sz="2800" b="1" dirty="0" smtClean="0"/>
              <a:t> dung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mới</a:t>
            </a:r>
            <a:r>
              <a:rPr lang="en-US" sz="2800" b="1" dirty="0" smtClean="0"/>
              <a:t>: “</a:t>
            </a:r>
            <a:r>
              <a:rPr lang="en-US" sz="2800" b="1" dirty="0" err="1" smtClean="0"/>
              <a:t>Điện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dẫn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Định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Ôm</a:t>
            </a:r>
            <a:r>
              <a:rPr lang="en-US" sz="2800" b="1" dirty="0" smtClean="0"/>
              <a:t>”</a:t>
            </a:r>
          </a:p>
        </p:txBody>
      </p:sp>
      <p:pic>
        <p:nvPicPr>
          <p:cNvPr id="19" name="Picture 3" descr="Book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00696">
            <a:off x="1538779" y="557524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5065693"/>
            <a:ext cx="86868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cường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chạy</a:t>
            </a:r>
            <a:r>
              <a:rPr lang="en-US" sz="2800" b="1" dirty="0" smtClean="0">
                <a:solidFill>
                  <a:srgbClr val="FF0000"/>
                </a:solidFill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</a:rPr>
              <a:t>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D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"/>
            <a:ext cx="4741333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57200" y="35052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1A04C0"/>
                </a:solidFill>
              </a:rPr>
              <a:t>Khi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(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U</a:t>
            </a:r>
            <a:r>
              <a:rPr lang="en-US" sz="2800" b="1" dirty="0" smtClean="0">
                <a:solidFill>
                  <a:srgbClr val="1A04C0"/>
                </a:solidFill>
              </a:rPr>
              <a:t>) </a:t>
            </a:r>
            <a:r>
              <a:rPr lang="en-US" sz="2800" b="1" dirty="0" err="1" smtClean="0">
                <a:solidFill>
                  <a:srgbClr val="1A04C0"/>
                </a:solidFill>
              </a:rPr>
              <a:t>đặt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bóng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càng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lớn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thì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cường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</a:t>
            </a:r>
            <a:r>
              <a:rPr lang="en-US" sz="2800" b="1" dirty="0" smtClean="0">
                <a:solidFill>
                  <a:srgbClr val="1A04C0"/>
                </a:solidFill>
              </a:rPr>
              <a:t> (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I</a:t>
            </a:r>
            <a:r>
              <a:rPr lang="en-US" sz="2800" b="1" dirty="0" smtClean="0">
                <a:solidFill>
                  <a:srgbClr val="1A04C0"/>
                </a:solidFill>
              </a:rPr>
              <a:t>) </a:t>
            </a:r>
            <a:r>
              <a:rPr lang="en-US" sz="2800" b="1" dirty="0" err="1" smtClean="0">
                <a:solidFill>
                  <a:srgbClr val="1A04C0"/>
                </a:solidFill>
              </a:rPr>
              <a:t>càng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lớn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càng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sáng</a:t>
            </a:r>
            <a:r>
              <a:rPr lang="en-US" sz="2800" b="1" dirty="0" smtClean="0">
                <a:solidFill>
                  <a:srgbClr val="1A04C0"/>
                </a:solidFill>
              </a:rPr>
              <a:t>. </a:t>
            </a:r>
            <a:endParaRPr lang="en-US" sz="2800" b="1" dirty="0">
              <a:solidFill>
                <a:srgbClr val="1A04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1: SỰ PHỤ THUỘC CỦA CƯỜNG ĐỘ DÒNG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VÀO </a:t>
            </a:r>
            <a:r>
              <a:rPr lang="en-US" sz="2400" b="1" dirty="0" err="1" smtClean="0">
                <a:solidFill>
                  <a:srgbClr val="FF0000"/>
                </a:solidFill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THẾ </a:t>
            </a:r>
            <a:r>
              <a:rPr lang="en-US" sz="2400" b="1" dirty="0" err="1" smtClean="0">
                <a:solidFill>
                  <a:srgbClr val="FF0000"/>
                </a:solidFill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</a:rPr>
              <a:t> HAI ĐẦU DÂY DẪN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INH 1.1SG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143000"/>
            <a:ext cx="3581400" cy="2746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1367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6675" y="4114800"/>
            <a:ext cx="2209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77000" y="2819400"/>
            <a:ext cx="12192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4114800"/>
            <a:ext cx="2209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tắc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2600" y="29718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43600" y="4114800"/>
            <a:ext cx="2209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Ampe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kế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53000" y="2133600"/>
            <a:ext cx="8382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3600" y="4114800"/>
            <a:ext cx="2209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Vôn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kế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80910" y="2182090"/>
            <a:ext cx="8382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08420" y="254556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4710" y="217516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1: SỰ PHỤ THUỘC CỦA CƯỜNG ĐỘ DÒNG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VÀO </a:t>
            </a:r>
            <a:r>
              <a:rPr lang="en-US" sz="2400" b="1" dirty="0" err="1" smtClean="0">
                <a:solidFill>
                  <a:srgbClr val="FF0000"/>
                </a:solidFill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THẾ </a:t>
            </a:r>
            <a:r>
              <a:rPr lang="en-US" sz="2400" b="1" dirty="0" err="1" smtClean="0">
                <a:solidFill>
                  <a:srgbClr val="FF0000"/>
                </a:solidFill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</a:rPr>
              <a:t> HAI ĐẦU DÂY DẪN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95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1748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HINH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4747161" cy="297180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953000" y="2418080"/>
          <a:ext cx="37338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/>
                <a:gridCol w="1244600"/>
                <a:gridCol w="124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1A04C0"/>
                          </a:solidFill>
                        </a:rPr>
                        <a:t>Lần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A04C0"/>
                          </a:solidFill>
                        </a:rPr>
                        <a:t>đo</a:t>
                      </a:r>
                      <a:endParaRPr lang="en-US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1A04C0"/>
                          </a:solidFill>
                        </a:rPr>
                        <a:t>Hiệu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A04C0"/>
                          </a:solidFill>
                        </a:rPr>
                        <a:t>điện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A04C0"/>
                          </a:solidFill>
                        </a:rPr>
                        <a:t>thế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(V)</a:t>
                      </a:r>
                      <a:endParaRPr lang="en-US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1A04C0"/>
                          </a:solidFill>
                        </a:rPr>
                        <a:t>Cường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A04C0"/>
                          </a:solidFill>
                        </a:rPr>
                        <a:t>độ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A04C0"/>
                          </a:solidFill>
                        </a:rPr>
                        <a:t>dòng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A04C0"/>
                          </a:solidFill>
                        </a:rPr>
                        <a:t>điện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(A)</a:t>
                      </a:r>
                      <a:endParaRPr lang="en-US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 descr="HINH 1.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09800"/>
            <a:ext cx="4735740" cy="3381709"/>
          </a:xfrm>
          <a:prstGeom prst="rect">
            <a:avLst/>
          </a:prstGeom>
        </p:spPr>
      </p:pic>
      <p:pic>
        <p:nvPicPr>
          <p:cNvPr id="11" name="Picture 10" descr="HINH 1.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09800"/>
            <a:ext cx="4739486" cy="3276600"/>
          </a:xfrm>
          <a:prstGeom prst="rect">
            <a:avLst/>
          </a:prstGeom>
        </p:spPr>
      </p:pic>
      <p:pic>
        <p:nvPicPr>
          <p:cNvPr id="12" name="Picture 11" descr="HINH 1.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41579"/>
            <a:ext cx="4682836" cy="3397221"/>
          </a:xfrm>
          <a:prstGeom prst="rect">
            <a:avLst/>
          </a:prstGeom>
        </p:spPr>
      </p:pic>
      <p:pic>
        <p:nvPicPr>
          <p:cNvPr id="13" name="Picture 12" descr="HINH 1.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286000"/>
            <a:ext cx="4572000" cy="32817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5600" y="33528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0                  0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74546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1,5             0,25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4114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3                 0,5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4958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4,5              0,75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48884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6                  1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70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1: SỰ PHỤ THUỘC CỦA CƯỜNG ĐỘ DÒNG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VÀO </a:t>
            </a:r>
            <a:r>
              <a:rPr lang="en-US" sz="2400" b="1" dirty="0" err="1" smtClean="0">
                <a:solidFill>
                  <a:srgbClr val="FF0000"/>
                </a:solidFill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THẾ </a:t>
            </a:r>
            <a:r>
              <a:rPr lang="en-US" sz="2400" b="1" dirty="0" err="1" smtClean="0">
                <a:solidFill>
                  <a:srgbClr val="FF0000"/>
                </a:solidFill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</a:rPr>
              <a:t> HAI ĐẦU DÂY DẪN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95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1748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953000" y="2418080"/>
          <a:ext cx="37338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/>
                <a:gridCol w="1244600"/>
                <a:gridCol w="124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1A04C0"/>
                          </a:solidFill>
                        </a:rPr>
                        <a:t>Lần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A04C0"/>
                          </a:solidFill>
                        </a:rPr>
                        <a:t>đo</a:t>
                      </a:r>
                      <a:endParaRPr lang="en-US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1A04C0"/>
                          </a:solidFill>
                        </a:rPr>
                        <a:t>Hiệu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A04C0"/>
                          </a:solidFill>
                        </a:rPr>
                        <a:t>điện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A04C0"/>
                          </a:solidFill>
                        </a:rPr>
                        <a:t>thế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(V)</a:t>
                      </a:r>
                      <a:endParaRPr lang="en-US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1A04C0"/>
                          </a:solidFill>
                        </a:rPr>
                        <a:t>Cường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A04C0"/>
                          </a:solidFill>
                        </a:rPr>
                        <a:t>độ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A04C0"/>
                          </a:solidFill>
                        </a:rPr>
                        <a:t>dòng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1A04C0"/>
                          </a:solidFill>
                        </a:rPr>
                        <a:t>điện</a:t>
                      </a:r>
                      <a:r>
                        <a:rPr lang="en-US" baseline="0" dirty="0" smtClean="0">
                          <a:solidFill>
                            <a:srgbClr val="1A04C0"/>
                          </a:solidFill>
                        </a:rPr>
                        <a:t> (A)</a:t>
                      </a:r>
                      <a:endParaRPr lang="en-US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05600" y="33528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0                  0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74546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1,5             0,25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4114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3                 0,5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4958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4,5              0,75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48884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6                  1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286000"/>
            <a:ext cx="57900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2416076"/>
            <a:ext cx="381000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Từ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nghiệm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đổi</a:t>
            </a:r>
            <a:r>
              <a:rPr lang="en-US" sz="2400" b="1" dirty="0" smtClean="0"/>
              <a:t> HĐT </a:t>
            </a:r>
            <a:r>
              <a:rPr lang="en-US" sz="2400" b="1" dirty="0" err="1" smtClean="0"/>
              <a:t>giữa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dẫn</a:t>
            </a:r>
            <a:r>
              <a:rPr lang="en-US" sz="2400" b="1" dirty="0" smtClean="0"/>
              <a:t>, CĐDĐ </a:t>
            </a:r>
            <a:r>
              <a:rPr lang="en-US" sz="2400" b="1" dirty="0" err="1" smtClean="0"/>
              <a:t>chạy</a:t>
            </a:r>
            <a:r>
              <a:rPr lang="en-US" sz="2400" b="1" dirty="0" smtClean="0"/>
              <a:t> qua </a:t>
            </a:r>
            <a:r>
              <a:rPr lang="en-US" sz="2400" b="1" dirty="0" err="1" smtClean="0"/>
              <a:t>dây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dẫn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HĐT.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5410200"/>
            <a:ext cx="82296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Trả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lời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b="1" dirty="0" err="1" smtClean="0">
                <a:solidFill>
                  <a:srgbClr val="1A04C0"/>
                </a:solidFill>
              </a:rPr>
              <a:t>Khi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tăng</a:t>
            </a:r>
            <a:r>
              <a:rPr lang="en-US" sz="2400" b="1" dirty="0" smtClean="0">
                <a:solidFill>
                  <a:srgbClr val="1A04C0"/>
                </a:solidFill>
              </a:rPr>
              <a:t> (</a:t>
            </a:r>
            <a:r>
              <a:rPr lang="en-US" sz="2400" b="1" dirty="0" err="1" smtClean="0">
                <a:solidFill>
                  <a:srgbClr val="1A04C0"/>
                </a:solidFill>
              </a:rPr>
              <a:t>hoặc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giảm</a:t>
            </a:r>
            <a:r>
              <a:rPr lang="en-US" sz="2400" b="1" dirty="0" smtClean="0">
                <a:solidFill>
                  <a:srgbClr val="1A04C0"/>
                </a:solidFill>
              </a:rPr>
              <a:t>) HĐT </a:t>
            </a:r>
            <a:r>
              <a:rPr lang="en-US" sz="2400" b="1" dirty="0" err="1" smtClean="0">
                <a:solidFill>
                  <a:srgbClr val="1A04C0"/>
                </a:solidFill>
              </a:rPr>
              <a:t>hai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đầu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dây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dẫn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bao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nhiêu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lần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thì</a:t>
            </a:r>
            <a:r>
              <a:rPr lang="en-US" sz="2400" b="1" dirty="0" smtClean="0">
                <a:solidFill>
                  <a:srgbClr val="1A04C0"/>
                </a:solidFill>
              </a:rPr>
              <a:t> CĐDĐ </a:t>
            </a:r>
            <a:r>
              <a:rPr lang="en-US" sz="2400" b="1" dirty="0" err="1" smtClean="0">
                <a:solidFill>
                  <a:srgbClr val="1A04C0"/>
                </a:solidFill>
              </a:rPr>
              <a:t>chạy</a:t>
            </a:r>
            <a:r>
              <a:rPr lang="en-US" sz="2400" b="1" dirty="0" smtClean="0">
                <a:solidFill>
                  <a:srgbClr val="1A04C0"/>
                </a:solidFill>
              </a:rPr>
              <a:t> qua </a:t>
            </a:r>
            <a:r>
              <a:rPr lang="en-US" sz="2400" b="1" dirty="0" err="1" smtClean="0">
                <a:solidFill>
                  <a:srgbClr val="1A04C0"/>
                </a:solidFill>
              </a:rPr>
              <a:t>dây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dẫn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đó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cũng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tăng</a:t>
            </a:r>
            <a:r>
              <a:rPr lang="en-US" sz="2400" b="1" dirty="0" smtClean="0">
                <a:solidFill>
                  <a:srgbClr val="1A04C0"/>
                </a:solidFill>
              </a:rPr>
              <a:t> (</a:t>
            </a:r>
            <a:r>
              <a:rPr lang="en-US" sz="2400" b="1" dirty="0" err="1" smtClean="0">
                <a:solidFill>
                  <a:srgbClr val="1A04C0"/>
                </a:solidFill>
              </a:rPr>
              <a:t>hoặc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giảm</a:t>
            </a:r>
            <a:r>
              <a:rPr lang="en-US" sz="2400" b="1" dirty="0" smtClean="0">
                <a:solidFill>
                  <a:srgbClr val="1A04C0"/>
                </a:solidFill>
              </a:rPr>
              <a:t>) </a:t>
            </a:r>
            <a:r>
              <a:rPr lang="en-US" sz="2400" b="1" dirty="0" err="1" smtClean="0">
                <a:solidFill>
                  <a:srgbClr val="1A04C0"/>
                </a:solidFill>
              </a:rPr>
              <a:t>bấy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nhiêu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lần</a:t>
            </a:r>
            <a:r>
              <a:rPr lang="en-US" sz="2400" b="1" dirty="0" smtClean="0">
                <a:solidFill>
                  <a:srgbClr val="1A04C0"/>
                </a:solidFill>
              </a:rPr>
              <a:t>.</a:t>
            </a:r>
            <a:endParaRPr lang="en-US" sz="2400" b="1" dirty="0">
              <a:solidFill>
                <a:srgbClr val="1A04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1: SỰ PHỤ THUỘC CỦA CƯỜNG ĐỘ DÒNG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VÀO </a:t>
            </a:r>
            <a:r>
              <a:rPr lang="en-US" sz="2400" b="1" dirty="0" err="1" smtClean="0">
                <a:solidFill>
                  <a:srgbClr val="FF0000"/>
                </a:solidFill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THẾ </a:t>
            </a:r>
            <a:r>
              <a:rPr lang="en-US" sz="2400" b="1" dirty="0" err="1" smtClean="0">
                <a:solidFill>
                  <a:srgbClr val="FF0000"/>
                </a:solidFill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</a:rPr>
              <a:t> HAI ĐẦU DÂY DẪN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1367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CĐDĐ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HĐT: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18243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57200" y="2438400"/>
          <a:ext cx="37338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/>
                <a:gridCol w="1244600"/>
                <a:gridCol w="124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Lần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đo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Hiệu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điện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thế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(V)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Cường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độ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dòng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điện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(A)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2209800" y="3373120"/>
            <a:ext cx="1787669" cy="1905000"/>
            <a:chOff x="6705600" y="3352800"/>
            <a:chExt cx="1787669" cy="1905000"/>
          </a:xfrm>
        </p:grpSpPr>
        <p:sp>
          <p:nvSpPr>
            <p:cNvPr id="28" name="TextBox 27"/>
            <p:cNvSpPr txBox="1"/>
            <p:nvPr/>
          </p:nvSpPr>
          <p:spPr>
            <a:xfrm>
              <a:off x="6705600" y="3352800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0                  0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05600" y="3745468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1,5             0,3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05600" y="41148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3                 0,6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05600" y="44958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4,5              0,9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05600" y="4888468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6                  1,2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267200" y="1828800"/>
            <a:ext cx="4876800" cy="3810000"/>
            <a:chOff x="4267200" y="1905000"/>
            <a:chExt cx="4876800" cy="3810000"/>
          </a:xfrm>
        </p:grpSpPr>
        <p:sp>
          <p:nvSpPr>
            <p:cNvPr id="68" name="Text Box 39"/>
            <p:cNvSpPr txBox="1">
              <a:spLocks noChangeArrowheads="1"/>
            </p:cNvSpPr>
            <p:nvPr/>
          </p:nvSpPr>
          <p:spPr bwMode="auto">
            <a:xfrm>
              <a:off x="8305800" y="5257800"/>
              <a:ext cx="838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U(V)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4267200" y="1905000"/>
              <a:ext cx="4699000" cy="3516139"/>
              <a:chOff x="3835400" y="1666514"/>
              <a:chExt cx="5308600" cy="3972286"/>
            </a:xfrm>
          </p:grpSpPr>
          <p:sp>
            <p:nvSpPr>
              <p:cNvPr id="34" name="Text Box 14"/>
              <p:cNvSpPr txBox="1">
                <a:spLocks noChangeArrowheads="1"/>
              </p:cNvSpPr>
              <p:nvPr/>
            </p:nvSpPr>
            <p:spPr bwMode="auto">
              <a:xfrm>
                <a:off x="6273800" y="5219700"/>
                <a:ext cx="533400" cy="366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</a:rPr>
                  <a:t>3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5105400" y="5257800"/>
                <a:ext cx="533400" cy="3365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.VnTime" pitchFamily="34" charset="0"/>
                  </a:rPr>
                  <a:t>1,5</a:t>
                </a:r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7124700" y="5245100"/>
                <a:ext cx="533400" cy="366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</a:rPr>
                  <a:t>4,5</a:t>
                </a:r>
              </a:p>
            </p:txBody>
          </p:sp>
          <p:sp>
            <p:nvSpPr>
              <p:cNvPr id="43" name="Text Box 11"/>
              <p:cNvSpPr txBox="1">
                <a:spLocks noChangeArrowheads="1"/>
              </p:cNvSpPr>
              <p:nvPr/>
            </p:nvSpPr>
            <p:spPr bwMode="auto">
              <a:xfrm>
                <a:off x="8069263" y="5232400"/>
                <a:ext cx="533400" cy="366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</a:rPr>
                  <a:t>6</a:t>
                </a:r>
              </a:p>
            </p:txBody>
          </p:sp>
          <p:sp>
            <p:nvSpPr>
              <p:cNvPr id="44" name="Text Box 12"/>
              <p:cNvSpPr txBox="1">
                <a:spLocks noChangeArrowheads="1"/>
              </p:cNvSpPr>
              <p:nvPr/>
            </p:nvSpPr>
            <p:spPr bwMode="auto">
              <a:xfrm>
                <a:off x="4007571" y="4249076"/>
                <a:ext cx="762000" cy="3667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.VnTime" pitchFamily="34" charset="0"/>
                  </a:rPr>
                  <a:t>0,3</a:t>
                </a:r>
              </a:p>
            </p:txBody>
          </p: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4010454" y="2806700"/>
                <a:ext cx="685800" cy="366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.VnTime" pitchFamily="34" charset="0"/>
                  </a:rPr>
                  <a:t>0,9</a:t>
                </a:r>
              </a:p>
            </p:txBody>
          </p:sp>
          <p:sp>
            <p:nvSpPr>
              <p:cNvPr id="46" name="Text Box 15"/>
              <p:cNvSpPr txBox="1">
                <a:spLocks noChangeArrowheads="1"/>
              </p:cNvSpPr>
              <p:nvPr/>
            </p:nvSpPr>
            <p:spPr bwMode="auto">
              <a:xfrm>
                <a:off x="4020339" y="3530600"/>
                <a:ext cx="762000" cy="366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.VnTime" pitchFamily="34" charset="0"/>
                  </a:rPr>
                  <a:t>0,6</a:t>
                </a:r>
              </a:p>
            </p:txBody>
          </p:sp>
          <p:sp>
            <p:nvSpPr>
              <p:cNvPr id="47" name="Text Box 16"/>
              <p:cNvSpPr txBox="1">
                <a:spLocks noChangeArrowheads="1"/>
              </p:cNvSpPr>
              <p:nvPr/>
            </p:nvSpPr>
            <p:spPr bwMode="auto">
              <a:xfrm>
                <a:off x="3990684" y="2076450"/>
                <a:ext cx="533400" cy="3667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.VnTime" pitchFamily="34" charset="0"/>
                  </a:rPr>
                  <a:t>1,2</a:t>
                </a:r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 flipV="1">
                <a:off x="4572000" y="1828800"/>
                <a:ext cx="0" cy="3429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>
                <a:off x="4572000" y="5257800"/>
                <a:ext cx="457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V="1">
                <a:off x="4572000" y="1752600"/>
                <a:ext cx="4343400" cy="3505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auto">
              <a:xfrm>
                <a:off x="5410200" y="44196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23"/>
              <p:cNvSpPr>
                <a:spLocks noChangeArrowheads="1"/>
              </p:cNvSpPr>
              <p:nvPr/>
            </p:nvSpPr>
            <p:spPr bwMode="auto">
              <a:xfrm>
                <a:off x="8153400" y="22098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24"/>
              <p:cNvSpPr>
                <a:spLocks noChangeArrowheads="1"/>
              </p:cNvSpPr>
              <p:nvPr/>
            </p:nvSpPr>
            <p:spPr bwMode="auto">
              <a:xfrm>
                <a:off x="6357938" y="3662363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25"/>
              <p:cNvSpPr>
                <a:spLocks noChangeArrowheads="1"/>
              </p:cNvSpPr>
              <p:nvPr/>
            </p:nvSpPr>
            <p:spPr bwMode="auto">
              <a:xfrm>
                <a:off x="7315200" y="2928938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>
                <a:off x="5486400" y="4572000"/>
                <a:ext cx="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>
                <a:off x="6400800" y="3733800"/>
                <a:ext cx="28575" cy="152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8"/>
              <p:cNvSpPr>
                <a:spLocks noChangeShapeType="1"/>
              </p:cNvSpPr>
              <p:nvPr/>
            </p:nvSpPr>
            <p:spPr bwMode="auto">
              <a:xfrm flipH="1">
                <a:off x="7391400" y="2971800"/>
                <a:ext cx="0" cy="2209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8229600" y="2286000"/>
                <a:ext cx="0" cy="297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30"/>
              <p:cNvSpPr>
                <a:spLocks noChangeShapeType="1"/>
              </p:cNvSpPr>
              <p:nvPr/>
            </p:nvSpPr>
            <p:spPr bwMode="auto">
              <a:xfrm flipH="1">
                <a:off x="4572000" y="4495800"/>
                <a:ext cx="91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31"/>
              <p:cNvSpPr>
                <a:spLocks noChangeShapeType="1"/>
              </p:cNvSpPr>
              <p:nvPr/>
            </p:nvSpPr>
            <p:spPr bwMode="auto">
              <a:xfrm flipH="1">
                <a:off x="4572000" y="3751263"/>
                <a:ext cx="180975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32"/>
              <p:cNvSpPr>
                <a:spLocks noChangeShapeType="1"/>
              </p:cNvSpPr>
              <p:nvPr/>
            </p:nvSpPr>
            <p:spPr bwMode="auto">
              <a:xfrm flipH="1">
                <a:off x="4538663" y="2971800"/>
                <a:ext cx="2819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33"/>
              <p:cNvSpPr>
                <a:spLocks noChangeShapeType="1"/>
              </p:cNvSpPr>
              <p:nvPr/>
            </p:nvSpPr>
            <p:spPr bwMode="auto">
              <a:xfrm flipH="1">
                <a:off x="4572000" y="2286000"/>
                <a:ext cx="3705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 Box 34"/>
              <p:cNvSpPr txBox="1">
                <a:spLocks noChangeArrowheads="1"/>
              </p:cNvSpPr>
              <p:nvPr/>
            </p:nvSpPr>
            <p:spPr bwMode="auto">
              <a:xfrm>
                <a:off x="5181600" y="3962400"/>
                <a:ext cx="381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.VnTime" pitchFamily="34" charset="0"/>
                  </a:rPr>
                  <a:t>B</a:t>
                </a:r>
              </a:p>
            </p:txBody>
          </p:sp>
          <p:sp>
            <p:nvSpPr>
              <p:cNvPr id="64" name="Text Box 35"/>
              <p:cNvSpPr txBox="1">
                <a:spLocks noChangeArrowheads="1"/>
              </p:cNvSpPr>
              <p:nvPr/>
            </p:nvSpPr>
            <p:spPr bwMode="auto">
              <a:xfrm>
                <a:off x="6096000" y="3352800"/>
                <a:ext cx="381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.VnTime" pitchFamily="34" charset="0"/>
                  </a:rPr>
                  <a:t>C</a:t>
                </a:r>
              </a:p>
            </p:txBody>
          </p:sp>
          <p:sp>
            <p:nvSpPr>
              <p:cNvPr id="65" name="Text Box 36"/>
              <p:cNvSpPr txBox="1">
                <a:spLocks noChangeArrowheads="1"/>
              </p:cNvSpPr>
              <p:nvPr/>
            </p:nvSpPr>
            <p:spPr bwMode="auto">
              <a:xfrm>
                <a:off x="7086600" y="2590800"/>
                <a:ext cx="381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.VnTime" pitchFamily="34" charset="0"/>
                  </a:rPr>
                  <a:t>D</a:t>
                </a:r>
              </a:p>
            </p:txBody>
          </p:sp>
          <p:sp>
            <p:nvSpPr>
              <p:cNvPr id="66" name="Text Box 37"/>
              <p:cNvSpPr txBox="1">
                <a:spLocks noChangeArrowheads="1"/>
              </p:cNvSpPr>
              <p:nvPr/>
            </p:nvSpPr>
            <p:spPr bwMode="auto">
              <a:xfrm>
                <a:off x="8001000" y="1752600"/>
                <a:ext cx="381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.VnTime" pitchFamily="34" charset="0"/>
                  </a:rPr>
                  <a:t>E</a:t>
                </a:r>
              </a:p>
            </p:txBody>
          </p:sp>
          <p:sp>
            <p:nvSpPr>
              <p:cNvPr id="67" name="Text Box 38"/>
              <p:cNvSpPr txBox="1">
                <a:spLocks noChangeArrowheads="1"/>
              </p:cNvSpPr>
              <p:nvPr/>
            </p:nvSpPr>
            <p:spPr bwMode="auto">
              <a:xfrm>
                <a:off x="4191000" y="5181600"/>
                <a:ext cx="381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.VnTime" pitchFamily="34" charset="0"/>
                  </a:rPr>
                  <a:t>0</a:t>
                </a:r>
              </a:p>
            </p:txBody>
          </p:sp>
          <p:sp>
            <p:nvSpPr>
              <p:cNvPr id="69" name="Text Box 40"/>
              <p:cNvSpPr txBox="1">
                <a:spLocks noChangeArrowheads="1"/>
              </p:cNvSpPr>
              <p:nvPr/>
            </p:nvSpPr>
            <p:spPr bwMode="auto">
              <a:xfrm>
                <a:off x="3835400" y="1666514"/>
                <a:ext cx="838200" cy="521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latin typeface=".VnTime" pitchFamily="34" charset="0"/>
                  </a:rPr>
                  <a:t>I(A)</a:t>
                </a:r>
              </a:p>
            </p:txBody>
          </p:sp>
        </p:grpSp>
      </p:grpSp>
      <p:sp>
        <p:nvSpPr>
          <p:cNvPr id="86" name="TextBox 85"/>
          <p:cNvSpPr txBox="1"/>
          <p:nvPr/>
        </p:nvSpPr>
        <p:spPr>
          <a:xfrm>
            <a:off x="105936" y="5257800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3400" y="5638800"/>
            <a:ext cx="84582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Dựa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liệu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bảng</a:t>
            </a:r>
            <a:r>
              <a:rPr lang="en-US" sz="2400" b="1" dirty="0" smtClean="0"/>
              <a:t> 1, </a:t>
            </a:r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biểu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diễn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giữa</a:t>
            </a:r>
            <a:r>
              <a:rPr lang="en-US" sz="2400" b="1" dirty="0" smtClean="0"/>
              <a:t> I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U, </a:t>
            </a:r>
            <a:r>
              <a:rPr lang="en-US" sz="2400" b="1" dirty="0" err="1" smtClean="0"/>
              <a:t>nhận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</a:t>
            </a:r>
            <a:r>
              <a:rPr lang="en-US" sz="2400" b="1" dirty="0" smtClean="0"/>
              <a:t> qua </a:t>
            </a:r>
            <a:r>
              <a:rPr lang="en-US" sz="2400" b="1" dirty="0" err="1" smtClean="0"/>
              <a:t>gốc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</a:t>
            </a:r>
            <a:r>
              <a:rPr lang="en-US" sz="2400" b="1" dirty="0" smtClean="0"/>
              <a:t> hay </a:t>
            </a:r>
            <a:r>
              <a:rPr lang="en-US" sz="2400" b="1" dirty="0" err="1" smtClean="0"/>
              <a:t>không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457200" y="2418080"/>
          <a:ext cx="37338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/>
                <a:gridCol w="1244600"/>
                <a:gridCol w="124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Lần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đo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Hiệu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điện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thế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(V)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Cường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độ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dòng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điện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(A)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4" name="Group 93"/>
          <p:cNvGrpSpPr/>
          <p:nvPr/>
        </p:nvGrpSpPr>
        <p:grpSpPr>
          <a:xfrm>
            <a:off x="2209800" y="3352800"/>
            <a:ext cx="1851789" cy="1905000"/>
            <a:chOff x="6705600" y="3352800"/>
            <a:chExt cx="1851789" cy="1905000"/>
          </a:xfrm>
        </p:grpSpPr>
        <p:sp>
          <p:nvSpPr>
            <p:cNvPr id="89" name="TextBox 88"/>
            <p:cNvSpPr txBox="1"/>
            <p:nvPr/>
          </p:nvSpPr>
          <p:spPr>
            <a:xfrm>
              <a:off x="6705600" y="3352800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0                  0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705600" y="3745468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1,5             0,25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705600" y="4114800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3                 0,5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05600" y="4495800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4,5              0,75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705600" y="4888468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6                  1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267200" y="1828800"/>
            <a:ext cx="4876800" cy="3810000"/>
            <a:chOff x="4267200" y="1905000"/>
            <a:chExt cx="4876800" cy="3810000"/>
          </a:xfrm>
        </p:grpSpPr>
        <p:sp>
          <p:nvSpPr>
            <p:cNvPr id="96" name="Text Box 39"/>
            <p:cNvSpPr txBox="1">
              <a:spLocks noChangeArrowheads="1"/>
            </p:cNvSpPr>
            <p:nvPr/>
          </p:nvSpPr>
          <p:spPr bwMode="auto">
            <a:xfrm>
              <a:off x="8305800" y="5257800"/>
              <a:ext cx="838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.VnTime" pitchFamily="34" charset="0"/>
                </a:rPr>
                <a:t>U(V)</a:t>
              </a:r>
            </a:p>
          </p:txBody>
        </p:sp>
        <p:grpSp>
          <p:nvGrpSpPr>
            <p:cNvPr id="97" name="Group 83"/>
            <p:cNvGrpSpPr/>
            <p:nvPr/>
          </p:nvGrpSpPr>
          <p:grpSpPr>
            <a:xfrm>
              <a:off x="4267197" y="1905006"/>
              <a:ext cx="4698998" cy="3516152"/>
              <a:chOff x="3835400" y="1666514"/>
              <a:chExt cx="5308600" cy="3972286"/>
            </a:xfrm>
          </p:grpSpPr>
          <p:sp>
            <p:nvSpPr>
              <p:cNvPr id="98" name="Text Box 14"/>
              <p:cNvSpPr txBox="1">
                <a:spLocks noChangeArrowheads="1"/>
              </p:cNvSpPr>
              <p:nvPr/>
            </p:nvSpPr>
            <p:spPr bwMode="auto">
              <a:xfrm>
                <a:off x="6273800" y="5219700"/>
                <a:ext cx="533400" cy="366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</a:rPr>
                  <a:t>3</a:t>
                </a:r>
              </a:p>
            </p:txBody>
          </p:sp>
          <p:sp>
            <p:nvSpPr>
              <p:cNvPr id="99" name="Text Box 9"/>
              <p:cNvSpPr txBox="1">
                <a:spLocks noChangeArrowheads="1"/>
              </p:cNvSpPr>
              <p:nvPr/>
            </p:nvSpPr>
            <p:spPr bwMode="auto">
              <a:xfrm>
                <a:off x="5105400" y="5257800"/>
                <a:ext cx="533400" cy="3365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.VnTime" pitchFamily="34" charset="0"/>
                  </a:rPr>
                  <a:t>1,5</a:t>
                </a:r>
              </a:p>
            </p:txBody>
          </p:sp>
          <p:sp>
            <p:nvSpPr>
              <p:cNvPr id="100" name="Text Box 10"/>
              <p:cNvSpPr txBox="1">
                <a:spLocks noChangeArrowheads="1"/>
              </p:cNvSpPr>
              <p:nvPr/>
            </p:nvSpPr>
            <p:spPr bwMode="auto">
              <a:xfrm>
                <a:off x="7124700" y="5245100"/>
                <a:ext cx="533400" cy="366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</a:rPr>
                  <a:t>4,5</a:t>
                </a:r>
              </a:p>
            </p:txBody>
          </p:sp>
          <p:sp>
            <p:nvSpPr>
              <p:cNvPr id="101" name="Text Box 11"/>
              <p:cNvSpPr txBox="1">
                <a:spLocks noChangeArrowheads="1"/>
              </p:cNvSpPr>
              <p:nvPr/>
            </p:nvSpPr>
            <p:spPr bwMode="auto">
              <a:xfrm>
                <a:off x="8069263" y="5232400"/>
                <a:ext cx="533400" cy="366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.VnTime" pitchFamily="34" charset="0"/>
                  </a:rPr>
                  <a:t>6</a:t>
                </a:r>
              </a:p>
            </p:txBody>
          </p:sp>
          <p:sp>
            <p:nvSpPr>
              <p:cNvPr id="102" name="Text Box 12"/>
              <p:cNvSpPr txBox="1">
                <a:spLocks noChangeArrowheads="1"/>
              </p:cNvSpPr>
              <p:nvPr/>
            </p:nvSpPr>
            <p:spPr bwMode="auto">
              <a:xfrm>
                <a:off x="3921489" y="4249076"/>
                <a:ext cx="762000" cy="4172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 smtClean="0">
                    <a:latin typeface=".VnTime" pitchFamily="34" charset="0"/>
                  </a:rPr>
                  <a:t>0,25</a:t>
                </a:r>
                <a:endParaRPr lang="en-US" b="1" dirty="0">
                  <a:latin typeface=".VnTime" pitchFamily="34" charset="0"/>
                </a:endParaRPr>
              </a:p>
            </p:txBody>
          </p: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3921489" y="2806699"/>
                <a:ext cx="685800" cy="4172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 smtClean="0">
                    <a:latin typeface=".VnTime" pitchFamily="34" charset="0"/>
                  </a:rPr>
                  <a:t>0,75</a:t>
                </a:r>
                <a:endParaRPr lang="en-US" b="1" dirty="0">
                  <a:latin typeface=".VnTime" pitchFamily="34" charset="0"/>
                </a:endParaRPr>
              </a:p>
            </p:txBody>
          </p:sp>
          <p:sp>
            <p:nvSpPr>
              <p:cNvPr id="104" name="Text Box 15"/>
              <p:cNvSpPr txBox="1">
                <a:spLocks noChangeArrowheads="1"/>
              </p:cNvSpPr>
              <p:nvPr/>
            </p:nvSpPr>
            <p:spPr bwMode="auto">
              <a:xfrm>
                <a:off x="4020339" y="3530600"/>
                <a:ext cx="762000" cy="4172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 smtClean="0">
                    <a:latin typeface=".VnTime" pitchFamily="34" charset="0"/>
                  </a:rPr>
                  <a:t>0,5</a:t>
                </a:r>
                <a:endParaRPr lang="en-US" b="1" dirty="0">
                  <a:latin typeface=".VnTime" pitchFamily="34" charset="0"/>
                </a:endParaRPr>
              </a:p>
            </p:txBody>
          </p:sp>
          <p:sp>
            <p:nvSpPr>
              <p:cNvPr id="105" name="Text Box 16"/>
              <p:cNvSpPr txBox="1">
                <a:spLocks noChangeArrowheads="1"/>
              </p:cNvSpPr>
              <p:nvPr/>
            </p:nvSpPr>
            <p:spPr bwMode="auto">
              <a:xfrm>
                <a:off x="3990684" y="2076450"/>
                <a:ext cx="533400" cy="4172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 smtClean="0">
                    <a:latin typeface=".VnTime" pitchFamily="34" charset="0"/>
                  </a:rPr>
                  <a:t>1</a:t>
                </a:r>
                <a:endParaRPr lang="en-US" b="1" dirty="0">
                  <a:latin typeface=".VnTime" pitchFamily="34" charset="0"/>
                </a:endParaRPr>
              </a:p>
            </p:txBody>
          </p:sp>
          <p:sp>
            <p:nvSpPr>
              <p:cNvPr id="106" name="Line 19"/>
              <p:cNvSpPr>
                <a:spLocks noChangeShapeType="1"/>
              </p:cNvSpPr>
              <p:nvPr/>
            </p:nvSpPr>
            <p:spPr bwMode="auto">
              <a:xfrm flipV="1">
                <a:off x="4572000" y="1828800"/>
                <a:ext cx="0" cy="3429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0"/>
              <p:cNvSpPr>
                <a:spLocks noChangeShapeType="1"/>
              </p:cNvSpPr>
              <p:nvPr/>
            </p:nvSpPr>
            <p:spPr bwMode="auto">
              <a:xfrm>
                <a:off x="4572000" y="5257800"/>
                <a:ext cx="457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Text Box 38"/>
              <p:cNvSpPr txBox="1">
                <a:spLocks noChangeArrowheads="1"/>
              </p:cNvSpPr>
              <p:nvPr/>
            </p:nvSpPr>
            <p:spPr bwMode="auto">
              <a:xfrm>
                <a:off x="4191000" y="5181600"/>
                <a:ext cx="381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.VnTime" pitchFamily="34" charset="0"/>
                  </a:rPr>
                  <a:t>0</a:t>
                </a:r>
              </a:p>
            </p:txBody>
          </p:sp>
          <p:sp>
            <p:nvSpPr>
              <p:cNvPr id="126" name="Text Box 40"/>
              <p:cNvSpPr txBox="1">
                <a:spLocks noChangeArrowheads="1"/>
              </p:cNvSpPr>
              <p:nvPr/>
            </p:nvSpPr>
            <p:spPr bwMode="auto">
              <a:xfrm>
                <a:off x="3835400" y="1666514"/>
                <a:ext cx="838200" cy="521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latin typeface=".VnTime" pitchFamily="34" charset="0"/>
                  </a:rPr>
                  <a:t>I(A)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1: SỰ PHỤ THUỘC CỦA CƯỜNG ĐỘ DÒNG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VÀO </a:t>
            </a:r>
            <a:r>
              <a:rPr lang="en-US" sz="2400" b="1" dirty="0" err="1" smtClean="0">
                <a:solidFill>
                  <a:srgbClr val="FF0000"/>
                </a:solidFill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THẾ </a:t>
            </a:r>
            <a:r>
              <a:rPr lang="en-US" sz="2400" b="1" dirty="0" err="1" smtClean="0">
                <a:solidFill>
                  <a:srgbClr val="FF0000"/>
                </a:solidFill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</a:rPr>
              <a:t> HAI ĐẦU DÂY DẪN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1367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CĐDĐ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HĐT: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18243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3400" y="3676471"/>
            <a:ext cx="84582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HĐT </a:t>
            </a:r>
            <a:r>
              <a:rPr lang="en-US" sz="2400" b="1" dirty="0" err="1" smtClean="0"/>
              <a:t>giữa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dẫn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tăng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hoặc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giảm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bao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dòng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chạy</a:t>
            </a:r>
            <a:r>
              <a:rPr lang="en-US" sz="2400" b="1" dirty="0" smtClean="0"/>
              <a:t> qua </a:t>
            </a:r>
            <a:r>
              <a:rPr lang="en-US" sz="2400" b="1" dirty="0" err="1" smtClean="0"/>
              <a:t>dây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dẫn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tăng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hoặc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giảm</a:t>
            </a:r>
            <a:r>
              <a:rPr lang="en-US" sz="2400" b="1" dirty="0" smtClean="0"/>
              <a:t>)  </a:t>
            </a:r>
            <a:r>
              <a:rPr lang="en-US" sz="2400" b="1" dirty="0" err="1" smtClean="0"/>
              <a:t>bấy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lần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04800" y="22815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70" descr="VIET BA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52130"/>
            <a:ext cx="990600" cy="905470"/>
          </a:xfrm>
          <a:prstGeom prst="rect">
            <a:avLst/>
          </a:prstGeom>
          <a:noFill/>
        </p:spPr>
      </p:pic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3886200" y="4953000"/>
          <a:ext cx="125281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545760" imgH="431640" progId="Equation.3">
                  <p:embed/>
                </p:oleObj>
              </mc:Choice>
              <mc:Fallback>
                <p:oleObj name="Equation" r:id="rId4" imgW="5457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953000"/>
                        <a:ext cx="1252818" cy="9906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IV.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11" name="Action Button: Back or Previous 10">
            <a:hlinkClick r:id="" action="ppaction://noaction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73800" y="461010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3</a:t>
            </a: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6553200" y="464820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3,5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038600" y="175260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.VnTime" pitchFamily="34" charset="0"/>
              </a:rPr>
              <a:t>1,1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038600" y="2590800"/>
            <a:ext cx="762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.VnTime" pitchFamily="34" charset="0"/>
              </a:rPr>
              <a:t>0,7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10000" y="3200400"/>
            <a:ext cx="11144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.VnTime" pitchFamily="34" charset="0"/>
              </a:rPr>
              <a:t>I</a:t>
            </a:r>
            <a:r>
              <a:rPr lang="en-US" sz="1600" b="1" baseline="-25000" dirty="0">
                <a:solidFill>
                  <a:srgbClr val="FF0000"/>
                </a:solidFill>
                <a:latin typeface=".VnTime" pitchFamily="34" charset="0"/>
              </a:rPr>
              <a:t>1</a:t>
            </a:r>
            <a:r>
              <a:rPr lang="en-US" sz="1600" b="1" dirty="0">
                <a:solidFill>
                  <a:srgbClr val="FF0000"/>
                </a:solidFill>
                <a:latin typeface=".VnTime" pitchFamily="34" charset="0"/>
              </a:rPr>
              <a:t>=0,5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638800" y="4667250"/>
            <a:ext cx="762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.VnTime" pitchFamily="34" charset="0"/>
              </a:rPr>
              <a:t>     2,5</a:t>
            </a:r>
            <a:endParaRPr lang="en-US" sz="1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105400" y="4648200"/>
            <a:ext cx="5334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.VnTime" pitchFamily="34" charset="0"/>
              </a:rPr>
              <a:t>1,5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124700" y="463550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4,5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069263" y="462280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6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140200" y="3695700"/>
            <a:ext cx="762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0,3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114800" y="2197100"/>
            <a:ext cx="685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0,9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127500" y="2921000"/>
            <a:ext cx="762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0,6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038600" y="146685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1,2</a:t>
            </a: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V="1">
            <a:off x="4572000" y="1219200"/>
            <a:ext cx="0" cy="342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4572000" y="4648200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V="1">
            <a:off x="4572000" y="1143000"/>
            <a:ext cx="43434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Oval 22"/>
          <p:cNvSpPr>
            <a:spLocks noChangeArrowheads="1"/>
          </p:cNvSpPr>
          <p:nvPr/>
        </p:nvSpPr>
        <p:spPr bwMode="auto">
          <a:xfrm>
            <a:off x="54102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8153400" y="1600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>
            <a:off x="6357938" y="305276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7315200" y="23193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54864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6400800" y="3124200"/>
            <a:ext cx="28575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 flipH="1">
            <a:off x="7391400" y="2362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8229600" y="16764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flipH="1">
            <a:off x="4572000" y="3886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H="1">
            <a:off x="4572000" y="3141663"/>
            <a:ext cx="180975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 flipH="1">
            <a:off x="4538663" y="2362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 flipH="1">
            <a:off x="4572000" y="1676400"/>
            <a:ext cx="3705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51816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B</a:t>
            </a: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6096000" y="2743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C</a:t>
            </a: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7086600" y="1981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D</a:t>
            </a: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8001000" y="1143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E</a:t>
            </a:r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4191000" y="4572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0</a:t>
            </a: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83058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U(V)</a:t>
            </a: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3835400" y="1143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I(A)</a:t>
            </a: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0" y="1371600"/>
            <a:ext cx="3581400" cy="255454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.VnTime" pitchFamily="34" charset="0"/>
              </a:rPr>
              <a:t>Tõ</a:t>
            </a:r>
            <a:r>
              <a:rPr lang="en-US" sz="2000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®å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thÞ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h×nh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bªn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h·y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x¸c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®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Þnh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: </a:t>
            </a:r>
          </a:p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+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C­êng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®é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dßng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®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iÖn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ch¹y qua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d©y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dÉn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hiÖu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®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iÖn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thÕ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 lµ 2,5 V; 3,5 V.</a:t>
            </a:r>
          </a:p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+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X¸c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®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Þnh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vÞ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trÝ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cña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.VnTime" pitchFamily="34" charset="0"/>
              </a:rPr>
              <a:t>U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.VnTime" pitchFamily="34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øng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víi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mét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®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iÓm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M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bÊt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kú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trªn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®å </a:t>
            </a:r>
            <a:r>
              <a:rPr lang="en-US" sz="2000" dirty="0" err="1">
                <a:solidFill>
                  <a:schemeClr val="bg1"/>
                </a:solidFill>
                <a:latin typeface=".VnTime" pitchFamily="34" charset="0"/>
              </a:rPr>
              <a:t>thÞ</a:t>
            </a:r>
            <a:r>
              <a:rPr lang="en-US" sz="2000" dirty="0">
                <a:solidFill>
                  <a:schemeClr val="bg1"/>
                </a:solidFill>
                <a:latin typeface=".VnTime" pitchFamily="34" charset="0"/>
              </a:rPr>
              <a:t> ®ã.</a:t>
            </a: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0" y="4470400"/>
            <a:ext cx="3581400" cy="1785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.VnTime" pitchFamily="34" charset="0"/>
              </a:rPr>
              <a:t> + </a:t>
            </a:r>
            <a:r>
              <a:rPr lang="en-US" sz="2000" b="1" dirty="0" err="1">
                <a:latin typeface=".VnTime" pitchFamily="34" charset="0"/>
              </a:rPr>
              <a:t>Trªn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trôc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hoµnh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latin typeface=".VnTime" pitchFamily="34" charset="0"/>
              </a:rPr>
              <a:t> </a:t>
            </a:r>
            <a:r>
              <a:rPr lang="en-US" sz="2000" b="1" dirty="0">
                <a:latin typeface=".VnTime" pitchFamily="34" charset="0"/>
              </a:rPr>
              <a:t>®</a:t>
            </a:r>
            <a:r>
              <a:rPr lang="en-US" sz="2000" b="1" dirty="0" err="1">
                <a:latin typeface=".VnTime" pitchFamily="34" charset="0"/>
              </a:rPr>
              <a:t>iÓm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cã</a:t>
            </a:r>
            <a:r>
              <a:rPr lang="en-US" sz="2000" b="1" dirty="0">
                <a:latin typeface=".VnTime" pitchFamily="34" charset="0"/>
              </a:rPr>
              <a:t> U=2,5V (U</a:t>
            </a:r>
            <a:r>
              <a:rPr lang="en-US" sz="2000" b="1" baseline="-25000" dirty="0">
                <a:latin typeface=".VnTime" pitchFamily="34" charset="0"/>
              </a:rPr>
              <a:t>1</a:t>
            </a:r>
            <a:r>
              <a:rPr lang="en-US" sz="2000" b="1" dirty="0">
                <a:latin typeface=".VnTime" pitchFamily="34" charset="0"/>
              </a:rPr>
              <a:t>).  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.VnTime" pitchFamily="34" charset="0"/>
              </a:rPr>
              <a:t>-</a:t>
            </a:r>
            <a:r>
              <a:rPr lang="en-US" sz="2000" b="1" dirty="0" err="1">
                <a:latin typeface=".VnTime" pitchFamily="34" charset="0"/>
              </a:rPr>
              <a:t>Tõ</a:t>
            </a:r>
            <a:r>
              <a:rPr lang="en-US" sz="2000" b="1" dirty="0">
                <a:latin typeface=".VnTime" pitchFamily="34" charset="0"/>
              </a:rPr>
              <a:t> U</a:t>
            </a:r>
            <a:r>
              <a:rPr lang="en-US" sz="2000" b="1" baseline="-25000" dirty="0">
                <a:latin typeface=".VnTime" pitchFamily="34" charset="0"/>
              </a:rPr>
              <a:t>1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kÎ</a:t>
            </a:r>
            <a:r>
              <a:rPr lang="en-US" sz="2000" b="1" dirty="0">
                <a:latin typeface=".VnTime" pitchFamily="34" charset="0"/>
              </a:rPr>
              <a:t> ®­</a:t>
            </a:r>
            <a:r>
              <a:rPr lang="en-US" sz="2000" b="1" dirty="0" err="1">
                <a:latin typeface=".VnTime" pitchFamily="34" charset="0"/>
              </a:rPr>
              <a:t>êng</a:t>
            </a:r>
            <a:r>
              <a:rPr lang="en-US" sz="2000" b="1" dirty="0">
                <a:latin typeface=".VnTime" pitchFamily="34" charset="0"/>
              </a:rPr>
              <a:t> th¼ng song </a:t>
            </a:r>
            <a:r>
              <a:rPr lang="en-US" sz="2000" b="1" dirty="0" err="1">
                <a:latin typeface=".VnTime" pitchFamily="34" charset="0"/>
              </a:rPr>
              <a:t>song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víi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trôc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tung</a:t>
            </a:r>
            <a:r>
              <a:rPr lang="en-US" sz="2000" b="1" dirty="0">
                <a:latin typeface=".VnTime" pitchFamily="34" charset="0"/>
              </a:rPr>
              <a:t>, c¾t ®å </a:t>
            </a:r>
            <a:r>
              <a:rPr lang="en-US" sz="2000" b="1" dirty="0" err="1">
                <a:latin typeface=".VnTime" pitchFamily="34" charset="0"/>
              </a:rPr>
              <a:t>thÞ</a:t>
            </a:r>
            <a:r>
              <a:rPr lang="en-US" sz="2000" b="1" dirty="0">
                <a:latin typeface=".VnTime" pitchFamily="34" charset="0"/>
              </a:rPr>
              <a:t> ë K.</a:t>
            </a:r>
            <a:endParaRPr lang="en-US" sz="2000" b="1" i="1" dirty="0">
              <a:latin typeface=".VnTime" pitchFamily="34" charset="0"/>
            </a:endParaRPr>
          </a:p>
        </p:txBody>
      </p:sp>
      <p:sp>
        <p:nvSpPr>
          <p:cNvPr id="50" name="Oval 43"/>
          <p:cNvSpPr>
            <a:spLocks noChangeArrowheads="1"/>
          </p:cNvSpPr>
          <p:nvPr/>
        </p:nvSpPr>
        <p:spPr bwMode="auto">
          <a:xfrm>
            <a:off x="6057900" y="4610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44"/>
          <p:cNvSpPr>
            <a:spLocks noChangeArrowheads="1"/>
          </p:cNvSpPr>
          <p:nvPr/>
        </p:nvSpPr>
        <p:spPr bwMode="auto">
          <a:xfrm>
            <a:off x="4524375" y="33909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49"/>
          <p:cNvSpPr>
            <a:spLocks noChangeArrowheads="1"/>
          </p:cNvSpPr>
          <p:nvPr/>
        </p:nvSpPr>
        <p:spPr bwMode="auto">
          <a:xfrm>
            <a:off x="4538663" y="27717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5791200" y="31242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.VnTime" pitchFamily="34" charset="0"/>
              </a:rPr>
              <a:t>K</a:t>
            </a:r>
          </a:p>
        </p:txBody>
      </p:sp>
      <p:sp>
        <p:nvSpPr>
          <p:cNvPr id="54" name="Oval 55"/>
          <p:cNvSpPr>
            <a:spLocks noChangeArrowheads="1"/>
          </p:cNvSpPr>
          <p:nvPr/>
        </p:nvSpPr>
        <p:spPr bwMode="auto">
          <a:xfrm>
            <a:off x="4524375" y="18430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7"/>
          <p:cNvSpPr>
            <a:spLocks noChangeArrowheads="1"/>
          </p:cNvSpPr>
          <p:nvPr/>
        </p:nvSpPr>
        <p:spPr bwMode="auto">
          <a:xfrm>
            <a:off x="7953375" y="4610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3581400" y="5078849"/>
            <a:ext cx="5486400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.VnTime" pitchFamily="34" charset="0"/>
              </a:rPr>
              <a:t> - </a:t>
            </a:r>
            <a:r>
              <a:rPr lang="en-US" sz="2000" b="1" dirty="0" err="1">
                <a:latin typeface=".VnTime" pitchFamily="34" charset="0"/>
              </a:rPr>
              <a:t>Tõ</a:t>
            </a:r>
            <a:r>
              <a:rPr lang="en-US" sz="2000" b="1" dirty="0">
                <a:latin typeface=".VnTime" pitchFamily="34" charset="0"/>
              </a:rPr>
              <a:t> K </a:t>
            </a:r>
            <a:r>
              <a:rPr lang="en-US" sz="2000" b="1" dirty="0" err="1">
                <a:latin typeface=".VnTime" pitchFamily="34" charset="0"/>
              </a:rPr>
              <a:t>kÎ</a:t>
            </a:r>
            <a:r>
              <a:rPr lang="en-US" sz="2000" b="1" dirty="0">
                <a:latin typeface=".VnTime" pitchFamily="34" charset="0"/>
              </a:rPr>
              <a:t> ®­</a:t>
            </a:r>
            <a:r>
              <a:rPr lang="en-US" sz="2000" b="1" dirty="0" err="1">
                <a:latin typeface=".VnTime" pitchFamily="34" charset="0"/>
              </a:rPr>
              <a:t>êng</a:t>
            </a:r>
            <a:r>
              <a:rPr lang="en-US" sz="2000" b="1" dirty="0">
                <a:latin typeface=".VnTime" pitchFamily="34" charset="0"/>
              </a:rPr>
              <a:t> th¼ng song </a:t>
            </a:r>
            <a:r>
              <a:rPr lang="en-US" sz="2000" b="1" dirty="0" err="1">
                <a:latin typeface=".VnTime" pitchFamily="34" charset="0"/>
              </a:rPr>
              <a:t>song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víi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trôc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hoµnh</a:t>
            </a:r>
            <a:r>
              <a:rPr lang="en-US" sz="2000" b="1" dirty="0">
                <a:latin typeface=".VnTime" pitchFamily="34" charset="0"/>
              </a:rPr>
              <a:t>, c¾t </a:t>
            </a:r>
            <a:r>
              <a:rPr lang="en-US" sz="2000" b="1" dirty="0" err="1">
                <a:latin typeface=".VnTime" pitchFamily="34" charset="0"/>
              </a:rPr>
              <a:t>trôc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tung</a:t>
            </a:r>
            <a:r>
              <a:rPr lang="en-US" sz="2000" b="1" dirty="0">
                <a:latin typeface=".VnTime" pitchFamily="34" charset="0"/>
              </a:rPr>
              <a:t> ë I</a:t>
            </a:r>
            <a:r>
              <a:rPr lang="en-US" sz="2000" b="1" baseline="-25000" dirty="0">
                <a:latin typeface=".VnTime" pitchFamily="34" charset="0"/>
              </a:rPr>
              <a:t>1.</a:t>
            </a:r>
            <a:r>
              <a:rPr lang="en-US" sz="2000" b="1" dirty="0">
                <a:latin typeface=".VnTime" pitchFamily="34" charset="0"/>
              </a:rPr>
              <a:t>- §</a:t>
            </a:r>
            <a:r>
              <a:rPr lang="en-US" sz="2000" b="1" dirty="0" err="1">
                <a:latin typeface=".VnTime" pitchFamily="34" charset="0"/>
              </a:rPr>
              <a:t>äc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trªn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trôc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tung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ta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cã</a:t>
            </a:r>
            <a:r>
              <a:rPr lang="en-US" sz="2000" b="1" dirty="0">
                <a:latin typeface=".VnTime" pitchFamily="34" charset="0"/>
              </a:rPr>
              <a:t> I</a:t>
            </a:r>
            <a:r>
              <a:rPr lang="en-US" sz="2000" b="1" baseline="-25000" dirty="0">
                <a:latin typeface=".VnTime" pitchFamily="34" charset="0"/>
              </a:rPr>
              <a:t>1</a:t>
            </a:r>
            <a:r>
              <a:rPr lang="en-US" sz="2000" b="1" dirty="0">
                <a:latin typeface=".VnTime" pitchFamily="34" charset="0"/>
              </a:rPr>
              <a:t>= 0,5 A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.VnTime" pitchFamily="34" charset="0"/>
              </a:rPr>
              <a:t> - </a:t>
            </a:r>
            <a:r>
              <a:rPr lang="en-US" sz="2000" b="1" dirty="0" err="1">
                <a:latin typeface=".VnTime" pitchFamily="34" charset="0"/>
              </a:rPr>
              <a:t>T­¬ng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tù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nh</a:t>
            </a:r>
            <a:r>
              <a:rPr lang="en-US" sz="2000" b="1" dirty="0">
                <a:latin typeface=".VnTime" pitchFamily="34" charset="0"/>
              </a:rPr>
              <a:t>­ </a:t>
            </a:r>
            <a:r>
              <a:rPr lang="en-US" sz="2000" b="1" dirty="0" err="1">
                <a:latin typeface=".VnTime" pitchFamily="34" charset="0"/>
              </a:rPr>
              <a:t>vËy</a:t>
            </a:r>
            <a:r>
              <a:rPr lang="en-US" sz="2000" b="1" dirty="0">
                <a:latin typeface=".VnTime" pitchFamily="34" charset="0"/>
              </a:rPr>
              <a:t>, </a:t>
            </a:r>
            <a:r>
              <a:rPr lang="en-US" sz="2000" b="1" dirty="0" err="1">
                <a:latin typeface=".VnTime" pitchFamily="34" charset="0"/>
              </a:rPr>
              <a:t>øng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víi</a:t>
            </a:r>
            <a:r>
              <a:rPr lang="en-US" sz="2000" b="1" dirty="0">
                <a:latin typeface=".VnTime" pitchFamily="34" charset="0"/>
              </a:rPr>
              <a:t> U</a:t>
            </a:r>
            <a:r>
              <a:rPr lang="en-US" sz="2000" b="1" baseline="-25000" dirty="0">
                <a:latin typeface=".VnTime" pitchFamily="34" charset="0"/>
              </a:rPr>
              <a:t>2</a:t>
            </a:r>
            <a:r>
              <a:rPr lang="en-US" sz="2000" b="1" dirty="0">
                <a:latin typeface=".VnTime" pitchFamily="34" charset="0"/>
              </a:rPr>
              <a:t> = 3,5V </a:t>
            </a:r>
            <a:r>
              <a:rPr lang="en-US" sz="2000" b="1" dirty="0" err="1">
                <a:latin typeface=".VnTime" pitchFamily="34" charset="0"/>
              </a:rPr>
              <a:t>th</a:t>
            </a:r>
            <a:r>
              <a:rPr lang="en-US" sz="2000" b="1" dirty="0">
                <a:latin typeface=".VnTime" pitchFamily="34" charset="0"/>
              </a:rPr>
              <a:t>× I</a:t>
            </a:r>
            <a:r>
              <a:rPr lang="en-US" sz="2000" b="1" baseline="-25000" dirty="0">
                <a:latin typeface=".VnTime" pitchFamily="34" charset="0"/>
              </a:rPr>
              <a:t>2</a:t>
            </a:r>
            <a:r>
              <a:rPr lang="en-US" sz="2000" b="1" dirty="0">
                <a:latin typeface=".VnTime" pitchFamily="34" charset="0"/>
              </a:rPr>
              <a:t>=0,7A   </a:t>
            </a:r>
          </a:p>
        </p:txBody>
      </p:sp>
      <p:sp>
        <p:nvSpPr>
          <p:cNvPr id="57" name="Line 63"/>
          <p:cNvSpPr>
            <a:spLocks noChangeShapeType="1"/>
          </p:cNvSpPr>
          <p:nvPr/>
        </p:nvSpPr>
        <p:spPr bwMode="auto">
          <a:xfrm flipH="1" flipV="1">
            <a:off x="6083300" y="3402013"/>
            <a:ext cx="12700" cy="12461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64"/>
          <p:cNvSpPr>
            <a:spLocks noChangeShapeType="1"/>
          </p:cNvSpPr>
          <p:nvPr/>
        </p:nvSpPr>
        <p:spPr bwMode="auto">
          <a:xfrm flipH="1">
            <a:off x="4572000" y="2819400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Oval 65"/>
          <p:cNvSpPr>
            <a:spLocks noChangeArrowheads="1"/>
          </p:cNvSpPr>
          <p:nvPr/>
        </p:nvSpPr>
        <p:spPr bwMode="auto">
          <a:xfrm>
            <a:off x="6019800" y="33337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6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7"/>
          <p:cNvSpPr>
            <a:spLocks noChangeShapeType="1"/>
          </p:cNvSpPr>
          <p:nvPr/>
        </p:nvSpPr>
        <p:spPr bwMode="auto">
          <a:xfrm flipV="1">
            <a:off x="6858000" y="28194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Line 68"/>
          <p:cNvSpPr>
            <a:spLocks noChangeShapeType="1"/>
          </p:cNvSpPr>
          <p:nvPr/>
        </p:nvSpPr>
        <p:spPr bwMode="auto">
          <a:xfrm flipH="1">
            <a:off x="4572000" y="34290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Text Box 69"/>
          <p:cNvSpPr txBox="1">
            <a:spLocks noChangeArrowheads="1"/>
          </p:cNvSpPr>
          <p:nvPr/>
        </p:nvSpPr>
        <p:spPr bwMode="auto">
          <a:xfrm>
            <a:off x="6629400" y="2438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64" name="Oval 70"/>
          <p:cNvSpPr>
            <a:spLocks noChangeArrowheads="1"/>
          </p:cNvSpPr>
          <p:nvPr/>
        </p:nvSpPr>
        <p:spPr bwMode="auto">
          <a:xfrm>
            <a:off x="6821488" y="4610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52400" y="833735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8" grpId="0" animBg="1"/>
      <p:bldP spid="49" grpId="0" animBg="1"/>
      <p:bldP spid="53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IV.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 Box 62"/>
          <p:cNvSpPr txBox="1">
            <a:spLocks noChangeArrowheads="1"/>
          </p:cNvSpPr>
          <p:nvPr/>
        </p:nvSpPr>
        <p:spPr bwMode="auto">
          <a:xfrm>
            <a:off x="7620000" y="525780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1A04C0"/>
                </a:solidFill>
                <a:latin typeface=".VnTime" pitchFamily="34" charset="0"/>
              </a:rPr>
              <a:t>5,5</a:t>
            </a: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6273800" y="521970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3</a:t>
            </a: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6553200" y="525780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3,5</a:t>
            </a: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4038600" y="236220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.VnTime" pitchFamily="34" charset="0"/>
              </a:rPr>
              <a:t>1,1</a:t>
            </a: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4191000" y="3200400"/>
            <a:ext cx="762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0,7</a:t>
            </a: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4162425" y="3200400"/>
            <a:ext cx="762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0,7</a:t>
            </a: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3810000" y="3810000"/>
            <a:ext cx="11144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.VnTime" pitchFamily="34" charset="0"/>
              </a:rPr>
              <a:t>I</a:t>
            </a:r>
            <a:r>
              <a:rPr lang="en-US" sz="1600" b="1" baseline="-25000">
                <a:solidFill>
                  <a:srgbClr val="FF0000"/>
                </a:solidFill>
                <a:latin typeface=".VnTime" pitchFamily="34" charset="0"/>
              </a:rPr>
              <a:t>1</a:t>
            </a:r>
            <a:r>
              <a:rPr lang="en-US" sz="1600" b="1">
                <a:solidFill>
                  <a:srgbClr val="FF0000"/>
                </a:solidFill>
                <a:latin typeface=".VnTime" pitchFamily="34" charset="0"/>
              </a:rPr>
              <a:t>=0,5</a:t>
            </a: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5638800" y="5276850"/>
            <a:ext cx="762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.VnTime" pitchFamily="34" charset="0"/>
              </a:rPr>
              <a:t>U</a:t>
            </a:r>
            <a:r>
              <a:rPr lang="en-US" sz="1400" b="1" baseline="-25000">
                <a:solidFill>
                  <a:srgbClr val="FF0000"/>
                </a:solidFill>
                <a:latin typeface=".VnTime" pitchFamily="34" charset="0"/>
              </a:rPr>
              <a:t>1</a:t>
            </a:r>
            <a:r>
              <a:rPr lang="en-US" sz="1400" b="1">
                <a:solidFill>
                  <a:srgbClr val="FF0000"/>
                </a:solidFill>
                <a:latin typeface=".VnTime" pitchFamily="34" charset="0"/>
              </a:rPr>
              <a:t>=2,5</a:t>
            </a: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5105400" y="5257800"/>
            <a:ext cx="5334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.VnTime" pitchFamily="34" charset="0"/>
              </a:rPr>
              <a:t>1,5</a:t>
            </a:r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7124700" y="524510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4,5</a:t>
            </a: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8069263" y="523240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6</a:t>
            </a:r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4140200" y="4305300"/>
            <a:ext cx="762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0,3</a:t>
            </a: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4114800" y="2806700"/>
            <a:ext cx="685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0,9</a:t>
            </a:r>
          </a:p>
        </p:txBody>
      </p:sp>
      <p:sp>
        <p:nvSpPr>
          <p:cNvPr id="78" name="Text Box 16"/>
          <p:cNvSpPr txBox="1">
            <a:spLocks noChangeArrowheads="1"/>
          </p:cNvSpPr>
          <p:nvPr/>
        </p:nvSpPr>
        <p:spPr bwMode="auto">
          <a:xfrm>
            <a:off x="4127500" y="3530600"/>
            <a:ext cx="762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0,6</a:t>
            </a:r>
          </a:p>
        </p:txBody>
      </p:sp>
      <p:sp>
        <p:nvSpPr>
          <p:cNvPr id="79" name="Text Box 17"/>
          <p:cNvSpPr txBox="1">
            <a:spLocks noChangeArrowheads="1"/>
          </p:cNvSpPr>
          <p:nvPr/>
        </p:nvSpPr>
        <p:spPr bwMode="auto">
          <a:xfrm>
            <a:off x="4114800" y="207645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1,2</a:t>
            </a: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V="1">
            <a:off x="4572000" y="1828800"/>
            <a:ext cx="0" cy="342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4572000" y="5257800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 flipV="1">
            <a:off x="4572000" y="1752600"/>
            <a:ext cx="43434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Oval 23"/>
          <p:cNvSpPr>
            <a:spLocks noChangeArrowheads="1"/>
          </p:cNvSpPr>
          <p:nvPr/>
        </p:nvSpPr>
        <p:spPr bwMode="auto">
          <a:xfrm>
            <a:off x="5410200" y="4419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153400" y="220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25"/>
          <p:cNvSpPr>
            <a:spLocks noChangeArrowheads="1"/>
          </p:cNvSpPr>
          <p:nvPr/>
        </p:nvSpPr>
        <p:spPr bwMode="auto">
          <a:xfrm>
            <a:off x="6357938" y="366236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26"/>
          <p:cNvSpPr>
            <a:spLocks noChangeArrowheads="1"/>
          </p:cNvSpPr>
          <p:nvPr/>
        </p:nvSpPr>
        <p:spPr bwMode="auto">
          <a:xfrm>
            <a:off x="7315200" y="29289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27"/>
          <p:cNvSpPr>
            <a:spLocks noChangeShapeType="1"/>
          </p:cNvSpPr>
          <p:nvPr/>
        </p:nvSpPr>
        <p:spPr bwMode="auto">
          <a:xfrm>
            <a:off x="5486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Line 28"/>
          <p:cNvSpPr>
            <a:spLocks noChangeShapeType="1"/>
          </p:cNvSpPr>
          <p:nvPr/>
        </p:nvSpPr>
        <p:spPr bwMode="auto">
          <a:xfrm>
            <a:off x="6400800" y="3733800"/>
            <a:ext cx="28575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Line 29"/>
          <p:cNvSpPr>
            <a:spLocks noChangeShapeType="1"/>
          </p:cNvSpPr>
          <p:nvPr/>
        </p:nvSpPr>
        <p:spPr bwMode="auto">
          <a:xfrm flipH="1">
            <a:off x="7391400" y="2971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30"/>
          <p:cNvSpPr>
            <a:spLocks noChangeShapeType="1"/>
          </p:cNvSpPr>
          <p:nvPr/>
        </p:nvSpPr>
        <p:spPr bwMode="auto">
          <a:xfrm>
            <a:off x="8229600" y="2286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31"/>
          <p:cNvSpPr>
            <a:spLocks noChangeShapeType="1"/>
          </p:cNvSpPr>
          <p:nvPr/>
        </p:nvSpPr>
        <p:spPr bwMode="auto">
          <a:xfrm flipH="1">
            <a:off x="4572000" y="45148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32"/>
          <p:cNvSpPr>
            <a:spLocks noChangeShapeType="1"/>
          </p:cNvSpPr>
          <p:nvPr/>
        </p:nvSpPr>
        <p:spPr bwMode="auto">
          <a:xfrm flipH="1">
            <a:off x="4572000" y="3752850"/>
            <a:ext cx="1849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33"/>
          <p:cNvSpPr>
            <a:spLocks noChangeShapeType="1"/>
          </p:cNvSpPr>
          <p:nvPr/>
        </p:nvSpPr>
        <p:spPr bwMode="auto">
          <a:xfrm flipH="1">
            <a:off x="4538663" y="2971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34"/>
          <p:cNvSpPr>
            <a:spLocks noChangeShapeType="1"/>
          </p:cNvSpPr>
          <p:nvPr/>
        </p:nvSpPr>
        <p:spPr bwMode="auto">
          <a:xfrm flipH="1">
            <a:off x="4572000" y="2286000"/>
            <a:ext cx="3705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Text Box 35"/>
          <p:cNvSpPr txBox="1">
            <a:spLocks noChangeArrowheads="1"/>
          </p:cNvSpPr>
          <p:nvPr/>
        </p:nvSpPr>
        <p:spPr bwMode="auto">
          <a:xfrm>
            <a:off x="5181600" y="3962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B</a:t>
            </a:r>
          </a:p>
        </p:txBody>
      </p:sp>
      <p:sp>
        <p:nvSpPr>
          <p:cNvPr id="96" name="Text Box 36"/>
          <p:cNvSpPr txBox="1">
            <a:spLocks noChangeArrowheads="1"/>
          </p:cNvSpPr>
          <p:nvPr/>
        </p:nvSpPr>
        <p:spPr bwMode="auto">
          <a:xfrm>
            <a:off x="60960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C</a:t>
            </a:r>
          </a:p>
        </p:txBody>
      </p:sp>
      <p:sp>
        <p:nvSpPr>
          <p:cNvPr id="97" name="Text Box 37"/>
          <p:cNvSpPr txBox="1">
            <a:spLocks noChangeArrowheads="1"/>
          </p:cNvSpPr>
          <p:nvPr/>
        </p:nvSpPr>
        <p:spPr bwMode="auto">
          <a:xfrm>
            <a:off x="7086600" y="2590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D</a:t>
            </a:r>
          </a:p>
        </p:txBody>
      </p:sp>
      <p:sp>
        <p:nvSpPr>
          <p:cNvPr id="98" name="Text Box 38"/>
          <p:cNvSpPr txBox="1">
            <a:spLocks noChangeArrowheads="1"/>
          </p:cNvSpPr>
          <p:nvPr/>
        </p:nvSpPr>
        <p:spPr bwMode="auto">
          <a:xfrm>
            <a:off x="8001000" y="1752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E</a:t>
            </a:r>
          </a:p>
        </p:txBody>
      </p:sp>
      <p:sp>
        <p:nvSpPr>
          <p:cNvPr id="99" name="Text Box 39"/>
          <p:cNvSpPr txBox="1">
            <a:spLocks noChangeArrowheads="1"/>
          </p:cNvSpPr>
          <p:nvPr/>
        </p:nvSpPr>
        <p:spPr bwMode="auto">
          <a:xfrm>
            <a:off x="4191000" y="5181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0</a:t>
            </a:r>
          </a:p>
        </p:txBody>
      </p:sp>
      <p:sp>
        <p:nvSpPr>
          <p:cNvPr id="100" name="Text Box 40"/>
          <p:cNvSpPr txBox="1">
            <a:spLocks noChangeArrowheads="1"/>
          </p:cNvSpPr>
          <p:nvPr/>
        </p:nvSpPr>
        <p:spPr bwMode="auto">
          <a:xfrm>
            <a:off x="8305800" y="5257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U(V)</a:t>
            </a: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3835400" y="1752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I(A)</a:t>
            </a:r>
          </a:p>
        </p:txBody>
      </p:sp>
      <p:sp>
        <p:nvSpPr>
          <p:cNvPr id="102" name="Text Box 43"/>
          <p:cNvSpPr txBox="1">
            <a:spLocks noChangeArrowheads="1"/>
          </p:cNvSpPr>
          <p:nvPr/>
        </p:nvSpPr>
        <p:spPr bwMode="auto">
          <a:xfrm>
            <a:off x="0" y="2057400"/>
            <a:ext cx="3581400" cy="3935413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.VnTime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LÊy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mét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 ®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iÓm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M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bÊt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kú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trªn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®å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thÞ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Tõ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M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kÎ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®­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êng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th¼ng song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song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víi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trôc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hoµnh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, c¾t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trôc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tung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t¹i I</a:t>
            </a:r>
            <a:r>
              <a:rPr lang="en-US" sz="2400" baseline="-25000" dirty="0">
                <a:solidFill>
                  <a:schemeClr val="bg1"/>
                </a:solidFill>
                <a:latin typeface=".VnTime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=1,1A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Tõ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M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kÎ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®­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êng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th¼ng song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song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víi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trôc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tung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, c¾t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trôc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Time" pitchFamily="34" charset="0"/>
              </a:rPr>
              <a:t>hoµnh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 t¹i U</a:t>
            </a:r>
            <a:r>
              <a:rPr lang="en-US" sz="2400" baseline="-25000" dirty="0">
                <a:solidFill>
                  <a:schemeClr val="bg1"/>
                </a:solidFill>
                <a:latin typeface=".VnTime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.VnTime" pitchFamily="34" charset="0"/>
              </a:rPr>
              <a:t>=5,5A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endParaRPr lang="en-US" sz="2400" i="1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3" name="Oval 44"/>
          <p:cNvSpPr>
            <a:spLocks noChangeArrowheads="1"/>
          </p:cNvSpPr>
          <p:nvPr/>
        </p:nvSpPr>
        <p:spPr bwMode="auto">
          <a:xfrm>
            <a:off x="6057900" y="5219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45"/>
          <p:cNvSpPr>
            <a:spLocks noChangeArrowheads="1"/>
          </p:cNvSpPr>
          <p:nvPr/>
        </p:nvSpPr>
        <p:spPr bwMode="auto">
          <a:xfrm>
            <a:off x="4524375" y="3975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46"/>
          <p:cNvSpPr>
            <a:spLocks noChangeArrowheads="1"/>
          </p:cNvSpPr>
          <p:nvPr/>
        </p:nvSpPr>
        <p:spPr bwMode="auto">
          <a:xfrm>
            <a:off x="4538663" y="34385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47"/>
          <p:cNvSpPr>
            <a:spLocks noChangeArrowheads="1"/>
          </p:cNvSpPr>
          <p:nvPr/>
        </p:nvSpPr>
        <p:spPr bwMode="auto">
          <a:xfrm>
            <a:off x="7900988" y="243363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Text Box 48"/>
          <p:cNvSpPr txBox="1">
            <a:spLocks noChangeArrowheads="1"/>
          </p:cNvSpPr>
          <p:nvPr/>
        </p:nvSpPr>
        <p:spPr bwMode="auto">
          <a:xfrm>
            <a:off x="5791200" y="37338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.VnTime" pitchFamily="34" charset="0"/>
              </a:rPr>
              <a:t>K</a:t>
            </a:r>
          </a:p>
        </p:txBody>
      </p:sp>
      <p:sp>
        <p:nvSpPr>
          <p:cNvPr id="108" name="Oval 49"/>
          <p:cNvSpPr>
            <a:spLocks noChangeArrowheads="1"/>
          </p:cNvSpPr>
          <p:nvPr/>
        </p:nvSpPr>
        <p:spPr bwMode="auto">
          <a:xfrm>
            <a:off x="4524375" y="2471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50"/>
          <p:cNvSpPr>
            <a:spLocks noChangeArrowheads="1"/>
          </p:cNvSpPr>
          <p:nvPr/>
        </p:nvSpPr>
        <p:spPr bwMode="auto">
          <a:xfrm>
            <a:off x="7950200" y="5219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52"/>
          <p:cNvSpPr>
            <a:spLocks noChangeShapeType="1"/>
          </p:cNvSpPr>
          <p:nvPr/>
        </p:nvSpPr>
        <p:spPr bwMode="auto">
          <a:xfrm flipV="1">
            <a:off x="6096000" y="39624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" name="Line 53"/>
          <p:cNvSpPr>
            <a:spLocks noChangeShapeType="1"/>
          </p:cNvSpPr>
          <p:nvPr/>
        </p:nvSpPr>
        <p:spPr bwMode="auto">
          <a:xfrm flipH="1">
            <a:off x="4572000" y="3486150"/>
            <a:ext cx="2286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Oval 54"/>
          <p:cNvSpPr>
            <a:spLocks noChangeArrowheads="1"/>
          </p:cNvSpPr>
          <p:nvPr/>
        </p:nvSpPr>
        <p:spPr bwMode="auto">
          <a:xfrm>
            <a:off x="6019800" y="393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55"/>
          <p:cNvSpPr>
            <a:spLocks noChangeArrowheads="1"/>
          </p:cNvSpPr>
          <p:nvPr/>
        </p:nvSpPr>
        <p:spPr bwMode="auto">
          <a:xfrm>
            <a:off x="6743700" y="33718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56"/>
          <p:cNvSpPr>
            <a:spLocks noChangeShapeType="1"/>
          </p:cNvSpPr>
          <p:nvPr/>
        </p:nvSpPr>
        <p:spPr bwMode="auto">
          <a:xfrm flipV="1">
            <a:off x="6819900" y="3429000"/>
            <a:ext cx="0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" name="Line 57"/>
          <p:cNvSpPr>
            <a:spLocks noChangeShapeType="1"/>
          </p:cNvSpPr>
          <p:nvPr/>
        </p:nvSpPr>
        <p:spPr bwMode="auto">
          <a:xfrm flipH="1">
            <a:off x="4572000" y="40259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" name="Text Box 58"/>
          <p:cNvSpPr txBox="1">
            <a:spLocks noChangeArrowheads="1"/>
          </p:cNvSpPr>
          <p:nvPr/>
        </p:nvSpPr>
        <p:spPr bwMode="auto">
          <a:xfrm>
            <a:off x="6629400" y="3048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117" name="Text Box 59"/>
          <p:cNvSpPr txBox="1">
            <a:spLocks noChangeArrowheads="1"/>
          </p:cNvSpPr>
          <p:nvPr/>
        </p:nvSpPr>
        <p:spPr bwMode="auto">
          <a:xfrm>
            <a:off x="7620000" y="22098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.VnTime" pitchFamily="34" charset="0"/>
              </a:rPr>
              <a:t>M</a:t>
            </a:r>
          </a:p>
        </p:txBody>
      </p:sp>
      <p:sp>
        <p:nvSpPr>
          <p:cNvPr id="118" name="Line 60"/>
          <p:cNvSpPr>
            <a:spLocks noChangeShapeType="1"/>
          </p:cNvSpPr>
          <p:nvPr/>
        </p:nvSpPr>
        <p:spPr bwMode="auto">
          <a:xfrm flipH="1">
            <a:off x="4572000" y="2514600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" name="Line 61"/>
          <p:cNvSpPr>
            <a:spLocks noChangeShapeType="1"/>
          </p:cNvSpPr>
          <p:nvPr/>
        </p:nvSpPr>
        <p:spPr bwMode="auto">
          <a:xfrm flipV="1">
            <a:off x="7981950" y="2552700"/>
            <a:ext cx="0" cy="2667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" name="Oval 63"/>
          <p:cNvSpPr>
            <a:spLocks noChangeArrowheads="1"/>
          </p:cNvSpPr>
          <p:nvPr/>
        </p:nvSpPr>
        <p:spPr bwMode="auto">
          <a:xfrm>
            <a:off x="6794500" y="52387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258336" y="1443335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  <p:bldP spid="102" grpId="0" animBg="1"/>
      <p:bldP spid="106" grpId="0" animBg="1"/>
      <p:bldP spid="117" grpId="0"/>
      <p:bldP spid="118" grpId="0" animBg="1"/>
      <p:bldP spid="1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740</TotalTime>
  <Words>1165</Words>
  <Application>Microsoft Office PowerPoint</Application>
  <PresentationFormat>On-screen Show (4:3)</PresentationFormat>
  <Paragraphs>218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Oriel</vt:lpstr>
      <vt:lpstr>Office Theme</vt:lpstr>
      <vt:lpstr>1_Office Theme</vt:lpstr>
      <vt:lpstr>Flow</vt:lpstr>
      <vt:lpstr>Equation</vt:lpstr>
      <vt:lpstr>Chương 1: ĐIỆN HỌC</vt:lpstr>
      <vt:lpstr>PowerPoint Presentation</vt:lpstr>
      <vt:lpstr>Bài 1: SỰ PHỤ THUỘC CỦA CƯỜNG ĐỘ DÒNG ĐiỆN VÀO HiỆU ĐiỆN THẾ GiỮA HAI ĐẦU DÂY DẪN</vt:lpstr>
      <vt:lpstr>Bài 1: SỰ PHỤ THUỘC CỦA CƯỜNG ĐỘ DÒNG ĐiỆN VÀO HiỆU ĐiỆN THẾ GiỮA HAI ĐẦU DÂY DẪN</vt:lpstr>
      <vt:lpstr>Bài 1: SỰ PHỤ THUỘC CỦA CƯỜNG ĐỘ DÒNG ĐiỆN VÀO HiỆU ĐiỆN THẾ GiỮA HAI ĐẦU DÂY DẪN</vt:lpstr>
      <vt:lpstr>Bài 1: SỰ PHỤ THUỘC CỦA CƯỜNG ĐỘ DÒNG ĐiỆN VÀO HiỆU ĐiỆN THẾ GiỮA HAI ĐẦU DÂY DẪN</vt:lpstr>
      <vt:lpstr>Bài 1: SỰ PHỤ THUỘC CỦA CƯỜNG ĐỘ DÒNG ĐiỆN VÀO HiỆU ĐiỆN THẾ GiỮA HAI ĐẦU DÂY DẪN</vt:lpstr>
      <vt:lpstr>IV. VẬN DỤNG</vt:lpstr>
      <vt:lpstr>IV. VẬN DỤNG</vt:lpstr>
      <vt:lpstr>IV. VẬN DỤNG</vt:lpstr>
      <vt:lpstr>IV. VẬN DỤNG</vt:lpstr>
      <vt:lpstr>BÀI TẬP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ASUS</cp:lastModifiedBy>
  <cp:revision>213</cp:revision>
  <dcterms:created xsi:type="dcterms:W3CDTF">2017-08-20T09:35:57Z</dcterms:created>
  <dcterms:modified xsi:type="dcterms:W3CDTF">2018-04-02T15:04:38Z</dcterms:modified>
</cp:coreProperties>
</file>