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 id="2147483709" r:id="rId4"/>
    <p:sldMasterId id="2147483721" r:id="rId5"/>
    <p:sldMasterId id="2147483733" r:id="rId6"/>
    <p:sldMasterId id="2147483745" r:id="rId7"/>
    <p:sldMasterId id="2147483769" r:id="rId8"/>
    <p:sldMasterId id="2147483781" r:id="rId9"/>
    <p:sldMasterId id="2147483805" r:id="rId10"/>
  </p:sldMasterIdLst>
  <p:notesMasterIdLst>
    <p:notesMasterId r:id="rId39"/>
  </p:notesMasterIdLst>
  <p:sldIdLst>
    <p:sldId id="294" r:id="rId11"/>
    <p:sldId id="336" r:id="rId12"/>
    <p:sldId id="323" r:id="rId13"/>
    <p:sldId id="324" r:id="rId14"/>
    <p:sldId id="325" r:id="rId15"/>
    <p:sldId id="327" r:id="rId16"/>
    <p:sldId id="326" r:id="rId17"/>
    <p:sldId id="330" r:id="rId18"/>
    <p:sldId id="329" r:id="rId19"/>
    <p:sldId id="263" r:id="rId20"/>
    <p:sldId id="290" r:id="rId21"/>
    <p:sldId id="313" r:id="rId22"/>
    <p:sldId id="334" r:id="rId23"/>
    <p:sldId id="305" r:id="rId24"/>
    <p:sldId id="306" r:id="rId25"/>
    <p:sldId id="309" r:id="rId26"/>
    <p:sldId id="307" r:id="rId27"/>
    <p:sldId id="310" r:id="rId28"/>
    <p:sldId id="308" r:id="rId29"/>
    <p:sldId id="311" r:id="rId30"/>
    <p:sldId id="312" r:id="rId31"/>
    <p:sldId id="317" r:id="rId32"/>
    <p:sldId id="321" r:id="rId33"/>
    <p:sldId id="292" r:id="rId34"/>
    <p:sldId id="333" r:id="rId35"/>
    <p:sldId id="285" r:id="rId36"/>
    <p:sldId id="332" r:id="rId37"/>
    <p:sldId id="32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8" autoAdjust="0"/>
    <p:restoredTop sz="94660"/>
  </p:normalViewPr>
  <p:slideViewPr>
    <p:cSldViewPr snapToGrid="0">
      <p:cViewPr varScale="1">
        <p:scale>
          <a:sx n="71" d="100"/>
          <a:sy n="71" d="100"/>
        </p:scale>
        <p:origin x="-2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F99A5-28A4-4969-B49E-F2DA85CDDD2C}"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4458E-E2F9-4581-8D08-120584F0BED4}" type="slidenum">
              <a:rPr lang="en-US" smtClean="0"/>
              <a:t>‹#›</a:t>
            </a:fld>
            <a:endParaRPr lang="en-US"/>
          </a:p>
        </p:txBody>
      </p:sp>
    </p:spTree>
    <p:extLst>
      <p:ext uri="{BB962C8B-B14F-4D97-AF65-F5344CB8AC3E}">
        <p14:creationId xmlns:p14="http://schemas.microsoft.com/office/powerpoint/2010/main" val="343168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7489B-9115-48D9-8D08-A2FE82843128}" type="slidenum">
              <a:rPr lang="en-US" smtClean="0"/>
              <a:t>10</a:t>
            </a:fld>
            <a:endParaRPr lang="en-US"/>
          </a:p>
        </p:txBody>
      </p:sp>
    </p:spTree>
    <p:extLst>
      <p:ext uri="{BB962C8B-B14F-4D97-AF65-F5344CB8AC3E}">
        <p14:creationId xmlns:p14="http://schemas.microsoft.com/office/powerpoint/2010/main" val="408091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37489B-9115-48D9-8D08-A2FE82843128}" type="slidenum">
              <a:rPr lang="en-US" smtClean="0"/>
              <a:t>11</a:t>
            </a:fld>
            <a:endParaRPr lang="en-US"/>
          </a:p>
        </p:txBody>
      </p:sp>
    </p:spTree>
    <p:extLst>
      <p:ext uri="{BB962C8B-B14F-4D97-AF65-F5344CB8AC3E}">
        <p14:creationId xmlns:p14="http://schemas.microsoft.com/office/powerpoint/2010/main" val="260967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7489B-9115-48D9-8D08-A2FE82843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33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37489B-9115-48D9-8D08-A2FE82843128}" type="slidenum">
              <a:rPr lang="en-US" smtClean="0"/>
              <a:t>24</a:t>
            </a:fld>
            <a:endParaRPr lang="en-US"/>
          </a:p>
        </p:txBody>
      </p:sp>
    </p:spTree>
    <p:extLst>
      <p:ext uri="{BB962C8B-B14F-4D97-AF65-F5344CB8AC3E}">
        <p14:creationId xmlns:p14="http://schemas.microsoft.com/office/powerpoint/2010/main" val="168220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7489B-9115-48D9-8D08-A2FE82843128}" type="slidenum">
              <a:rPr lang="en-US" smtClean="0"/>
              <a:t>26</a:t>
            </a:fld>
            <a:endParaRPr lang="en-US"/>
          </a:p>
        </p:txBody>
      </p:sp>
    </p:spTree>
    <p:extLst>
      <p:ext uri="{BB962C8B-B14F-4D97-AF65-F5344CB8AC3E}">
        <p14:creationId xmlns:p14="http://schemas.microsoft.com/office/powerpoint/2010/main" val="111652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575BCF-AE6A-4D8E-BA0B-CDD4E785C003}"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3078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167434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22238885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E54E40-AE99-4184-ADE8-E92FAF6F4F3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584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D3AFAD-2720-42B4-962F-0CB4AFACFE8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6327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7F9723-6254-4783-B0A7-8100385A860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20195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544799-0252-4AD6-B98D-9E8E49C6E97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50772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2F4A-463C-463F-A94C-BF1B90C3B39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51284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9064EF-6A7B-41AC-A952-47B5F35EA1B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7119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345F59-62E6-4C4D-961D-6E183FF376C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95073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085B34-1020-4F30-910A-F16A34B4A0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4844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4EA528-6854-45AA-B725-3D8E77DEADA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65105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FA4CEB0-4037-4585-A119-95E399F0879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095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14716181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FA8AE1-6D0B-4A2B-9450-D410C827200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353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280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000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658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898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3324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93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9443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746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981550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3091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248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0453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4261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6077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630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422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1585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9641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06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02100-3795-4BEF-BE9C-06181126E3A6}"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190170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3429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058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0571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802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181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5216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037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2570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7523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752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E02100-3795-4BEF-BE9C-06181126E3A6}"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1073933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4995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508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6345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056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4817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0442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9204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7521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352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503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E02100-3795-4BEF-BE9C-06181126E3A6}"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11188681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1704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3542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7069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78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5656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2420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0872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7091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23497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295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E02100-3795-4BEF-BE9C-06181126E3A6}"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4536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4137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2836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8048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3755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8270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5773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94999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8421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9968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277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02100-3795-4BEF-BE9C-06181126E3A6}"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836430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531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9253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3865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49052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00716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6876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32503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97630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5705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104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41970523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188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4913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21324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33449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339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6541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42637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6401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6619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324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0CDFF-7005-4DFD-9D65-6667B5981D25}" type="slidenum">
              <a:rPr lang="en-US" smtClean="0"/>
              <a:t>‹#›</a:t>
            </a:fld>
            <a:endParaRPr lang="en-US"/>
          </a:p>
        </p:txBody>
      </p:sp>
    </p:spTree>
    <p:extLst>
      <p:ext uri="{BB962C8B-B14F-4D97-AF65-F5344CB8AC3E}">
        <p14:creationId xmlns:p14="http://schemas.microsoft.com/office/powerpoint/2010/main" val="6339746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46793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77453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73863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0903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86126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1100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14275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70837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30090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397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02100-3795-4BEF-BE9C-06181126E3A6}" type="datetimeFigureOut">
              <a:rPr lang="en-US" smtClean="0"/>
              <a:t>10/13/2021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0CDFF-7005-4DFD-9D65-6667B5981D25}" type="slidenum">
              <a:rPr lang="en-US" smtClean="0"/>
              <a:t>‹#›</a:t>
            </a:fld>
            <a:endParaRPr lang="en-US"/>
          </a:p>
        </p:txBody>
      </p:sp>
    </p:spTree>
    <p:extLst>
      <p:ext uri="{BB962C8B-B14F-4D97-AF65-F5344CB8AC3E}">
        <p14:creationId xmlns:p14="http://schemas.microsoft.com/office/powerpoint/2010/main" val="397490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7B8C926-ADCC-4FC4-B0C5-D9FC0A587C9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824888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9F21DE-91B0-4F59-9729-201E8713583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D36252-790F-4530-A661-160F6EA781E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22196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26323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05717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91552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413345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685676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4624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CB4396-2524-4915-8161-BE148495BC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4B8E4-4E71-4E33-BBB7-C4C2F784D5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135420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28.xml"/><Relationship Id="rId5" Type="http://schemas.openxmlformats.org/officeDocument/2006/relationships/image" Target="../media/image33.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0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23.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5.png"/><Relationship Id="rId18" Type="http://schemas.openxmlformats.org/officeDocument/2006/relationships/slide" Target="slide16.xml"/><Relationship Id="rId3" Type="http://schemas.openxmlformats.org/officeDocument/2006/relationships/image" Target="../media/image9.png"/><Relationship Id="rId21" Type="http://schemas.openxmlformats.org/officeDocument/2006/relationships/image" Target="../media/image20.gif"/><Relationship Id="rId7" Type="http://schemas.openxmlformats.org/officeDocument/2006/relationships/image" Target="../media/image12.gif"/><Relationship Id="rId12" Type="http://schemas.openxmlformats.org/officeDocument/2006/relationships/slide" Target="slide7.xml"/><Relationship Id="rId17" Type="http://schemas.openxmlformats.org/officeDocument/2006/relationships/image" Target="../media/image17.png"/><Relationship Id="rId25" Type="http://schemas.openxmlformats.org/officeDocument/2006/relationships/image" Target="../media/image24.gif"/><Relationship Id="rId2" Type="http://schemas.openxmlformats.org/officeDocument/2006/relationships/image" Target="../media/image8.jpeg"/><Relationship Id="rId16" Type="http://schemas.openxmlformats.org/officeDocument/2006/relationships/slide" Target="slide9.xml"/><Relationship Id="rId20" Type="http://schemas.openxmlformats.org/officeDocument/2006/relationships/image" Target="../media/image19.gif"/><Relationship Id="rId1" Type="http://schemas.openxmlformats.org/officeDocument/2006/relationships/slideLayout" Target="../slideLayouts/slideLayout34.xml"/><Relationship Id="rId6" Type="http://schemas.openxmlformats.org/officeDocument/2006/relationships/image" Target="../media/image11.png"/><Relationship Id="rId11" Type="http://schemas.openxmlformats.org/officeDocument/2006/relationships/image" Target="../media/image14.png"/><Relationship Id="rId24" Type="http://schemas.openxmlformats.org/officeDocument/2006/relationships/image" Target="../media/image23.gif"/><Relationship Id="rId5" Type="http://schemas.microsoft.com/office/2007/relationships/hdphoto" Target="../media/hdphoto2.wdp"/><Relationship Id="rId15" Type="http://schemas.openxmlformats.org/officeDocument/2006/relationships/image" Target="../media/image16.png"/><Relationship Id="rId23" Type="http://schemas.openxmlformats.org/officeDocument/2006/relationships/image" Target="../media/image22.gif"/><Relationship Id="rId10" Type="http://schemas.openxmlformats.org/officeDocument/2006/relationships/slide" Target="slide6.xml"/><Relationship Id="rId19" Type="http://schemas.openxmlformats.org/officeDocument/2006/relationships/image" Target="../media/image18.gif"/><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slide" Target="slide8.xml"/><Relationship Id="rId22" Type="http://schemas.openxmlformats.org/officeDocument/2006/relationships/image" Target="../media/image21.gif"/></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4.xml"/><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45.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4.xml"/><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67.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4.xml"/><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56.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4.xml"/><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89.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4.xml"/><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78.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5"/>
          <p:cNvGrpSpPr>
            <a:grpSpLocks/>
          </p:cNvGrpSpPr>
          <p:nvPr/>
        </p:nvGrpSpPr>
        <p:grpSpPr bwMode="auto">
          <a:xfrm>
            <a:off x="0" y="0"/>
            <a:ext cx="9144000" cy="6858000"/>
            <a:chOff x="0" y="0"/>
            <a:chExt cx="5760" cy="4320"/>
          </a:xfrm>
        </p:grpSpPr>
        <p:pic>
          <p:nvPicPr>
            <p:cNvPr id="5131" name="Picture 13" descr="N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AutoShape 14"/>
            <p:cNvSpPr>
              <a:spLocks noChangeArrowheads="1"/>
            </p:cNvSpPr>
            <p:nvPr/>
          </p:nvSpPr>
          <p:spPr bwMode="auto">
            <a:xfrm>
              <a:off x="552" y="312"/>
              <a:ext cx="4992" cy="3696"/>
            </a:xfrm>
            <a:prstGeom prst="roundRect">
              <a:avLst>
                <a:gd name="adj" fmla="val 413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51" name="Text Box 19"/>
          <p:cNvSpPr txBox="1">
            <a:spLocks noChangeArrowheads="1"/>
          </p:cNvSpPr>
          <p:nvPr/>
        </p:nvSpPr>
        <p:spPr bwMode="auto">
          <a:xfrm>
            <a:off x="1562099" y="1470818"/>
            <a:ext cx="6553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6600"/>
                </a:solidFill>
                <a:effectLst/>
                <a:uLnTx/>
                <a:uFillTx/>
                <a:latin typeface="Times New Roman" pitchFamily="18" charset="0"/>
                <a:ea typeface="+mn-ea"/>
                <a:cs typeface="+mn-cs"/>
              </a:rPr>
              <a:t>TRÂN TRỌNG KÍNH CHÀO QUÝ THẦY CÔ VỀ DỰ GIỜ</a:t>
            </a:r>
            <a:br>
              <a:rPr kumimoji="0" lang="en-US" sz="3600" b="1" i="0" u="none" strike="noStrike" kern="1200" cap="none" spc="0" normalizeH="0" baseline="0" noProof="0" dirty="0">
                <a:ln>
                  <a:noFill/>
                </a:ln>
                <a:solidFill>
                  <a:srgbClr val="006600"/>
                </a:solidFill>
                <a:effectLst/>
                <a:uLnTx/>
                <a:uFillTx/>
                <a:latin typeface="Times New Roman" pitchFamily="18" charset="0"/>
                <a:ea typeface="+mn-ea"/>
                <a:cs typeface="+mn-cs"/>
              </a:rPr>
            </a:br>
            <a:r>
              <a:rPr kumimoji="0" lang="en-US" sz="3600" b="1" i="0" u="none" strike="noStrike" kern="1200" cap="none" spc="0" normalizeH="0" baseline="0" noProof="0" dirty="0">
                <a:ln>
                  <a:noFill/>
                </a:ln>
                <a:solidFill>
                  <a:srgbClr val="006600"/>
                </a:solidFill>
                <a:effectLst/>
                <a:uLnTx/>
                <a:uFillTx/>
                <a:latin typeface="Times New Roman" pitchFamily="18" charset="0"/>
                <a:ea typeface="+mn-ea"/>
                <a:cs typeface="+mn-cs"/>
              </a:rPr>
              <a:t>LỚP </a:t>
            </a:r>
            <a:r>
              <a:rPr kumimoji="0" lang="en-US" sz="3600" b="1" i="0" u="none" strike="noStrike" kern="1200" cap="none" spc="0" normalizeH="0" baseline="0" noProof="0" dirty="0" smtClean="0">
                <a:ln>
                  <a:noFill/>
                </a:ln>
                <a:solidFill>
                  <a:srgbClr val="006600"/>
                </a:solidFill>
                <a:effectLst/>
                <a:uLnTx/>
                <a:uFillTx/>
                <a:latin typeface="Times New Roman" pitchFamily="18" charset="0"/>
                <a:ea typeface="+mn-ea"/>
                <a:cs typeface="+mn-cs"/>
              </a:rPr>
              <a:t>6</a:t>
            </a:r>
            <a:endParaRPr kumimoji="0" lang="en-US" sz="3600" b="1" i="0" u="none" strike="noStrike" kern="1200" cap="none" spc="0" normalizeH="0" baseline="0" noProof="0" dirty="0">
              <a:ln>
                <a:noFill/>
              </a:ln>
              <a:solidFill>
                <a:srgbClr val="006600"/>
              </a:solidFill>
              <a:effectLst/>
              <a:uLnTx/>
              <a:uFillTx/>
              <a:latin typeface="Times New Roman" pitchFamily="18" charset="0"/>
              <a:ea typeface="+mn-ea"/>
              <a:cs typeface="+mn-cs"/>
            </a:endParaRPr>
          </a:p>
        </p:txBody>
      </p:sp>
      <p:sp>
        <p:nvSpPr>
          <p:cNvPr id="2058" name="Line 20"/>
          <p:cNvSpPr>
            <a:spLocks noChangeShapeType="1"/>
          </p:cNvSpPr>
          <p:nvPr/>
        </p:nvSpPr>
        <p:spPr bwMode="auto">
          <a:xfrm>
            <a:off x="3751792" y="-180143"/>
            <a:ext cx="2257425"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11"/>
          <p:cNvSpPr/>
          <p:nvPr/>
        </p:nvSpPr>
        <p:spPr>
          <a:xfrm>
            <a:off x="2100791" y="3376226"/>
            <a:ext cx="601450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3" name="TextBox 13"/>
          <p:cNvSpPr txBox="1">
            <a:spLocks noChangeArrowheads="1"/>
          </p:cNvSpPr>
          <p:nvPr/>
        </p:nvSpPr>
        <p:spPr bwMode="auto">
          <a:xfrm>
            <a:off x="1853381" y="3478268"/>
            <a:ext cx="6286501" cy="2308324"/>
          </a:xfrm>
          <a:prstGeom prst="rect">
            <a:avLst/>
          </a:prstGeom>
          <a:noFill/>
          <a:ln w="5715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Chủ</a:t>
            </a:r>
            <a:r>
              <a:rPr kumimoji="0" lang="en-US" alt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đề</a:t>
            </a:r>
            <a:r>
              <a:rPr kumimoji="0" lang="en-US" alt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solidFill>
                  <a:srgbClr val="0000CC"/>
                </a:solidFill>
                <a:effectLst/>
                <a:uLnTx/>
                <a:uFillTx/>
                <a:latin typeface="Times New Roman" panose="02020603050405020304" pitchFamily="18" charset="0"/>
                <a:ea typeface="+mn-ea"/>
                <a:cs typeface="Times New Roman" panose="02020603050405020304" pitchFamily="18" charset="0"/>
              </a:rPr>
              <a:t>Môn</a:t>
            </a:r>
            <a:r>
              <a:rPr kumimoji="0" lang="en-US" altLang="en-US" sz="2400" b="1" i="0" u="none" strike="noStrike" kern="1200" cap="none" spc="0" normalizeH="0" baseline="0" noProof="0" dirty="0">
                <a:ln/>
                <a:solidFill>
                  <a:srgbClr val="0000CC"/>
                </a:solidFill>
                <a:effectLst/>
                <a:uLnTx/>
                <a:uFillTx/>
                <a:latin typeface="Times New Roman" panose="02020603050405020304" pitchFamily="18" charset="0"/>
                <a:ea typeface="+mn-ea"/>
                <a:cs typeface="Times New Roman" panose="02020603050405020304" pitchFamily="18" charset="0"/>
              </a:rPr>
              <a:t>: …./ </a:t>
            </a:r>
            <a:r>
              <a:rPr kumimoji="0" lang="en-US" altLang="en-US" sz="2400" b="1" i="0" u="none" strike="noStrike" kern="1200" cap="none" spc="0" normalizeH="0" baseline="0" noProof="0" dirty="0" err="1">
                <a:ln/>
                <a:solidFill>
                  <a:srgbClr val="0000CC"/>
                </a:solidFill>
                <a:effectLst/>
                <a:uLnTx/>
                <a:uFillTx/>
                <a:latin typeface="Times New Roman" panose="02020603050405020304" pitchFamily="18" charset="0"/>
                <a:ea typeface="+mn-ea"/>
                <a:cs typeface="Times New Roman" panose="02020603050405020304" pitchFamily="18" charset="0"/>
              </a:rPr>
              <a:t>Lớp</a:t>
            </a:r>
            <a:r>
              <a:rPr kumimoji="0" lang="en-US" altLang="en-US" sz="2400" b="1" i="0" u="none" strike="noStrike" kern="1200" cap="none" spc="0" normalizeH="0" baseline="0" noProof="0" dirty="0">
                <a:ln/>
                <a:solidFill>
                  <a:srgbClr val="0000CC"/>
                </a:solidFill>
                <a:effectLst/>
                <a:uLnTx/>
                <a:uFillTx/>
                <a:latin typeface="Times New Roman" panose="02020603050405020304" pitchFamily="18" charset="0"/>
                <a:ea typeface="+mn-ea"/>
                <a:cs typeface="Times New Roman" panose="02020603050405020304" pitchFamily="18" charset="0"/>
              </a:rPr>
              <a:t> 6 (KNTTVCS)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Giáo</a:t>
            </a:r>
            <a:r>
              <a:rPr kumimoji="0" lang="en-US" alt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viên</a:t>
            </a:r>
            <a:r>
              <a:rPr kumimoji="0" lang="en-US" alt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altLang="en-US" sz="2400" b="1" i="0" u="none" strike="noStrike" kern="1200" cap="none" spc="0" normalizeH="0" baseline="0" noProof="0" dirty="0">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E- mail: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Điện</a:t>
            </a:r>
            <a:r>
              <a:rPr kumimoji="0" lang="en-US" alt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thoại</a:t>
            </a:r>
            <a:r>
              <a:rPr kumimoji="0" lang="en-US" alt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Trường</a:t>
            </a:r>
            <a:r>
              <a:rPr kumimoji="0" 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Địa</a:t>
            </a:r>
            <a:r>
              <a:rPr kumimoji="0" 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solidFill>
                  <a:srgbClr val="7030A0"/>
                </a:solidFill>
                <a:effectLst/>
                <a:uLnTx/>
                <a:uFillTx/>
                <a:latin typeface="Times New Roman" panose="02020603050405020304" pitchFamily="18" charset="0"/>
                <a:ea typeface="+mn-ea"/>
                <a:cs typeface="Times New Roman" panose="02020603050405020304" pitchFamily="18" charset="0"/>
              </a:rPr>
              <a:t>chỉ</a:t>
            </a:r>
            <a:r>
              <a:rPr kumimoji="0" lang="en-US" sz="2400" b="1" i="0" u="none" strike="noStrike" kern="1200" cap="none" spc="0" normalizeH="0" baseline="0" noProof="0" dirty="0">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solidFill>
                <a:srgbClr val="EEECE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682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804"/>
            <a:ext cx="8726214" cy="6515545"/>
          </a:xfrm>
          <a:prstGeom prst="rect">
            <a:avLst/>
          </a:prstGeom>
        </p:spPr>
      </p:pic>
      <p:sp>
        <p:nvSpPr>
          <p:cNvPr id="9" name="Rectangle 8"/>
          <p:cNvSpPr/>
          <p:nvPr/>
        </p:nvSpPr>
        <p:spPr>
          <a:xfrm>
            <a:off x="443754" y="1202828"/>
            <a:ext cx="8377518" cy="187743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600" b="1" spc="300" dirty="0">
                <a:ln w="11430" cmpd="sng">
                  <a:solidFill>
                    <a:schemeClr val="accent1">
                      <a:tint val="10000"/>
                    </a:schemeClr>
                  </a:solidFill>
                  <a:prstDash val="solid"/>
                  <a:miter lim="800000"/>
                </a:ln>
                <a:gradFill>
                  <a:gsLst>
                    <a:gs pos="10000">
                      <a:srgbClr val="0000FF"/>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BÀI </a:t>
            </a:r>
            <a:r>
              <a:rPr lang="en-US" sz="3600" b="1" spc="300" dirty="0" smtClean="0">
                <a:ln w="11430" cmpd="sng">
                  <a:solidFill>
                    <a:schemeClr val="accent1">
                      <a:tint val="10000"/>
                    </a:schemeClr>
                  </a:solidFill>
                  <a:prstDash val="solid"/>
                  <a:miter lim="800000"/>
                </a:ln>
                <a:gradFill>
                  <a:gsLst>
                    <a:gs pos="10000">
                      <a:srgbClr val="0000FF"/>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7 </a:t>
            </a:r>
            <a:r>
              <a:rPr lang="en-US" sz="3600" b="1" spc="300" dirty="0">
                <a:ln w="11430" cmpd="sng">
                  <a:solidFill>
                    <a:schemeClr val="accent1">
                      <a:tint val="10000"/>
                    </a:schemeClr>
                  </a:solidFill>
                  <a:prstDash val="solid"/>
                  <a:miter lim="800000"/>
                </a:ln>
                <a:gradFill>
                  <a:gsLst>
                    <a:gs pos="10000">
                      <a:srgbClr val="0000FF"/>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CHUYỂN ĐỘNG TỰ QUAY QUANH TRỤC CỦA TRÁI ĐẤT VÀ HỆ QUẢ </a:t>
            </a:r>
            <a:r>
              <a:rPr lang="en-US" sz="4400" b="1" spc="300" dirty="0">
                <a:ln w="11430" cmpd="sng">
                  <a:solidFill>
                    <a:schemeClr val="accent1">
                      <a:tint val="10000"/>
                    </a:schemeClr>
                  </a:solidFill>
                  <a:prstDash val="solid"/>
                  <a:miter lim="800000"/>
                </a:ln>
                <a:gradFill>
                  <a:gsLst>
                    <a:gs pos="10000">
                      <a:srgbClr val="0000FF"/>
                    </a:gs>
                    <a:gs pos="75000">
                      <a:schemeClr val="accent1">
                        <a:tint val="100000"/>
                        <a:shade val="50000"/>
                        <a:satMod val="150000"/>
                      </a:schemeClr>
                    </a:gs>
                  </a:gsLst>
                  <a:lin ang="5400000"/>
                </a:gradFill>
                <a:effectLst>
                  <a:glow rad="45500">
                    <a:schemeClr val="accent1">
                      <a:satMod val="220000"/>
                      <a:alpha val="35000"/>
                    </a:schemeClr>
                  </a:glow>
                </a:effectLst>
              </a:rPr>
              <a:t>( TIẾT2)</a:t>
            </a:r>
          </a:p>
        </p:txBody>
      </p:sp>
    </p:spTree>
    <p:custDataLst>
      <p:tags r:id="rId1"/>
    </p:custDataLst>
    <p:extLst>
      <p:ext uri="{BB962C8B-B14F-4D97-AF65-F5344CB8AC3E}">
        <p14:creationId xmlns:p14="http://schemas.microsoft.com/office/powerpoint/2010/main" val="27344777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07439"/>
            <a:ext cx="778754" cy="1237126"/>
          </a:xfrm>
          <a:prstGeom prst="rect">
            <a:avLst/>
          </a:prstGeom>
        </p:spPr>
      </p:pic>
      <p:sp>
        <p:nvSpPr>
          <p:cNvPr id="6" name="Rectangle 5"/>
          <p:cNvSpPr/>
          <p:nvPr/>
        </p:nvSpPr>
        <p:spPr>
          <a:xfrm>
            <a:off x="600263" y="248492"/>
            <a:ext cx="7000443" cy="523220"/>
          </a:xfrm>
          <a:prstGeom prst="rect">
            <a:avLst/>
          </a:prstGeom>
        </p:spPr>
        <p:txBody>
          <a:bodyPr wrap="square">
            <a:spAutoFit/>
          </a:bodyPr>
          <a:lstStyle/>
          <a:p>
            <a:r>
              <a:rPr lang="en-US" sz="2800" b="1" cap="none" spc="0" dirty="0">
                <a:ln/>
                <a:solidFill>
                  <a:srgbClr val="FF0000"/>
                </a:solidFill>
                <a:effectLst/>
                <a:latin typeface="Times New Roman" panose="02020603050405020304" pitchFamily="18" charset="0"/>
                <a:cs typeface="Times New Roman" panose="02020603050405020304" pitchFamily="18" charset="0"/>
              </a:rPr>
              <a:t>HOẠT ĐỘNG HÌNH THÀNH KIẾN THỨC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83771" y="783771"/>
            <a:ext cx="7524206" cy="461665"/>
          </a:xfrm>
          <a:prstGeom prst="rect">
            <a:avLst/>
          </a:prstGeom>
          <a:noFill/>
        </p:spPr>
        <p:txBody>
          <a:bodyPr wrap="square" rtlCol="0">
            <a:spAutoFit/>
          </a:bodyPr>
          <a:lstStyle/>
          <a:p>
            <a:pPr algn="just">
              <a:spcBef>
                <a:spcPts val="600"/>
              </a:spcBef>
              <a:spcAft>
                <a:spcPts val="0"/>
              </a:spcAft>
            </a:pPr>
            <a:r>
              <a:rPr lang="en-US" sz="2400" b="1" dirty="0">
                <a:solidFill>
                  <a:srgbClr val="000000"/>
                </a:solidFill>
                <a:latin typeface="Times New Roman" panose="02020603050405020304" pitchFamily="18" charset="0"/>
                <a:ea typeface="Calibri" panose="020F0502020204030204" pitchFamily="34" charset="0"/>
              </a:rPr>
              <a:t>2.Hệ </a:t>
            </a:r>
            <a:r>
              <a:rPr lang="en-US" sz="2400" b="1" dirty="0" err="1">
                <a:solidFill>
                  <a:srgbClr val="000000"/>
                </a:solidFill>
                <a:latin typeface="Times New Roman" panose="02020603050405020304" pitchFamily="18" charset="0"/>
                <a:ea typeface="Calibri" panose="020F0502020204030204" pitchFamily="34" charset="0"/>
              </a:rPr>
              <a:t>quả</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chuyển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động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tự</a:t>
            </a:r>
            <a:r>
              <a:rPr lang="en-US" sz="2400" b="1" dirty="0">
                <a:solidFill>
                  <a:srgbClr val="000000"/>
                </a:solidFill>
                <a:latin typeface="Times New Roman" panose="02020603050405020304" pitchFamily="18" charset="0"/>
                <a:ea typeface="Calibri" panose="020F0502020204030204" pitchFamily="34" charset="0"/>
              </a:rPr>
              <a:t> quay </a:t>
            </a:r>
            <a:r>
              <a:rPr lang="en-US" sz="2400" b="1" dirty="0" err="1">
                <a:solidFill>
                  <a:srgbClr val="000000"/>
                </a:solidFill>
                <a:latin typeface="Times New Roman" panose="02020603050405020304" pitchFamily="18" charset="0"/>
                <a:ea typeface="Calibri" panose="020F0502020204030204" pitchFamily="34" charset="0"/>
              </a:rPr>
              <a:t>quanh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trục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Trái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3" name="TextBox 2"/>
          <p:cNvSpPr txBox="1"/>
          <p:nvPr/>
        </p:nvSpPr>
        <p:spPr>
          <a:xfrm>
            <a:off x="765450" y="1174778"/>
            <a:ext cx="7568652" cy="907941"/>
          </a:xfrm>
          <a:prstGeom prst="rect">
            <a:avLst/>
          </a:prstGeom>
          <a:noFill/>
        </p:spPr>
        <p:txBody>
          <a:bodyPr wrap="square" rtlCol="0">
            <a:spAutoFit/>
          </a:bodyPr>
          <a:lstStyle/>
          <a:p>
            <a:pPr algn="just">
              <a:spcBef>
                <a:spcPts val="600"/>
              </a:spcBef>
              <a:spcAft>
                <a:spcPts val="0"/>
              </a:spcAft>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smtClean="0">
                <a:solidFill>
                  <a:srgbClr val="000000"/>
                </a:solidFill>
                <a:latin typeface="Times New Roman" panose="02020603050405020304" pitchFamily="18" charset="0"/>
                <a:ea typeface="Calibri" panose="020F0502020204030204" pitchFamily="34" charset="0"/>
              </a:rPr>
              <a:t>a</a:t>
            </a:r>
            <a:r>
              <a:rPr lang="en-US" sz="2400" b="1" dirty="0">
                <a:solidFill>
                  <a:srgbClr val="000000"/>
                </a:solidFill>
                <a:latin typeface="Times New Roman" panose="02020603050405020304" pitchFamily="18" charset="0"/>
                <a:ea typeface="Calibri" panose="020F0502020204030204" pitchFamily="34" charset="0"/>
              </a:rPr>
              <a:t>)</a:t>
            </a:r>
            <a:r>
              <a:rPr lang="en-US" sz="2400" b="1" dirty="0" smtClean="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Ngày</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đêm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luân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phiên</a:t>
            </a:r>
            <a:r>
              <a:rPr lang="en-US" sz="2400" b="1"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en-US" sz="2400" b="1" dirty="0" smtClean="0">
                <a:solidFill>
                  <a:srgbClr val="000000"/>
                </a:solidFill>
                <a:latin typeface="Times New Roman" panose="02020603050405020304" pitchFamily="18" charset="0"/>
                <a:ea typeface="Calibri" panose="020F0502020204030204" pitchFamily="34" charset="0"/>
              </a:rPr>
              <a:t>b)</a:t>
            </a:r>
            <a:r>
              <a:rPr lang="en-US" sz="2400" b="1" dirty="0" err="1" smtClean="0">
                <a:solidFill>
                  <a:srgbClr val="000000"/>
                </a:solidFill>
                <a:latin typeface="Times New Roman" panose="02020603050405020304" pitchFamily="18" charset="0"/>
                <a:ea typeface="Calibri" panose="020F0502020204030204" pitchFamily="34" charset="0"/>
              </a:rPr>
              <a:t>Giờ</a:t>
            </a:r>
            <a:r>
              <a:rPr lang="en-US" sz="2400" b="1" dirty="0" smtClean="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trên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Trái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Times New Roman" panose="02020603050405020304" pitchFamily="18" charset="0"/>
              <a:ea typeface="Calibri" panose="020F0502020204030204" pitchFamily="34" charset="0"/>
            </a:endParaRPr>
          </a:p>
        </p:txBody>
      </p:sp>
      <p:pic>
        <p:nvPicPr>
          <p:cNvPr id="7" name="Picture 6"/>
          <p:cNvPicPr/>
          <p:nvPr/>
        </p:nvPicPr>
        <p:blipFill>
          <a:blip r:embed="rId5"/>
          <a:stretch>
            <a:fillRect/>
          </a:stretch>
        </p:blipFill>
        <p:spPr>
          <a:xfrm>
            <a:off x="778754" y="2122471"/>
            <a:ext cx="8365246" cy="3938695"/>
          </a:xfrm>
          <a:prstGeom prst="rect">
            <a:avLst/>
          </a:prstGeom>
        </p:spPr>
      </p:pic>
      <p:sp>
        <p:nvSpPr>
          <p:cNvPr id="5" name="TextBox 4"/>
          <p:cNvSpPr txBox="1"/>
          <p:nvPr/>
        </p:nvSpPr>
        <p:spPr>
          <a:xfrm>
            <a:off x="765450" y="5307439"/>
            <a:ext cx="6891553" cy="1277273"/>
          </a:xfrm>
          <a:prstGeom prst="rect">
            <a:avLst/>
          </a:prstGeom>
          <a:noFill/>
        </p:spPr>
        <p:txBody>
          <a:bodyPr wrap="square" rtlCol="0">
            <a:spAutoFit/>
          </a:bodyPr>
          <a:lstStyle/>
          <a:p>
            <a:pPr algn="just">
              <a:spcBef>
                <a:spcPts val="600"/>
              </a:spcBef>
              <a:spcAft>
                <a:spcPts val="0"/>
              </a:spcAft>
            </a:pPr>
            <a:r>
              <a:rPr lang="en-US" sz="2400" dirty="0" err="1">
                <a:solidFill>
                  <a:srgbClr val="000000"/>
                </a:solidFill>
                <a:latin typeface="Times New Roman" panose="02020603050405020304" pitchFamily="18" charset="0"/>
                <a:ea typeface="Calibri" panose="020F0502020204030204" pitchFamily="34" charset="0"/>
              </a:rPr>
              <a:t>Dựa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2</a:t>
            </a:r>
            <a:r>
              <a:rPr lang="vi-VN" sz="2400" dirty="0">
                <a:solidFill>
                  <a:srgbClr val="000000"/>
                </a:solidFill>
                <a:latin typeface="Times New Roman" panose="02020603050405020304" pitchFamily="18" charset="0"/>
                <a:ea typeface="Calibri" panose="020F0502020204030204" pitchFamily="34" charset="0"/>
              </a:rPr>
              <a:t>, em hãy:</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en-US" sz="2400" dirty="0">
                <a:solidFill>
                  <a:srgbClr val="000000"/>
                </a:solidFill>
                <a:latin typeface="Times New Roman" panose="02020603050405020304" pitchFamily="18" charset="0"/>
                <a:ea typeface="Calibri" panose="020F0502020204030204" pitchFamily="34" charset="0"/>
              </a:rPr>
              <a:t>Cho </a:t>
            </a:r>
            <a:r>
              <a:rPr lang="en-US" sz="2400" dirty="0" err="1">
                <a:solidFill>
                  <a:srgbClr val="000000"/>
                </a:solidFill>
                <a:latin typeface="Times New Roman" panose="02020603050405020304" pitchFamily="18" charset="0"/>
                <a:ea typeface="Calibri" panose="020F0502020204030204" pitchFamily="34" charset="0"/>
              </a:rPr>
              <a:t>biết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giới</a:t>
            </a:r>
            <a:r>
              <a:rPr lang="en-US" sz="2400" dirty="0">
                <a:solidFill>
                  <a:srgbClr val="000000"/>
                </a:solidFill>
                <a:latin typeface="Times New Roman" panose="02020603050405020304" pitchFamily="18" charset="0"/>
                <a:ea typeface="Calibri" panose="020F0502020204030204" pitchFamily="34" charset="0"/>
              </a:rPr>
              <a:t> chia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bao </a:t>
            </a:r>
            <a:r>
              <a:rPr lang="en-US" sz="2400" dirty="0" err="1">
                <a:solidFill>
                  <a:srgbClr val="000000"/>
                </a:solidFill>
                <a:latin typeface="Times New Roman" panose="02020603050405020304" pitchFamily="18" charset="0"/>
                <a:ea typeface="Calibri" panose="020F0502020204030204" pitchFamily="34" charset="0"/>
              </a:rPr>
              <a:t>nhiêu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giờ</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Giờ</a:t>
            </a:r>
            <a:r>
              <a:rPr lang="en-US" sz="2400" dirty="0">
                <a:solidFill>
                  <a:srgbClr val="000000"/>
                </a:solidFill>
                <a:latin typeface="Times New Roman" panose="02020603050405020304" pitchFamily="18" charset="0"/>
                <a:ea typeface="Calibri" panose="020F0502020204030204" pitchFamily="34" charset="0"/>
              </a:rPr>
              <a:t> ở </a:t>
            </a:r>
            <a:r>
              <a:rPr lang="en-US" sz="2400" dirty="0" err="1">
                <a:solidFill>
                  <a:srgbClr val="000000"/>
                </a:solidFill>
                <a:latin typeface="Times New Roman" panose="02020603050405020304" pitchFamily="18" charset="0"/>
                <a:ea typeface="Calibri" panose="020F0502020204030204" pitchFamily="34" charset="0"/>
              </a:rPr>
              <a:t>mỗi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nhau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không</a:t>
            </a:r>
            <a:r>
              <a:rPr lang="en-US" sz="2400" dirty="0">
                <a:solidFill>
                  <a:srgbClr val="000000"/>
                </a:solidFill>
                <a:latin typeface="Times New Roman" panose="02020603050405020304" pitchFamily="18" charset="0"/>
                <a:ea typeface="Calibri" panose="020F0502020204030204" pitchFamily="34" charset="0"/>
              </a:rPr>
              <a:t>?</a:t>
            </a:r>
          </a:p>
        </p:txBody>
      </p:sp>
      <p:cxnSp>
        <p:nvCxnSpPr>
          <p:cNvPr id="10" name="Straight Connector 9"/>
          <p:cNvCxnSpPr/>
          <p:nvPr/>
        </p:nvCxnSpPr>
        <p:spPr>
          <a:xfrm>
            <a:off x="4539343" y="2259874"/>
            <a:ext cx="0" cy="31742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20194" y="2272937"/>
            <a:ext cx="39189" cy="31612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9343" y="4924697"/>
            <a:ext cx="502920" cy="369332"/>
          </a:xfrm>
          <a:prstGeom prst="rect">
            <a:avLst/>
          </a:prstGeom>
          <a:noFill/>
        </p:spPr>
        <p:txBody>
          <a:bodyPr wrap="square" rtlCol="0">
            <a:spAutoFit/>
          </a:bodyPr>
          <a:lstStyle/>
          <a:p>
            <a:endParaRPr lang="en-US" dirty="0"/>
          </a:p>
        </p:txBody>
      </p:sp>
      <p:sp>
        <p:nvSpPr>
          <p:cNvPr id="17" name="Text Box 24"/>
          <p:cNvSpPr txBox="1">
            <a:spLocks noChangeArrowheads="1"/>
          </p:cNvSpPr>
          <p:nvPr/>
        </p:nvSpPr>
        <p:spPr bwMode="auto">
          <a:xfrm>
            <a:off x="4467119" y="4555365"/>
            <a:ext cx="706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panose="020B0604020202020204" pitchFamily="34" charset="0"/>
              </a:rPr>
              <a:t>15</a:t>
            </a:r>
            <a:r>
              <a:rPr kumimoji="0" lang="en-US" altLang="en-US" sz="1800" b="1" i="0" u="none" strike="noStrike" kern="0" cap="none" spc="0" normalizeH="0" baseline="30000" noProof="0" dirty="0">
                <a:ln>
                  <a:noFill/>
                </a:ln>
                <a:solidFill>
                  <a:srgbClr val="000000"/>
                </a:solidFill>
                <a:effectLst/>
                <a:uLnTx/>
                <a:uFillTx/>
                <a:latin typeface="Arial" panose="020B0604020202020204" pitchFamily="34" charset="0"/>
              </a:rPr>
              <a:t>0</a:t>
            </a:r>
            <a:endParaRPr kumimoji="0" lang="en-US" altLang="en-US" sz="1800" b="1"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8" name="Line 23"/>
          <p:cNvSpPr>
            <a:spLocks noChangeShapeType="1"/>
          </p:cNvSpPr>
          <p:nvPr/>
        </p:nvSpPr>
        <p:spPr bwMode="auto">
          <a:xfrm>
            <a:off x="4539343" y="4924697"/>
            <a:ext cx="381000" cy="0"/>
          </a:xfrm>
          <a:prstGeom prst="line">
            <a:avLst/>
          </a:prstGeom>
          <a:noFill/>
          <a:ln w="28575">
            <a:solidFill>
              <a:srgbClr val="0000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xmlns="" id="{ED6EB81D-33A3-4D3A-8BF2-237273EA9ADC}"/>
              </a:ext>
            </a:extLst>
          </p:cNvPr>
          <p:cNvSpPr txBox="1"/>
          <p:nvPr/>
        </p:nvSpPr>
        <p:spPr>
          <a:xfrm>
            <a:off x="781236" y="6480699"/>
            <a:ext cx="7562028" cy="461309"/>
          </a:xfrm>
          <a:prstGeom prst="rect">
            <a:avLst/>
          </a:prstGeom>
          <a:noFill/>
        </p:spPr>
        <p:txBody>
          <a:bodyPr wrap="square" rtlCol="0">
            <a:spAutoFit/>
          </a:bodyPr>
          <a:lstStyle/>
          <a:p>
            <a:pPr algn="just">
              <a:spcBef>
                <a:spcPts val="600"/>
              </a:spcBef>
              <a:spcAft>
                <a:spcPts val="0"/>
              </a:spcAft>
            </a:pPr>
            <a:r>
              <a:rPr lang="en-US" sz="2400" dirty="0">
                <a:solidFill>
                  <a:srgbClr val="000000"/>
                </a:solidFill>
                <a:latin typeface="Times New Roman" panose="02020603050405020304" pitchFamily="18" charset="0"/>
                <a:ea typeface="Calibri" panose="020F0502020204030204" pitchFamily="34" charset="0"/>
              </a:rPr>
              <a:t>Cho </a:t>
            </a:r>
            <a:r>
              <a:rPr lang="en-US" sz="2400" dirty="0" err="1">
                <a:solidFill>
                  <a:srgbClr val="000000"/>
                </a:solidFill>
                <a:latin typeface="Times New Roman" panose="02020603050405020304" pitchFamily="18" charset="0"/>
                <a:ea typeface="Calibri" panose="020F0502020204030204" pitchFamily="34" charset="0"/>
              </a:rPr>
              <a:t>biết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24 </a:t>
            </a:r>
            <a:r>
              <a:rPr lang="en-US" sz="2400" dirty="0" err="1">
                <a:solidFill>
                  <a:srgbClr val="000000"/>
                </a:solidFill>
                <a:latin typeface="Times New Roman" panose="02020603050405020304" pitchFamily="18" charset="0"/>
                <a:ea typeface="Calibri" panose="020F0502020204030204" pitchFamily="34" charset="0"/>
              </a:rPr>
              <a:t>khu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giờ</a:t>
            </a:r>
            <a:r>
              <a:rPr lang="en-US" sz="2400" dirty="0">
                <a:solidFill>
                  <a:srgbClr val="000000"/>
                </a:solidFill>
                <a:latin typeface="Times New Roman" panose="02020603050405020304" pitchFamily="18" charset="0"/>
                <a:ea typeface="Calibri" panose="020F0502020204030204" pitchFamily="34" charset="0"/>
              </a:rPr>
              <a:t> ở </a:t>
            </a:r>
            <a:r>
              <a:rPr lang="en-US" sz="2400" dirty="0" err="1">
                <a:solidFill>
                  <a:srgbClr val="000000"/>
                </a:solidFill>
                <a:latin typeface="Times New Roman" panose="02020603050405020304" pitchFamily="18" charset="0"/>
                <a:ea typeface="Calibri" panose="020F0502020204030204" pitchFamily="34" charset="0"/>
              </a:rPr>
              <a:t>đâu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giờ</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gốc</a:t>
            </a:r>
            <a:r>
              <a:rPr lang="en-US" sz="2400" dirty="0">
                <a:solidFill>
                  <a:srgbClr val="000000"/>
                </a:solidFill>
                <a:latin typeface="Times New Roman" panose="02020603050405020304" pitchFamily="18" charset="0"/>
                <a:ea typeface="Calibri" panose="020F0502020204030204" pitchFamily="34" charset="0"/>
              </a:rPr>
              <a:t>? </a:t>
            </a:r>
          </a:p>
        </p:txBody>
      </p:sp>
    </p:spTree>
    <p:custDataLst>
      <p:tags r:id="rId1"/>
    </p:custDataLst>
    <p:extLst>
      <p:ext uri="{BB962C8B-B14F-4D97-AF65-F5344CB8AC3E}">
        <p14:creationId xmlns:p14="http://schemas.microsoft.com/office/powerpoint/2010/main" val="2887355515"/>
      </p:ext>
    </p:extLst>
  </p:cSld>
  <p:clrMapOvr>
    <a:masterClrMapping/>
  </p:clrMapOvr>
  <mc:AlternateContent xmlns:mc="http://schemas.openxmlformats.org/markup-compatibility/2006" xmlns:p14="http://schemas.microsoft.com/office/powerpoint/2010/main">
    <mc:Choice Requires="p14">
      <p:transition spd="slow" p14:dur="1602">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3" grpId="1"/>
      <p:bldP spid="17" grpId="0"/>
      <p:bldP spid="18"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1440" y="1"/>
            <a:ext cx="9052560" cy="550378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7439"/>
            <a:ext cx="778754" cy="1237126"/>
          </a:xfrm>
          <a:prstGeom prst="rect">
            <a:avLst/>
          </a:prstGeom>
        </p:spPr>
      </p:pic>
      <p:sp>
        <p:nvSpPr>
          <p:cNvPr id="4" name="TextBox 3"/>
          <p:cNvSpPr txBox="1"/>
          <p:nvPr/>
        </p:nvSpPr>
        <p:spPr>
          <a:xfrm>
            <a:off x="667918" y="5688449"/>
            <a:ext cx="10834367" cy="1169551"/>
          </a:xfrm>
          <a:prstGeom prst="rect">
            <a:avLst/>
          </a:prstGeom>
          <a:noFill/>
        </p:spPr>
        <p:txBody>
          <a:bodyPr wrap="square" rtlCol="0">
            <a:spAutoFit/>
          </a:bodyPr>
          <a:lstStyle/>
          <a:p>
            <a:pPr algn="just">
              <a:spcBef>
                <a:spcPts val="600"/>
              </a:spcBef>
              <a:spcAft>
                <a:spcPts val="0"/>
              </a:spcAft>
            </a:pPr>
            <a:r>
              <a:rPr lang="en-US" sz="2000" dirty="0" err="1">
                <a:solidFill>
                  <a:srgbClr val="000000"/>
                </a:solidFill>
                <a:latin typeface="Times New Roman" panose="02020603050405020304" pitchFamily="18" charset="0"/>
                <a:ea typeface="Calibri" panose="020F0502020204030204" pitchFamily="34" charset="0"/>
              </a:rPr>
              <a:t>Dựa</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hình</a:t>
            </a:r>
            <a:r>
              <a:rPr lang="en-US" sz="2000" dirty="0">
                <a:solidFill>
                  <a:srgbClr val="000000"/>
                </a:solidFill>
                <a:latin typeface="Times New Roman" panose="02020603050405020304" pitchFamily="18" charset="0"/>
                <a:ea typeface="Calibri" panose="020F0502020204030204" pitchFamily="34" charset="0"/>
              </a:rPr>
              <a:t> 2</a:t>
            </a:r>
            <a:r>
              <a:rPr lang="vi-VN" sz="2000" dirty="0">
                <a:solidFill>
                  <a:srgbClr val="000000"/>
                </a:solidFill>
                <a:latin typeface="Times New Roman" panose="02020603050405020304" pitchFamily="18" charset="0"/>
                <a:ea typeface="Calibri" panose="020F0502020204030204" pitchFamily="34" charset="0"/>
              </a:rPr>
              <a:t>, em hãy:</a:t>
            </a:r>
            <a:endParaRPr lang="en-US" sz="20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vi-VN" sz="2000" dirty="0">
                <a:solidFill>
                  <a:srgbClr val="000000"/>
                </a:solidFill>
                <a:latin typeface="Times New Roman" panose="02020603050405020304" pitchFamily="18" charset="0"/>
                <a:ea typeface="Calibri" panose="020F0502020204030204" pitchFamily="34" charset="0"/>
              </a:rPr>
              <a:t>+ Cho biết một số quốc gia sử dụng giờ của nhiều khu vực?</a:t>
            </a:r>
            <a:endParaRPr lang="en-US" sz="20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vi-VN" sz="2000" dirty="0">
                <a:solidFill>
                  <a:srgbClr val="000000"/>
                </a:solidFill>
                <a:latin typeface="Times New Roman" panose="02020603050405020304" pitchFamily="18" charset="0"/>
                <a:ea typeface="Calibri" panose="020F0502020204030204" pitchFamily="34" charset="0"/>
              </a:rPr>
              <a:t>+Kể tên một số quốc gia sử dụng cùng khu vực giờ với VN?</a:t>
            </a:r>
            <a:endParaRPr lang="en-US" sz="2000" dirty="0">
              <a:solidFill>
                <a:srgbClr val="000000"/>
              </a:solidFill>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xmlns="" id="{61641D21-FE0D-4523-93B6-A2D8D76357CE}"/>
              </a:ext>
            </a:extLst>
          </p:cNvPr>
          <p:cNvSpPr txBox="1"/>
          <p:nvPr/>
        </p:nvSpPr>
        <p:spPr>
          <a:xfrm>
            <a:off x="781234" y="5213527"/>
            <a:ext cx="836276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95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823EF9-E953-489A-A33D-C5A34D0069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458" y="5271928"/>
            <a:ext cx="778754" cy="1237126"/>
          </a:xfrm>
          <a:prstGeom prst="rect">
            <a:avLst/>
          </a:prstGeom>
        </p:spPr>
      </p:pic>
      <p:pic>
        <p:nvPicPr>
          <p:cNvPr id="3" name="Picture 2">
            <a:extLst>
              <a:ext uri="{FF2B5EF4-FFF2-40B4-BE49-F238E27FC236}">
                <a16:creationId xmlns:a16="http://schemas.microsoft.com/office/drawing/2014/main" xmlns="" id="{792B4144-A5CB-4214-9BCD-083ED22B9D11}"/>
              </a:ext>
            </a:extLst>
          </p:cNvPr>
          <p:cNvPicPr/>
          <p:nvPr/>
        </p:nvPicPr>
        <p:blipFill>
          <a:blip r:embed="rId3"/>
          <a:stretch>
            <a:fillRect/>
          </a:stretch>
        </p:blipFill>
        <p:spPr>
          <a:xfrm>
            <a:off x="91440" y="1"/>
            <a:ext cx="9052560" cy="6061166"/>
          </a:xfrm>
          <a:prstGeom prst="rect">
            <a:avLst/>
          </a:prstGeom>
        </p:spPr>
      </p:pic>
      <p:sp>
        <p:nvSpPr>
          <p:cNvPr id="4" name="TextBox 38">
            <a:extLst>
              <a:ext uri="{FF2B5EF4-FFF2-40B4-BE49-F238E27FC236}">
                <a16:creationId xmlns:a16="http://schemas.microsoft.com/office/drawing/2014/main" xmlns="" id="{B43927F4-7B98-4701-9B4B-03C6AA10BC58}"/>
              </a:ext>
            </a:extLst>
          </p:cNvPr>
          <p:cNvSpPr txBox="1">
            <a:spLocks noChangeArrowheads="1"/>
          </p:cNvSpPr>
          <p:nvPr/>
        </p:nvSpPr>
        <p:spPr bwMode="auto">
          <a:xfrm>
            <a:off x="414338" y="5194300"/>
            <a:ext cx="8272462"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Công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thức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tính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giờ</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phía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Đông</a:t>
            </a:r>
            <a:r>
              <a:rPr lang="en-US" altLang="en-US" sz="2400" b="1" dirty="0">
                <a:solidFill>
                  <a:srgbClr val="FF0000"/>
                </a:solidFill>
                <a:latin typeface="Times New Roman" panose="02020603050405020304" pitchFamily="18" charset="0"/>
                <a:cs typeface="Times New Roman" panose="02020603050405020304" pitchFamily="18" charset="0"/>
              </a:rPr>
              <a:t> : </a:t>
            </a:r>
            <a:r>
              <a:rPr lang="en-US" altLang="en-US" sz="2400" b="1" dirty="0" err="1">
                <a:solidFill>
                  <a:srgbClr val="FF0000"/>
                </a:solidFill>
                <a:latin typeface="Times New Roman" panose="02020603050405020304" pitchFamily="18" charset="0"/>
                <a:cs typeface="Times New Roman" panose="02020603050405020304" pitchFamily="18" charset="0"/>
              </a:rPr>
              <a:t>Giờ</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gốc</a:t>
            </a:r>
            <a:r>
              <a:rPr lang="en-US" altLang="en-US" sz="2400" b="1" dirty="0">
                <a:solidFill>
                  <a:srgbClr val="FF0000"/>
                </a:solidFill>
                <a:latin typeface="Times New Roman" panose="02020603050405020304" pitchFamily="18" charset="0"/>
                <a:cs typeface="Times New Roman" panose="02020603050405020304" pitchFamily="18" charset="0"/>
              </a:rPr>
              <a:t> + </a:t>
            </a:r>
            <a:r>
              <a:rPr lang="en-US" altLang="en-US" sz="2400" b="1" dirty="0" err="1">
                <a:solidFill>
                  <a:srgbClr val="FF0000"/>
                </a:solidFill>
                <a:latin typeface="Times New Roman" panose="02020603050405020304" pitchFamily="18" charset="0"/>
                <a:cs typeface="Times New Roman" panose="02020603050405020304" pitchFamily="18" charset="0"/>
              </a:rPr>
              <a:t>múi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giờ</a:t>
            </a:r>
            <a:endParaRPr lang="en-US" altLang="en-US" sz="2400" b="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phía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Tây</a:t>
            </a:r>
            <a:r>
              <a:rPr lang="en-US" altLang="en-US" sz="2400" b="1" dirty="0">
                <a:solidFill>
                  <a:srgbClr val="FF0000"/>
                </a:solidFill>
                <a:latin typeface="Times New Roman" panose="02020603050405020304" pitchFamily="18" charset="0"/>
                <a:cs typeface="Times New Roman" panose="02020603050405020304" pitchFamily="18" charset="0"/>
              </a:rPr>
              <a:t>   : </a:t>
            </a:r>
            <a:r>
              <a:rPr lang="en-US" altLang="en-US" sz="2400" b="1" dirty="0" err="1">
                <a:solidFill>
                  <a:srgbClr val="FF0000"/>
                </a:solidFill>
                <a:latin typeface="Times New Roman" panose="02020603050405020304" pitchFamily="18" charset="0"/>
                <a:cs typeface="Times New Roman" panose="02020603050405020304" pitchFamily="18" charset="0"/>
              </a:rPr>
              <a:t>múi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giờ</a:t>
            </a:r>
            <a:r>
              <a:rPr lang="en-US" altLang="en-US" sz="2400" b="1" dirty="0">
                <a:solidFill>
                  <a:srgbClr val="FF0000"/>
                </a:solidFill>
                <a:latin typeface="Times New Roman" panose="02020603050405020304" pitchFamily="18" charset="0"/>
                <a:cs typeface="Times New Roman" panose="02020603050405020304" pitchFamily="18" charset="0"/>
              </a:rPr>
              <a:t> - </a:t>
            </a:r>
            <a:r>
              <a:rPr lang="en-US" altLang="en-US" sz="2400" b="1" dirty="0" err="1">
                <a:solidFill>
                  <a:srgbClr val="FF0000"/>
                </a:solidFill>
                <a:latin typeface="Times New Roman" panose="02020603050405020304" pitchFamily="18" charset="0"/>
                <a:cs typeface="Times New Roman" panose="02020603050405020304" pitchFamily="18" charset="0"/>
              </a:rPr>
              <a:t>giờ</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gốc</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Line 36">
            <a:extLst>
              <a:ext uri="{FF2B5EF4-FFF2-40B4-BE49-F238E27FC236}">
                <a16:creationId xmlns:a16="http://schemas.microsoft.com/office/drawing/2014/main" xmlns="" id="{EA94C5DF-22FB-4220-A503-63EE11CBB8B1}"/>
              </a:ext>
            </a:extLst>
          </p:cNvPr>
          <p:cNvSpPr>
            <a:spLocks noChangeShapeType="1"/>
          </p:cNvSpPr>
          <p:nvPr/>
        </p:nvSpPr>
        <p:spPr bwMode="auto">
          <a:xfrm>
            <a:off x="4376738" y="320675"/>
            <a:ext cx="0" cy="48577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Oval 5">
            <a:extLst>
              <a:ext uri="{FF2B5EF4-FFF2-40B4-BE49-F238E27FC236}">
                <a16:creationId xmlns:a16="http://schemas.microsoft.com/office/drawing/2014/main" xmlns="" id="{D57CFF91-942C-4849-ADFE-C439DBE99CC1}"/>
              </a:ext>
            </a:extLst>
          </p:cNvPr>
          <p:cNvSpPr/>
          <p:nvPr/>
        </p:nvSpPr>
        <p:spPr>
          <a:xfrm>
            <a:off x="4200525" y="1527175"/>
            <a:ext cx="176213"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27">
            <a:extLst>
              <a:ext uri="{FF2B5EF4-FFF2-40B4-BE49-F238E27FC236}">
                <a16:creationId xmlns:a16="http://schemas.microsoft.com/office/drawing/2014/main" xmlns="" id="{23EC35AA-A10E-4DD8-A1C5-921A19E5C1F5}"/>
              </a:ext>
            </a:extLst>
          </p:cNvPr>
          <p:cNvSpPr/>
          <p:nvPr/>
        </p:nvSpPr>
        <p:spPr>
          <a:xfrm>
            <a:off x="2475390" y="1892423"/>
            <a:ext cx="17145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Oval 27">
            <a:extLst>
              <a:ext uri="{FF2B5EF4-FFF2-40B4-BE49-F238E27FC236}">
                <a16:creationId xmlns:a16="http://schemas.microsoft.com/office/drawing/2014/main" xmlns="" id="{FF328AB2-9496-4FC8-B201-BB6B037E4620}"/>
              </a:ext>
            </a:extLst>
          </p:cNvPr>
          <p:cNvSpPr/>
          <p:nvPr/>
        </p:nvSpPr>
        <p:spPr>
          <a:xfrm>
            <a:off x="6900909" y="2587965"/>
            <a:ext cx="17145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TextBox 9">
            <a:extLst>
              <a:ext uri="{FF2B5EF4-FFF2-40B4-BE49-F238E27FC236}">
                <a16:creationId xmlns:a16="http://schemas.microsoft.com/office/drawing/2014/main" xmlns="" id="{DEB18E10-C063-493A-8121-690D52E1931C}"/>
              </a:ext>
            </a:extLst>
          </p:cNvPr>
          <p:cNvSpPr txBox="1"/>
          <p:nvPr/>
        </p:nvSpPr>
        <p:spPr>
          <a:xfrm>
            <a:off x="391887" y="6186196"/>
            <a:ext cx="8294914" cy="400110"/>
          </a:xfrm>
          <a:prstGeom prst="rect">
            <a:avLst/>
          </a:prstGeom>
          <a:solidFill>
            <a:schemeClr val="bg1"/>
          </a:solidFill>
        </p:spPr>
        <p:txBody>
          <a:bodyPr wrap="square">
            <a:spAutoFit/>
          </a:bodyPr>
          <a:lstStyle/>
          <a:p>
            <a:pPr>
              <a:defRPr/>
            </a:pPr>
            <a:r>
              <a:rPr lang="en-US" sz="2000" b="1" dirty="0" err="1">
                <a:solidFill>
                  <a:schemeClr val="accent2">
                    <a:lumMod val="75000"/>
                  </a:schemeClr>
                </a:solidFill>
                <a:latin typeface="Times New Roman" panose="02020603050405020304" pitchFamily="18" charset="0"/>
                <a:cs typeface="Times New Roman" panose="02020603050405020304" pitchFamily="18" charset="0"/>
              </a:rPr>
              <a:t>Giờ</a:t>
            </a:r>
            <a:r>
              <a:rPr lang="en-US" sz="2000" b="1" dirty="0">
                <a:solidFill>
                  <a:schemeClr val="accent2">
                    <a:lumMod val="75000"/>
                  </a:schemeClr>
                </a:solidFill>
                <a:latin typeface="Times New Roman" panose="02020603050405020304" pitchFamily="18" charset="0"/>
                <a:cs typeface="Times New Roman" panose="02020603050405020304" pitchFamily="18" charset="0"/>
              </a:rPr>
              <a:t> ở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Phía</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Đông</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kinh</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tuyến</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gốc</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sớm</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hơn</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giờ</a:t>
            </a:r>
            <a:r>
              <a:rPr lang="en-US" sz="2000" b="1" dirty="0">
                <a:solidFill>
                  <a:schemeClr val="accent2">
                    <a:lumMod val="75000"/>
                  </a:schemeClr>
                </a:solidFill>
                <a:latin typeface="Times New Roman" panose="02020603050405020304" pitchFamily="18" charset="0"/>
                <a:cs typeface="Times New Roman" panose="02020603050405020304" pitchFamily="18" charset="0"/>
              </a:rPr>
              <a:t> ở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phía</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Tây</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kinh</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tuyến</a:t>
            </a: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latin typeface="Times New Roman" panose="02020603050405020304" pitchFamily="18" charset="0"/>
                <a:cs typeface="Times New Roman" panose="02020603050405020304" pitchFamily="18" charset="0"/>
              </a:rPr>
              <a:t>gốc</a:t>
            </a:r>
            <a:r>
              <a:rPr lang="en-US" sz="2000" b="1" dirty="0">
                <a:solidFill>
                  <a:schemeClr val="accent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66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01957"/>
            <a:ext cx="778754" cy="1237126"/>
          </a:xfrm>
          <a:prstGeom prst="rect">
            <a:avLst/>
          </a:prstGeom>
        </p:spPr>
      </p:pic>
      <p:pic>
        <p:nvPicPr>
          <p:cNvPr id="3" name="Picture 2"/>
          <p:cNvPicPr/>
          <p:nvPr/>
        </p:nvPicPr>
        <p:blipFill>
          <a:blip r:embed="rId3"/>
          <a:stretch>
            <a:fillRect/>
          </a:stretch>
        </p:blipFill>
        <p:spPr>
          <a:xfrm>
            <a:off x="635063" y="52252"/>
            <a:ext cx="8365246" cy="6647643"/>
          </a:xfrm>
          <a:prstGeom prst="rect">
            <a:avLst/>
          </a:prstGeom>
          <a:solidFill>
            <a:srgbClr val="FF0000"/>
          </a:solidFill>
        </p:spPr>
      </p:pic>
      <p:sp>
        <p:nvSpPr>
          <p:cNvPr id="6" name="5-Point Star 5"/>
          <p:cNvSpPr/>
          <p:nvPr/>
        </p:nvSpPr>
        <p:spPr>
          <a:xfrm>
            <a:off x="2129246" y="2076995"/>
            <a:ext cx="274320" cy="10450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750423" y="1254034"/>
            <a:ext cx="156753"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122023" y="3958046"/>
            <a:ext cx="130628" cy="22206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779623" y="287383"/>
            <a:ext cx="0" cy="54210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27817" y="287383"/>
            <a:ext cx="0" cy="53557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39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43691" y="1"/>
            <a:ext cx="8908869" cy="5725664"/>
          </a:xfrm>
          <a:prstGeom prst="rect">
            <a:avLst/>
          </a:prstGeom>
        </p:spPr>
      </p:pic>
      <p:sp>
        <p:nvSpPr>
          <p:cNvPr id="3" name="TextBox 2"/>
          <p:cNvSpPr txBox="1"/>
          <p:nvPr/>
        </p:nvSpPr>
        <p:spPr>
          <a:xfrm>
            <a:off x="0" y="5529721"/>
            <a:ext cx="9052560" cy="1446550"/>
          </a:xfrm>
          <a:prstGeom prst="rect">
            <a:avLst/>
          </a:prstGeom>
          <a:noFill/>
        </p:spPr>
        <p:txBody>
          <a:bodyPr wrap="square" rtlCol="0">
            <a:spAutoFit/>
          </a:bodyPr>
          <a:lstStyle/>
          <a:p>
            <a:pPr algn="just">
              <a:spcBef>
                <a:spcPts val="600"/>
              </a:spcBef>
              <a:spcAft>
                <a:spcPts val="0"/>
              </a:spcAft>
            </a:pPr>
            <a:r>
              <a:rPr lang="nl-NL" sz="2200" dirty="0" smtClean="0">
                <a:solidFill>
                  <a:srgbClr val="000000"/>
                </a:solidFill>
                <a:latin typeface="Times New Roman" panose="02020603050405020304" pitchFamily="18" charset="0"/>
                <a:ea typeface="Calibri" panose="020F0502020204030204" pitchFamily="34" charset="0"/>
              </a:rPr>
              <a:t> </a:t>
            </a:r>
            <a:r>
              <a:rPr lang="nl-NL" sz="2200" dirty="0">
                <a:solidFill>
                  <a:srgbClr val="000000"/>
                </a:solidFill>
                <a:latin typeface="Times New Roman" panose="02020603050405020304" pitchFamily="18" charset="0"/>
                <a:ea typeface="Calibri" panose="020F0502020204030204" pitchFamily="34" charset="0"/>
              </a:rPr>
              <a:t>Đêm gala nghệ thuật "Sắc màu văn hoá bốn phương" được truyền hình trực tiếp vào 20 giờ ngày 31 tháng 5 năm 2019 tại Việt </a:t>
            </a:r>
            <a:r>
              <a:rPr lang="nl-NL" sz="2200" dirty="0" smtClean="0">
                <a:solidFill>
                  <a:srgbClr val="000000"/>
                </a:solidFill>
                <a:latin typeface="Times New Roman" panose="02020603050405020304" pitchFamily="18" charset="0"/>
                <a:ea typeface="Calibri" panose="020F0502020204030204" pitchFamily="34" charset="0"/>
              </a:rPr>
              <a:t>Nam</a:t>
            </a:r>
            <a:r>
              <a:rPr lang="nl-NL" sz="2200" dirty="0">
                <a:solidFill>
                  <a:srgbClr val="000000"/>
                </a:solidFill>
                <a:latin typeface="Times New Roman" panose="02020603050405020304" pitchFamily="18" charset="0"/>
                <a:ea typeface="Calibri" panose="020F0502020204030204" pitchFamily="34" charset="0"/>
              </a:rPr>
              <a:t>. Vậy khi đó ở các địa điểm Xơ-un (Hàn Quốc), Mát-xcơ-va (Nga), Ma-ni-la (Phi-líp-pin) là mấy giờ?</a:t>
            </a:r>
            <a:endParaRPr lang="en-US" sz="22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35336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0445" y="0"/>
            <a:ext cx="8425543" cy="6544491"/>
          </a:xfrm>
          <a:prstGeom prst="rect">
            <a:avLst/>
          </a:prstGeom>
        </p:spPr>
      </p:pic>
    </p:spTree>
    <p:extLst>
      <p:ext uri="{BB962C8B-B14F-4D97-AF65-F5344CB8AC3E}">
        <p14:creationId xmlns:p14="http://schemas.microsoft.com/office/powerpoint/2010/main" val="3731341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6" y="4859383"/>
            <a:ext cx="1097280" cy="1527003"/>
          </a:xfrm>
          <a:prstGeom prst="rect">
            <a:avLst/>
          </a:prstGeom>
        </p:spPr>
      </p:pic>
      <p:sp>
        <p:nvSpPr>
          <p:cNvPr id="3" name="TextBox 2"/>
          <p:cNvSpPr txBox="1"/>
          <p:nvPr/>
        </p:nvSpPr>
        <p:spPr>
          <a:xfrm>
            <a:off x="640080" y="378823"/>
            <a:ext cx="7537268" cy="461665"/>
          </a:xfrm>
          <a:prstGeom prst="rect">
            <a:avLst/>
          </a:prstGeom>
          <a:noFill/>
        </p:spPr>
        <p:txBody>
          <a:bodyPr wrap="square" rtlCol="0">
            <a:spAutoFit/>
          </a:bodyPr>
          <a:lstStyle/>
          <a:p>
            <a:pPr algn="just">
              <a:spcBef>
                <a:spcPts val="600"/>
              </a:spcBef>
              <a:spcAft>
                <a:spcPts val="0"/>
              </a:spcAft>
            </a:pPr>
            <a:r>
              <a:rPr lang="en-US" sz="2400" b="1" dirty="0">
                <a:solidFill>
                  <a:srgbClr val="000000"/>
                </a:solidFill>
                <a:latin typeface="Times New Roman" panose="02020603050405020304" pitchFamily="18" charset="0"/>
                <a:ea typeface="Calibri" panose="020F0502020204030204" pitchFamily="34" charset="0"/>
              </a:rPr>
              <a:t>2.Hệ </a:t>
            </a:r>
            <a:r>
              <a:rPr lang="en-US" sz="2400" b="1" dirty="0" err="1">
                <a:solidFill>
                  <a:srgbClr val="000000"/>
                </a:solidFill>
                <a:latin typeface="Times New Roman" panose="02020603050405020304" pitchFamily="18" charset="0"/>
                <a:ea typeface="Calibri" panose="020F0502020204030204" pitchFamily="34" charset="0"/>
              </a:rPr>
              <a:t>quả</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chuyển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động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tự</a:t>
            </a:r>
            <a:r>
              <a:rPr lang="en-US" sz="2400" b="1" dirty="0">
                <a:solidFill>
                  <a:srgbClr val="000000"/>
                </a:solidFill>
                <a:latin typeface="Times New Roman" panose="02020603050405020304" pitchFamily="18" charset="0"/>
                <a:ea typeface="Calibri" panose="020F0502020204030204" pitchFamily="34" charset="0"/>
              </a:rPr>
              <a:t> quay </a:t>
            </a:r>
            <a:r>
              <a:rPr lang="en-US" sz="2400" b="1" dirty="0" err="1">
                <a:solidFill>
                  <a:srgbClr val="000000"/>
                </a:solidFill>
                <a:latin typeface="Times New Roman" panose="02020603050405020304" pitchFamily="18" charset="0"/>
                <a:ea typeface="Calibri" panose="020F0502020204030204" pitchFamily="34" charset="0"/>
              </a:rPr>
              <a:t>quanh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trục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Trái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4" name="TextBox 3"/>
          <p:cNvSpPr txBox="1"/>
          <p:nvPr/>
        </p:nvSpPr>
        <p:spPr>
          <a:xfrm>
            <a:off x="640080" y="1136469"/>
            <a:ext cx="7067006" cy="1277273"/>
          </a:xfrm>
          <a:prstGeom prst="rect">
            <a:avLst/>
          </a:prstGeom>
          <a:noFill/>
        </p:spPr>
        <p:txBody>
          <a:bodyPr wrap="square" rtlCol="0">
            <a:spAutoFit/>
          </a:bodyPr>
          <a:lstStyle/>
          <a:p>
            <a:pPr algn="just" fontAlgn="auto">
              <a:spcAft>
                <a:spcPts val="600"/>
              </a:spcAft>
              <a:tabLst>
                <a:tab pos="217805" algn="l"/>
              </a:tabLs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b) </a:t>
            </a:r>
            <a:r>
              <a:rPr lang="vi-VN" sz="2400" b="1" dirty="0">
                <a:latin typeface="Times New Roman" panose="02020603050405020304" pitchFamily="18" charset="0"/>
                <a:ea typeface="Calibri" panose="020F0502020204030204" pitchFamily="34" charset="0"/>
                <a:cs typeface="Times New Roman" panose="02020603050405020304" pitchFamily="18" charset="0"/>
              </a:rPr>
              <a:t>Giờ trên Trái Đất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Times New Roman" panose="02020603050405020304" pitchFamily="18" charset="0"/>
                <a:ea typeface="Calibri" panose="020F0502020204030204" pitchFamily="34" charset="0"/>
              </a:rPr>
              <a:t>- Chia bề mặt Trái Đất ra làm 24 khu vực giờ, mỗi khu vực có 1 giờ riêng gọi là giờ khu vực.</a:t>
            </a:r>
            <a:endParaRPr lang="en-US" sz="2400" dirty="0"/>
          </a:p>
        </p:txBody>
      </p:sp>
    </p:spTree>
    <p:extLst>
      <p:ext uri="{BB962C8B-B14F-4D97-AF65-F5344CB8AC3E}">
        <p14:creationId xmlns:p14="http://schemas.microsoft.com/office/powerpoint/2010/main" val="3682435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6" y="4859383"/>
            <a:ext cx="1097280" cy="1527003"/>
          </a:xfrm>
          <a:prstGeom prst="rect">
            <a:avLst/>
          </a:prstGeom>
        </p:spPr>
      </p:pic>
      <p:sp>
        <p:nvSpPr>
          <p:cNvPr id="3" name="TextBox 2"/>
          <p:cNvSpPr txBox="1"/>
          <p:nvPr/>
        </p:nvSpPr>
        <p:spPr>
          <a:xfrm>
            <a:off x="744582" y="326571"/>
            <a:ext cx="7432763" cy="461665"/>
          </a:xfrm>
          <a:prstGeom prst="rect">
            <a:avLst/>
          </a:prstGeom>
          <a:noFill/>
        </p:spPr>
        <p:txBody>
          <a:bodyPr wrap="square" rtlCol="0">
            <a:spAutoFit/>
          </a:bodyPr>
          <a:lstStyle/>
          <a:p>
            <a:pPr algn="just">
              <a:spcBef>
                <a:spcPts val="600"/>
              </a:spcBef>
              <a:spcAft>
                <a:spcPts val="0"/>
              </a:spcAft>
            </a:pPr>
            <a:r>
              <a:rPr lang="en-US" sz="2400" b="1" dirty="0">
                <a:solidFill>
                  <a:srgbClr val="000000"/>
                </a:solidFill>
                <a:latin typeface="Times New Roman" panose="02020603050405020304" pitchFamily="18" charset="0"/>
                <a:ea typeface="Calibri" panose="020F0502020204030204" pitchFamily="34" charset="0"/>
              </a:rPr>
              <a:t>2.Hệ </a:t>
            </a:r>
            <a:r>
              <a:rPr lang="en-US" sz="2400" b="1" dirty="0" err="1">
                <a:solidFill>
                  <a:srgbClr val="000000"/>
                </a:solidFill>
                <a:latin typeface="Times New Roman" panose="02020603050405020304" pitchFamily="18" charset="0"/>
                <a:ea typeface="Calibri" panose="020F0502020204030204" pitchFamily="34" charset="0"/>
              </a:rPr>
              <a:t>quả</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chuyển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động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tự</a:t>
            </a:r>
            <a:r>
              <a:rPr lang="en-US" sz="2400" b="1" dirty="0">
                <a:solidFill>
                  <a:srgbClr val="000000"/>
                </a:solidFill>
                <a:latin typeface="Times New Roman" panose="02020603050405020304" pitchFamily="18" charset="0"/>
                <a:ea typeface="Calibri" panose="020F0502020204030204" pitchFamily="34" charset="0"/>
              </a:rPr>
              <a:t> quay </a:t>
            </a:r>
            <a:r>
              <a:rPr lang="en-US" sz="2400" b="1" dirty="0" err="1">
                <a:solidFill>
                  <a:srgbClr val="000000"/>
                </a:solidFill>
                <a:latin typeface="Times New Roman" panose="02020603050405020304" pitchFamily="18" charset="0"/>
                <a:ea typeface="Calibri" panose="020F0502020204030204" pitchFamily="34" charset="0"/>
              </a:rPr>
              <a:t>quanh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trục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Trái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4" name="TextBox 3"/>
          <p:cNvSpPr txBox="1"/>
          <p:nvPr/>
        </p:nvSpPr>
        <p:spPr>
          <a:xfrm>
            <a:off x="744582" y="849086"/>
            <a:ext cx="7380513" cy="461665"/>
          </a:xfrm>
          <a:prstGeom prst="rect">
            <a:avLst/>
          </a:prstGeom>
          <a:noFill/>
        </p:spPr>
        <p:txBody>
          <a:bodyPr wrap="square" rtlCol="0">
            <a:spAutoFit/>
          </a:bodyPr>
          <a:lstStyle/>
          <a:p>
            <a:r>
              <a:rPr lang="en-US" sz="2400" b="1" dirty="0" smtClean="0">
                <a:latin typeface="Times New Roman" panose="02020603050405020304" pitchFamily="18" charset="0"/>
                <a:ea typeface="Calibri" panose="020F0502020204030204" pitchFamily="34" charset="0"/>
              </a:rPr>
              <a:t>c</a:t>
            </a: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Sự</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lệch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hướng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chuyển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của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vật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thể</a:t>
            </a:r>
            <a:r>
              <a:rPr lang="en-US" sz="2400" b="1" dirty="0">
                <a:latin typeface="Times New Roman" panose="02020603050405020304" pitchFamily="18" charset="0"/>
                <a:ea typeface="Calibri" panose="020F0502020204030204" pitchFamily="34" charset="0"/>
              </a:rPr>
              <a:t>.</a:t>
            </a:r>
            <a:endParaRPr lang="en-US" sz="2400" dirty="0"/>
          </a:p>
        </p:txBody>
      </p:sp>
      <p:pic>
        <p:nvPicPr>
          <p:cNvPr id="5" name="Picture 4"/>
          <p:cNvPicPr/>
          <p:nvPr/>
        </p:nvPicPr>
        <p:blipFill>
          <a:blip r:embed="rId3"/>
          <a:stretch>
            <a:fillRect/>
          </a:stretch>
        </p:blipFill>
        <p:spPr>
          <a:xfrm>
            <a:off x="2586446" y="1403662"/>
            <a:ext cx="5956663" cy="4396247"/>
          </a:xfrm>
          <a:prstGeom prst="rect">
            <a:avLst/>
          </a:prstGeom>
        </p:spPr>
      </p:pic>
      <p:sp>
        <p:nvSpPr>
          <p:cNvPr id="6" name="Rectangle 5"/>
          <p:cNvSpPr/>
          <p:nvPr/>
        </p:nvSpPr>
        <p:spPr>
          <a:xfrm>
            <a:off x="2155371" y="5740450"/>
            <a:ext cx="5865224" cy="830997"/>
          </a:xfrm>
          <a:prstGeom prst="rect">
            <a:avLst/>
          </a:prstGeom>
        </p:spPr>
        <p:txBody>
          <a:bodyPr wrap="square">
            <a:spAutoFit/>
          </a:bodyPr>
          <a:lstStyle/>
          <a:p>
            <a:r>
              <a:rPr lang="en-US" sz="2400" dirty="0" err="1">
                <a:latin typeface="Times New Roman" panose="02020603050405020304" pitchFamily="18" charset="0"/>
                <a:ea typeface="Calibri" panose="020F0502020204030204" pitchFamily="34" charset="0"/>
              </a:rPr>
              <a:t>Quan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hình</a:t>
            </a:r>
            <a:r>
              <a:rPr lang="en-US" sz="2400" dirty="0">
                <a:latin typeface="Times New Roman" panose="02020603050405020304" pitchFamily="18" charset="0"/>
                <a:ea typeface="Calibri" panose="020F0502020204030204" pitchFamily="34" charset="0"/>
              </a:rPr>
              <a:t> 4</a:t>
            </a:r>
            <a:r>
              <a:rPr lang="vi-VN" sz="2400" dirty="0">
                <a:latin typeface="Times New Roman" panose="02020603050405020304" pitchFamily="18" charset="0"/>
                <a:ea typeface="Calibri" panose="020F0502020204030204" pitchFamily="34" charset="0"/>
              </a:rPr>
              <a:t>, HS làm việc cá nhân sau đó thảo luận cặp đôi.</a:t>
            </a:r>
            <a:r>
              <a:rPr lang="en-US" sz="2400" dirty="0">
                <a:latin typeface="Times New Roman" panose="02020603050405020304" pitchFamily="18" charset="0"/>
                <a:ea typeface="Calibri" panose="020F0502020204030204" pitchFamily="34" charset="0"/>
              </a:rPr>
              <a:t> (2phút).</a:t>
            </a:r>
            <a:endParaRPr lang="en-US" sz="2400" dirty="0"/>
          </a:p>
        </p:txBody>
      </p:sp>
    </p:spTree>
    <p:extLst>
      <p:ext uri="{BB962C8B-B14F-4D97-AF65-F5344CB8AC3E}">
        <p14:creationId xmlns:p14="http://schemas.microsoft.com/office/powerpoint/2010/main" val="39063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38206"/>
            <a:ext cx="1188720" cy="1527003"/>
          </a:xfrm>
          <a:prstGeom prst="rect">
            <a:avLst/>
          </a:prstGeom>
        </p:spPr>
      </p:pic>
      <p:pic>
        <p:nvPicPr>
          <p:cNvPr id="5" name="Picture 4"/>
          <p:cNvPicPr/>
          <p:nvPr/>
        </p:nvPicPr>
        <p:blipFill>
          <a:blip r:embed="rId3"/>
          <a:stretch>
            <a:fillRect/>
          </a:stretch>
        </p:blipFill>
        <p:spPr>
          <a:xfrm>
            <a:off x="4140926" y="2116183"/>
            <a:ext cx="5003074" cy="4649026"/>
          </a:xfrm>
          <a:prstGeom prst="rect">
            <a:avLst/>
          </a:prstGeom>
        </p:spPr>
      </p:pic>
      <p:sp>
        <p:nvSpPr>
          <p:cNvPr id="7" name="TextBox 6"/>
          <p:cNvSpPr txBox="1"/>
          <p:nvPr/>
        </p:nvSpPr>
        <p:spPr>
          <a:xfrm>
            <a:off x="143691" y="0"/>
            <a:ext cx="4219303" cy="4308872"/>
          </a:xfrm>
          <a:prstGeom prst="rect">
            <a:avLst/>
          </a:prstGeom>
          <a:noFill/>
        </p:spPr>
        <p:txBody>
          <a:bodyPr wrap="square" rtlCol="0">
            <a:spAutoFit/>
          </a:bodyPr>
          <a:lstStyle/>
          <a:p>
            <a:pPr algn="just">
              <a:spcBef>
                <a:spcPts val="600"/>
              </a:spcBef>
              <a:spcAft>
                <a:spcPts val="0"/>
              </a:spcAft>
            </a:pPr>
            <a:r>
              <a:rPr lang="vi-VN" sz="2400" dirty="0">
                <a:solidFill>
                  <a:srgbClr val="000000"/>
                </a:solidFill>
                <a:latin typeface="Times New Roman" panose="02020603050405020304" pitchFamily="18" charset="0"/>
                <a:ea typeface="Calibri" panose="020F0502020204030204" pitchFamily="34" charset="0"/>
              </a:rPr>
              <a:t>+ Ở BCB, vật thể chuyển động theo chiều kinh tuyến lệch về bên trái hay bên phải so với hướng di chuyển ban đầu?</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vi-VN" sz="2400" dirty="0">
                <a:solidFill>
                  <a:srgbClr val="000000"/>
                </a:solidFill>
                <a:latin typeface="Times New Roman" panose="02020603050405020304" pitchFamily="18" charset="0"/>
                <a:ea typeface="Calibri" panose="020F0502020204030204" pitchFamily="34" charset="0"/>
              </a:rPr>
              <a:t>+ Ở BCN, vật thể chuyển động theo chiều kinh tuyến lệch về bên trái hay bên phải so với hướng di chuyển ban đầu?</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vi-VN"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Nguyên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chuyển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lệch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hướng</a:t>
            </a:r>
            <a:r>
              <a:rPr lang="en-US" sz="2400"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425568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
          <p:cNvSpPr txBox="1">
            <a:spLocks noChangeArrowheads="1"/>
          </p:cNvSpPr>
          <p:nvPr/>
        </p:nvSpPr>
        <p:spPr bwMode="auto">
          <a:xfrm>
            <a:off x="103187" y="165418"/>
            <a:ext cx="88994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h="25400" prst="softRound"/>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prstClr val="black"/>
                </a:solidFill>
                <a:effectLst>
                  <a:glow rad="139700">
                    <a:srgbClr val="FFC000">
                      <a:satMod val="175000"/>
                      <a:alpha val="40000"/>
                    </a:srgbClr>
                  </a:glow>
                  <a:reflection blurRad="6350" stA="60000" endA="900" endPos="58000" dir="5400000" sy="-100000" algn="bl" rotWithShape="0"/>
                </a:effectLst>
                <a:uLnTx/>
                <a:uFillTx/>
                <a:latin typeface="Times New Roman" panose="02020603050405020304" pitchFamily="18" charset="0"/>
                <a:ea typeface="+mn-ea"/>
                <a:cs typeface="+mn-cs"/>
              </a:rPr>
              <a:t>          </a:t>
            </a:r>
            <a:r>
              <a:rPr kumimoji="0" lang="vi-VN" altLang="vi-VN" sz="3600" b="1" i="0" u="none" strike="noStrike" kern="1200" cap="none" spc="0" normalizeH="0" baseline="0" noProof="0" dirty="0">
                <a:ln>
                  <a:noFill/>
                </a:ln>
                <a:solidFill>
                  <a:srgbClr val="C00000"/>
                </a:solidFill>
                <a:effectLst>
                  <a:glow rad="139700">
                    <a:srgbClr val="FFC000">
                      <a:satMod val="175000"/>
                      <a:alpha val="40000"/>
                    </a:srgbClr>
                  </a:glow>
                  <a:reflection blurRad="6350" stA="60000" endA="900" endPos="58000" dir="5400000" sy="-100000" algn="bl" rotWithShape="0"/>
                </a:effectLst>
                <a:uLnTx/>
                <a:uFillTx/>
                <a:latin typeface="Times New Roman" panose="02020603050405020304" pitchFamily="18" charset="0"/>
                <a:ea typeface="+mn-ea"/>
                <a:cs typeface="+mn-cs"/>
              </a:rPr>
              <a:t>MỤC TIÊU BÀI HỌC                                   </a:t>
            </a:r>
          </a:p>
        </p:txBody>
      </p:sp>
      <p:sp>
        <p:nvSpPr>
          <p:cNvPr id="557" name="Rectangle 556"/>
          <p:cNvSpPr/>
          <p:nvPr/>
        </p:nvSpPr>
        <p:spPr>
          <a:xfrm>
            <a:off x="103187" y="88167"/>
            <a:ext cx="8888413" cy="6647597"/>
          </a:xfrm>
          <a:prstGeom prst="rect">
            <a:avLst/>
          </a:prstGeom>
          <a:noFill/>
          <a:ln w="50800" cmpd="thinThick">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entagon 6"/>
          <p:cNvSpPr/>
          <p:nvPr/>
        </p:nvSpPr>
        <p:spPr>
          <a:xfrm>
            <a:off x="266752" y="3122297"/>
            <a:ext cx="8673307" cy="2022152"/>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Năng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lực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algn="just">
              <a:spcBef>
                <a:spcPts val="600"/>
              </a:spcBef>
              <a:spcAft>
                <a:spcPts val="600"/>
              </a:spcAft>
            </a:pPr>
            <a:r>
              <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lý</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 - Vận </a:t>
            </a:r>
            <a:r>
              <a:rPr lang="en-US" sz="2400" dirty="0" err="1">
                <a:solidFill>
                  <a:srgbClr val="000000"/>
                </a:solidFill>
                <a:latin typeface="Times New Roman" panose="02020603050405020304" pitchFamily="18" charset="0"/>
                <a:ea typeface="Calibri" panose="020F0502020204030204" pitchFamily="34" charset="0"/>
              </a:rPr>
              <a:t>dụng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thức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kĩ</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năng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biết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liên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hệ</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giải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thích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tượng</a:t>
            </a:r>
            <a:r>
              <a:rPr lang="en-US" sz="2400" dirty="0">
                <a:solidFill>
                  <a:srgbClr val="000000"/>
                </a:solidFill>
                <a:latin typeface="Times New Roman" panose="02020603050405020304" pitchFamily="18" charset="0"/>
                <a:ea typeface="Calibri" panose="020F0502020204030204" pitchFamily="34" charset="0"/>
              </a:rPr>
              <a:t>.</a:t>
            </a:r>
            <a:endParaRPr lang="en-US" sz="2400" dirty="0">
              <a:solidFill>
                <a:srgbClr val="0000CC"/>
              </a:solidFill>
            </a:endParaRPr>
          </a:p>
          <a:p>
            <a:pPr marL="0" marR="0" lvl="0" indent="0" algn="l" defTabSz="914400" rtl="0" eaLnBrk="1" fontAlgn="auto" latinLnBrk="0" hangingPunct="1">
              <a:lnSpc>
                <a:spcPct val="100000"/>
              </a:lnSpc>
              <a:buClrTx/>
              <a:buSzTx/>
              <a:buFontTx/>
              <a:buNone/>
              <a:tabLst/>
              <a:defRPr/>
            </a:pPr>
            <a:endPar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9" name="Pentagon 8"/>
          <p:cNvSpPr/>
          <p:nvPr/>
        </p:nvSpPr>
        <p:spPr>
          <a:xfrm>
            <a:off x="266752" y="5280818"/>
            <a:ext cx="8774061" cy="1325564"/>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Phẩm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chất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Giáo</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dục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lòng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ái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nước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tinh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trách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nhiệm</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nhiệm</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vụ</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err="1">
                <a:ln>
                  <a:noFill/>
                </a:ln>
                <a:solidFill>
                  <a:schemeClr val="tx1"/>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giao.</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4868" y="60521"/>
            <a:ext cx="778754" cy="1237126"/>
          </a:xfrm>
          <a:prstGeom prst="rect">
            <a:avLst/>
          </a:prstGeom>
        </p:spPr>
      </p:pic>
      <p:sp>
        <p:nvSpPr>
          <p:cNvPr id="10" name="Pentagon 9"/>
          <p:cNvSpPr/>
          <p:nvPr/>
        </p:nvSpPr>
        <p:spPr>
          <a:xfrm>
            <a:off x="228600" y="914399"/>
            <a:ext cx="8686800" cy="2105247"/>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60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0"/>
              </a:spcAft>
              <a:buClrTx/>
              <a:buSzTx/>
              <a:buFontTx/>
              <a:buNone/>
              <a:tabLst/>
              <a:defRPr/>
            </a:pP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vi-VN" sz="24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latin typeface="Times New Roman" panose="02020603050405020304" pitchFamily="18" charset="0"/>
                <a:ea typeface="Calibri" panose="020F0502020204030204" pitchFamily="34" charset="0"/>
              </a:rPr>
              <a:t>Trình bày được các hệ quả của chuyển động tự quay quanh trục của Trái Đất: giờ trên Trái Đất (giờ địa phương/ giờ khu vực), sự lệch hướng chuyển động của vật thể theo chiều kinh tuyến.</a:t>
            </a:r>
          </a:p>
          <a:p>
            <a:pPr lvl="0" algn="just">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 So sánh được giờ của hai địa điểm trên Trái Đất.</a:t>
            </a:r>
            <a:endPar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0"/>
              </a:spcAft>
              <a:buClrTx/>
              <a:buSzTx/>
              <a:buFontTx/>
              <a:buNone/>
              <a:tabLst/>
              <a:defRPr/>
            </a:pPr>
            <a:endParaRPr lang="en-US" sz="24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0"/>
              </a:spcAft>
              <a:buClrTx/>
              <a:buSzTx/>
              <a:buFontTx/>
              <a:buNone/>
              <a:tabLst/>
              <a:defRPr/>
            </a:pPr>
            <a:r>
              <a:rPr kumimoji="0" lang="en-US" sz="2400" b="0" i="0" u="none" strike="noStrike" kern="1200" cap="none" spc="0" normalizeH="0" baseline="0" noProof="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528615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313508" y="52251"/>
            <a:ext cx="5695405" cy="4519748"/>
          </a:xfrm>
          <a:prstGeom prst="rect">
            <a:avLst/>
          </a:prstGeom>
        </p:spPr>
      </p:pic>
      <p:sp>
        <p:nvSpPr>
          <p:cNvPr id="4" name="Rectangle 3"/>
          <p:cNvSpPr/>
          <p:nvPr/>
        </p:nvSpPr>
        <p:spPr>
          <a:xfrm>
            <a:off x="1" y="4556196"/>
            <a:ext cx="9144000" cy="2169825"/>
          </a:xfrm>
          <a:prstGeom prst="rect">
            <a:avLst/>
          </a:prstGeom>
        </p:spPr>
        <p:txBody>
          <a:bodyPr wrap="square">
            <a:spAutoFit/>
          </a:bodyPr>
          <a:lstStyle/>
          <a:p>
            <a:pPr algn="just">
              <a:spcBef>
                <a:spcPts val="600"/>
              </a:spcBef>
              <a:spcAft>
                <a:spcPts val="0"/>
              </a:spcAft>
            </a:pPr>
            <a:r>
              <a:rPr lang="en-US" sz="2400" dirty="0" err="1">
                <a:solidFill>
                  <a:srgbClr val="000000"/>
                </a:solidFill>
                <a:latin typeface="Times New Roman" panose="02020603050405020304" pitchFamily="18" charset="0"/>
                <a:ea typeface="Calibri" panose="020F0502020204030204" pitchFamily="34" charset="0"/>
              </a:rPr>
              <a:t>Gợi</a:t>
            </a:r>
            <a:r>
              <a:rPr lang="en-US" sz="2400" dirty="0">
                <a:solidFill>
                  <a:srgbClr val="000000"/>
                </a:solidFill>
                <a:latin typeface="Times New Roman" panose="02020603050405020304" pitchFamily="18" charset="0"/>
                <a:ea typeface="Calibri" panose="020F0502020204030204" pitchFamily="34" charset="0"/>
              </a:rPr>
              <a:t> ý </a:t>
            </a:r>
            <a:r>
              <a:rPr lang="en-US" sz="2400" dirty="0" err="1">
                <a:solidFill>
                  <a:srgbClr val="000000"/>
                </a:solidFill>
                <a:latin typeface="Times New Roman" panose="02020603050405020304" pitchFamily="18" charset="0"/>
                <a:ea typeface="Calibri" panose="020F0502020204030204" pitchFamily="34" charset="0"/>
              </a:rPr>
              <a:t>kết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quả</a:t>
            </a:r>
            <a:r>
              <a:rPr lang="en-US" sz="2400" dirty="0">
                <a:solidFill>
                  <a:srgbClr val="000000"/>
                </a:solidFill>
                <a:latin typeface="Times New Roman" panose="02020603050405020304" pitchFamily="18" charset="0"/>
                <a:ea typeface="Calibri" panose="020F0502020204030204" pitchFamily="34" charset="0"/>
              </a:rPr>
              <a:t>:</a:t>
            </a:r>
          </a:p>
          <a:p>
            <a:pPr algn="just">
              <a:spcBef>
                <a:spcPts val="600"/>
              </a:spcBef>
              <a:spcAft>
                <a:spcPts val="0"/>
              </a:spcAft>
            </a:pPr>
            <a:r>
              <a:rPr lang="nl-NL" sz="2400" dirty="0">
                <a:solidFill>
                  <a:srgbClr val="000000"/>
                </a:solidFill>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rPr>
              <a:t>Ở</a:t>
            </a:r>
            <a:r>
              <a:rPr lang="nl-NL" sz="2400" dirty="0">
                <a:solidFill>
                  <a:srgbClr val="000000"/>
                </a:solidFill>
                <a:latin typeface="Times New Roman" panose="02020603050405020304" pitchFamily="18" charset="0"/>
                <a:ea typeface="Calibri" panose="020F0502020204030204" pitchFamily="34" charset="0"/>
              </a:rPr>
              <a:t> nửa cầu </a:t>
            </a:r>
            <a:r>
              <a:rPr lang="vi-VN" sz="2400" dirty="0">
                <a:solidFill>
                  <a:srgbClr val="000000"/>
                </a:solidFill>
                <a:latin typeface="Times New Roman" panose="02020603050405020304" pitchFamily="18" charset="0"/>
                <a:ea typeface="Calibri" panose="020F0502020204030204" pitchFamily="34" charset="0"/>
              </a:rPr>
              <a:t>B</a:t>
            </a:r>
            <a:r>
              <a:rPr lang="nl-NL" sz="2400" dirty="0">
                <a:solidFill>
                  <a:srgbClr val="000000"/>
                </a:solidFill>
                <a:latin typeface="Times New Roman" panose="02020603050405020304" pitchFamily="18" charset="0"/>
                <a:ea typeface="Calibri" panose="020F0502020204030204" pitchFamily="34" charset="0"/>
              </a:rPr>
              <a:t>ắc lệch về bên phải so với hướng chuyển động ban đầu.</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nl-NL" sz="2400" dirty="0">
                <a:solidFill>
                  <a:srgbClr val="000000"/>
                </a:solidFill>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rPr>
              <a:t>Ở</a:t>
            </a:r>
            <a:r>
              <a:rPr lang="nl-NL" sz="2400" dirty="0">
                <a:solidFill>
                  <a:srgbClr val="000000"/>
                </a:solidFill>
                <a:latin typeface="Times New Roman" panose="02020603050405020304" pitchFamily="18" charset="0"/>
                <a:ea typeface="Calibri" panose="020F0502020204030204" pitchFamily="34" charset="0"/>
              </a:rPr>
              <a:t> nửa cầu </a:t>
            </a:r>
            <a:r>
              <a:rPr lang="vi-VN" sz="2400" dirty="0">
                <a:solidFill>
                  <a:srgbClr val="000000"/>
                </a:solidFill>
                <a:latin typeface="Times New Roman" panose="02020603050405020304" pitchFamily="18" charset="0"/>
                <a:ea typeface="Calibri" panose="020F0502020204030204" pitchFamily="34" charset="0"/>
              </a:rPr>
              <a:t>N</a:t>
            </a:r>
            <a:r>
              <a:rPr lang="nl-NL" sz="2400" dirty="0">
                <a:solidFill>
                  <a:srgbClr val="000000"/>
                </a:solidFill>
                <a:latin typeface="Times New Roman" panose="02020603050405020304" pitchFamily="18" charset="0"/>
                <a:ea typeface="Calibri" panose="020F0502020204030204" pitchFamily="34" charset="0"/>
              </a:rPr>
              <a:t>am lệch về bên trái so với hướng chuyển động ban đầu.</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0"/>
              </a:spcAft>
            </a:pPr>
            <a:r>
              <a:rPr lang="vi-VN" sz="2400" dirty="0">
                <a:solidFill>
                  <a:srgbClr val="000000"/>
                </a:solidFill>
                <a:latin typeface="Times New Roman" panose="02020603050405020304" pitchFamily="18" charset="0"/>
                <a:ea typeface="Calibri" panose="020F0502020204030204" pitchFamily="34" charset="0"/>
              </a:rPr>
              <a:t>+ Ả</a:t>
            </a:r>
            <a:r>
              <a:rPr lang="nl-NL" sz="2400" dirty="0">
                <a:solidFill>
                  <a:srgbClr val="000000"/>
                </a:solidFill>
                <a:latin typeface="Times New Roman" panose="02020603050405020304" pitchFamily="18" charset="0"/>
                <a:ea typeface="Calibri" panose="020F0502020204030204" pitchFamily="34" charset="0"/>
              </a:rPr>
              <a:t>nh hưởng của lực Cô-ri-ô- lít trên thực tế, đó là làm cho hiện tượng tự nhiên như gió, sông, dòng biển...bị lệch hướng khi chuyển động.) </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46008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54" y="5159829"/>
            <a:ext cx="1188720" cy="1579255"/>
          </a:xfrm>
          <a:prstGeom prst="rect">
            <a:avLst/>
          </a:prstGeom>
        </p:spPr>
      </p:pic>
      <p:sp>
        <p:nvSpPr>
          <p:cNvPr id="3" name="TextBox 2"/>
          <p:cNvSpPr txBox="1"/>
          <p:nvPr/>
        </p:nvSpPr>
        <p:spPr>
          <a:xfrm>
            <a:off x="744582" y="326571"/>
            <a:ext cx="7432763" cy="461665"/>
          </a:xfrm>
          <a:prstGeom prst="rect">
            <a:avLst/>
          </a:prstGeom>
          <a:noFill/>
        </p:spPr>
        <p:txBody>
          <a:bodyPr wrap="square" rtlCol="0">
            <a:spAutoFit/>
          </a:bodyPr>
          <a:lstStyle/>
          <a:p>
            <a:pPr algn="just">
              <a:spcBef>
                <a:spcPts val="600"/>
              </a:spcBef>
              <a:spcAft>
                <a:spcPts val="0"/>
              </a:spcAft>
            </a:pPr>
            <a:r>
              <a:rPr lang="en-US" sz="2400" b="1" dirty="0">
                <a:solidFill>
                  <a:srgbClr val="000000"/>
                </a:solidFill>
                <a:latin typeface="Times New Roman" panose="02020603050405020304" pitchFamily="18" charset="0"/>
                <a:ea typeface="Calibri" panose="020F0502020204030204" pitchFamily="34" charset="0"/>
              </a:rPr>
              <a:t>2.Hệ </a:t>
            </a:r>
            <a:r>
              <a:rPr lang="en-US" sz="2400" b="1" dirty="0" err="1">
                <a:solidFill>
                  <a:srgbClr val="000000"/>
                </a:solidFill>
                <a:latin typeface="Times New Roman" panose="02020603050405020304" pitchFamily="18" charset="0"/>
                <a:ea typeface="Calibri" panose="020F0502020204030204" pitchFamily="34" charset="0"/>
              </a:rPr>
              <a:t>quả</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chuyển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động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tự</a:t>
            </a:r>
            <a:r>
              <a:rPr lang="en-US" sz="2400" b="1" dirty="0">
                <a:solidFill>
                  <a:srgbClr val="000000"/>
                </a:solidFill>
                <a:latin typeface="Times New Roman" panose="02020603050405020304" pitchFamily="18" charset="0"/>
                <a:ea typeface="Calibri" panose="020F0502020204030204" pitchFamily="34" charset="0"/>
              </a:rPr>
              <a:t> quay </a:t>
            </a:r>
            <a:r>
              <a:rPr lang="en-US" sz="2400" b="1" dirty="0" err="1">
                <a:solidFill>
                  <a:srgbClr val="000000"/>
                </a:solidFill>
                <a:latin typeface="Times New Roman" panose="02020603050405020304" pitchFamily="18" charset="0"/>
                <a:ea typeface="Calibri" panose="020F0502020204030204" pitchFamily="34" charset="0"/>
              </a:rPr>
              <a:t>quanh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trục</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Trái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4" name="TextBox 3"/>
          <p:cNvSpPr txBox="1"/>
          <p:nvPr/>
        </p:nvSpPr>
        <p:spPr>
          <a:xfrm>
            <a:off x="744582" y="849086"/>
            <a:ext cx="7380513" cy="461665"/>
          </a:xfrm>
          <a:prstGeom prst="rect">
            <a:avLst/>
          </a:prstGeom>
          <a:noFill/>
        </p:spPr>
        <p:txBody>
          <a:bodyPr wrap="square" rtlCol="0">
            <a:spAutoFit/>
          </a:bodyPr>
          <a:lstStyle/>
          <a:p>
            <a:r>
              <a:rPr lang="en-US" sz="2400" b="1" dirty="0" smtClean="0">
                <a:latin typeface="Times New Roman" panose="02020603050405020304" pitchFamily="18" charset="0"/>
                <a:ea typeface="Calibri" panose="020F0502020204030204" pitchFamily="34" charset="0"/>
              </a:rPr>
              <a:t>c</a:t>
            </a:r>
            <a:r>
              <a:rPr lang="en-US" sz="2400" b="1" dirty="0">
                <a:latin typeface="Times New Roman" panose="02020603050405020304" pitchFamily="18" charset="0"/>
                <a:ea typeface="Calibri" panose="020F0502020204030204" pitchFamily="34" charset="0"/>
              </a:rPr>
              <a:t>)</a:t>
            </a: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Sự</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lệch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hướng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chuyển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của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vật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thể</a:t>
            </a:r>
            <a:r>
              <a:rPr lang="en-US" sz="2400" b="1" dirty="0">
                <a:latin typeface="Times New Roman" panose="02020603050405020304" pitchFamily="18" charset="0"/>
                <a:ea typeface="Calibri" panose="020F0502020204030204" pitchFamily="34" charset="0"/>
              </a:rPr>
              <a:t>.</a:t>
            </a:r>
            <a:endParaRPr lang="en-US" sz="2400" dirty="0"/>
          </a:p>
        </p:txBody>
      </p:sp>
      <p:sp>
        <p:nvSpPr>
          <p:cNvPr id="5" name="TextBox 4"/>
          <p:cNvSpPr txBox="1"/>
          <p:nvPr/>
        </p:nvSpPr>
        <p:spPr>
          <a:xfrm>
            <a:off x="359227" y="1589390"/>
            <a:ext cx="8151222" cy="2246769"/>
          </a:xfrm>
          <a:prstGeom prst="rect">
            <a:avLst/>
          </a:prstGeom>
          <a:noFill/>
        </p:spPr>
        <p:txBody>
          <a:bodyPr wrap="square" rtlCol="0">
            <a:spAutoFit/>
          </a:bodyPr>
          <a:lstStyle/>
          <a:p>
            <a:pPr algn="just">
              <a:spcBef>
                <a:spcPts val="600"/>
              </a:spcBef>
              <a:spcAft>
                <a:spcPts val="600"/>
              </a:spcAft>
            </a:pPr>
            <a:r>
              <a:rPr lang="nl-NL" sz="2400" dirty="0">
                <a:solidFill>
                  <a:srgbClr val="000000"/>
                </a:solidFill>
                <a:latin typeface="Times New Roman" panose="02020603050405020304" pitchFamily="18" charset="0"/>
                <a:ea typeface="Calibri" panose="020F0502020204030204" pitchFamily="34" charset="0"/>
              </a:rPr>
              <a:t>Sự chuyển động của Trái đất quanh trục làm cho các vật chuyển động trên bề mặt trái đất đều bị lệch hướng. Nếu nhìn xuôi theo hướng chuyển động thì:</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rgbClr val="000000"/>
                </a:solidFill>
                <a:latin typeface="Times New Roman" panose="02020603050405020304" pitchFamily="18" charset="0"/>
                <a:ea typeface="Calibri" panose="020F0502020204030204" pitchFamily="34" charset="0"/>
              </a:rPr>
              <a:t>+ ở nửa cầu </a:t>
            </a:r>
            <a:r>
              <a:rPr lang="vi-VN" sz="2400" dirty="0">
                <a:solidFill>
                  <a:srgbClr val="000000"/>
                </a:solidFill>
                <a:latin typeface="Times New Roman" panose="02020603050405020304" pitchFamily="18" charset="0"/>
                <a:ea typeface="Calibri" panose="020F0502020204030204" pitchFamily="34" charset="0"/>
              </a:rPr>
              <a:t>B</a:t>
            </a:r>
            <a:r>
              <a:rPr lang="nl-NL" sz="2400" dirty="0">
                <a:solidFill>
                  <a:srgbClr val="000000"/>
                </a:solidFill>
                <a:latin typeface="Times New Roman" panose="02020603050405020304" pitchFamily="18" charset="0"/>
                <a:ea typeface="Calibri" panose="020F0502020204030204" pitchFamily="34" charset="0"/>
              </a:rPr>
              <a:t>ắc lệch về bên phải.</a:t>
            </a:r>
            <a:endParaRPr lang="en-US" sz="2400"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rgbClr val="000000"/>
                </a:solidFill>
                <a:latin typeface="Times New Roman" panose="02020603050405020304" pitchFamily="18" charset="0"/>
                <a:ea typeface="Calibri" panose="020F0502020204030204" pitchFamily="34" charset="0"/>
              </a:rPr>
              <a:t>+ ở nửa cầu </a:t>
            </a:r>
            <a:r>
              <a:rPr lang="vi-VN" sz="2400" dirty="0">
                <a:solidFill>
                  <a:srgbClr val="000000"/>
                </a:solidFill>
                <a:latin typeface="Times New Roman" panose="02020603050405020304" pitchFamily="18" charset="0"/>
                <a:ea typeface="Calibri" panose="020F0502020204030204" pitchFamily="34" charset="0"/>
              </a:rPr>
              <a:t>N</a:t>
            </a:r>
            <a:r>
              <a:rPr lang="nl-NL" sz="2400" dirty="0">
                <a:solidFill>
                  <a:srgbClr val="000000"/>
                </a:solidFill>
                <a:latin typeface="Times New Roman" panose="02020603050405020304" pitchFamily="18" charset="0"/>
                <a:ea typeface="Calibri" panose="020F0502020204030204" pitchFamily="34" charset="0"/>
              </a:rPr>
              <a:t>am lệch về bên trái</a:t>
            </a:r>
            <a:r>
              <a:rPr lang="vi-VN" sz="2400" dirty="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12011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25" y="5504141"/>
            <a:ext cx="778754" cy="1237126"/>
          </a:xfrm>
          <a:prstGeom prst="rect">
            <a:avLst/>
          </a:prstGeom>
        </p:spPr>
      </p:pic>
      <p:sp>
        <p:nvSpPr>
          <p:cNvPr id="6" name="Rectangle 5"/>
          <p:cNvSpPr/>
          <p:nvPr/>
        </p:nvSpPr>
        <p:spPr>
          <a:xfrm>
            <a:off x="642838" y="449376"/>
            <a:ext cx="641778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5"/>
          <p:cNvGrpSpPr>
            <a:grpSpLocks/>
          </p:cNvGrpSpPr>
          <p:nvPr/>
        </p:nvGrpSpPr>
        <p:grpSpPr bwMode="auto">
          <a:xfrm>
            <a:off x="5042263" y="1473926"/>
            <a:ext cx="3278188" cy="3352800"/>
            <a:chOff x="1610" y="482"/>
            <a:chExt cx="2449" cy="3356"/>
          </a:xfrm>
        </p:grpSpPr>
        <p:sp>
          <p:nvSpPr>
            <p:cNvPr id="7" name="Line 6"/>
            <p:cNvSpPr>
              <a:spLocks noChangeShapeType="1"/>
            </p:cNvSpPr>
            <p:nvPr/>
          </p:nvSpPr>
          <p:spPr bwMode="auto">
            <a:xfrm flipH="1">
              <a:off x="2200" y="482"/>
              <a:ext cx="1134" cy="335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Picture 7" descr="EART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0" y="935"/>
              <a:ext cx="2449" cy="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289555" y="1730476"/>
            <a:ext cx="4572000" cy="1200329"/>
          </a:xfrm>
          <a:prstGeom prst="rect">
            <a:avLst/>
          </a:prstGeom>
        </p:spPr>
        <p:txBody>
          <a:bodyPr>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Địa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quay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p>
        </p:txBody>
      </p:sp>
      <p:sp>
        <p:nvSpPr>
          <p:cNvPr id="2" name="Down Arrow 1">
            <a:hlinkClick r:id="rId6" action="ppaction://hlinksldjump"/>
          </p:cNvPr>
          <p:cNvSpPr/>
          <p:nvPr/>
        </p:nvSpPr>
        <p:spPr>
          <a:xfrm>
            <a:off x="8320451" y="5891349"/>
            <a:ext cx="274909" cy="50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5761759"/>
      </p:ext>
    </p:extLst>
  </p:cSld>
  <p:clrMapOvr>
    <a:masterClrMapping/>
  </p:clrMapOvr>
  <mc:AlternateContent xmlns:mc="http://schemas.openxmlformats.org/markup-compatibility/2006" xmlns:p14="http://schemas.microsoft.com/office/powerpoint/2010/main">
    <mc:Choice Requires="p14">
      <p:transition spd="slow" p14:dur="1602">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09005" y="235130"/>
            <a:ext cx="8621485" cy="4075613"/>
          </a:xfrm>
          <a:prstGeom prst="rect">
            <a:avLst/>
          </a:prstGeom>
        </p:spPr>
      </p:pic>
      <p:sp>
        <p:nvSpPr>
          <p:cNvPr id="3" name="Rectangle 2"/>
          <p:cNvSpPr/>
          <p:nvPr/>
        </p:nvSpPr>
        <p:spPr>
          <a:xfrm>
            <a:off x="705394" y="4584804"/>
            <a:ext cx="7916091"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69634"/>
            <a:ext cx="778754" cy="1237126"/>
          </a:xfrm>
          <a:prstGeom prst="rect">
            <a:avLst/>
          </a:prstGeom>
        </p:spPr>
      </p:pic>
      <p:sp>
        <p:nvSpPr>
          <p:cNvPr id="5" name="5-Point Star 4">
            <a:hlinkClick r:id="rId4" action="ppaction://hlinksldjump"/>
          </p:cNvPr>
          <p:cNvSpPr/>
          <p:nvPr/>
        </p:nvSpPr>
        <p:spPr>
          <a:xfrm>
            <a:off x="8490856" y="6154464"/>
            <a:ext cx="444137" cy="4522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161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25" y="5504141"/>
            <a:ext cx="778754" cy="1237126"/>
          </a:xfrm>
          <a:prstGeom prst="rect">
            <a:avLst/>
          </a:prstGeom>
        </p:spPr>
      </p:pic>
      <p:sp>
        <p:nvSpPr>
          <p:cNvPr id="6" name="Rectangle 5"/>
          <p:cNvSpPr/>
          <p:nvPr/>
        </p:nvSpPr>
        <p:spPr>
          <a:xfrm>
            <a:off x="1207079" y="429712"/>
            <a:ext cx="6220614" cy="707886"/>
          </a:xfrm>
          <a:prstGeom prst="rect">
            <a:avLst/>
          </a:prstGeom>
        </p:spPr>
        <p:txBody>
          <a:bodyPr wrap="none">
            <a:spAutoFit/>
          </a:bodyPr>
          <a:lstStyle/>
          <a:p>
            <a:r>
              <a:rPr lang="en-US" sz="4000" b="1" cap="none" spc="0" dirty="0">
                <a:ln/>
                <a:solidFill>
                  <a:srgbClr val="FF0000"/>
                </a:solidFill>
                <a:effectLst/>
                <a:latin typeface="Times New Roman" panose="02020603050405020304" pitchFamily="18" charset="0"/>
                <a:cs typeface="Times New Roman" panose="02020603050405020304" pitchFamily="18" charset="0"/>
              </a:rPr>
              <a:t>HOẠT ĐỘNG VẬN DỤNG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8326" y="1566543"/>
            <a:ext cx="8140908" cy="1569660"/>
          </a:xfrm>
          <a:prstGeom prst="rect">
            <a:avLst/>
          </a:prstGeom>
        </p:spPr>
        <p:txBody>
          <a:bodyPr wrap="square">
            <a:spAutoFit/>
          </a:bodyPr>
          <a:lstStyle/>
          <a:p>
            <a:pPr>
              <a:spcBef>
                <a:spcPts val="600"/>
              </a:spcBef>
              <a:spcAft>
                <a:spcPts val="0"/>
              </a:spcAft>
            </a:pPr>
            <a:r>
              <a:rPr lang="vi-VN" sz="2400" dirty="0">
                <a:solidFill>
                  <a:srgbClr val="000000"/>
                </a:solidFill>
                <a:latin typeface="Times New Roman" panose="02020603050405020304" pitchFamily="18" charset="0"/>
                <a:ea typeface="Calibri" panose="020F0502020204030204" pitchFamily="34" charset="0"/>
              </a:rPr>
              <a:t>HS làm bài tập số 2</a:t>
            </a:r>
            <a:r>
              <a:rPr lang="en-US" sz="2400" dirty="0">
                <a:solidFill>
                  <a:srgbClr val="000000"/>
                </a:solidFill>
                <a:latin typeface="Times New Roman" panose="02020603050405020304" pitchFamily="18" charset="0"/>
                <a:ea typeface="Calibri" panose="020F0502020204030204" pitchFamily="34" charset="0"/>
              </a:rPr>
              <a:t>: </a:t>
            </a:r>
            <a:r>
              <a:rPr lang="nl-NL" sz="2400" dirty="0">
                <a:solidFill>
                  <a:srgbClr val="000000"/>
                </a:solidFill>
                <a:latin typeface="Times New Roman" panose="02020603050405020304" pitchFamily="18" charset="0"/>
                <a:ea typeface="Calibri" panose="020F0502020204030204" pitchFamily="34" charset="0"/>
              </a:rPr>
              <a:t>An sống ở Hà Nội và có bạn sống ở thành phố Xao Pao-lô (Bra-xin). Vào lúc 11 giờ trưa, sau khi đi học về, An định gọi điện cho bạn để nói chuyện. Bố khuyên An không nên gọi vào giờ này. Theo em, tại sao bố lại khuyên An như vậy?</a:t>
            </a:r>
            <a:endParaRPr lang="en-US" sz="2400" dirty="0">
              <a:solidFill>
                <a:srgbClr val="00000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522515" y="3950840"/>
            <a:ext cx="7393576" cy="1200329"/>
          </a:xfrm>
          <a:prstGeom prst="rect">
            <a:avLst/>
          </a:prstGeom>
        </p:spPr>
        <p:txBody>
          <a:bodyPr wrap="square">
            <a:spAutoFit/>
          </a:bodyPr>
          <a:lstStyle/>
          <a:p>
            <a:pPr algn="just">
              <a:spcAft>
                <a:spcPts val="0"/>
              </a:spcAft>
            </a:pP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An ở </a:t>
            </a:r>
            <a:r>
              <a:rPr lang="en-US" sz="2400" dirty="0" err="1">
                <a:latin typeface="Times New Roman" panose="02020603050405020304" pitchFamily="18" charset="0"/>
                <a:ea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11giờ </a:t>
            </a:r>
            <a:r>
              <a:rPr lang="en-US" sz="2400" dirty="0" err="1">
                <a:latin typeface="Times New Roman" panose="02020603050405020304" pitchFamily="18" charset="0"/>
                <a:ea typeface="Times New Roman" panose="02020603050405020304" pitchFamily="18" charset="0"/>
              </a:rPr>
              <a:t>trưa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Sao-</a:t>
            </a:r>
            <a:r>
              <a:rPr lang="en-US" sz="2400" dirty="0" err="1">
                <a:latin typeface="Times New Roman" panose="02020603050405020304" pitchFamily="18" charset="0"/>
                <a:ea typeface="Times New Roman" panose="02020603050405020304" pitchFamily="18" charset="0"/>
              </a:rPr>
              <a:t>pao</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lô</a:t>
            </a:r>
            <a:r>
              <a:rPr lang="en-US" sz="2400" dirty="0">
                <a:latin typeface="Times New Roman" panose="02020603050405020304" pitchFamily="18" charset="0"/>
                <a:ea typeface="Times New Roman" panose="02020603050405020304" pitchFamily="18" charset="0"/>
              </a:rPr>
              <a:t> (Bra-</a:t>
            </a:r>
            <a:r>
              <a:rPr lang="en-US" sz="2400" dirty="0" err="1">
                <a:latin typeface="Times New Roman" panose="02020603050405020304" pitchFamily="18" charset="0"/>
                <a:ea typeface="Times New Roman" panose="02020603050405020304" pitchFamily="18" charset="0"/>
              </a:rPr>
              <a:t>xin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0 </a:t>
            </a:r>
            <a:r>
              <a:rPr lang="en-US" sz="2400" dirty="0" err="1">
                <a:latin typeface="Times New Roman" panose="02020603050405020304" pitchFamily="18" charset="0"/>
                <a:ea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958051485"/>
      </p:ext>
    </p:extLst>
  </p:cSld>
  <p:clrMapOvr>
    <a:masterClrMapping/>
  </p:clrMapOvr>
  <mc:AlternateContent xmlns:mc="http://schemas.openxmlformats.org/markup-compatibility/2006" xmlns:p14="http://schemas.microsoft.com/office/powerpoint/2010/main">
    <mc:Choice Requires="p14">
      <p:transition spd="slow" p14:dur="1602">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38" y="4138613"/>
            <a:ext cx="2719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225" y="3425825"/>
            <a:ext cx="14700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225" y="3046413"/>
            <a:ext cx="30083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463" y="3175000"/>
            <a:ext cx="976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40038"/>
            <a:ext cx="34194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675" y="2112963"/>
            <a:ext cx="24765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7238" y="2935287"/>
            <a:ext cx="9890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5600" y="3341688"/>
            <a:ext cx="17954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1725" y="2616200"/>
            <a:ext cx="16462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7600" y="3049588"/>
            <a:ext cx="16732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94375" y="3065463"/>
            <a:ext cx="17986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2738" y="3557588"/>
            <a:ext cx="7588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38900" y="60388"/>
            <a:ext cx="3197997" cy="923330"/>
          </a:xfrm>
          <a:prstGeom prst="rect">
            <a:avLst/>
          </a:prstGeom>
          <a:noFill/>
        </p:spPr>
        <p:txBody>
          <a:bodyPr wrap="square" lIns="91440" tIns="45720" rIns="91440" bIns="45720">
            <a:spAutoFit/>
            <a:scene3d>
              <a:camera prst="perspectiveFront"/>
              <a:lightRig rig="threePt" dir="t"/>
            </a:scene3d>
            <a:sp3d extrusionH="57150">
              <a:bevelT w="69850" h="38100" prst="cross"/>
            </a:sp3d>
          </a:bodyPr>
          <a:lstStyle/>
          <a:p>
            <a:pPr algn="ctr"/>
            <a:r>
              <a:rPr lang="en-US" sz="5400" b="1" dirty="0">
                <a:ln w="22225">
                  <a:solidFill>
                    <a:srgbClr val="ED7D31"/>
                  </a:solidFill>
                  <a:prstDash val="solid"/>
                </a:ln>
                <a:solidFill>
                  <a:srgbClr val="ED7D31">
                    <a:lumMod val="40000"/>
                    <a:lumOff val="60000"/>
                  </a:srgbClr>
                </a:solidFill>
                <a:effectLst>
                  <a:outerShdw blurRad="50800" dist="38100" dir="2700000" algn="tl" rotWithShape="0">
                    <a:prstClr val="black">
                      <a:alpha val="40000"/>
                    </a:prstClr>
                  </a:outerShdw>
                  <a:reflection blurRad="6350" stA="60000" endA="900" endPos="58000" dir="5400000" sy="-100000" algn="bl" rotWithShape="0"/>
                </a:effectLst>
                <a:latin typeface="Calibri" panose="020F0502020204030204"/>
              </a:rPr>
              <a:t>CỦNG CỐ</a:t>
            </a:r>
          </a:p>
        </p:txBody>
      </p:sp>
    </p:spTree>
    <p:extLst>
      <p:ext uri="{BB962C8B-B14F-4D97-AF65-F5344CB8AC3E}">
        <p14:creationId xmlns:p14="http://schemas.microsoft.com/office/powerpoint/2010/main" val="2576608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ox(out)">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wipe(right)">
                                      <p:cBhvr>
                                        <p:cTn id="32" dur="500"/>
                                        <p:tgtEl>
                                          <p:spTgt spid="215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1513"/>
                                        </p:tgtEl>
                                        <p:attrNameLst>
                                          <p:attrName>style.visibility</p:attrName>
                                        </p:attrNameLst>
                                      </p:cBhvr>
                                      <p:to>
                                        <p:strVal val="visible"/>
                                      </p:to>
                                    </p:set>
                                    <p:animEffect transition="in" filter="wipe(right)">
                                      <p:cBhvr>
                                        <p:cTn id="37" dur="500"/>
                                        <p:tgtEl>
                                          <p:spTgt spid="215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4"/>
                                        </p:tgtEl>
                                        <p:attrNameLst>
                                          <p:attrName>style.visibility</p:attrName>
                                        </p:attrNameLst>
                                      </p:cBhvr>
                                      <p:to>
                                        <p:strVal val="visible"/>
                                      </p:to>
                                    </p:set>
                                    <p:animEffect transition="in" filter="wipe(right)">
                                      <p:cBhvr>
                                        <p:cTn id="42" dur="500"/>
                                        <p:tgtEl>
                                          <p:spTgt spid="215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5"/>
                                        </p:tgtEl>
                                        <p:attrNameLst>
                                          <p:attrName>style.visibility</p:attrName>
                                        </p:attrNameLst>
                                      </p:cBhvr>
                                      <p:to>
                                        <p:strVal val="visible"/>
                                      </p:to>
                                    </p:set>
                                    <p:animEffect transition="in" filter="wipe(right)">
                                      <p:cBhvr>
                                        <p:cTn id="47" dur="500"/>
                                        <p:tgtEl>
                                          <p:spTgt spid="215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6"/>
                                        </p:tgtEl>
                                        <p:attrNameLst>
                                          <p:attrName>style.visibility</p:attrName>
                                        </p:attrNameLst>
                                      </p:cBhvr>
                                      <p:to>
                                        <p:strVal val="visible"/>
                                      </p:to>
                                    </p:set>
                                    <p:animEffect transition="in" filter="wipe(right)">
                                      <p:cBhvr>
                                        <p:cTn id="52" dur="500"/>
                                        <p:tgtEl>
                                          <p:spTgt spid="215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7"/>
                                        </p:tgtEl>
                                        <p:attrNameLst>
                                          <p:attrName>style.visibility</p:attrName>
                                        </p:attrNameLst>
                                      </p:cBhvr>
                                      <p:to>
                                        <p:strVal val="visible"/>
                                      </p:to>
                                    </p:set>
                                    <p:animEffect transition="in" filter="wipe(right)">
                                      <p:cBhvr>
                                        <p:cTn id="57" dur="500"/>
                                        <p:tgtEl>
                                          <p:spTgt spid="215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20"/>
                                        </p:tgtEl>
                                        <p:attrNameLst>
                                          <p:attrName>style.visibility</p:attrName>
                                        </p:attrNameLst>
                                      </p:cBhvr>
                                      <p:to>
                                        <p:strVal val="visible"/>
                                      </p:to>
                                    </p:set>
                                    <p:animEffect transition="in" filter="wipe(right)">
                                      <p:cBhvr>
                                        <p:cTn id="62" dur="500"/>
                                        <p:tgtEl>
                                          <p:spTgt spid="215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1"/>
                                        </p:tgtEl>
                                        <p:attrNameLst>
                                          <p:attrName>style.visibility</p:attrName>
                                        </p:attrNameLst>
                                      </p:cBhvr>
                                      <p:to>
                                        <p:strVal val="visible"/>
                                      </p:to>
                                    </p:set>
                                    <p:animEffect transition="in" filter="wipe(right)">
                                      <p:cBhvr>
                                        <p:cTn id="67"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2"/>
          <p:cNvSpPr/>
          <p:nvPr/>
        </p:nvSpPr>
        <p:spPr>
          <a:xfrm>
            <a:off x="885976" y="1033288"/>
            <a:ext cx="6838545" cy="3317132"/>
          </a:xfrm>
          <a:prstGeom prst="round1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cũ</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tập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SBT </a:t>
            </a:r>
          </a:p>
          <a:p>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Đọc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trước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bài</a:t>
            </a:r>
            <a:r>
              <a:rPr lang="en-US" sz="2400" dirty="0">
                <a:solidFill>
                  <a:srgbClr val="0000CC"/>
                </a:solidFill>
                <a:latin typeface="Times New Roman" panose="02020603050405020304" pitchFamily="18" charset="0"/>
                <a:cs typeface="Times New Roman" panose="02020603050405020304" pitchFamily="18" charset="0"/>
              </a:rPr>
              <a:t> 8 </a:t>
            </a:r>
            <a:r>
              <a:rPr lang="en-US" sz="2400" dirty="0" err="1">
                <a:solidFill>
                  <a:srgbClr val="0000CC"/>
                </a:solidFill>
                <a:latin typeface="Times New Roman" panose="02020603050405020304" pitchFamily="18" charset="0"/>
                <a:cs typeface="Times New Roman" panose="02020603050405020304" pitchFamily="18" charset="0"/>
              </a:rPr>
              <a:t>Chuyển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quanh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hệ</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Mặt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hệ</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quả</a:t>
            </a:r>
            <a:r>
              <a:rPr lang="en-US" sz="2400" dirty="0">
                <a:solidFill>
                  <a:srgbClr val="0000CC"/>
                </a:solidFill>
                <a:latin typeface="Times New Roman" panose="02020603050405020304" pitchFamily="18" charset="0"/>
                <a:cs typeface="Times New Roman" panose="02020603050405020304" pitchFamily="18" charset="0"/>
              </a:rPr>
              <a:t>. </a:t>
            </a:r>
          </a:p>
          <a:p>
            <a:r>
              <a:rPr lang="en-US" sz="2400" dirty="0">
                <a:solidFill>
                  <a:srgbClr val="0000CC"/>
                </a:solidFill>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05864" y="3762983"/>
            <a:ext cx="1056989" cy="1679131"/>
          </a:xfrm>
          <a:prstGeom prst="rect">
            <a:avLst/>
          </a:prstGeom>
        </p:spPr>
      </p:pic>
      <p:sp>
        <p:nvSpPr>
          <p:cNvPr id="11" name="Rectangle 10"/>
          <p:cNvSpPr/>
          <p:nvPr/>
        </p:nvSpPr>
        <p:spPr>
          <a:xfrm>
            <a:off x="648654" y="101231"/>
            <a:ext cx="7875874" cy="83099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HƯỚNG DẪN HỌC Ở NHÀ</a:t>
            </a:r>
          </a:p>
        </p:txBody>
      </p:sp>
    </p:spTree>
    <p:custDataLst>
      <p:tags r:id="rId1"/>
    </p:custDataLst>
    <p:extLst>
      <p:ext uri="{BB962C8B-B14F-4D97-AF65-F5344CB8AC3E}">
        <p14:creationId xmlns:p14="http://schemas.microsoft.com/office/powerpoint/2010/main" val="87131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afterEffect">
                                  <p:stCondLst>
                                    <p:cond delay="0"/>
                                  </p:st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3" name="Picture 4" descr="Kết quả hình ảnh cho background đẹp cho powerpoint hinh trai t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TextBox 1"/>
          <p:cNvSpPr txBox="1">
            <a:spLocks noChangeArrowheads="1"/>
          </p:cNvSpPr>
          <p:nvPr/>
        </p:nvSpPr>
        <p:spPr bwMode="auto">
          <a:xfrm>
            <a:off x="0" y="1020774"/>
            <a:ext cx="899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TIẾT HỌC ĐẾN ĐÂY LÀ KẾT THÚC CHÚC CÁC CON CÓ GIỜ HỌC VUI VẺ</a:t>
            </a:r>
          </a:p>
        </p:txBody>
      </p:sp>
    </p:spTree>
    <p:custDataLst>
      <p:tags r:id="rId1"/>
    </p:custDataLst>
    <p:extLst>
      <p:ext uri="{BB962C8B-B14F-4D97-AF65-F5344CB8AC3E}">
        <p14:creationId xmlns:p14="http://schemas.microsoft.com/office/powerpoint/2010/main" val="1766606446"/>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211" y="418012"/>
            <a:ext cx="7720149" cy="1646605"/>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quay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lượt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quay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lệch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p>
        </p:txBody>
      </p:sp>
      <p:sp>
        <p:nvSpPr>
          <p:cNvPr id="5" name="Rectangle 4"/>
          <p:cNvSpPr/>
          <p:nvPr/>
        </p:nvSpPr>
        <p:spPr>
          <a:xfrm>
            <a:off x="849085" y="2256740"/>
            <a:ext cx="8085909" cy="4601260"/>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dõi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nl-NL"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Các đồng hồ chỉ giờ khác nhau trong sảnh khách sạn là do giờ ở cùng một thời điểm tại các địa điểm đó khác nhau. Cụ thể, ở Lốt An giơ lét là 2 giờ 30 phút, Niu Oóc là 5 giờ 30 phút, Luân Đôn là 10 giờ 30 phút, To-ky-ô là 7 (19) giờ 30 phút. Nếu đặt thêm đồng hồ địa điểm Hà Nội, thì đồng hồ sẽ chỉ 5 (17) giờ 30 phút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2" name="Right Arrow 1">
            <a:hlinkClick r:id="rId2" action="ppaction://hlinksldjump"/>
          </p:cNvPr>
          <p:cNvSpPr/>
          <p:nvPr/>
        </p:nvSpPr>
        <p:spPr>
          <a:xfrm>
            <a:off x="8595360" y="248194"/>
            <a:ext cx="339634"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hlinkClick r:id="rId3" action="ppaction://hlinksldjump"/>
          </p:cNvPr>
          <p:cNvSpPr/>
          <p:nvPr/>
        </p:nvSpPr>
        <p:spPr>
          <a:xfrm>
            <a:off x="8595360" y="6426926"/>
            <a:ext cx="209006" cy="3004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9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875628f2c63ac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6" y="0"/>
            <a:ext cx="91706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C:\Users\ADMIN\Desktop\Doreamon cau ca\0x0ss-8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1" y="1730826"/>
            <a:ext cx="3788231" cy="5050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Kết quả hình ảnh cho fish cartoon 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0297" y1="44282" x2="72079" y2="47214"/>
                        <a14:foregroundMark x1="21980" y1="28446" x2="28317" y2="68915"/>
                        <a14:foregroundMark x1="26139" y1="25513" x2="32475" y2="78886"/>
                        <a14:foregroundMark x1="26733" y1="26100" x2="34851" y2="53666"/>
                        <a14:foregroundMark x1="41386" y1="25220" x2="62772" y2="58065"/>
                        <a14:foregroundMark x1="52475" y1="25220" x2="59406" y2="43109"/>
                        <a14:foregroundMark x1="58614" y1="29619" x2="39406" y2="50147"/>
                        <a14:foregroundMark x1="52277" y1="30205" x2="38218" y2="43988"/>
                        <a14:foregroundMark x1="56040" y1="23754" x2="63168" y2="53079"/>
                        <a14:foregroundMark x1="29901" y1="21994" x2="14455" y2="29912"/>
                        <a14:foregroundMark x1="16634" y1="36070" x2="11287" y2="56012"/>
                        <a14:foregroundMark x1="14455" y1="34604" x2="12871" y2="43695"/>
                        <a14:foregroundMark x1="80000" y1="46628" x2="91881" y2="40469"/>
                      </a14:backgroundRemoval>
                    </a14:imgEffect>
                  </a14:imgLayer>
                </a14:imgProps>
              </a:ext>
              <a:ext uri="{28A0092B-C50C-407E-A947-70E740481C1C}">
                <a14:useLocalDpi xmlns:a14="http://schemas.microsoft.com/office/drawing/2010/main" val="0"/>
              </a:ext>
            </a:extLst>
          </a:blip>
          <a:srcRect/>
          <a:stretch>
            <a:fillRect/>
          </a:stretch>
        </p:blipFill>
        <p:spPr bwMode="auto">
          <a:xfrm rot="4154894">
            <a:off x="1888389" y="2725279"/>
            <a:ext cx="3281545" cy="16618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ADMIN\Desktop\Tai nguyen thiet ke tro choi\Angry birds epic birds\1505573783630 (2).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4800" y="5867400"/>
            <a:ext cx="1028700" cy="7509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88212" y="38816"/>
            <a:ext cx="3916457"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CÂU CÁ CÙNG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DORAEMON</a:t>
            </a:r>
          </a:p>
        </p:txBody>
      </p:sp>
      <p:pic>
        <p:nvPicPr>
          <p:cNvPr id="7" name="Beat – Dorem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8324850" y="5054600"/>
            <a:ext cx="609600" cy="812800"/>
          </a:xfrm>
          <a:prstGeom prst="rect">
            <a:avLst/>
          </a:prstGeom>
        </p:spPr>
      </p:pic>
    </p:spTree>
    <p:extLst>
      <p:ext uri="{BB962C8B-B14F-4D97-AF65-F5344CB8AC3E}">
        <p14:creationId xmlns:p14="http://schemas.microsoft.com/office/powerpoint/2010/main" val="25776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500"/>
                                        <p:tgtEl>
                                          <p:spTgt spid="6">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500"/>
                            </p:stCondLst>
                            <p:childTnLst>
                              <p:par>
                                <p:cTn id="14" presetID="27" presetClass="emph" presetSubtype="0" repeatCount="4000" fill="remove" nodeType="afterEffect">
                                  <p:stCondLst>
                                    <p:cond delay="0"/>
                                  </p:stCondLst>
                                  <p:childTnLst>
                                    <p:animClr clrSpc="rgb" dir="cw">
                                      <p:cBhvr override="childStyle">
                                        <p:cTn id="15" dur="250" autoRev="1" fill="remove"/>
                                        <p:tgtEl>
                                          <p:spTgt spid="6">
                                            <p:txEl>
                                              <p:pRg st="0" end="0"/>
                                            </p:txEl>
                                          </p:spTgt>
                                        </p:tgtEl>
                                        <p:attrNameLst>
                                          <p:attrName>style.color</p:attrName>
                                        </p:attrNameLst>
                                      </p:cBhvr>
                                      <p:to>
                                        <a:schemeClr val="bg1"/>
                                      </p:to>
                                    </p:animClr>
                                    <p:animClr clrSpc="rgb" dir="cw">
                                      <p:cBhvr>
                                        <p:cTn id="16" dur="250" autoRev="1" fill="remove"/>
                                        <p:tgtEl>
                                          <p:spTgt spid="6">
                                            <p:txEl>
                                              <p:pRg st="0" end="0"/>
                                            </p:txEl>
                                          </p:spTgt>
                                        </p:tgtEl>
                                        <p:attrNameLst>
                                          <p:attrName>fillcolor</p:attrName>
                                        </p:attrNameLst>
                                      </p:cBhvr>
                                      <p:to>
                                        <a:schemeClr val="bg1"/>
                                      </p:to>
                                    </p:animClr>
                                    <p:set>
                                      <p:cBhvr>
                                        <p:cTn id="17" dur="250" autoRev="1" fill="remove"/>
                                        <p:tgtEl>
                                          <p:spTgt spid="6">
                                            <p:txEl>
                                              <p:pRg st="0" end="0"/>
                                            </p:txEl>
                                          </p:spTgt>
                                        </p:tgtEl>
                                        <p:attrNameLst>
                                          <p:attrName>fill.type</p:attrName>
                                        </p:attrNameLst>
                                      </p:cBhvr>
                                      <p:to>
                                        <p:strVal val="solid"/>
                                      </p:to>
                                    </p:set>
                                    <p:set>
                                      <p:cBhvr>
                                        <p:cTn id="18" dur="250" autoRev="1" fill="remove"/>
                                        <p:tgtEl>
                                          <p:spTgt spid="6">
                                            <p:txEl>
                                              <p:pRg st="0" end="0"/>
                                            </p:txEl>
                                          </p:spTgt>
                                        </p:tgtEl>
                                        <p:attrNameLst>
                                          <p:attrName>fill.on</p:attrName>
                                        </p:attrNameLst>
                                      </p:cBhvr>
                                      <p:to>
                                        <p:strVal val="true"/>
                                      </p:to>
                                    </p:set>
                                  </p:childTnLst>
                                </p:cTn>
                              </p:par>
                              <p:par>
                                <p:cTn id="19" presetID="27" presetClass="emph" presetSubtype="0" repeatCount="4000" fill="remove" nodeType="withEffect">
                                  <p:stCondLst>
                                    <p:cond delay="0"/>
                                  </p:stCondLst>
                                  <p:childTnLst>
                                    <p:animClr clrSpc="rgb" dir="cw">
                                      <p:cBhvr override="childStyle">
                                        <p:cTn id="20" dur="250" autoRev="1" fill="remove"/>
                                        <p:tgtEl>
                                          <p:spTgt spid="6">
                                            <p:txEl>
                                              <p:pRg st="1" end="1"/>
                                            </p:txEl>
                                          </p:spTgt>
                                        </p:tgtEl>
                                        <p:attrNameLst>
                                          <p:attrName>style.color</p:attrName>
                                        </p:attrNameLst>
                                      </p:cBhvr>
                                      <p:to>
                                        <a:schemeClr val="bg1"/>
                                      </p:to>
                                    </p:animClr>
                                    <p:animClr clrSpc="rgb" dir="cw">
                                      <p:cBhvr>
                                        <p:cTn id="21" dur="250" autoRev="1" fill="remove"/>
                                        <p:tgtEl>
                                          <p:spTgt spid="6">
                                            <p:txEl>
                                              <p:pRg st="1" end="1"/>
                                            </p:txEl>
                                          </p:spTgt>
                                        </p:tgtEl>
                                        <p:attrNameLst>
                                          <p:attrName>fillcolor</p:attrName>
                                        </p:attrNameLst>
                                      </p:cBhvr>
                                      <p:to>
                                        <a:schemeClr val="bg1"/>
                                      </p:to>
                                    </p:animClr>
                                    <p:set>
                                      <p:cBhvr>
                                        <p:cTn id="22" dur="250" autoRev="1" fill="remove"/>
                                        <p:tgtEl>
                                          <p:spTgt spid="6">
                                            <p:txEl>
                                              <p:pRg st="1" end="1"/>
                                            </p:txEl>
                                          </p:spTgt>
                                        </p:tgtEl>
                                        <p:attrNameLst>
                                          <p:attrName>fill.type</p:attrName>
                                        </p:attrNameLst>
                                      </p:cBhvr>
                                      <p:to>
                                        <p:strVal val="solid"/>
                                      </p:to>
                                    </p:set>
                                    <p:set>
                                      <p:cBhvr>
                                        <p:cTn id="23" dur="250" autoRev="1" fill="remove"/>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0" numSld="50">
                <p:cTn id="24"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ame_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nobita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638800" y="1207834"/>
            <a:ext cx="914400" cy="1672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ết quả hình ảnh cho fish box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172" r="100000"/>
                    </a14:imgEffect>
                  </a14:imgLayer>
                </a14:imgProps>
              </a:ext>
              <a:ext uri="{28A0092B-C50C-407E-A947-70E740481C1C}">
                <a14:useLocalDpi xmlns:a14="http://schemas.microsoft.com/office/drawing/2010/main" val="0"/>
              </a:ext>
            </a:extLst>
          </a:blip>
          <a:srcRect/>
          <a:stretch>
            <a:fillRect/>
          </a:stretch>
        </p:blipFill>
        <p:spPr bwMode="auto">
          <a:xfrm>
            <a:off x="3120573" y="1783080"/>
            <a:ext cx="91440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6312" y="1452882"/>
            <a:ext cx="1177289" cy="15697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Doreamon cau ca\seahorse-animated-clipart-1.jpg"/>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5698067"/>
            <a:ext cx="609600" cy="1083733"/>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1 1"/>
          <p:cNvSpPr/>
          <p:nvPr/>
        </p:nvSpPr>
        <p:spPr>
          <a:xfrm>
            <a:off x="6747556" y="269240"/>
            <a:ext cx="2286000" cy="206248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CHÚC MỪNG</a:t>
            </a:r>
          </a:p>
        </p:txBody>
      </p:sp>
      <p:sp>
        <p:nvSpPr>
          <p:cNvPr id="15" name="Explosion 1 14"/>
          <p:cNvSpPr/>
          <p:nvPr/>
        </p:nvSpPr>
        <p:spPr>
          <a:xfrm>
            <a:off x="6705600" y="279400"/>
            <a:ext cx="2286000" cy="206248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CHÚC MỪNG</a:t>
            </a:r>
          </a:p>
        </p:txBody>
      </p:sp>
      <p:sp>
        <p:nvSpPr>
          <p:cNvPr id="16" name="Explosion 1 15"/>
          <p:cNvSpPr/>
          <p:nvPr/>
        </p:nvSpPr>
        <p:spPr>
          <a:xfrm>
            <a:off x="6705600" y="279400"/>
            <a:ext cx="2286000" cy="206248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CHÚC MỪNG</a:t>
            </a:r>
          </a:p>
        </p:txBody>
      </p:sp>
      <p:sp>
        <p:nvSpPr>
          <p:cNvPr id="23" name="Explosion 1 22"/>
          <p:cNvSpPr/>
          <p:nvPr/>
        </p:nvSpPr>
        <p:spPr>
          <a:xfrm>
            <a:off x="6705600" y="279400"/>
            <a:ext cx="2286000" cy="206248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CHÚC MỪNG</a:t>
            </a:r>
          </a:p>
        </p:txBody>
      </p:sp>
      <p:sp>
        <p:nvSpPr>
          <p:cNvPr id="24" name="Explosion 1 23"/>
          <p:cNvSpPr/>
          <p:nvPr/>
        </p:nvSpPr>
        <p:spPr>
          <a:xfrm>
            <a:off x="6705600" y="279400"/>
            <a:ext cx="2286000" cy="206248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CHÚC MỪNG</a:t>
            </a:r>
          </a:p>
        </p:txBody>
      </p:sp>
      <p:sp>
        <p:nvSpPr>
          <p:cNvPr id="25" name="Explosion 1 24"/>
          <p:cNvSpPr/>
          <p:nvPr/>
        </p:nvSpPr>
        <p:spPr>
          <a:xfrm>
            <a:off x="6705600" y="279400"/>
            <a:ext cx="2286000" cy="206248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CHÚC MỪNG</a:t>
            </a:r>
          </a:p>
        </p:txBody>
      </p:sp>
      <p:sp>
        <p:nvSpPr>
          <p:cNvPr id="26" name="Explosion 1 25"/>
          <p:cNvSpPr/>
          <p:nvPr/>
        </p:nvSpPr>
        <p:spPr>
          <a:xfrm>
            <a:off x="6705600" y="279400"/>
            <a:ext cx="2286000" cy="206248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CHÚC MỪNG</a:t>
            </a:r>
          </a:p>
        </p:txBody>
      </p:sp>
      <p:pic>
        <p:nvPicPr>
          <p:cNvPr id="1034" name="Picture 10" descr="C:\Users\ADMIN\Desktop\Picture11 (2).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290" y="5939718"/>
            <a:ext cx="683910" cy="77942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22 (2).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1492" y="5939718"/>
            <a:ext cx="713509" cy="7404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Desktop\33 (2).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95474" y="5958725"/>
            <a:ext cx="619126" cy="74202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44 (2).pn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78830" y="5969001"/>
            <a:ext cx="621571" cy="7245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ADMIN\Desktop\55 (2).png">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70862" y="5991547"/>
            <a:ext cx="615338" cy="70920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DMIN\Desktop\Doreamon cau ca\allison-mcgrath-crayonsswimming.gif">
            <a:hlinkClick r:id="rId18" action="ppaction://hlinksldjump"/>
          </p:cNvPr>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39000" y="5326344"/>
            <a:ext cx="1087992" cy="15231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Doreamon cau ca\source (1).gif"/>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38801" y="5414720"/>
            <a:ext cx="1121229" cy="13454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Doreamon cau ca\giphy (4).gif"/>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8521048" y="3569926"/>
            <a:ext cx="809626" cy="99430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ADMIN\Desktop\Doreamon cau ca\animated-tropical-fish-5-2.gif"/>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9811" y="4448366"/>
            <a:ext cx="799726" cy="8381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C:\Users\ADMIN\Desktop\Doreamon cau ca\largemouth_bass_swimming_hg_clr1.gif"/>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7917854" y="4629711"/>
            <a:ext cx="1406848" cy="10999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Users\ADMIN\Desktop\Doreamon cau ca\animated-emperor-fish.gif"/>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0500" y="3371226"/>
            <a:ext cx="1028700" cy="9715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C:\Users\ADMIN\Desktop\Doreamon cau ca\largemouth_bass_swimming_hg_clr1.gif"/>
          <p:cNvPicPr>
            <a:picLocks noChangeAspect="1" noChangeArrowheads="1" noCrop="1"/>
          </p:cNvPicPr>
          <p:nvPr/>
        </p:nvPicPr>
        <p:blipFill>
          <a:blip r:embed="rId2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05073" y="5179697"/>
            <a:ext cx="1127806" cy="75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26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1028"/>
                                        </p:tgtEl>
                                        <p:attrNameLst>
                                          <p:attrName>r</p:attrName>
                                        </p:attrNameLst>
                                      </p:cBhvr>
                                    </p:animRot>
                                    <p:animRot by="-240000">
                                      <p:cBhvr>
                                        <p:cTn id="7" dur="1000" fill="hold">
                                          <p:stCondLst>
                                            <p:cond delay="1000"/>
                                          </p:stCondLst>
                                        </p:cTn>
                                        <p:tgtEl>
                                          <p:spTgt spid="1028"/>
                                        </p:tgtEl>
                                        <p:attrNameLst>
                                          <p:attrName>r</p:attrName>
                                        </p:attrNameLst>
                                      </p:cBhvr>
                                    </p:animRot>
                                    <p:animRot by="240000">
                                      <p:cBhvr>
                                        <p:cTn id="8" dur="1000" fill="hold">
                                          <p:stCondLst>
                                            <p:cond delay="2000"/>
                                          </p:stCondLst>
                                        </p:cTn>
                                        <p:tgtEl>
                                          <p:spTgt spid="1028"/>
                                        </p:tgtEl>
                                        <p:attrNameLst>
                                          <p:attrName>r</p:attrName>
                                        </p:attrNameLst>
                                      </p:cBhvr>
                                    </p:animRot>
                                    <p:animRot by="-240000">
                                      <p:cBhvr>
                                        <p:cTn id="9" dur="1000" fill="hold">
                                          <p:stCondLst>
                                            <p:cond delay="3000"/>
                                          </p:stCondLst>
                                        </p:cTn>
                                        <p:tgtEl>
                                          <p:spTgt spid="1028"/>
                                        </p:tgtEl>
                                        <p:attrNameLst>
                                          <p:attrName>r</p:attrName>
                                        </p:attrNameLst>
                                      </p:cBhvr>
                                    </p:animRot>
                                    <p:animRot by="120000">
                                      <p:cBhvr>
                                        <p:cTn id="10" dur="1000" fill="hold">
                                          <p:stCondLst>
                                            <p:cond delay="4000"/>
                                          </p:stCondLst>
                                        </p:cTn>
                                        <p:tgtEl>
                                          <p:spTgt spid="102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1"/>
                                        </p:tgtEl>
                                        <p:attrNameLst>
                                          <p:attrName>r</p:attrName>
                                        </p:attrNameLst>
                                      </p:cBhvr>
                                    </p:animRot>
                                    <p:animRot by="-240000">
                                      <p:cBhvr>
                                        <p:cTn id="13" dur="600" fill="hold">
                                          <p:stCondLst>
                                            <p:cond delay="600"/>
                                          </p:stCondLst>
                                        </p:cTn>
                                        <p:tgtEl>
                                          <p:spTgt spid="1031"/>
                                        </p:tgtEl>
                                        <p:attrNameLst>
                                          <p:attrName>r</p:attrName>
                                        </p:attrNameLst>
                                      </p:cBhvr>
                                    </p:animRot>
                                    <p:animRot by="240000">
                                      <p:cBhvr>
                                        <p:cTn id="14" dur="600" fill="hold">
                                          <p:stCondLst>
                                            <p:cond delay="1200"/>
                                          </p:stCondLst>
                                        </p:cTn>
                                        <p:tgtEl>
                                          <p:spTgt spid="1031"/>
                                        </p:tgtEl>
                                        <p:attrNameLst>
                                          <p:attrName>r</p:attrName>
                                        </p:attrNameLst>
                                      </p:cBhvr>
                                    </p:animRot>
                                    <p:animRot by="-240000">
                                      <p:cBhvr>
                                        <p:cTn id="15" dur="600" fill="hold">
                                          <p:stCondLst>
                                            <p:cond delay="1800"/>
                                          </p:stCondLst>
                                        </p:cTn>
                                        <p:tgtEl>
                                          <p:spTgt spid="1031"/>
                                        </p:tgtEl>
                                        <p:attrNameLst>
                                          <p:attrName>r</p:attrName>
                                        </p:attrNameLst>
                                      </p:cBhvr>
                                    </p:animRot>
                                    <p:animRot by="120000">
                                      <p:cBhvr>
                                        <p:cTn id="16" dur="600" fill="hold">
                                          <p:stCondLst>
                                            <p:cond delay="2400"/>
                                          </p:stCondLst>
                                        </p:cTn>
                                        <p:tgtEl>
                                          <p:spTgt spid="1031"/>
                                        </p:tgtEl>
                                        <p:attrNameLst>
                                          <p:attrName>r</p:attrName>
                                        </p:attrNameLst>
                                      </p:cBhvr>
                                    </p:animRot>
                                  </p:childTnLst>
                                </p:cTn>
                              </p:par>
                              <p:par>
                                <p:cTn id="17" presetID="38" presetClass="path" presetSubtype="0" repeatCount="indefinite" accel="50000" decel="50000" fill="hold" nodeType="withEffect">
                                  <p:stCondLst>
                                    <p:cond delay="0"/>
                                  </p:stCondLst>
                                  <p:childTnLst>
                                    <p:animMotion origin="layout" path="M 1.94444E-6 -0.02859 L 0.01597 0.03249 L 0.03107 -0.02859 L 0.04705 0.03249 L 0.06302 -0.02859 L 0.07795 0.03249 L 0.09392 -0.02859 L 0.10903 0.03249 L 0.125 -0.02859 L 0.14097 0.03249 L 0.15607 -0.02859 L 0.17205 0.03249 L 0.18698 -0.02859 L 0.20295 0.03249 L 0.21892 -0.02859 L 0.23403 0.03249 L 0.25 -0.02859 " pathEditMode="relative" rAng="0" ptsTypes="FFFFFFFFFFFFFFFFF">
                                      <p:cBhvr>
                                        <p:cTn id="18" dur="18000" fill="hold"/>
                                        <p:tgtEl>
                                          <p:spTgt spid="36"/>
                                        </p:tgtEl>
                                        <p:attrNameLst>
                                          <p:attrName>ppt_x</p:attrName>
                                          <p:attrName>ppt_y</p:attrName>
                                        </p:attrNameLst>
                                      </p:cBhvr>
                                      <p:rCtr x="12500" y="3054"/>
                                    </p:animMotion>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5"/>
                                        </p:tgtEl>
                                        <p:attrNameLst>
                                          <p:attrName>r</p:attrName>
                                        </p:attrNameLst>
                                      </p:cBhvr>
                                    </p:animRot>
                                    <p:animRot by="-240000">
                                      <p:cBhvr>
                                        <p:cTn id="21" dur="200" fill="hold">
                                          <p:stCondLst>
                                            <p:cond delay="200"/>
                                          </p:stCondLst>
                                        </p:cTn>
                                        <p:tgtEl>
                                          <p:spTgt spid="35"/>
                                        </p:tgtEl>
                                        <p:attrNameLst>
                                          <p:attrName>r</p:attrName>
                                        </p:attrNameLst>
                                      </p:cBhvr>
                                    </p:animRot>
                                    <p:animRot by="240000">
                                      <p:cBhvr>
                                        <p:cTn id="22" dur="200" fill="hold">
                                          <p:stCondLst>
                                            <p:cond delay="400"/>
                                          </p:stCondLst>
                                        </p:cTn>
                                        <p:tgtEl>
                                          <p:spTgt spid="35"/>
                                        </p:tgtEl>
                                        <p:attrNameLst>
                                          <p:attrName>r</p:attrName>
                                        </p:attrNameLst>
                                      </p:cBhvr>
                                    </p:animRot>
                                    <p:animRot by="-240000">
                                      <p:cBhvr>
                                        <p:cTn id="23" dur="200" fill="hold">
                                          <p:stCondLst>
                                            <p:cond delay="600"/>
                                          </p:stCondLst>
                                        </p:cTn>
                                        <p:tgtEl>
                                          <p:spTgt spid="35"/>
                                        </p:tgtEl>
                                        <p:attrNameLst>
                                          <p:attrName>r</p:attrName>
                                        </p:attrNameLst>
                                      </p:cBhvr>
                                    </p:animRot>
                                    <p:animRot by="120000">
                                      <p:cBhvr>
                                        <p:cTn id="24" dur="200" fill="hold">
                                          <p:stCondLst>
                                            <p:cond delay="800"/>
                                          </p:stCondLst>
                                        </p:cTn>
                                        <p:tgtEl>
                                          <p:spTgt spid="35"/>
                                        </p:tgtEl>
                                        <p:attrNameLst>
                                          <p:attrName>r</p:attrName>
                                        </p:attrNameLst>
                                      </p:cBhvr>
                                    </p:animRot>
                                  </p:childTnLst>
                                </p:cTn>
                              </p:par>
                              <p:par>
                                <p:cTn id="25"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26" dur="27000" fill="hold"/>
                                        <p:tgtEl>
                                          <p:spTgt spid="38"/>
                                        </p:tgtEl>
                                        <p:attrNameLst>
                                          <p:attrName>ppt_x</p:attrName>
                                          <p:attrName>ppt_y</p:attrName>
                                        </p:attrNameLst>
                                      </p:cBhvr>
                                      <p:rCtr x="56354" y="154"/>
                                    </p:animMotion>
                                  </p:childTnLst>
                                </p:cTn>
                              </p:par>
                              <p:par>
                                <p:cTn id="27" presetID="63" presetClass="path" presetSubtype="0" repeatCount="indefinite" accel="50000" decel="50000" fill="hold" nodeType="withEffect">
                                  <p:stCondLst>
                                    <p:cond delay="0"/>
                                  </p:stCondLst>
                                  <p:childTnLst>
                                    <p:animMotion origin="layout" path="M -1.38778E-17 0.02255 L 1.16667 0.00711 " pathEditMode="relative" rAng="0" ptsTypes="AA">
                                      <p:cBhvr>
                                        <p:cTn id="28" dur="37000" fill="hold"/>
                                        <p:tgtEl>
                                          <p:spTgt spid="40"/>
                                        </p:tgtEl>
                                        <p:attrNameLst>
                                          <p:attrName>ppt_x</p:attrName>
                                          <p:attrName>ppt_y</p:attrName>
                                        </p:attrNameLst>
                                      </p:cBhvr>
                                      <p:rCtr x="58333" y="-772"/>
                                    </p:animMotion>
                                  </p:childTnLst>
                                </p:cTn>
                              </p:par>
                              <p:par>
                                <p:cTn id="29" presetID="35" presetClass="path" presetSubtype="0" repeatCount="indefinite" accel="50000" decel="50000" fill="hold" nodeType="withEffect">
                                  <p:stCondLst>
                                    <p:cond delay="0"/>
                                  </p:stCondLst>
                                  <p:childTnLst>
                                    <p:animMotion origin="layout" path="M -0.00156 -0.00583 L -1.14427 0.00528 " pathEditMode="relative" rAng="0" ptsTypes="AA">
                                      <p:cBhvr>
                                        <p:cTn id="30" dur="30000" fill="hold"/>
                                        <p:tgtEl>
                                          <p:spTgt spid="37"/>
                                        </p:tgtEl>
                                        <p:attrNameLst>
                                          <p:attrName>ppt_x</p:attrName>
                                          <p:attrName>ppt_y</p:attrName>
                                        </p:attrNameLst>
                                      </p:cBhvr>
                                      <p:rCtr x="-57135" y="555"/>
                                    </p:animMotion>
                                  </p:childTnLst>
                                </p:cTn>
                              </p:par>
                              <p:par>
                                <p:cTn id="31" presetID="35" presetClass="path" presetSubtype="0" repeatCount="indefinite" accel="50000" decel="50000" fill="hold" nodeType="withEffect">
                                  <p:stCondLst>
                                    <p:cond delay="0"/>
                                  </p:stCondLst>
                                  <p:childTnLst>
                                    <p:animMotion origin="layout" path="M 3.05556E-6 -1.61577E-6 L -1.15643 0.02443 " pathEditMode="relative" rAng="0" ptsTypes="AA">
                                      <p:cBhvr>
                                        <p:cTn id="32" dur="31000" fill="hold"/>
                                        <p:tgtEl>
                                          <p:spTgt spid="39"/>
                                        </p:tgtEl>
                                        <p:attrNameLst>
                                          <p:attrName>ppt_x</p:attrName>
                                          <p:attrName>ppt_y</p:attrName>
                                        </p:attrNameLst>
                                      </p:cBhvr>
                                      <p:rCtr x="-57830" y="1222"/>
                                    </p:animMotion>
                                  </p:childTnLst>
                                </p:cTn>
                              </p:par>
                              <p:par>
                                <p:cTn id="33" presetID="35" presetClass="path" presetSubtype="0" repeatCount="indefinite" accel="50000" decel="50000" fill="hold" nodeType="withEffect">
                                  <p:stCondLst>
                                    <p:cond delay="0"/>
                                  </p:stCondLst>
                                  <p:childTnLst>
                                    <p:animMotion origin="layout" path="M 0.08195 0.03306 L 1.19827 -0.04109 " pathEditMode="relative" rAng="0" ptsTypes="AA">
                                      <p:cBhvr>
                                        <p:cTn id="34" dur="31000" fill="hold"/>
                                        <p:tgtEl>
                                          <p:spTgt spid="41"/>
                                        </p:tgtEl>
                                        <p:attrNameLst>
                                          <p:attrName>ppt_x</p:attrName>
                                          <p:attrName>ppt_y</p:attrName>
                                        </p:attrNameLst>
                                      </p:cBhvr>
                                      <p:rCtr x="55816" y="-370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5"/>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6771 -0.0003 C -0.08368 -0.00925 -0.09757 -0.0287 -0.11371 -0.03703 C -0.12743 -0.04382 -0.14028 -0.04753 -0.15347 -0.05679 C -0.16215 -0.06265 -0.16354 -0.05617 -0.17413 -0.06759 C -0.19097 -0.08611 -0.21024 -0.09537 -0.22812 -0.10987 C -0.24479 -0.12345 -0.25937 -0.13888 -0.27726 -0.1466 C -0.28594 -0.1574 -0.29635 -0.16172 -0.3059 -0.16975 C -0.32135 -0.18209 -0.33559 -0.19475 -0.35191 -0.2037 C -0.35712 -0.20895 -0.36215 -0.21605 -0.36771 -0.22037 C -0.37482 -0.22592 -0.38281 -0.22654 -0.38993 -0.23179 C -0.40486 -0.2429 -0.4184 -0.26018 -0.43437 -0.26543 C -0.44045 -0.28055 -0.44271 -0.28055 -0.45191 -0.28518 C -0.4592 -0.29845 -0.46996 -0.30401 -0.47726 -0.31666 C -0.48802 -0.3358 -0.48246 -0.33117 -0.49149 -0.33611 C -0.49948 -0.35092 -0.50972 -0.36327 -0.51701 -0.38333 C -0.53125 -0.40802 -0.51302 -0.37469 -0.52639 -0.39814 C -0.53073 -0.41728 -0.53819 -0.43148 -0.54392 -0.44907 C -0.54444 -0.45277 -0.54427 -0.45709 -0.54548 -0.46018 C -0.54653 -0.46296 -0.5493 -0.46265 -0.55035 -0.46574 C -0.55173 -0.47006 -0.55104 -0.47561 -0.55191 -0.47993 C -0.55416 -0.49135 -0.56041 -0.49722 -0.56302 -0.50864 C -0.56476 -0.51697 -0.56545 -0.52592 -0.56771 -0.53395 C -0.57083 -0.54475 -0.5743 -0.55586 -0.57569 -0.5679 C -0.57934 -0.59784 -0.57535 -0.57407 -0.57882 -0.59321 C -0.58437 -0.67345 -0.58264 -0.64074 -0.57882 -0.80185 C -0.57864 -0.81172 -0.57031 -0.81913 -0.56614 -0.8216 C -0.54982 -0.85246 -0.53507 -0.81574 -0.5217 -0.80771 C -0.51753 -0.80216 -0.51337 -0.79598 -0.50903 -0.79074 C -0.5059 -0.78703 -0.49948 -0.77932 -0.49948 -0.77901 C -0.49444 -0.76635 -0.48715 -0.75493 -0.48368 -0.74012 C -0.47969 -0.72284 -0.48194 -0.73024 -0.47726 -0.71728 C -0.47535 -0.69413 -0.46927 -0.67037 -0.46927 -0.64691 " pathEditMode="relative" rAng="0" ptsTypes="fffffffffffffffffffffffffffffffA">
                                      <p:cBhvr>
                                        <p:cTn id="39" dur="2000" fill="hold"/>
                                        <p:tgtEl>
                                          <p:spTgt spid="35"/>
                                        </p:tgtEl>
                                        <p:attrNameLst>
                                          <p:attrName>ppt_x</p:attrName>
                                          <p:attrName>ppt_y</p:attrName>
                                        </p:attrNameLst>
                                      </p:cBhvr>
                                      <p:rCtr x="-25833" y="-42623"/>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3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par>
                          <p:cTn id="45" fill="hold">
                            <p:stCondLst>
                              <p:cond delay="2000"/>
                            </p:stCondLst>
                            <p:childTnLst>
                              <p:par>
                                <p:cTn id="46" presetID="1" presetClass="exit" presetSubtype="0" fill="hold" grpId="1" nodeType="afterEffect">
                                  <p:stCondLst>
                                    <p:cond delay="1500"/>
                                  </p:stCondLst>
                                  <p:childTnLst>
                                    <p:set>
                                      <p:cBhvr>
                                        <p:cTn id="4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4191 -0.07654 C -0.4276 -0.1 -0.43785 -0.12129 -0.44774 -0.14321 C -0.45417 -0.1574 -0.45868 -0.17284 -0.4651 -0.18672 C -0.46927 -0.20771 -0.46667 -0.19722 -0.47309 -0.21759 C -0.47621 -0.23796 -0.47205 -0.21728 -0.48107 -0.24074 C -0.48194 -0.2429 -0.48177 -0.24629 -0.48264 -0.24845 C -0.48559 -0.25617 -0.48854 -0.26049 -0.49219 -0.26635 C -0.49566 -0.29444 -0.50798 -0.3179 -0.51597 -0.34351 C -0.51771 -0.35401 -0.52101 -0.36142 -0.52378 -0.37098 C -0.52969 -0.39197 -0.53455 -0.41388 -0.53976 -0.43518 C -0.54392 -0.45246 -0.54236 -0.46975 -0.54774 -0.48642 C -0.54826 -0.49043 -0.54861 -0.49506 -0.5493 -0.49938 C -0.55017 -0.50432 -0.55243 -0.5145 -0.55243 -0.51419 C -0.55156 -0.58765 -0.56128 -0.64135 -0.53819 -0.69907 C -0.53559 -0.71543 -0.52882 -0.725 -0.52222 -0.73734 C -0.50364 -0.77222 -0.4908 -0.79722 -0.46198 -0.80895 C -0.42118 -0.80679 -0.37864 -0.82006 -0.34444 -0.78086 C -0.33003 -0.76388 -0.3191 -0.74166 -0.30798 -0.71944 C -0.30382 -0.71111 -0.29844 -0.69135 -0.29844 -0.69105 C -0.29462 -0.6608 -0.29531 -0.67438 -0.29531 -0.6503 " pathEditMode="relative" rAng="0" ptsTypes="fffffffffffffffffffA">
                                      <p:cBhvr>
                                        <p:cTn id="52" dur="2000" fill="hold"/>
                                        <p:tgtEl>
                                          <p:spTgt spid="36"/>
                                        </p:tgtEl>
                                        <p:attrNameLst>
                                          <p:attrName>ppt_x</p:attrName>
                                          <p:attrName>ppt_y</p:attrName>
                                        </p:attrNameLst>
                                      </p:cBhvr>
                                      <p:rCtr x="-885" y="-37191"/>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36"/>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par>
                          <p:cTn id="58" fill="hold">
                            <p:stCondLst>
                              <p:cond delay="2000"/>
                            </p:stCondLst>
                            <p:childTnLst>
                              <p:par>
                                <p:cTn id="59" presetID="1" presetClass="exit" presetSubtype="0" fill="hold" grpId="1" nodeType="afterEffect">
                                  <p:stCondLst>
                                    <p:cond delay="1500"/>
                                  </p:stCondLst>
                                  <p:childTnLst>
                                    <p:set>
                                      <p:cBhvr>
                                        <p:cTn id="60"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1" restart="whenNotActive" fill="hold" evtFilter="cancelBubble" nodeType="interactiveSeq">
                <p:stCondLst>
                  <p:cond evt="onClick" delay="0">
                    <p:tgtEl>
                      <p:spTgt spid="37"/>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33194 0.02166 C -0.33316 0.04165 -0.33125 0.05192 -0.34149 0.06525 C -0.34427 0.07607 -0.34219 0.06941 -0.3493 0.08385 C -0.35226 0.08968 -0.34948 0.09106 -0.35417 0.09634 C -0.3559 0.09828 -0.35833 0.09884 -0.36042 0.10023 C -0.36389 0.11244 -0.36753 0.12466 -0.37326 0.13548 C -0.37552 0.14492 -0.37864 0.15575 -0.38264 0.16436 C -0.38455 0.16852 -0.38698 0.17269 -0.38906 0.17685 C -0.3901 0.17879 -0.39219 0.18324 -0.39219 0.18324 C -0.39392 0.1924 -0.39757 0.19878 -0.40017 0.20794 C -0.40347 0.21905 -0.41094 0.24348 -0.41771 0.25347 C -0.41944 0.25597 -0.42205 0.25708 -0.42396 0.25958 C -0.43177 0.26985 -0.43802 0.2829 -0.44774 0.29068 C -0.45642 0.29762 -0.46545 0.30012 -0.47483 0.30511 C -0.48542 0.31094 -0.49549 0.31872 -0.5066 0.32177 C -0.51424 0.32704 -0.52187 0.32788 -0.53038 0.3301 C -0.54028 0.33676 -0.55121 0.33843 -0.56215 0.34065 C -0.5743 0.33982 -0.58663 0.34037 -0.59861 0.33815 C -0.6158 0.33537 -0.63281 0.31705 -0.6493 0.30928 C -0.65642 0.30012 -0.6658 0.29428 -0.67483 0.28873 C -0.68264 0.27818 -0.68385 0.28179 -0.69062 0.2743 C -0.69566 0.26847 -0.70174 0.26319 -0.70486 0.2557 C -0.7059 0.25292 -0.7066 0.24959 -0.70816 0.24709 C -0.71285 0.23987 -0.71996 0.23487 -0.72396 0.22654 C -0.73038 0.2135 -0.73437 0.20073 -0.73993 0.18712 C -0.75555 0.14964 -0.73837 0.19406 -0.75104 0.16658 C -0.75295 0.16269 -0.75399 0.15825 -0.75573 0.15409 C -0.75764 0.14992 -0.76007 0.14576 -0.76215 0.14159 C -0.76267 0.13965 -0.76285 0.13715 -0.76371 0.13548 C -0.76649 0.12938 -0.77083 0.12493 -0.77326 0.11883 C -0.77656 0.11022 -0.77882 0.10245 -0.78264 0.09412 C -0.78698 0.0683 -0.78073 0.09662 -0.78906 0.07746 C -0.7901 0.07496 -0.78976 0.07163 -0.79062 0.06913 C -0.79184 0.06552 -0.79392 0.06219 -0.79549 0.05886 C -0.79965 0.0397 -0.80312 0.0186 -0.80972 0.00084 C -0.81371 -0.02637 -0.80781 0.00611 -0.81597 -0.01776 C -0.81753 -0.02221 -0.81858 -0.03914 -0.81927 -0.04247 C -0.8217 -0.05524 -0.82292 -0.05108 -0.82708 -0.06329 C -0.83351 -0.08134 -0.83437 -0.10133 -0.84149 -0.1191 C -0.84444 -0.14325 -0.84896 -0.16518 -0.85104 -0.18961 C -0.85069 -0.21599 -0.86094 -0.294 -0.84774 -0.34064 C -0.84479 -0.35063 -0.84097 -0.37229 -0.83507 -0.38006 C -0.82986 -0.38673 -0.82465 -0.3895 -0.81771 -0.39228 C -0.79861 -0.39172 -0.77951 -0.39172 -0.76042 -0.39033 C -0.75573 -0.39006 -0.75503 -0.38673 -0.75104 -0.38395 C -0.74739 -0.38145 -0.73976 -0.38062 -0.73663 -0.38006 C -0.7309 -0.37507 -0.72413 -0.37035 -0.71771 -0.36757 C -0.71354 -0.36229 -0.70868 -0.36063 -0.7033 -0.3573 C -0.69427 -0.34536 -0.69896 -0.34841 -0.69062 -0.3448 C -0.68542 -0.33814 -0.68003 -0.33092 -0.67483 -0.32398 C -0.67326 -0.32204 -0.67205 -0.31871 -0.66996 -0.31787 C -0.6684 -0.31732 -0.66528 -0.31593 -0.66528 -0.31565 " pathEditMode="relative" rAng="0" ptsTypes="fffffffffffffffffffffffffffffffffffffffffffffffffffA">
                                      <p:cBhvr>
                                        <p:cTn id="65" dur="2000" fill="hold"/>
                                        <p:tgtEl>
                                          <p:spTgt spid="37"/>
                                        </p:tgtEl>
                                        <p:attrNameLst>
                                          <p:attrName>ppt_x</p:attrName>
                                          <p:attrName>ppt_y</p:attrName>
                                        </p:attrNameLst>
                                      </p:cBhvr>
                                      <p:rCtr x="-26424" y="-4747"/>
                                    </p:animMotion>
                                  </p:childTnLst>
                                </p:cTn>
                              </p:par>
                            </p:childTnLst>
                          </p:cTn>
                        </p:par>
                        <p:par>
                          <p:cTn id="66" fill="hold">
                            <p:stCondLst>
                              <p:cond delay="2000"/>
                            </p:stCondLst>
                            <p:childTnLst>
                              <p:par>
                                <p:cTn id="67" presetID="1" presetClass="exit" presetSubtype="0" fill="hold" nodeType="afterEffect">
                                  <p:stCondLst>
                                    <p:cond delay="200"/>
                                  </p:stCondLst>
                                  <p:childTnLst>
                                    <p:set>
                                      <p:cBhvr>
                                        <p:cTn id="68" dur="1" fill="hold">
                                          <p:stCondLst>
                                            <p:cond delay="0"/>
                                          </p:stCondLst>
                                        </p:cTn>
                                        <p:tgtEl>
                                          <p:spTgt spid="37"/>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par>
                          <p:cTn id="71" fill="hold">
                            <p:stCondLst>
                              <p:cond delay="2200"/>
                            </p:stCondLst>
                            <p:childTnLst>
                              <p:par>
                                <p:cTn id="72" presetID="1" presetClass="exit" presetSubtype="0" fill="hold" grpId="1" nodeType="afterEffect">
                                  <p:stCondLst>
                                    <p:cond delay="1500"/>
                                  </p:stCondLst>
                                  <p:childTnLst>
                                    <p:set>
                                      <p:cBhvr>
                                        <p:cTn id="73"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4" restart="whenNotActive" fill="hold" evtFilter="cancelBubble" nodeType="interactiveSeq">
                <p:stCondLst>
                  <p:cond evt="onClick" delay="0">
                    <p:tgtEl>
                      <p:spTgt spid="39"/>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0.44844 -0.26568 C -0.45104 -0.25347 -0.44966 -0.23931 -0.45469 -0.22876 C -0.45712 -0.22154 -0.46007 -0.21516 -0.4625 -0.20849 C -0.4691 -0.17268 -0.46077 -0.21155 -0.47153 -0.17851 C -0.47327 -0.17268 -0.47448 -0.16574 -0.47639 -0.15991 C -0.47795 -0.15352 -0.48004 -0.14825 -0.48247 -0.1427 C -0.48907 -0.09939 -0.48177 -0.13159 -0.49827 -0.09411 C -0.51129 -0.06413 -0.52361 -0.0322 -0.53663 -0.00194 C -0.61476 0.11383 -0.57413 0.07496 -0.629 0.10439 C -0.65938 0.09217 -0.68733 0.06274 -0.71476 0.03193 C -0.73143 0.00333 -0.74948 -0.02443 -0.76545 -0.05497 C -0.77136 -0.06635 -0.77101 -0.09245 -0.77014 -0.1005 C -0.76528 -0.14409 -0.74948 -0.17212 -0.73368 -0.20461 C -0.70104 -0.24625 -0.69514 -0.28789 -0.65243 -0.26652 C -0.64427 -0.25708 -0.63368 -0.2457 -0.62431 -0.23376 C -0.60243 -0.19767 -0.57518 -0.17379 -0.57153 -0.12882 C -0.56302 -0.10661 -0.57188 -0.08662 -0.57761 -0.07024 C -0.60295 -0.03831 -0.62761 -0.00472 -0.65504 0.02388 C -0.66181 0.0311 -0.67153 0.03026 -0.67917 0.03554 C -0.7191 0.06247 -0.7592 0.09856 -0.80695 0.09995 C -0.8165 0.10022 -0.82587 0.09495 -0.83577 0.09273 C -0.84479 0.08495 -0.85365 0.0744 -0.86285 0.06719 C -0.8967 0.04053 -0.85365 0.0744 -0.88004 0.05775 C -0.8908 0.05108 -0.9007 0.03776 -0.91077 0.0261 C -0.93889 -0.01971 -0.98646 -0.0608 -0.99202 -0.11854 C -0.99809 -0.13381 -0.99809 -0.1452 -0.99966 -0.16324 C -1.00243 -0.19878 -0.99219 -0.21044 -0.98177 -0.23737 C -0.97275 -0.2593 -0.96337 -0.27957 -0.95573 -0.30233 C -0.94306 -0.32065 -0.9316 -0.34092 -0.91719 -0.35619 C -0.91424 -0.35897 -0.9092 -0.35563 -0.90469 -0.35702 C -0.89931 -0.35813 -0.8941 -0.36174 -0.88872 -0.36369 C -0.88247 -0.3623 -0.87882 -0.36424 -0.87275 -0.35841 C -0.85157 -0.3226 -0.83611 -0.31177 -0.8474 -0.27679 C -0.85417 -0.26735 -0.87188 -0.23126 -0.8882 -0.22349 C -0.89375 -0.22099 -0.9 -0.21877 -0.90625 -0.21766 C -0.9092 -0.21654 -0.91233 -0.21543 -0.91528 -0.2146 C -0.91841 -0.21516 -0.92136 -0.2121 -0.92118 -0.21183 C -0.94028 -0.23015 -0.94132 -0.22793 -0.96025 -0.27151 C -0.96285 -0.27679 -0.96111 -0.28345 -0.96181 -0.28789 C -0.96407 -0.30705 -0.96285 -0.31954 -0.96025 -0.33648 C -0.95851 -0.34814 -0.95452 -0.35924 -0.95313 -0.37146 C -0.95157 -0.37951 -0.95313 -0.38867 -0.95157 -0.39589 C -0.9507 -0.40089 -0.94827 -0.40394 -0.94653 -0.40866 C -0.93924 -0.42698 -0.93507 -0.44586 -0.92657 -0.46224 C -0.90417 -0.52804 -0.86684 -0.56746 -0.83299 -0.61965 C -0.82639 -0.6241 -0.82014 -0.62882 -0.81337 -0.63298 C -0.80747 -0.63631 -0.79288 -0.6352 -0.79254 -0.63492 C -0.77587 -0.62715 -0.8033 -0.63909 -0.77813 -0.63215 C -0.75886 -0.62687 -0.77153 -0.62854 -0.75851 -0.62188 C -0.74931 -0.6166 -0.73959 -0.61493 -0.73038 -0.60994 C -0.72066 -0.60355 -0.71059 -0.59578 -0.70104 -0.58856 " pathEditMode="relative" rAng="-2701046" ptsTypes="ffffffffffffffffffffffffffffffffffffffffffffffffffA">
                                      <p:cBhvr>
                                        <p:cTn id="78" dur="3000" fill="hold"/>
                                        <p:tgtEl>
                                          <p:spTgt spid="39"/>
                                        </p:tgtEl>
                                        <p:attrNameLst>
                                          <p:attrName>ppt_x</p:attrName>
                                          <p:attrName>ppt_y</p:attrName>
                                        </p:attrNameLst>
                                      </p:cBhvr>
                                      <p:rCtr x="-29965" y="5358"/>
                                    </p:animMotion>
                                  </p:childTnLst>
                                </p:cTn>
                              </p:par>
                            </p:childTnLst>
                          </p:cTn>
                        </p:par>
                        <p:par>
                          <p:cTn id="79" fill="hold">
                            <p:stCondLst>
                              <p:cond delay="3000"/>
                            </p:stCondLst>
                            <p:childTnLst>
                              <p:par>
                                <p:cTn id="80" presetID="1" presetClass="exit" presetSubtype="0" fill="hold" nodeType="afterEffect">
                                  <p:stCondLst>
                                    <p:cond delay="200"/>
                                  </p:stCondLst>
                                  <p:childTnLst>
                                    <p:set>
                                      <p:cBhvr>
                                        <p:cTn id="81" dur="1" fill="hold">
                                          <p:stCondLst>
                                            <p:cond delay="0"/>
                                          </p:stCondLst>
                                        </p:cTn>
                                        <p:tgtEl>
                                          <p:spTgt spid="39"/>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childTnLst>
                          </p:cTn>
                        </p:par>
                        <p:par>
                          <p:cTn id="84" fill="hold">
                            <p:stCondLst>
                              <p:cond delay="3200"/>
                            </p:stCondLst>
                            <p:childTnLst>
                              <p:par>
                                <p:cTn id="85" presetID="1" presetClass="exit" presetSubtype="0" fill="hold" grpId="1" nodeType="afterEffect">
                                  <p:stCondLst>
                                    <p:cond delay="1500"/>
                                  </p:stCondLst>
                                  <p:childTnLst>
                                    <p:set>
                                      <p:cBhvr>
                                        <p:cTn id="8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7" restart="whenNotActive" fill="hold" evtFilter="cancelBubble" nodeType="interactiveSeq">
                <p:stCondLst>
                  <p:cond evt="onClick" delay="0">
                    <p:tgtEl>
                      <p:spTgt spid="38"/>
                    </p:tgtEl>
                  </p:cond>
                </p:stCondLst>
                <p:endSync evt="end" delay="0">
                  <p:rtn val="all"/>
                </p:endSync>
                <p:childTnLst>
                  <p:par>
                    <p:cTn id="88" fill="hold">
                      <p:stCondLst>
                        <p:cond delay="0"/>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0.33542 -0.05 C 0.33663 -0.03364 0.33733 -0.02037 0.34028 -0.00493 C 0.34184 0.01266 0.34549 0.02223 0.34983 0.03735 C 0.35451 0.05371 0.35104 0.04846 0.35608 0.06297 C 0.3599 0.07439 0.36458 0.0855 0.36875 0.09661 C 0.37326 0.10865 0.37969 0.10988 0.38628 0.11636 C 0.3934 0.12315 0.39983 0.13179 0.40694 0.13889 C 0.4191 0.15093 0.43472 0.15463 0.44826 0.15865 C 0.45677 0.1642 0.46632 0.16667 0.47517 0.17037 C 0.54236 0.16852 0.60955 0.16914 0.67674 0.16451 C 0.69497 0.16358 0.71285 0.14321 0.73073 0.13889 C 0.75122 0.12686 0.77205 0.11698 0.79271 0.10525 C 0.79826 0.10216 0.80851 0.09105 0.80851 0.09136 C 0.81059 0.08735 0.8125 0.08272 0.81493 0.07963 C 0.81632 0.07778 0.81823 0.07871 0.81962 0.07686 C 0.83038 0.06266 0.83316 0.05402 0.84653 0.04599 C 0.86337 0.02562 0.87813 0.00247 0.89583 -0.01604 C 0.90399 -0.02438 0.90885 -0.04012 0.91649 -0.05 C 0.92396 -0.07037 0.91997 -0.06234 0.9276 -0.07808 C 0.93108 -0.09444 0.9283 -0.08179 0.93872 -0.11203 C 0.94097 -0.11882 0.94149 -0.12746 0.9434 -0.13456 C 0.94618 -0.14567 0.95 -0.16018 0.95295 -0.16851 C 0.95694 -0.20524 0.95417 -0.18827 0.96094 -0.21975 C 0.96684 -0.30987 0.96528 -0.26481 0.96094 -0.40864 C 0.96042 -0.42314 0.96059 -0.42098 0.95608 -0.42839 C 0.95399 -0.45339 0.95052 -0.46882 0.9434 -0.48765 C 0.93802 -0.5179 0.93038 -0.54197 0.91649 -0.56142 C 0.91319 -0.56604 0.91267 -0.56944 0.90851 -0.57284 C 0.89601 -0.58271 0.88316 -0.59012 0.87049 -0.59814 C 0.84878 -0.61172 0.82691 -0.625 0.80382 -0.62901 C 0.78073 -0.64598 0.75104 -0.64382 0.72604 -0.64598 C 0.64826 -0.64475 0.59809 -0.6679 0.53542 -0.63209 C 0.53003 -0.62191 0.52274 -0.62314 0.51649 -0.61512 C 0.50608 -0.60185 0.51701 -0.60956 0.50694 -0.6037 C 0.49861 -0.58919 0.49688 -0.57592 0.49097 -0.55864 C 0.48351 -0.53672 0.47361 -0.51759 0.46563 -0.49629 C 0.46337 -0.48425 0.46094 -0.48487 0.45608 -0.47654 C 0.45295 -0.45956 0.44497 -0.46049 0.44497 -0.44259 " pathEditMode="relative" rAng="0" ptsTypes="fffffffffffffffffffffffffffffffffffffA">
                                      <p:cBhvr>
                                        <p:cTn id="91" dur="2000" fill="hold"/>
                                        <p:tgtEl>
                                          <p:spTgt spid="38"/>
                                        </p:tgtEl>
                                        <p:attrNameLst>
                                          <p:attrName>ppt_x</p:attrName>
                                          <p:attrName>ppt_y</p:attrName>
                                        </p:attrNameLst>
                                      </p:cBhvr>
                                      <p:rCtr x="31563" y="-19877"/>
                                    </p:animMotion>
                                  </p:childTnLst>
                                </p:cTn>
                              </p:par>
                            </p:childTnLst>
                          </p:cTn>
                        </p:par>
                        <p:par>
                          <p:cTn id="92" fill="hold">
                            <p:stCondLst>
                              <p:cond delay="2000"/>
                            </p:stCondLst>
                            <p:childTnLst>
                              <p:par>
                                <p:cTn id="93" presetID="1" presetClass="exit" presetSubtype="0" fill="hold" nodeType="afterEffect">
                                  <p:stCondLst>
                                    <p:cond delay="200"/>
                                  </p:stCondLst>
                                  <p:childTnLst>
                                    <p:set>
                                      <p:cBhvr>
                                        <p:cTn id="94" dur="1" fill="hold">
                                          <p:stCondLst>
                                            <p:cond delay="0"/>
                                          </p:stCondLst>
                                        </p:cTn>
                                        <p:tgtEl>
                                          <p:spTgt spid="3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par>
                          <p:cTn id="97" fill="hold">
                            <p:stCondLst>
                              <p:cond delay="2200"/>
                            </p:stCondLst>
                            <p:childTnLst>
                              <p:par>
                                <p:cTn id="98" presetID="1" presetClass="exit" presetSubtype="0" fill="hold" grpId="1" nodeType="afterEffect">
                                  <p:stCondLst>
                                    <p:cond delay="1500"/>
                                  </p:stCondLst>
                                  <p:childTnLst>
                                    <p:set>
                                      <p:cBhvr>
                                        <p:cTn id="9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40"/>
                    </p:tgtEl>
                  </p:cond>
                </p:stCondLst>
                <p:endSync evt="end" delay="0">
                  <p:rtn val="all"/>
                </p:endSync>
                <p:childTnLst>
                  <p:par>
                    <p:cTn id="101" fill="hold">
                      <p:stCondLst>
                        <p:cond delay="0"/>
                      </p:stCondLst>
                      <p:childTnLst>
                        <p:par>
                          <p:cTn id="102" fill="hold">
                            <p:stCondLst>
                              <p:cond delay="0"/>
                            </p:stCondLst>
                            <p:childTnLst>
                              <p:par>
                                <p:cTn id="103" presetID="0" presetClass="path" presetSubtype="0" accel="50000" decel="50000" fill="hold" nodeType="clickEffect">
                                  <p:stCondLst>
                                    <p:cond delay="0"/>
                                  </p:stCondLst>
                                  <p:childTnLst>
                                    <p:animMotion origin="layout" path="M 0.4967 0.08187 C 0.4908 0.09762 0.48524 0.11091 0.47448 0.11585 C 0.46198 0.13222 0.44462 0.12975 0.43003 0.1384 C 0.40104 0.13747 0.36597 0.14705 0.33628 0.13006 C 0.32934 0.11739 0.32101 0.11647 0.3125 0.1072 C 0.3059 0.10009 0.29948 0.09299 0.29323 0.08465 C 0.29115 0.08156 0.28976 0.076 0.28715 0.07353 C 0.2842 0.07105 0.28073 0.07167 0.2776 0.07075 C 0.27292 0.06271 0.26962 0.05252 0.26476 0.0451 C 0.2592 0.03676 0.2474 0.02255 0.2474 0.02286 C 0.24358 0.00216 0.24965 0.02842 0.23785 0.00556 C 0.23038 -0.00927 0.22656 -0.03707 0.21736 -0.04788 C 0.20764 -0.07569 0.2125 -0.06395 0.20295 -0.08464 C 0.20087 -0.09608 0.19618 -0.10164 0.1934 -0.11307 C 0.18958 -0.12851 0.18924 -0.14643 0.18229 -0.15817 C 0.17726 -0.17701 0.175 -0.19771 0.17118 -0.21748 C 0.1651 -0.28916 0.15208 -0.38276 0.1776 -0.44331 C 0.17778 -0.44516 0.17969 -0.46772 0.18073 -0.47173 C 0.18142 -0.47451 0.18316 -0.47513 0.18403 -0.47729 C 0.18941 -0.48934 0.19253 -0.50262 0.19983 -0.51127 C 0.20903 -0.53568 0.19653 -0.50633 0.20781 -0.5224 C 0.20938 -0.52456 0.20938 -0.52919 0.21094 -0.53105 C 0.21979 -0.54217 0.22587 -0.54031 0.23472 -0.54804 C 0.24913 -0.5607 0.22865 -0.54618 0.24583 -0.55916 C 0.26198 -0.57152 0.2809 -0.57831 0.29826 -0.58171 C 0.32205 -0.58078 0.34566 -0.58109 0.36962 -0.57893 C 0.37813 -0.578 0.40608 -0.56657 0.4125 -0.55916 C 0.41563 -0.55545 0.41823 -0.54958 0.42188 -0.54804 C 0.42431 -0.54711 0.43073 -0.54464 0.43299 -0.54217 C 0.43958 -0.53537 0.44514 -0.52363 0.45226 -0.51962 C 0.46302 -0.50015 0.45799 -0.50695 0.46649 -0.49706 C 0.4684 -0.49212 0.47118 -0.4881 0.47292 -0.48285 C 0.48003 -0.46215 0.46684 -0.4881 0.47917 -0.46617 C 0.48542 -0.43126 0.50174 -0.40439 0.50938 -0.37009 C 0.5151 -0.34445 0.51563 -0.32159 0.51563 -0.29379 " pathEditMode="relative" rAng="0" ptsTypes="ffffffffffffffffffffffffffffffffffA">
                                      <p:cBhvr>
                                        <p:cTn id="104" dur="2000" fill="hold"/>
                                        <p:tgtEl>
                                          <p:spTgt spid="40"/>
                                        </p:tgtEl>
                                        <p:attrNameLst>
                                          <p:attrName>ppt_x</p:attrName>
                                          <p:attrName>ppt_y</p:attrName>
                                        </p:attrNameLst>
                                      </p:cBhvr>
                                      <p:rCtr x="-16285" y="-29935"/>
                                    </p:animMotion>
                                  </p:childTnLst>
                                </p:cTn>
                              </p:par>
                            </p:childTnLst>
                          </p:cTn>
                        </p:par>
                        <p:par>
                          <p:cTn id="105" fill="hold">
                            <p:stCondLst>
                              <p:cond delay="2000"/>
                            </p:stCondLst>
                            <p:childTnLst>
                              <p:par>
                                <p:cTn id="106" presetID="1" presetClass="exit" presetSubtype="0" fill="hold" nodeType="afterEffect">
                                  <p:stCondLst>
                                    <p:cond delay="200"/>
                                  </p:stCondLst>
                                  <p:childTnLst>
                                    <p:set>
                                      <p:cBhvr>
                                        <p:cTn id="107" dur="1" fill="hold">
                                          <p:stCondLst>
                                            <p:cond delay="0"/>
                                          </p:stCondLst>
                                        </p:cTn>
                                        <p:tgtEl>
                                          <p:spTgt spid="40"/>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childTnLst>
                                </p:cTn>
                              </p:par>
                            </p:childTnLst>
                          </p:cTn>
                        </p:par>
                        <p:par>
                          <p:cTn id="110" fill="hold">
                            <p:stCondLst>
                              <p:cond delay="2200"/>
                            </p:stCondLst>
                            <p:childTnLst>
                              <p:par>
                                <p:cTn id="111" presetID="1" presetClass="exit" presetSubtype="0" fill="hold" grpId="1" nodeType="afterEffect">
                                  <p:stCondLst>
                                    <p:cond delay="1500"/>
                                  </p:stCondLst>
                                  <p:childTnLst>
                                    <p:set>
                                      <p:cBhvr>
                                        <p:cTn id="11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13" restart="whenNotActive" fill="hold" evtFilter="cancelBubble" nodeType="interactiveSeq">
                <p:stCondLst>
                  <p:cond evt="onClick" delay="0">
                    <p:tgtEl>
                      <p:spTgt spid="41"/>
                    </p:tgtEl>
                  </p:cond>
                </p:stCondLst>
                <p:endSync evt="end" delay="0">
                  <p:rtn val="all"/>
                </p:endSync>
                <p:childTnLst>
                  <p:par>
                    <p:cTn id="114" fill="hold">
                      <p:stCondLst>
                        <p:cond delay="0"/>
                      </p:stCondLst>
                      <p:childTnLst>
                        <p:par>
                          <p:cTn id="115" fill="hold">
                            <p:stCondLst>
                              <p:cond delay="0"/>
                            </p:stCondLst>
                            <p:childTnLst>
                              <p:par>
                                <p:cTn id="116" presetID="0" presetClass="path" presetSubtype="0" accel="50000" decel="50000" fill="hold" nodeType="clickEffect">
                                  <p:stCondLst>
                                    <p:cond delay="0"/>
                                  </p:stCondLst>
                                  <p:childTnLst>
                                    <p:animMotion origin="layout" path="M 0.5717 -0.06605 C 0.56805 -0.05 0.56805 -0.05154 0.5592 -0.04629 C 0.53819 -0.01635 0.50885 -0.01358 0.48281 -0.00926 C 0.47483 -0.00463 0.46701 -0.00493 0.4592 0.00062 C 0.45226 -0.0003 0.44531 -4.19753E-6 0.43819 -0.00185 C 0.42951 -0.00401 0.42187 -0.01543 0.41337 -0.01913 C 0.40781 -0.0216 0.40226 -0.02407 0.3967 -0.02654 C 0.37726 -0.04722 0.3566 -0.06543 0.33698 -0.0858 C 0.33437 -0.08858 0.32378 -0.09969 0.32031 -0.10555 C 0.3151 -0.11419 0.30503 -0.13271 0.30503 -0.13271 C 0.30312 -0.14938 0.29774 -0.15679 0.29253 -0.16975 C 0.29045 -0.1753 0.28941 -0.18209 0.28698 -0.18703 C 0.28351 -0.19382 0.27812 -0.19784 0.27448 -0.20432 C 0.26302 -0.26543 0.2401 -0.31697 0.23559 -0.38209 C 0.23507 -0.40586 0.23403 -0.42993 0.2342 -0.4537 C 0.23455 -0.49197 0.23646 -0.59351 0.25642 -0.62901 C 0.25798 -0.6429 0.26007 -0.64753 0.26476 -0.65864 C 0.2651 -0.66049 0.26875 -0.6895 0.27031 -0.69321 C 0.27778 -0.71142 0.28646 -0.71975 0.2967 -0.73024 C 0.30017 -0.73364 0.30278 -0.73981 0.30642 -0.74259 C 0.31545 -0.74969 0.32917 -0.75246 0.33837 -0.75493 C 0.35694 -0.75277 0.37292 -0.74629 0.39114 -0.74012 C 0.39548 -0.73858 0.40191 -0.73827 0.40642 -0.73518 C 0.41423 -0.72993 0.42187 -0.72654 0.42986 -0.72284 C 0.43802 -0.71944 0.44167 -0.71327 0.45087 -0.71049 C 0.4559 -0.70432 0.46996 -0.68426 0.47569 -0.68086 C 0.47899 -0.66944 0.48246 -0.6679 0.48698 -0.65864 C 0.49358 -0.64506 0.49774 -0.62777 0.50226 -0.61172 " pathEditMode="relative" ptsTypes="fffffffffffffffffffffffffffA">
                                      <p:cBhvr>
                                        <p:cTn id="117" dur="2000" fill="hold"/>
                                        <p:tgtEl>
                                          <p:spTgt spid="41"/>
                                        </p:tgtEl>
                                        <p:attrNameLst>
                                          <p:attrName>ppt_x</p:attrName>
                                          <p:attrName>ppt_y</p:attrName>
                                        </p:attrNameLst>
                                      </p:cBhvr>
                                    </p:animMotion>
                                  </p:childTnLst>
                                </p:cTn>
                              </p:par>
                            </p:childTnLst>
                          </p:cTn>
                        </p:par>
                        <p:par>
                          <p:cTn id="118" fill="hold">
                            <p:stCondLst>
                              <p:cond delay="2000"/>
                            </p:stCondLst>
                            <p:childTnLst>
                              <p:par>
                                <p:cTn id="119" presetID="1" presetClass="exit" presetSubtype="0" fill="hold" nodeType="afterEffect">
                                  <p:stCondLst>
                                    <p:cond delay="200"/>
                                  </p:stCondLst>
                                  <p:childTnLst>
                                    <p:set>
                                      <p:cBhvr>
                                        <p:cTn id="120" dur="1" fill="hold">
                                          <p:stCondLst>
                                            <p:cond delay="0"/>
                                          </p:stCondLst>
                                        </p:cTn>
                                        <p:tgtEl>
                                          <p:spTgt spid="41"/>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childTnLst>
                                </p:cTn>
                              </p:par>
                            </p:childTnLst>
                          </p:cTn>
                        </p:par>
                        <p:par>
                          <p:cTn id="123" fill="hold">
                            <p:stCondLst>
                              <p:cond delay="2200"/>
                            </p:stCondLst>
                            <p:childTnLst>
                              <p:par>
                                <p:cTn id="124" presetID="1" presetClass="exit" presetSubtype="0" fill="hold" grpId="1" nodeType="afterEffect">
                                  <p:stCondLst>
                                    <p:cond delay="1500"/>
                                  </p:stCondLst>
                                  <p:childTnLst>
                                    <p:set>
                                      <p:cBhvr>
                                        <p:cTn id="12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26" restart="whenNotActive" fill="hold" evtFilter="cancelBubble" nodeType="interactiveSeq">
                <p:stCondLst>
                  <p:cond evt="onClick" delay="0">
                    <p:tgtEl>
                      <p:spTgt spid="1034"/>
                    </p:tgtEl>
                  </p:cond>
                </p:stCondLst>
                <p:endSync evt="end" delay="0">
                  <p:rtn val="all"/>
                </p:endSync>
                <p:childTnLst>
                  <p:par>
                    <p:cTn id="127" fill="hold">
                      <p:stCondLst>
                        <p:cond delay="0"/>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131" restart="whenNotActive" fill="hold" evtFilter="cancelBubble" nodeType="interactiveSeq">
                <p:stCondLst>
                  <p:cond evt="onClick" delay="0">
                    <p:tgtEl>
                      <p:spTgt spid="1035"/>
                    </p:tgtEl>
                  </p:cond>
                </p:stCondLst>
                <p:endSync evt="end" delay="0">
                  <p:rtn val="all"/>
                </p:endSync>
                <p:childTnLst>
                  <p:par>
                    <p:cTn id="132" fill="hold">
                      <p:stCondLst>
                        <p:cond delay="0"/>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136" restart="whenNotActive" fill="hold" evtFilter="cancelBubble" nodeType="interactiveSeq">
                <p:stCondLst>
                  <p:cond evt="onClick" delay="0">
                    <p:tgtEl>
                      <p:spTgt spid="1036"/>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141" restart="whenNotActive" fill="hold" evtFilter="cancelBubble" nodeType="interactiveSeq">
                <p:stCondLst>
                  <p:cond evt="onClick" delay="0">
                    <p:tgtEl>
                      <p:spTgt spid="1037"/>
                    </p:tgtEl>
                  </p:cond>
                </p:stCondLst>
                <p:endSync evt="end" delay="0">
                  <p:rtn val="all"/>
                </p:endSync>
                <p:childTnLst>
                  <p:par>
                    <p:cTn id="142" fill="hold">
                      <p:stCondLst>
                        <p:cond delay="0"/>
                      </p:stCondLst>
                      <p:childTnLst>
                        <p:par>
                          <p:cTn id="143" fill="hold">
                            <p:stCondLst>
                              <p:cond delay="0"/>
                            </p:stCondLst>
                            <p:childTnLst>
                              <p:par>
                                <p:cTn id="144" presetID="1" presetClass="exit" presetSubtype="0" fill="hold" nodeType="clickEffect">
                                  <p:stCondLst>
                                    <p:cond delay="0"/>
                                  </p:stCondLst>
                                  <p:childTnLst>
                                    <p:set>
                                      <p:cBhvr>
                                        <p:cTn id="145" dur="1" fill="hold">
                                          <p:stCondLst>
                                            <p:cond delay="0"/>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146" restart="whenNotActive" fill="hold" evtFilter="cancelBubble" nodeType="interactiveSeq">
                <p:stCondLst>
                  <p:cond evt="onClick" delay="0">
                    <p:tgtEl>
                      <p:spTgt spid="1038"/>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childTnLst>
        </p:cTn>
      </p:par>
    </p:tnLst>
    <p:bldLst>
      <p:bldP spid="2" grpId="0" animBg="1"/>
      <p:bldP spid="2" grpId="1" animBg="1"/>
      <p:bldP spid="15" grpId="0" animBg="1"/>
      <p:bldP spid="15" grpId="1" animBg="1"/>
      <p:bldP spid="16" grpId="0" animBg="1"/>
      <p:bldP spid="16"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oreamon cau ca\Hon d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921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15437" y="6086437"/>
            <a:ext cx="1228564"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948082" y="-785433"/>
            <a:ext cx="3691005" cy="55626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14724" y="3387727"/>
            <a:ext cx="2438400" cy="39433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637" y="4491566"/>
            <a:ext cx="1828801" cy="24384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49039" y="4924697"/>
            <a:ext cx="2337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24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giờ</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Google Shape;117;p2"/>
          <p:cNvSpPr txBox="1"/>
          <p:nvPr/>
        </p:nvSpPr>
        <p:spPr>
          <a:xfrm>
            <a:off x="2651760" y="1097280"/>
            <a:ext cx="4284617" cy="932708"/>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600"/>
              </a:spcBef>
              <a:spcAft>
                <a:spcPts val="0"/>
              </a:spcAft>
              <a:buClr>
                <a:srgbClr val="000000"/>
              </a:buClr>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Câu</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1</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Thời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gian</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tự</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quay 1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vòng</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quanh</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trục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của</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Trái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Đất</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là</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83516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1036"/>
                                        </p:tgtEl>
                                      </p:cBhvr>
                                    </p:animEffect>
                                    <p:animScale>
                                      <p:cBhvr>
                                        <p:cTn id="16" dur="250" autoRev="1" fill="hold"/>
                                        <p:tgtEl>
                                          <p:spTgt spid="1036"/>
                                        </p:tgtEl>
                                      </p:cBhvr>
                                      <p:by x="105000" y="105000"/>
                                    </p:animScale>
                                  </p:childTnLst>
                                </p:cTn>
                              </p:par>
                              <p:par>
                                <p:cTn id="17" presetID="27" presetClass="emph" presetSubtype="0" fill="remove" nodeType="withEffect">
                                  <p:stCondLst>
                                    <p:cond delay="0"/>
                                  </p:stCondLst>
                                  <p:childTnLst>
                                    <p:animClr clrSpc="rgb" dir="cw">
                                      <p:cBhvr override="childStyle">
                                        <p:cTn id="18" dur="250" autoRev="1" fill="remove"/>
                                        <p:tgtEl>
                                          <p:spTgt spid="1037"/>
                                        </p:tgtEl>
                                        <p:attrNameLst>
                                          <p:attrName>style.color</p:attrName>
                                        </p:attrNameLst>
                                      </p:cBhvr>
                                      <p:to>
                                        <a:schemeClr val="bg1"/>
                                      </p:to>
                                    </p:animClr>
                                    <p:animClr clrSpc="rgb" dir="cw">
                                      <p:cBhvr>
                                        <p:cTn id="19" dur="250" autoRev="1" fill="remove"/>
                                        <p:tgtEl>
                                          <p:spTgt spid="1037"/>
                                        </p:tgtEl>
                                        <p:attrNameLst>
                                          <p:attrName>fillcolor</p:attrName>
                                        </p:attrNameLst>
                                      </p:cBhvr>
                                      <p:to>
                                        <a:schemeClr val="bg1"/>
                                      </p:to>
                                    </p:animClr>
                                    <p:set>
                                      <p:cBhvr>
                                        <p:cTn id="20" dur="250" autoRev="1" fill="remove"/>
                                        <p:tgtEl>
                                          <p:spTgt spid="1037"/>
                                        </p:tgtEl>
                                        <p:attrNameLst>
                                          <p:attrName>fill.type</p:attrName>
                                        </p:attrNameLst>
                                      </p:cBhvr>
                                      <p:to>
                                        <p:strVal val="solid"/>
                                      </p:to>
                                    </p:set>
                                    <p:set>
                                      <p:cBhvr>
                                        <p:cTn id="21" dur="250" autoRev="1" fill="remove"/>
                                        <p:tgtEl>
                                          <p:spTgt spid="1037"/>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oreamon cau ca\Hon d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921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15437" y="6086437"/>
            <a:ext cx="1228564"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726499" y="-1322260"/>
            <a:ext cx="3691005" cy="68008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30889" y="3111501"/>
            <a:ext cx="24384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6734" y="4480052"/>
            <a:ext cx="1828801" cy="24384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722914" y="4702629"/>
            <a:ext cx="21721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3200" b="0"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66</a:t>
            </a:r>
            <a:r>
              <a:rPr kumimoji="0" lang="en-US" sz="2400" b="0" i="1" u="none" strike="noStrike" kern="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o</a:t>
            </a:r>
            <a:r>
              <a:rPr kumimoji="0" lang="en-US" sz="24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33’.</a:t>
            </a: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Google Shape;157;p4"/>
          <p:cNvSpPr txBox="1"/>
          <p:nvPr/>
        </p:nvSpPr>
        <p:spPr>
          <a:xfrm>
            <a:off x="1657021" y="1188424"/>
            <a:ext cx="6134637" cy="907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Câu</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2: </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So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với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mặt</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phẳng</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quỹ</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đạo</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trục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Trái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Đất</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nghiêng</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một</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góc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35671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fade">
                                      <p:cBhvr>
                                        <p:cTn id="14" dur="1000"/>
                                        <p:tgtEl>
                                          <p:spTgt spid="1036"/>
                                        </p:tgtEl>
                                      </p:cBhvr>
                                    </p:animEffect>
                                    <p:anim calcmode="lin" valueType="num">
                                      <p:cBhvr>
                                        <p:cTn id="15" dur="1000" fill="hold"/>
                                        <p:tgtEl>
                                          <p:spTgt spid="1036"/>
                                        </p:tgtEl>
                                        <p:attrNameLst>
                                          <p:attrName>ppt_x</p:attrName>
                                        </p:attrNameLst>
                                      </p:cBhvr>
                                      <p:tavLst>
                                        <p:tav tm="0">
                                          <p:val>
                                            <p:strVal val="#ppt_x"/>
                                          </p:val>
                                        </p:tav>
                                        <p:tav tm="100000">
                                          <p:val>
                                            <p:strVal val="#ppt_x"/>
                                          </p:val>
                                        </p:tav>
                                      </p:tavLst>
                                    </p:anim>
                                    <p:anim calcmode="lin" valueType="num">
                                      <p:cBhvr>
                                        <p:cTn id="16" dur="1000" fill="hold"/>
                                        <p:tgtEl>
                                          <p:spTgt spid="10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7"/>
                                        </p:tgtEl>
                                        <p:attrNameLst>
                                          <p:attrName>style.visibility</p:attrName>
                                        </p:attrNameLst>
                                      </p:cBhvr>
                                      <p:to>
                                        <p:strVal val="visible"/>
                                      </p:to>
                                    </p:set>
                                    <p:animEffect transition="in" filter="fade">
                                      <p:cBhvr>
                                        <p:cTn id="19" dur="1000"/>
                                        <p:tgtEl>
                                          <p:spTgt spid="1037"/>
                                        </p:tgtEl>
                                      </p:cBhvr>
                                    </p:animEffect>
                                    <p:anim calcmode="lin" valueType="num">
                                      <p:cBhvr>
                                        <p:cTn id="20" dur="1000" fill="hold"/>
                                        <p:tgtEl>
                                          <p:spTgt spid="1037"/>
                                        </p:tgtEl>
                                        <p:attrNameLst>
                                          <p:attrName>ppt_x</p:attrName>
                                        </p:attrNameLst>
                                      </p:cBhvr>
                                      <p:tavLst>
                                        <p:tav tm="0">
                                          <p:val>
                                            <p:strVal val="#ppt_x"/>
                                          </p:val>
                                        </p:tav>
                                        <p:tav tm="100000">
                                          <p:val>
                                            <p:strVal val="#ppt_x"/>
                                          </p:val>
                                        </p:tav>
                                      </p:tavLst>
                                    </p:anim>
                                    <p:anim calcmode="lin" valueType="num">
                                      <p:cBhvr>
                                        <p:cTn id="21" dur="1000" fill="hold"/>
                                        <p:tgtEl>
                                          <p:spTgt spid="1037"/>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oreamon cau ca\Hon d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921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15437" y="6086437"/>
            <a:ext cx="1228564"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677512" y="-1338644"/>
            <a:ext cx="3691005" cy="68580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14724" y="3387725"/>
            <a:ext cx="2438400" cy="39433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637" y="4491566"/>
            <a:ext cx="1828801" cy="24384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264969" y="4994762"/>
            <a:ext cx="30572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24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vực</a:t>
            </a:r>
            <a:endPar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p:txBody>
      </p:sp>
      <p:sp>
        <p:nvSpPr>
          <p:cNvPr id="9" name="Google Shape;134;p3"/>
          <p:cNvSpPr txBox="1"/>
          <p:nvPr/>
        </p:nvSpPr>
        <p:spPr>
          <a:xfrm>
            <a:off x="2625633" y="1489167"/>
            <a:ext cx="4399757"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Câu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3. Chia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bề</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mặt</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Trái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Đất</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thành</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a:t>
            </a:r>
            <a:endParaRPr kumimoji="0" sz="2400" b="0" i="0" u="none" strike="noStrike" kern="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26792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fade">
                                      <p:cBhvr>
                                        <p:cTn id="14" dur="1000"/>
                                        <p:tgtEl>
                                          <p:spTgt spid="1036"/>
                                        </p:tgtEl>
                                      </p:cBhvr>
                                    </p:animEffect>
                                    <p:anim calcmode="lin" valueType="num">
                                      <p:cBhvr>
                                        <p:cTn id="15" dur="1000" fill="hold"/>
                                        <p:tgtEl>
                                          <p:spTgt spid="1036"/>
                                        </p:tgtEl>
                                        <p:attrNameLst>
                                          <p:attrName>ppt_x</p:attrName>
                                        </p:attrNameLst>
                                      </p:cBhvr>
                                      <p:tavLst>
                                        <p:tav tm="0">
                                          <p:val>
                                            <p:strVal val="#ppt_x"/>
                                          </p:val>
                                        </p:tav>
                                        <p:tav tm="100000">
                                          <p:val>
                                            <p:strVal val="#ppt_x"/>
                                          </p:val>
                                        </p:tav>
                                      </p:tavLst>
                                    </p:anim>
                                    <p:anim calcmode="lin" valueType="num">
                                      <p:cBhvr>
                                        <p:cTn id="16" dur="1000" fill="hold"/>
                                        <p:tgtEl>
                                          <p:spTgt spid="10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7"/>
                                        </p:tgtEl>
                                        <p:attrNameLst>
                                          <p:attrName>style.visibility</p:attrName>
                                        </p:attrNameLst>
                                      </p:cBhvr>
                                      <p:to>
                                        <p:strVal val="visible"/>
                                      </p:to>
                                    </p:set>
                                    <p:animEffect transition="in" filter="fade">
                                      <p:cBhvr>
                                        <p:cTn id="19" dur="1000"/>
                                        <p:tgtEl>
                                          <p:spTgt spid="1037"/>
                                        </p:tgtEl>
                                      </p:cBhvr>
                                    </p:animEffect>
                                    <p:anim calcmode="lin" valueType="num">
                                      <p:cBhvr>
                                        <p:cTn id="20" dur="1000" fill="hold"/>
                                        <p:tgtEl>
                                          <p:spTgt spid="1037"/>
                                        </p:tgtEl>
                                        <p:attrNameLst>
                                          <p:attrName>ppt_x</p:attrName>
                                        </p:attrNameLst>
                                      </p:cBhvr>
                                      <p:tavLst>
                                        <p:tav tm="0">
                                          <p:val>
                                            <p:strVal val="#ppt_x"/>
                                          </p:val>
                                        </p:tav>
                                        <p:tav tm="100000">
                                          <p:val>
                                            <p:strVal val="#ppt_x"/>
                                          </p:val>
                                        </p:tav>
                                      </p:tavLst>
                                    </p:anim>
                                    <p:anim calcmode="lin" valueType="num">
                                      <p:cBhvr>
                                        <p:cTn id="21" dur="1000" fill="hold"/>
                                        <p:tgtEl>
                                          <p:spTgt spid="1037"/>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oreamon cau ca\Hon d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921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15437" y="6086437"/>
            <a:ext cx="1228564"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726498" y="-758001"/>
            <a:ext cx="3691005" cy="55626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14724" y="3387725"/>
            <a:ext cx="2438400" cy="39433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637" y="4491566"/>
            <a:ext cx="1828801" cy="24384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957187" y="4759405"/>
            <a:ext cx="367280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án:</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Chậm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Google Shape;181;p5"/>
          <p:cNvSpPr txBox="1"/>
          <p:nvPr/>
        </p:nvSpPr>
        <p:spPr>
          <a:xfrm>
            <a:off x="2449763" y="961585"/>
            <a:ext cx="4191000" cy="12772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Câu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4.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Trái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đất</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được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chia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thành</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24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khu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vực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giờ</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mỗi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khu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vực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giờ</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nếu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về</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phía</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tây</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sẽ</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37256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fade">
                                      <p:cBhvr>
                                        <p:cTn id="14" dur="1000"/>
                                        <p:tgtEl>
                                          <p:spTgt spid="1036"/>
                                        </p:tgtEl>
                                      </p:cBhvr>
                                    </p:animEffect>
                                    <p:anim calcmode="lin" valueType="num">
                                      <p:cBhvr>
                                        <p:cTn id="15" dur="1000" fill="hold"/>
                                        <p:tgtEl>
                                          <p:spTgt spid="1036"/>
                                        </p:tgtEl>
                                        <p:attrNameLst>
                                          <p:attrName>ppt_x</p:attrName>
                                        </p:attrNameLst>
                                      </p:cBhvr>
                                      <p:tavLst>
                                        <p:tav tm="0">
                                          <p:val>
                                            <p:strVal val="#ppt_x"/>
                                          </p:val>
                                        </p:tav>
                                        <p:tav tm="100000">
                                          <p:val>
                                            <p:strVal val="#ppt_x"/>
                                          </p:val>
                                        </p:tav>
                                      </p:tavLst>
                                    </p:anim>
                                    <p:anim calcmode="lin" valueType="num">
                                      <p:cBhvr>
                                        <p:cTn id="16" dur="1000" fill="hold"/>
                                        <p:tgtEl>
                                          <p:spTgt spid="103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7"/>
                                        </p:tgtEl>
                                        <p:attrNameLst>
                                          <p:attrName>style.visibility</p:attrName>
                                        </p:attrNameLst>
                                      </p:cBhvr>
                                      <p:to>
                                        <p:strVal val="visible"/>
                                      </p:to>
                                    </p:set>
                                    <p:animEffect transition="in" filter="fade">
                                      <p:cBhvr>
                                        <p:cTn id="19" dur="1000"/>
                                        <p:tgtEl>
                                          <p:spTgt spid="1037"/>
                                        </p:tgtEl>
                                      </p:cBhvr>
                                    </p:animEffect>
                                    <p:anim calcmode="lin" valueType="num">
                                      <p:cBhvr>
                                        <p:cTn id="20" dur="1000" fill="hold"/>
                                        <p:tgtEl>
                                          <p:spTgt spid="1037"/>
                                        </p:tgtEl>
                                        <p:attrNameLst>
                                          <p:attrName>ppt_x</p:attrName>
                                        </p:attrNameLst>
                                      </p:cBhvr>
                                      <p:tavLst>
                                        <p:tav tm="0">
                                          <p:val>
                                            <p:strVal val="#ppt_x"/>
                                          </p:val>
                                        </p:tav>
                                        <p:tav tm="100000">
                                          <p:val>
                                            <p:strVal val="#ppt_x"/>
                                          </p:val>
                                        </p:tav>
                                      </p:tavLst>
                                    </p:anim>
                                    <p:anim calcmode="lin" valueType="num">
                                      <p:cBhvr>
                                        <p:cTn id="21" dur="1000" fill="hold"/>
                                        <p:tgtEl>
                                          <p:spTgt spid="1037"/>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oreamon cau ca\Hon d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921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15437" y="6086437"/>
            <a:ext cx="1228564"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792121" y="-796101"/>
            <a:ext cx="3691005" cy="563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14724" y="3387725"/>
            <a:ext cx="2438400" cy="39433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637" y="4491566"/>
            <a:ext cx="1828801" cy="2438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45259" y="1600201"/>
            <a:ext cx="1652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33CC"/>
              </a:solidFill>
              <a:effectLst/>
              <a:uLnTx/>
              <a:uFillTx/>
              <a:latin typeface="Calibri"/>
              <a:ea typeface="+mn-ea"/>
              <a:cs typeface="+mn-cs"/>
            </a:endParaRPr>
          </a:p>
        </p:txBody>
      </p:sp>
      <p:sp>
        <p:nvSpPr>
          <p:cNvPr id="24" name="TextBox 23"/>
          <p:cNvSpPr txBox="1"/>
          <p:nvPr/>
        </p:nvSpPr>
        <p:spPr>
          <a:xfrm>
            <a:off x="3187337" y="4467497"/>
            <a:ext cx="33658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p:txBody>
      </p:sp>
      <p:sp>
        <p:nvSpPr>
          <p:cNvPr id="9" name="Google Shape;226;p7"/>
          <p:cNvSpPr txBox="1"/>
          <p:nvPr/>
        </p:nvSpPr>
        <p:spPr>
          <a:xfrm>
            <a:off x="2464095" y="1038314"/>
            <a:ext cx="441960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Câu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5.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Hiện</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tượng</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ngày</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đêm</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  do:</a:t>
            </a:r>
            <a:r>
              <a:rPr kumimoji="0" lang="en-US" sz="32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a:t>
            </a:r>
            <a:endParaRPr kumimoji="0" sz="32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6990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42" presetClass="entr" presetSubtype="0" fill="hold" nodeType="withEffect">
                                  <p:stCondLst>
                                    <p:cond delay="0"/>
                                  </p:stCondLst>
                                  <p:childTnLst>
                                    <p:set>
                                      <p:cBhvr>
                                        <p:cTn id="27" dur="1" fill="hold">
                                          <p:stCondLst>
                                            <p:cond delay="0"/>
                                          </p:stCondLst>
                                        </p:cTn>
                                        <p:tgtEl>
                                          <p:spTgt spid="1037"/>
                                        </p:tgtEl>
                                        <p:attrNameLst>
                                          <p:attrName>style.visibility</p:attrName>
                                        </p:attrNameLst>
                                      </p:cBhvr>
                                      <p:to>
                                        <p:strVal val="visible"/>
                                      </p:to>
                                    </p:set>
                                    <p:animEffect transition="in" filter="fade">
                                      <p:cBhvr>
                                        <p:cTn id="28" dur="1000"/>
                                        <p:tgtEl>
                                          <p:spTgt spid="1037"/>
                                        </p:tgtEl>
                                      </p:cBhvr>
                                    </p:animEffect>
                                    <p:anim calcmode="lin" valueType="num">
                                      <p:cBhvr>
                                        <p:cTn id="29" dur="1000" fill="hold"/>
                                        <p:tgtEl>
                                          <p:spTgt spid="1037"/>
                                        </p:tgtEl>
                                        <p:attrNameLst>
                                          <p:attrName>ppt_x</p:attrName>
                                        </p:attrNameLst>
                                      </p:cBhvr>
                                      <p:tavLst>
                                        <p:tav tm="0">
                                          <p:val>
                                            <p:strVal val="#ppt_x"/>
                                          </p:val>
                                        </p:tav>
                                        <p:tav tm="100000">
                                          <p:val>
                                            <p:strVal val="#ppt_x"/>
                                          </p:val>
                                        </p:tav>
                                      </p:tavLst>
                                    </p:anim>
                                    <p:anim calcmode="lin" valueType="num">
                                      <p:cBhvr>
                                        <p:cTn id="30" dur="1000" fill="hold"/>
                                        <p:tgtEl>
                                          <p:spTgt spid="1037"/>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MỤC TIÊU BÀI HỌC"/>
  <p:tag name="ISPRING_SLIDE_INDENT_LEVEL" val="0"/>
  <p:tag name="ISPRING_CUSTOM_TIMING_USED" val="0"/>
  <p:tag name="GENSWF_ADVANCE_TIME" val="0.00"/>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ISPRING_SLIDE_INDENT_LEVEL" val="0"/>
  <p:tag name="ISPRING_CUSTOM_TIMING_USED" val="1"/>
  <p:tag name="GENSWF_SLIDE_TITLE" val="TỰA BÀI"/>
  <p:tag name="ISPRING_PRESENTER_ID" val="{7257E5D0-9D30-4FF0-97B0-8B144157FD3C}"/>
  <p:tag name="ISPRING_SLIDE_ID_2" val="{86E28706-79C3-4FF9-A642-6C9FBFB2000F}"/>
  <p:tag name="GENSWF_ADVANCE_TIME" val="4.18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ẶN DÒ"/>
  <p:tag name="ISPRING_SLIDE_INDENT_LEVEL" val="0"/>
  <p:tag name="ISPRING_PRESENTER_ID" val="{7257E5D0-9D30-4FF0-97B0-8B144157FD3C}"/>
  <p:tag name="TIMING" val="|1.446|1.534"/>
  <p:tag name="ISPRING_SLIDE_ID_2" val="{38DB0F52-FF5B-4949-A305-2965A9D849D7}"/>
  <p:tag name="GENSWF_ADVANCE_TIME" val="28.593"/>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SLIDE_TITLE" val="Lời chào - Kết thúc"/>
  <p:tag name="ISPRING_SLIDE_ID_2" val="{D6B004BF-BE98-407D-AE50-0AD2D215D1A5}"/>
  <p:tag name="GENSWF_ADVANCE_TIME" val="17.73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947</TotalTime>
  <Words>1220</Words>
  <Application>Microsoft Office PowerPoint</Application>
  <PresentationFormat>On-screen Show (4:3)</PresentationFormat>
  <Paragraphs>96</Paragraphs>
  <Slides>28</Slides>
  <Notes>6</Notes>
  <HiddenSlides>0</HiddenSlides>
  <MMClips>1</MMClips>
  <ScaleCrop>false</ScaleCrop>
  <HeadingPairs>
    <vt:vector size="4" baseType="variant">
      <vt:variant>
        <vt:lpstr>Theme</vt:lpstr>
      </vt:variant>
      <vt:variant>
        <vt:i4>10</vt:i4>
      </vt:variant>
      <vt:variant>
        <vt:lpstr>Slide Titles</vt:lpstr>
      </vt:variant>
      <vt:variant>
        <vt:i4>28</vt:i4>
      </vt:variant>
    </vt:vector>
  </HeadingPairs>
  <TitlesOfParts>
    <vt:vector size="38" baseType="lpstr">
      <vt:lpstr>Office Theme</vt:lpstr>
      <vt:lpstr>2_Office Theme</vt:lpstr>
      <vt:lpstr>3_Office Theme</vt:lpstr>
      <vt:lpstr>4_Office Theme</vt:lpstr>
      <vt:lpstr>5_Office Theme</vt:lpstr>
      <vt:lpstr>6_Office Theme</vt:lpstr>
      <vt:lpstr>7_Office Theme</vt:lpstr>
      <vt:lpstr>9_Office Theme</vt:lpstr>
      <vt:lpstr>8_Office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tinh tinh</dc:creator>
  <cp:lastModifiedBy>HP</cp:lastModifiedBy>
  <cp:revision>65</cp:revision>
  <dcterms:created xsi:type="dcterms:W3CDTF">2021-04-15T14:01:18Z</dcterms:created>
  <dcterms:modified xsi:type="dcterms:W3CDTF">2021-10-13T02:56:14Z</dcterms:modified>
</cp:coreProperties>
</file>