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4" r:id="rId9"/>
    <p:sldId id="263" r:id="rId10"/>
    <p:sldId id="266" r:id="rId11"/>
    <p:sldId id="267" r:id="rId12"/>
    <p:sldId id="265" r:id="rId13"/>
    <p:sldId id="268" r:id="rId14"/>
    <p:sldId id="269" r:id="rId15"/>
    <p:sldId id="270" r:id="rId16"/>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1AFA89-58FC-4ACD-92A9-AD7F7FC95431}" type="datetimeFigureOut">
              <a:rPr lang="vi-VN" smtClean="0"/>
              <a:t>26/04/2020</a:t>
            </a:fld>
            <a:endParaRPr lang="vi-VN"/>
          </a:p>
        </p:txBody>
      </p:sp>
      <p:sp>
        <p:nvSpPr>
          <p:cNvPr id="17" name="Footer Placeholder 16"/>
          <p:cNvSpPr>
            <a:spLocks noGrp="1"/>
          </p:cNvSpPr>
          <p:nvPr>
            <p:ph type="ftr" sz="quarter" idx="11"/>
          </p:nvPr>
        </p:nvSpPr>
        <p:spPr/>
        <p:txBody>
          <a:bodyPr/>
          <a:lstStyle/>
          <a:p>
            <a:endParaRPr lang="vi-V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18A8ED9-3639-45EC-B735-18433AA0DD92}" type="slidenum">
              <a:rPr lang="vi-VN" smtClean="0"/>
              <a:t>‹#›</a:t>
            </a:fld>
            <a:endParaRPr lang="vi-V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1AFA89-58FC-4ACD-92A9-AD7F7FC95431}" type="datetimeFigureOut">
              <a:rPr lang="vi-VN" smtClean="0"/>
              <a:t>26/04/2020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18A8ED9-3639-45EC-B735-18433AA0DD92}" type="slidenum">
              <a:rPr lang="vi-VN" smtClean="0"/>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1AFA89-58FC-4ACD-92A9-AD7F7FC95431}" type="datetimeFigureOut">
              <a:rPr lang="vi-VN" smtClean="0"/>
              <a:t>26/04/2020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18A8ED9-3639-45EC-B735-18433AA0DD92}" type="slidenum">
              <a:rPr lang="vi-VN" smtClean="0"/>
              <a:t>‹#›</a:t>
            </a:fld>
            <a:endParaRPr 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1AFA89-58FC-4ACD-92A9-AD7F7FC95431}" type="datetimeFigureOut">
              <a:rPr lang="vi-VN" smtClean="0"/>
              <a:t>26/04/2020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18A8ED9-3639-45EC-B735-18433AA0DD92}" type="slidenum">
              <a:rPr lang="vi-VN" smtClean="0"/>
              <a:t>‹#›</a:t>
            </a:fld>
            <a:endParaRPr lang="vi-V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1AFA89-58FC-4ACD-92A9-AD7F7FC95431}" type="datetimeFigureOut">
              <a:rPr lang="vi-VN" smtClean="0"/>
              <a:t>26/04/2020</a:t>
            </a:fld>
            <a:endParaRPr lang="vi-VN"/>
          </a:p>
        </p:txBody>
      </p:sp>
      <p:sp>
        <p:nvSpPr>
          <p:cNvPr id="5" name="Footer Placeholder 4"/>
          <p:cNvSpPr>
            <a:spLocks noGrp="1"/>
          </p:cNvSpPr>
          <p:nvPr>
            <p:ph type="ftr" sz="quarter" idx="11"/>
          </p:nvPr>
        </p:nvSpPr>
        <p:spPr>
          <a:xfrm>
            <a:off x="800100" y="6172200"/>
            <a:ext cx="4000500" cy="457200"/>
          </a:xfrm>
        </p:spPr>
        <p:txBody>
          <a:bodyPr/>
          <a:lstStyle/>
          <a:p>
            <a:endParaRPr lang="vi-V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18A8ED9-3639-45EC-B735-18433AA0DD92}" type="slidenum">
              <a:rPr lang="vi-VN" smtClean="0"/>
              <a:t>‹#›</a:t>
            </a:fld>
            <a:endParaRPr lang="vi-V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D1AFA89-58FC-4ACD-92A9-AD7F7FC95431}" type="datetimeFigureOut">
              <a:rPr lang="vi-VN" smtClean="0"/>
              <a:t>26/04/2020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18A8ED9-3639-45EC-B735-18433AA0DD92}" type="slidenum">
              <a:rPr lang="vi-VN" smtClean="0"/>
              <a:t>‹#›</a:t>
            </a:fld>
            <a:endParaRPr lang="vi-V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1AFA89-58FC-4ACD-92A9-AD7F7FC95431}" type="datetimeFigureOut">
              <a:rPr lang="vi-VN" smtClean="0"/>
              <a:t>26/04/2020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18A8ED9-3639-45EC-B735-18433AA0DD92}" type="slidenum">
              <a:rPr lang="vi-VN" smtClean="0"/>
              <a:t>‹#›</a:t>
            </a:fld>
            <a:endParaRPr lang="vi-V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1AFA89-58FC-4ACD-92A9-AD7F7FC95431}" type="datetimeFigureOut">
              <a:rPr lang="vi-VN" smtClean="0"/>
              <a:t>26/04/2020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18A8ED9-3639-45EC-B735-18433AA0DD92}" type="slidenum">
              <a:rPr lang="vi-VN" smtClean="0"/>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AFA89-58FC-4ACD-92A9-AD7F7FC95431}" type="datetimeFigureOut">
              <a:rPr lang="vi-VN" smtClean="0"/>
              <a:t>26/04/2020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18A8ED9-3639-45EC-B735-18433AA0DD92}" type="slidenum">
              <a:rPr lang="vi-VN" smtClean="0"/>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1AFA89-58FC-4ACD-92A9-AD7F7FC95431}" type="datetimeFigureOut">
              <a:rPr lang="vi-VN" smtClean="0"/>
              <a:t>26/04/2020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18A8ED9-3639-45EC-B735-18433AA0DD92}" type="slidenum">
              <a:rPr lang="vi-VN" smtClean="0"/>
              <a:t>‹#›</a:t>
            </a:fld>
            <a:endParaRPr lang="vi-V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1AFA89-58FC-4ACD-92A9-AD7F7FC95431}" type="datetimeFigureOut">
              <a:rPr lang="vi-VN" smtClean="0"/>
              <a:t>26/04/2020</a:t>
            </a:fld>
            <a:endParaRPr lang="vi-VN"/>
          </a:p>
        </p:txBody>
      </p:sp>
      <p:sp>
        <p:nvSpPr>
          <p:cNvPr id="6" name="Footer Placeholder 5"/>
          <p:cNvSpPr>
            <a:spLocks noGrp="1"/>
          </p:cNvSpPr>
          <p:nvPr>
            <p:ph type="ftr" sz="quarter" idx="11"/>
          </p:nvPr>
        </p:nvSpPr>
        <p:spPr>
          <a:xfrm>
            <a:off x="914400" y="6172200"/>
            <a:ext cx="3886200" cy="457200"/>
          </a:xfrm>
        </p:spPr>
        <p:txBody>
          <a:bodyPr/>
          <a:lstStyle/>
          <a:p>
            <a:endParaRPr lang="vi-VN"/>
          </a:p>
        </p:txBody>
      </p:sp>
      <p:sp>
        <p:nvSpPr>
          <p:cNvPr id="7" name="Slide Number Placeholder 6"/>
          <p:cNvSpPr>
            <a:spLocks noGrp="1"/>
          </p:cNvSpPr>
          <p:nvPr>
            <p:ph type="sldNum" sz="quarter" idx="12"/>
          </p:nvPr>
        </p:nvSpPr>
        <p:spPr>
          <a:xfrm>
            <a:off x="146304" y="6208776"/>
            <a:ext cx="457200" cy="457200"/>
          </a:xfrm>
        </p:spPr>
        <p:txBody>
          <a:bodyPr/>
          <a:lstStyle/>
          <a:p>
            <a:fld id="{418A8ED9-3639-45EC-B735-18433AA0DD92}" type="slidenum">
              <a:rPr lang="vi-VN" smtClean="0"/>
              <a:t>‹#›</a:t>
            </a:fld>
            <a:endParaRPr lang="vi-V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1AFA89-58FC-4ACD-92A9-AD7F7FC95431}" type="datetimeFigureOut">
              <a:rPr lang="vi-VN" smtClean="0"/>
              <a:t>26/04/2020</a:t>
            </a:fld>
            <a:endParaRPr lang="vi-V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vi-V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18A8ED9-3639-45EC-B735-18433AA0DD92}" type="slidenum">
              <a:rPr lang="vi-VN" smtClean="0"/>
              <a:t>‹#›</a:t>
            </a:fld>
            <a:endParaRPr lang="vi-V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600" dirty="0" smtClean="0"/>
              <a:t>PHẦN BÀI TẬP</a:t>
            </a:r>
            <a:endParaRPr lang="vi-VN" sz="3600" dirty="0"/>
          </a:p>
        </p:txBody>
      </p:sp>
      <p:sp>
        <p:nvSpPr>
          <p:cNvPr id="2" name="Title 1"/>
          <p:cNvSpPr>
            <a:spLocks noGrp="1"/>
          </p:cNvSpPr>
          <p:nvPr>
            <p:ph type="ctrTitle"/>
          </p:nvPr>
        </p:nvSpPr>
        <p:spPr/>
        <p:txBody>
          <a:bodyPr/>
          <a:lstStyle/>
          <a:p>
            <a:r>
              <a:rPr lang="en-US" dirty="0" smtClean="0"/>
              <a:t>ÔN TẬP VĂN BẢN “LÀNG” </a:t>
            </a:r>
            <a:br>
              <a:rPr lang="en-US" dirty="0" smtClean="0"/>
            </a:br>
            <a:r>
              <a:rPr lang="en-US" dirty="0" smtClean="0"/>
              <a:t>– KIM LÂN - </a:t>
            </a:r>
            <a:endParaRPr lang="vi-VN" dirty="0"/>
          </a:p>
        </p:txBody>
      </p:sp>
    </p:spTree>
    <p:extLst>
      <p:ext uri="{BB962C8B-B14F-4D97-AF65-F5344CB8AC3E}">
        <p14:creationId xmlns:p14="http://schemas.microsoft.com/office/powerpoint/2010/main" val="3508444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Câu 3: </a:t>
            </a:r>
            <a:endParaRPr lang="vi-VN" dirty="0"/>
          </a:p>
        </p:txBody>
      </p:sp>
      <p:sp>
        <p:nvSpPr>
          <p:cNvPr id="3" name="Content Placeholder 2"/>
          <p:cNvSpPr>
            <a:spLocks noGrp="1"/>
          </p:cNvSpPr>
          <p:nvPr>
            <p:ph sz="quarter" idx="1"/>
          </p:nvPr>
        </p:nvSpPr>
        <p:spPr/>
        <p:txBody>
          <a:bodyPr/>
          <a:lstStyle/>
          <a:p>
            <a:pPr marL="0" lvl="0" indent="0">
              <a:buNone/>
            </a:pP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b="1" u="sng" dirty="0" err="1">
                <a:latin typeface="Times New Roman" pitchFamily="18" charset="0"/>
                <a:cs typeface="Times New Roman" pitchFamily="18" charset="0"/>
              </a:rPr>
              <a:t>câu</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chủ</a:t>
            </a:r>
            <a:r>
              <a:rPr lang="en-US" b="1" u="sng" dirty="0">
                <a:latin typeface="Times New Roman" pitchFamily="18" charset="0"/>
                <a:cs typeface="Times New Roman" pitchFamily="18" charset="0"/>
              </a:rPr>
              <a:t> </a:t>
            </a:r>
            <a:r>
              <a:rPr lang="en-US" b="1" u="sng"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hãy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diễn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dịch</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viết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thêm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khoảng</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12 </a:t>
            </a:r>
            <a:r>
              <a:rPr lang="en-US" b="1" dirty="0" err="1">
                <a:latin typeface="Times New Roman" pitchFamily="18" charset="0"/>
                <a:cs typeface="Times New Roman" pitchFamily="18" charset="0"/>
              </a:rPr>
              <a:t>câu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đoạn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một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dẫn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trực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tiếp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và</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một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dẫn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tiếp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chú</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a:t>
            </a:r>
            <a:endParaRPr lang="vi-VN" dirty="0">
              <a:latin typeface="Times New Roman" pitchFamily="18" charset="0"/>
              <a:cs typeface="Times New Roman" pitchFamily="18" charset="0"/>
            </a:endParaRPr>
          </a:p>
          <a:p>
            <a:pPr marL="0" indent="0">
              <a:buNone/>
            </a:pPr>
            <a:endParaRPr lang="vi-VN" dirty="0"/>
          </a:p>
        </p:txBody>
      </p:sp>
    </p:spTree>
    <p:extLst>
      <p:ext uri="{BB962C8B-B14F-4D97-AF65-F5344CB8AC3E}">
        <p14:creationId xmlns:p14="http://schemas.microsoft.com/office/powerpoint/2010/main" val="2960866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Nội</a:t>
            </a:r>
            <a:r>
              <a:rPr lang="en-US" dirty="0" smtClean="0"/>
              <a:t> dung </a:t>
            </a:r>
            <a:r>
              <a:rPr lang="en-US" dirty="0" err="1" smtClean="0"/>
              <a:t>đoạn</a:t>
            </a:r>
            <a:r>
              <a:rPr lang="en-US" dirty="0" smtClean="0"/>
              <a:t> </a:t>
            </a:r>
            <a:r>
              <a:rPr lang="en-US" dirty="0" err="1" smtClean="0"/>
              <a:t>văn</a:t>
            </a:r>
            <a:r>
              <a:rPr lang="en-US" dirty="0" smtClean="0"/>
              <a:t> </a:t>
            </a:r>
            <a:r>
              <a:rPr lang="en-US" dirty="0" err="1" smtClean="0"/>
              <a:t>gồm</a:t>
            </a:r>
            <a:r>
              <a:rPr lang="en-US" dirty="0" smtClean="0"/>
              <a:t> </a:t>
            </a:r>
            <a:r>
              <a:rPr lang="en-US" dirty="0" err="1" smtClean="0"/>
              <a:t>các</a:t>
            </a:r>
            <a:r>
              <a:rPr lang="en-US" dirty="0" smtClean="0"/>
              <a:t> ý:</a:t>
            </a:r>
            <a:endParaRPr lang="vi-VN" dirty="0"/>
          </a:p>
        </p:txBody>
      </p:sp>
      <p:sp>
        <p:nvSpPr>
          <p:cNvPr id="3" name="Content Placeholder 2"/>
          <p:cNvSpPr>
            <a:spLocks noGrp="1"/>
          </p:cNvSpPr>
          <p:nvPr>
            <p:ph sz="quarter" idx="1"/>
          </p:nvPr>
        </p:nvSpPr>
        <p:spPr/>
        <p:txBody>
          <a:bodyPr/>
          <a:lstStyle/>
          <a:p>
            <a:pPr>
              <a:buFontTx/>
              <a:buChar char="-"/>
            </a:pPr>
            <a:r>
              <a:rPr lang="vi-VN" dirty="0" smtClean="0"/>
              <a:t>Nêu tình huống truyện</a:t>
            </a:r>
          </a:p>
          <a:p>
            <a:pPr>
              <a:buFontTx/>
              <a:buChar char="-"/>
            </a:pPr>
            <a:r>
              <a:rPr lang="vi-VN" dirty="0" smtClean="0"/>
              <a:t>Làm rõ tình huống (tái hiện diễn biến tâm trạng nhân vật qua các chặng – không nêu phần diễn biến tâm trạng khi nghe tin cải chính)</a:t>
            </a:r>
          </a:p>
          <a:p>
            <a:pPr>
              <a:buFontTx/>
              <a:buChar char="-"/>
            </a:pPr>
            <a:r>
              <a:rPr lang="vi-VN" dirty="0" smtClean="0"/>
              <a:t>Ý nghĩa tình huống</a:t>
            </a:r>
            <a:endParaRPr lang="vi-VN" dirty="0"/>
          </a:p>
        </p:txBody>
      </p:sp>
    </p:spTree>
    <p:extLst>
      <p:ext uri="{BB962C8B-B14F-4D97-AF65-F5344CB8AC3E}">
        <p14:creationId xmlns:p14="http://schemas.microsoft.com/office/powerpoint/2010/main" val="3549586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32655"/>
            <a:ext cx="9144000" cy="6247864"/>
          </a:xfrm>
          <a:prstGeom prst="rect">
            <a:avLst/>
          </a:prstGeom>
          <a:noFill/>
        </p:spPr>
        <p:txBody>
          <a:bodyPr wrap="square" rtlCol="0">
            <a:spAutoFit/>
          </a:bodyPr>
          <a:lstStyle/>
          <a:p>
            <a:pPr algn="just"/>
            <a:r>
              <a:rPr lang="vi-VN" sz="2500" dirty="0" smtClean="0"/>
              <a:t> </a:t>
            </a:r>
            <a:r>
              <a:rPr lang="en-US" sz="2500" dirty="0" smtClean="0"/>
              <a:t>     </a:t>
            </a:r>
            <a:r>
              <a:rPr lang="en-US" sz="2500" b="1" i="1" dirty="0" err="1" smtClean="0">
                <a:latin typeface="Times New Roman" pitchFamily="18" charset="0"/>
                <a:cs typeface="Times New Roman" pitchFamily="18" charset="0"/>
              </a:rPr>
              <a:t>Truyện</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ngắn</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Làng</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của</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nhà</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văn</a:t>
            </a:r>
            <a:r>
              <a:rPr lang="en-US" sz="2500" b="1" i="1" dirty="0" smtClean="0">
                <a:latin typeface="Times New Roman" pitchFamily="18" charset="0"/>
                <a:cs typeface="Times New Roman" pitchFamily="18" charset="0"/>
              </a:rPr>
              <a:t> Kim </a:t>
            </a:r>
            <a:r>
              <a:rPr lang="en-US" sz="2500" b="1" i="1" dirty="0" err="1" smtClean="0">
                <a:latin typeface="Times New Roman" pitchFamily="18" charset="0"/>
                <a:cs typeface="Times New Roman" pitchFamily="18" charset="0"/>
              </a:rPr>
              <a:t>Lân</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đã</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đặt</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nhân</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vật</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ông</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Hai</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vào</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tình</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huống</a:t>
            </a:r>
            <a:r>
              <a:rPr lang="en-US" sz="2500" b="1" i="1" dirty="0" smtClean="0">
                <a:latin typeface="Times New Roman" pitchFamily="18" charset="0"/>
                <a:cs typeface="Times New Roman" pitchFamily="18" charset="0"/>
              </a:rPr>
              <a:t> gay </a:t>
            </a:r>
            <a:r>
              <a:rPr lang="en-US" sz="2500" b="1" i="1" dirty="0" err="1" smtClean="0">
                <a:latin typeface="Times New Roman" pitchFamily="18" charset="0"/>
                <a:cs typeface="Times New Roman" pitchFamily="18" charset="0"/>
              </a:rPr>
              <a:t>cấn</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để</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bộc</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lộ</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sâu</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sắc</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tình</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cảm</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yêu</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làng</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yêu</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nước</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của</a:t>
            </a:r>
            <a:r>
              <a:rPr lang="en-US" sz="2500" b="1" i="1" dirty="0" smtClean="0">
                <a:latin typeface="Times New Roman" pitchFamily="18" charset="0"/>
                <a:cs typeface="Times New Roman" pitchFamily="18" charset="0"/>
              </a:rPr>
              <a:t> </a:t>
            </a:r>
            <a:r>
              <a:rPr lang="en-US" sz="2500" b="1" i="1" dirty="0" err="1" smtClean="0">
                <a:latin typeface="Times New Roman" pitchFamily="18" charset="0"/>
                <a:cs typeface="Times New Roman" pitchFamily="18" charset="0"/>
              </a:rPr>
              <a:t>ông</a:t>
            </a:r>
            <a:r>
              <a:rPr lang="vi-VN" sz="2500" dirty="0" smtClean="0"/>
              <a:t>. </a:t>
            </a:r>
            <a:r>
              <a:rPr lang="vi-VN" sz="2500" dirty="0" smtClean="0"/>
              <a:t>Thật vậy, ông </a:t>
            </a:r>
            <a:r>
              <a:rPr lang="vi-VN" sz="2500" dirty="0"/>
              <a:t>Hai là một người có tình yêu làng, yêu nước sâu sắc, và tình yêu đó đã được thử thách và tỏa sáng hơn bao giờ hết trong tình huống ông nghe tin làng chợ Dầu của mình làm Việt gian theo giặc. Cái tin ấy đến với ông quá bất ngờ khiến ông ngạc nhiên</a:t>
            </a:r>
            <a:r>
              <a:rPr lang="vi-VN" sz="2500" dirty="0" smtClean="0"/>
              <a:t>, đau </a:t>
            </a:r>
            <a:r>
              <a:rPr lang="vi-VN" sz="2500" dirty="0"/>
              <a:t>đớn choáng váng đến mức "cổ ông lão nghẹn ắng cả lại,da mặt tê rân rân",tưởng như không thở được. </a:t>
            </a:r>
            <a:r>
              <a:rPr lang="vi-VN" sz="2500" b="1" u="sng" dirty="0"/>
              <a:t>Ông Hai dường như vẫn còn nghi ngờ, còn hỏi lại người đàn bà tản cư rằng tin ấy có đúng </a:t>
            </a:r>
            <a:r>
              <a:rPr lang="vi-VN" sz="2500" b="1" u="sng" dirty="0" smtClean="0"/>
              <a:t>không</a:t>
            </a:r>
            <a:r>
              <a:rPr lang="vi-VN" sz="2500" b="1" baseline="-25000" dirty="0" smtClean="0"/>
              <a:t>(1)</a:t>
            </a:r>
            <a:r>
              <a:rPr lang="vi-VN" sz="2500" dirty="0" smtClean="0"/>
              <a:t>. T</a:t>
            </a:r>
            <a:r>
              <a:rPr lang="vi-VN" sz="2500" dirty="0" smtClean="0"/>
              <a:t>hế </a:t>
            </a:r>
            <a:r>
              <a:rPr lang="vi-VN" sz="2500" dirty="0"/>
              <a:t>rồi khi biết thông tin chính xác,ông như rơi từ đỉnh cao của niềm hạnh phúc xuống vực thẳm của thất vọng.Trong ông dâng trào lên một cảm giác ngượng ngùng,xấu hổ," cứ cúi gằm mặt mà đi", ông chỉ sợ nếu có ai nhìn thấy lại nhắc đến chuyện xấu của làng ông. Trong suốt khoảng thời gian sau đó, ông luôn sống trong lo lắng,ông tủi thân khi nghĩ đến thân phận mình và các con :" Chúng nó cũng là trẻ con làng Việt gian đấy ư ? Chúng nó cũng bị </a:t>
            </a:r>
            <a:r>
              <a:rPr lang="vi-VN" sz="2500" dirty="0" smtClean="0"/>
              <a:t>....., hắt </a:t>
            </a:r>
            <a:r>
              <a:rPr lang="vi-VN" sz="2500" dirty="0"/>
              <a:t>hủi đấy ư ? ». </a:t>
            </a:r>
          </a:p>
        </p:txBody>
      </p:sp>
    </p:spTree>
    <p:extLst>
      <p:ext uri="{BB962C8B-B14F-4D97-AF65-F5344CB8AC3E}">
        <p14:creationId xmlns:p14="http://schemas.microsoft.com/office/powerpoint/2010/main" val="2461674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856984" cy="6945878"/>
          </a:xfrm>
          <a:prstGeom prst="rect">
            <a:avLst/>
          </a:prstGeom>
          <a:noFill/>
        </p:spPr>
        <p:txBody>
          <a:bodyPr wrap="square" rtlCol="0">
            <a:spAutoFit/>
          </a:bodyPr>
          <a:lstStyle/>
          <a:p>
            <a:pPr algn="just"/>
            <a:r>
              <a:rPr lang="vi-VN" sz="2000" dirty="0" smtClean="0"/>
              <a:t>Dường như ông vẫn còn nghi ngờ, ông điểm qua từng người làng mình,nhưng họ đều là người tốt, sao có thể làm Việt gian cho được ? Trong đau đớn và tủi hổ, ông đã thốt lên lời chửi rủa thật xót xa : </a:t>
            </a:r>
            <a:r>
              <a:rPr lang="vi-VN" sz="2000" i="1" u="sng" dirty="0" smtClean="0"/>
              <a:t>" </a:t>
            </a:r>
            <a:r>
              <a:rPr lang="vi-VN" sz="2000" b="1" u="sng" dirty="0" smtClean="0"/>
              <a:t>Chúng bay ăn miếng cơm hay miếng gì vào mồm mà làm cái giống Việt gian bán nước để nhục nhã thế này</a:t>
            </a:r>
            <a:r>
              <a:rPr lang="vi-VN" sz="2000" i="1" u="sng" dirty="0" smtClean="0"/>
              <a:t>"</a:t>
            </a:r>
            <a:r>
              <a:rPr lang="vi-VN" sz="2000" b="1" u="sng" baseline="-25000" dirty="0" smtClean="0"/>
              <a:t>(</a:t>
            </a:r>
            <a:r>
              <a:rPr lang="vi-VN" sz="2000" b="1" baseline="-25000" dirty="0" smtClean="0"/>
              <a:t>2)</a:t>
            </a:r>
            <a:r>
              <a:rPr lang="vi-VN" sz="2000" dirty="0" smtClean="0"/>
              <a:t>. Tình huống mà câu chuyện đặt ra đã để cho ông Hai phải đấu tranh tư tưởng gay gắt giữa việc về làng hay không khi biết tin người ta sẽ đuổi hết người làng mình ra khỏi nơi tản cư. Thế nhưng rồi lòng yêu nước yêu cách mạng đã chiến thắng, lớn lao hơn cả tình yêu làng, ông đã chọn ở lại, ủng hộ kháng chiến, ủng hộ cách mạng thay vì trở về làng để có cuộc sống yên ổn bởi : " Làng thì yêu thật nhưng làng theo Tây mất rồi thì phải thù". Tuy đã dứt khoát như thế, song ông Hai nào có nguôi đi nỗi nhớ và tình yêu với làng, ông vẫn tâm sự với thằng con út. Nghe được lời con : "Ủng hộ cụ Hồ Chí Minh muôn năm ! », ông rất hạnh phúc, bởi : " Con là con thầy mấy lị con u » thì con sẽ hiểu lòng thầy. Ông nói ra như thế để cho lòng mình nhẹ bớt, và như để tự minh oan cho tấm lòng của mình « chẳng bao giờ dám đơn sai ». Tình huống gay cấn mà tác giả đặt ra rất phù hợp với tâm lí nhân vật ông Hai, đồng thời đã làm nổi bật lên tấm lòng yêu làng hòa quyện với lòng yêu nước của ông Hai và thể hiện chủ đề của tác phẩm: tình yêu làng của những người nông dân hòa cùng tình yêu nước,tình yêu nước bao trùm lên tình yêu làng. Hình ảnh ông Hai vừa có nét riêng vừa có nét chung, tiêu biểu cho những người nông dân thời kì đầu kháng chiến chống Pháp có tình yêu làng,yêu nước tha thiết.                          </a:t>
            </a:r>
          </a:p>
          <a:p>
            <a:pPr algn="just"/>
            <a:r>
              <a:rPr lang="vi-VN" sz="2000" b="1" i="1" dirty="0" smtClean="0"/>
              <a:t>Chú thích</a:t>
            </a:r>
            <a:r>
              <a:rPr lang="vi-VN" sz="2000" dirty="0" smtClean="0"/>
              <a:t>  - (1) : lời dẫn gián tiếp - (2) : lời dẫn trực tiếp</a:t>
            </a:r>
          </a:p>
          <a:p>
            <a:pPr algn="just"/>
            <a:endParaRPr lang="vi-VN" sz="2000" dirty="0"/>
          </a:p>
        </p:txBody>
      </p:sp>
    </p:spTree>
    <p:extLst>
      <p:ext uri="{BB962C8B-B14F-4D97-AF65-F5344CB8AC3E}">
        <p14:creationId xmlns:p14="http://schemas.microsoft.com/office/powerpoint/2010/main" val="3476990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820472" cy="61093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300" b="1" i="1" dirty="0" err="1" smtClean="0">
                <a:latin typeface="Times New Roman" pitchFamily="18" charset="0"/>
                <a:cs typeface="Times New Roman" pitchFamily="18" charset="0"/>
              </a:rPr>
              <a:t>Bài</a:t>
            </a:r>
            <a:r>
              <a:rPr lang="en-US" sz="2300" b="1" i="1" dirty="0" smtClean="0">
                <a:latin typeface="Times New Roman" pitchFamily="18" charset="0"/>
                <a:cs typeface="Times New Roman" pitchFamily="18" charset="0"/>
              </a:rPr>
              <a:t> 4: </a:t>
            </a:r>
            <a:r>
              <a:rPr lang="en-US" sz="2300" dirty="0" smtClean="0">
                <a:latin typeface="Times New Roman" pitchFamily="18" charset="0"/>
                <a:cs typeface="Times New Roman" pitchFamily="18" charset="0"/>
              </a:rPr>
              <a:t>Cho </a:t>
            </a:r>
            <a:r>
              <a:rPr lang="en-US" sz="2300" dirty="0" err="1" smtClean="0">
                <a:latin typeface="Times New Roman" pitchFamily="18" charset="0"/>
                <a:cs typeface="Times New Roman" pitchFamily="18" charset="0"/>
              </a:rPr>
              <a:t>đoạn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văn</a:t>
            </a:r>
            <a:r>
              <a:rPr lang="en-US" sz="2300" dirty="0" smtClean="0">
                <a:latin typeface="Times New Roman" pitchFamily="18" charset="0"/>
                <a:cs typeface="Times New Roman" pitchFamily="18" charset="0"/>
              </a:rPr>
              <a:t>: </a:t>
            </a:r>
            <a:r>
              <a:rPr lang="en-US" sz="2300" b="1" i="1" dirty="0" smtClean="0">
                <a:latin typeface="Times New Roman" pitchFamily="18" charset="0"/>
                <a:cs typeface="Times New Roman" pitchFamily="18" charset="0"/>
              </a:rPr>
              <a:t>"</a:t>
            </a:r>
            <a:r>
              <a:rPr lang="en-US" sz="2300" b="1" i="1" dirty="0" err="1" smtClean="0">
                <a:latin typeface="Times New Roman" pitchFamily="18" charset="0"/>
                <a:cs typeface="Times New Roman" pitchFamily="18" charset="0"/>
              </a:rPr>
              <a:t>Ông</a:t>
            </a:r>
            <a:r>
              <a:rPr lang="en-US" sz="2300" b="1" i="1" dirty="0" smtClean="0">
                <a:latin typeface="Times New Roman" pitchFamily="18" charset="0"/>
                <a:cs typeface="Times New Roman" pitchFamily="18" charset="0"/>
              </a:rPr>
              <a:t> </a:t>
            </a:r>
            <a:r>
              <a:rPr lang="en-US" sz="2300" b="1" i="1" dirty="0" err="1">
                <a:latin typeface="Times New Roman" pitchFamily="18" charset="0"/>
                <a:cs typeface="Times New Roman" pitchFamily="18" charset="0"/>
              </a:rPr>
              <a:t>Hai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vẫn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trằn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trọc</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không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sao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ngủ</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được</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hết</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trở</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mình</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bên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này</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lại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trở</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mình</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bên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kia</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thở</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dài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Chợt</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lão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lặng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hẳn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đi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chân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tay</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nhủn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ra</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tưởng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chừng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như</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không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cất</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lên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được</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Có</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tiếng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nói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léo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xéo</a:t>
            </a:r>
            <a:r>
              <a:rPr lang="en-US" sz="2300" b="1" i="1" dirty="0">
                <a:latin typeface="Times New Roman" pitchFamily="18" charset="0"/>
                <a:cs typeface="Times New Roman" pitchFamily="18" charset="0"/>
              </a:rPr>
              <a:t> ở </a:t>
            </a:r>
            <a:r>
              <a:rPr lang="en-US" sz="2300" b="1" i="1" dirty="0" err="1">
                <a:latin typeface="Times New Roman" pitchFamily="18" charset="0"/>
                <a:cs typeface="Times New Roman" pitchFamily="18" charset="0"/>
              </a:rPr>
              <a:t>gian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trên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Tiếng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mụ</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chủ</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Mụ</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nói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cái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gì</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vậy</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Mụ</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nói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cái</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gì</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mà</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lào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xào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thế</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Trống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ngực</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lão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đập</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thình</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thịch</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Ông</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lão</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nín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thở</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lắng</a:t>
            </a:r>
            <a:r>
              <a:rPr lang="en-US" sz="2300" b="1" i="1" dirty="0">
                <a:latin typeface="Times New Roman" pitchFamily="18" charset="0"/>
                <a:cs typeface="Times New Roman" pitchFamily="18" charset="0"/>
              </a:rPr>
              <a:t> tai </a:t>
            </a:r>
            <a:r>
              <a:rPr lang="en-US" sz="2300" b="1" i="1" dirty="0" err="1">
                <a:latin typeface="Times New Roman" pitchFamily="18" charset="0"/>
                <a:cs typeface="Times New Roman" pitchFamily="18" charset="0"/>
              </a:rPr>
              <a:t>nghe</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ra</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bên</a:t>
            </a:r>
            <a:r>
              <a:rPr lang="en-US" sz="2300" b="1" i="1" dirty="0">
                <a:latin typeface="Times New Roman" pitchFamily="18" charset="0"/>
                <a:cs typeface="Times New Roman" pitchFamily="18" charset="0"/>
              </a:rPr>
              <a:t> </a:t>
            </a:r>
            <a:r>
              <a:rPr lang="en-US" sz="2300" b="1" i="1" dirty="0" err="1">
                <a:latin typeface="Times New Roman" pitchFamily="18" charset="0"/>
                <a:cs typeface="Times New Roman" pitchFamily="18" charset="0"/>
              </a:rPr>
              <a:t>ngoài</a:t>
            </a:r>
            <a:r>
              <a:rPr lang="en-US" sz="2300" b="1" i="1" dirty="0">
                <a:latin typeface="Times New Roman" pitchFamily="18" charset="0"/>
                <a:cs typeface="Times New Roman" pitchFamily="18" charset="0"/>
              </a:rPr>
              <a:t>..."</a:t>
            </a:r>
            <a:endParaRPr lang="vi-VN" sz="2300" dirty="0">
              <a:latin typeface="Times New Roman" pitchFamily="18" charset="0"/>
              <a:cs typeface="Times New Roman" pitchFamily="18" charset="0"/>
            </a:endParaRPr>
          </a:p>
          <a:p>
            <a:pPr lvl="0" algn="just"/>
            <a:r>
              <a:rPr lang="en-US" sz="2300" dirty="0" smtClean="0">
                <a:latin typeface="Times New Roman" pitchFamily="18" charset="0"/>
                <a:cs typeface="Times New Roman" pitchFamily="18" charset="0"/>
              </a:rPr>
              <a:t>1, </a:t>
            </a:r>
            <a:r>
              <a:rPr lang="en-US" sz="2300" dirty="0" err="1" smtClean="0">
                <a:latin typeface="Times New Roman" pitchFamily="18" charset="0"/>
                <a:cs typeface="Times New Roman" pitchFamily="18" charset="0"/>
              </a:rPr>
              <a:t>Viết</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một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câu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nêu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nhận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xét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trạng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ông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trong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đoạn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văn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trên</a:t>
            </a:r>
            <a:r>
              <a:rPr lang="en-US" sz="2300" dirty="0">
                <a:latin typeface="Times New Roman" pitchFamily="18" charset="0"/>
                <a:cs typeface="Times New Roman" pitchFamily="18" charset="0"/>
              </a:rPr>
              <a:t>.</a:t>
            </a:r>
            <a:endParaRPr lang="vi-VN" sz="2300" dirty="0">
              <a:latin typeface="Times New Roman" pitchFamily="18" charset="0"/>
              <a:cs typeface="Times New Roman" pitchFamily="18" charset="0"/>
            </a:endParaRPr>
          </a:p>
          <a:p>
            <a:pPr lvl="0" algn="just"/>
            <a:r>
              <a:rPr lang="en-US" sz="2300" dirty="0" smtClean="0">
                <a:latin typeface="Times New Roman" pitchFamily="18" charset="0"/>
                <a:cs typeface="Times New Roman" pitchFamily="18" charset="0"/>
              </a:rPr>
              <a:t>2, </a:t>
            </a:r>
            <a:r>
              <a:rPr lang="en-US" sz="2300" dirty="0" err="1" smtClean="0">
                <a:latin typeface="Times New Roman" pitchFamily="18" charset="0"/>
                <a:cs typeface="Times New Roman" pitchFamily="18" charset="0"/>
              </a:rPr>
              <a:t>Bằng</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hiểu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biết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em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về</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tác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phẩm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hãy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lí</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giải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vì</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sao</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nhân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vật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ông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lại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trạng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như</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vậy</a:t>
            </a:r>
            <a:r>
              <a:rPr lang="en-US" sz="2300" dirty="0">
                <a:latin typeface="Times New Roman" pitchFamily="18" charset="0"/>
                <a:cs typeface="Times New Roman" pitchFamily="18" charset="0"/>
              </a:rPr>
              <a:t>?</a:t>
            </a:r>
            <a:endParaRPr lang="vi-VN" sz="2300" dirty="0">
              <a:latin typeface="Times New Roman" pitchFamily="18" charset="0"/>
              <a:cs typeface="Times New Roman" pitchFamily="18" charset="0"/>
            </a:endParaRPr>
          </a:p>
          <a:p>
            <a:pPr lvl="0" algn="just"/>
            <a:r>
              <a:rPr lang="en-US" sz="2300" dirty="0" smtClean="0">
                <a:latin typeface="Times New Roman" pitchFamily="18" charset="0"/>
                <a:cs typeface="Times New Roman" pitchFamily="18" charset="0"/>
              </a:rPr>
              <a:t>3, </a:t>
            </a:r>
            <a:r>
              <a:rPr lang="en-US" sz="2300" dirty="0" err="1" smtClean="0">
                <a:latin typeface="Times New Roman" pitchFamily="18" charset="0"/>
                <a:cs typeface="Times New Roman" pitchFamily="18" charset="0"/>
              </a:rPr>
              <a:t>Nếu</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lược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bỏ</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tất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các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dấu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chấm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và</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các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câu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hỏi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trong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đoạn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văn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thì</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cách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miêu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nhân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vật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và</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giá</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trị</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biểu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cảm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đoạn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văn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thay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đổi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không</a:t>
            </a:r>
            <a:r>
              <a:rPr lang="en-US" sz="2300" dirty="0">
                <a:latin typeface="Times New Roman" pitchFamily="18" charset="0"/>
                <a:cs typeface="Times New Roman" pitchFamily="18" charset="0"/>
              </a:rPr>
              <a:t> ? </a:t>
            </a:r>
            <a:r>
              <a:rPr lang="en-US" sz="2300" dirty="0" err="1">
                <a:latin typeface="Times New Roman" pitchFamily="18" charset="0"/>
                <a:cs typeface="Times New Roman" pitchFamily="18" charset="0"/>
              </a:rPr>
              <a:t>Vì</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sao</a:t>
            </a:r>
            <a:r>
              <a:rPr lang="en-US" sz="2300" dirty="0">
                <a:latin typeface="Times New Roman" pitchFamily="18" charset="0"/>
                <a:cs typeface="Times New Roman" pitchFamily="18" charset="0"/>
              </a:rPr>
              <a:t>?</a:t>
            </a:r>
            <a:endParaRPr lang="vi-VN" sz="2300" dirty="0">
              <a:latin typeface="Times New Roman" pitchFamily="18" charset="0"/>
              <a:cs typeface="Times New Roman" pitchFamily="18" charset="0"/>
            </a:endParaRPr>
          </a:p>
          <a:p>
            <a:pPr lvl="0" algn="just"/>
            <a:r>
              <a:rPr lang="en-US" sz="2300" dirty="0" smtClean="0">
                <a:latin typeface="Times New Roman" pitchFamily="18" charset="0"/>
                <a:cs typeface="Times New Roman" pitchFamily="18" charset="0"/>
              </a:rPr>
              <a:t>4, </a:t>
            </a:r>
            <a:r>
              <a:rPr lang="en-US" sz="2300" dirty="0" err="1" smtClean="0">
                <a:latin typeface="Times New Roman" pitchFamily="18" charset="0"/>
                <a:cs typeface="Times New Roman" pitchFamily="18" charset="0"/>
              </a:rPr>
              <a:t>Trong</a:t>
            </a:r>
            <a:r>
              <a:rPr lang="en-US" sz="2300" dirty="0" smtClean="0">
                <a:latin typeface="Times New Roman" pitchFamily="18" charset="0"/>
                <a:cs typeface="Times New Roman" pitchFamily="18" charset="0"/>
              </a:rPr>
              <a:t> </a:t>
            </a:r>
            <a:r>
              <a:rPr lang="en-US" sz="2300" dirty="0" err="1">
                <a:latin typeface="Times New Roman" pitchFamily="18" charset="0"/>
                <a:cs typeface="Times New Roman" pitchFamily="18" charset="0"/>
              </a:rPr>
              <a:t>một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đoạn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trích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Truyện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Kiều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học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tác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giả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Nguyễn</a:t>
            </a:r>
            <a:r>
              <a:rPr lang="en-US" sz="2300" dirty="0">
                <a:latin typeface="Times New Roman" pitchFamily="18" charset="0"/>
                <a:cs typeface="Times New Roman" pitchFamily="18" charset="0"/>
              </a:rPr>
              <a:t> Du </a:t>
            </a:r>
            <a:r>
              <a:rPr lang="en-US" sz="2300" dirty="0" err="1">
                <a:latin typeface="Times New Roman" pitchFamily="18" charset="0"/>
                <a:cs typeface="Times New Roman" pitchFamily="18" charset="0"/>
              </a:rPr>
              <a:t>đã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sáng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tác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những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câu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thơ</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hình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thức</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câu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hỏi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để</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diễn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tả</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trạng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nhân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vật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Hãy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chép</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lại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câu</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thơ</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như</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thế</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ghi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rõ</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tên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đoạn</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trích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và</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cho</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biết</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đó</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là</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tâm</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trạng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của</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ai</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trong</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cảnh</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ngộ</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nào</a:t>
            </a:r>
            <a:r>
              <a:rPr lang="en-US" sz="2300" dirty="0">
                <a:latin typeface="Times New Roman" pitchFamily="18" charset="0"/>
                <a:cs typeface="Times New Roman" pitchFamily="18" charset="0"/>
              </a:rPr>
              <a:t>?</a:t>
            </a:r>
            <a:endParaRPr lang="vi-VN" sz="2300" dirty="0">
              <a:latin typeface="Times New Roman" pitchFamily="18" charset="0"/>
              <a:cs typeface="Times New Roman" pitchFamily="18" charset="0"/>
            </a:endParaRPr>
          </a:p>
          <a:p>
            <a:endParaRPr lang="vi-VN" sz="2300" dirty="0">
              <a:latin typeface="Times New Roman" pitchFamily="18" charset="0"/>
              <a:cs typeface="Times New Roman" pitchFamily="18" charset="0"/>
            </a:endParaRPr>
          </a:p>
        </p:txBody>
      </p:sp>
    </p:spTree>
    <p:extLst>
      <p:ext uri="{BB962C8B-B14F-4D97-AF65-F5344CB8AC3E}">
        <p14:creationId xmlns:p14="http://schemas.microsoft.com/office/powerpoint/2010/main" val="1787199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sz="quarter" idx="1"/>
          </p:nvPr>
        </p:nvSpPr>
        <p:spPr>
          <a:xfrm>
            <a:off x="251520" y="404664"/>
            <a:ext cx="8640960" cy="5832648"/>
          </a:xfrm>
        </p:spPr>
        <p:txBody>
          <a:bodyPr>
            <a:noAutofit/>
          </a:bodyPr>
          <a:lstStyle/>
          <a:p>
            <a:pPr marL="0" lvl="0" indent="0">
              <a:buNone/>
            </a:pPr>
            <a:r>
              <a:rPr lang="en-US" sz="2800" dirty="0" smtClean="0">
                <a:latin typeface="Times New Roman" pitchFamily="18" charset="0"/>
                <a:cs typeface="Times New Roman" pitchFamily="18" charset="0"/>
              </a:rPr>
              <a:t>1,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trạng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lão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trằn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...lo </a:t>
            </a:r>
            <a:r>
              <a:rPr lang="en-US" sz="2800" dirty="0" err="1">
                <a:latin typeface="Times New Roman" pitchFamily="18" charset="0"/>
                <a:cs typeface="Times New Roman" pitchFamily="18" charset="0"/>
              </a:rPr>
              <a:t>sợ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chuyện</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lvl="0" indent="0">
              <a:buNone/>
            </a:pPr>
            <a:r>
              <a:rPr lang="en-US" sz="2800" dirty="0" smtClean="0">
                <a:latin typeface="Times New Roman" pitchFamily="18" charset="0"/>
                <a:cs typeface="Times New Roman" pitchFamily="18" charset="0"/>
              </a:rPr>
              <a:t>2, </a:t>
            </a:r>
            <a:r>
              <a:rPr lang="en-US" sz="2800" dirty="0" err="1" smtClean="0">
                <a:latin typeface="Times New Roman" pitchFamily="18" charset="0"/>
                <a:cs typeface="Times New Roman" pitchFamily="18" charset="0"/>
              </a:rPr>
              <a:t>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tâm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trước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nghe</a:t>
            </a:r>
            <a:r>
              <a:rPr lang="en-US" sz="2800" dirty="0" smtClean="0">
                <a:latin typeface="Times New Roman" pitchFamily="18" charset="0"/>
                <a:cs typeface="Times New Roman" pitchFamily="18" charset="0"/>
              </a:rPr>
              <a:t> tin </a:t>
            </a:r>
            <a:r>
              <a:rPr lang="en-US" sz="2800" dirty="0" err="1" smtClean="0">
                <a:latin typeface="Times New Roman" pitchFamily="18" charset="0"/>
                <a:cs typeface="Times New Roman" pitchFamily="18" charset="0"/>
              </a:rPr>
              <a:t>làng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theo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miệng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cư</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xuôi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lên</a:t>
            </a:r>
            <a:endParaRPr lang="en-US" sz="2800" dirty="0" smtClean="0">
              <a:latin typeface="Times New Roman" pitchFamily="18" charset="0"/>
              <a:cs typeface="Times New Roman" pitchFamily="18" charset="0"/>
            </a:endParaRPr>
          </a:p>
          <a:p>
            <a:pPr marL="0" lvl="0" indent="0">
              <a:buNone/>
            </a:pPr>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Nếu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bỏ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đoạn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thấy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nỗi</a:t>
            </a:r>
            <a:r>
              <a:rPr lang="en-US" sz="2800" dirty="0">
                <a:latin typeface="Times New Roman" pitchFamily="18" charset="0"/>
                <a:cs typeface="Times New Roman" pitchFamily="18" charset="0"/>
              </a:rPr>
              <a:t> lo </a:t>
            </a:r>
            <a:r>
              <a:rPr lang="en-US" sz="2800" dirty="0" err="1">
                <a:latin typeface="Times New Roman" pitchFamily="18" charset="0"/>
                <a:cs typeface="Times New Roman" pitchFamily="18" charset="0"/>
              </a:rPr>
              <a:t>lắng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chồng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lvl="0" indent="0">
              <a:buNone/>
            </a:pPr>
            <a:r>
              <a:rPr lang="en-US" sz="2800" dirty="0" smtClean="0">
                <a:latin typeface="Times New Roman" pitchFamily="18" charset="0"/>
                <a:cs typeface="Times New Roman" pitchFamily="18" charset="0"/>
              </a:rPr>
              <a:t>4, </a:t>
            </a:r>
            <a:r>
              <a:rPr lang="en-US" sz="2800" dirty="0" err="1" smtClean="0">
                <a:latin typeface="Times New Roman" pitchFamily="18" charset="0"/>
                <a:cs typeface="Times New Roman" pitchFamily="18" charset="0"/>
              </a:rPr>
              <a:t>Tám</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cuối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Kiều</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lầu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Bích</a:t>
            </a:r>
            <a:r>
              <a:rPr lang="en-US" sz="2800" dirty="0">
                <a:latin typeface="Times New Roman" pitchFamily="18" charset="0"/>
                <a:cs typeface="Times New Roman" pitchFamily="18" charset="0"/>
              </a:rPr>
              <a:t>. HS </a:t>
            </a:r>
            <a:r>
              <a:rPr lang="en-US" sz="2800" dirty="0" err="1">
                <a:latin typeface="Times New Roman" pitchFamily="18" charset="0"/>
                <a:cs typeface="Times New Roman" pitchFamily="18" charset="0"/>
              </a:rPr>
              <a:t>chép</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vấn</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indent="0">
              <a:buNone/>
            </a:pP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718851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88640"/>
            <a:ext cx="9144000" cy="6740307"/>
          </a:xfrm>
          <a:prstGeom prst="rect">
            <a:avLst/>
          </a:prstGeom>
          <a:solidFill>
            <a:schemeClr val="bg1">
              <a:lumMod val="85000"/>
            </a:schemeClr>
          </a:solidFill>
        </p:spPr>
        <p:txBody>
          <a:bodyPr wrap="square" rtlCol="0">
            <a:spAutoFit/>
          </a:bodyPr>
          <a:lstStyle/>
          <a:p>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1: </a:t>
            </a:r>
            <a:r>
              <a:rPr lang="en-US" sz="2400" dirty="0" smtClean="0">
                <a:latin typeface="Times New Roman" pitchFamily="18" charset="0"/>
                <a:cs typeface="Times New Roman" pitchFamily="18" charset="0"/>
              </a:rPr>
              <a:t>Cho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 </a:t>
            </a:r>
            <a:r>
              <a:rPr lang="en-US" sz="2400" b="1" i="1" dirty="0" err="1">
                <a:latin typeface="Times New Roman" pitchFamily="18" charset="0"/>
                <a:cs typeface="Times New Roman" pitchFamily="18" charset="0"/>
              </a:rPr>
              <a:t>Cổ</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lão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nghẹn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ắng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hẳn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a:latin typeface="Times New Roman" pitchFamily="18" charset="0"/>
                <a:cs typeface="Times New Roman" pitchFamily="18" charset="0"/>
              </a:rPr>
              <a:t>, da </a:t>
            </a:r>
            <a:r>
              <a:rPr lang="en-US" sz="2400" b="1" i="1" dirty="0" err="1">
                <a:latin typeface="Times New Roman" pitchFamily="18" charset="0"/>
                <a:cs typeface="Times New Roman" pitchFamily="18" charset="0"/>
              </a:rPr>
              <a:t>mặt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tê</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lão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lặng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tưởng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như</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thở</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được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Một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lúc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lâu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mới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rặn</a:t>
            </a:r>
            <a:r>
              <a:rPr lang="en-US" sz="2400" b="1" i="1" dirty="0">
                <a:latin typeface="Times New Roman" pitchFamily="18" charset="0"/>
                <a:cs typeface="Times New Roman" pitchFamily="18" charset="0"/>
              </a:rPr>
              <a:t> è </a:t>
            </a:r>
            <a:r>
              <a:rPr lang="en-US" sz="2400" b="1" i="1" dirty="0" err="1">
                <a:latin typeface="Times New Roman" pitchFamily="18" charset="0"/>
                <a:cs typeface="Times New Roman" pitchFamily="18" charset="0"/>
              </a:rPr>
              <a:t>è</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nuốt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một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gì</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vướng</a:t>
            </a:r>
            <a:r>
              <a:rPr lang="en-US" sz="2400" b="1" i="1" dirty="0">
                <a:latin typeface="Times New Roman" pitchFamily="18" charset="0"/>
                <a:cs typeface="Times New Roman" pitchFamily="18" charset="0"/>
              </a:rPr>
              <a:t> ở </a:t>
            </a:r>
            <a:r>
              <a:rPr lang="en-US" sz="2400" b="1" i="1" dirty="0" err="1">
                <a:latin typeface="Times New Roman" pitchFamily="18" charset="0"/>
                <a:cs typeface="Times New Roman" pitchFamily="18" charset="0"/>
              </a:rPr>
              <a:t>cổ</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cất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tiếng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hỏi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giọng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hẳn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đi</a:t>
            </a:r>
            <a:r>
              <a:rPr lang="en-US" sz="2400" b="1" i="1"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Liệu</a:t>
            </a:r>
            <a:r>
              <a:rPr lang="en-US" sz="2400" b="1" i="1" dirty="0" smtClean="0">
                <a:latin typeface="Times New Roman" pitchFamily="18" charset="0"/>
                <a:cs typeface="Times New Roman" pitchFamily="18" charset="0"/>
              </a:rPr>
              <a:t> </a:t>
            </a:r>
            <a:r>
              <a:rPr lang="en-US" sz="2400" b="1" i="1" dirty="0" err="1">
                <a:latin typeface="Times New Roman" pitchFamily="18" charset="0"/>
                <a:cs typeface="Times New Roman" pitchFamily="18" charset="0"/>
              </a:rPr>
              <a:t>có</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thật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hở</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bác</a:t>
            </a:r>
            <a:r>
              <a:rPr lang="en-US" sz="2400" b="1" i="1" dirty="0">
                <a:latin typeface="Times New Roman" pitchFamily="18" charset="0"/>
                <a:cs typeface="Times New Roman" pitchFamily="18" charset="0"/>
              </a:rPr>
              <a:t>? Hay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chỉ</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smtClean="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Nêu</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nghĩa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bản</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ngôi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mấy</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Liệu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có</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thật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hở</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bác</a:t>
            </a:r>
            <a:r>
              <a:rPr lang="en-US" sz="2400" b="1" i="1" dirty="0">
                <a:latin typeface="Times New Roman" pitchFamily="18" charset="0"/>
                <a:cs typeface="Times New Roman" pitchFamily="18" charset="0"/>
              </a:rPr>
              <a:t>? Hay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chỉ</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hay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5,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6,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Nam ta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xâm</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7, </a:t>
            </a:r>
            <a:r>
              <a:rPr lang="en-US" sz="2400" dirty="0" err="1" smtClean="0">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T-P-H </a:t>
            </a:r>
            <a:r>
              <a:rPr lang="en-US" sz="2400" dirty="0" err="1" smtClean="0">
                <a:latin typeface="Times New Roman" pitchFamily="18" charset="0"/>
                <a:cs typeface="Times New Roman" pitchFamily="18" charset="0"/>
              </a:rPr>
              <a:t>khoảng</a:t>
            </a:r>
            <a:r>
              <a:rPr lang="en-US" sz="2400" dirty="0" smtClean="0">
                <a:latin typeface="Times New Roman" pitchFamily="18" charset="0"/>
                <a:cs typeface="Times New Roman" pitchFamily="18" charset="0"/>
              </a:rPr>
              <a:t> 12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endParaRPr lang="vi-VN" sz="2000" dirty="0">
              <a:latin typeface="Times New Roman" pitchFamily="18" charset="0"/>
              <a:cs typeface="Times New Roman" pitchFamily="18" charset="0"/>
            </a:endParaRPr>
          </a:p>
        </p:txBody>
      </p:sp>
    </p:spTree>
    <p:extLst>
      <p:ext uri="{BB962C8B-B14F-4D97-AF65-F5344CB8AC3E}">
        <p14:creationId xmlns:p14="http://schemas.microsoft.com/office/powerpoint/2010/main" val="1847743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435280" cy="5615136"/>
          </a:xfrm>
        </p:spPr>
        <p:txBody>
          <a:bodyPr>
            <a:noAutofit/>
          </a:bodyPr>
          <a:lstStyle/>
          <a:p>
            <a:pPr marL="0" indent="0">
              <a:buNone/>
            </a:pPr>
            <a:r>
              <a:rPr lang="en-US" sz="2800" b="1" i="1" u="sng" dirty="0" err="1">
                <a:latin typeface="Times New Roman" pitchFamily="18" charset="0"/>
                <a:cs typeface="Times New Roman" pitchFamily="18" charset="0"/>
              </a:rPr>
              <a:t>Gợi</a:t>
            </a:r>
            <a:r>
              <a:rPr lang="en-US" sz="2800" b="1" i="1" u="sng" dirty="0">
                <a:latin typeface="Times New Roman" pitchFamily="18" charset="0"/>
                <a:cs typeface="Times New Roman" pitchFamily="18" charset="0"/>
              </a:rPr>
              <a:t> </a:t>
            </a:r>
            <a:r>
              <a:rPr lang="en-US" sz="2800" b="1" i="1" u="sng" dirty="0" smtClean="0">
                <a:latin typeface="Times New Roman" pitchFamily="18" charset="0"/>
                <a:cs typeface="Times New Roman" pitchFamily="18" charset="0"/>
              </a:rPr>
              <a:t>ý</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1, -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huống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nghe</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làng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Tây</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nút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yêu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Hai</a:t>
            </a:r>
            <a:r>
              <a:rPr lang="en-US" sz="2800"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diễn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biến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tâm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trạng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nhân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vật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thể</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hiện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chủ</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phẩm</a:t>
            </a:r>
            <a:endParaRPr lang="vi-VN" sz="2800" b="1" dirty="0">
              <a:latin typeface="Times New Roman" pitchFamily="18" charset="0"/>
              <a:cs typeface="Times New Roman" pitchFamily="18" charset="0"/>
            </a:endParaRPr>
          </a:p>
          <a:p>
            <a:pPr marL="0" lvl="0" indent="0">
              <a:buNone/>
            </a:pPr>
            <a:r>
              <a:rPr lang="en-US" sz="2800" dirty="0" smtClean="0">
                <a:latin typeface="Times New Roman" pitchFamily="18" charset="0"/>
                <a:cs typeface="Times New Roman" pitchFamily="18" charset="0"/>
              </a:rPr>
              <a:t>2, - </a:t>
            </a:r>
            <a:r>
              <a:rPr lang="en-US" sz="2800" dirty="0" err="1" smtClean="0">
                <a:latin typeface="Times New Roman" pitchFamily="18" charset="0"/>
                <a:cs typeface="Times New Roman" pitchFamily="18" charset="0"/>
              </a:rPr>
              <a:t>Ngôi</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Ngôi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thứ</a:t>
            </a:r>
            <a:r>
              <a:rPr lang="en-US" sz="2800" b="1" dirty="0">
                <a:latin typeface="Times New Roman" pitchFamily="18" charset="0"/>
                <a:cs typeface="Times New Roman" pitchFamily="18" charset="0"/>
              </a:rPr>
              <a:t> 3</a:t>
            </a:r>
            <a:endParaRPr lang="vi-VN" sz="2800" b="1"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    -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tự</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diễn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tính</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khách</a:t>
            </a:r>
            <a:r>
              <a:rPr lang="en-US" sz="2800" b="1" dirty="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quan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độ</a:t>
            </a:r>
            <a:r>
              <a:rPr lang="en-US" sz="2800" b="1" dirty="0" smtClean="0">
                <a:latin typeface="Times New Roman" pitchFamily="18" charset="0"/>
                <a:cs typeface="Times New Roman" pitchFamily="18" charset="0"/>
              </a:rPr>
              <a:t> tin </a:t>
            </a:r>
            <a:r>
              <a:rPr lang="en-US" sz="2800" b="1" dirty="0" err="1" smtClean="0">
                <a:latin typeface="Times New Roman" pitchFamily="18" charset="0"/>
                <a:cs typeface="Times New Roman" pitchFamily="18" charset="0"/>
              </a:rPr>
              <a:t>cậy</a:t>
            </a:r>
            <a:r>
              <a:rPr lang="en-US" sz="2800" b="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chuyện</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0" lvl="0" indent="0">
              <a:buNone/>
            </a:pPr>
            <a:r>
              <a:rPr lang="en-US" sz="2800" dirty="0" smtClean="0">
                <a:latin typeface="Times New Roman" pitchFamily="18" charset="0"/>
                <a:cs typeface="Times New Roman" pitchFamily="18" charset="0"/>
              </a:rPr>
              <a:t>3,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thoại</a:t>
            </a:r>
            <a:r>
              <a:rPr lang="en-US" sz="2800" b="1" dirty="0">
                <a:latin typeface="Times New Roman" pitchFamily="18" charset="0"/>
                <a:cs typeface="Times New Roman" pitchFamily="18" charset="0"/>
              </a:rPr>
              <a:t>.</a:t>
            </a:r>
            <a:endParaRPr lang="vi-VN" sz="2800" b="1"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Đây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thoại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ông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Hai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những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người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tản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cư</a:t>
            </a:r>
            <a:r>
              <a:rPr lang="en-US" sz="2800" b="1" dirty="0">
                <a:latin typeface="Times New Roman" pitchFamily="18" charset="0"/>
                <a:cs typeface="Times New Roman" pitchFamily="18" charset="0"/>
              </a:rPr>
              <a:t> ở </a:t>
            </a:r>
            <a:r>
              <a:rPr lang="en-US" sz="2800" b="1" dirty="0" err="1">
                <a:latin typeface="Times New Roman" pitchFamily="18" charset="0"/>
                <a:cs typeface="Times New Roman" pitchFamily="18" charset="0"/>
              </a:rPr>
              <a:t>dưới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Lâm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lên</a:t>
            </a:r>
            <a:r>
              <a:rPr lang="en-US" sz="2800" b="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đàn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con </a:t>
            </a:r>
            <a:r>
              <a:rPr lang="en-US" sz="2800" dirty="0" err="1">
                <a:latin typeface="Times New Roman" pitchFamily="18" charset="0"/>
                <a:cs typeface="Times New Roman" pitchFamily="18" charset="0"/>
              </a:rPr>
              <a:t>bú</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lượt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dấu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đầu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dòng</a:t>
            </a:r>
            <a:r>
              <a:rPr lang="en-US" sz="2800" b="1" dirty="0">
                <a:latin typeface="Times New Roman" pitchFamily="18" charset="0"/>
                <a:cs typeface="Times New Roman" pitchFamily="18" charset="0"/>
              </a:rPr>
              <a:t>.</a:t>
            </a:r>
            <a:endParaRPr lang="vi-VN" sz="2800" b="1" dirty="0">
              <a:latin typeface="Times New Roman" pitchFamily="18" charset="0"/>
              <a:cs typeface="Times New Roman" pitchFamily="18" charset="0"/>
            </a:endParaRPr>
          </a:p>
          <a:p>
            <a:pPr marL="0" indent="0">
              <a:buNone/>
            </a:pPr>
            <a:endParaRPr lang="vi-VN" sz="2800" dirty="0">
              <a:latin typeface="Times New Roman" pitchFamily="18" charset="0"/>
              <a:cs typeface="Times New Roman" pitchFamily="18" charset="0"/>
            </a:endParaRPr>
          </a:p>
        </p:txBody>
      </p:sp>
    </p:spTree>
    <p:extLst>
      <p:ext uri="{BB962C8B-B14F-4D97-AF65-F5344CB8AC3E}">
        <p14:creationId xmlns:p14="http://schemas.microsoft.com/office/powerpoint/2010/main" val="3719866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260648"/>
            <a:ext cx="8928992" cy="6370975"/>
          </a:xfrm>
          <a:prstGeom prst="rect">
            <a:avLst/>
          </a:prstGeom>
          <a:noFill/>
        </p:spPr>
        <p:txBody>
          <a:bodyPr wrap="square" rtlCol="0">
            <a:spAutoFit/>
          </a:bodyPr>
          <a:lstStyle/>
          <a:p>
            <a:pPr lvl="0"/>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láy</a:t>
            </a:r>
            <a:r>
              <a:rPr lang="en-US" sz="2400"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rân</a:t>
            </a:r>
            <a:r>
              <a:rPr lang="en-US" sz="2400" i="1" dirty="0">
                <a:latin typeface="Times New Roman" pitchFamily="18" charset="0"/>
                <a:cs typeface="Times New Roman" pitchFamily="18" charset="0"/>
              </a:rPr>
              <a:t>, è </a:t>
            </a:r>
            <a:r>
              <a:rPr lang="en-US" sz="2400" i="1" dirty="0" err="1">
                <a:latin typeface="Times New Roman" pitchFamily="18" charset="0"/>
                <a:cs typeface="Times New Roman" pitchFamily="18" charset="0"/>
              </a:rPr>
              <a:t>è</a:t>
            </a:r>
            <a:endParaRPr lang="vi-VN"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Cho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ghép</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5, </a:t>
            </a:r>
            <a:r>
              <a:rPr lang="en-US" sz="2400" dirty="0" err="1" smtClean="0">
                <a:latin typeface="Times New Roman" pitchFamily="18" charset="0"/>
                <a:cs typeface="Times New Roman" pitchFamily="18" charset="0"/>
              </a:rPr>
              <a:t>Cốt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diễn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Kim </a:t>
            </a:r>
            <a:r>
              <a:rPr lang="en-US" sz="2400" dirty="0" err="1">
                <a:latin typeface="Times New Roman" pitchFamily="18" charset="0"/>
                <a:cs typeface="Times New Roman" pitchFamily="18" charset="0"/>
              </a:rPr>
              <a:t>Lân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nổi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6,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trùm</a:t>
            </a:r>
            <a:r>
              <a:rPr lang="en-US" sz="2400" dirty="0">
                <a:latin typeface="Times New Roman" pitchFamily="18" charset="0"/>
                <a:cs typeface="Times New Roman" pitchFamily="18" charset="0"/>
              </a:rPr>
              <a:t>, chi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nặng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nằm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tộc</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mỗi</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2545383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856984" cy="6740307"/>
          </a:xfrm>
          <a:prstGeom prst="rect">
            <a:avLst/>
          </a:prstGeom>
          <a:noFill/>
        </p:spPr>
        <p:txBody>
          <a:bodyPr wrap="square" rtlCol="0">
            <a:spAutoFit/>
          </a:bodyPr>
          <a:lstStyle/>
          <a:p>
            <a:r>
              <a:rPr lang="en-US" sz="2400" dirty="0">
                <a:latin typeface="Times New Roman" pitchFamily="18" charset="0"/>
                <a:cs typeface="Times New Roman" pitchFamily="18" charset="0"/>
              </a:rPr>
              <a:t>a. </a:t>
            </a:r>
            <a:r>
              <a:rPr lang="en-US" sz="2400" b="1" u="sng" dirty="0" err="1">
                <a:latin typeface="Times New Roman" pitchFamily="18" charset="0"/>
                <a:cs typeface="Times New Roman" pitchFamily="18" charset="0"/>
              </a:rPr>
              <a:t>Hình</a:t>
            </a:r>
            <a:r>
              <a:rPr lang="en-US" sz="2400" b="1" u="sng" dirty="0">
                <a:latin typeface="Times New Roman" pitchFamily="18" charset="0"/>
                <a:cs typeface="Times New Roman" pitchFamily="18" charset="0"/>
              </a:rPr>
              <a:t> </a:t>
            </a:r>
            <a:r>
              <a:rPr lang="en-US" sz="2400" b="1" u="sng"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T-P-H,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khoảng</a:t>
            </a:r>
            <a:r>
              <a:rPr lang="en-US" sz="2400" dirty="0">
                <a:latin typeface="Times New Roman" pitchFamily="18" charset="0"/>
                <a:cs typeface="Times New Roman" pitchFamily="18" charset="0"/>
              </a:rPr>
              <a:t> 12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chú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b. </a:t>
            </a:r>
            <a:r>
              <a:rPr lang="en-US" sz="2400" b="1" u="sng" dirty="0" err="1">
                <a:latin typeface="Times New Roman" pitchFamily="18" charset="0"/>
                <a:cs typeface="Times New Roman" pitchFamily="18" charset="0"/>
              </a:rPr>
              <a:t>Nội</a:t>
            </a:r>
            <a:r>
              <a:rPr lang="en-US" sz="2400" b="1" u="sng" dirty="0">
                <a:latin typeface="Times New Roman" pitchFamily="18" charset="0"/>
                <a:cs typeface="Times New Roman" pitchFamily="18" charset="0"/>
              </a:rPr>
              <a:t> dung</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ý</a:t>
            </a:r>
            <a:endParaRPr lang="vi-VN"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thuật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t>
            </a:r>
            <a:r>
              <a:rPr lang="en-US" sz="2400" dirty="0" err="1" smtClean="0">
                <a:latin typeface="Times New Roman" pitchFamily="18" charset="0"/>
                <a:cs typeface="Times New Roman" pitchFamily="18" charset="0"/>
              </a:rPr>
              <a:t>iêu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giặc</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làng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giặc</a:t>
            </a: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trích</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sững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sờ</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nghẹn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hẳn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da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rân</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bàng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hoàng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choáng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váng</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lặng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cố</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giấu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nỗi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đau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nhục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vọng</a:t>
            </a:r>
            <a:r>
              <a:rPr lang="en-US" sz="2400" dirty="0">
                <a:latin typeface="Times New Roman" pitchFamily="18" charset="0"/>
                <a:cs typeface="Times New Roman" pitchFamily="18" charset="0"/>
              </a:rPr>
              <a:t> ê </a:t>
            </a:r>
            <a:r>
              <a:rPr lang="en-US" sz="2400" dirty="0" err="1">
                <a:latin typeface="Times New Roman" pitchFamily="18" charset="0"/>
                <a:cs typeface="Times New Roman" pitchFamily="18" charset="0"/>
              </a:rPr>
              <a:t>chề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xác</a:t>
            </a:r>
            <a:r>
              <a:rPr lang="en-US" sz="2400" b="1" dirty="0">
                <a:latin typeface="Times New Roman" pitchFamily="18" charset="0"/>
                <a:cs typeface="Times New Roman" pitchFamily="18" charset="0"/>
              </a:rPr>
              <a:t> minh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đó</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bằng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hỏi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rặn</a:t>
            </a:r>
            <a:r>
              <a:rPr lang="en-US" sz="2400" dirty="0">
                <a:latin typeface="Times New Roman" pitchFamily="18" charset="0"/>
                <a:cs typeface="Times New Roman" pitchFamily="18" charset="0"/>
              </a:rPr>
              <a:t> è </a:t>
            </a:r>
            <a:r>
              <a:rPr lang="en-US" sz="2400" dirty="0" err="1">
                <a:latin typeface="Times New Roman" pitchFamily="18" charset="0"/>
                <a:cs typeface="Times New Roman" pitchFamily="18" charset="0"/>
              </a:rPr>
              <a:t>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nuốt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vướng</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cổ</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=&gt; </a:t>
            </a:r>
            <a:r>
              <a:rPr lang="en-US" sz="2400" b="1" i="1" dirty="0" err="1">
                <a:latin typeface="Times New Roman" pitchFamily="18" charset="0"/>
                <a:cs typeface="Times New Roman" pitchFamily="18" charset="0"/>
              </a:rPr>
              <a:t>Đoạn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văn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diễn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thực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sinh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động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tâm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trạng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của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Hai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nghe</a:t>
            </a:r>
            <a:r>
              <a:rPr lang="en-US" sz="2400" b="1" i="1" dirty="0">
                <a:latin typeface="Times New Roman" pitchFamily="18" charset="0"/>
                <a:cs typeface="Times New Roman" pitchFamily="18" charset="0"/>
              </a:rPr>
              <a:t> tin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Dầu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theo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giặc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Góp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phần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nổi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bật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chủ</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đề</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của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tác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phẩm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tình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yêu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yêu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nước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tinh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thần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kháng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chiến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cao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đẹp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của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người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trong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cuộc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kháng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chiến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chống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Pháp</a:t>
            </a:r>
            <a:r>
              <a:rPr lang="en-US" sz="2400" b="1" i="1" dirty="0" smtClean="0">
                <a:latin typeface="Times New Roman" pitchFamily="18" charset="0"/>
                <a:cs typeface="Times New Roman" pitchFamily="18" charset="0"/>
              </a:rPr>
              <a:t>.</a:t>
            </a:r>
            <a:endParaRPr lang="vi-VN" sz="2400" b="1" i="1" dirty="0">
              <a:latin typeface="Times New Roman" pitchFamily="18" charset="0"/>
              <a:cs typeface="Times New Roman" pitchFamily="18" charset="0"/>
            </a:endParaRPr>
          </a:p>
        </p:txBody>
      </p:sp>
    </p:spTree>
    <p:extLst>
      <p:ext uri="{BB962C8B-B14F-4D97-AF65-F5344CB8AC3E}">
        <p14:creationId xmlns:p14="http://schemas.microsoft.com/office/powerpoint/2010/main" val="298592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856984" cy="6370975"/>
          </a:xfrm>
          <a:prstGeom prst="rect">
            <a:avLst/>
          </a:prstGeom>
          <a:solidFill>
            <a:schemeClr val="bg1">
              <a:lumMod val="85000"/>
            </a:schemeClr>
          </a:solidFill>
        </p:spPr>
        <p:txBody>
          <a:bodyPr wrap="square" rtlCol="0">
            <a:spAutoFit/>
          </a:bodyPr>
          <a:lstStyle/>
          <a:p>
            <a:r>
              <a:rPr lang="en-US" sz="2400" b="1" i="1" dirty="0" err="1" smtClean="0">
                <a:latin typeface="Times New Roman" pitchFamily="18" charset="0"/>
                <a:cs typeface="Times New Roman" pitchFamily="18" charset="0"/>
              </a:rPr>
              <a:t>Bài</a:t>
            </a:r>
            <a:r>
              <a:rPr lang="en-US" sz="2400" b="1" i="1" dirty="0" smtClean="0">
                <a:latin typeface="Times New Roman" pitchFamily="18" charset="0"/>
                <a:cs typeface="Times New Roman" pitchFamily="18" charset="0"/>
              </a:rPr>
              <a:t> 2: Cho </a:t>
            </a:r>
            <a:r>
              <a:rPr lang="en-US" sz="2400" b="1" i="1" dirty="0" err="1" smtClean="0">
                <a:latin typeface="Times New Roman" pitchFamily="18" charset="0"/>
                <a:cs typeface="Times New Roman" pitchFamily="18" charset="0"/>
              </a:rPr>
              <a:t>đoạn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văn</a:t>
            </a:r>
            <a:r>
              <a:rPr lang="en-US" sz="2400" b="1" i="1" dirty="0">
                <a:latin typeface="Times New Roman" pitchFamily="18" charset="0"/>
                <a:cs typeface="Times New Roman" pitchFamily="18" charset="0"/>
              </a:rPr>
              <a:t>:</a:t>
            </a:r>
            <a:endParaRPr lang="en-US" sz="2400" b="1" i="1" dirty="0" smtClean="0">
              <a:latin typeface="Times New Roman" pitchFamily="18" charset="0"/>
              <a:cs typeface="Times New Roman" pitchFamily="18" charset="0"/>
            </a:endParaRPr>
          </a:p>
          <a:p>
            <a:r>
              <a:rPr lang="en-US" sz="2400" b="1" i="1" dirty="0" smtClean="0">
                <a:latin typeface="Times New Roman" pitchFamily="18" charset="0"/>
                <a:cs typeface="Times New Roman" pitchFamily="18" charset="0"/>
              </a:rPr>
              <a:t>"</a:t>
            </a:r>
            <a:r>
              <a:rPr lang="en-US" sz="2400" b="1" i="1" dirty="0" err="1" smtClean="0">
                <a:latin typeface="Times New Roman" pitchFamily="18" charset="0"/>
                <a:cs typeface="Times New Roman" pitchFamily="18" charset="0"/>
              </a:rPr>
              <a:t>Chưa</a:t>
            </a:r>
            <a:r>
              <a:rPr lang="en-US" sz="2400" b="1" i="1" dirty="0" smtClean="0">
                <a:latin typeface="Times New Roman" pitchFamily="18" charset="0"/>
                <a:cs typeface="Times New Roman" pitchFamily="18" charset="0"/>
              </a:rPr>
              <a:t> </a:t>
            </a:r>
            <a:r>
              <a:rPr lang="en-US" sz="2400" b="1" i="1" dirty="0" err="1">
                <a:latin typeface="Times New Roman" pitchFamily="18" charset="0"/>
                <a:cs typeface="Times New Roman" pitchFamily="18" charset="0"/>
              </a:rPr>
              <a:t>đến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bực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cửa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lão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bô</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bô</a:t>
            </a:r>
            <a:r>
              <a:rPr lang="en-US" sz="2400" b="1" i="1"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Bác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Thứ</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đâu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rồi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Bác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Thứ</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gì</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đấy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Tây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nó</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đốt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tôi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rồi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bác</a:t>
            </a:r>
            <a:r>
              <a:rPr lang="en-US" sz="2400" b="1" i="1" dirty="0">
                <a:latin typeface="Times New Roman" pitchFamily="18" charset="0"/>
                <a:cs typeface="Times New Roman" pitchFamily="18" charset="0"/>
              </a:rPr>
              <a:t> ạ. </a:t>
            </a:r>
            <a:r>
              <a:rPr lang="en-US" sz="2400" b="1" i="1" dirty="0" err="1">
                <a:latin typeface="Times New Roman" pitchFamily="18" charset="0"/>
                <a:cs typeface="Times New Roman" pitchFamily="18" charset="0"/>
              </a:rPr>
              <a:t>Đốt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nhẵn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chủ</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tịch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tôi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vừa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mới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lên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trên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này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chính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ấy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biết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chính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cái</a:t>
            </a:r>
            <a:r>
              <a:rPr lang="en-US" sz="2400" b="1" i="1" dirty="0">
                <a:latin typeface="Times New Roman" pitchFamily="18" charset="0"/>
                <a:cs typeface="Times New Roman" pitchFamily="18" charset="0"/>
              </a:rPr>
              <a:t> tin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Dầu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chúng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tôi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Việt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gian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ấy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Láo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Láo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hết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Toàn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sai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sự</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mục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đích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cả</a:t>
            </a:r>
            <a:r>
              <a:rPr lang="en-US" sz="2400" b="1" i="1"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hê</a:t>
            </a:r>
            <a:r>
              <a:rPr lang="en-US" sz="2400" dirty="0">
                <a:latin typeface="Times New Roman" pitchFamily="18" charset="0"/>
                <a:cs typeface="Times New Roman" pitchFamily="18" charset="0"/>
              </a:rPr>
              <a:t>, sung </a:t>
            </a:r>
            <a:r>
              <a:rPr lang="en-US" sz="2400" dirty="0" err="1">
                <a:latin typeface="Times New Roman" pitchFamily="18" charset="0"/>
                <a:cs typeface="Times New Roman" pitchFamily="18" charset="0"/>
              </a:rPr>
              <a:t>sướng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thêm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chúng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đoạn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4, </a:t>
            </a:r>
            <a:r>
              <a:rPr lang="en-US" sz="2400" dirty="0" err="1">
                <a:latin typeface="Times New Roman" pitchFamily="18" charset="0"/>
                <a:cs typeface="Times New Roman" pitchFamily="18" charset="0"/>
              </a:rPr>
              <a:t>G</a:t>
            </a:r>
            <a:r>
              <a:rPr lang="en-US" sz="2400" dirty="0" err="1" smtClean="0">
                <a:latin typeface="Times New Roman" pitchFamily="18" charset="0"/>
                <a:cs typeface="Times New Roman" pitchFamily="18" charset="0"/>
              </a:rPr>
              <a:t>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5,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THCS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rõ</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phẩm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ngoài</a:t>
            </a:r>
            <a:r>
              <a:rPr lang="en-US" sz="2400" dirty="0">
                <a:latin typeface="Times New Roman" pitchFamily="18" charset="0"/>
                <a:cs typeface="Times New Roman" pitchFamily="18" charset="0"/>
              </a:rPr>
              <a:t>). </a:t>
            </a:r>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417055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7"/>
            <a:ext cx="8712968" cy="6370975"/>
          </a:xfrm>
          <a:prstGeom prst="rect">
            <a:avLst/>
          </a:prstGeom>
          <a:noFill/>
        </p:spPr>
        <p:txBody>
          <a:bodyPr wrap="square" rtlCol="0">
            <a:spAutoFit/>
          </a:bodyPr>
          <a:lstStyle/>
          <a:p>
            <a:pPr lvl="0"/>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to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minh </a:t>
            </a:r>
            <a:r>
              <a:rPr lang="en-US" sz="2400" dirty="0" err="1">
                <a:latin typeface="Times New Roman" pitchFamily="18" charset="0"/>
                <a:cs typeface="Times New Roman" pitchFamily="18" charset="0"/>
              </a:rPr>
              <a:t>chứng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giặc</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Qua </a:t>
            </a:r>
            <a:r>
              <a:rPr lang="en-US" sz="2400" dirty="0" err="1">
                <a:latin typeface="Times New Roman" pitchFamily="18" charset="0"/>
                <a:cs typeface="Times New Roman" pitchFamily="18" charset="0"/>
              </a:rPr>
              <a:t>đó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thực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sản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chất</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cuộc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em</a:t>
            </a:r>
            <a:r>
              <a:rPr lang="en-US" sz="2400" dirty="0">
                <a:latin typeface="Times New Roman" pitchFamily="18" charset="0"/>
                <a:cs typeface="Times New Roman" pitchFamily="18" charset="0"/>
              </a:rPr>
              <a:t>" -&gt;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tâm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3,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vật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chứa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đựng</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ngắt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mừng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mạch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4,5 HS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endParaRPr lang="vi-VN" sz="2400" dirty="0">
              <a:latin typeface="Times New Roman" pitchFamily="18" charset="0"/>
              <a:cs typeface="Times New Roman" pitchFamily="18" charset="0"/>
            </a:endParaRPr>
          </a:p>
          <a:p>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1949099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712968" cy="6093976"/>
          </a:xfrm>
          <a:prstGeom prst="rect">
            <a:avLst/>
          </a:prstGeom>
          <a:solidFill>
            <a:schemeClr val="bg1">
              <a:lumMod val="85000"/>
            </a:schemeClr>
          </a:solidFill>
        </p:spPr>
        <p:txBody>
          <a:bodyPr wrap="square" rtlCol="0">
            <a:spAutoFit/>
          </a:bodyPr>
          <a:lstStyle/>
          <a:p>
            <a:r>
              <a:rPr lang="en-US" sz="2600" b="1" u="sng" dirty="0" err="1" smtClean="0">
                <a:latin typeface="Times New Roman" pitchFamily="18" charset="0"/>
                <a:cs typeface="Times New Roman" pitchFamily="18" charset="0"/>
              </a:rPr>
              <a:t>Bài</a:t>
            </a:r>
            <a:r>
              <a:rPr lang="en-US" sz="2600" b="1" u="sng" dirty="0" smtClean="0">
                <a:latin typeface="Times New Roman" pitchFamily="18" charset="0"/>
                <a:cs typeface="Times New Roman" pitchFamily="18" charset="0"/>
              </a:rPr>
              <a:t> 3: </a:t>
            </a:r>
            <a:r>
              <a:rPr lang="en-US" sz="2600" b="1" i="1" dirty="0" smtClean="0">
                <a:latin typeface="Times New Roman" pitchFamily="18" charset="0"/>
                <a:cs typeface="Times New Roman" pitchFamily="18" charset="0"/>
              </a:rPr>
              <a:t>Cho </a:t>
            </a:r>
            <a:r>
              <a:rPr lang="en-US" sz="2600" b="1" i="1" dirty="0" err="1">
                <a:latin typeface="Times New Roman" pitchFamily="18" charset="0"/>
                <a:cs typeface="Times New Roman" pitchFamily="18" charset="0"/>
              </a:rPr>
              <a:t>câu</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văn</a:t>
            </a:r>
            <a:r>
              <a:rPr lang="en-US" sz="2600" b="1" i="1"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r>
              <a:rPr lang="en-US" sz="2600" b="1" i="1" dirty="0">
                <a:latin typeface="Times New Roman" pitchFamily="18" charset="0"/>
                <a:cs typeface="Times New Roman" pitchFamily="18" charset="0"/>
              </a:rPr>
              <a:t>"</a:t>
            </a:r>
            <a:r>
              <a:rPr lang="en-US" sz="2600" b="1" i="1" dirty="0" err="1">
                <a:latin typeface="Times New Roman" pitchFamily="18" charset="0"/>
                <a:cs typeface="Times New Roman" pitchFamily="18" charset="0"/>
              </a:rPr>
              <a:t>Trong</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truyện</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ngắn</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Làng</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của</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nhà</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văn</a:t>
            </a:r>
            <a:r>
              <a:rPr lang="en-US" sz="2600" b="1" i="1" dirty="0">
                <a:latin typeface="Times New Roman" pitchFamily="18" charset="0"/>
                <a:cs typeface="Times New Roman" pitchFamily="18" charset="0"/>
              </a:rPr>
              <a:t> Kim </a:t>
            </a:r>
            <a:r>
              <a:rPr lang="en-US" sz="2600" b="1" i="1" dirty="0" err="1">
                <a:latin typeface="Times New Roman" pitchFamily="18" charset="0"/>
                <a:cs typeface="Times New Roman" pitchFamily="18" charset="0"/>
              </a:rPr>
              <a:t>Lân</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đã</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đặt</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nhân</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vật</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ông</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Hai</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vào</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tình</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huống</a:t>
            </a:r>
            <a:r>
              <a:rPr lang="en-US" sz="2600" b="1" i="1" dirty="0">
                <a:latin typeface="Times New Roman" pitchFamily="18" charset="0"/>
                <a:cs typeface="Times New Roman" pitchFamily="18" charset="0"/>
              </a:rPr>
              <a:t> gay </a:t>
            </a:r>
            <a:r>
              <a:rPr lang="en-US" sz="2600" b="1" i="1" dirty="0" err="1">
                <a:latin typeface="Times New Roman" pitchFamily="18" charset="0"/>
                <a:cs typeface="Times New Roman" pitchFamily="18" charset="0"/>
              </a:rPr>
              <a:t>cấn</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để</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bộc</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lộ</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sâu</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sắc</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tình</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cảm</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yêu</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làng</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yêu</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nước</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của</a:t>
            </a:r>
            <a:r>
              <a:rPr lang="en-US" sz="2600" b="1" i="1" dirty="0">
                <a:latin typeface="Times New Roman" pitchFamily="18" charset="0"/>
                <a:cs typeface="Times New Roman" pitchFamily="18" charset="0"/>
              </a:rPr>
              <a:t> </a:t>
            </a:r>
            <a:r>
              <a:rPr lang="en-US" sz="2600" b="1" i="1" dirty="0" err="1">
                <a:latin typeface="Times New Roman" pitchFamily="18" charset="0"/>
                <a:cs typeface="Times New Roman" pitchFamily="18" charset="0"/>
              </a:rPr>
              <a:t>ông</a:t>
            </a:r>
            <a:r>
              <a:rPr lang="en-US" sz="2600" b="1" i="1"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1, </a:t>
            </a:r>
            <a:r>
              <a:rPr lang="en-US" sz="2600" dirty="0" err="1" smtClean="0">
                <a:latin typeface="Times New Roman" pitchFamily="18" charset="0"/>
                <a:cs typeface="Times New Roman" pitchFamily="18" charset="0"/>
              </a:rPr>
              <a:t>Chép</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lại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sau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khi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sửa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hết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lỗi</a:t>
            </a:r>
            <a:r>
              <a:rPr lang="en-US" sz="2600"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pPr lvl="0" algn="just"/>
            <a:r>
              <a:rPr lang="en-US" sz="2600" dirty="0" err="1">
                <a:latin typeface="Times New Roman" pitchFamily="18" charset="0"/>
                <a:cs typeface="Times New Roman" pitchFamily="18" charset="0"/>
              </a:rPr>
              <a:t>Chuyển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đã</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sửa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thành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bị</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động</a:t>
            </a:r>
            <a:r>
              <a:rPr lang="en-US" sz="2600"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2, </a:t>
            </a:r>
            <a:r>
              <a:rPr lang="en-US" sz="2600" dirty="0" err="1" smtClean="0">
                <a:latin typeface="Times New Roman" pitchFamily="18" charset="0"/>
                <a:cs typeface="Times New Roman" pitchFamily="18" charset="0"/>
              </a:rPr>
              <a:t>Trong</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truyện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một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thể</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hiện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rõ</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biểu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hiện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dứt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khoát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tình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cảm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ông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Hai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em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hãy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ghi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lại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đó</a:t>
            </a:r>
            <a:r>
              <a:rPr lang="en-US" sz="2600" dirty="0">
                <a:latin typeface="Times New Roman" pitchFamily="18" charset="0"/>
                <a:cs typeface="Times New Roman" pitchFamily="18" charset="0"/>
              </a:rPr>
              <a:t>. Qua </a:t>
            </a:r>
            <a:r>
              <a:rPr lang="en-US" sz="2600" dirty="0" err="1">
                <a:latin typeface="Times New Roman" pitchFamily="18" charset="0"/>
                <a:cs typeface="Times New Roman" pitchFamily="18" charset="0"/>
              </a:rPr>
              <a:t>đó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em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hiểu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gì</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về</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nét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mới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trong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tình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yêu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làng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của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người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nông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dân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trong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thời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kháng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chiến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chống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Pháp</a:t>
            </a:r>
            <a:r>
              <a:rPr lang="en-US" sz="2600"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pPr lvl="0" algn="just"/>
            <a:r>
              <a:rPr lang="en-US" sz="2600" dirty="0" smtClean="0">
                <a:latin typeface="Times New Roman" pitchFamily="18" charset="0"/>
                <a:cs typeface="Times New Roman" pitchFamily="18" charset="0"/>
              </a:rPr>
              <a:t>3, </a:t>
            </a:r>
            <a:r>
              <a:rPr lang="en-US" sz="2600" dirty="0" err="1" smtClean="0">
                <a:latin typeface="Times New Roman" pitchFamily="18" charset="0"/>
                <a:cs typeface="Times New Roman" pitchFamily="18" charset="0"/>
              </a:rPr>
              <a:t>Dùng</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đã</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sửa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chủ</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đề</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hãy</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hoàn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chỉnh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đoạn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diễn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dịch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bằng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cách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viết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thêm</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khoảng</a:t>
            </a:r>
            <a:r>
              <a:rPr lang="en-US" sz="2600" dirty="0">
                <a:latin typeface="Times New Roman" pitchFamily="18" charset="0"/>
                <a:cs typeface="Times New Roman" pitchFamily="18" charset="0"/>
              </a:rPr>
              <a:t> 10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Trong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đoạn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văn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có</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sử</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dụng</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một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câu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có</a:t>
            </a:r>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một</a:t>
            </a:r>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lời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dẫn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trực</a:t>
            </a:r>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tiếp</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và</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một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lời</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dẫn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gián</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tiếp</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a:t>
            </a:r>
            <a:r>
              <a:rPr lang="en-US" sz="2600" dirty="0" err="1">
                <a:latin typeface="Times New Roman" pitchFamily="18" charset="0"/>
                <a:cs typeface="Times New Roman" pitchFamily="18" charset="0"/>
              </a:rPr>
              <a:t>Gạch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chân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và</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chú</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thích</a:t>
            </a:r>
            <a:r>
              <a:rPr lang="en-US" sz="2600" dirty="0">
                <a:latin typeface="Times New Roman" pitchFamily="18" charset="0"/>
                <a:cs typeface="Times New Roman" pitchFamily="18" charset="0"/>
              </a:rPr>
              <a:t>).</a:t>
            </a:r>
            <a:endParaRPr lang="vi-VN" sz="2600" dirty="0">
              <a:latin typeface="Times New Roman" pitchFamily="18" charset="0"/>
              <a:cs typeface="Times New Roman" pitchFamily="18" charset="0"/>
            </a:endParaRPr>
          </a:p>
          <a:p>
            <a:endParaRPr lang="vi-VN" sz="2600" dirty="0">
              <a:latin typeface="Times New Roman" pitchFamily="18" charset="0"/>
              <a:cs typeface="Times New Roman" pitchFamily="18" charset="0"/>
            </a:endParaRPr>
          </a:p>
        </p:txBody>
      </p:sp>
    </p:spTree>
    <p:extLst>
      <p:ext uri="{BB962C8B-B14F-4D97-AF65-F5344CB8AC3E}">
        <p14:creationId xmlns:p14="http://schemas.microsoft.com/office/powerpoint/2010/main" val="178564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6"/>
            <a:ext cx="8640960" cy="5632311"/>
          </a:xfrm>
          <a:prstGeom prst="rect">
            <a:avLst/>
          </a:prstGeom>
          <a:noFill/>
        </p:spPr>
        <p:txBody>
          <a:bodyPr wrap="square" rtlCol="0">
            <a:spAutoFit/>
          </a:bodyPr>
          <a:lstStyle/>
          <a:p>
            <a:pPr lvl="0" algn="just"/>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sửa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lỗi</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Truyện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ngắn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của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văn</a:t>
            </a:r>
            <a:r>
              <a:rPr lang="en-US" sz="2400" b="1" i="1" dirty="0">
                <a:latin typeface="Times New Roman" pitchFamily="18" charset="0"/>
                <a:cs typeface="Times New Roman" pitchFamily="18" charset="0"/>
              </a:rPr>
              <a:t> Kim </a:t>
            </a:r>
            <a:r>
              <a:rPr lang="en-US" sz="2400" b="1" i="1" dirty="0" err="1">
                <a:latin typeface="Times New Roman" pitchFamily="18" charset="0"/>
                <a:cs typeface="Times New Roman" pitchFamily="18" charset="0"/>
              </a:rPr>
              <a:t>Lân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đặt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nhân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vật</a:t>
            </a:r>
            <a:r>
              <a:rPr lang="en-US" sz="2400" b="1" i="1" dirty="0">
                <a:latin typeface="Times New Roman" pitchFamily="18" charset="0"/>
                <a:cs typeface="Times New Roman" pitchFamily="18" charset="0"/>
              </a:rPr>
              <a:t>...</a:t>
            </a:r>
            <a:endParaRPr lang="vi-VN" sz="2400" b="1" i="1" dirty="0">
              <a:latin typeface="Times New Roman" pitchFamily="18" charset="0"/>
              <a:cs typeface="Times New Roman" pitchFamily="18" charset="0"/>
            </a:endParaRPr>
          </a:p>
          <a:p>
            <a:pPr lvl="0" algn="just"/>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động</a:t>
            </a:r>
            <a:r>
              <a:rPr lang="en-US" sz="2400"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Ông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Hai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trong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truyện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ngắn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của</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văn</a:t>
            </a:r>
            <a:r>
              <a:rPr lang="en-US" sz="2400" b="1" i="1" dirty="0">
                <a:latin typeface="Times New Roman" pitchFamily="18" charset="0"/>
                <a:cs typeface="Times New Roman" pitchFamily="18" charset="0"/>
              </a:rPr>
              <a:t> KL </a:t>
            </a:r>
            <a:r>
              <a:rPr lang="en-US" sz="2400" b="1" i="1" dirty="0" err="1">
                <a:latin typeface="Times New Roman" pitchFamily="18" charset="0"/>
                <a:cs typeface="Times New Roman" pitchFamily="18" charset="0"/>
              </a:rPr>
              <a:t>đã</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được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đặt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một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tình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huống</a:t>
            </a:r>
            <a:r>
              <a:rPr lang="en-US" sz="2400" b="1" i="1" dirty="0">
                <a:latin typeface="Times New Roman" pitchFamily="18" charset="0"/>
                <a:cs typeface="Times New Roman" pitchFamily="18" charset="0"/>
              </a:rPr>
              <a:t> gay </a:t>
            </a:r>
            <a:r>
              <a:rPr lang="en-US" sz="2400" b="1" i="1" dirty="0" err="1">
                <a:latin typeface="Times New Roman" pitchFamily="18" charset="0"/>
                <a:cs typeface="Times New Roman" pitchFamily="18" charset="0"/>
              </a:rPr>
              <a:t>cấn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để</a:t>
            </a:r>
            <a:r>
              <a:rPr lang="en-US" sz="2400" b="1" i="1" dirty="0">
                <a:latin typeface="Times New Roman" pitchFamily="18" charset="0"/>
                <a:cs typeface="Times New Roman" pitchFamily="18" charset="0"/>
              </a:rPr>
              <a:t> qua </a:t>
            </a:r>
            <a:r>
              <a:rPr lang="en-US" sz="2400" b="1" i="1" dirty="0" err="1">
                <a:latin typeface="Times New Roman" pitchFamily="18" charset="0"/>
                <a:cs typeface="Times New Roman" pitchFamily="18" charset="0"/>
              </a:rPr>
              <a:t>đó</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bộc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lộ</a:t>
            </a:r>
            <a:r>
              <a:rPr lang="en-US" sz="2400" b="1" i="1" dirty="0">
                <a:latin typeface="Times New Roman" pitchFamily="18" charset="0"/>
                <a:cs typeface="Times New Roman" pitchFamily="18" charset="0"/>
              </a:rPr>
              <a:t>...</a:t>
            </a:r>
            <a:endParaRPr lang="vi-VN" sz="2400" b="1" i="1" dirty="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2,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endParaRPr lang="vi-VN"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thì</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yêu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thật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nhưng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theo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Tây</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mất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rồi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thì</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phải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thù</a:t>
            </a:r>
            <a:r>
              <a:rPr lang="en-US" sz="2400" b="1" i="1" dirty="0">
                <a:latin typeface="Times New Roman" pitchFamily="18" charset="0"/>
                <a:cs typeface="Times New Roman" pitchFamily="18" charset="0"/>
              </a:rPr>
              <a:t>".</a:t>
            </a:r>
            <a:endParaRPr lang="vi-VN" sz="2400" b="1" i="1" dirty="0">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Nét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nặng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lòng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ý </a:t>
            </a:r>
            <a:r>
              <a:rPr lang="en-US" sz="2400" dirty="0" err="1">
                <a:latin typeface="Times New Roman" pitchFamily="18" charset="0"/>
                <a:cs typeface="Times New Roman" pitchFamily="18" charset="0"/>
              </a:rPr>
              <a:t>nghĩ</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nhất,hòa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rộng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hình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Pháp</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algn="just"/>
            <a:endParaRPr lang="vi-VN" sz="2400" dirty="0">
              <a:latin typeface="Times New Roman" pitchFamily="18" charset="0"/>
              <a:cs typeface="Times New Roman" pitchFamily="18" charset="0"/>
            </a:endParaRPr>
          </a:p>
        </p:txBody>
      </p:sp>
    </p:spTree>
    <p:extLst>
      <p:ext uri="{BB962C8B-B14F-4D97-AF65-F5344CB8AC3E}">
        <p14:creationId xmlns:p14="http://schemas.microsoft.com/office/powerpoint/2010/main" val="29420778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202</TotalTime>
  <Words>2486</Words>
  <Application>Microsoft Office PowerPoint</Application>
  <PresentationFormat>On-screen Show (4:3)</PresentationFormat>
  <Paragraphs>81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ÔN TẬP VĂN BẢN “LÀNG”  – KIM LÂN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3: </vt:lpstr>
      <vt:lpstr>Nội dung đoạn văn gồm các ý:</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VĂN BẢN “LÀNG”  – KIM LÂN -</dc:title>
  <dc:creator>AutoBVT</dc:creator>
  <cp:lastModifiedBy>AutoBVT</cp:lastModifiedBy>
  <cp:revision>7</cp:revision>
  <dcterms:created xsi:type="dcterms:W3CDTF">2020-04-25T12:39:22Z</dcterms:created>
  <dcterms:modified xsi:type="dcterms:W3CDTF">2020-04-26T15:31:13Z</dcterms:modified>
</cp:coreProperties>
</file>