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3" r:id="rId3"/>
    <p:sldId id="300" r:id="rId4"/>
    <p:sldId id="277" r:id="rId5"/>
    <p:sldId id="278" r:id="rId6"/>
    <p:sldId id="301" r:id="rId7"/>
    <p:sldId id="279" r:id="rId8"/>
    <p:sldId id="280" r:id="rId9"/>
    <p:sldId id="281" r:id="rId10"/>
    <p:sldId id="282" r:id="rId11"/>
    <p:sldId id="283" r:id="rId12"/>
    <p:sldId id="284" r:id="rId13"/>
    <p:sldId id="285" r:id="rId14"/>
    <p:sldId id="286" r:id="rId15"/>
    <p:sldId id="304" r:id="rId16"/>
    <p:sldId id="302" r:id="rId17"/>
    <p:sldId id="287" r:id="rId18"/>
    <p:sldId id="288" r:id="rId19"/>
    <p:sldId id="306" r:id="rId20"/>
    <p:sldId id="289" r:id="rId21"/>
    <p:sldId id="290" r:id="rId22"/>
    <p:sldId id="307" r:id="rId23"/>
    <p:sldId id="308" r:id="rId24"/>
    <p:sldId id="309" r:id="rId25"/>
    <p:sldId id="310" r:id="rId26"/>
    <p:sldId id="31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nTime" pitchFamily="34" charset="0"/>
        <a:ea typeface="+mn-ea"/>
        <a:cs typeface="+mn-cs"/>
      </a:defRPr>
    </a:lvl1pPr>
    <a:lvl2pPr marL="457200" algn="l" rtl="0" fontAlgn="base">
      <a:spcBef>
        <a:spcPct val="0"/>
      </a:spcBef>
      <a:spcAft>
        <a:spcPct val="0"/>
      </a:spcAft>
      <a:defRPr kern="1200">
        <a:solidFill>
          <a:schemeClr val="tx1"/>
        </a:solidFill>
        <a:latin typeface=".VnTime" pitchFamily="34" charset="0"/>
        <a:ea typeface="+mn-ea"/>
        <a:cs typeface="+mn-cs"/>
      </a:defRPr>
    </a:lvl2pPr>
    <a:lvl3pPr marL="914400" algn="l" rtl="0" fontAlgn="base">
      <a:spcBef>
        <a:spcPct val="0"/>
      </a:spcBef>
      <a:spcAft>
        <a:spcPct val="0"/>
      </a:spcAft>
      <a:defRPr kern="1200">
        <a:solidFill>
          <a:schemeClr val="tx1"/>
        </a:solidFill>
        <a:latin typeface=".VnTime" pitchFamily="34" charset="0"/>
        <a:ea typeface="+mn-ea"/>
        <a:cs typeface="+mn-cs"/>
      </a:defRPr>
    </a:lvl3pPr>
    <a:lvl4pPr marL="1371600" algn="l" rtl="0" fontAlgn="base">
      <a:spcBef>
        <a:spcPct val="0"/>
      </a:spcBef>
      <a:spcAft>
        <a:spcPct val="0"/>
      </a:spcAft>
      <a:defRPr kern="1200">
        <a:solidFill>
          <a:schemeClr val="tx1"/>
        </a:solidFill>
        <a:latin typeface=".VnTime" pitchFamily="34" charset="0"/>
        <a:ea typeface="+mn-ea"/>
        <a:cs typeface="+mn-cs"/>
      </a:defRPr>
    </a:lvl4pPr>
    <a:lvl5pPr marL="1828800" algn="l" rtl="0" fontAlgn="base">
      <a:spcBef>
        <a:spcPct val="0"/>
      </a:spcBef>
      <a:spcAft>
        <a:spcPct val="0"/>
      </a:spcAft>
      <a:defRPr kern="1200">
        <a:solidFill>
          <a:schemeClr val="tx1"/>
        </a:solidFill>
        <a:latin typeface=".VnTime" pitchFamily="34" charset="0"/>
        <a:ea typeface="+mn-ea"/>
        <a:cs typeface="+mn-cs"/>
      </a:defRPr>
    </a:lvl5pPr>
    <a:lvl6pPr marL="2286000" algn="l" defTabSz="914400" rtl="0" eaLnBrk="1" latinLnBrk="0" hangingPunct="1">
      <a:defRPr kern="1200">
        <a:solidFill>
          <a:schemeClr val="tx1"/>
        </a:solidFill>
        <a:latin typeface=".VnTime" pitchFamily="34" charset="0"/>
        <a:ea typeface="+mn-ea"/>
        <a:cs typeface="+mn-cs"/>
      </a:defRPr>
    </a:lvl6pPr>
    <a:lvl7pPr marL="2743200" algn="l" defTabSz="914400" rtl="0" eaLnBrk="1" latinLnBrk="0" hangingPunct="1">
      <a:defRPr kern="1200">
        <a:solidFill>
          <a:schemeClr val="tx1"/>
        </a:solidFill>
        <a:latin typeface=".VnTime" pitchFamily="34" charset="0"/>
        <a:ea typeface="+mn-ea"/>
        <a:cs typeface="+mn-cs"/>
      </a:defRPr>
    </a:lvl7pPr>
    <a:lvl8pPr marL="3200400" algn="l" defTabSz="914400" rtl="0" eaLnBrk="1" latinLnBrk="0" hangingPunct="1">
      <a:defRPr kern="1200">
        <a:solidFill>
          <a:schemeClr val="tx1"/>
        </a:solidFill>
        <a:latin typeface=".VnTime" pitchFamily="34" charset="0"/>
        <a:ea typeface="+mn-ea"/>
        <a:cs typeface="+mn-cs"/>
      </a:defRPr>
    </a:lvl8pPr>
    <a:lvl9pPr marL="3657600" algn="l" defTabSz="914400" rtl="0" eaLnBrk="1" latinLnBrk="0" hangingPunct="1">
      <a:defRPr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333" autoAdjust="0"/>
    <p:restoredTop sz="94660"/>
  </p:normalViewPr>
  <p:slideViewPr>
    <p:cSldViewPr>
      <p:cViewPr>
        <p:scale>
          <a:sx n="74" d="100"/>
          <a:sy n="74" d="100"/>
        </p:scale>
        <p:origin x="-154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60159A6-8710-4AC4-8ADB-894F8F594DB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0204D382-A978-47F0-AB87-887CC85DD12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22FB9E0-ADFF-4B79-885D-EA6F9C287E8F}" type="slidenum">
              <a:rPr lang="en-US" altLang="en-US" smtClean="0"/>
              <a:pPr/>
              <a:t>12</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A833F7C-4257-4543-98B3-0CA6AFBC9CE8}" type="slidenum">
              <a:rPr lang="en-US" sz="1200">
                <a:latin typeface="+mn-lt"/>
              </a:rPr>
              <a:pPr algn="r" fontAlgn="auto">
                <a:spcBef>
                  <a:spcPts val="0"/>
                </a:spcBef>
                <a:spcAft>
                  <a:spcPts val="0"/>
                </a:spcAft>
                <a:defRPr/>
              </a:pPr>
              <a:t>12</a:t>
            </a:fld>
            <a:endParaRPr lang="en-US" sz="1200">
              <a:latin typeface="+mn-lt"/>
            </a:endParaRPr>
          </a:p>
        </p:txBody>
      </p:sp>
      <p:sp>
        <p:nvSpPr>
          <p:cNvPr id="44036" name="Rectangle 2"/>
          <p:cNvSpPr>
            <a:spLocks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DBD0B5-9D88-4589-9A3D-FE853D346468}" type="slidenum">
              <a:rPr lang="en-US" altLang="en-US" smtClean="0"/>
              <a:pPr/>
              <a:t>13</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400C4F8-1F51-4CC8-8645-6E879F26222B}" type="slidenum">
              <a:rPr lang="en-US" sz="1200">
                <a:latin typeface="+mn-lt"/>
              </a:rPr>
              <a:pPr algn="r" fontAlgn="auto">
                <a:spcBef>
                  <a:spcPts val="0"/>
                </a:spcBef>
                <a:spcAft>
                  <a:spcPts val="0"/>
                </a:spcAft>
                <a:defRPr/>
              </a:pPr>
              <a:t>13</a:t>
            </a:fld>
            <a:endParaRPr lang="en-US" sz="1200">
              <a:latin typeface="+mn-lt"/>
            </a:endParaRPr>
          </a:p>
        </p:txBody>
      </p:sp>
      <p:sp>
        <p:nvSpPr>
          <p:cNvPr id="45060" name="Rectangle 2"/>
          <p:cNvSpPr>
            <a:spLocks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3793E3C-6DCF-4CED-BC0A-9C6BD5413DFE}" type="slidenum">
              <a:rPr lang="en-US" altLang="en-US" smtClean="0"/>
              <a:pPr/>
              <a:t>14</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EA9797F-5CEF-403F-906C-D36A4150E07C}" type="slidenum">
              <a:rPr lang="en-US" sz="1200">
                <a:latin typeface="+mn-lt"/>
              </a:rPr>
              <a:pPr algn="r" fontAlgn="auto">
                <a:spcBef>
                  <a:spcPts val="0"/>
                </a:spcBef>
                <a:spcAft>
                  <a:spcPts val="0"/>
                </a:spcAft>
                <a:defRPr/>
              </a:pPr>
              <a:t>14</a:t>
            </a:fld>
            <a:endParaRPr lang="en-US" sz="1200">
              <a:latin typeface="+mn-lt"/>
            </a:endParaRPr>
          </a:p>
        </p:txBody>
      </p:sp>
      <p:sp>
        <p:nvSpPr>
          <p:cNvPr id="46084" name="Rectangle 2"/>
          <p:cNvSpPr>
            <a:spLocks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75A3B6A-ACC4-4182-A75A-46B2F222D874}" type="slidenum">
              <a:rPr lang="en-US" altLang="en-US" smtClean="0"/>
              <a:pPr/>
              <a:t>18</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FB2DCA7-0ADC-424A-8D08-F6BD6F738B7F}" type="slidenum">
              <a:rPr lang="en-US" sz="1200">
                <a:latin typeface="+mn-lt"/>
              </a:rPr>
              <a:pPr algn="r" fontAlgn="auto">
                <a:spcBef>
                  <a:spcPts val="0"/>
                </a:spcBef>
                <a:spcAft>
                  <a:spcPts val="0"/>
                </a:spcAft>
                <a:defRPr/>
              </a:pPr>
              <a:t>18</a:t>
            </a:fld>
            <a:endParaRPr lang="en-US" sz="1200">
              <a:latin typeface="+mn-lt"/>
            </a:endParaRPr>
          </a:p>
        </p:txBody>
      </p:sp>
      <p:sp>
        <p:nvSpPr>
          <p:cNvPr id="47108" name="Rectangle 2"/>
          <p:cNvSpPr>
            <a:spLocks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B3805B5-681F-45F6-83F3-6A3737B1DC36}" type="slidenum">
              <a:rPr lang="en-US" altLang="en-US" smtClean="0"/>
              <a:pPr/>
              <a:t>20</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06824EA-FECC-4158-BB21-F32DB858134F}" type="slidenum">
              <a:rPr lang="en-US" sz="1200">
                <a:latin typeface="+mn-lt"/>
              </a:rPr>
              <a:pPr algn="r" fontAlgn="auto">
                <a:spcBef>
                  <a:spcPts val="0"/>
                </a:spcBef>
                <a:spcAft>
                  <a:spcPts val="0"/>
                </a:spcAft>
                <a:defRPr/>
              </a:pPr>
              <a:t>20</a:t>
            </a:fld>
            <a:endParaRPr lang="en-US" sz="1200">
              <a:latin typeface="+mn-lt"/>
            </a:endParaRPr>
          </a:p>
        </p:txBody>
      </p:sp>
      <p:sp>
        <p:nvSpPr>
          <p:cNvPr id="48132" name="Rectangle 2"/>
          <p:cNvSpPr>
            <a:spLocks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29277E3-EA0A-4E7A-9DF7-B60ED20F104A}" type="slidenum">
              <a:rPr lang="en-US" altLang="en-US" smtClean="0"/>
              <a:pPr/>
              <a:t>21</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C11C066-EF20-4E97-9F9D-FB4B5222795D}" type="slidenum">
              <a:rPr lang="en-US" sz="1200">
                <a:latin typeface="+mn-lt"/>
              </a:rPr>
              <a:pPr algn="r" fontAlgn="auto">
                <a:spcBef>
                  <a:spcPts val="0"/>
                </a:spcBef>
                <a:spcAft>
                  <a:spcPts val="0"/>
                </a:spcAft>
                <a:defRPr/>
              </a:pPr>
              <a:t>21</a:t>
            </a:fld>
            <a:endParaRPr lang="en-US" sz="1200">
              <a:latin typeface="+mn-lt"/>
            </a:endParaRPr>
          </a:p>
        </p:txBody>
      </p:sp>
      <p:sp>
        <p:nvSpPr>
          <p:cNvPr id="49156" name="Rectangle 2"/>
          <p:cNvSpPr>
            <a:spLocks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1441FF5-7F55-4D99-9E48-3F2A64C4FCD2}" type="slidenum">
              <a:rPr lang="en-US" altLang="en-US" smtClean="0"/>
              <a:pPr/>
              <a:t>25</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F6D66FB-EB92-4808-9E1F-30CE97C8A219}" type="slidenum">
              <a:rPr lang="en-US" sz="1200">
                <a:latin typeface="+mn-lt"/>
              </a:rPr>
              <a:pPr algn="r" fontAlgn="auto">
                <a:spcBef>
                  <a:spcPts val="0"/>
                </a:spcBef>
                <a:spcAft>
                  <a:spcPts val="0"/>
                </a:spcAft>
                <a:defRPr/>
              </a:pPr>
              <a:t>25</a:t>
            </a:fld>
            <a:endParaRPr lang="en-US" sz="1200">
              <a:latin typeface="+mn-lt"/>
            </a:endParaRPr>
          </a:p>
        </p:txBody>
      </p:sp>
      <p:sp>
        <p:nvSpPr>
          <p:cNvPr id="50180" name="Rectangle 2"/>
          <p:cNvSpPr>
            <a:spLocks noChangeArrowheads="1" noTextEdit="1"/>
          </p:cNvSpPr>
          <p:nvPr>
            <p:ph type="sldImg"/>
          </p:nvPr>
        </p:nvSpPr>
        <p:spPr>
          <a:ln/>
        </p:spPr>
      </p:sp>
      <p:sp>
        <p:nvSpPr>
          <p:cNvPr id="50181"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525A14D-8681-43E3-B48B-03386EE941EF}" type="slidenum">
              <a:rPr lang="en-US" altLang="en-US" smtClean="0"/>
              <a:pPr/>
              <a:t>3</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CFC5027-F747-4970-B312-BEFDD5DD1887}" type="slidenum">
              <a:rPr lang="en-US" sz="1200">
                <a:latin typeface="+mn-lt"/>
              </a:rPr>
              <a:pPr algn="r" fontAlgn="auto">
                <a:spcBef>
                  <a:spcPts val="0"/>
                </a:spcBef>
                <a:spcAft>
                  <a:spcPts val="0"/>
                </a:spcAft>
                <a:defRPr/>
              </a:pPr>
              <a:t>3</a:t>
            </a:fld>
            <a:endParaRPr lang="en-US" sz="1200">
              <a:latin typeface="+mn-lt"/>
            </a:endParaRPr>
          </a:p>
        </p:txBody>
      </p:sp>
      <p:sp>
        <p:nvSpPr>
          <p:cNvPr id="32772" name="Rectangle 2"/>
          <p:cNvSpPr>
            <a:spLocks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2D8B528-8063-46F8-B714-4A1B6FF1B7A3}" type="slidenum">
              <a:rPr lang="en-US" altLang="en-US" smtClean="0"/>
              <a:pPr/>
              <a:t>4</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3FD2A6D-E054-4B2D-96E4-0D7512CAB4A0}" type="slidenum">
              <a:rPr lang="en-US" sz="1200">
                <a:latin typeface="+mn-lt"/>
              </a:rPr>
              <a:pPr algn="r" fontAlgn="auto">
                <a:spcBef>
                  <a:spcPts val="0"/>
                </a:spcBef>
                <a:spcAft>
                  <a:spcPts val="0"/>
                </a:spcAft>
                <a:defRPr/>
              </a:pPr>
              <a:t>4</a:t>
            </a:fld>
            <a:endParaRPr lang="en-US" sz="1200">
              <a:latin typeface="+mn-lt"/>
            </a:endParaRPr>
          </a:p>
        </p:txBody>
      </p:sp>
      <p:sp>
        <p:nvSpPr>
          <p:cNvPr id="33796" name="Rectangle 2"/>
          <p:cNvSpPr>
            <a:spLocks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DF950B2-C8AF-4C15-A90A-DD169F3531B5}" type="slidenum">
              <a:rPr lang="en-US" altLang="en-US" smtClean="0"/>
              <a:pPr/>
              <a:t>5</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B341FC4-12BB-49D3-9FBE-D865586A4F66}" type="slidenum">
              <a:rPr lang="en-US" sz="1200">
                <a:latin typeface="+mn-lt"/>
              </a:rPr>
              <a:pPr algn="r" fontAlgn="auto">
                <a:spcBef>
                  <a:spcPts val="0"/>
                </a:spcBef>
                <a:spcAft>
                  <a:spcPts val="0"/>
                </a:spcAft>
                <a:defRPr/>
              </a:pPr>
              <a:t>5</a:t>
            </a:fld>
            <a:endParaRPr lang="en-US" sz="1200">
              <a:latin typeface="+mn-lt"/>
            </a:endParaRPr>
          </a:p>
        </p:txBody>
      </p:sp>
      <p:sp>
        <p:nvSpPr>
          <p:cNvPr id="34820" name="Rectangle 2"/>
          <p:cNvSpPr>
            <a:spLocks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97E94CE-E76A-4ABD-A26F-29411D232337}" type="slidenum">
              <a:rPr lang="en-US" altLang="en-US" smtClean="0"/>
              <a:pPr/>
              <a:t>6</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D5B281E-466B-4384-AC08-3BF0D38D1BBB}" type="slidenum">
              <a:rPr lang="en-US" sz="1200">
                <a:latin typeface="+mn-lt"/>
              </a:rPr>
              <a:pPr algn="r" fontAlgn="auto">
                <a:spcBef>
                  <a:spcPts val="0"/>
                </a:spcBef>
                <a:spcAft>
                  <a:spcPts val="0"/>
                </a:spcAft>
                <a:defRPr/>
              </a:pPr>
              <a:t>6</a:t>
            </a:fld>
            <a:endParaRPr lang="en-US" sz="1200">
              <a:latin typeface="+mn-lt"/>
            </a:endParaRPr>
          </a:p>
        </p:txBody>
      </p:sp>
      <p:sp>
        <p:nvSpPr>
          <p:cNvPr id="35844" name="Rectangle 2"/>
          <p:cNvSpPr>
            <a:spLocks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0942D4A-8549-4689-BAED-82697325DE34}" type="slidenum">
              <a:rPr lang="en-US" altLang="en-US" smtClean="0"/>
              <a:pPr/>
              <a:t>7</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CBB9931-5956-4E16-A901-B58234087E82}" type="slidenum">
              <a:rPr lang="en-US" sz="1200">
                <a:latin typeface="+mn-lt"/>
              </a:rPr>
              <a:pPr algn="r" fontAlgn="auto">
                <a:spcBef>
                  <a:spcPts val="0"/>
                </a:spcBef>
                <a:spcAft>
                  <a:spcPts val="0"/>
                </a:spcAft>
                <a:defRPr/>
              </a:pPr>
              <a:t>7</a:t>
            </a:fld>
            <a:endParaRPr lang="en-US" sz="1200">
              <a:latin typeface="+mn-lt"/>
            </a:endParaRPr>
          </a:p>
        </p:txBody>
      </p:sp>
      <p:sp>
        <p:nvSpPr>
          <p:cNvPr id="36868" name="Rectangle 2"/>
          <p:cNvSpPr>
            <a:spLocks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2B982BC-0020-460C-9347-1F29A05D4F22}" type="slidenum">
              <a:rPr lang="en-US" altLang="en-US" smtClean="0"/>
              <a:pPr/>
              <a:t>8</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31F4F4E-428A-4A43-B6FA-275E4963B3DA}" type="slidenum">
              <a:rPr lang="en-US" sz="1200">
                <a:latin typeface="+mn-lt"/>
              </a:rPr>
              <a:pPr algn="r" fontAlgn="auto">
                <a:spcBef>
                  <a:spcPts val="0"/>
                </a:spcBef>
                <a:spcAft>
                  <a:spcPts val="0"/>
                </a:spcAft>
                <a:defRPr/>
              </a:pPr>
              <a:t>8</a:t>
            </a:fld>
            <a:endParaRPr lang="en-US" sz="1200">
              <a:latin typeface="+mn-lt"/>
            </a:endParaRPr>
          </a:p>
        </p:txBody>
      </p:sp>
      <p:sp>
        <p:nvSpPr>
          <p:cNvPr id="37892" name="Rectangle 2"/>
          <p:cNvSpPr>
            <a:spLocks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73D97CF-E257-42B5-8596-84C88535E44C}" type="slidenum">
              <a:rPr lang="en-US" altLang="en-US" smtClean="0"/>
              <a:pPr/>
              <a:t>10</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3F7D642-D74E-42CF-8EEC-6A9701A8F5F9}" type="slidenum">
              <a:rPr lang="en-US" sz="1200">
                <a:latin typeface="+mn-lt"/>
              </a:rPr>
              <a:pPr algn="r" fontAlgn="auto">
                <a:spcBef>
                  <a:spcPts val="0"/>
                </a:spcBef>
                <a:spcAft>
                  <a:spcPts val="0"/>
                </a:spcAft>
                <a:defRPr/>
              </a:pPr>
              <a:t>10</a:t>
            </a:fld>
            <a:endParaRPr lang="en-US" sz="1200">
              <a:latin typeface="+mn-lt"/>
            </a:endParaRPr>
          </a:p>
        </p:txBody>
      </p:sp>
      <p:sp>
        <p:nvSpPr>
          <p:cNvPr id="41988" name="Rectangle 2"/>
          <p:cNvSpPr>
            <a:spLocks noChangeArrowheads="1" noTextEdit="1"/>
          </p:cNvSpPr>
          <p:nvPr>
            <p:ph type="sldImg"/>
          </p:nvPr>
        </p:nvSpPr>
        <p:spPr>
          <a:ln/>
        </p:spPr>
      </p:sp>
      <p:sp>
        <p:nvSpPr>
          <p:cNvPr id="41989"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709EFCD-AA27-4B01-89ED-F04E7509C4C3}" type="slidenum">
              <a:rPr lang="en-US" altLang="en-US" smtClean="0"/>
              <a:pPr/>
              <a:t>11</a:t>
            </a:fld>
            <a:endParaRPr lang="en-US" altLang="en-US" smtClean="0"/>
          </a:p>
        </p:txBody>
      </p:sp>
      <p:sp>
        <p:nvSpPr>
          <p:cNvPr id="4098" name="Rectangle 1031"/>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D9B5A23-BD3B-4938-B9E1-78A8BE15CC4F}" type="slidenum">
              <a:rPr lang="en-US" sz="1200">
                <a:latin typeface="+mn-lt"/>
              </a:rPr>
              <a:pPr algn="r" fontAlgn="auto">
                <a:spcBef>
                  <a:spcPts val="0"/>
                </a:spcBef>
                <a:spcAft>
                  <a:spcPts val="0"/>
                </a:spcAft>
                <a:defRPr/>
              </a:pPr>
              <a:t>11</a:t>
            </a:fld>
            <a:endParaRPr lang="en-US" sz="1200">
              <a:latin typeface="+mn-lt"/>
            </a:endParaRPr>
          </a:p>
        </p:txBody>
      </p:sp>
      <p:sp>
        <p:nvSpPr>
          <p:cNvPr id="43012" name="Rectangle 2"/>
          <p:cNvSpPr>
            <a:spLocks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C98AC2-1BF2-4AF4-B897-747BDF2A48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820DB-F9FE-49F4-92A8-B5FEF1D7C7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594E38-C9B4-4223-8281-39B97F3D3D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E1966A-5576-4DAC-A8BE-90B9E3E6A7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7B3C8-041F-44FD-BC05-3F3822E7A1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73580B-9482-408D-971A-0D3E121FC3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DE842E-9379-4C37-9E06-D91BE6A64C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F9E9E4-E309-492B-BEA3-B50E29410A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4B86ED-CB02-44BC-9C72-7D30876784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C4AC2A-8898-4A4C-B52B-AB7BFE53D2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D8838-D486-4DF3-A431-24C63148D9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B4BF3B1-53D0-4AE0-A6DC-E7BE2C5FE4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hcm.edu.vn/Sogddt_qlt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0"/>
            <a:ext cx="3733800" cy="701675"/>
          </a:xfrm>
          <a:prstGeom prst="rect">
            <a:avLst/>
          </a:prstGeom>
          <a:solidFill>
            <a:schemeClr val="bg1"/>
          </a:solidFill>
          <a:ln w="9525">
            <a:noFill/>
            <a:miter lim="800000"/>
            <a:headEnd/>
            <a:tailEnd/>
          </a:ln>
        </p:spPr>
        <p:txBody>
          <a:bodyPr>
            <a:spAutoFit/>
          </a:bodyPr>
          <a:lstStyle/>
          <a:p>
            <a:pPr eaLnBrk="0" hangingPunct="0"/>
            <a:r>
              <a:rPr lang="en-US" sz="4000" b="1" dirty="0" err="1" smtClean="0">
                <a:solidFill>
                  <a:srgbClr val="FF0000"/>
                </a:solidFill>
                <a:latin typeface="Times New Roman" pitchFamily="18" charset="0"/>
              </a:rPr>
              <a:t>Tiết</a:t>
            </a:r>
            <a:r>
              <a:rPr lang="en-US" sz="4000" b="1" dirty="0" smtClean="0">
                <a:solidFill>
                  <a:srgbClr val="FF0000"/>
                </a:solidFill>
                <a:latin typeface="Times New Roman" pitchFamily="18" charset="0"/>
              </a:rPr>
              <a:t> 2_Bài 2:</a:t>
            </a:r>
            <a:endParaRPr lang="en-US" sz="4000" b="1" dirty="0">
              <a:solidFill>
                <a:srgbClr val="FF0000"/>
              </a:solidFill>
              <a:latin typeface="Times New Roman" pitchFamily="18" charset="0"/>
            </a:endParaRPr>
          </a:p>
        </p:txBody>
      </p:sp>
      <p:sp>
        <p:nvSpPr>
          <p:cNvPr id="2053" name="Text Box 5"/>
          <p:cNvSpPr txBox="1">
            <a:spLocks noChangeArrowheads="1"/>
          </p:cNvSpPr>
          <p:nvPr/>
        </p:nvSpPr>
        <p:spPr bwMode="auto">
          <a:xfrm>
            <a:off x="1676400" y="685800"/>
            <a:ext cx="7086600" cy="1446213"/>
          </a:xfrm>
          <a:prstGeom prst="rect">
            <a:avLst/>
          </a:prstGeom>
          <a:noFill/>
          <a:ln w="9525">
            <a:noFill/>
            <a:miter lim="800000"/>
            <a:headEnd/>
            <a:tailEnd/>
          </a:ln>
        </p:spPr>
        <p:txBody>
          <a:bodyPr>
            <a:spAutoFit/>
          </a:bodyPr>
          <a:lstStyle/>
          <a:p>
            <a:pPr algn="ctr" eaLnBrk="0" hangingPunct="0"/>
            <a:r>
              <a:rPr lang="vi-VN" sz="4400" b="1">
                <a:solidFill>
                  <a:srgbClr val="FF0000"/>
                </a:solidFill>
                <a:latin typeface="Times New Roman" pitchFamily="18" charset="0"/>
              </a:rPr>
              <a:t>Vật liệu dùng trong lắp đặt mạng điện trong nhà.</a:t>
            </a:r>
          </a:p>
        </p:txBody>
      </p:sp>
      <p:sp>
        <p:nvSpPr>
          <p:cNvPr id="2054" name="Text Box 6"/>
          <p:cNvSpPr txBox="1">
            <a:spLocks noChangeArrowheads="1"/>
          </p:cNvSpPr>
          <p:nvPr/>
        </p:nvSpPr>
        <p:spPr bwMode="auto">
          <a:xfrm>
            <a:off x="0" y="2117725"/>
            <a:ext cx="9144000" cy="2062163"/>
          </a:xfrm>
          <a:prstGeom prst="rect">
            <a:avLst/>
          </a:prstGeom>
          <a:noFill/>
          <a:ln w="9525">
            <a:noFill/>
            <a:miter lim="800000"/>
            <a:headEnd/>
            <a:tailEnd/>
          </a:ln>
        </p:spPr>
        <p:txBody>
          <a:bodyPr>
            <a:spAutoFit/>
          </a:bodyPr>
          <a:lstStyle/>
          <a:p>
            <a:pPr eaLnBrk="0" hangingPunct="0"/>
            <a:r>
              <a:rPr lang="en-US" sz="3200" b="1">
                <a:solidFill>
                  <a:srgbClr val="000000"/>
                </a:solidFill>
                <a:latin typeface="Times New Roman" pitchFamily="18" charset="0"/>
              </a:rPr>
              <a:t>Mục tiêu:</a:t>
            </a:r>
          </a:p>
          <a:p>
            <a:pPr eaLnBrk="0" hangingPunct="0">
              <a:buSzPts val="3200"/>
              <a:buFont typeface="Times New Roman" pitchFamily="18" charset="0"/>
              <a:buChar char="-"/>
            </a:pPr>
            <a:r>
              <a:rPr lang="vi-VN" sz="3200" b="1">
                <a:solidFill>
                  <a:srgbClr val="000000"/>
                </a:solidFill>
                <a:latin typeface="Times New Roman" pitchFamily="18" charset="0"/>
              </a:rPr>
              <a:t>Biết được một số vật liệu điện thường dùng trong lắp đặt mạng điện.</a:t>
            </a:r>
          </a:p>
          <a:p>
            <a:pPr eaLnBrk="0" hangingPunct="0"/>
            <a:r>
              <a:rPr lang="vi-VN" sz="3200" b="1">
                <a:solidFill>
                  <a:srgbClr val="000000"/>
                </a:solidFill>
                <a:latin typeface="Times New Roman" pitchFamily="18" charset="0"/>
              </a:rPr>
              <a:t>-Biết cách sử dụng một số vật liệu điện thông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3"/>
                                        </p:tgtEl>
                                        <p:attrNameLst>
                                          <p:attrName>style.visibility</p:attrName>
                                        </p:attrNameLst>
                                      </p:cBhvr>
                                      <p:to>
                                        <p:strVal val="visible"/>
                                      </p:to>
                                    </p:set>
                                    <p:anim calcmode="lin" valueType="num">
                                      <p:cBhvr additive="base">
                                        <p:cTn id="14" dur="500" fill="hold"/>
                                        <p:tgtEl>
                                          <p:spTgt spid="2053"/>
                                        </p:tgtEl>
                                        <p:attrNameLst>
                                          <p:attrName>ppt_x</p:attrName>
                                        </p:attrNameLst>
                                      </p:cBhvr>
                                      <p:tavLst>
                                        <p:tav tm="0">
                                          <p:val>
                                            <p:strVal val="#ppt_x"/>
                                          </p:val>
                                        </p:tav>
                                        <p:tav tm="100000">
                                          <p:val>
                                            <p:strVal val="#ppt_x"/>
                                          </p:val>
                                        </p:tav>
                                      </p:tavLst>
                                    </p:anim>
                                    <p:anim calcmode="lin" valueType="num">
                                      <p:cBhvr additive="base">
                                        <p:cTn id="15"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slide(fromBottom)">
                                      <p:cBhvr>
                                        <p:cTn id="2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79388" y="2060575"/>
            <a:ext cx="3097212" cy="3097213"/>
            <a:chOff x="113" y="1298"/>
            <a:chExt cx="1951" cy="1951"/>
          </a:xfrm>
        </p:grpSpPr>
        <p:pic>
          <p:nvPicPr>
            <p:cNvPr id="14352" name="Picture 3" descr="H2"/>
            <p:cNvPicPr>
              <a:picLocks noChangeAspect="1" noChangeArrowheads="1"/>
            </p:cNvPicPr>
            <p:nvPr/>
          </p:nvPicPr>
          <p:blipFill>
            <a:blip r:embed="rId3"/>
            <a:srcRect/>
            <a:stretch>
              <a:fillRect/>
            </a:stretch>
          </p:blipFill>
          <p:spPr bwMode="auto">
            <a:xfrm>
              <a:off x="113" y="1398"/>
              <a:ext cx="1860" cy="1851"/>
            </a:xfrm>
            <a:prstGeom prst="rect">
              <a:avLst/>
            </a:prstGeom>
            <a:noFill/>
            <a:ln w="9525">
              <a:noFill/>
              <a:miter lim="800000"/>
              <a:headEnd/>
              <a:tailEnd/>
            </a:ln>
          </p:spPr>
        </p:pic>
        <p:sp>
          <p:nvSpPr>
            <p:cNvPr id="39940" name="Oval 4"/>
            <p:cNvSpPr>
              <a:spLocks noChangeArrowheads="1"/>
            </p:cNvSpPr>
            <p:nvPr/>
          </p:nvSpPr>
          <p:spPr bwMode="auto">
            <a:xfrm>
              <a:off x="703" y="1298"/>
              <a:ext cx="363" cy="3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1</a:t>
              </a:r>
            </a:p>
          </p:txBody>
        </p:sp>
        <p:sp>
          <p:nvSpPr>
            <p:cNvPr id="39941" name="Oval 5"/>
            <p:cNvSpPr>
              <a:spLocks noChangeArrowheads="1"/>
            </p:cNvSpPr>
            <p:nvPr/>
          </p:nvSpPr>
          <p:spPr bwMode="auto">
            <a:xfrm>
              <a:off x="1247" y="1344"/>
              <a:ext cx="363" cy="3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2</a:t>
              </a:r>
            </a:p>
          </p:txBody>
        </p:sp>
        <p:sp>
          <p:nvSpPr>
            <p:cNvPr id="39942" name="Oval 6"/>
            <p:cNvSpPr>
              <a:spLocks noChangeArrowheads="1"/>
            </p:cNvSpPr>
            <p:nvPr/>
          </p:nvSpPr>
          <p:spPr bwMode="auto">
            <a:xfrm>
              <a:off x="1701" y="2750"/>
              <a:ext cx="363" cy="3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3</a:t>
              </a:r>
            </a:p>
          </p:txBody>
        </p:sp>
      </p:grpSp>
      <p:sp>
        <p:nvSpPr>
          <p:cNvPr id="297988" name="Text Box 4"/>
          <p:cNvSpPr txBox="1">
            <a:spLocks noChangeArrowheads="1"/>
          </p:cNvSpPr>
          <p:nvPr/>
        </p:nvSpPr>
        <p:spPr bwMode="auto">
          <a:xfrm>
            <a:off x="34925" y="152400"/>
            <a:ext cx="9036050" cy="528638"/>
          </a:xfrm>
          <a:prstGeom prst="rect">
            <a:avLst/>
          </a:prstGeom>
          <a:solidFill>
            <a:srgbClr val="FFFF99"/>
          </a:solidFill>
          <a:ln w="9525">
            <a:solidFill>
              <a:srgbClr val="800000"/>
            </a:solidFill>
            <a:miter lim="800000"/>
            <a:headEnd/>
            <a:tailEnd/>
          </a:ln>
          <a:effectLst/>
        </p:spPr>
        <p:txBody>
          <a:bodyPr>
            <a:spAutoFit/>
          </a:bodyPr>
          <a:lstStyle/>
          <a:p>
            <a:pPr algn="ctr">
              <a:spcBef>
                <a:spcPct val="50000"/>
              </a:spcBef>
              <a:defRPr/>
            </a:pPr>
            <a:r>
              <a:rPr lang="en-US" sz="280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CẤU TẠO DÂY CÁP ĐIỆN</a:t>
            </a:r>
          </a:p>
        </p:txBody>
      </p:sp>
      <p:sp>
        <p:nvSpPr>
          <p:cNvPr id="39944" name="AutoShape 9"/>
          <p:cNvSpPr>
            <a:spLocks noChangeArrowheads="1"/>
          </p:cNvSpPr>
          <p:nvPr/>
        </p:nvSpPr>
        <p:spPr bwMode="auto">
          <a:xfrm>
            <a:off x="0" y="838200"/>
            <a:ext cx="8915400" cy="990600"/>
          </a:xfrm>
          <a:prstGeom prst="wedgeRoundRectCallout">
            <a:avLst>
              <a:gd name="adj1" fmla="val -49606"/>
              <a:gd name="adj2" fmla="val 86861"/>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3200" b="1" i="1">
                <a:latin typeface="Times New Roman" pitchFamily="18" charset="0"/>
                <a:cs typeface="Times New Roman" pitchFamily="18" charset="0"/>
              </a:rPr>
              <a:t>Quan sát hình 2.3, em hãy gọi tên tại các vị trí 1, 2, 3?  </a:t>
            </a:r>
          </a:p>
        </p:txBody>
      </p:sp>
      <p:sp>
        <p:nvSpPr>
          <p:cNvPr id="39945" name="Text Box 9"/>
          <p:cNvSpPr txBox="1">
            <a:spLocks noChangeArrowheads="1"/>
          </p:cNvSpPr>
          <p:nvPr/>
        </p:nvSpPr>
        <p:spPr bwMode="auto">
          <a:xfrm>
            <a:off x="4140200" y="2276475"/>
            <a:ext cx="1439863"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000" b="1">
                <a:solidFill>
                  <a:srgbClr val="0000CC"/>
                </a:solidFill>
                <a:latin typeface="Times New Roman" panose="02020603050405020304" pitchFamily="18" charset="0"/>
                <a:cs typeface="Times New Roman" panose="02020603050405020304" pitchFamily="18" charset="0"/>
              </a:rPr>
              <a:t>Lõi cáp</a:t>
            </a:r>
          </a:p>
        </p:txBody>
      </p:sp>
      <p:sp>
        <p:nvSpPr>
          <p:cNvPr id="39946" name="Text Box 10"/>
          <p:cNvSpPr txBox="1">
            <a:spLocks noChangeArrowheads="1"/>
          </p:cNvSpPr>
          <p:nvPr/>
        </p:nvSpPr>
        <p:spPr bwMode="auto">
          <a:xfrm>
            <a:off x="4500563" y="3213100"/>
            <a:ext cx="187325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000" b="1">
                <a:solidFill>
                  <a:srgbClr val="0000CC"/>
                </a:solidFill>
                <a:latin typeface="Times New Roman" panose="02020603050405020304" pitchFamily="18" charset="0"/>
                <a:cs typeface="Times New Roman" panose="02020603050405020304" pitchFamily="18" charset="0"/>
              </a:rPr>
              <a:t>Vỏ cách điện</a:t>
            </a:r>
          </a:p>
        </p:txBody>
      </p:sp>
      <p:sp>
        <p:nvSpPr>
          <p:cNvPr id="39947" name="Text Box 11"/>
          <p:cNvSpPr txBox="1">
            <a:spLocks noChangeArrowheads="1"/>
          </p:cNvSpPr>
          <p:nvPr/>
        </p:nvSpPr>
        <p:spPr bwMode="auto">
          <a:xfrm>
            <a:off x="4356100" y="3951288"/>
            <a:ext cx="18002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000" b="1">
                <a:solidFill>
                  <a:srgbClr val="0000CC"/>
                </a:solidFill>
                <a:latin typeface="Times New Roman" panose="02020603050405020304" pitchFamily="18" charset="0"/>
                <a:cs typeface="Times New Roman" panose="02020603050405020304" pitchFamily="18" charset="0"/>
              </a:rPr>
              <a:t>Vỏ bảo vệ</a:t>
            </a:r>
          </a:p>
        </p:txBody>
      </p:sp>
      <p:sp>
        <p:nvSpPr>
          <p:cNvPr id="39948" name="Oval 12"/>
          <p:cNvSpPr>
            <a:spLocks noChangeArrowheads="1"/>
          </p:cNvSpPr>
          <p:nvPr/>
        </p:nvSpPr>
        <p:spPr bwMode="auto">
          <a:xfrm>
            <a:off x="1116013" y="2060575"/>
            <a:ext cx="576262" cy="5762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1</a:t>
            </a:r>
          </a:p>
        </p:txBody>
      </p:sp>
      <p:sp>
        <p:nvSpPr>
          <p:cNvPr id="39949" name="Oval 13"/>
          <p:cNvSpPr>
            <a:spLocks noChangeArrowheads="1"/>
          </p:cNvSpPr>
          <p:nvPr/>
        </p:nvSpPr>
        <p:spPr bwMode="auto">
          <a:xfrm>
            <a:off x="1979613" y="2132013"/>
            <a:ext cx="576262" cy="576262"/>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2</a:t>
            </a:r>
          </a:p>
        </p:txBody>
      </p:sp>
      <p:sp>
        <p:nvSpPr>
          <p:cNvPr id="39950" name="Oval 14"/>
          <p:cNvSpPr>
            <a:spLocks noChangeArrowheads="1"/>
          </p:cNvSpPr>
          <p:nvPr/>
        </p:nvSpPr>
        <p:spPr bwMode="auto">
          <a:xfrm>
            <a:off x="2700338" y="4365625"/>
            <a:ext cx="576262" cy="5762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3</a:t>
            </a:r>
          </a:p>
        </p:txBody>
      </p:sp>
      <p:sp>
        <p:nvSpPr>
          <p:cNvPr id="39951" name="Text Box 15"/>
          <p:cNvSpPr txBox="1">
            <a:spLocks noChangeArrowheads="1"/>
          </p:cNvSpPr>
          <p:nvPr/>
        </p:nvSpPr>
        <p:spPr bwMode="auto">
          <a:xfrm>
            <a:off x="5219700" y="2141538"/>
            <a:ext cx="3924300" cy="71120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p>
            <a:pPr>
              <a:spcBef>
                <a:spcPct val="50000"/>
              </a:spcBef>
            </a:pPr>
            <a:r>
              <a:rPr lang="en-US" altLang="en-US" sz="2000" b="1">
                <a:solidFill>
                  <a:srgbClr val="660033"/>
                </a:solidFill>
                <a:latin typeface="Times New Roman" pitchFamily="18" charset="0"/>
                <a:cs typeface="Times New Roman" pitchFamily="18" charset="0"/>
              </a:rPr>
              <a:t>Bằng đồng </a:t>
            </a:r>
            <a:r>
              <a:rPr lang="en-US" altLang="en-US" sz="2000" b="1" i="1">
                <a:solidFill>
                  <a:srgbClr val="660033"/>
                </a:solidFill>
                <a:latin typeface="Times New Roman" pitchFamily="18" charset="0"/>
                <a:cs typeface="Times New Roman" pitchFamily="18" charset="0"/>
              </a:rPr>
              <a:t>(hoặc nhôm), gồm một lõi hoặc nhiều lõi.</a:t>
            </a:r>
          </a:p>
        </p:txBody>
      </p:sp>
      <p:sp>
        <p:nvSpPr>
          <p:cNvPr id="39952" name="AutoShape 9"/>
          <p:cNvSpPr>
            <a:spLocks noChangeArrowheads="1"/>
          </p:cNvSpPr>
          <p:nvPr/>
        </p:nvSpPr>
        <p:spPr bwMode="auto">
          <a:xfrm>
            <a:off x="1547813" y="5099050"/>
            <a:ext cx="4471987" cy="920750"/>
          </a:xfrm>
          <a:prstGeom prst="wedgeRoundRectCallout">
            <a:avLst>
              <a:gd name="adj1" fmla="val -83829"/>
              <a:gd name="adj2" fmla="val 142588"/>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2000" b="1" i="1">
                <a:solidFill>
                  <a:srgbClr val="D60093"/>
                </a:solidFill>
                <a:latin typeface="Times New Roman" pitchFamily="18" charset="0"/>
                <a:cs typeface="Times New Roman" pitchFamily="18" charset="0"/>
              </a:rPr>
              <a:t>Lớp vỏ cáp điện của mạng điện trong nhà thuộc loại nào?</a:t>
            </a:r>
          </a:p>
        </p:txBody>
      </p:sp>
      <p:sp>
        <p:nvSpPr>
          <p:cNvPr id="39953" name="Text Box 17"/>
          <p:cNvSpPr txBox="1">
            <a:spLocks noChangeArrowheads="1"/>
          </p:cNvSpPr>
          <p:nvPr/>
        </p:nvSpPr>
        <p:spPr bwMode="auto">
          <a:xfrm>
            <a:off x="5399088" y="6146800"/>
            <a:ext cx="3744912" cy="711200"/>
          </a:xfrm>
          <a:prstGeom prst="rect">
            <a:avLst/>
          </a:prstGeom>
          <a:solidFill>
            <a:schemeClr val="bg1"/>
          </a:solidFill>
          <a:ln w="9525">
            <a:solidFill>
              <a:srgbClr val="000000"/>
            </a:solidFill>
            <a:miter lim="800000"/>
            <a:headEnd/>
            <a:tailEnd/>
          </a:ln>
          <a:effectLst>
            <a:prstShdw prst="shdw17" dist="17961" dir="2700000">
              <a:srgbClr val="000000"/>
            </a:prstShdw>
          </a:effectLst>
        </p:spPr>
        <p:txBody>
          <a:bodyPr>
            <a:spAutoFit/>
          </a:bodyPr>
          <a:lstStyle/>
          <a:p>
            <a:pPr>
              <a:spcBef>
                <a:spcPct val="50000"/>
              </a:spcBef>
            </a:pPr>
            <a:r>
              <a:rPr lang="en-US" altLang="en-US" sz="2000" b="1">
                <a:solidFill>
                  <a:srgbClr val="006600"/>
                </a:solidFill>
                <a:latin typeface="Times New Roman" pitchFamily="18" charset="0"/>
                <a:cs typeface="Times New Roman" pitchFamily="18" charset="0"/>
              </a:rPr>
              <a:t>Có lớp vỏ bảo vệ mềm chịu được nắng mưa.</a:t>
            </a:r>
          </a:p>
        </p:txBody>
      </p:sp>
      <p:sp>
        <p:nvSpPr>
          <p:cNvPr id="39954" name="Text Box 18"/>
          <p:cNvSpPr txBox="1">
            <a:spLocks noChangeArrowheads="1"/>
          </p:cNvSpPr>
          <p:nvPr/>
        </p:nvSpPr>
        <p:spPr bwMode="auto">
          <a:xfrm>
            <a:off x="6192838" y="3078163"/>
            <a:ext cx="2951162" cy="71120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p>
            <a:pPr>
              <a:spcBef>
                <a:spcPct val="50000"/>
              </a:spcBef>
            </a:pPr>
            <a:r>
              <a:rPr lang="en-US" altLang="en-US" sz="2000" b="1">
                <a:solidFill>
                  <a:srgbClr val="660033"/>
                </a:solidFill>
                <a:latin typeface="Times New Roman" pitchFamily="18" charset="0"/>
                <a:cs typeface="Times New Roman" pitchFamily="18" charset="0"/>
              </a:rPr>
              <a:t>Bằng cao su tự nhiên, cao su tổng hợp, PVC.</a:t>
            </a:r>
          </a:p>
        </p:txBody>
      </p:sp>
      <p:sp>
        <p:nvSpPr>
          <p:cNvPr id="39955" name="Text Box 19"/>
          <p:cNvSpPr txBox="1">
            <a:spLocks noChangeArrowheads="1"/>
          </p:cNvSpPr>
          <p:nvPr/>
        </p:nvSpPr>
        <p:spPr bwMode="auto">
          <a:xfrm>
            <a:off x="5940425" y="4005263"/>
            <a:ext cx="2951163" cy="101600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p>
            <a:pPr>
              <a:spcBef>
                <a:spcPct val="50000"/>
              </a:spcBef>
            </a:pPr>
            <a:r>
              <a:rPr lang="en-US" altLang="en-US" sz="2000" b="1">
                <a:solidFill>
                  <a:srgbClr val="660033"/>
                </a:solidFill>
                <a:latin typeface="Times New Roman" pitchFamily="18" charset="0"/>
                <a:cs typeface="Times New Roman" pitchFamily="18" charset="0"/>
              </a:rPr>
              <a:t>Được chế tạo cho phù hợp với các môi trường lắp đặt cáp khác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wipe(left)">
                                      <p:cBhvr>
                                        <p:cTn id="7" dur="500"/>
                                        <p:tgtEl>
                                          <p:spTgt spid="399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grpId="0" nodeType="clickEffect">
                                  <p:stCondLst>
                                    <p:cond delay="0"/>
                                  </p:stCondLst>
                                  <p:childTnLst>
                                    <p:animMotion origin="layout" path="M -2.22222E-6 4.68208E-6 L 0.25209 0.02104 " pathEditMode="relative" rAng="0" ptsTypes="AA">
                                      <p:cBhvr>
                                        <p:cTn id="11" dur="2000" fill="hold"/>
                                        <p:tgtEl>
                                          <p:spTgt spid="39948"/>
                                        </p:tgtEl>
                                        <p:attrNameLst>
                                          <p:attrName>ppt_x</p:attrName>
                                          <p:attrName>ppt_y</p:attrName>
                                        </p:attrNameLst>
                                      </p:cBhvr>
                                      <p:rCtr x="126" y="10"/>
                                    </p:animMotion>
                                  </p:childTnLst>
                                </p:cTn>
                              </p:par>
                            </p:childTnLst>
                          </p:cTn>
                        </p:par>
                        <p:par>
                          <p:cTn id="12" fill="hold" nodeType="afterGroup">
                            <p:stCondLst>
                              <p:cond delay="2000"/>
                            </p:stCondLst>
                            <p:childTnLst>
                              <p:par>
                                <p:cTn id="13" presetID="51" presetClass="entr" presetSubtype="0" fill="hold" grpId="0" nodeType="afterEffect">
                                  <p:stCondLst>
                                    <p:cond delay="0"/>
                                  </p:stCondLst>
                                  <p:childTnLst>
                                    <p:set>
                                      <p:cBhvr>
                                        <p:cTn id="14" dur="1" fill="hold">
                                          <p:stCondLst>
                                            <p:cond delay="0"/>
                                          </p:stCondLst>
                                        </p:cTn>
                                        <p:tgtEl>
                                          <p:spTgt spid="39945"/>
                                        </p:tgtEl>
                                        <p:attrNameLst>
                                          <p:attrName>style.visibility</p:attrName>
                                        </p:attrNameLst>
                                      </p:cBhvr>
                                      <p:to>
                                        <p:strVal val="visible"/>
                                      </p:to>
                                    </p:set>
                                    <p:animEffect transition="in" filter="fade">
                                      <p:cBhvr>
                                        <p:cTn id="15" dur="770" decel="100000"/>
                                        <p:tgtEl>
                                          <p:spTgt spid="39945"/>
                                        </p:tgtEl>
                                      </p:cBhvr>
                                    </p:animEffect>
                                    <p:animScale>
                                      <p:cBhvr>
                                        <p:cTn id="16" dur="770" decel="100000"/>
                                        <p:tgtEl>
                                          <p:spTgt spid="39945"/>
                                        </p:tgtEl>
                                      </p:cBhvr>
                                      <p:from x="10000" y="10000"/>
                                      <p:to x="200000" y="450000"/>
                                    </p:animScale>
                                    <p:animScale>
                                      <p:cBhvr>
                                        <p:cTn id="17" dur="1230" accel="100000" fill="hold">
                                          <p:stCondLst>
                                            <p:cond delay="770"/>
                                          </p:stCondLst>
                                        </p:cTn>
                                        <p:tgtEl>
                                          <p:spTgt spid="39945"/>
                                        </p:tgtEl>
                                      </p:cBhvr>
                                      <p:from x="200000" y="450000"/>
                                      <p:to x="100000" y="100000"/>
                                    </p:animScale>
                                    <p:set>
                                      <p:cBhvr>
                                        <p:cTn id="18" dur="770" fill="hold"/>
                                        <p:tgtEl>
                                          <p:spTgt spid="39945"/>
                                        </p:tgtEl>
                                        <p:attrNameLst>
                                          <p:attrName>ppt_x</p:attrName>
                                        </p:attrNameLst>
                                      </p:cBhvr>
                                      <p:to>
                                        <p:strVal val="(0.5)"/>
                                      </p:to>
                                    </p:set>
                                    <p:anim from="(0.5)" to="(#ppt_x)" calcmode="lin" valueType="num">
                                      <p:cBhvr>
                                        <p:cTn id="19" dur="1230" accel="100000" fill="hold">
                                          <p:stCondLst>
                                            <p:cond delay="770"/>
                                          </p:stCondLst>
                                        </p:cTn>
                                        <p:tgtEl>
                                          <p:spTgt spid="39945"/>
                                        </p:tgtEl>
                                        <p:attrNameLst>
                                          <p:attrName>ppt_x</p:attrName>
                                        </p:attrNameLst>
                                      </p:cBhvr>
                                    </p:anim>
                                    <p:set>
                                      <p:cBhvr>
                                        <p:cTn id="20" dur="770" fill="hold"/>
                                        <p:tgtEl>
                                          <p:spTgt spid="39945"/>
                                        </p:tgtEl>
                                        <p:attrNameLst>
                                          <p:attrName>ppt_y</p:attrName>
                                        </p:attrNameLst>
                                      </p:cBhvr>
                                      <p:to>
                                        <p:strVal val="(#ppt_y+0.4)"/>
                                      </p:to>
                                    </p:set>
                                    <p:anim from="(#ppt_y+0.4)" to="(#ppt_y)" calcmode="lin" valueType="num">
                                      <p:cBhvr>
                                        <p:cTn id="21" dur="1230" accel="100000" fill="hold">
                                          <p:stCondLst>
                                            <p:cond delay="770"/>
                                          </p:stCondLst>
                                        </p:cTn>
                                        <p:tgtEl>
                                          <p:spTgt spid="39945"/>
                                        </p:tgtEl>
                                        <p:attrNameLst>
                                          <p:attrName>ppt_y</p:attrName>
                                        </p:attrNameLst>
                                      </p:cBhvr>
                                    </p:anim>
                                  </p:childTnLst>
                                </p:cTn>
                              </p:par>
                            </p:childTnLst>
                          </p:cTn>
                        </p:par>
                        <p:par>
                          <p:cTn id="22" fill="hold" nodeType="afterGroup">
                            <p:stCondLst>
                              <p:cond delay="4000"/>
                            </p:stCondLst>
                            <p:childTnLst>
                              <p:par>
                                <p:cTn id="23" presetID="63" presetClass="path" presetSubtype="0" accel="50000" decel="50000" fill="hold" grpId="0" nodeType="afterEffect">
                                  <p:stCondLst>
                                    <p:cond delay="0"/>
                                  </p:stCondLst>
                                  <p:childTnLst>
                                    <p:animMotion origin="layout" path="M 3.33333E-6 5.78035E-8 L 0.20486 0.14705 " pathEditMode="relative" rAng="0" ptsTypes="AA">
                                      <p:cBhvr>
                                        <p:cTn id="24" dur="2000" fill="hold"/>
                                        <p:tgtEl>
                                          <p:spTgt spid="39949"/>
                                        </p:tgtEl>
                                        <p:attrNameLst>
                                          <p:attrName>ppt_x</p:attrName>
                                          <p:attrName>ppt_y</p:attrName>
                                        </p:attrNameLst>
                                      </p:cBhvr>
                                      <p:rCtr x="102" y="74"/>
                                    </p:animMotion>
                                  </p:childTnLst>
                                </p:cTn>
                              </p:par>
                            </p:childTnLst>
                          </p:cTn>
                        </p:par>
                        <p:par>
                          <p:cTn id="25" fill="hold" nodeType="afterGroup">
                            <p:stCondLst>
                              <p:cond delay="6000"/>
                            </p:stCondLst>
                            <p:childTnLst>
                              <p:par>
                                <p:cTn id="26" presetID="51" presetClass="entr" presetSubtype="0" fill="hold" grpId="0" nodeType="afterEffect">
                                  <p:stCondLst>
                                    <p:cond delay="0"/>
                                  </p:stCondLst>
                                  <p:childTnLst>
                                    <p:set>
                                      <p:cBhvr>
                                        <p:cTn id="27" dur="1" fill="hold">
                                          <p:stCondLst>
                                            <p:cond delay="0"/>
                                          </p:stCondLst>
                                        </p:cTn>
                                        <p:tgtEl>
                                          <p:spTgt spid="39946"/>
                                        </p:tgtEl>
                                        <p:attrNameLst>
                                          <p:attrName>style.visibility</p:attrName>
                                        </p:attrNameLst>
                                      </p:cBhvr>
                                      <p:to>
                                        <p:strVal val="visible"/>
                                      </p:to>
                                    </p:set>
                                    <p:animEffect transition="in" filter="fade">
                                      <p:cBhvr>
                                        <p:cTn id="28" dur="770" decel="100000"/>
                                        <p:tgtEl>
                                          <p:spTgt spid="39946"/>
                                        </p:tgtEl>
                                      </p:cBhvr>
                                    </p:animEffect>
                                    <p:animScale>
                                      <p:cBhvr>
                                        <p:cTn id="29" dur="770" decel="100000"/>
                                        <p:tgtEl>
                                          <p:spTgt spid="39946"/>
                                        </p:tgtEl>
                                      </p:cBhvr>
                                      <p:from x="10000" y="10000"/>
                                      <p:to x="200000" y="450000"/>
                                    </p:animScale>
                                    <p:animScale>
                                      <p:cBhvr>
                                        <p:cTn id="30" dur="1230" accel="100000" fill="hold">
                                          <p:stCondLst>
                                            <p:cond delay="770"/>
                                          </p:stCondLst>
                                        </p:cTn>
                                        <p:tgtEl>
                                          <p:spTgt spid="39946"/>
                                        </p:tgtEl>
                                      </p:cBhvr>
                                      <p:from x="200000" y="450000"/>
                                      <p:to x="100000" y="100000"/>
                                    </p:animScale>
                                    <p:set>
                                      <p:cBhvr>
                                        <p:cTn id="31" dur="770" fill="hold"/>
                                        <p:tgtEl>
                                          <p:spTgt spid="39946"/>
                                        </p:tgtEl>
                                        <p:attrNameLst>
                                          <p:attrName>ppt_x</p:attrName>
                                        </p:attrNameLst>
                                      </p:cBhvr>
                                      <p:to>
                                        <p:strVal val="(0.5)"/>
                                      </p:to>
                                    </p:set>
                                    <p:anim from="(0.5)" to="(#ppt_x)" calcmode="lin" valueType="num">
                                      <p:cBhvr>
                                        <p:cTn id="32" dur="1230" accel="100000" fill="hold">
                                          <p:stCondLst>
                                            <p:cond delay="770"/>
                                          </p:stCondLst>
                                        </p:cTn>
                                        <p:tgtEl>
                                          <p:spTgt spid="39946"/>
                                        </p:tgtEl>
                                        <p:attrNameLst>
                                          <p:attrName>ppt_x</p:attrName>
                                        </p:attrNameLst>
                                      </p:cBhvr>
                                    </p:anim>
                                    <p:set>
                                      <p:cBhvr>
                                        <p:cTn id="33" dur="770" fill="hold"/>
                                        <p:tgtEl>
                                          <p:spTgt spid="39946"/>
                                        </p:tgtEl>
                                        <p:attrNameLst>
                                          <p:attrName>ppt_y</p:attrName>
                                        </p:attrNameLst>
                                      </p:cBhvr>
                                      <p:to>
                                        <p:strVal val="(#ppt_y+0.4)"/>
                                      </p:to>
                                    </p:set>
                                    <p:anim from="(#ppt_y+0.4)" to="(#ppt_y)" calcmode="lin" valueType="num">
                                      <p:cBhvr>
                                        <p:cTn id="34" dur="1230" accel="100000" fill="hold">
                                          <p:stCondLst>
                                            <p:cond delay="770"/>
                                          </p:stCondLst>
                                        </p:cTn>
                                        <p:tgtEl>
                                          <p:spTgt spid="39946"/>
                                        </p:tgtEl>
                                        <p:attrNameLst>
                                          <p:attrName>ppt_y</p:attrName>
                                        </p:attrNameLst>
                                      </p:cBhvr>
                                    </p:anim>
                                  </p:childTnLst>
                                </p:cTn>
                              </p:par>
                            </p:childTnLst>
                          </p:cTn>
                        </p:par>
                        <p:par>
                          <p:cTn id="35" fill="hold" nodeType="afterGroup">
                            <p:stCondLst>
                              <p:cond delay="8000"/>
                            </p:stCondLst>
                            <p:childTnLst>
                              <p:par>
                                <p:cTn id="36" presetID="63" presetClass="path" presetSubtype="0" accel="50000" decel="50000" fill="hold" grpId="0" nodeType="afterEffect">
                                  <p:stCondLst>
                                    <p:cond delay="0"/>
                                  </p:stCondLst>
                                  <p:childTnLst>
                                    <p:animMotion origin="layout" path="M 3.88889E-6 2.13873E-6 L 0.10243 -0.0733 " pathEditMode="relative" rAng="0" ptsTypes="AA">
                                      <p:cBhvr>
                                        <p:cTn id="37" dur="2000" fill="hold"/>
                                        <p:tgtEl>
                                          <p:spTgt spid="39950"/>
                                        </p:tgtEl>
                                        <p:attrNameLst>
                                          <p:attrName>ppt_x</p:attrName>
                                          <p:attrName>ppt_y</p:attrName>
                                        </p:attrNameLst>
                                      </p:cBhvr>
                                      <p:rCtr x="51" y="-37"/>
                                    </p:animMotion>
                                  </p:childTnLst>
                                </p:cTn>
                              </p:par>
                            </p:childTnLst>
                          </p:cTn>
                        </p:par>
                        <p:par>
                          <p:cTn id="38" fill="hold" nodeType="afterGroup">
                            <p:stCondLst>
                              <p:cond delay="10000"/>
                            </p:stCondLst>
                            <p:childTnLst>
                              <p:par>
                                <p:cTn id="39" presetID="51" presetClass="entr" presetSubtype="0" fill="hold" grpId="0" nodeType="afterEffect">
                                  <p:stCondLst>
                                    <p:cond delay="0"/>
                                  </p:stCondLst>
                                  <p:childTnLst>
                                    <p:set>
                                      <p:cBhvr>
                                        <p:cTn id="40" dur="1" fill="hold">
                                          <p:stCondLst>
                                            <p:cond delay="0"/>
                                          </p:stCondLst>
                                        </p:cTn>
                                        <p:tgtEl>
                                          <p:spTgt spid="39947"/>
                                        </p:tgtEl>
                                        <p:attrNameLst>
                                          <p:attrName>style.visibility</p:attrName>
                                        </p:attrNameLst>
                                      </p:cBhvr>
                                      <p:to>
                                        <p:strVal val="visible"/>
                                      </p:to>
                                    </p:set>
                                    <p:animEffect transition="in" filter="fade">
                                      <p:cBhvr>
                                        <p:cTn id="41" dur="770" decel="100000"/>
                                        <p:tgtEl>
                                          <p:spTgt spid="39947"/>
                                        </p:tgtEl>
                                      </p:cBhvr>
                                    </p:animEffect>
                                    <p:animScale>
                                      <p:cBhvr>
                                        <p:cTn id="42" dur="770" decel="100000"/>
                                        <p:tgtEl>
                                          <p:spTgt spid="39947"/>
                                        </p:tgtEl>
                                      </p:cBhvr>
                                      <p:from x="10000" y="10000"/>
                                      <p:to x="200000" y="450000"/>
                                    </p:animScale>
                                    <p:animScale>
                                      <p:cBhvr>
                                        <p:cTn id="43" dur="1230" accel="100000" fill="hold">
                                          <p:stCondLst>
                                            <p:cond delay="770"/>
                                          </p:stCondLst>
                                        </p:cTn>
                                        <p:tgtEl>
                                          <p:spTgt spid="39947"/>
                                        </p:tgtEl>
                                      </p:cBhvr>
                                      <p:from x="200000" y="450000"/>
                                      <p:to x="100000" y="100000"/>
                                    </p:animScale>
                                    <p:set>
                                      <p:cBhvr>
                                        <p:cTn id="44" dur="770" fill="hold"/>
                                        <p:tgtEl>
                                          <p:spTgt spid="39947"/>
                                        </p:tgtEl>
                                        <p:attrNameLst>
                                          <p:attrName>ppt_x</p:attrName>
                                        </p:attrNameLst>
                                      </p:cBhvr>
                                      <p:to>
                                        <p:strVal val="(0.5)"/>
                                      </p:to>
                                    </p:set>
                                    <p:anim from="(0.5)" to="(#ppt_x)" calcmode="lin" valueType="num">
                                      <p:cBhvr>
                                        <p:cTn id="45" dur="1230" accel="100000" fill="hold">
                                          <p:stCondLst>
                                            <p:cond delay="770"/>
                                          </p:stCondLst>
                                        </p:cTn>
                                        <p:tgtEl>
                                          <p:spTgt spid="39947"/>
                                        </p:tgtEl>
                                        <p:attrNameLst>
                                          <p:attrName>ppt_x</p:attrName>
                                        </p:attrNameLst>
                                      </p:cBhvr>
                                    </p:anim>
                                    <p:set>
                                      <p:cBhvr>
                                        <p:cTn id="46" dur="770" fill="hold"/>
                                        <p:tgtEl>
                                          <p:spTgt spid="39947"/>
                                        </p:tgtEl>
                                        <p:attrNameLst>
                                          <p:attrName>ppt_y</p:attrName>
                                        </p:attrNameLst>
                                      </p:cBhvr>
                                      <p:to>
                                        <p:strVal val="(#ppt_y+0.4)"/>
                                      </p:to>
                                    </p:set>
                                    <p:anim from="(#ppt_y+0.4)" to="(#ppt_y)" calcmode="lin" valueType="num">
                                      <p:cBhvr>
                                        <p:cTn id="47" dur="1230" accel="100000" fill="hold">
                                          <p:stCondLst>
                                            <p:cond delay="770"/>
                                          </p:stCondLst>
                                        </p:cTn>
                                        <p:tgtEl>
                                          <p:spTgt spid="39947"/>
                                        </p:tgtEl>
                                        <p:attrNameLst>
                                          <p:attrName>ppt_y</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39951"/>
                                        </p:tgtEl>
                                        <p:attrNameLst>
                                          <p:attrName>style.visibility</p:attrName>
                                        </p:attrNameLst>
                                      </p:cBhvr>
                                      <p:to>
                                        <p:strVal val="visible"/>
                                      </p:to>
                                    </p:set>
                                    <p:anim calcmode="discrete" valueType="clr">
                                      <p:cBhvr override="childStyle">
                                        <p:cTn id="52" dur="80"/>
                                        <p:tgtEl>
                                          <p:spTgt spid="39951"/>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39951"/>
                                        </p:tgtEl>
                                        <p:attrNameLst>
                                          <p:attrName>fillcolor</p:attrName>
                                        </p:attrNameLst>
                                      </p:cBhvr>
                                      <p:tavLst>
                                        <p:tav tm="0">
                                          <p:val>
                                            <p:clrVal>
                                              <a:schemeClr val="accent2"/>
                                            </p:clrVal>
                                          </p:val>
                                        </p:tav>
                                        <p:tav tm="50000">
                                          <p:val>
                                            <p:clrVal>
                                              <a:schemeClr val="hlink"/>
                                            </p:clrVal>
                                          </p:val>
                                        </p:tav>
                                      </p:tavLst>
                                    </p:anim>
                                    <p:set>
                                      <p:cBhvr>
                                        <p:cTn id="54" dur="80"/>
                                        <p:tgtEl>
                                          <p:spTgt spid="39951"/>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39954"/>
                                        </p:tgtEl>
                                        <p:attrNameLst>
                                          <p:attrName>style.visibility</p:attrName>
                                        </p:attrNameLst>
                                      </p:cBhvr>
                                      <p:to>
                                        <p:strVal val="visible"/>
                                      </p:to>
                                    </p:set>
                                    <p:anim calcmode="discrete" valueType="clr">
                                      <p:cBhvr override="childStyle">
                                        <p:cTn id="59" dur="80"/>
                                        <p:tgtEl>
                                          <p:spTgt spid="39954"/>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9954"/>
                                        </p:tgtEl>
                                        <p:attrNameLst>
                                          <p:attrName>fillcolor</p:attrName>
                                        </p:attrNameLst>
                                      </p:cBhvr>
                                      <p:tavLst>
                                        <p:tav tm="0">
                                          <p:val>
                                            <p:clrVal>
                                              <a:schemeClr val="accent2"/>
                                            </p:clrVal>
                                          </p:val>
                                        </p:tav>
                                        <p:tav tm="50000">
                                          <p:val>
                                            <p:clrVal>
                                              <a:schemeClr val="hlink"/>
                                            </p:clrVal>
                                          </p:val>
                                        </p:tav>
                                      </p:tavLst>
                                    </p:anim>
                                    <p:set>
                                      <p:cBhvr>
                                        <p:cTn id="61" dur="80"/>
                                        <p:tgtEl>
                                          <p:spTgt spid="39954"/>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39955"/>
                                        </p:tgtEl>
                                        <p:attrNameLst>
                                          <p:attrName>style.visibility</p:attrName>
                                        </p:attrNameLst>
                                      </p:cBhvr>
                                      <p:to>
                                        <p:strVal val="visible"/>
                                      </p:to>
                                    </p:set>
                                    <p:anim calcmode="discrete" valueType="clr">
                                      <p:cBhvr override="childStyle">
                                        <p:cTn id="66" dur="80"/>
                                        <p:tgtEl>
                                          <p:spTgt spid="39955"/>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9955"/>
                                        </p:tgtEl>
                                        <p:attrNameLst>
                                          <p:attrName>fillcolor</p:attrName>
                                        </p:attrNameLst>
                                      </p:cBhvr>
                                      <p:tavLst>
                                        <p:tav tm="0">
                                          <p:val>
                                            <p:clrVal>
                                              <a:schemeClr val="accent2"/>
                                            </p:clrVal>
                                          </p:val>
                                        </p:tav>
                                        <p:tav tm="50000">
                                          <p:val>
                                            <p:clrVal>
                                              <a:schemeClr val="hlink"/>
                                            </p:clrVal>
                                          </p:val>
                                        </p:tav>
                                      </p:tavLst>
                                    </p:anim>
                                    <p:set>
                                      <p:cBhvr>
                                        <p:cTn id="68" dur="80"/>
                                        <p:tgtEl>
                                          <p:spTgt spid="39955"/>
                                        </p:tgtEl>
                                        <p:attrNameLst>
                                          <p:attrName>fill.type</p:attrName>
                                        </p:attrNameLst>
                                      </p:cBhvr>
                                      <p:to>
                                        <p:strVal val="solid"/>
                                      </p:to>
                                    </p:set>
                                  </p:childTnLst>
                                </p:cTn>
                              </p:par>
                            </p:childTnLst>
                          </p:cTn>
                        </p:par>
                        <p:par>
                          <p:cTn id="69" fill="hold" nodeType="afterGroup">
                            <p:stCondLst>
                              <p:cond delay="2120"/>
                            </p:stCondLst>
                            <p:childTnLst>
                              <p:par>
                                <p:cTn id="70" presetID="22" presetClass="entr" presetSubtype="8" fill="hold" grpId="0" nodeType="afterEffect">
                                  <p:stCondLst>
                                    <p:cond delay="0"/>
                                  </p:stCondLst>
                                  <p:childTnLst>
                                    <p:set>
                                      <p:cBhvr>
                                        <p:cTn id="71" dur="1" fill="hold">
                                          <p:stCondLst>
                                            <p:cond delay="0"/>
                                          </p:stCondLst>
                                        </p:cTn>
                                        <p:tgtEl>
                                          <p:spTgt spid="39952"/>
                                        </p:tgtEl>
                                        <p:attrNameLst>
                                          <p:attrName>style.visibility</p:attrName>
                                        </p:attrNameLst>
                                      </p:cBhvr>
                                      <p:to>
                                        <p:strVal val="visible"/>
                                      </p:to>
                                    </p:set>
                                    <p:animEffect transition="in" filter="wipe(left)">
                                      <p:cBhvr>
                                        <p:cTn id="72" dur="500"/>
                                        <p:tgtEl>
                                          <p:spTgt spid="3995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9953"/>
                                        </p:tgtEl>
                                        <p:attrNameLst>
                                          <p:attrName>style.visibility</p:attrName>
                                        </p:attrNameLst>
                                      </p:cBhvr>
                                      <p:to>
                                        <p:strVal val="visible"/>
                                      </p:to>
                                    </p:set>
                                    <p:anim calcmode="lin" valueType="num">
                                      <p:cBhvr additive="base">
                                        <p:cTn id="77" dur="500" fill="hold"/>
                                        <p:tgtEl>
                                          <p:spTgt spid="39953"/>
                                        </p:tgtEl>
                                        <p:attrNameLst>
                                          <p:attrName>ppt_x</p:attrName>
                                        </p:attrNameLst>
                                      </p:cBhvr>
                                      <p:tavLst>
                                        <p:tav tm="0">
                                          <p:val>
                                            <p:strVal val="#ppt_x"/>
                                          </p:val>
                                        </p:tav>
                                        <p:tav tm="100000">
                                          <p:val>
                                            <p:strVal val="#ppt_x"/>
                                          </p:val>
                                        </p:tav>
                                      </p:tavLst>
                                    </p:anim>
                                    <p:anim calcmode="lin" valueType="num">
                                      <p:cBhvr additive="base">
                                        <p:cTn id="78" dur="500" fill="hold"/>
                                        <p:tgtEl>
                                          <p:spTgt spid="39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P spid="39945" grpId="0"/>
      <p:bldP spid="39946" grpId="0"/>
      <p:bldP spid="39947" grpId="0"/>
      <p:bldP spid="39948" grpId="0" animBg="1"/>
      <p:bldP spid="39949" grpId="0" animBg="1"/>
      <p:bldP spid="39950" grpId="0" animBg="1"/>
      <p:bldP spid="39951" grpId="0" animBg="1"/>
      <p:bldP spid="39952" grpId="0" animBg="1"/>
      <p:bldP spid="39953" grpId="0" animBg="1"/>
      <p:bldP spid="39954" grpId="0" animBg="1"/>
      <p:bldP spid="399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p>
            <a:pPr algn="ctr">
              <a:spcBef>
                <a:spcPct val="50000"/>
              </a:spcBef>
              <a:defRPr/>
            </a:pPr>
            <a:r>
              <a:rPr lang="en-US" sz="280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CÁP MỘT LÕI</a:t>
            </a:r>
          </a:p>
        </p:txBody>
      </p:sp>
      <p:pic>
        <p:nvPicPr>
          <p:cNvPr id="15363" name="Picture 3" descr="SingleCorecable"/>
          <p:cNvPicPr>
            <a:picLocks noChangeAspect="1" noChangeArrowheads="1"/>
          </p:cNvPicPr>
          <p:nvPr/>
        </p:nvPicPr>
        <p:blipFill>
          <a:blip r:embed="rId3"/>
          <a:srcRect/>
          <a:stretch>
            <a:fillRect/>
          </a:stretch>
        </p:blipFill>
        <p:spPr bwMode="auto">
          <a:xfrm>
            <a:off x="0" y="3035300"/>
            <a:ext cx="3810000" cy="4356100"/>
          </a:xfrm>
          <a:prstGeom prst="rect">
            <a:avLst/>
          </a:prstGeom>
          <a:noFill/>
          <a:ln w="9525">
            <a:noFill/>
            <a:miter lim="800000"/>
            <a:headEnd/>
            <a:tailEnd/>
          </a:ln>
        </p:spPr>
      </p:pic>
      <p:pic>
        <p:nvPicPr>
          <p:cNvPr id="15364" name="Picture 4" descr="Cap mot loi"/>
          <p:cNvPicPr>
            <a:picLocks noChangeAspect="1" noChangeArrowheads="1"/>
          </p:cNvPicPr>
          <p:nvPr/>
        </p:nvPicPr>
        <p:blipFill>
          <a:blip r:embed="rId4"/>
          <a:srcRect/>
          <a:stretch>
            <a:fillRect/>
          </a:stretch>
        </p:blipFill>
        <p:spPr bwMode="auto">
          <a:xfrm>
            <a:off x="0" y="838200"/>
            <a:ext cx="9144000" cy="2151063"/>
          </a:xfrm>
          <a:prstGeom prst="rect">
            <a:avLst/>
          </a:prstGeom>
          <a:noFill/>
          <a:ln w="9525">
            <a:noFill/>
            <a:miter lim="800000"/>
            <a:headEnd/>
            <a:tailEnd/>
          </a:ln>
        </p:spPr>
      </p:pic>
      <p:sp>
        <p:nvSpPr>
          <p:cNvPr id="41989" name="AutoShape 9"/>
          <p:cNvSpPr>
            <a:spLocks noChangeArrowheads="1"/>
          </p:cNvSpPr>
          <p:nvPr/>
        </p:nvSpPr>
        <p:spPr bwMode="auto">
          <a:xfrm>
            <a:off x="3995738" y="4438650"/>
            <a:ext cx="4067175" cy="503238"/>
          </a:xfrm>
          <a:prstGeom prst="wedgeRoundRectCallout">
            <a:avLst>
              <a:gd name="adj1" fmla="val 75722"/>
              <a:gd name="adj2" fmla="val 271449"/>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2800" b="1" i="1">
                <a:solidFill>
                  <a:srgbClr val="D60093"/>
                </a:solidFill>
                <a:latin typeface="Times New Roman" pitchFamily="18" charset="0"/>
                <a:cs typeface="Times New Roman" pitchFamily="18" charset="0"/>
              </a:rPr>
              <a:t>Phạm vi sử dụng</a:t>
            </a:r>
          </a:p>
        </p:txBody>
      </p:sp>
      <p:sp>
        <p:nvSpPr>
          <p:cNvPr id="41990" name="Text Box 6"/>
          <p:cNvSpPr txBox="1">
            <a:spLocks noChangeArrowheads="1"/>
          </p:cNvSpPr>
          <p:nvPr/>
        </p:nvSpPr>
        <p:spPr bwMode="auto">
          <a:xfrm>
            <a:off x="5076825" y="5692775"/>
            <a:ext cx="2951163" cy="95567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p>
            <a:pPr>
              <a:spcBef>
                <a:spcPct val="50000"/>
              </a:spcBef>
            </a:pPr>
            <a:r>
              <a:rPr lang="en-US" altLang="en-US" sz="2800">
                <a:solidFill>
                  <a:srgbClr val="660033"/>
                </a:solidFill>
                <a:latin typeface="Times New Roman" pitchFamily="18" charset="0"/>
                <a:cs typeface="Times New Roman" pitchFamily="18" charset="0"/>
              </a:rPr>
              <a:t>Sử dụng mỗi cáp cho một pha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p>
            <a:pPr algn="ctr">
              <a:spcBef>
                <a:spcPct val="50000"/>
              </a:spcBef>
              <a:defRPr/>
            </a:pPr>
            <a:r>
              <a:rPr lang="en-US" sz="280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CÁP NHIỀU LÕI</a:t>
            </a:r>
          </a:p>
        </p:txBody>
      </p:sp>
      <p:pic>
        <p:nvPicPr>
          <p:cNvPr id="16387" name="Picture 3" descr="Cap nhieu loi"/>
          <p:cNvPicPr>
            <a:picLocks noChangeAspect="1" noChangeArrowheads="1"/>
          </p:cNvPicPr>
          <p:nvPr/>
        </p:nvPicPr>
        <p:blipFill>
          <a:blip r:embed="rId3"/>
          <a:srcRect/>
          <a:stretch>
            <a:fillRect/>
          </a:stretch>
        </p:blipFill>
        <p:spPr bwMode="auto">
          <a:xfrm>
            <a:off x="0" y="838200"/>
            <a:ext cx="8915400" cy="2655888"/>
          </a:xfrm>
          <a:prstGeom prst="rect">
            <a:avLst/>
          </a:prstGeom>
          <a:noFill/>
          <a:ln w="9525">
            <a:noFill/>
            <a:miter lim="800000"/>
            <a:headEnd/>
            <a:tailEnd/>
          </a:ln>
        </p:spPr>
      </p:pic>
      <p:pic>
        <p:nvPicPr>
          <p:cNvPr id="16388" name="Picture 4" descr="ThreeCorecable1"/>
          <p:cNvPicPr>
            <a:picLocks noChangeAspect="1" noChangeArrowheads="1"/>
          </p:cNvPicPr>
          <p:nvPr/>
        </p:nvPicPr>
        <p:blipFill>
          <a:blip r:embed="rId4"/>
          <a:srcRect/>
          <a:stretch>
            <a:fillRect/>
          </a:stretch>
        </p:blipFill>
        <p:spPr bwMode="auto">
          <a:xfrm>
            <a:off x="0" y="3429000"/>
            <a:ext cx="3851275" cy="4419600"/>
          </a:xfrm>
          <a:prstGeom prst="rect">
            <a:avLst/>
          </a:prstGeom>
          <a:noFill/>
          <a:ln w="9525">
            <a:noFill/>
            <a:miter lim="800000"/>
            <a:headEnd/>
            <a:tailEnd/>
          </a:ln>
        </p:spPr>
      </p:pic>
      <p:pic>
        <p:nvPicPr>
          <p:cNvPr id="16389" name="Picture 5" descr="ThreeCorecable2"/>
          <p:cNvPicPr>
            <a:picLocks noChangeAspect="1" noChangeArrowheads="1"/>
          </p:cNvPicPr>
          <p:nvPr/>
        </p:nvPicPr>
        <p:blipFill>
          <a:blip r:embed="rId5"/>
          <a:srcRect/>
          <a:stretch>
            <a:fillRect/>
          </a:stretch>
        </p:blipFill>
        <p:spPr bwMode="auto">
          <a:xfrm>
            <a:off x="5219700" y="3716338"/>
            <a:ext cx="3924300" cy="397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p dien luc cat ngang"/>
          <p:cNvPicPr>
            <a:picLocks noChangeAspect="1" noChangeArrowheads="1"/>
          </p:cNvPicPr>
          <p:nvPr/>
        </p:nvPicPr>
        <p:blipFill>
          <a:blip r:embed="rId3">
            <a:lum bright="18000"/>
          </a:blip>
          <a:srcRect/>
          <a:stretch>
            <a:fillRect/>
          </a:stretch>
        </p:blipFill>
        <p:spPr bwMode="auto">
          <a:xfrm>
            <a:off x="0" y="3984625"/>
            <a:ext cx="6248400" cy="2873375"/>
          </a:xfrm>
          <a:prstGeom prst="rect">
            <a:avLst/>
          </a:prstGeom>
          <a:noFill/>
          <a:ln w="9525">
            <a:noFill/>
            <a:miter lim="800000"/>
            <a:headEnd/>
            <a:tailEnd/>
          </a:ln>
        </p:spPr>
      </p:pic>
      <p:pic>
        <p:nvPicPr>
          <p:cNvPr id="17411" name="Picture 3" descr="Cap dien luc cat ngang1"/>
          <p:cNvPicPr>
            <a:picLocks noChangeAspect="1" noChangeArrowheads="1"/>
          </p:cNvPicPr>
          <p:nvPr/>
        </p:nvPicPr>
        <p:blipFill>
          <a:blip r:embed="rId4">
            <a:lum bright="26000"/>
          </a:blip>
          <a:srcRect/>
          <a:stretch>
            <a:fillRect/>
          </a:stretch>
        </p:blipFill>
        <p:spPr bwMode="auto">
          <a:xfrm>
            <a:off x="0" y="990600"/>
            <a:ext cx="6248400" cy="2895600"/>
          </a:xfrm>
          <a:prstGeom prst="rect">
            <a:avLst/>
          </a:prstGeom>
          <a:solidFill>
            <a:schemeClr val="bg1"/>
          </a:solidFill>
          <a:ln w="9525">
            <a:noFill/>
            <a:miter lim="800000"/>
            <a:headEnd/>
            <a:tailEnd/>
          </a:ln>
        </p:spPr>
      </p:pic>
      <p:sp>
        <p:nvSpPr>
          <p:cNvPr id="297988"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p>
            <a:pPr algn="ctr">
              <a:spcBef>
                <a:spcPct val="50000"/>
              </a:spcBef>
              <a:defRPr/>
            </a:pPr>
            <a:r>
              <a:rPr lang="en-US" sz="280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CÁP NHIỀU LÕI</a:t>
            </a:r>
          </a:p>
        </p:txBody>
      </p:sp>
      <p:sp>
        <p:nvSpPr>
          <p:cNvPr id="46085" name="AutoShape 9"/>
          <p:cNvSpPr>
            <a:spLocks noChangeArrowheads="1"/>
          </p:cNvSpPr>
          <p:nvPr/>
        </p:nvSpPr>
        <p:spPr bwMode="auto">
          <a:xfrm>
            <a:off x="6553200" y="2209800"/>
            <a:ext cx="2555875" cy="1143000"/>
          </a:xfrm>
          <a:prstGeom prst="wedgeRoundRectCallout">
            <a:avLst>
              <a:gd name="adj1" fmla="val 35713"/>
              <a:gd name="adj2" fmla="val 20139"/>
              <a:gd name="adj3" fmla="val 16667"/>
            </a:avLst>
          </a:prstGeom>
          <a:solidFill>
            <a:srgbClr val="CCFFFF"/>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2800" b="1" i="1">
                <a:solidFill>
                  <a:srgbClr val="D60093"/>
                </a:solidFill>
                <a:latin typeface="Times New Roman" pitchFamily="18" charset="0"/>
                <a:cs typeface="Times New Roman" pitchFamily="18" charset="0"/>
              </a:rPr>
              <a:t>Phạm vi sử dụng</a:t>
            </a:r>
          </a:p>
        </p:txBody>
      </p:sp>
      <p:sp>
        <p:nvSpPr>
          <p:cNvPr id="46086" name="Text Box 6"/>
          <p:cNvSpPr txBox="1">
            <a:spLocks noChangeArrowheads="1"/>
          </p:cNvSpPr>
          <p:nvPr/>
        </p:nvSpPr>
        <p:spPr bwMode="auto">
          <a:xfrm>
            <a:off x="6345238" y="4365625"/>
            <a:ext cx="2798762" cy="83185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p>
            <a:pPr>
              <a:spcBef>
                <a:spcPct val="50000"/>
              </a:spcBef>
            </a:pPr>
            <a:r>
              <a:rPr lang="en-US" altLang="en-US" sz="2400" b="1">
                <a:solidFill>
                  <a:srgbClr val="660033"/>
                </a:solidFill>
                <a:latin typeface="Times New Roman" pitchFamily="18" charset="0"/>
                <a:cs typeface="Times New Roman" pitchFamily="18" charset="0"/>
              </a:rPr>
              <a:t>Sử dụng một cáp cho nhiều pha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6086"/>
                                        </p:tgtEl>
                                        <p:attrNameLst>
                                          <p:attrName>style.visibility</p:attrName>
                                        </p:attrNameLst>
                                      </p:cBhvr>
                                      <p:to>
                                        <p:strVal val="visible"/>
                                      </p:to>
                                    </p:set>
                                    <p:anim calcmode="discrete" valueType="clr">
                                      <p:cBhvr override="childStyle">
                                        <p:cTn id="12" dur="80"/>
                                        <p:tgtEl>
                                          <p:spTgt spid="4608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086"/>
                                        </p:tgtEl>
                                        <p:attrNameLst>
                                          <p:attrName>fillcolor</p:attrName>
                                        </p:attrNameLst>
                                      </p:cBhvr>
                                      <p:tavLst>
                                        <p:tav tm="0">
                                          <p:val>
                                            <p:clrVal>
                                              <a:schemeClr val="accent2"/>
                                            </p:clrVal>
                                          </p:val>
                                        </p:tav>
                                        <p:tav tm="50000">
                                          <p:val>
                                            <p:clrVal>
                                              <a:schemeClr val="hlink"/>
                                            </p:clrVal>
                                          </p:val>
                                        </p:tav>
                                      </p:tavLst>
                                    </p:anim>
                                    <p:set>
                                      <p:cBhvr>
                                        <p:cTn id="14" dur="80"/>
                                        <p:tgtEl>
                                          <p:spTgt spid="460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p>
            <a:pPr algn="ctr">
              <a:spcBef>
                <a:spcPct val="50000"/>
              </a:spcBef>
              <a:defRPr/>
            </a:pPr>
            <a:r>
              <a:rPr lang="en-US" sz="2800" dirty="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a:t>
            </a:r>
            <a:r>
              <a:rPr lang="en-US" sz="2800" dirty="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SỬ </a:t>
            </a:r>
            <a:r>
              <a:rPr lang="en-US" sz="2800" dirty="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DỤNG CÁP ĐIỆN</a:t>
            </a:r>
          </a:p>
        </p:txBody>
      </p:sp>
      <p:pic>
        <p:nvPicPr>
          <p:cNvPr id="48132" name="Picture 4" descr="H2"/>
          <p:cNvPicPr>
            <a:picLocks noChangeAspect="1" noChangeArrowheads="1"/>
          </p:cNvPicPr>
          <p:nvPr/>
        </p:nvPicPr>
        <p:blipFill>
          <a:blip r:embed="rId3"/>
          <a:srcRect/>
          <a:stretch>
            <a:fillRect/>
          </a:stretch>
        </p:blipFill>
        <p:spPr bwMode="auto">
          <a:xfrm>
            <a:off x="3505200" y="1600200"/>
            <a:ext cx="5638800" cy="5257800"/>
          </a:xfrm>
          <a:prstGeom prst="rect">
            <a:avLst/>
          </a:prstGeom>
          <a:noFill/>
          <a:ln w="9525">
            <a:noFill/>
            <a:miter lim="800000"/>
            <a:headEnd/>
            <a:tailEnd/>
          </a:ln>
        </p:spPr>
      </p:pic>
      <p:pic>
        <p:nvPicPr>
          <p:cNvPr id="48133" name="Picture 5" descr="pylon"/>
          <p:cNvPicPr>
            <a:picLocks noChangeAspect="1" noChangeArrowheads="1"/>
          </p:cNvPicPr>
          <p:nvPr/>
        </p:nvPicPr>
        <p:blipFill>
          <a:blip r:embed="rId4"/>
          <a:srcRect/>
          <a:stretch>
            <a:fillRect/>
          </a:stretch>
        </p:blipFill>
        <p:spPr bwMode="auto">
          <a:xfrm>
            <a:off x="0" y="1981200"/>
            <a:ext cx="35052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checkerboard(across)">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228600" y="381000"/>
            <a:ext cx="8229600" cy="914400"/>
          </a:xfrm>
        </p:spPr>
        <p:txBody>
          <a:bodyPr/>
          <a:lstStyle/>
          <a:p>
            <a:pPr marL="0" indent="0">
              <a:buSzPts val="3200"/>
              <a:buFontTx/>
              <a:buNone/>
            </a:pPr>
            <a:r>
              <a:rPr lang="vi-VN" smtClean="0">
                <a:solidFill>
                  <a:srgbClr val="000000"/>
                </a:solidFill>
                <a:latin typeface="Times New Roman" pitchFamily="18" charset="0"/>
              </a:rPr>
              <a:t>Các loại cáp được dùng ở đâu ?</a:t>
            </a:r>
          </a:p>
        </p:txBody>
      </p:sp>
      <p:sp>
        <p:nvSpPr>
          <p:cNvPr id="77828" name="Rectangle 4"/>
          <p:cNvSpPr>
            <a:spLocks noChangeArrowheads="1"/>
          </p:cNvSpPr>
          <p:nvPr/>
        </p:nvSpPr>
        <p:spPr bwMode="auto">
          <a:xfrm>
            <a:off x="0" y="1143000"/>
            <a:ext cx="8458200" cy="2057400"/>
          </a:xfrm>
          <a:prstGeom prst="rect">
            <a:avLst/>
          </a:prstGeom>
          <a:noFill/>
          <a:ln w="9525">
            <a:noFill/>
            <a:miter lim="800000"/>
            <a:headEnd/>
            <a:tailEnd/>
          </a:ln>
        </p:spPr>
        <p:txBody>
          <a:bodyPr/>
          <a:lstStyle/>
          <a:p>
            <a:pPr marL="342900" indent="-342900" algn="just" eaLnBrk="0" hangingPunct="0">
              <a:buSzPts val="3200"/>
              <a:buFont typeface="Times New Roman" pitchFamily="18" charset="0"/>
              <a:buChar char="•"/>
            </a:pPr>
            <a:r>
              <a:rPr lang="vi-VN" sz="3200">
                <a:solidFill>
                  <a:srgbClr val="000000"/>
                </a:solidFill>
                <a:latin typeface="Times New Roman" pitchFamily="18" charset="0"/>
              </a:rPr>
              <a:t>Các loại cáp được dùng truyền tải điện từ máy phát điện cho những hộ đông người; truyền điện cho phụ tải cấp 1( Phụ tải quan trọng phải có điện liên tục).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checkerboard(across)">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solidFill>
                  <a:srgbClr val="000000"/>
                </a:solidFill>
                <a:latin typeface="Times New Roman" pitchFamily="18" charset="0"/>
              </a:rPr>
              <a:t>? Em hãy phân biệt dây dẫn và dây cáp. </a:t>
            </a:r>
            <a:endParaRPr lang="en-US" altLang="en-US" sz="4000" smtClean="0">
              <a:latin typeface=".VnTime" pitchFamily="34" charset="0"/>
            </a:endParaRPr>
          </a:p>
        </p:txBody>
      </p:sp>
      <p:sp>
        <p:nvSpPr>
          <p:cNvPr id="75779" name="Rectangle 3"/>
          <p:cNvSpPr>
            <a:spLocks noGrp="1" noChangeArrowheads="1"/>
          </p:cNvSpPr>
          <p:nvPr>
            <p:ph type="body" idx="1"/>
          </p:nvPr>
        </p:nvSpPr>
        <p:spPr>
          <a:xfrm>
            <a:off x="457200" y="1600200"/>
            <a:ext cx="8229600" cy="1295400"/>
          </a:xfrm>
        </p:spPr>
        <p:txBody>
          <a:bodyPr/>
          <a:lstStyle/>
          <a:p>
            <a:pPr marL="0" indent="0" algn="just">
              <a:buFontTx/>
              <a:buNone/>
            </a:pPr>
            <a:r>
              <a:rPr lang="vi-VN" b="1" smtClean="0">
                <a:solidFill>
                  <a:srgbClr val="000000"/>
                </a:solidFill>
                <a:latin typeface="Times New Roman" pitchFamily="18" charset="0"/>
              </a:rPr>
              <a:t>Cáp điện bao gồm nhiều dây dẫn được bọc cách điện, bên ngoài là lớp vỏ bảo vệ mềm.</a:t>
            </a:r>
          </a:p>
        </p:txBody>
      </p:sp>
      <p:sp>
        <p:nvSpPr>
          <p:cNvPr id="75780" name="Rectangle 4"/>
          <p:cNvSpPr>
            <a:spLocks noChangeArrowheads="1"/>
          </p:cNvSpPr>
          <p:nvPr/>
        </p:nvSpPr>
        <p:spPr bwMode="auto">
          <a:xfrm>
            <a:off x="381000" y="3124200"/>
            <a:ext cx="8229600" cy="1295400"/>
          </a:xfrm>
          <a:prstGeom prst="rect">
            <a:avLst/>
          </a:prstGeom>
          <a:noFill/>
          <a:ln w="9525">
            <a:noFill/>
            <a:miter lim="800000"/>
            <a:headEnd/>
            <a:tailEnd/>
          </a:ln>
        </p:spPr>
        <p:txBody>
          <a:bodyPr/>
          <a:lstStyle/>
          <a:p>
            <a:pPr marL="342900" indent="-342900" algn="just" eaLnBrk="0" hangingPunct="0"/>
            <a:r>
              <a:rPr lang="vi-VN" sz="3200" b="1">
                <a:solidFill>
                  <a:srgbClr val="000000"/>
                </a:solidFill>
                <a:latin typeface="Times New Roman" pitchFamily="18" charset="0"/>
              </a:rPr>
              <a:t>Vậy cấu tạo và phạm vi sử dụng của cáp đối với mạng điện  trong nhà như thế nào? </a:t>
            </a:r>
          </a:p>
        </p:txBody>
      </p:sp>
      <p:sp>
        <p:nvSpPr>
          <p:cNvPr id="75781" name="Rectangle 5"/>
          <p:cNvSpPr>
            <a:spLocks noChangeArrowheads="1"/>
          </p:cNvSpPr>
          <p:nvPr/>
        </p:nvSpPr>
        <p:spPr bwMode="auto">
          <a:xfrm>
            <a:off x="304800" y="4800600"/>
            <a:ext cx="8229600" cy="1295400"/>
          </a:xfrm>
          <a:prstGeom prst="rect">
            <a:avLst/>
          </a:prstGeom>
          <a:noFill/>
          <a:ln w="9525">
            <a:noFill/>
            <a:miter lim="800000"/>
            <a:headEnd/>
            <a:tailEnd/>
          </a:ln>
        </p:spPr>
        <p:txBody>
          <a:bodyPr/>
          <a:lstStyle/>
          <a:p>
            <a:pPr marL="342900" indent="-342900" algn="just" eaLnBrk="0" hangingPunct="0"/>
            <a:r>
              <a:rPr lang="vi-VN" sz="3200" b="1">
                <a:solidFill>
                  <a:srgbClr val="000000"/>
                </a:solidFill>
                <a:latin typeface="Times New Roman" pitchFamily="18" charset="0"/>
              </a:rPr>
              <a:t>Đối với mạng điện  trong nhà , cáp được dùng để lắp đặt đường dây hạ áp dẫn điện từ lưới điện phân phối gần nhất đến mạng điện trong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80">
                                            <p:txEl>
                                              <p:pRg st="0" end="0"/>
                                            </p:txEl>
                                          </p:spTgt>
                                        </p:tgtEl>
                                        <p:attrNameLst>
                                          <p:attrName>style.visibility</p:attrName>
                                        </p:attrNameLst>
                                      </p:cBhvr>
                                      <p:to>
                                        <p:strVal val="visible"/>
                                      </p:to>
                                    </p:set>
                                    <p:anim calcmode="lin" valueType="num">
                                      <p:cBhvr additive="base">
                                        <p:cTn id="13"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1">
                                            <p:txEl>
                                              <p:pRg st="0" end="0"/>
                                            </p:txEl>
                                          </p:spTgt>
                                        </p:tgtEl>
                                        <p:attrNameLst>
                                          <p:attrName>style.visibility</p:attrName>
                                        </p:attrNameLst>
                                      </p:cBhvr>
                                      <p:to>
                                        <p:strVal val="visible"/>
                                      </p:to>
                                    </p:set>
                                    <p:anim calcmode="lin" valueType="num">
                                      <p:cBhvr additive="base">
                                        <p:cTn id="19"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75780" grpId="0" build="p"/>
      <p:bldP spid="7578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ilicon071006-1"/>
          <p:cNvPicPr>
            <a:picLocks noChangeAspect="1" noChangeArrowheads="1"/>
          </p:cNvPicPr>
          <p:nvPr/>
        </p:nvPicPr>
        <p:blipFill>
          <a:blip r:embed="rId2"/>
          <a:srcRect/>
          <a:stretch>
            <a:fillRect/>
          </a:stretch>
        </p:blipFill>
        <p:spPr bwMode="auto">
          <a:xfrm>
            <a:off x="0" y="0"/>
            <a:ext cx="9144000" cy="7132638"/>
          </a:xfrm>
          <a:prstGeom prst="rect">
            <a:avLst/>
          </a:prstGeom>
          <a:noFill/>
          <a:ln w="9525">
            <a:noFill/>
            <a:miter lim="800000"/>
            <a:headEnd/>
            <a:tailEnd/>
          </a:ln>
        </p:spPr>
      </p:pic>
      <p:sp>
        <p:nvSpPr>
          <p:cNvPr id="27653" name="Text Box 5"/>
          <p:cNvSpPr txBox="1">
            <a:spLocks noChangeArrowheads="1"/>
          </p:cNvSpPr>
          <p:nvPr/>
        </p:nvSpPr>
        <p:spPr bwMode="auto">
          <a:xfrm>
            <a:off x="1371600" y="0"/>
            <a:ext cx="7239000" cy="701675"/>
          </a:xfrm>
          <a:prstGeom prst="rect">
            <a:avLst/>
          </a:prstGeom>
          <a:noFill/>
          <a:ln w="9525">
            <a:noFill/>
            <a:miter lim="800000"/>
            <a:headEnd/>
            <a:tailEnd/>
          </a:ln>
          <a:effectLst/>
        </p:spPr>
        <p:txBody>
          <a:bodyPr>
            <a:spAutoFit/>
          </a:bodyPr>
          <a:lstStyle/>
          <a:p>
            <a:pPr algn="ctr">
              <a:spcBef>
                <a:spcPct val="50000"/>
              </a:spcBef>
              <a:defRPr/>
            </a:pPr>
            <a:r>
              <a:rPr lang="en-US" sz="4000" u="sng">
                <a:solidFill>
                  <a:srgbClr val="66003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III.VẬT LIỆU CÁCH ĐIỆN</a:t>
            </a:r>
            <a:r>
              <a:rPr lang="en-US" sz="4000">
                <a:solidFill>
                  <a:srgbClr val="66003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u-cach-dien-vicadi-X"/>
          <p:cNvPicPr>
            <a:picLocks noChangeAspect="1" noChangeArrowheads="1"/>
          </p:cNvPicPr>
          <p:nvPr/>
        </p:nvPicPr>
        <p:blipFill>
          <a:blip r:embed="rId3"/>
          <a:srcRect/>
          <a:stretch>
            <a:fillRect/>
          </a:stretch>
        </p:blipFill>
        <p:spPr bwMode="auto">
          <a:xfrm>
            <a:off x="2411413" y="1628775"/>
            <a:ext cx="4400550" cy="3581400"/>
          </a:xfrm>
          <a:prstGeom prst="rect">
            <a:avLst/>
          </a:prstGeom>
          <a:noFill/>
          <a:ln w="9525">
            <a:noFill/>
            <a:miter lim="800000"/>
            <a:headEnd/>
            <a:tailEnd/>
          </a:ln>
        </p:spPr>
      </p:pic>
      <p:pic>
        <p:nvPicPr>
          <p:cNvPr id="51203" name="Picture 3" descr="Cach-dien-VICADI"/>
          <p:cNvPicPr>
            <a:picLocks noChangeAspect="1" noChangeArrowheads="1"/>
          </p:cNvPicPr>
          <p:nvPr/>
        </p:nvPicPr>
        <p:blipFill>
          <a:blip r:embed="rId4"/>
          <a:srcRect/>
          <a:stretch>
            <a:fillRect/>
          </a:stretch>
        </p:blipFill>
        <p:spPr bwMode="auto">
          <a:xfrm>
            <a:off x="304800" y="228600"/>
            <a:ext cx="8458200" cy="5432425"/>
          </a:xfrm>
          <a:prstGeom prst="rect">
            <a:avLst/>
          </a:prstGeom>
          <a:noFill/>
          <a:ln w="9525">
            <a:noFill/>
            <a:miter lim="800000"/>
            <a:headEnd/>
            <a:tailEnd/>
          </a:ln>
        </p:spPr>
      </p:pic>
      <p:pic>
        <p:nvPicPr>
          <p:cNvPr id="51204" name="Picture 4" descr="U"/>
          <p:cNvPicPr>
            <a:picLocks noChangeAspect="1" noChangeArrowheads="1"/>
          </p:cNvPicPr>
          <p:nvPr/>
        </p:nvPicPr>
        <p:blipFill>
          <a:blip r:embed="rId5"/>
          <a:srcRect/>
          <a:stretch>
            <a:fillRect/>
          </a:stretch>
        </p:blipFill>
        <p:spPr bwMode="auto">
          <a:xfrm>
            <a:off x="2795588" y="3071813"/>
            <a:ext cx="5053012" cy="5233987"/>
          </a:xfrm>
          <a:prstGeom prst="rect">
            <a:avLst/>
          </a:prstGeom>
          <a:noFill/>
          <a:ln w="9525">
            <a:noFill/>
            <a:miter lim="800000"/>
            <a:headEnd/>
            <a:tailEnd/>
          </a:ln>
        </p:spPr>
      </p:pic>
      <p:pic>
        <p:nvPicPr>
          <p:cNvPr id="51205" name="Picture 5" descr="Tham-cach-dien-lon"/>
          <p:cNvPicPr>
            <a:picLocks noChangeAspect="1" noChangeArrowheads="1"/>
          </p:cNvPicPr>
          <p:nvPr/>
        </p:nvPicPr>
        <p:blipFill>
          <a:blip r:embed="rId6"/>
          <a:srcRect/>
          <a:stretch>
            <a:fillRect/>
          </a:stretch>
        </p:blipFill>
        <p:spPr bwMode="auto">
          <a:xfrm>
            <a:off x="685800" y="228600"/>
            <a:ext cx="8077200" cy="876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1202"/>
                                        </p:tgtEl>
                                      </p:cBhvr>
                                    </p:animEffect>
                                    <p:set>
                                      <p:cBhvr>
                                        <p:cTn id="12" dur="1" fill="hold">
                                          <p:stCondLst>
                                            <p:cond delay="499"/>
                                          </p:stCondLst>
                                        </p:cTn>
                                        <p:tgtEl>
                                          <p:spTgt spid="51202"/>
                                        </p:tgtEl>
                                        <p:attrNameLst>
                                          <p:attrName>style.visibility</p:attrName>
                                        </p:attrNameLst>
                                      </p:cBhvr>
                                      <p:to>
                                        <p:strVal val="hidden"/>
                                      </p:to>
                                    </p:set>
                                  </p:childTnLst>
                                </p:cTn>
                              </p:par>
                              <p:par>
                                <p:cTn id="13" presetID="4" presetClass="entr" presetSubtype="32" fill="hold"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ox(out)">
                                      <p:cBhvr>
                                        <p:cTn id="15" dur="500"/>
                                        <p:tgtEl>
                                          <p:spTgt spid="512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51203"/>
                                        </p:tgtEl>
                                      </p:cBhvr>
                                    </p:animEffect>
                                    <p:set>
                                      <p:cBhvr>
                                        <p:cTn id="20" dur="1" fill="hold">
                                          <p:stCondLst>
                                            <p:cond delay="499"/>
                                          </p:stCondLst>
                                        </p:cTn>
                                        <p:tgtEl>
                                          <p:spTgt spid="51203"/>
                                        </p:tgtEl>
                                        <p:attrNameLst>
                                          <p:attrName>style.visibility</p:attrName>
                                        </p:attrNameLst>
                                      </p:cBhvr>
                                      <p:to>
                                        <p:strVal val="hidden"/>
                                      </p:to>
                                    </p:set>
                                  </p:childTnLst>
                                </p:cTn>
                              </p:par>
                              <p:par>
                                <p:cTn id="21" presetID="8" presetClass="entr" presetSubtype="16" fill="hold" nodeType="withEffect">
                                  <p:stCondLst>
                                    <p:cond delay="0"/>
                                  </p:stCondLst>
                                  <p:childTnLst>
                                    <p:set>
                                      <p:cBhvr>
                                        <p:cTn id="22" dur="1" fill="hold">
                                          <p:stCondLst>
                                            <p:cond delay="0"/>
                                          </p:stCondLst>
                                        </p:cTn>
                                        <p:tgtEl>
                                          <p:spTgt spid="51204"/>
                                        </p:tgtEl>
                                        <p:attrNameLst>
                                          <p:attrName>style.visibility</p:attrName>
                                        </p:attrNameLst>
                                      </p:cBhvr>
                                      <p:to>
                                        <p:strVal val="visible"/>
                                      </p:to>
                                    </p:set>
                                    <p:animEffect transition="in" filter="diamond(in)">
                                      <p:cBhvr>
                                        <p:cTn id="23" dur="1000"/>
                                        <p:tgtEl>
                                          <p:spTgt spid="512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51204"/>
                                        </p:tgtEl>
                                      </p:cBhvr>
                                    </p:animEffect>
                                    <p:set>
                                      <p:cBhvr>
                                        <p:cTn id="28" dur="1" fill="hold">
                                          <p:stCondLst>
                                            <p:cond delay="499"/>
                                          </p:stCondLst>
                                        </p:cTn>
                                        <p:tgtEl>
                                          <p:spTgt spid="51204"/>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51205"/>
                                        </p:tgtEl>
                                        <p:attrNameLst>
                                          <p:attrName>style.visibility</p:attrName>
                                        </p:attrNameLst>
                                      </p:cBhvr>
                                      <p:to>
                                        <p:strVal val="visible"/>
                                      </p:to>
                                    </p:set>
                                    <p:animEffect transition="in" filter="blinds(horizontal)">
                                      <p:cBhvr>
                                        <p:cTn id="31" dur="500"/>
                                        <p:tgtEl>
                                          <p:spTgt spid="512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51205"/>
                                        </p:tgtEl>
                                      </p:cBhvr>
                                    </p:animEffect>
                                    <p:set>
                                      <p:cBhvr>
                                        <p:cTn id="36" dur="1" fill="hold">
                                          <p:stCondLst>
                                            <p:cond delay="499"/>
                                          </p:stCondLst>
                                        </p:cTn>
                                        <p:tgtEl>
                                          <p:spTgt spid="51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219200"/>
            <a:ext cx="8686800" cy="2620963"/>
          </a:xfrm>
        </p:spPr>
        <p:txBody>
          <a:bodyPr/>
          <a:lstStyle/>
          <a:p>
            <a:pPr algn="just" eaLnBrk="1" hangingPunct="1"/>
            <a:r>
              <a:rPr lang="vi-VN" sz="4000" smtClean="0">
                <a:solidFill>
                  <a:srgbClr val="000000"/>
                </a:solidFill>
                <a:latin typeface="Times New Roman" pitchFamily="18" charset="0"/>
              </a:rPr>
              <a:t>Trong mạng điện, vật liệu cách điện luôn đi liền với những vật liệu dẫn điện</a:t>
            </a:r>
            <a:br>
              <a:rPr lang="vi-VN" sz="4000" smtClean="0">
                <a:solidFill>
                  <a:srgbClr val="000000"/>
                </a:solidFill>
                <a:latin typeface="Times New Roman" pitchFamily="18" charset="0"/>
              </a:rPr>
            </a:br>
            <a:r>
              <a:rPr lang="vi-VN" sz="4000" smtClean="0">
                <a:solidFill>
                  <a:srgbClr val="000000"/>
                </a:solidFill>
                <a:latin typeface="Times New Roman" pitchFamily="18" charset="0"/>
              </a:rPr>
              <a:t>đảm bảo cho mạng điện làm việc đạt hiệu quả và an toàn cho người và mạng điện. </a:t>
            </a:r>
            <a:endParaRPr lang="en-US" altLang="en-US" sz="4000" smtClean="0">
              <a:latin typeface=".VnTime"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304800" y="152400"/>
            <a:ext cx="8229600" cy="1066800"/>
          </a:xfrm>
        </p:spPr>
        <p:txBody>
          <a:bodyPr/>
          <a:lstStyle/>
          <a:p>
            <a:pPr marL="0" indent="0">
              <a:buFontTx/>
              <a:buNone/>
            </a:pPr>
            <a:r>
              <a:rPr lang="en-US" smtClean="0">
                <a:latin typeface="Times New Roman" pitchFamily="18" charset="0"/>
                <a:ea typeface="Tahoma" pitchFamily="34" charset="0"/>
                <a:cs typeface="Times New Roman" pitchFamily="18" charset="0"/>
              </a:rPr>
              <a:t>Em hãy kể tên một số loại dây dẫn mà em biết ?</a:t>
            </a:r>
          </a:p>
        </p:txBody>
      </p:sp>
      <p:pic>
        <p:nvPicPr>
          <p:cNvPr id="76804" name="Picture 4" descr="Day dien doi 2x32"/>
          <p:cNvPicPr>
            <a:picLocks noChangeAspect="1" noChangeArrowheads="1"/>
          </p:cNvPicPr>
          <p:nvPr/>
        </p:nvPicPr>
        <p:blipFill>
          <a:blip r:embed="rId2"/>
          <a:srcRect/>
          <a:stretch>
            <a:fillRect/>
          </a:stretch>
        </p:blipFill>
        <p:spPr bwMode="auto">
          <a:xfrm>
            <a:off x="0" y="990600"/>
            <a:ext cx="3657600" cy="5105400"/>
          </a:xfrm>
          <a:prstGeom prst="rect">
            <a:avLst/>
          </a:prstGeom>
          <a:noFill/>
          <a:ln w="9525">
            <a:noFill/>
            <a:miter lim="800000"/>
            <a:headEnd/>
            <a:tailEnd/>
          </a:ln>
        </p:spPr>
      </p:pic>
      <p:sp>
        <p:nvSpPr>
          <p:cNvPr id="76805" name="Rectangle 5"/>
          <p:cNvSpPr>
            <a:spLocks noChangeArrowheads="1"/>
          </p:cNvSpPr>
          <p:nvPr/>
        </p:nvSpPr>
        <p:spPr bwMode="auto">
          <a:xfrm>
            <a:off x="685800" y="6248400"/>
            <a:ext cx="1920875" cy="461963"/>
          </a:xfrm>
          <a:prstGeom prst="rect">
            <a:avLst/>
          </a:prstGeom>
          <a:noFill/>
          <a:ln w="9525">
            <a:noFill/>
            <a:miter lim="800000"/>
            <a:headEnd/>
            <a:tailEnd/>
          </a:ln>
        </p:spPr>
        <p:txBody>
          <a:bodyPr wrap="none">
            <a:spAutoFit/>
          </a:bodyPr>
          <a:lstStyle/>
          <a:p>
            <a:pPr eaLnBrk="0" hangingPunct="0"/>
            <a:r>
              <a:rPr lang="vi-VN" sz="2400" b="1">
                <a:latin typeface="Times New Roman" pitchFamily="18" charset="0"/>
                <a:ea typeface="Tahoma" pitchFamily="34" charset="0"/>
                <a:cs typeface="Times New Roman" pitchFamily="18" charset="0"/>
              </a:rPr>
              <a:t>Dây điện đôi.</a:t>
            </a:r>
          </a:p>
        </p:txBody>
      </p:sp>
      <p:pic>
        <p:nvPicPr>
          <p:cNvPr id="76806" name="Picture 6" descr="Day don doi men"/>
          <p:cNvPicPr>
            <a:picLocks noChangeAspect="1" noChangeArrowheads="1"/>
          </p:cNvPicPr>
          <p:nvPr/>
        </p:nvPicPr>
        <p:blipFill>
          <a:blip r:embed="rId3"/>
          <a:srcRect/>
          <a:stretch>
            <a:fillRect/>
          </a:stretch>
        </p:blipFill>
        <p:spPr bwMode="auto">
          <a:xfrm>
            <a:off x="3352800" y="838200"/>
            <a:ext cx="3124200" cy="5257800"/>
          </a:xfrm>
          <a:prstGeom prst="rect">
            <a:avLst/>
          </a:prstGeom>
          <a:noFill/>
          <a:ln w="9525">
            <a:noFill/>
            <a:miter lim="800000"/>
            <a:headEnd/>
            <a:tailEnd/>
          </a:ln>
        </p:spPr>
      </p:pic>
      <p:sp>
        <p:nvSpPr>
          <p:cNvPr id="76807" name="Rectangle 7"/>
          <p:cNvSpPr>
            <a:spLocks noChangeArrowheads="1"/>
          </p:cNvSpPr>
          <p:nvPr/>
        </p:nvSpPr>
        <p:spPr bwMode="auto">
          <a:xfrm>
            <a:off x="3810000" y="6248400"/>
            <a:ext cx="2005013" cy="461963"/>
          </a:xfrm>
          <a:prstGeom prst="rect">
            <a:avLst/>
          </a:prstGeom>
          <a:noFill/>
          <a:ln w="9525">
            <a:noFill/>
            <a:miter lim="800000"/>
            <a:headEnd/>
            <a:tailEnd/>
          </a:ln>
        </p:spPr>
        <p:txBody>
          <a:bodyPr wrap="none">
            <a:spAutoFit/>
          </a:bodyPr>
          <a:lstStyle/>
          <a:p>
            <a:pPr eaLnBrk="0" hangingPunct="0"/>
            <a:r>
              <a:rPr lang="vi-VN" sz="2400" b="1">
                <a:latin typeface="Times New Roman" pitchFamily="18" charset="0"/>
                <a:ea typeface="Tahoma" pitchFamily="34" charset="0"/>
                <a:cs typeface="Times New Roman" pitchFamily="18" charset="0"/>
              </a:rPr>
              <a:t>Dây đôi mềm.</a:t>
            </a:r>
          </a:p>
        </p:txBody>
      </p:sp>
      <p:pic>
        <p:nvPicPr>
          <p:cNvPr id="76808" name="Picture 8" descr="Day don 1 soi"/>
          <p:cNvPicPr>
            <a:picLocks noChangeAspect="1" noChangeArrowheads="1"/>
          </p:cNvPicPr>
          <p:nvPr/>
        </p:nvPicPr>
        <p:blipFill>
          <a:blip r:embed="rId4"/>
          <a:srcRect/>
          <a:stretch>
            <a:fillRect/>
          </a:stretch>
        </p:blipFill>
        <p:spPr bwMode="auto">
          <a:xfrm>
            <a:off x="6629400" y="914400"/>
            <a:ext cx="2514600" cy="5105400"/>
          </a:xfrm>
          <a:prstGeom prst="rect">
            <a:avLst/>
          </a:prstGeom>
          <a:noFill/>
          <a:ln w="9525">
            <a:noFill/>
            <a:miter lim="800000"/>
            <a:headEnd/>
            <a:tailEnd/>
          </a:ln>
        </p:spPr>
      </p:pic>
      <p:sp>
        <p:nvSpPr>
          <p:cNvPr id="76809" name="Text Box 9"/>
          <p:cNvSpPr txBox="1">
            <a:spLocks noChangeArrowheads="1"/>
          </p:cNvSpPr>
          <p:nvPr/>
        </p:nvSpPr>
        <p:spPr bwMode="auto">
          <a:xfrm>
            <a:off x="6629400" y="6248400"/>
            <a:ext cx="2514600" cy="461963"/>
          </a:xfrm>
          <a:prstGeom prst="rect">
            <a:avLst/>
          </a:prstGeom>
          <a:noFill/>
          <a:ln w="9525">
            <a:noFill/>
            <a:miter lim="800000"/>
            <a:headEnd/>
            <a:tailEnd/>
          </a:ln>
        </p:spPr>
        <p:txBody>
          <a:bodyPr>
            <a:spAutoFit/>
          </a:bodyPr>
          <a:lstStyle/>
          <a:p>
            <a:pPr eaLnBrk="0" hangingPunct="0"/>
            <a:r>
              <a:rPr lang="vi-VN" sz="2400" b="1">
                <a:latin typeface="Times New Roman" pitchFamily="18" charset="0"/>
                <a:ea typeface="Tahoma" pitchFamily="34" charset="0"/>
                <a:cs typeface="Times New Roman" pitchFamily="18" charset="0"/>
              </a:rPr>
              <a:t>Dây đơn lõi 1 sợi.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strips(downLeft)">
                                      <p:cBhvr>
                                        <p:cTn id="7" dur="500"/>
                                        <p:tgtEl>
                                          <p:spTgt spid="7680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6805"/>
                                        </p:tgtEl>
                                        <p:attrNameLst>
                                          <p:attrName>style.visibility</p:attrName>
                                        </p:attrNameLst>
                                      </p:cBhvr>
                                      <p:to>
                                        <p:strVal val="visible"/>
                                      </p:to>
                                    </p:set>
                                    <p:animEffect transition="in" filter="blinds(horizontal)">
                                      <p:cBhvr>
                                        <p:cTn id="11" dur="500"/>
                                        <p:tgtEl>
                                          <p:spTgt spid="768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nodeType="clickEffect">
                                  <p:stCondLst>
                                    <p:cond delay="0"/>
                                  </p:stCondLst>
                                  <p:childTnLst>
                                    <p:set>
                                      <p:cBhvr>
                                        <p:cTn id="15" dur="1" fill="hold">
                                          <p:stCondLst>
                                            <p:cond delay="0"/>
                                          </p:stCondLst>
                                        </p:cTn>
                                        <p:tgtEl>
                                          <p:spTgt spid="76806"/>
                                        </p:tgtEl>
                                        <p:attrNameLst>
                                          <p:attrName>style.visibility</p:attrName>
                                        </p:attrNameLst>
                                      </p:cBhvr>
                                      <p:to>
                                        <p:strVal val="visible"/>
                                      </p:to>
                                    </p:set>
                                    <p:animEffect transition="in" filter="barn(inHorizontal)">
                                      <p:cBhvr>
                                        <p:cTn id="16" dur="500"/>
                                        <p:tgtEl>
                                          <p:spTgt spid="76806"/>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76807"/>
                                        </p:tgtEl>
                                        <p:attrNameLst>
                                          <p:attrName>style.visibility</p:attrName>
                                        </p:attrNameLst>
                                      </p:cBhvr>
                                      <p:to>
                                        <p:strVal val="visible"/>
                                      </p:to>
                                    </p:set>
                                    <p:animEffect transition="in" filter="box(in)">
                                      <p:cBhvr>
                                        <p:cTn id="20" dur="500"/>
                                        <p:tgtEl>
                                          <p:spTgt spid="768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76808"/>
                                        </p:tgtEl>
                                        <p:attrNameLst>
                                          <p:attrName>style.visibility</p:attrName>
                                        </p:attrNameLst>
                                      </p:cBhvr>
                                      <p:to>
                                        <p:strVal val="visible"/>
                                      </p:to>
                                    </p:set>
                                    <p:animEffect transition="in" filter="slide(fromBottom)">
                                      <p:cBhvr>
                                        <p:cTn id="25" dur="500"/>
                                        <p:tgtEl>
                                          <p:spTgt spid="76808"/>
                                        </p:tgtEl>
                                      </p:cBhvr>
                                    </p:animEffect>
                                  </p:childTnLst>
                                </p:cTn>
                              </p:par>
                            </p:childTnLst>
                          </p:cTn>
                        </p:par>
                        <p:par>
                          <p:cTn id="26" fill="hold" nodeType="afterGroup">
                            <p:stCondLst>
                              <p:cond delay="500"/>
                            </p:stCondLst>
                            <p:childTnLst>
                              <p:par>
                                <p:cTn id="27" presetID="12" presetClass="entr" presetSubtype="4" fill="hold" nodeType="afterEffect">
                                  <p:stCondLst>
                                    <p:cond delay="0"/>
                                  </p:stCondLst>
                                  <p:childTnLst>
                                    <p:set>
                                      <p:cBhvr>
                                        <p:cTn id="28" dur="1" fill="hold">
                                          <p:stCondLst>
                                            <p:cond delay="0"/>
                                          </p:stCondLst>
                                        </p:cTn>
                                        <p:tgtEl>
                                          <p:spTgt spid="76809">
                                            <p:txEl>
                                              <p:pRg st="0" end="0"/>
                                            </p:txEl>
                                          </p:spTgt>
                                        </p:tgtEl>
                                        <p:attrNameLst>
                                          <p:attrName>style.visibility</p:attrName>
                                        </p:attrNameLst>
                                      </p:cBhvr>
                                      <p:to>
                                        <p:strVal val="visible"/>
                                      </p:to>
                                    </p:set>
                                    <p:animEffect transition="in" filter="slide(fromBottom)">
                                      <p:cBhvr>
                                        <p:cTn id="29" dur="500"/>
                                        <p:tgtEl>
                                          <p:spTgt spid="768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9"/>
          <p:cNvSpPr>
            <a:spLocks noChangeArrowheads="1"/>
          </p:cNvSpPr>
          <p:nvPr/>
        </p:nvSpPr>
        <p:spPr bwMode="auto">
          <a:xfrm>
            <a:off x="1905000" y="381000"/>
            <a:ext cx="6699250" cy="503238"/>
          </a:xfrm>
          <a:prstGeom prst="wedgeRoundRectCallout">
            <a:avLst>
              <a:gd name="adj1" fmla="val -76755"/>
              <a:gd name="adj2" fmla="val 145898"/>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3200" b="1" i="1">
                <a:solidFill>
                  <a:srgbClr val="D60093"/>
                </a:solidFill>
                <a:latin typeface="Times New Roman" pitchFamily="18" charset="0"/>
                <a:cs typeface="Times New Roman" pitchFamily="18" charset="0"/>
              </a:rPr>
              <a:t>Thế nào là vật liệu cách điện?</a:t>
            </a:r>
          </a:p>
        </p:txBody>
      </p:sp>
      <p:sp>
        <p:nvSpPr>
          <p:cNvPr id="53252" name="Text Box 4"/>
          <p:cNvSpPr txBox="1">
            <a:spLocks noChangeArrowheads="1"/>
          </p:cNvSpPr>
          <p:nvPr/>
        </p:nvSpPr>
        <p:spPr bwMode="auto">
          <a:xfrm>
            <a:off x="1143000" y="1600200"/>
            <a:ext cx="7677150" cy="955675"/>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p>
            <a:pPr>
              <a:spcBef>
                <a:spcPct val="50000"/>
              </a:spcBef>
            </a:pPr>
            <a:r>
              <a:rPr lang="en-US" altLang="en-US" sz="2800" b="1">
                <a:solidFill>
                  <a:srgbClr val="0000CC"/>
                </a:solidFill>
                <a:latin typeface="Times New Roman" pitchFamily="18" charset="0"/>
                <a:cs typeface="Times New Roman" pitchFamily="18" charset="0"/>
              </a:rPr>
              <a:t>Vật liệu cách điện là vật liệu không cho dòng điện truyền qua.  </a:t>
            </a:r>
          </a:p>
        </p:txBody>
      </p:sp>
      <p:sp>
        <p:nvSpPr>
          <p:cNvPr id="53255" name="Text Box 7"/>
          <p:cNvSpPr txBox="1">
            <a:spLocks noChangeArrowheads="1"/>
          </p:cNvSpPr>
          <p:nvPr/>
        </p:nvSpPr>
        <p:spPr bwMode="auto">
          <a:xfrm>
            <a:off x="228600" y="4343400"/>
            <a:ext cx="8458200" cy="1570038"/>
          </a:xfrm>
          <a:prstGeom prst="rect">
            <a:avLst/>
          </a:prstGeom>
          <a:noFill/>
          <a:ln w="9525">
            <a:noFill/>
            <a:miter lim="800000"/>
            <a:headEnd/>
            <a:tailEnd/>
          </a:ln>
        </p:spPr>
        <p:txBody>
          <a:bodyPr>
            <a:spAutoFit/>
          </a:bodyPr>
          <a:lstStyle/>
          <a:p>
            <a:pPr algn="just" eaLnBrk="0" hangingPunct="0"/>
            <a:r>
              <a:rPr lang="vi-VN" sz="3200">
                <a:solidFill>
                  <a:srgbClr val="000000"/>
                </a:solidFill>
                <a:latin typeface="Times New Roman" pitchFamily="18" charset="0"/>
                <a:cs typeface="Times New Roman" pitchFamily="18" charset="0"/>
              </a:rPr>
              <a:t>Là vật liệu dùng để cách li các phần tử dẫn điện với nhau và giữa phần dẫn điện với phần không mang điện khác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55"/>
                                        </p:tgtEl>
                                        <p:attrNameLst>
                                          <p:attrName>style.visibility</p:attrName>
                                        </p:attrNameLst>
                                      </p:cBhvr>
                                      <p:to>
                                        <p:strVal val="visible"/>
                                      </p:to>
                                    </p:set>
                                    <p:anim calcmode="lin" valueType="num">
                                      <p:cBhvr additive="base">
                                        <p:cTn id="12" dur="500" fill="hold"/>
                                        <p:tgtEl>
                                          <p:spTgt spid="53255"/>
                                        </p:tgtEl>
                                        <p:attrNameLst>
                                          <p:attrName>ppt_x</p:attrName>
                                        </p:attrNameLst>
                                      </p:cBhvr>
                                      <p:tavLst>
                                        <p:tav tm="0">
                                          <p:val>
                                            <p:strVal val="#ppt_x"/>
                                          </p:val>
                                        </p:tav>
                                        <p:tav tm="100000">
                                          <p:val>
                                            <p:strVal val="#ppt_x"/>
                                          </p:val>
                                        </p:tav>
                                      </p:tavLst>
                                    </p:anim>
                                    <p:anim calcmode="lin" valueType="num">
                                      <p:cBhvr additive="base">
                                        <p:cTn id="13"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53255"/>
                                        </p:tgtEl>
                                      </p:cBhvr>
                                    </p:animEffect>
                                    <p:set>
                                      <p:cBhvr>
                                        <p:cTn id="18" dur="1" fill="hold">
                                          <p:stCondLst>
                                            <p:cond delay="499"/>
                                          </p:stCondLst>
                                        </p:cTn>
                                        <p:tgtEl>
                                          <p:spTgt spid="5325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3252"/>
                                        </p:tgtEl>
                                        <p:attrNameLst>
                                          <p:attrName>style.visibility</p:attrName>
                                        </p:attrNameLst>
                                      </p:cBhvr>
                                      <p:to>
                                        <p:strVal val="visible"/>
                                      </p:to>
                                    </p:set>
                                    <p:animEffect transition="in" filter="slide(fromBottom)">
                                      <p:cBhvr>
                                        <p:cTn id="23"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animBg="1"/>
      <p:bldP spid="53255" grpId="0"/>
      <p:bldP spid="5325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9"/>
          <p:cNvSpPr>
            <a:spLocks noChangeArrowheads="1"/>
          </p:cNvSpPr>
          <p:nvPr/>
        </p:nvSpPr>
        <p:spPr bwMode="auto">
          <a:xfrm>
            <a:off x="0" y="685800"/>
            <a:ext cx="8991600" cy="1546225"/>
          </a:xfrm>
          <a:prstGeom prst="wedgeRoundRectCallout">
            <a:avLst>
              <a:gd name="adj1" fmla="val -49523"/>
              <a:gd name="adj2" fmla="val 20227"/>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3200" b="1" i="1">
                <a:solidFill>
                  <a:srgbClr val="D60093"/>
                </a:solidFill>
                <a:latin typeface="Times New Roman" pitchFamily="18" charset="0"/>
                <a:cs typeface="Times New Roman" pitchFamily="18" charset="0"/>
              </a:rPr>
              <a:t>Hãy gạch chéo vào những ô trống để chỉ ra những vật liệu cách điện của mạng điện trong nhà?</a:t>
            </a:r>
          </a:p>
        </p:txBody>
      </p:sp>
      <p:graphicFrame>
        <p:nvGraphicFramePr>
          <p:cNvPr id="55328" name="Group 32"/>
          <p:cNvGraphicFramePr>
            <a:graphicFrameLocks noGrp="1"/>
          </p:cNvGraphicFramePr>
          <p:nvPr/>
        </p:nvGraphicFramePr>
        <p:xfrm>
          <a:off x="1524000" y="2852738"/>
          <a:ext cx="6096000" cy="3108852"/>
        </p:xfrm>
        <a:graphic>
          <a:graphicData uri="http://schemas.openxmlformats.org/drawingml/2006/table">
            <a:tbl>
              <a:tblPr/>
              <a:tblGrid>
                <a:gridCol w="4848225"/>
                <a:gridCol w="1247775"/>
              </a:tblGrid>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rPr>
                        <a:t>Pu li sứ</a:t>
                      </a: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endParaRP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rPr>
                        <a:t>Ống luồn dây dẫn</a:t>
                      </a: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endParaRP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rPr>
                        <a:t>Vỏ cầu chì</a:t>
                      </a: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endParaRP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rPr>
                        <a:t>Vỏ đui đèn</a:t>
                      </a: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endParaRP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rPr>
                        <a:t>Thiếc</a:t>
                      </a: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endParaRP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rPr>
                        <a:t>Mica</a:t>
                      </a: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00"/>
                        </a:solidFill>
                        <a:effectLst/>
                        <a:latin typeface="Times New Roman" panose="02020603050405020304" pitchFamily="18" charset="0"/>
                        <a:cs typeface="Times New Roman" panose="02020603050405020304" pitchFamily="18" charset="0"/>
                      </a:endParaRPr>
                    </a:p>
                  </a:txBody>
                  <a:tcPr marT="45711" marB="4571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5323" name="Text Box 27"/>
          <p:cNvSpPr txBox="1">
            <a:spLocks noChangeArrowheads="1"/>
          </p:cNvSpPr>
          <p:nvPr/>
        </p:nvSpPr>
        <p:spPr bwMode="auto">
          <a:xfrm>
            <a:off x="6732588" y="2838450"/>
            <a:ext cx="4445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800" b="1">
                <a:solidFill>
                  <a:srgbClr val="FF0066"/>
                </a:solidFill>
                <a:latin typeface="Times New Roman" panose="02020603050405020304" pitchFamily="18" charset="0"/>
                <a:cs typeface="Times New Roman" panose="02020603050405020304" pitchFamily="18" charset="0"/>
              </a:rPr>
              <a:t>X</a:t>
            </a:r>
          </a:p>
        </p:txBody>
      </p:sp>
      <p:sp>
        <p:nvSpPr>
          <p:cNvPr id="55324" name="Text Box 28"/>
          <p:cNvSpPr txBox="1">
            <a:spLocks noChangeArrowheads="1"/>
          </p:cNvSpPr>
          <p:nvPr/>
        </p:nvSpPr>
        <p:spPr bwMode="auto">
          <a:xfrm>
            <a:off x="6743700" y="3270250"/>
            <a:ext cx="4445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800" b="1">
                <a:solidFill>
                  <a:srgbClr val="FF0066"/>
                </a:solidFill>
                <a:latin typeface="Times New Roman" panose="02020603050405020304" pitchFamily="18" charset="0"/>
                <a:cs typeface="Times New Roman" panose="02020603050405020304" pitchFamily="18" charset="0"/>
              </a:rPr>
              <a:t>X</a:t>
            </a:r>
          </a:p>
        </p:txBody>
      </p:sp>
      <p:sp>
        <p:nvSpPr>
          <p:cNvPr id="55325" name="Text Box 29"/>
          <p:cNvSpPr txBox="1">
            <a:spLocks noChangeArrowheads="1"/>
          </p:cNvSpPr>
          <p:nvPr/>
        </p:nvSpPr>
        <p:spPr bwMode="auto">
          <a:xfrm>
            <a:off x="6732588" y="3702050"/>
            <a:ext cx="4445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800" b="1">
                <a:solidFill>
                  <a:srgbClr val="FF0066"/>
                </a:solidFill>
                <a:latin typeface="Times New Roman" panose="02020603050405020304" pitchFamily="18" charset="0"/>
                <a:cs typeface="Times New Roman" panose="02020603050405020304" pitchFamily="18" charset="0"/>
              </a:rPr>
              <a:t>X</a:t>
            </a:r>
          </a:p>
        </p:txBody>
      </p:sp>
      <p:sp>
        <p:nvSpPr>
          <p:cNvPr id="55326" name="Text Box 30"/>
          <p:cNvSpPr txBox="1">
            <a:spLocks noChangeArrowheads="1"/>
          </p:cNvSpPr>
          <p:nvPr/>
        </p:nvSpPr>
        <p:spPr bwMode="auto">
          <a:xfrm>
            <a:off x="6705600" y="4267200"/>
            <a:ext cx="4445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800" b="1">
                <a:solidFill>
                  <a:srgbClr val="FF0066"/>
                </a:solidFill>
                <a:latin typeface="Times New Roman" panose="02020603050405020304" pitchFamily="18" charset="0"/>
                <a:cs typeface="Times New Roman" panose="02020603050405020304" pitchFamily="18" charset="0"/>
              </a:rPr>
              <a:t>X</a:t>
            </a:r>
          </a:p>
        </p:txBody>
      </p:sp>
      <p:sp>
        <p:nvSpPr>
          <p:cNvPr id="55327" name="Text Box 31"/>
          <p:cNvSpPr txBox="1">
            <a:spLocks noChangeArrowheads="1"/>
          </p:cNvSpPr>
          <p:nvPr/>
        </p:nvSpPr>
        <p:spPr bwMode="auto">
          <a:xfrm>
            <a:off x="6781800" y="5257800"/>
            <a:ext cx="4445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800" b="1">
                <a:solidFill>
                  <a:srgbClr val="FF0066"/>
                </a:solidFill>
                <a:latin typeface="Times New Roman" panose="02020603050405020304" pitchFamily="18" charset="0"/>
                <a:cs typeface="Times New Roman" panose="02020603050405020304" pitchFamily="18"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ipe(left)">
                                      <p:cBhvr>
                                        <p:cTn id="7" dur="500"/>
                                        <p:tgtEl>
                                          <p:spTgt spid="5529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553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autoUpdateAnimBg="0"/>
      <p:bldP spid="55323" grpId="0" autoUpdateAnimBg="0"/>
      <p:bldP spid="55324" grpId="0" autoUpdateAnimBg="0"/>
      <p:bldP spid="55325" grpId="0" autoUpdateAnimBg="0"/>
      <p:bldP spid="55326" grpId="0" autoUpdateAnimBg="0"/>
      <p:bldP spid="5532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medium_mkd1276854838"/>
          <p:cNvPicPr>
            <a:picLocks noChangeAspect="1" noChangeArrowheads="1"/>
          </p:cNvPicPr>
          <p:nvPr/>
        </p:nvPicPr>
        <p:blipFill>
          <a:blip r:embed="rId2"/>
          <a:srcRect/>
          <a:stretch>
            <a:fillRect/>
          </a:stretch>
        </p:blipFill>
        <p:spPr bwMode="auto">
          <a:xfrm>
            <a:off x="0" y="0"/>
            <a:ext cx="3352800" cy="3581400"/>
          </a:xfrm>
          <a:prstGeom prst="rect">
            <a:avLst/>
          </a:prstGeom>
          <a:noFill/>
          <a:ln w="9525">
            <a:noFill/>
            <a:miter lim="800000"/>
            <a:headEnd/>
            <a:tailEnd/>
          </a:ln>
        </p:spPr>
      </p:pic>
      <p:pic>
        <p:nvPicPr>
          <p:cNvPr id="26627" name="Picture 5" descr="canvas"/>
          <p:cNvPicPr>
            <a:picLocks noChangeAspect="1" noChangeArrowheads="1"/>
          </p:cNvPicPr>
          <p:nvPr/>
        </p:nvPicPr>
        <p:blipFill>
          <a:blip r:embed="rId3"/>
          <a:srcRect/>
          <a:stretch>
            <a:fillRect/>
          </a:stretch>
        </p:blipFill>
        <p:spPr bwMode="auto">
          <a:xfrm>
            <a:off x="3124200" y="0"/>
            <a:ext cx="3200400" cy="3810000"/>
          </a:xfrm>
          <a:prstGeom prst="rect">
            <a:avLst/>
          </a:prstGeom>
          <a:noFill/>
          <a:ln w="9525">
            <a:noFill/>
            <a:miter lim="800000"/>
            <a:headEnd/>
            <a:tailEnd/>
          </a:ln>
        </p:spPr>
      </p:pic>
      <p:pic>
        <p:nvPicPr>
          <p:cNvPr id="26628" name="Picture 6" descr="canvas"/>
          <p:cNvPicPr>
            <a:picLocks noChangeAspect="1" noChangeArrowheads="1"/>
          </p:cNvPicPr>
          <p:nvPr/>
        </p:nvPicPr>
        <p:blipFill>
          <a:blip r:embed="rId4"/>
          <a:srcRect/>
          <a:stretch>
            <a:fillRect/>
          </a:stretch>
        </p:blipFill>
        <p:spPr bwMode="auto">
          <a:xfrm>
            <a:off x="0" y="3810000"/>
            <a:ext cx="3200400" cy="3048000"/>
          </a:xfrm>
          <a:prstGeom prst="rect">
            <a:avLst/>
          </a:prstGeom>
          <a:noFill/>
          <a:ln w="9525">
            <a:noFill/>
            <a:miter lim="800000"/>
            <a:headEnd/>
            <a:tailEnd/>
          </a:ln>
        </p:spPr>
      </p:pic>
      <p:pic>
        <p:nvPicPr>
          <p:cNvPr id="26629" name="Picture 7" descr="canvas"/>
          <p:cNvPicPr>
            <a:picLocks noChangeAspect="1" noChangeArrowheads="1"/>
          </p:cNvPicPr>
          <p:nvPr/>
        </p:nvPicPr>
        <p:blipFill>
          <a:blip r:embed="rId5"/>
          <a:srcRect/>
          <a:stretch>
            <a:fillRect/>
          </a:stretch>
        </p:blipFill>
        <p:spPr bwMode="auto">
          <a:xfrm>
            <a:off x="3200400" y="3810000"/>
            <a:ext cx="3124200" cy="3048000"/>
          </a:xfrm>
          <a:prstGeom prst="rect">
            <a:avLst/>
          </a:prstGeom>
          <a:noFill/>
          <a:ln w="9525">
            <a:noFill/>
            <a:miter lim="800000"/>
            <a:headEnd/>
            <a:tailEnd/>
          </a:ln>
        </p:spPr>
      </p:pic>
      <p:pic>
        <p:nvPicPr>
          <p:cNvPr id="26630" name="Picture 8" descr="canvas"/>
          <p:cNvPicPr>
            <a:picLocks noChangeAspect="1" noChangeArrowheads="1"/>
          </p:cNvPicPr>
          <p:nvPr/>
        </p:nvPicPr>
        <p:blipFill>
          <a:blip r:embed="rId6"/>
          <a:srcRect/>
          <a:stretch>
            <a:fillRect/>
          </a:stretch>
        </p:blipFill>
        <p:spPr bwMode="auto">
          <a:xfrm>
            <a:off x="6324600" y="0"/>
            <a:ext cx="2819400" cy="3886200"/>
          </a:xfrm>
          <a:prstGeom prst="rect">
            <a:avLst/>
          </a:prstGeom>
          <a:noFill/>
          <a:ln w="9525">
            <a:noFill/>
            <a:miter lim="800000"/>
            <a:headEnd/>
            <a:tailEnd/>
          </a:ln>
        </p:spPr>
      </p:pic>
      <p:pic>
        <p:nvPicPr>
          <p:cNvPr id="26631" name="Picture 9" descr="canvas"/>
          <p:cNvPicPr>
            <a:picLocks noChangeAspect="1" noChangeArrowheads="1"/>
          </p:cNvPicPr>
          <p:nvPr/>
        </p:nvPicPr>
        <p:blipFill>
          <a:blip r:embed="rId7"/>
          <a:srcRect/>
          <a:stretch>
            <a:fillRect/>
          </a:stretch>
        </p:blipFill>
        <p:spPr bwMode="auto">
          <a:xfrm>
            <a:off x="6324600" y="3733800"/>
            <a:ext cx="2819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228600" y="304800"/>
            <a:ext cx="8686800" cy="2057400"/>
          </a:xfrm>
          <a:noFill/>
        </p:spPr>
        <p:txBody>
          <a:bodyPr/>
          <a:lstStyle/>
          <a:p>
            <a:pPr eaLnBrk="1" hangingPunct="1"/>
            <a:r>
              <a:rPr lang="en-US" altLang="en-US" smtClean="0">
                <a:latin typeface="Times New Roman" pitchFamily="18" charset="0"/>
                <a:cs typeface="Times New Roman" pitchFamily="18" charset="0"/>
              </a:rPr>
              <a:t>? Hãy nêu ứng dụng của vật liệu cách điện.</a:t>
            </a:r>
          </a:p>
        </p:txBody>
      </p:sp>
      <p:sp>
        <p:nvSpPr>
          <p:cNvPr id="81927" name="Rectangle 7"/>
          <p:cNvSpPr>
            <a:spLocks noChangeArrowheads="1"/>
          </p:cNvSpPr>
          <p:nvPr/>
        </p:nvSpPr>
        <p:spPr bwMode="auto">
          <a:xfrm>
            <a:off x="304800" y="2286000"/>
            <a:ext cx="8534400" cy="2743200"/>
          </a:xfrm>
          <a:prstGeom prst="rect">
            <a:avLst/>
          </a:prstGeom>
          <a:noFill/>
          <a:ln w="9525">
            <a:noFill/>
            <a:miter lim="800000"/>
            <a:headEnd/>
            <a:tailEnd/>
          </a:ln>
        </p:spPr>
        <p:txBody>
          <a:bodyPr anchor="ctr"/>
          <a:lstStyle/>
          <a:p>
            <a:pPr algn="just"/>
            <a:r>
              <a:rPr lang="en-US" altLang="en-US" sz="4400">
                <a:solidFill>
                  <a:schemeClr val="tx2"/>
                </a:solidFill>
                <a:latin typeface="Times New Roman" pitchFamily="18" charset="0"/>
                <a:cs typeface="Times New Roman" pitchFamily="18" charset="0"/>
              </a:rPr>
              <a:t>Các vật liệu cách điện này dùng  làm vật liệu để chế tạo các vỏ bọc cách điện cho dây dẫn, pu li,kẹp sứ, đế cầu chì, vỏ công tắc.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7"/>
                                        </p:tgtEl>
                                        <p:attrNameLst>
                                          <p:attrName>style.visibility</p:attrName>
                                        </p:attrNameLst>
                                      </p:cBhvr>
                                      <p:to>
                                        <p:strVal val="visible"/>
                                      </p:to>
                                    </p:set>
                                    <p:anim calcmode="lin" valueType="num">
                                      <p:cBhvr additive="base">
                                        <p:cTn id="7" dur="500" fill="hold"/>
                                        <p:tgtEl>
                                          <p:spTgt spid="81927"/>
                                        </p:tgtEl>
                                        <p:attrNameLst>
                                          <p:attrName>ppt_x</p:attrName>
                                        </p:attrNameLst>
                                      </p:cBhvr>
                                      <p:tavLst>
                                        <p:tav tm="0">
                                          <p:val>
                                            <p:strVal val="#ppt_x"/>
                                          </p:val>
                                        </p:tav>
                                        <p:tav tm="100000">
                                          <p:val>
                                            <p:strVal val="#ppt_x"/>
                                          </p:val>
                                        </p:tav>
                                      </p:tavLst>
                                    </p:anim>
                                    <p:anim calcmode="lin" valueType="num">
                                      <p:cBhvr additive="base">
                                        <p:cTn id="8" dur="500" fill="hold"/>
                                        <p:tgtEl>
                                          <p:spTgt spid="81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990600" y="457200"/>
            <a:ext cx="7391400" cy="1066800"/>
          </a:xfrm>
          <a:prstGeom prst="rect">
            <a:avLst/>
          </a:prstGeom>
          <a:noFill/>
          <a:ln w="9525">
            <a:noFill/>
            <a:miter lim="800000"/>
            <a:headEnd/>
            <a:tailEnd/>
          </a:ln>
        </p:spPr>
        <p:txBody>
          <a:bodyPr>
            <a:spAutoFit/>
          </a:bodyPr>
          <a:lstStyle/>
          <a:p>
            <a:pPr algn="just" eaLnBrk="0" hangingPunct="0"/>
            <a:r>
              <a:rPr lang="vi-VN" sz="3200" b="1">
                <a:solidFill>
                  <a:srgbClr val="000000"/>
                </a:solidFill>
                <a:latin typeface="Times New Roman" pitchFamily="18" charset="0"/>
              </a:rPr>
              <a:t>? Tại sao trong lắp đặt mạng điện lại phải dùng vật liệu cách điện</a:t>
            </a:r>
          </a:p>
        </p:txBody>
      </p:sp>
      <p:sp>
        <p:nvSpPr>
          <p:cNvPr id="82949" name="Text Box 5"/>
          <p:cNvSpPr txBox="1">
            <a:spLocks noChangeArrowheads="1"/>
          </p:cNvSpPr>
          <p:nvPr/>
        </p:nvSpPr>
        <p:spPr bwMode="auto">
          <a:xfrm>
            <a:off x="990600" y="1905000"/>
            <a:ext cx="7391400" cy="1570038"/>
          </a:xfrm>
          <a:prstGeom prst="rect">
            <a:avLst/>
          </a:prstGeom>
          <a:noFill/>
          <a:ln w="9525">
            <a:noFill/>
            <a:miter lim="800000"/>
            <a:headEnd/>
            <a:tailEnd/>
          </a:ln>
        </p:spPr>
        <p:txBody>
          <a:bodyPr>
            <a:spAutoFit/>
          </a:bodyPr>
          <a:lstStyle/>
          <a:p>
            <a:pPr algn="just" eaLnBrk="0" hangingPunct="0"/>
            <a:r>
              <a:rPr lang="vi-VN" sz="3200" b="1">
                <a:solidFill>
                  <a:srgbClr val="000000"/>
                </a:solidFill>
                <a:latin typeface="Times New Roman" pitchFamily="18" charset="0"/>
              </a:rPr>
              <a:t>Trong lắp đặt mạng điện phải dùng vật liệu cách điện để giữ an toàn cho mạng điện và cho con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wheel(4)">
                                      <p:cBhvr>
                                        <p:cTn id="7" dur="2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9"/>
          <p:cNvSpPr>
            <a:spLocks noChangeArrowheads="1"/>
          </p:cNvSpPr>
          <p:nvPr/>
        </p:nvSpPr>
        <p:spPr bwMode="auto">
          <a:xfrm>
            <a:off x="152400" y="533400"/>
            <a:ext cx="8991600" cy="1371600"/>
          </a:xfrm>
          <a:prstGeom prst="wedgeRoundRectCallout">
            <a:avLst>
              <a:gd name="adj1" fmla="val -51218"/>
              <a:gd name="adj2" fmla="val 2187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3200" b="1" i="1">
                <a:solidFill>
                  <a:srgbClr val="D60093"/>
                </a:solidFill>
                <a:latin typeface="Times New Roman" pitchFamily="18" charset="0"/>
                <a:cs typeface="Times New Roman" pitchFamily="18" charset="0"/>
              </a:rPr>
              <a:t>Vật liệu cách điện phải đạt những yêu cầu nào?</a:t>
            </a:r>
          </a:p>
        </p:txBody>
      </p:sp>
      <p:sp>
        <p:nvSpPr>
          <p:cNvPr id="83973" name="Text Box 5"/>
          <p:cNvSpPr txBox="1">
            <a:spLocks noChangeArrowheads="1"/>
          </p:cNvSpPr>
          <p:nvPr/>
        </p:nvSpPr>
        <p:spPr bwMode="auto">
          <a:xfrm>
            <a:off x="1752600" y="2514600"/>
            <a:ext cx="6629400" cy="3122613"/>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p>
            <a:pPr>
              <a:spcBef>
                <a:spcPct val="50000"/>
              </a:spcBef>
              <a:buFontTx/>
              <a:buChar char="•"/>
            </a:pPr>
            <a:r>
              <a:rPr lang="en-US" altLang="en-US" sz="3600" b="1">
                <a:solidFill>
                  <a:srgbClr val="660033"/>
                </a:solidFill>
                <a:latin typeface="Times New Roman" pitchFamily="18" charset="0"/>
                <a:cs typeface="Times New Roman" pitchFamily="18" charset="0"/>
              </a:rPr>
              <a:t> Độ cách điện cao.</a:t>
            </a:r>
          </a:p>
          <a:p>
            <a:pPr>
              <a:spcBef>
                <a:spcPct val="50000"/>
              </a:spcBef>
              <a:buFontTx/>
              <a:buChar char="•"/>
            </a:pPr>
            <a:r>
              <a:rPr lang="en-US" altLang="en-US" sz="3600" b="1">
                <a:solidFill>
                  <a:srgbClr val="660033"/>
                </a:solidFill>
                <a:latin typeface="Times New Roman" pitchFamily="18" charset="0"/>
                <a:cs typeface="Times New Roman" pitchFamily="18" charset="0"/>
              </a:rPr>
              <a:t> Chịu nhiệt tốt.</a:t>
            </a:r>
          </a:p>
          <a:p>
            <a:pPr>
              <a:spcBef>
                <a:spcPct val="50000"/>
              </a:spcBef>
              <a:buFontTx/>
              <a:buChar char="•"/>
            </a:pPr>
            <a:r>
              <a:rPr lang="en-US" altLang="en-US" sz="3600" b="1">
                <a:solidFill>
                  <a:srgbClr val="660033"/>
                </a:solidFill>
                <a:latin typeface="Times New Roman" pitchFamily="18" charset="0"/>
                <a:cs typeface="Times New Roman" pitchFamily="18" charset="0"/>
              </a:rPr>
              <a:t> Chống ẩm tốt.</a:t>
            </a:r>
          </a:p>
          <a:p>
            <a:pPr>
              <a:spcBef>
                <a:spcPct val="50000"/>
              </a:spcBef>
              <a:buFontTx/>
              <a:buChar char="•"/>
            </a:pPr>
            <a:r>
              <a:rPr lang="en-US" altLang="en-US" sz="3600" b="1">
                <a:solidFill>
                  <a:srgbClr val="660033"/>
                </a:solidFill>
                <a:latin typeface="Times New Roman" pitchFamily="18" charset="0"/>
                <a:cs typeface="Times New Roman" pitchFamily="18" charset="0"/>
              </a:rPr>
              <a:t> Có độ bền cơ học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strips(downLeft)">
                                      <p:cBhvr>
                                        <p:cTn id="12"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6553200" y="6248400"/>
            <a:ext cx="2133600" cy="457200"/>
          </a:xfrm>
          <a:prstGeom prst="rect">
            <a:avLst/>
          </a:prstGeom>
          <a:noFill/>
          <a:ln w="9525">
            <a:noFill/>
            <a:miter lim="800000"/>
            <a:headEnd/>
            <a:tailEnd/>
          </a:ln>
        </p:spPr>
        <p:txBody>
          <a:bodyPr/>
          <a:lstStyle/>
          <a:p>
            <a:pPr algn="r"/>
            <a:fld id="{866BDFAF-E54A-4452-BEBD-5F47226CDF7B}" type="slidenum">
              <a:rPr lang="en-US" altLang="en-US" sz="1000">
                <a:latin typeface="Arial" charset="0"/>
              </a:rPr>
              <a:pPr algn="r"/>
              <a:t>26</a:t>
            </a:fld>
            <a:endParaRPr lang="en-US" altLang="en-US" sz="1000">
              <a:latin typeface="Arial" charset="0"/>
            </a:endParaRPr>
          </a:p>
        </p:txBody>
      </p:sp>
      <p:pic>
        <p:nvPicPr>
          <p:cNvPr id="6181" name="Picture 37" descr="computer_girl_hg_wht">
            <a:hlinkClick r:id="rId2"/>
          </p:cNvPr>
          <p:cNvPicPr>
            <a:picLocks noChangeAspect="1" noChangeArrowheads="1" noCrop="1"/>
          </p:cNvPicPr>
          <p:nvPr/>
        </p:nvPicPr>
        <p:blipFill>
          <a:blip r:embed="rId3"/>
          <a:srcRect/>
          <a:stretch>
            <a:fillRect/>
          </a:stretch>
        </p:blipFill>
        <p:spPr bwMode="auto">
          <a:xfrm>
            <a:off x="2209800" y="3733800"/>
            <a:ext cx="5105400" cy="2692400"/>
          </a:xfrm>
          <a:prstGeom prst="rect">
            <a:avLst/>
          </a:prstGeom>
          <a:noFill/>
          <a:ln w="9525">
            <a:noFill/>
            <a:miter lim="800000"/>
            <a:headEnd/>
            <a:tailEnd/>
          </a:ln>
        </p:spPr>
      </p:pic>
      <p:sp>
        <p:nvSpPr>
          <p:cNvPr id="30724" name="Text Box 15"/>
          <p:cNvSpPr txBox="1">
            <a:spLocks noChangeArrowheads="1"/>
          </p:cNvSpPr>
          <p:nvPr/>
        </p:nvSpPr>
        <p:spPr bwMode="auto">
          <a:xfrm>
            <a:off x="152400" y="685800"/>
            <a:ext cx="8534400" cy="2677656"/>
          </a:xfrm>
          <a:prstGeom prst="rect">
            <a:avLst/>
          </a:prstGeom>
          <a:noFill/>
          <a:ln w="9525">
            <a:noFill/>
            <a:miter lim="800000"/>
            <a:headEnd/>
            <a:tailEnd/>
          </a:ln>
        </p:spPr>
        <p:txBody>
          <a:bodyPr>
            <a:spAutoFit/>
          </a:bodyPr>
          <a:lstStyle/>
          <a:p>
            <a:pPr>
              <a:spcBef>
                <a:spcPct val="50000"/>
              </a:spcBef>
            </a:pPr>
            <a:r>
              <a:rPr lang="en-US" sz="2800" b="1" dirty="0" smtClean="0">
                <a:solidFill>
                  <a:srgbClr val="000066"/>
                </a:solidFill>
                <a:latin typeface="Times New Roman" pitchFamily="18" charset="0"/>
                <a:cs typeface="Times New Roman" pitchFamily="18" charset="0"/>
              </a:rPr>
              <a:t>-</a:t>
            </a:r>
            <a:r>
              <a:rPr lang="en-US" sz="2800" b="1" dirty="0" err="1" smtClean="0">
                <a:solidFill>
                  <a:srgbClr val="000066"/>
                </a:solidFill>
                <a:latin typeface="Times New Roman" pitchFamily="18" charset="0"/>
                <a:cs typeface="Times New Roman" pitchFamily="18" charset="0"/>
              </a:rPr>
              <a:t>Trả</a:t>
            </a:r>
            <a:r>
              <a:rPr lang="en-US" sz="2800" b="1" dirty="0" smtClean="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lời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các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câu</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hỏi</a:t>
            </a:r>
            <a:r>
              <a:rPr lang="en-US" sz="2800" b="1" dirty="0">
                <a:solidFill>
                  <a:srgbClr val="000066"/>
                </a:solidFill>
                <a:latin typeface="Times New Roman" pitchFamily="18" charset="0"/>
                <a:cs typeface="Times New Roman" pitchFamily="18" charset="0"/>
              </a:rPr>
              <a:t> _ </a:t>
            </a:r>
            <a:r>
              <a:rPr lang="en-US" sz="2800" b="1" dirty="0" err="1">
                <a:solidFill>
                  <a:srgbClr val="000066"/>
                </a:solidFill>
                <a:latin typeface="Times New Roman" pitchFamily="18" charset="0"/>
                <a:cs typeface="Times New Roman" pitchFamily="18" charset="0"/>
              </a:rPr>
              <a:t>trang</a:t>
            </a:r>
            <a:r>
              <a:rPr lang="en-US" sz="2800" b="1" dirty="0">
                <a:solidFill>
                  <a:srgbClr val="000066"/>
                </a:solidFill>
                <a:latin typeface="Times New Roman" pitchFamily="18" charset="0"/>
                <a:cs typeface="Times New Roman" pitchFamily="18" charset="0"/>
              </a:rPr>
              <a:t> 12 _ </a:t>
            </a:r>
            <a:r>
              <a:rPr lang="en-US" sz="2800" b="1" dirty="0" err="1">
                <a:solidFill>
                  <a:srgbClr val="000066"/>
                </a:solidFill>
                <a:latin typeface="Times New Roman" pitchFamily="18" charset="0"/>
                <a:cs typeface="Times New Roman" pitchFamily="18" charset="0"/>
              </a:rPr>
              <a:t>sách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giáo</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khoa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công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nghệ</a:t>
            </a:r>
            <a:r>
              <a:rPr lang="en-US" sz="2800" b="1" dirty="0">
                <a:solidFill>
                  <a:srgbClr val="000066"/>
                </a:solidFill>
                <a:latin typeface="Times New Roman" pitchFamily="18" charset="0"/>
                <a:cs typeface="Times New Roman" pitchFamily="18" charset="0"/>
              </a:rPr>
              <a:t> 9</a:t>
            </a:r>
            <a:r>
              <a:rPr lang="en-US" sz="2800" b="1" dirty="0" smtClean="0">
                <a:solidFill>
                  <a:srgbClr val="000066"/>
                </a:solidFill>
                <a:latin typeface="Times New Roman" pitchFamily="18" charset="0"/>
                <a:cs typeface="Times New Roman" pitchFamily="18" charset="0"/>
              </a:rPr>
              <a:t>.</a:t>
            </a:r>
          </a:p>
          <a:p>
            <a:pPr>
              <a:spcBef>
                <a:spcPct val="50000"/>
              </a:spcBef>
            </a:pPr>
            <a:r>
              <a:rPr lang="en-US" sz="2800" b="1" dirty="0" smtClean="0">
                <a:solidFill>
                  <a:srgbClr val="000066"/>
                </a:solidFill>
                <a:latin typeface="Times New Roman" pitchFamily="18" charset="0"/>
                <a:cs typeface="Times New Roman" pitchFamily="18" charset="0"/>
              </a:rPr>
              <a:t>-S</a:t>
            </a:r>
            <a:r>
              <a:rPr lang="vi-VN" sz="2800" b="1" dirty="0" smtClean="0">
                <a:solidFill>
                  <a:srgbClr val="000066"/>
                </a:solidFill>
                <a:latin typeface="Times New Roman" pitchFamily="18" charset="0"/>
                <a:cs typeface="Times New Roman" pitchFamily="18" charset="0"/>
              </a:rPr>
              <a:t>ư</a:t>
            </a:r>
            <a:r>
              <a:rPr lang="en-US" sz="2800" b="1" dirty="0" smtClean="0">
                <a:solidFill>
                  <a:srgbClr val="000066"/>
                </a:solidFill>
                <a:latin typeface="Times New Roman" pitchFamily="18" charset="0"/>
                <a:cs typeface="Times New Roman" pitchFamily="18" charset="0"/>
              </a:rPr>
              <a:t>u </a:t>
            </a:r>
            <a:r>
              <a:rPr lang="en-US" sz="2800" b="1" dirty="0" err="1" smtClean="0">
                <a:solidFill>
                  <a:srgbClr val="000066"/>
                </a:solidFill>
                <a:latin typeface="Times New Roman" pitchFamily="18" charset="0"/>
                <a:cs typeface="Times New Roman" pitchFamily="18" charset="0"/>
              </a:rPr>
              <a:t>tập</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hình</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ảnh</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một</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số</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loại</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dây</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dẫn</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điện</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dây</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cáp</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điện</a:t>
            </a:r>
            <a:endParaRPr lang="en-US" sz="2800" b="1" dirty="0" smtClean="0">
              <a:solidFill>
                <a:srgbClr val="000066"/>
              </a:solidFill>
              <a:latin typeface="Times New Roman" pitchFamily="18" charset="0"/>
              <a:cs typeface="Times New Roman" pitchFamily="18" charset="0"/>
            </a:endParaRPr>
          </a:p>
          <a:p>
            <a:pPr>
              <a:spcBef>
                <a:spcPct val="50000"/>
              </a:spcBef>
            </a:pPr>
            <a:r>
              <a:rPr lang="en-US" sz="2800" b="1" dirty="0" smtClean="0">
                <a:solidFill>
                  <a:srgbClr val="000066"/>
                </a:solidFill>
                <a:latin typeface="Times New Roman" pitchFamily="18" charset="0"/>
                <a:cs typeface="Times New Roman" pitchFamily="18" charset="0"/>
              </a:rPr>
              <a:t>-</a:t>
            </a:r>
            <a:r>
              <a:rPr lang="en-US" sz="2800" b="1" dirty="0" err="1" smtClean="0">
                <a:solidFill>
                  <a:srgbClr val="000066"/>
                </a:solidFill>
                <a:latin typeface="Times New Roman" pitchFamily="18" charset="0"/>
                <a:cs typeface="Times New Roman" pitchFamily="18" charset="0"/>
              </a:rPr>
              <a:t>Đọc</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trước</a:t>
            </a:r>
            <a:r>
              <a:rPr lang="en-US" sz="2800" b="1" dirty="0" smtClean="0">
                <a:solidFill>
                  <a:srgbClr val="000066"/>
                </a:solidFill>
                <a:latin typeface="Times New Roman" pitchFamily="18" charset="0"/>
                <a:cs typeface="Times New Roman" pitchFamily="18" charset="0"/>
              </a:rPr>
              <a:t> </a:t>
            </a:r>
            <a:r>
              <a:rPr lang="en-US" sz="2800" b="1" dirty="0" err="1" smtClean="0">
                <a:solidFill>
                  <a:srgbClr val="000066"/>
                </a:solidFill>
                <a:latin typeface="Times New Roman" pitchFamily="18" charset="0"/>
                <a:cs typeface="Times New Roman" pitchFamily="18" charset="0"/>
              </a:rPr>
              <a:t>bài</a:t>
            </a:r>
            <a:r>
              <a:rPr lang="en-US" sz="2800" b="1" dirty="0" smtClean="0">
                <a:solidFill>
                  <a:srgbClr val="000066"/>
                </a:solidFill>
                <a:latin typeface="Times New Roman" pitchFamily="18" charset="0"/>
                <a:cs typeface="Times New Roman" pitchFamily="18" charset="0"/>
              </a:rPr>
              <a:t> 3</a:t>
            </a:r>
            <a:endParaRPr lang="en-US" sz="2800" b="1" dirty="0">
              <a:solidFill>
                <a:srgbClr val="00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81"/>
                                        </p:tgtEl>
                                        <p:attrNameLst>
                                          <p:attrName>style.visibility</p:attrName>
                                        </p:attrNameLst>
                                      </p:cBhvr>
                                      <p:to>
                                        <p:strVal val="visible"/>
                                      </p:to>
                                    </p:set>
                                    <p:animEffect transition="in" filter="fade">
                                      <p:cBhvr>
                                        <p:cTn id="7" dur="1000"/>
                                        <p:tgtEl>
                                          <p:spTgt spid="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cap dong tran 1"/>
          <p:cNvPicPr>
            <a:picLocks noChangeAspect="1" noChangeArrowheads="1"/>
          </p:cNvPicPr>
          <p:nvPr/>
        </p:nvPicPr>
        <p:blipFill>
          <a:blip r:embed="rId3"/>
          <a:srcRect/>
          <a:stretch>
            <a:fillRect/>
          </a:stretch>
        </p:blipFill>
        <p:spPr bwMode="auto">
          <a:xfrm>
            <a:off x="0" y="0"/>
            <a:ext cx="4572000" cy="6172200"/>
          </a:xfrm>
          <a:prstGeom prst="rect">
            <a:avLst/>
          </a:prstGeom>
          <a:noFill/>
          <a:ln w="9525">
            <a:noFill/>
            <a:miter lim="800000"/>
            <a:headEnd/>
            <a:tailEnd/>
          </a:ln>
        </p:spPr>
      </p:pic>
      <p:sp>
        <p:nvSpPr>
          <p:cNvPr id="4099" name="Rectangle 8"/>
          <p:cNvSpPr>
            <a:spLocks noChangeArrowheads="1"/>
          </p:cNvSpPr>
          <p:nvPr/>
        </p:nvSpPr>
        <p:spPr bwMode="auto">
          <a:xfrm>
            <a:off x="990600" y="6400800"/>
            <a:ext cx="1392238" cy="461963"/>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Cáp trần</a:t>
            </a:r>
          </a:p>
        </p:txBody>
      </p:sp>
      <p:pic>
        <p:nvPicPr>
          <p:cNvPr id="4100" name="Picture 9" descr="170510_094058day_dan_dung3"/>
          <p:cNvPicPr>
            <a:picLocks noChangeAspect="1" noChangeArrowheads="1"/>
          </p:cNvPicPr>
          <p:nvPr/>
        </p:nvPicPr>
        <p:blipFill>
          <a:blip r:embed="rId4"/>
          <a:srcRect/>
          <a:stretch>
            <a:fillRect/>
          </a:stretch>
        </p:blipFill>
        <p:spPr bwMode="auto">
          <a:xfrm>
            <a:off x="4876800" y="0"/>
            <a:ext cx="4114800" cy="6019800"/>
          </a:xfrm>
          <a:prstGeom prst="rect">
            <a:avLst/>
          </a:prstGeom>
          <a:noFill/>
          <a:ln w="9525">
            <a:noFill/>
            <a:miter lim="800000"/>
            <a:headEnd/>
            <a:tailEnd/>
          </a:ln>
        </p:spPr>
      </p:pic>
      <p:sp>
        <p:nvSpPr>
          <p:cNvPr id="4101" name="Rectangle 10"/>
          <p:cNvSpPr>
            <a:spLocks noChangeArrowheads="1"/>
          </p:cNvSpPr>
          <p:nvPr/>
        </p:nvSpPr>
        <p:spPr bwMode="auto">
          <a:xfrm>
            <a:off x="5334000" y="6400800"/>
            <a:ext cx="3194050" cy="461963"/>
          </a:xfrm>
          <a:prstGeom prst="rect">
            <a:avLst/>
          </a:prstGeom>
          <a:noFill/>
          <a:ln w="9525">
            <a:noFill/>
            <a:miter lim="800000"/>
            <a:headEnd/>
            <a:tailEnd/>
          </a:ln>
        </p:spPr>
        <p:txBody>
          <a:bodyPr wrap="none">
            <a:spAutoFit/>
          </a:bodyPr>
          <a:lstStyle/>
          <a:p>
            <a:pPr eaLnBrk="0" hangingPunct="0"/>
            <a:r>
              <a:rPr lang="vi-VN" sz="2400" b="1">
                <a:latin typeface="Times New Roman" pitchFamily="18" charset="0"/>
                <a:cs typeface="Times New Roman" pitchFamily="18" charset="0"/>
              </a:rPr>
              <a:t>Dây cáp bọc cách điện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9"/>
          <p:cNvSpPr>
            <a:spLocks noChangeArrowheads="1"/>
          </p:cNvSpPr>
          <p:nvPr/>
        </p:nvSpPr>
        <p:spPr bwMode="auto">
          <a:xfrm>
            <a:off x="381000" y="1484313"/>
            <a:ext cx="8534400" cy="792162"/>
          </a:xfrm>
          <a:prstGeom prst="wedgeRoundRectCallout">
            <a:avLst>
              <a:gd name="adj1" fmla="val -54056"/>
              <a:gd name="adj2" fmla="val 84870"/>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2400" b="1" i="1">
                <a:latin typeface="Times New Roman" pitchFamily="18" charset="0"/>
                <a:cs typeface="Times New Roman" pitchFamily="18" charset="0"/>
              </a:rPr>
              <a:t>Quan sát cấu tạo của một số loại dây dẫn điện, phân loại và ghi số thứ tự của hình vào bảng </a:t>
            </a:r>
          </a:p>
        </p:txBody>
      </p:sp>
      <p:sp>
        <p:nvSpPr>
          <p:cNvPr id="297988" name="Text Box 4"/>
          <p:cNvSpPr txBox="1">
            <a:spLocks noChangeArrowheads="1"/>
          </p:cNvSpPr>
          <p:nvPr/>
        </p:nvSpPr>
        <p:spPr bwMode="auto">
          <a:xfrm>
            <a:off x="1828800" y="690563"/>
            <a:ext cx="7172325" cy="528637"/>
          </a:xfrm>
          <a:prstGeom prst="rect">
            <a:avLst/>
          </a:prstGeom>
          <a:solidFill>
            <a:srgbClr val="FFFF99"/>
          </a:solidFill>
          <a:ln w="9525">
            <a:solidFill>
              <a:srgbClr val="800000"/>
            </a:solidFill>
            <a:miter lim="800000"/>
            <a:headEnd/>
            <a:tailEnd/>
          </a:ln>
          <a:effectLst/>
        </p:spPr>
        <p:txBody>
          <a:bodyPr>
            <a:spAutoFit/>
          </a:bodyPr>
          <a:lstStyle/>
          <a:p>
            <a:pPr algn="ctr">
              <a:spcBef>
                <a:spcPct val="50000"/>
              </a:spcBef>
              <a:defRPr/>
            </a:pPr>
            <a:r>
              <a:rPr lang="en-US" sz="280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 PHÂN LOẠI DÂY DẪN ĐIỆN</a:t>
            </a:r>
          </a:p>
        </p:txBody>
      </p:sp>
      <p:pic>
        <p:nvPicPr>
          <p:cNvPr id="30724" name="Picture 4" descr="H2"/>
          <p:cNvPicPr>
            <a:picLocks noChangeAspect="1" noChangeArrowheads="1"/>
          </p:cNvPicPr>
          <p:nvPr/>
        </p:nvPicPr>
        <p:blipFill>
          <a:blip r:embed="rId3"/>
          <a:srcRect/>
          <a:stretch>
            <a:fillRect/>
          </a:stretch>
        </p:blipFill>
        <p:spPr bwMode="auto">
          <a:xfrm>
            <a:off x="6948488" y="2633663"/>
            <a:ext cx="2016125" cy="515937"/>
          </a:xfrm>
          <a:prstGeom prst="rect">
            <a:avLst/>
          </a:prstGeom>
          <a:noFill/>
          <a:ln w="9525">
            <a:noFill/>
            <a:miter lim="800000"/>
            <a:headEnd/>
            <a:tailEnd/>
          </a:ln>
        </p:spPr>
      </p:pic>
      <p:pic>
        <p:nvPicPr>
          <p:cNvPr id="30725" name="Picture 5" descr="H2"/>
          <p:cNvPicPr>
            <a:picLocks noChangeAspect="1" noChangeArrowheads="1"/>
          </p:cNvPicPr>
          <p:nvPr/>
        </p:nvPicPr>
        <p:blipFill>
          <a:blip r:embed="rId4"/>
          <a:srcRect/>
          <a:stretch>
            <a:fillRect/>
          </a:stretch>
        </p:blipFill>
        <p:spPr bwMode="auto">
          <a:xfrm>
            <a:off x="107950" y="2636838"/>
            <a:ext cx="2124075" cy="636587"/>
          </a:xfrm>
          <a:prstGeom prst="rect">
            <a:avLst/>
          </a:prstGeom>
          <a:noFill/>
          <a:ln w="9525">
            <a:noFill/>
            <a:miter lim="800000"/>
            <a:headEnd/>
            <a:tailEnd/>
          </a:ln>
        </p:spPr>
      </p:pic>
      <p:pic>
        <p:nvPicPr>
          <p:cNvPr id="30726" name="Picture 6" descr="H2"/>
          <p:cNvPicPr>
            <a:picLocks noChangeAspect="1" noChangeArrowheads="1"/>
          </p:cNvPicPr>
          <p:nvPr/>
        </p:nvPicPr>
        <p:blipFill>
          <a:blip r:embed="rId5"/>
          <a:srcRect/>
          <a:stretch>
            <a:fillRect/>
          </a:stretch>
        </p:blipFill>
        <p:spPr bwMode="auto">
          <a:xfrm>
            <a:off x="2339975" y="2636838"/>
            <a:ext cx="2109788" cy="625475"/>
          </a:xfrm>
          <a:prstGeom prst="rect">
            <a:avLst/>
          </a:prstGeom>
          <a:noFill/>
          <a:ln w="9525">
            <a:noFill/>
            <a:miter lim="800000"/>
            <a:headEnd/>
            <a:tailEnd/>
          </a:ln>
        </p:spPr>
      </p:pic>
      <p:pic>
        <p:nvPicPr>
          <p:cNvPr id="30727" name="Picture 7" descr="H2"/>
          <p:cNvPicPr>
            <a:picLocks noChangeAspect="1" noChangeArrowheads="1"/>
          </p:cNvPicPr>
          <p:nvPr/>
        </p:nvPicPr>
        <p:blipFill>
          <a:blip r:embed="rId6"/>
          <a:srcRect/>
          <a:stretch>
            <a:fillRect/>
          </a:stretch>
        </p:blipFill>
        <p:spPr bwMode="auto">
          <a:xfrm>
            <a:off x="4572000" y="2636838"/>
            <a:ext cx="2303463" cy="542925"/>
          </a:xfrm>
          <a:prstGeom prst="rect">
            <a:avLst/>
          </a:prstGeom>
          <a:noFill/>
          <a:ln w="9525">
            <a:noFill/>
            <a:miter lim="800000"/>
            <a:headEnd/>
            <a:tailEnd/>
          </a:ln>
        </p:spPr>
      </p:pic>
      <p:graphicFrame>
        <p:nvGraphicFramePr>
          <p:cNvPr id="30728" name="Group 8"/>
          <p:cNvGraphicFramePr>
            <a:graphicFrameLocks noGrp="1"/>
          </p:cNvGraphicFramePr>
          <p:nvPr/>
        </p:nvGraphicFramePr>
        <p:xfrm>
          <a:off x="395288" y="5516563"/>
          <a:ext cx="8353425" cy="854075"/>
        </p:xfrm>
        <a:graphic>
          <a:graphicData uri="http://schemas.openxmlformats.org/drawingml/2006/table">
            <a:tbl>
              <a:tblPr/>
              <a:tblGrid>
                <a:gridCol w="1368425"/>
                <a:gridCol w="2160587"/>
                <a:gridCol w="2519363"/>
                <a:gridCol w="2305050"/>
              </a:tblGrid>
              <a:tr h="854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rgbClr val="0000CC"/>
                          </a:solidFill>
                          <a:effectLst/>
                          <a:latin typeface="Times New Roman" panose="02020603050405020304" pitchFamily="18" charset="0"/>
                          <a:cs typeface="Times New Roman" panose="02020603050405020304" pitchFamily="18" charset="0"/>
                        </a:rPr>
                        <a:t>Dây dẫn trần</a:t>
                      </a:r>
                    </a:p>
                  </a:txBody>
                  <a:tcPr marT="45754" marB="45754"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rgbClr val="0000CC"/>
                          </a:solidFill>
                          <a:effectLst/>
                          <a:latin typeface="Times New Roman" panose="02020603050405020304" pitchFamily="18" charset="0"/>
                          <a:cs typeface="Times New Roman" panose="02020603050405020304" pitchFamily="18" charset="0"/>
                        </a:rPr>
                        <a:t>Dây dẫn bọc cách điện</a:t>
                      </a:r>
                    </a:p>
                  </a:txBody>
                  <a:tcPr marT="45754" marB="45754"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rgbClr val="0000CC"/>
                          </a:solidFill>
                          <a:effectLst/>
                          <a:latin typeface="Times New Roman" panose="02020603050405020304" pitchFamily="18" charset="0"/>
                          <a:cs typeface="Times New Roman" panose="02020603050405020304" pitchFamily="18" charset="0"/>
                        </a:rPr>
                        <a:t>Dây dẫn lõi nhiều sợi</a:t>
                      </a:r>
                    </a:p>
                  </a:txBody>
                  <a:tcPr marT="45754" marB="45754"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rgbClr val="0000CC"/>
                          </a:solidFill>
                          <a:effectLst/>
                          <a:latin typeface="Times New Roman" panose="02020603050405020304" pitchFamily="18" charset="0"/>
                          <a:cs typeface="Times New Roman" panose="02020603050405020304" pitchFamily="18" charset="0"/>
                        </a:rPr>
                        <a:t>Dây dẫn lõi một sợi</a:t>
                      </a:r>
                    </a:p>
                  </a:txBody>
                  <a:tcPr marT="45754" marB="45754"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noFill/>
                  </a:tcPr>
                </a:tc>
              </a:tr>
            </a:tbl>
          </a:graphicData>
        </a:graphic>
      </p:graphicFrame>
      <p:grpSp>
        <p:nvGrpSpPr>
          <p:cNvPr id="2" name="Group 20"/>
          <p:cNvGrpSpPr>
            <a:grpSpLocks/>
          </p:cNvGrpSpPr>
          <p:nvPr/>
        </p:nvGrpSpPr>
        <p:grpSpPr bwMode="auto">
          <a:xfrm>
            <a:off x="1143000" y="3124200"/>
            <a:ext cx="6480175" cy="2374900"/>
            <a:chOff x="839" y="1979"/>
            <a:chExt cx="4082" cy="1496"/>
          </a:xfrm>
        </p:grpSpPr>
        <p:sp>
          <p:nvSpPr>
            <p:cNvPr id="5148" name="Line 21"/>
            <p:cNvSpPr>
              <a:spLocks noChangeShapeType="1"/>
            </p:cNvSpPr>
            <p:nvPr/>
          </p:nvSpPr>
          <p:spPr bwMode="auto">
            <a:xfrm>
              <a:off x="839" y="2069"/>
              <a:ext cx="998" cy="1406"/>
            </a:xfrm>
            <a:prstGeom prst="line">
              <a:avLst/>
            </a:prstGeom>
            <a:noFill/>
            <a:ln w="19050">
              <a:solidFill>
                <a:srgbClr val="800000"/>
              </a:solidFill>
              <a:round/>
              <a:headEnd type="oval" w="med" len="med"/>
              <a:tailEnd type="diamond" w="med" len="med"/>
            </a:ln>
            <a:effectLst>
              <a:prstShdw prst="shdw17" dist="17961" dir="2700000">
                <a:srgbClr val="4D0000"/>
              </a:prstShdw>
            </a:effectLst>
          </p:spPr>
          <p:txBody>
            <a:bodyPr/>
            <a:lstStyle/>
            <a:p>
              <a:endParaRPr lang="en-GB"/>
            </a:p>
          </p:txBody>
        </p:sp>
        <p:sp>
          <p:nvSpPr>
            <p:cNvPr id="5149" name="Line 22"/>
            <p:cNvSpPr>
              <a:spLocks noChangeShapeType="1"/>
            </p:cNvSpPr>
            <p:nvPr/>
          </p:nvSpPr>
          <p:spPr bwMode="auto">
            <a:xfrm flipH="1">
              <a:off x="1837" y="2024"/>
              <a:ext cx="227" cy="1451"/>
            </a:xfrm>
            <a:prstGeom prst="line">
              <a:avLst/>
            </a:prstGeom>
            <a:noFill/>
            <a:ln w="19050">
              <a:solidFill>
                <a:srgbClr val="800000"/>
              </a:solidFill>
              <a:round/>
              <a:headEnd type="oval" w="med" len="med"/>
              <a:tailEnd type="diamond" w="med" len="med"/>
            </a:ln>
            <a:effectLst>
              <a:prstShdw prst="shdw17" dist="17961" dir="2700000">
                <a:srgbClr val="4D0000"/>
              </a:prstShdw>
            </a:effectLst>
          </p:spPr>
          <p:txBody>
            <a:bodyPr/>
            <a:lstStyle/>
            <a:p>
              <a:endParaRPr lang="en-GB"/>
            </a:p>
          </p:txBody>
        </p:sp>
        <p:sp>
          <p:nvSpPr>
            <p:cNvPr id="5150" name="Line 23"/>
            <p:cNvSpPr>
              <a:spLocks noChangeShapeType="1"/>
            </p:cNvSpPr>
            <p:nvPr/>
          </p:nvSpPr>
          <p:spPr bwMode="auto">
            <a:xfrm flipH="1">
              <a:off x="1837" y="1979"/>
              <a:ext cx="1723" cy="1496"/>
            </a:xfrm>
            <a:prstGeom prst="line">
              <a:avLst/>
            </a:prstGeom>
            <a:noFill/>
            <a:ln w="19050">
              <a:solidFill>
                <a:srgbClr val="800000"/>
              </a:solidFill>
              <a:round/>
              <a:headEnd type="oval" w="med" len="med"/>
              <a:tailEnd type="diamond" w="med" len="med"/>
            </a:ln>
            <a:effectLst>
              <a:prstShdw prst="shdw17" dist="17961" dir="2700000">
                <a:srgbClr val="4D0000"/>
              </a:prstShdw>
            </a:effectLst>
          </p:spPr>
          <p:txBody>
            <a:bodyPr/>
            <a:lstStyle/>
            <a:p>
              <a:endParaRPr lang="en-GB"/>
            </a:p>
          </p:txBody>
        </p:sp>
        <p:sp>
          <p:nvSpPr>
            <p:cNvPr id="30744" name="Line 24"/>
            <p:cNvSpPr>
              <a:spLocks noChangeShapeType="1"/>
            </p:cNvSpPr>
            <p:nvPr/>
          </p:nvSpPr>
          <p:spPr bwMode="auto">
            <a:xfrm flipH="1">
              <a:off x="1837" y="1979"/>
              <a:ext cx="3084" cy="1496"/>
            </a:xfrm>
            <a:prstGeom prst="line">
              <a:avLst/>
            </a:prstGeom>
            <a:noFill/>
            <a:ln w="0" cap="rnd">
              <a:solidFill>
                <a:schemeClr val="bg1"/>
              </a:solidFill>
              <a:prstDash val="sysDot"/>
              <a:round/>
              <a:headEnd type="oval" w="med" len="med"/>
              <a:tailEnd type="diamond" w="med" len="med"/>
            </a:ln>
            <a:effectLst>
              <a:prstShdw prst="shdw17" dist="17961" dir="2700000">
                <a:schemeClr val="bg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grpSp>
      <p:grpSp>
        <p:nvGrpSpPr>
          <p:cNvPr id="3" name="Group 25"/>
          <p:cNvGrpSpPr>
            <a:grpSpLocks/>
          </p:cNvGrpSpPr>
          <p:nvPr/>
        </p:nvGrpSpPr>
        <p:grpSpPr bwMode="auto">
          <a:xfrm>
            <a:off x="3276600" y="3141663"/>
            <a:ext cx="4535488" cy="2374900"/>
            <a:chOff x="2064" y="1979"/>
            <a:chExt cx="2857" cy="1496"/>
          </a:xfrm>
        </p:grpSpPr>
        <p:sp>
          <p:nvSpPr>
            <p:cNvPr id="5145" name="Line 26"/>
            <p:cNvSpPr>
              <a:spLocks noChangeShapeType="1"/>
            </p:cNvSpPr>
            <p:nvPr/>
          </p:nvSpPr>
          <p:spPr bwMode="auto">
            <a:xfrm>
              <a:off x="2064" y="2024"/>
              <a:ext cx="1134" cy="1451"/>
            </a:xfrm>
            <a:prstGeom prst="line">
              <a:avLst/>
            </a:prstGeom>
            <a:noFill/>
            <a:ln w="19050">
              <a:solidFill>
                <a:srgbClr val="003366"/>
              </a:solidFill>
              <a:round/>
              <a:headEnd type="oval" w="med" len="med"/>
              <a:tailEnd type="diamond" w="med" len="med"/>
            </a:ln>
            <a:effectLst>
              <a:prstShdw prst="shdw17" dist="17961" dir="2700000">
                <a:srgbClr val="001F3D"/>
              </a:prstShdw>
            </a:effectLst>
          </p:spPr>
          <p:txBody>
            <a:bodyPr/>
            <a:lstStyle/>
            <a:p>
              <a:endParaRPr lang="en-GB"/>
            </a:p>
          </p:txBody>
        </p:sp>
        <p:sp>
          <p:nvSpPr>
            <p:cNvPr id="30747" name="Line 27"/>
            <p:cNvSpPr>
              <a:spLocks noChangeShapeType="1"/>
            </p:cNvSpPr>
            <p:nvPr/>
          </p:nvSpPr>
          <p:spPr bwMode="auto">
            <a:xfrm flipH="1">
              <a:off x="3198" y="1979"/>
              <a:ext cx="362" cy="1496"/>
            </a:xfrm>
            <a:prstGeom prst="line">
              <a:avLst/>
            </a:prstGeom>
            <a:noFill/>
            <a:ln w="19050">
              <a:solidFill>
                <a:schemeClr val="tx1"/>
              </a:solidFill>
              <a:round/>
              <a:headEnd type="oval" w="med" len="med"/>
              <a:tailEnd type="diamond"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30748" name="Line 28"/>
            <p:cNvSpPr>
              <a:spLocks noChangeShapeType="1"/>
            </p:cNvSpPr>
            <p:nvPr/>
          </p:nvSpPr>
          <p:spPr bwMode="auto">
            <a:xfrm flipH="1">
              <a:off x="3198" y="1979"/>
              <a:ext cx="1723" cy="1496"/>
            </a:xfrm>
            <a:prstGeom prst="line">
              <a:avLst/>
            </a:prstGeom>
            <a:noFill/>
            <a:ln w="0">
              <a:solidFill>
                <a:schemeClr val="bg1"/>
              </a:solidFill>
              <a:round/>
              <a:headEnd type="oval" w="med" len="med"/>
              <a:tailEnd type="diamond" w="med" len="med"/>
            </a:ln>
            <a:effectLst>
              <a:prstShdw prst="shdw17" dist="17961" dir="2700000">
                <a:schemeClr val="bg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grpSp>
      <p:sp>
        <p:nvSpPr>
          <p:cNvPr id="30749" name="Line 29"/>
          <p:cNvSpPr>
            <a:spLocks noChangeShapeType="1"/>
          </p:cNvSpPr>
          <p:nvPr/>
        </p:nvSpPr>
        <p:spPr bwMode="auto">
          <a:xfrm>
            <a:off x="1331913" y="3284538"/>
            <a:ext cx="6335712" cy="2232025"/>
          </a:xfrm>
          <a:prstGeom prst="line">
            <a:avLst/>
          </a:prstGeom>
          <a:noFill/>
          <a:ln w="19050">
            <a:solidFill>
              <a:srgbClr val="FF00FF"/>
            </a:solidFill>
            <a:round/>
            <a:headEnd type="oval" w="med" len="med"/>
            <a:tailEnd type="diamond" w="med" len="med"/>
          </a:ln>
          <a:effectLst>
            <a:prstShdw prst="shdw17" dist="17961" dir="2700000">
              <a:srgbClr val="990099"/>
            </a:prstShdw>
          </a:effectLst>
        </p:spPr>
        <p:txBody>
          <a:bodyPr/>
          <a:lstStyle/>
          <a:p>
            <a:endParaRPr lang="en-GB"/>
          </a:p>
        </p:txBody>
      </p:sp>
      <p:sp>
        <p:nvSpPr>
          <p:cNvPr id="5143" name="Text Box 30"/>
          <p:cNvSpPr txBox="1">
            <a:spLocks noChangeArrowheads="1"/>
          </p:cNvSpPr>
          <p:nvPr/>
        </p:nvSpPr>
        <p:spPr bwMode="auto">
          <a:xfrm>
            <a:off x="304800" y="90488"/>
            <a:ext cx="3581400" cy="584200"/>
          </a:xfrm>
          <a:prstGeom prst="rect">
            <a:avLst/>
          </a:prstGeom>
          <a:noFill/>
          <a:ln w="9525">
            <a:noFill/>
            <a:miter lim="800000"/>
            <a:headEnd/>
            <a:tailEnd/>
          </a:ln>
        </p:spPr>
        <p:txBody>
          <a:bodyPr>
            <a:spAutoFit/>
          </a:bodyPr>
          <a:lstStyle/>
          <a:p>
            <a:pPr eaLnBrk="0" hangingPunct="0"/>
            <a:r>
              <a:rPr lang="vi-VN" sz="3200" b="1" u="sng">
                <a:latin typeface="Times New Roman" pitchFamily="18" charset="0"/>
                <a:cs typeface="Times New Roman" pitchFamily="18" charset="0"/>
              </a:rPr>
              <a:t>I. Dây dẫn điện</a:t>
            </a:r>
          </a:p>
        </p:txBody>
      </p:sp>
      <p:sp>
        <p:nvSpPr>
          <p:cNvPr id="30751" name="Line 31"/>
          <p:cNvSpPr>
            <a:spLocks noChangeShapeType="1"/>
          </p:cNvSpPr>
          <p:nvPr/>
        </p:nvSpPr>
        <p:spPr bwMode="auto">
          <a:xfrm flipV="1">
            <a:off x="1066800" y="3124200"/>
            <a:ext cx="7086600" cy="2362200"/>
          </a:xfrm>
          <a:prstGeom prst="line">
            <a:avLst/>
          </a:prstGeom>
          <a:noFill/>
          <a:ln w="38100">
            <a:solidFill>
              <a:schemeClr val="tx1"/>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30725"/>
                                        </p:tgtEl>
                                        <p:attrNameLst>
                                          <p:attrName>style.visibility</p:attrName>
                                        </p:attrNameLst>
                                      </p:cBhvr>
                                      <p:to>
                                        <p:strVal val="visible"/>
                                      </p:to>
                                    </p:set>
                                    <p:anim calcmode="lin" valueType="num">
                                      <p:cBhvr additive="base">
                                        <p:cTn id="11" dur="500" fill="hold"/>
                                        <p:tgtEl>
                                          <p:spTgt spid="30725"/>
                                        </p:tgtEl>
                                        <p:attrNameLst>
                                          <p:attrName>ppt_x</p:attrName>
                                        </p:attrNameLst>
                                      </p:cBhvr>
                                      <p:tavLst>
                                        <p:tav tm="0">
                                          <p:val>
                                            <p:strVal val="0-#ppt_w/2"/>
                                          </p:val>
                                        </p:tav>
                                        <p:tav tm="100000">
                                          <p:val>
                                            <p:strVal val="#ppt_x"/>
                                          </p:val>
                                        </p:tav>
                                      </p:tavLst>
                                    </p:anim>
                                    <p:anim calcmode="lin" valueType="num">
                                      <p:cBhvr additive="base">
                                        <p:cTn id="12" dur="500" fill="hold"/>
                                        <p:tgtEl>
                                          <p:spTgt spid="3072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30726"/>
                                        </p:tgtEl>
                                        <p:attrNameLst>
                                          <p:attrName>style.visibility</p:attrName>
                                        </p:attrNameLst>
                                      </p:cBhvr>
                                      <p:to>
                                        <p:strVal val="visible"/>
                                      </p:to>
                                    </p:set>
                                    <p:anim calcmode="lin" valueType="num">
                                      <p:cBhvr additive="base">
                                        <p:cTn id="16" dur="500" fill="hold"/>
                                        <p:tgtEl>
                                          <p:spTgt spid="30726"/>
                                        </p:tgtEl>
                                        <p:attrNameLst>
                                          <p:attrName>ppt_x</p:attrName>
                                        </p:attrNameLst>
                                      </p:cBhvr>
                                      <p:tavLst>
                                        <p:tav tm="0">
                                          <p:val>
                                            <p:strVal val="0-#ppt_w/2"/>
                                          </p:val>
                                        </p:tav>
                                        <p:tav tm="100000">
                                          <p:val>
                                            <p:strVal val="#ppt_x"/>
                                          </p:val>
                                        </p:tav>
                                      </p:tavLst>
                                    </p:anim>
                                    <p:anim calcmode="lin" valueType="num">
                                      <p:cBhvr additive="base">
                                        <p:cTn id="17" dur="500" fill="hold"/>
                                        <p:tgtEl>
                                          <p:spTgt spid="3072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nodeType="afterEffect">
                                  <p:stCondLst>
                                    <p:cond delay="0"/>
                                  </p:stCondLst>
                                  <p:childTnLst>
                                    <p:set>
                                      <p:cBhvr>
                                        <p:cTn id="20" dur="1" fill="hold">
                                          <p:stCondLst>
                                            <p:cond delay="0"/>
                                          </p:stCondLst>
                                        </p:cTn>
                                        <p:tgtEl>
                                          <p:spTgt spid="30727"/>
                                        </p:tgtEl>
                                        <p:attrNameLst>
                                          <p:attrName>style.visibility</p:attrName>
                                        </p:attrNameLst>
                                      </p:cBhvr>
                                      <p:to>
                                        <p:strVal val="visible"/>
                                      </p:to>
                                    </p:set>
                                    <p:anim calcmode="lin" valueType="num">
                                      <p:cBhvr additive="base">
                                        <p:cTn id="21" dur="500" fill="hold"/>
                                        <p:tgtEl>
                                          <p:spTgt spid="30727"/>
                                        </p:tgtEl>
                                        <p:attrNameLst>
                                          <p:attrName>ppt_x</p:attrName>
                                        </p:attrNameLst>
                                      </p:cBhvr>
                                      <p:tavLst>
                                        <p:tav tm="0">
                                          <p:val>
                                            <p:strVal val="0-#ppt_w/2"/>
                                          </p:val>
                                        </p:tav>
                                        <p:tav tm="100000">
                                          <p:val>
                                            <p:strVal val="#ppt_x"/>
                                          </p:val>
                                        </p:tav>
                                      </p:tavLst>
                                    </p:anim>
                                    <p:anim calcmode="lin" valueType="num">
                                      <p:cBhvr additive="base">
                                        <p:cTn id="22" dur="500" fill="hold"/>
                                        <p:tgtEl>
                                          <p:spTgt spid="3072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nodeType="afterEffect">
                                  <p:stCondLst>
                                    <p:cond delay="0"/>
                                  </p:stCondLst>
                                  <p:childTnLst>
                                    <p:set>
                                      <p:cBhvr>
                                        <p:cTn id="25" dur="1" fill="hold">
                                          <p:stCondLst>
                                            <p:cond delay="0"/>
                                          </p:stCondLst>
                                        </p:cTn>
                                        <p:tgtEl>
                                          <p:spTgt spid="30724"/>
                                        </p:tgtEl>
                                        <p:attrNameLst>
                                          <p:attrName>style.visibility</p:attrName>
                                        </p:attrNameLst>
                                      </p:cBhvr>
                                      <p:to>
                                        <p:strVal val="visible"/>
                                      </p:to>
                                    </p:set>
                                    <p:anim calcmode="lin" valueType="num">
                                      <p:cBhvr additive="base">
                                        <p:cTn id="26" dur="500" fill="hold"/>
                                        <p:tgtEl>
                                          <p:spTgt spid="30724"/>
                                        </p:tgtEl>
                                        <p:attrNameLst>
                                          <p:attrName>ppt_x</p:attrName>
                                        </p:attrNameLst>
                                      </p:cBhvr>
                                      <p:tavLst>
                                        <p:tav tm="0">
                                          <p:val>
                                            <p:strVal val="0-#ppt_w/2"/>
                                          </p:val>
                                        </p:tav>
                                        <p:tav tm="100000">
                                          <p:val>
                                            <p:strVal val="#ppt_x"/>
                                          </p:val>
                                        </p:tav>
                                      </p:tavLst>
                                    </p:anim>
                                    <p:anim calcmode="lin" valueType="num">
                                      <p:cBhvr additive="base">
                                        <p:cTn id="27" dur="500" fill="hold"/>
                                        <p:tgtEl>
                                          <p:spTgt spid="30724"/>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10" presetClass="entr" presetSubtype="0" fill="hold" nodeType="afterEffect">
                                  <p:stCondLst>
                                    <p:cond delay="0"/>
                                  </p:stCondLst>
                                  <p:childTnLst>
                                    <p:set>
                                      <p:cBhvr>
                                        <p:cTn id="30" dur="1" fill="hold">
                                          <p:stCondLst>
                                            <p:cond delay="0"/>
                                          </p:stCondLst>
                                        </p:cTn>
                                        <p:tgtEl>
                                          <p:spTgt spid="30728"/>
                                        </p:tgtEl>
                                        <p:attrNameLst>
                                          <p:attrName>style.visibility</p:attrName>
                                        </p:attrNameLst>
                                      </p:cBhvr>
                                      <p:to>
                                        <p:strVal val="visible"/>
                                      </p:to>
                                    </p:set>
                                    <p:animEffect transition="in" filter="fade">
                                      <p:cBhvr>
                                        <p:cTn id="31" dur="2000"/>
                                        <p:tgtEl>
                                          <p:spTgt spid="3072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0749"/>
                                        </p:tgtEl>
                                        <p:attrNameLst>
                                          <p:attrName>style.visibility</p:attrName>
                                        </p:attrNameLst>
                                      </p:cBhvr>
                                      <p:to>
                                        <p:strVal val="visible"/>
                                      </p:to>
                                    </p:set>
                                    <p:animEffect transition="in" filter="wipe(down)">
                                      <p:cBhvr>
                                        <p:cTn id="46" dur="500"/>
                                        <p:tgtEl>
                                          <p:spTgt spid="3074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0751"/>
                                        </p:tgtEl>
                                        <p:attrNameLst>
                                          <p:attrName>style.visibility</p:attrName>
                                        </p:attrNameLst>
                                      </p:cBhvr>
                                      <p:to>
                                        <p:strVal val="visible"/>
                                      </p:to>
                                    </p:set>
                                    <p:animEffect transition="in" filter="box(in)">
                                      <p:cBhvr>
                                        <p:cTn id="51" dur="500"/>
                                        <p:tgtEl>
                                          <p:spTgt spid="3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49" grpId="0" animBg="1"/>
      <p:bldP spid="307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9"/>
          <p:cNvSpPr>
            <a:spLocks noChangeArrowheads="1"/>
          </p:cNvSpPr>
          <p:nvPr/>
        </p:nvSpPr>
        <p:spPr bwMode="auto">
          <a:xfrm>
            <a:off x="914400" y="76200"/>
            <a:ext cx="7924800" cy="1143000"/>
          </a:xfrm>
          <a:prstGeom prst="wedgeRoundRectCallout">
            <a:avLst>
              <a:gd name="adj1" fmla="val -61236"/>
              <a:gd name="adj2" fmla="val 116806"/>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3200" b="1" i="1">
                <a:latin typeface="Times New Roman" pitchFamily="18" charset="0"/>
                <a:cs typeface="Times New Roman" pitchFamily="18" charset="0"/>
              </a:rPr>
              <a:t>Hãy điền những từ thích hợp vào chỗ trống trong các câu sau:</a:t>
            </a:r>
          </a:p>
        </p:txBody>
      </p:sp>
      <p:sp>
        <p:nvSpPr>
          <p:cNvPr id="32771" name="Text Box 3"/>
          <p:cNvSpPr txBox="1">
            <a:spLocks noChangeArrowheads="1"/>
          </p:cNvSpPr>
          <p:nvPr/>
        </p:nvSpPr>
        <p:spPr bwMode="auto">
          <a:xfrm>
            <a:off x="228600" y="1828800"/>
            <a:ext cx="864235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just">
              <a:defRPr/>
            </a:pPr>
            <a:r>
              <a:rPr lang="en-US" sz="2800" b="1">
                <a:latin typeface="Times New Roman" panose="02020603050405020304" pitchFamily="18" charset="0"/>
                <a:cs typeface="Times New Roman" panose="02020603050405020304" pitchFamily="18" charset="0"/>
              </a:rPr>
              <a:t>- Có nhiều loại dây dẫn điện. Dựa vào lớp vỏ cách điện , dây dẫn điện được chia thành dây   ….. và  dây dẫn ……………….</a:t>
            </a:r>
          </a:p>
        </p:txBody>
      </p:sp>
      <p:sp>
        <p:nvSpPr>
          <p:cNvPr id="32772" name="Text Box 4"/>
          <p:cNvSpPr txBox="1">
            <a:spLocks noChangeArrowheads="1"/>
          </p:cNvSpPr>
          <p:nvPr/>
        </p:nvSpPr>
        <p:spPr bwMode="auto">
          <a:xfrm>
            <a:off x="152400" y="3276600"/>
            <a:ext cx="89916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just">
              <a:spcBef>
                <a:spcPct val="50000"/>
              </a:spcBef>
              <a:defRPr/>
            </a:pPr>
            <a:r>
              <a:rPr lang="en-US" sz="2800" b="1">
                <a:latin typeface="Times New Roman" panose="02020603050405020304" pitchFamily="18" charset="0"/>
                <a:cs typeface="Times New Roman" panose="02020603050405020304" pitchFamily="18" charset="0"/>
              </a:rPr>
              <a:t>- Dựa vào số lõi và số sợi của lõi có dây một lõi, dây ………. lõi, dây lõi một sợi và lõi      ….. sợi.</a:t>
            </a:r>
          </a:p>
        </p:txBody>
      </p:sp>
      <p:sp>
        <p:nvSpPr>
          <p:cNvPr id="32773" name="Text Box 5"/>
          <p:cNvSpPr txBox="1">
            <a:spLocks noChangeArrowheads="1"/>
          </p:cNvSpPr>
          <p:nvPr/>
        </p:nvSpPr>
        <p:spPr bwMode="auto">
          <a:xfrm>
            <a:off x="304800" y="2667000"/>
            <a:ext cx="3200400" cy="528638"/>
          </a:xfrm>
          <a:prstGeom prst="rect">
            <a:avLst/>
          </a:prstGeom>
          <a:solidFill>
            <a:schemeClr val="bg1"/>
          </a:solidFill>
          <a:ln w="9525">
            <a:solidFill>
              <a:schemeClr val="bg1"/>
            </a:solidFill>
            <a:miter lim="800000"/>
            <a:headEnd/>
            <a:tailEnd/>
          </a:ln>
          <a:effectLst>
            <a:prstShdw prst="shdw17" dist="17961" dir="2700000">
              <a:schemeClr val="bg1">
                <a:gamma/>
                <a:shade val="60000"/>
                <a:invGamma/>
              </a:schemeClr>
            </a:prstShdw>
          </a:effectLst>
        </p:spPr>
        <p:txBody>
          <a:bodyPr>
            <a:spAutoFit/>
          </a:bodyPr>
          <a:lstStyle/>
          <a:p>
            <a:pPr>
              <a:spcBef>
                <a:spcPct val="50000"/>
              </a:spcBef>
              <a:defRPr/>
            </a:pPr>
            <a:r>
              <a:rPr lang="en-US" sz="2800" b="1">
                <a:solidFill>
                  <a:srgbClr val="FF0000"/>
                </a:solidFill>
                <a:latin typeface="Times New Roman" panose="02020603050405020304" pitchFamily="18" charset="0"/>
                <a:cs typeface="Times New Roman" panose="02020603050405020304" pitchFamily="18" charset="0"/>
              </a:rPr>
              <a:t>bọc cách điện</a:t>
            </a:r>
          </a:p>
        </p:txBody>
      </p:sp>
      <p:sp>
        <p:nvSpPr>
          <p:cNvPr id="32774" name="Text Box 6"/>
          <p:cNvSpPr txBox="1">
            <a:spLocks noChangeArrowheads="1"/>
          </p:cNvSpPr>
          <p:nvPr/>
        </p:nvSpPr>
        <p:spPr bwMode="auto">
          <a:xfrm>
            <a:off x="363538" y="3733800"/>
            <a:ext cx="1008062" cy="466725"/>
          </a:xfrm>
          <a:prstGeom prst="rect">
            <a:avLst/>
          </a:prstGeom>
          <a:solidFill>
            <a:schemeClr val="bg1"/>
          </a:solidFill>
          <a:ln w="9525">
            <a:solidFill>
              <a:schemeClr val="bg1"/>
            </a:solidFill>
            <a:miter lim="800000"/>
            <a:headEnd/>
            <a:tailEnd/>
          </a:ln>
          <a:effectLst>
            <a:prstShdw prst="shdw17" dist="17961" dir="2700000">
              <a:schemeClr val="bg1">
                <a:gamma/>
                <a:shade val="60000"/>
                <a:invGamma/>
              </a:schemeClr>
            </a:prstShdw>
          </a:effectLst>
        </p:spPr>
        <p:txBody>
          <a:bodyPr>
            <a:spAutoFit/>
          </a:bodyPr>
          <a:lstStyle/>
          <a:p>
            <a:pPr>
              <a:spcBef>
                <a:spcPct val="50000"/>
              </a:spcBef>
              <a:defRPr/>
            </a:pPr>
            <a:r>
              <a:rPr lang="en-US" sz="2400" b="1">
                <a:solidFill>
                  <a:srgbClr val="D60093"/>
                </a:solidFill>
                <a:latin typeface="Times New Roman" panose="02020603050405020304" pitchFamily="18" charset="0"/>
                <a:cs typeface="Times New Roman" panose="02020603050405020304" pitchFamily="18" charset="0"/>
              </a:rPr>
              <a:t>nhiều</a:t>
            </a:r>
          </a:p>
        </p:txBody>
      </p:sp>
      <p:sp>
        <p:nvSpPr>
          <p:cNvPr id="32775" name="Text Box 7"/>
          <p:cNvSpPr txBox="1">
            <a:spLocks noChangeArrowheads="1"/>
          </p:cNvSpPr>
          <p:nvPr/>
        </p:nvSpPr>
        <p:spPr bwMode="auto">
          <a:xfrm>
            <a:off x="5240338" y="3724275"/>
            <a:ext cx="1008062" cy="466725"/>
          </a:xfrm>
          <a:prstGeom prst="rect">
            <a:avLst/>
          </a:prstGeom>
          <a:solidFill>
            <a:schemeClr val="bg1"/>
          </a:solidFill>
          <a:ln w="9525">
            <a:solidFill>
              <a:schemeClr val="bg1"/>
            </a:solidFill>
            <a:miter lim="800000"/>
            <a:headEnd/>
            <a:tailEnd/>
          </a:ln>
          <a:effectLst>
            <a:prstShdw prst="shdw17" dist="17961" dir="2700000">
              <a:schemeClr val="bg1">
                <a:gamma/>
                <a:shade val="60000"/>
                <a:invGamma/>
              </a:schemeClr>
            </a:prstShdw>
          </a:effectLst>
        </p:spPr>
        <p:txBody>
          <a:bodyPr>
            <a:spAutoFit/>
          </a:bodyPr>
          <a:lstStyle/>
          <a:p>
            <a:pPr>
              <a:spcBef>
                <a:spcPct val="50000"/>
              </a:spcBef>
              <a:defRPr/>
            </a:pPr>
            <a:r>
              <a:rPr lang="en-US" sz="2400" b="1">
                <a:solidFill>
                  <a:srgbClr val="D60093"/>
                </a:solidFill>
                <a:latin typeface="Times New Roman" panose="02020603050405020304" pitchFamily="18" charset="0"/>
                <a:cs typeface="Times New Roman" panose="02020603050405020304" pitchFamily="18" charset="0"/>
              </a:rPr>
              <a:t>nhiều</a:t>
            </a:r>
          </a:p>
        </p:txBody>
      </p:sp>
      <p:sp>
        <p:nvSpPr>
          <p:cNvPr id="32780" name="Rectangle 12"/>
          <p:cNvSpPr>
            <a:spLocks noChangeArrowheads="1"/>
          </p:cNvSpPr>
          <p:nvPr/>
        </p:nvSpPr>
        <p:spPr bwMode="auto">
          <a:xfrm>
            <a:off x="5943600" y="2209800"/>
            <a:ext cx="936625" cy="584200"/>
          </a:xfrm>
          <a:prstGeom prst="rect">
            <a:avLst/>
          </a:prstGeom>
          <a:solidFill>
            <a:schemeClr val="bg1"/>
          </a:solidFill>
          <a:ln w="9525">
            <a:noFill/>
            <a:miter lim="800000"/>
            <a:headEnd/>
            <a:tailEnd/>
          </a:ln>
        </p:spPr>
        <p:txBody>
          <a:bodyPr wrap="none">
            <a:spAutoFit/>
          </a:bodyPr>
          <a:lstStyle/>
          <a:p>
            <a:pPr eaLnBrk="0" hangingPunct="0"/>
            <a:r>
              <a:rPr lang="en-US" sz="3200" b="1">
                <a:solidFill>
                  <a:srgbClr val="FF0000"/>
                </a:solidFill>
                <a:latin typeface="Times New Roman" pitchFamily="18" charset="0"/>
              </a:rPr>
              <a:t>trần</a:t>
            </a:r>
          </a:p>
        </p:txBody>
      </p:sp>
      <p:sp>
        <p:nvSpPr>
          <p:cNvPr id="6153" name="Text Box 13"/>
          <p:cNvSpPr txBox="1">
            <a:spLocks noChangeArrowheads="1"/>
          </p:cNvSpPr>
          <p:nvPr/>
        </p:nvSpPr>
        <p:spPr bwMode="auto">
          <a:xfrm>
            <a:off x="381000" y="4572000"/>
            <a:ext cx="8229600" cy="1066800"/>
          </a:xfrm>
          <a:prstGeom prst="rect">
            <a:avLst/>
          </a:prstGeom>
          <a:noFill/>
          <a:ln w="9525">
            <a:noFill/>
            <a:miter lim="800000"/>
            <a:headEnd/>
            <a:tailEnd/>
          </a:ln>
        </p:spPr>
        <p:txBody>
          <a:bodyPr>
            <a:spAutoFit/>
          </a:bodyPr>
          <a:lstStyle/>
          <a:p>
            <a:pPr eaLnBrk="0" hangingPunct="0"/>
            <a:r>
              <a:rPr lang="vi-VN" sz="3200" b="1">
                <a:solidFill>
                  <a:srgbClr val="000000"/>
                </a:solidFill>
                <a:latin typeface="Times New Roman" pitchFamily="18" charset="0"/>
                <a:cs typeface="Times New Roman" pitchFamily="18" charset="0"/>
              </a:rPr>
              <a:t>- Theo vật liệu làm lõi, dây dẫn điện, dây dẫn điện có các loại dây     … và dây ……..</a:t>
            </a:r>
          </a:p>
        </p:txBody>
      </p:sp>
      <p:sp>
        <p:nvSpPr>
          <p:cNvPr id="32782" name="Text Box 14"/>
          <p:cNvSpPr txBox="1">
            <a:spLocks noChangeArrowheads="1"/>
          </p:cNvSpPr>
          <p:nvPr/>
        </p:nvSpPr>
        <p:spPr bwMode="auto">
          <a:xfrm>
            <a:off x="3810000" y="5029200"/>
            <a:ext cx="1371600" cy="579438"/>
          </a:xfrm>
          <a:prstGeom prst="rect">
            <a:avLst/>
          </a:prstGeom>
          <a:noFill/>
          <a:ln w="9525">
            <a:noFill/>
            <a:miter lim="800000"/>
            <a:headEnd/>
            <a:tailEnd/>
          </a:ln>
        </p:spPr>
        <p:txBody>
          <a:bodyPr>
            <a:spAutoFit/>
          </a:bodyPr>
          <a:lstStyle/>
          <a:p>
            <a:pPr eaLnBrk="0" hangingPunct="0"/>
            <a:r>
              <a:rPr lang="vi-VN" sz="3200" b="1">
                <a:solidFill>
                  <a:srgbClr val="FF0000"/>
                </a:solidFill>
                <a:latin typeface="Times New Roman" pitchFamily="18" charset="0"/>
                <a:cs typeface="Times New Roman" pitchFamily="18" charset="0"/>
              </a:rPr>
              <a:t>đồng</a:t>
            </a:r>
          </a:p>
        </p:txBody>
      </p:sp>
      <p:sp>
        <p:nvSpPr>
          <p:cNvPr id="32783" name="Text Box 15"/>
          <p:cNvSpPr txBox="1">
            <a:spLocks noChangeArrowheads="1"/>
          </p:cNvSpPr>
          <p:nvPr/>
        </p:nvSpPr>
        <p:spPr bwMode="auto">
          <a:xfrm>
            <a:off x="6019800" y="5029200"/>
            <a:ext cx="1371600" cy="579438"/>
          </a:xfrm>
          <a:prstGeom prst="rect">
            <a:avLst/>
          </a:prstGeom>
          <a:noFill/>
          <a:ln w="9525">
            <a:noFill/>
            <a:miter lim="800000"/>
            <a:headEnd/>
            <a:tailEnd/>
          </a:ln>
        </p:spPr>
        <p:txBody>
          <a:bodyPr>
            <a:spAutoFit/>
          </a:bodyPr>
          <a:lstStyle/>
          <a:p>
            <a:pPr eaLnBrk="0" hangingPunct="0"/>
            <a:r>
              <a:rPr lang="en-US" sz="3200" b="1">
                <a:solidFill>
                  <a:srgbClr val="FF0000"/>
                </a:solidFill>
                <a:latin typeface="Times New Roman" pitchFamily="18" charset="0"/>
                <a:cs typeface="Times New Roman" pitchFamily="18" charset="0"/>
              </a:rPr>
              <a:t>nhôm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80"/>
                                        </p:tgtEl>
                                        <p:attrNameLst>
                                          <p:attrName>style.visibility</p:attrName>
                                        </p:attrNameLst>
                                      </p:cBhvr>
                                      <p:to>
                                        <p:strVal val="visible"/>
                                      </p:to>
                                    </p:set>
                                    <p:animEffect transition="in" filter="box(in)">
                                      <p:cBhvr>
                                        <p:cTn id="7" dur="500"/>
                                        <p:tgtEl>
                                          <p:spTgt spid="32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fade">
                                      <p:cBhvr>
                                        <p:cTn id="12" dur="770" decel="100000"/>
                                        <p:tgtEl>
                                          <p:spTgt spid="32773"/>
                                        </p:tgtEl>
                                      </p:cBhvr>
                                    </p:animEffect>
                                    <p:animScale>
                                      <p:cBhvr>
                                        <p:cTn id="13" dur="770" decel="100000"/>
                                        <p:tgtEl>
                                          <p:spTgt spid="32773"/>
                                        </p:tgtEl>
                                      </p:cBhvr>
                                      <p:from x="10000" y="10000"/>
                                      <p:to x="200000" y="450000"/>
                                    </p:animScale>
                                    <p:animScale>
                                      <p:cBhvr>
                                        <p:cTn id="14" dur="1230" accel="100000" fill="hold">
                                          <p:stCondLst>
                                            <p:cond delay="770"/>
                                          </p:stCondLst>
                                        </p:cTn>
                                        <p:tgtEl>
                                          <p:spTgt spid="32773"/>
                                        </p:tgtEl>
                                      </p:cBhvr>
                                      <p:from x="200000" y="450000"/>
                                      <p:to x="100000" y="100000"/>
                                    </p:animScale>
                                    <p:set>
                                      <p:cBhvr>
                                        <p:cTn id="15" dur="770" fill="hold"/>
                                        <p:tgtEl>
                                          <p:spTgt spid="32773"/>
                                        </p:tgtEl>
                                        <p:attrNameLst>
                                          <p:attrName>ppt_x</p:attrName>
                                        </p:attrNameLst>
                                      </p:cBhvr>
                                      <p:to>
                                        <p:strVal val="(0.5)"/>
                                      </p:to>
                                    </p:set>
                                    <p:anim from="(0.5)" to="(#ppt_x)" calcmode="lin" valueType="num">
                                      <p:cBhvr>
                                        <p:cTn id="16" dur="1230" accel="100000" fill="hold">
                                          <p:stCondLst>
                                            <p:cond delay="770"/>
                                          </p:stCondLst>
                                        </p:cTn>
                                        <p:tgtEl>
                                          <p:spTgt spid="32773"/>
                                        </p:tgtEl>
                                        <p:attrNameLst>
                                          <p:attrName>ppt_x</p:attrName>
                                        </p:attrNameLst>
                                      </p:cBhvr>
                                    </p:anim>
                                    <p:set>
                                      <p:cBhvr>
                                        <p:cTn id="17" dur="770" fill="hold"/>
                                        <p:tgtEl>
                                          <p:spTgt spid="32773"/>
                                        </p:tgtEl>
                                        <p:attrNameLst>
                                          <p:attrName>ppt_y</p:attrName>
                                        </p:attrNameLst>
                                      </p:cBhvr>
                                      <p:to>
                                        <p:strVal val="(#ppt_y+0.4)"/>
                                      </p:to>
                                    </p:set>
                                    <p:anim from="(#ppt_y+0.4)" to="(#ppt_y)" calcmode="lin" valueType="num">
                                      <p:cBhvr>
                                        <p:cTn id="18" dur="1230" accel="100000" fill="hold">
                                          <p:stCondLst>
                                            <p:cond delay="770"/>
                                          </p:stCondLst>
                                        </p:cTn>
                                        <p:tgtEl>
                                          <p:spTgt spid="32773"/>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fade">
                                      <p:cBhvr>
                                        <p:cTn id="23" dur="770" decel="100000"/>
                                        <p:tgtEl>
                                          <p:spTgt spid="32774"/>
                                        </p:tgtEl>
                                      </p:cBhvr>
                                    </p:animEffect>
                                    <p:animScale>
                                      <p:cBhvr>
                                        <p:cTn id="24" dur="770" decel="100000"/>
                                        <p:tgtEl>
                                          <p:spTgt spid="32774"/>
                                        </p:tgtEl>
                                      </p:cBhvr>
                                      <p:from x="10000" y="10000"/>
                                      <p:to x="200000" y="450000"/>
                                    </p:animScale>
                                    <p:animScale>
                                      <p:cBhvr>
                                        <p:cTn id="25" dur="1230" accel="100000" fill="hold">
                                          <p:stCondLst>
                                            <p:cond delay="770"/>
                                          </p:stCondLst>
                                        </p:cTn>
                                        <p:tgtEl>
                                          <p:spTgt spid="32774"/>
                                        </p:tgtEl>
                                      </p:cBhvr>
                                      <p:from x="200000" y="450000"/>
                                      <p:to x="100000" y="100000"/>
                                    </p:animScale>
                                    <p:set>
                                      <p:cBhvr>
                                        <p:cTn id="26" dur="770" fill="hold"/>
                                        <p:tgtEl>
                                          <p:spTgt spid="32774"/>
                                        </p:tgtEl>
                                        <p:attrNameLst>
                                          <p:attrName>ppt_x</p:attrName>
                                        </p:attrNameLst>
                                      </p:cBhvr>
                                      <p:to>
                                        <p:strVal val="(0.5)"/>
                                      </p:to>
                                    </p:set>
                                    <p:anim from="(0.5)" to="(#ppt_x)" calcmode="lin" valueType="num">
                                      <p:cBhvr>
                                        <p:cTn id="27" dur="1230" accel="100000" fill="hold">
                                          <p:stCondLst>
                                            <p:cond delay="770"/>
                                          </p:stCondLst>
                                        </p:cTn>
                                        <p:tgtEl>
                                          <p:spTgt spid="32774"/>
                                        </p:tgtEl>
                                        <p:attrNameLst>
                                          <p:attrName>ppt_x</p:attrName>
                                        </p:attrNameLst>
                                      </p:cBhvr>
                                    </p:anim>
                                    <p:set>
                                      <p:cBhvr>
                                        <p:cTn id="28" dur="770" fill="hold"/>
                                        <p:tgtEl>
                                          <p:spTgt spid="32774"/>
                                        </p:tgtEl>
                                        <p:attrNameLst>
                                          <p:attrName>ppt_y</p:attrName>
                                        </p:attrNameLst>
                                      </p:cBhvr>
                                      <p:to>
                                        <p:strVal val="(#ppt_y+0.4)"/>
                                      </p:to>
                                    </p:set>
                                    <p:anim from="(#ppt_y+0.4)" to="(#ppt_y)" calcmode="lin" valueType="num">
                                      <p:cBhvr>
                                        <p:cTn id="29" dur="1230" accel="100000" fill="hold">
                                          <p:stCondLst>
                                            <p:cond delay="770"/>
                                          </p:stCondLst>
                                        </p:cTn>
                                        <p:tgtEl>
                                          <p:spTgt spid="32774"/>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grpId="0" nodeType="clickEffect">
                                  <p:stCondLst>
                                    <p:cond delay="0"/>
                                  </p:stCondLst>
                                  <p:childTnLst>
                                    <p:set>
                                      <p:cBhvr>
                                        <p:cTn id="33" dur="1" fill="hold">
                                          <p:stCondLst>
                                            <p:cond delay="0"/>
                                          </p:stCondLst>
                                        </p:cTn>
                                        <p:tgtEl>
                                          <p:spTgt spid="32775"/>
                                        </p:tgtEl>
                                        <p:attrNameLst>
                                          <p:attrName>style.visibility</p:attrName>
                                        </p:attrNameLst>
                                      </p:cBhvr>
                                      <p:to>
                                        <p:strVal val="visible"/>
                                      </p:to>
                                    </p:set>
                                    <p:animEffect transition="in" filter="fade">
                                      <p:cBhvr>
                                        <p:cTn id="34" dur="770" decel="100000"/>
                                        <p:tgtEl>
                                          <p:spTgt spid="32775"/>
                                        </p:tgtEl>
                                      </p:cBhvr>
                                    </p:animEffect>
                                    <p:animScale>
                                      <p:cBhvr>
                                        <p:cTn id="35" dur="770" decel="100000"/>
                                        <p:tgtEl>
                                          <p:spTgt spid="32775"/>
                                        </p:tgtEl>
                                      </p:cBhvr>
                                      <p:from x="10000" y="10000"/>
                                      <p:to x="200000" y="450000"/>
                                    </p:animScale>
                                    <p:animScale>
                                      <p:cBhvr>
                                        <p:cTn id="36" dur="1230" accel="100000" fill="hold">
                                          <p:stCondLst>
                                            <p:cond delay="770"/>
                                          </p:stCondLst>
                                        </p:cTn>
                                        <p:tgtEl>
                                          <p:spTgt spid="32775"/>
                                        </p:tgtEl>
                                      </p:cBhvr>
                                      <p:from x="200000" y="450000"/>
                                      <p:to x="100000" y="100000"/>
                                    </p:animScale>
                                    <p:set>
                                      <p:cBhvr>
                                        <p:cTn id="37" dur="770" fill="hold"/>
                                        <p:tgtEl>
                                          <p:spTgt spid="32775"/>
                                        </p:tgtEl>
                                        <p:attrNameLst>
                                          <p:attrName>ppt_x</p:attrName>
                                        </p:attrNameLst>
                                      </p:cBhvr>
                                      <p:to>
                                        <p:strVal val="(0.5)"/>
                                      </p:to>
                                    </p:set>
                                    <p:anim from="(0.5)" to="(#ppt_x)" calcmode="lin" valueType="num">
                                      <p:cBhvr>
                                        <p:cTn id="38" dur="1230" accel="100000" fill="hold">
                                          <p:stCondLst>
                                            <p:cond delay="770"/>
                                          </p:stCondLst>
                                        </p:cTn>
                                        <p:tgtEl>
                                          <p:spTgt spid="32775"/>
                                        </p:tgtEl>
                                        <p:attrNameLst>
                                          <p:attrName>ppt_x</p:attrName>
                                        </p:attrNameLst>
                                      </p:cBhvr>
                                    </p:anim>
                                    <p:set>
                                      <p:cBhvr>
                                        <p:cTn id="39" dur="770" fill="hold"/>
                                        <p:tgtEl>
                                          <p:spTgt spid="32775"/>
                                        </p:tgtEl>
                                        <p:attrNameLst>
                                          <p:attrName>ppt_y</p:attrName>
                                        </p:attrNameLst>
                                      </p:cBhvr>
                                      <p:to>
                                        <p:strVal val="(#ppt_y+0.4)"/>
                                      </p:to>
                                    </p:set>
                                    <p:anim from="(#ppt_y+0.4)" to="(#ppt_y)" calcmode="lin" valueType="num">
                                      <p:cBhvr>
                                        <p:cTn id="40" dur="1230" accel="100000" fill="hold">
                                          <p:stCondLst>
                                            <p:cond delay="770"/>
                                          </p:stCondLst>
                                        </p:cTn>
                                        <p:tgtEl>
                                          <p:spTgt spid="32775"/>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2782"/>
                                        </p:tgtEl>
                                        <p:attrNameLst>
                                          <p:attrName>style.visibility</p:attrName>
                                        </p:attrNameLst>
                                      </p:cBhvr>
                                      <p:to>
                                        <p:strVal val="visible"/>
                                      </p:to>
                                    </p:set>
                                    <p:animEffect transition="in" filter="blinds(horizontal)">
                                      <p:cBhvr>
                                        <p:cTn id="45" dur="500"/>
                                        <p:tgtEl>
                                          <p:spTgt spid="327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2783"/>
                                        </p:tgtEl>
                                        <p:attrNameLst>
                                          <p:attrName>style.visibility</p:attrName>
                                        </p:attrNameLst>
                                      </p:cBhvr>
                                      <p:to>
                                        <p:strVal val="visible"/>
                                      </p:to>
                                    </p:set>
                                    <p:animEffect transition="in" filter="checkerboard(across)">
                                      <p:cBhvr>
                                        <p:cTn id="50"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80" grpId="0" animBg="1"/>
      <p:bldP spid="32782" grpId="0"/>
      <p:bldP spid="327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Text Box 8"/>
          <p:cNvSpPr txBox="1">
            <a:spLocks noChangeArrowheads="1"/>
          </p:cNvSpPr>
          <p:nvPr/>
        </p:nvSpPr>
        <p:spPr bwMode="auto">
          <a:xfrm>
            <a:off x="0" y="381000"/>
            <a:ext cx="9144000" cy="955675"/>
          </a:xfrm>
          <a:prstGeom prst="rect">
            <a:avLst/>
          </a:prstGeom>
          <a:solidFill>
            <a:schemeClr val="bg1"/>
          </a:solidFill>
          <a:ln w="9525">
            <a:solidFill>
              <a:srgbClr val="FF00FF"/>
            </a:solidFill>
            <a:miter lim="800000"/>
            <a:headEnd/>
            <a:tailEnd/>
          </a:ln>
          <a:effectLst>
            <a:prstShdw prst="shdw17" dist="17961" dir="2700000">
              <a:srgbClr val="990099"/>
            </a:prstShdw>
          </a:effectLst>
        </p:spPr>
        <p:txBody>
          <a:bodyPr>
            <a:spAutoFit/>
          </a:bodyPr>
          <a:lstStyle/>
          <a:p>
            <a:pPr algn="ctr"/>
            <a:r>
              <a:rPr lang="en-US" altLang="en-US" sz="2800" b="1">
                <a:solidFill>
                  <a:srgbClr val="006600"/>
                </a:solidFill>
                <a:latin typeface="Times New Roman" pitchFamily="18" charset="0"/>
                <a:cs typeface="Times New Roman" pitchFamily="18" charset="0"/>
              </a:rPr>
              <a:t>? Mạng điện trong nhà thường sử dụng loại dây dẫn điện nào</a:t>
            </a:r>
          </a:p>
        </p:txBody>
      </p:sp>
      <p:sp>
        <p:nvSpPr>
          <p:cNvPr id="73737" name="Text Box 9"/>
          <p:cNvSpPr txBox="1">
            <a:spLocks noChangeArrowheads="1"/>
          </p:cNvSpPr>
          <p:nvPr/>
        </p:nvSpPr>
        <p:spPr bwMode="auto">
          <a:xfrm>
            <a:off x="231775" y="1752600"/>
            <a:ext cx="8912225" cy="955675"/>
          </a:xfrm>
          <a:prstGeom prst="rect">
            <a:avLst/>
          </a:prstGeom>
          <a:solidFill>
            <a:schemeClr val="bg1"/>
          </a:solidFill>
          <a:ln w="9525">
            <a:solidFill>
              <a:srgbClr val="FF00FF"/>
            </a:solidFill>
            <a:miter lim="800000"/>
            <a:headEnd/>
            <a:tailEnd/>
          </a:ln>
          <a:effectLst>
            <a:prstShdw prst="shdw17" dist="17961" dir="2700000">
              <a:srgbClr val="990099"/>
            </a:prstShdw>
          </a:effectLst>
        </p:spPr>
        <p:txBody>
          <a:bodyPr>
            <a:spAutoFit/>
          </a:bodyPr>
          <a:lstStyle/>
          <a:p>
            <a:pPr algn="ctr"/>
            <a:r>
              <a:rPr lang="en-US" altLang="en-US" sz="2800" b="1">
                <a:solidFill>
                  <a:srgbClr val="006600"/>
                </a:solidFill>
                <a:latin typeface="Times New Roman" pitchFamily="18" charset="0"/>
                <a:cs typeface="Times New Roman" pitchFamily="18" charset="0"/>
              </a:rPr>
              <a:t>Mạng điện trong nhà thường sử dụng loại dây dẫn điện được bọc cách điện.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3736"/>
                                        </p:tgtEl>
                                        <p:attrNameLst>
                                          <p:attrName>style.visibility</p:attrName>
                                        </p:attrNameLst>
                                      </p:cBhvr>
                                      <p:to>
                                        <p:strVal val="visible"/>
                                      </p:to>
                                    </p:set>
                                    <p:anim calcmode="discrete" valueType="clr">
                                      <p:cBhvr override="childStyle">
                                        <p:cTn id="7" dur="80"/>
                                        <p:tgtEl>
                                          <p:spTgt spid="737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3736"/>
                                        </p:tgtEl>
                                        <p:attrNameLst>
                                          <p:attrName>fillcolor</p:attrName>
                                        </p:attrNameLst>
                                      </p:cBhvr>
                                      <p:tavLst>
                                        <p:tav tm="0">
                                          <p:val>
                                            <p:clrVal>
                                              <a:schemeClr val="accent2"/>
                                            </p:clrVal>
                                          </p:val>
                                        </p:tav>
                                        <p:tav tm="50000">
                                          <p:val>
                                            <p:clrVal>
                                              <a:schemeClr val="hlink"/>
                                            </p:clrVal>
                                          </p:val>
                                        </p:tav>
                                      </p:tavLst>
                                    </p:anim>
                                    <p:set>
                                      <p:cBhvr>
                                        <p:cTn id="9" dur="80"/>
                                        <p:tgtEl>
                                          <p:spTgt spid="737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3737"/>
                                        </p:tgtEl>
                                        <p:attrNameLst>
                                          <p:attrName>style.visibility</p:attrName>
                                        </p:attrNameLst>
                                      </p:cBhvr>
                                      <p:to>
                                        <p:strVal val="visible"/>
                                      </p:to>
                                    </p:set>
                                    <p:anim calcmode="discrete" valueType="clr">
                                      <p:cBhvr override="childStyle">
                                        <p:cTn id="14" dur="80"/>
                                        <p:tgtEl>
                                          <p:spTgt spid="7373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3737"/>
                                        </p:tgtEl>
                                        <p:attrNameLst>
                                          <p:attrName>fillcolor</p:attrName>
                                        </p:attrNameLst>
                                      </p:cBhvr>
                                      <p:tavLst>
                                        <p:tav tm="0">
                                          <p:val>
                                            <p:clrVal>
                                              <a:schemeClr val="accent2"/>
                                            </p:clrVal>
                                          </p:val>
                                        </p:tav>
                                        <p:tav tm="50000">
                                          <p:val>
                                            <p:clrVal>
                                              <a:schemeClr val="hlink"/>
                                            </p:clrVal>
                                          </p:val>
                                        </p:tav>
                                      </p:tavLst>
                                    </p:anim>
                                    <p:set>
                                      <p:cBhvr>
                                        <p:cTn id="16" dur="80"/>
                                        <p:tgtEl>
                                          <p:spTgt spid="737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76200"/>
            <a:ext cx="9036050" cy="528638"/>
          </a:xfrm>
          <a:prstGeom prst="rect">
            <a:avLst/>
          </a:prstGeom>
          <a:solidFill>
            <a:srgbClr val="FFFF99"/>
          </a:solidFill>
          <a:ln w="9525">
            <a:solidFill>
              <a:srgbClr val="800000"/>
            </a:solidFill>
            <a:miter lim="800000"/>
            <a:headEnd/>
            <a:tailEnd/>
          </a:ln>
          <a:effectLst/>
        </p:spPr>
        <p:txBody>
          <a:bodyPr>
            <a:spAutoFit/>
          </a:bodyPr>
          <a:lstStyle/>
          <a:p>
            <a:pPr algn="ctr">
              <a:spcBef>
                <a:spcPct val="50000"/>
              </a:spcBef>
              <a:defRPr/>
            </a:pPr>
            <a:r>
              <a:rPr lang="en-US" sz="280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CẤU TẠO DÂY DẪN ĐIỆN ĐƯỢC BỌC CÁCH ĐIỆN</a:t>
            </a:r>
          </a:p>
        </p:txBody>
      </p:sp>
      <p:sp>
        <p:nvSpPr>
          <p:cNvPr id="34819" name="AutoShape 9"/>
          <p:cNvSpPr>
            <a:spLocks noChangeArrowheads="1"/>
          </p:cNvSpPr>
          <p:nvPr/>
        </p:nvSpPr>
        <p:spPr bwMode="auto">
          <a:xfrm>
            <a:off x="0" y="609600"/>
            <a:ext cx="9144000" cy="1019175"/>
          </a:xfrm>
          <a:prstGeom prst="wedgeRoundRectCallout">
            <a:avLst>
              <a:gd name="adj1" fmla="val -49616"/>
              <a:gd name="adj2" fmla="val 105454"/>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2800" b="1" i="1">
                <a:solidFill>
                  <a:srgbClr val="D60093"/>
                </a:solidFill>
                <a:latin typeface="Times New Roman" pitchFamily="18" charset="0"/>
                <a:cs typeface="Times New Roman" pitchFamily="18" charset="0"/>
              </a:rPr>
              <a:t>Quan sát hình 2.2, em hãy gọi tên tại các vị trí 1, 2, 3?  </a:t>
            </a:r>
          </a:p>
        </p:txBody>
      </p:sp>
      <p:sp>
        <p:nvSpPr>
          <p:cNvPr id="34820" name="Text Box 4"/>
          <p:cNvSpPr txBox="1">
            <a:spLocks noChangeArrowheads="1"/>
          </p:cNvSpPr>
          <p:nvPr/>
        </p:nvSpPr>
        <p:spPr bwMode="auto">
          <a:xfrm>
            <a:off x="4211638" y="2276475"/>
            <a:ext cx="1439862"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000" b="1">
                <a:solidFill>
                  <a:srgbClr val="0000CC"/>
                </a:solidFill>
                <a:latin typeface="Times New Roman" panose="02020603050405020304" pitchFamily="18" charset="0"/>
                <a:cs typeface="Times New Roman" panose="02020603050405020304" pitchFamily="18" charset="0"/>
              </a:rPr>
              <a:t>Lõi dây</a:t>
            </a:r>
          </a:p>
        </p:txBody>
      </p:sp>
      <p:sp>
        <p:nvSpPr>
          <p:cNvPr id="34821" name="Text Box 5"/>
          <p:cNvSpPr txBox="1">
            <a:spLocks noChangeArrowheads="1"/>
          </p:cNvSpPr>
          <p:nvPr/>
        </p:nvSpPr>
        <p:spPr bwMode="auto">
          <a:xfrm>
            <a:off x="4427538" y="3068638"/>
            <a:ext cx="18002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000" b="1">
                <a:solidFill>
                  <a:srgbClr val="0000CC"/>
                </a:solidFill>
                <a:latin typeface="Times New Roman" panose="02020603050405020304" pitchFamily="18" charset="0"/>
                <a:cs typeface="Times New Roman" panose="02020603050405020304" pitchFamily="18" charset="0"/>
              </a:rPr>
              <a:t>Vỏ cách điện</a:t>
            </a:r>
          </a:p>
        </p:txBody>
      </p:sp>
      <p:sp>
        <p:nvSpPr>
          <p:cNvPr id="34822" name="Text Box 6"/>
          <p:cNvSpPr txBox="1">
            <a:spLocks noChangeArrowheads="1"/>
          </p:cNvSpPr>
          <p:nvPr/>
        </p:nvSpPr>
        <p:spPr bwMode="auto">
          <a:xfrm>
            <a:off x="4343400" y="3962400"/>
            <a:ext cx="24384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000" b="1">
                <a:solidFill>
                  <a:srgbClr val="0000CC"/>
                </a:solidFill>
                <a:latin typeface="Times New Roman" panose="02020603050405020304" pitchFamily="18" charset="0"/>
                <a:cs typeface="Times New Roman" panose="02020603050405020304" pitchFamily="18" charset="0"/>
              </a:rPr>
              <a:t>Vỏ bảo vệ cơ học</a:t>
            </a:r>
          </a:p>
        </p:txBody>
      </p:sp>
      <p:grpSp>
        <p:nvGrpSpPr>
          <p:cNvPr id="8199" name="Group 7"/>
          <p:cNvGrpSpPr>
            <a:grpSpLocks/>
          </p:cNvGrpSpPr>
          <p:nvPr/>
        </p:nvGrpSpPr>
        <p:grpSpPr bwMode="auto">
          <a:xfrm>
            <a:off x="179388" y="2205038"/>
            <a:ext cx="3816350" cy="3067050"/>
            <a:chOff x="113" y="1389"/>
            <a:chExt cx="2404" cy="1932"/>
          </a:xfrm>
        </p:grpSpPr>
        <p:pic>
          <p:nvPicPr>
            <p:cNvPr id="8208" name="Picture 8" descr="Picture1"/>
            <p:cNvPicPr>
              <a:picLocks noChangeAspect="1" noChangeArrowheads="1"/>
            </p:cNvPicPr>
            <p:nvPr/>
          </p:nvPicPr>
          <p:blipFill>
            <a:blip r:embed="rId3"/>
            <a:srcRect/>
            <a:stretch>
              <a:fillRect/>
            </a:stretch>
          </p:blipFill>
          <p:spPr bwMode="auto">
            <a:xfrm>
              <a:off x="113" y="1389"/>
              <a:ext cx="2316" cy="1932"/>
            </a:xfrm>
            <a:prstGeom prst="rect">
              <a:avLst/>
            </a:prstGeom>
            <a:noFill/>
            <a:ln w="9525">
              <a:noFill/>
              <a:miter lim="800000"/>
              <a:headEnd/>
              <a:tailEnd/>
            </a:ln>
          </p:spPr>
        </p:pic>
        <p:sp>
          <p:nvSpPr>
            <p:cNvPr id="34825" name="Oval 9"/>
            <p:cNvSpPr>
              <a:spLocks noChangeArrowheads="1"/>
            </p:cNvSpPr>
            <p:nvPr/>
          </p:nvSpPr>
          <p:spPr bwMode="auto">
            <a:xfrm>
              <a:off x="1201" y="1842"/>
              <a:ext cx="363" cy="3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1</a:t>
              </a:r>
            </a:p>
          </p:txBody>
        </p:sp>
        <p:sp>
          <p:nvSpPr>
            <p:cNvPr id="34826" name="Oval 10"/>
            <p:cNvSpPr>
              <a:spLocks noChangeArrowheads="1"/>
            </p:cNvSpPr>
            <p:nvPr/>
          </p:nvSpPr>
          <p:spPr bwMode="auto">
            <a:xfrm>
              <a:off x="748" y="1797"/>
              <a:ext cx="363" cy="3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2</a:t>
              </a:r>
            </a:p>
          </p:txBody>
        </p:sp>
        <p:sp>
          <p:nvSpPr>
            <p:cNvPr id="34827" name="Oval 11"/>
            <p:cNvSpPr>
              <a:spLocks noChangeArrowheads="1"/>
            </p:cNvSpPr>
            <p:nvPr/>
          </p:nvSpPr>
          <p:spPr bwMode="auto">
            <a:xfrm>
              <a:off x="294" y="1842"/>
              <a:ext cx="363" cy="3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3</a:t>
              </a:r>
            </a:p>
          </p:txBody>
        </p:sp>
        <p:sp>
          <p:nvSpPr>
            <p:cNvPr id="34828" name="Oval 12"/>
            <p:cNvSpPr>
              <a:spLocks noChangeArrowheads="1"/>
            </p:cNvSpPr>
            <p:nvPr/>
          </p:nvSpPr>
          <p:spPr bwMode="auto">
            <a:xfrm>
              <a:off x="2154" y="2749"/>
              <a:ext cx="363" cy="3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1</a:t>
              </a:r>
            </a:p>
          </p:txBody>
        </p:sp>
        <p:sp>
          <p:nvSpPr>
            <p:cNvPr id="34829" name="Oval 13"/>
            <p:cNvSpPr>
              <a:spLocks noChangeArrowheads="1"/>
            </p:cNvSpPr>
            <p:nvPr/>
          </p:nvSpPr>
          <p:spPr bwMode="auto">
            <a:xfrm>
              <a:off x="612" y="2250"/>
              <a:ext cx="363" cy="3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2</a:t>
              </a:r>
            </a:p>
          </p:txBody>
        </p:sp>
      </p:grpSp>
      <p:sp>
        <p:nvSpPr>
          <p:cNvPr id="34830" name="Oval 14"/>
          <p:cNvSpPr>
            <a:spLocks noChangeArrowheads="1"/>
          </p:cNvSpPr>
          <p:nvPr/>
        </p:nvSpPr>
        <p:spPr bwMode="auto">
          <a:xfrm>
            <a:off x="1908175" y="2924175"/>
            <a:ext cx="576263" cy="5762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1</a:t>
            </a:r>
          </a:p>
        </p:txBody>
      </p:sp>
      <p:sp>
        <p:nvSpPr>
          <p:cNvPr id="34831" name="Oval 15"/>
          <p:cNvSpPr>
            <a:spLocks noChangeArrowheads="1"/>
          </p:cNvSpPr>
          <p:nvPr/>
        </p:nvSpPr>
        <p:spPr bwMode="auto">
          <a:xfrm>
            <a:off x="1187450" y="2852738"/>
            <a:ext cx="576263" cy="576262"/>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2</a:t>
            </a:r>
          </a:p>
        </p:txBody>
      </p:sp>
      <p:sp>
        <p:nvSpPr>
          <p:cNvPr id="34832" name="Oval 16"/>
          <p:cNvSpPr>
            <a:spLocks noChangeArrowheads="1"/>
          </p:cNvSpPr>
          <p:nvPr/>
        </p:nvSpPr>
        <p:spPr bwMode="auto">
          <a:xfrm>
            <a:off x="466725" y="2924175"/>
            <a:ext cx="576263" cy="576263"/>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2800">
                <a:latin typeface="Times New Roman" panose="02020603050405020304" pitchFamily="18" charset="0"/>
                <a:cs typeface="Times New Roman" panose="02020603050405020304" pitchFamily="18" charset="0"/>
              </a:rPr>
              <a:t>3</a:t>
            </a:r>
          </a:p>
        </p:txBody>
      </p:sp>
      <p:sp>
        <p:nvSpPr>
          <p:cNvPr id="34833" name="Text Box 17"/>
          <p:cNvSpPr txBox="1">
            <a:spLocks noChangeArrowheads="1"/>
          </p:cNvSpPr>
          <p:nvPr/>
        </p:nvSpPr>
        <p:spPr bwMode="auto">
          <a:xfrm>
            <a:off x="5219700" y="1676400"/>
            <a:ext cx="3924300" cy="70802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p>
            <a:pPr>
              <a:spcBef>
                <a:spcPct val="50000"/>
              </a:spcBef>
            </a:pPr>
            <a:r>
              <a:rPr lang="en-US" altLang="en-US" sz="2000" b="1">
                <a:solidFill>
                  <a:srgbClr val="660033"/>
                </a:solidFill>
                <a:latin typeface="Times New Roman" pitchFamily="18" charset="0"/>
                <a:cs typeface="Times New Roman" pitchFamily="18" charset="0"/>
              </a:rPr>
              <a:t>Bằng đồng </a:t>
            </a:r>
            <a:r>
              <a:rPr lang="en-US" altLang="en-US" sz="2000" b="1" i="1">
                <a:solidFill>
                  <a:srgbClr val="660033"/>
                </a:solidFill>
                <a:latin typeface="Times New Roman" pitchFamily="18" charset="0"/>
                <a:cs typeface="Times New Roman" pitchFamily="18" charset="0"/>
              </a:rPr>
              <a:t>(hoặc nhôm), gồm một sợi hoặc nhiều sợi bện với nhau.</a:t>
            </a:r>
          </a:p>
        </p:txBody>
      </p:sp>
      <p:sp>
        <p:nvSpPr>
          <p:cNvPr id="34834" name="Text Box 18"/>
          <p:cNvSpPr txBox="1">
            <a:spLocks noChangeArrowheads="1"/>
          </p:cNvSpPr>
          <p:nvPr/>
        </p:nvSpPr>
        <p:spPr bwMode="auto">
          <a:xfrm>
            <a:off x="6156325" y="2895600"/>
            <a:ext cx="3024188" cy="70802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p>
            <a:pPr>
              <a:spcBef>
                <a:spcPct val="50000"/>
              </a:spcBef>
            </a:pPr>
            <a:r>
              <a:rPr lang="en-US" altLang="en-US" sz="2000" b="1">
                <a:solidFill>
                  <a:srgbClr val="660033"/>
                </a:solidFill>
                <a:latin typeface="Times New Roman" pitchFamily="18" charset="0"/>
                <a:cs typeface="Times New Roman" pitchFamily="18" charset="0"/>
              </a:rPr>
              <a:t>Bằng cao su, PVC. Gồm một lớp hay nhiều lớp.</a:t>
            </a:r>
          </a:p>
        </p:txBody>
      </p:sp>
      <p:sp>
        <p:nvSpPr>
          <p:cNvPr id="34835" name="Text Box 19"/>
          <p:cNvSpPr txBox="1">
            <a:spLocks noChangeArrowheads="1"/>
          </p:cNvSpPr>
          <p:nvPr/>
        </p:nvSpPr>
        <p:spPr bwMode="auto">
          <a:xfrm>
            <a:off x="6300788" y="3963988"/>
            <a:ext cx="2735262" cy="132080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p>
            <a:pPr>
              <a:spcBef>
                <a:spcPct val="50000"/>
              </a:spcBef>
            </a:pPr>
            <a:r>
              <a:rPr lang="en-US" altLang="en-US" sz="2000" b="1">
                <a:solidFill>
                  <a:srgbClr val="660033"/>
                </a:solidFill>
                <a:latin typeface="Times New Roman" pitchFamily="18" charset="0"/>
                <a:cs typeface="Times New Roman" pitchFamily="18" charset="0"/>
              </a:rPr>
              <a:t>Chống va đập cơ học, ảnh hưởng của độ ẩm nước và các chất hoá học.</a:t>
            </a:r>
          </a:p>
        </p:txBody>
      </p:sp>
      <p:sp>
        <p:nvSpPr>
          <p:cNvPr id="34836" name="AutoShape 9"/>
          <p:cNvSpPr>
            <a:spLocks noChangeArrowheads="1"/>
          </p:cNvSpPr>
          <p:nvPr/>
        </p:nvSpPr>
        <p:spPr bwMode="auto">
          <a:xfrm>
            <a:off x="838200" y="5229225"/>
            <a:ext cx="4800600" cy="1628775"/>
          </a:xfrm>
          <a:prstGeom prst="wedgeRoundRectCallout">
            <a:avLst>
              <a:gd name="adj1" fmla="val -66731"/>
              <a:gd name="adj2" fmla="val 46588"/>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p>
            <a:pPr algn="ctr"/>
            <a:r>
              <a:rPr lang="en-US" altLang="en-US" sz="2400" b="1">
                <a:latin typeface="Times New Roman" pitchFamily="18" charset="0"/>
                <a:cs typeface="Times New Roman" pitchFamily="18" charset="0"/>
              </a:rPr>
              <a:t>Hãy cho biết tại sao lớp vỏ cách điện của dây dẫn điện thường có màu sắc khác nhau?</a:t>
            </a:r>
          </a:p>
        </p:txBody>
      </p:sp>
      <p:sp>
        <p:nvSpPr>
          <p:cNvPr id="34837" name="Text Box 21"/>
          <p:cNvSpPr txBox="1">
            <a:spLocks noChangeArrowheads="1"/>
          </p:cNvSpPr>
          <p:nvPr/>
        </p:nvSpPr>
        <p:spPr bwMode="auto">
          <a:xfrm>
            <a:off x="5867400" y="6248400"/>
            <a:ext cx="2808288" cy="406400"/>
          </a:xfrm>
          <a:prstGeom prst="rect">
            <a:avLst/>
          </a:prstGeom>
          <a:solidFill>
            <a:schemeClr val="bg1"/>
          </a:solidFill>
          <a:ln w="9525">
            <a:solidFill>
              <a:srgbClr val="000000"/>
            </a:solidFill>
            <a:miter lim="800000"/>
            <a:headEnd/>
            <a:tailEnd/>
          </a:ln>
          <a:effectLst>
            <a:prstShdw prst="shdw17" dist="17961" dir="2700000">
              <a:srgbClr val="000000"/>
            </a:prstShdw>
          </a:effectLst>
        </p:spPr>
        <p:txBody>
          <a:bodyPr>
            <a:spAutoFit/>
          </a:bodyPr>
          <a:lstStyle/>
          <a:p>
            <a:pPr>
              <a:spcBef>
                <a:spcPct val="50000"/>
              </a:spcBef>
            </a:pPr>
            <a:r>
              <a:rPr lang="en-US" altLang="en-US" sz="2000" b="1">
                <a:latin typeface="Times New Roman" pitchFamily="18" charset="0"/>
                <a:cs typeface="Times New Roman" pitchFamily="18" charset="0"/>
              </a:rPr>
              <a:t>Dễ phân biệt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grpId="0" nodeType="clickEffect">
                                  <p:stCondLst>
                                    <p:cond delay="0"/>
                                  </p:stCondLst>
                                  <p:childTnLst>
                                    <p:animMotion origin="layout" path="M -4.16667E-6 4.33526E-6 L 0.19688 -0.10474 " pathEditMode="relative" rAng="0" ptsTypes="AA">
                                      <p:cBhvr>
                                        <p:cTn id="11" dur="2000" fill="hold"/>
                                        <p:tgtEl>
                                          <p:spTgt spid="34830"/>
                                        </p:tgtEl>
                                        <p:attrNameLst>
                                          <p:attrName>ppt_x</p:attrName>
                                          <p:attrName>ppt_y</p:attrName>
                                        </p:attrNameLst>
                                      </p:cBhvr>
                                      <p:rCtr x="98" y="-52"/>
                                    </p:animMotion>
                                  </p:childTnLst>
                                </p:cTn>
                              </p:par>
                            </p:childTnLst>
                          </p:cTn>
                        </p:par>
                        <p:par>
                          <p:cTn id="12" fill="hold" nodeType="afterGroup">
                            <p:stCondLst>
                              <p:cond delay="2000"/>
                            </p:stCondLst>
                            <p:childTnLst>
                              <p:par>
                                <p:cTn id="13" presetID="51" presetClass="entr" presetSubtype="0" fill="hold" grpId="0" nodeType="afterEffect">
                                  <p:stCondLst>
                                    <p:cond delay="0"/>
                                  </p:stCondLst>
                                  <p:childTnLst>
                                    <p:set>
                                      <p:cBhvr>
                                        <p:cTn id="14" dur="1" fill="hold">
                                          <p:stCondLst>
                                            <p:cond delay="0"/>
                                          </p:stCondLst>
                                        </p:cTn>
                                        <p:tgtEl>
                                          <p:spTgt spid="34820"/>
                                        </p:tgtEl>
                                        <p:attrNameLst>
                                          <p:attrName>style.visibility</p:attrName>
                                        </p:attrNameLst>
                                      </p:cBhvr>
                                      <p:to>
                                        <p:strVal val="visible"/>
                                      </p:to>
                                    </p:set>
                                    <p:animEffect transition="in" filter="fade">
                                      <p:cBhvr>
                                        <p:cTn id="15" dur="770" decel="100000"/>
                                        <p:tgtEl>
                                          <p:spTgt spid="34820"/>
                                        </p:tgtEl>
                                      </p:cBhvr>
                                    </p:animEffect>
                                    <p:animScale>
                                      <p:cBhvr>
                                        <p:cTn id="16" dur="770" decel="100000"/>
                                        <p:tgtEl>
                                          <p:spTgt spid="34820"/>
                                        </p:tgtEl>
                                      </p:cBhvr>
                                      <p:from x="10000" y="10000"/>
                                      <p:to x="200000" y="450000"/>
                                    </p:animScale>
                                    <p:animScale>
                                      <p:cBhvr>
                                        <p:cTn id="17" dur="1230" accel="100000" fill="hold">
                                          <p:stCondLst>
                                            <p:cond delay="770"/>
                                          </p:stCondLst>
                                        </p:cTn>
                                        <p:tgtEl>
                                          <p:spTgt spid="34820"/>
                                        </p:tgtEl>
                                      </p:cBhvr>
                                      <p:from x="200000" y="450000"/>
                                      <p:to x="100000" y="100000"/>
                                    </p:animScale>
                                    <p:set>
                                      <p:cBhvr>
                                        <p:cTn id="18" dur="770" fill="hold"/>
                                        <p:tgtEl>
                                          <p:spTgt spid="34820"/>
                                        </p:tgtEl>
                                        <p:attrNameLst>
                                          <p:attrName>ppt_x</p:attrName>
                                        </p:attrNameLst>
                                      </p:cBhvr>
                                      <p:to>
                                        <p:strVal val="(0.5)"/>
                                      </p:to>
                                    </p:set>
                                    <p:anim from="(0.5)" to="(#ppt_x)" calcmode="lin" valueType="num">
                                      <p:cBhvr>
                                        <p:cTn id="19" dur="1230" accel="100000" fill="hold">
                                          <p:stCondLst>
                                            <p:cond delay="770"/>
                                          </p:stCondLst>
                                        </p:cTn>
                                        <p:tgtEl>
                                          <p:spTgt spid="34820"/>
                                        </p:tgtEl>
                                        <p:attrNameLst>
                                          <p:attrName>ppt_x</p:attrName>
                                        </p:attrNameLst>
                                      </p:cBhvr>
                                    </p:anim>
                                    <p:set>
                                      <p:cBhvr>
                                        <p:cTn id="20" dur="770" fill="hold"/>
                                        <p:tgtEl>
                                          <p:spTgt spid="34820"/>
                                        </p:tgtEl>
                                        <p:attrNameLst>
                                          <p:attrName>ppt_y</p:attrName>
                                        </p:attrNameLst>
                                      </p:cBhvr>
                                      <p:to>
                                        <p:strVal val="(#ppt_y+0.4)"/>
                                      </p:to>
                                    </p:set>
                                    <p:anim from="(#ppt_y+0.4)" to="(#ppt_y)" calcmode="lin" valueType="num">
                                      <p:cBhvr>
                                        <p:cTn id="21" dur="1230" accel="100000" fill="hold">
                                          <p:stCondLst>
                                            <p:cond delay="770"/>
                                          </p:stCondLst>
                                        </p:cTn>
                                        <p:tgtEl>
                                          <p:spTgt spid="34820"/>
                                        </p:tgtEl>
                                        <p:attrNameLst>
                                          <p:attrName>ppt_y</p:attrName>
                                        </p:attrNameLst>
                                      </p:cBhvr>
                                    </p:anim>
                                  </p:childTnLst>
                                </p:cTn>
                              </p:par>
                            </p:childTnLst>
                          </p:cTn>
                        </p:par>
                        <p:par>
                          <p:cTn id="22" fill="hold" nodeType="afterGroup">
                            <p:stCondLst>
                              <p:cond delay="4000"/>
                            </p:stCondLst>
                            <p:childTnLst>
                              <p:par>
                                <p:cTn id="23" presetID="63" presetClass="path" presetSubtype="0" accel="50000" decel="50000" fill="hold" grpId="0" nodeType="afterEffect">
                                  <p:stCondLst>
                                    <p:cond delay="0"/>
                                  </p:stCondLst>
                                  <p:childTnLst>
                                    <p:animMotion origin="layout" path="M -4.72222E-6 -1.04046E-6 L 0.28351 0.03168 " pathEditMode="relative" rAng="0" ptsTypes="AA">
                                      <p:cBhvr>
                                        <p:cTn id="24" dur="2000" fill="hold"/>
                                        <p:tgtEl>
                                          <p:spTgt spid="34831"/>
                                        </p:tgtEl>
                                        <p:attrNameLst>
                                          <p:attrName>ppt_x</p:attrName>
                                          <p:attrName>ppt_y</p:attrName>
                                        </p:attrNameLst>
                                      </p:cBhvr>
                                      <p:rCtr x="142" y="16"/>
                                    </p:animMotion>
                                  </p:childTnLst>
                                </p:cTn>
                              </p:par>
                            </p:childTnLst>
                          </p:cTn>
                        </p:par>
                        <p:par>
                          <p:cTn id="25" fill="hold" nodeType="afterGroup">
                            <p:stCondLst>
                              <p:cond delay="6000"/>
                            </p:stCondLst>
                            <p:childTnLst>
                              <p:par>
                                <p:cTn id="26" presetID="51" presetClass="entr" presetSubtype="0" fill="hold" grpId="0" nodeType="afterEffect">
                                  <p:stCondLst>
                                    <p:cond delay="0"/>
                                  </p:stCondLst>
                                  <p:childTnLst>
                                    <p:set>
                                      <p:cBhvr>
                                        <p:cTn id="27" dur="1" fill="hold">
                                          <p:stCondLst>
                                            <p:cond delay="0"/>
                                          </p:stCondLst>
                                        </p:cTn>
                                        <p:tgtEl>
                                          <p:spTgt spid="34821"/>
                                        </p:tgtEl>
                                        <p:attrNameLst>
                                          <p:attrName>style.visibility</p:attrName>
                                        </p:attrNameLst>
                                      </p:cBhvr>
                                      <p:to>
                                        <p:strVal val="visible"/>
                                      </p:to>
                                    </p:set>
                                    <p:animEffect transition="in" filter="fade">
                                      <p:cBhvr>
                                        <p:cTn id="28" dur="770" decel="100000"/>
                                        <p:tgtEl>
                                          <p:spTgt spid="34821"/>
                                        </p:tgtEl>
                                      </p:cBhvr>
                                    </p:animEffect>
                                    <p:animScale>
                                      <p:cBhvr>
                                        <p:cTn id="29" dur="770" decel="100000"/>
                                        <p:tgtEl>
                                          <p:spTgt spid="34821"/>
                                        </p:tgtEl>
                                      </p:cBhvr>
                                      <p:from x="10000" y="10000"/>
                                      <p:to x="200000" y="450000"/>
                                    </p:animScale>
                                    <p:animScale>
                                      <p:cBhvr>
                                        <p:cTn id="30" dur="1230" accel="100000" fill="hold">
                                          <p:stCondLst>
                                            <p:cond delay="770"/>
                                          </p:stCondLst>
                                        </p:cTn>
                                        <p:tgtEl>
                                          <p:spTgt spid="34821"/>
                                        </p:tgtEl>
                                      </p:cBhvr>
                                      <p:from x="200000" y="450000"/>
                                      <p:to x="100000" y="100000"/>
                                    </p:animScale>
                                    <p:set>
                                      <p:cBhvr>
                                        <p:cTn id="31" dur="770" fill="hold"/>
                                        <p:tgtEl>
                                          <p:spTgt spid="34821"/>
                                        </p:tgtEl>
                                        <p:attrNameLst>
                                          <p:attrName>ppt_x</p:attrName>
                                        </p:attrNameLst>
                                      </p:cBhvr>
                                      <p:to>
                                        <p:strVal val="(0.5)"/>
                                      </p:to>
                                    </p:set>
                                    <p:anim from="(0.5)" to="(#ppt_x)" calcmode="lin" valueType="num">
                                      <p:cBhvr>
                                        <p:cTn id="32" dur="1230" accel="100000" fill="hold">
                                          <p:stCondLst>
                                            <p:cond delay="770"/>
                                          </p:stCondLst>
                                        </p:cTn>
                                        <p:tgtEl>
                                          <p:spTgt spid="34821"/>
                                        </p:tgtEl>
                                        <p:attrNameLst>
                                          <p:attrName>ppt_x</p:attrName>
                                        </p:attrNameLst>
                                      </p:cBhvr>
                                    </p:anim>
                                    <p:set>
                                      <p:cBhvr>
                                        <p:cTn id="33" dur="770" fill="hold"/>
                                        <p:tgtEl>
                                          <p:spTgt spid="34821"/>
                                        </p:tgtEl>
                                        <p:attrNameLst>
                                          <p:attrName>ppt_y</p:attrName>
                                        </p:attrNameLst>
                                      </p:cBhvr>
                                      <p:to>
                                        <p:strVal val="(#ppt_y+0.4)"/>
                                      </p:to>
                                    </p:set>
                                    <p:anim from="(#ppt_y+0.4)" to="(#ppt_y)" calcmode="lin" valueType="num">
                                      <p:cBhvr>
                                        <p:cTn id="34" dur="1230" accel="100000" fill="hold">
                                          <p:stCondLst>
                                            <p:cond delay="770"/>
                                          </p:stCondLst>
                                        </p:cTn>
                                        <p:tgtEl>
                                          <p:spTgt spid="34821"/>
                                        </p:tgtEl>
                                        <p:attrNameLst>
                                          <p:attrName>ppt_y</p:attrName>
                                        </p:attrNameLst>
                                      </p:cBhvr>
                                    </p:anim>
                                  </p:childTnLst>
                                </p:cTn>
                              </p:par>
                            </p:childTnLst>
                          </p:cTn>
                        </p:par>
                        <p:par>
                          <p:cTn id="35" fill="hold" nodeType="afterGroup">
                            <p:stCondLst>
                              <p:cond delay="8000"/>
                            </p:stCondLst>
                            <p:childTnLst>
                              <p:par>
                                <p:cTn id="36" presetID="63" presetClass="path" presetSubtype="0" accel="50000" decel="50000" fill="hold" grpId="0" nodeType="afterEffect">
                                  <p:stCondLst>
                                    <p:cond delay="0"/>
                                  </p:stCondLst>
                                  <p:childTnLst>
                                    <p:animMotion origin="layout" path="M 4.72222E-6 4.33526E-6 L 0.37031 0.13664 " pathEditMode="relative" rAng="0" ptsTypes="AA">
                                      <p:cBhvr>
                                        <p:cTn id="37" dur="2000" fill="hold"/>
                                        <p:tgtEl>
                                          <p:spTgt spid="34832"/>
                                        </p:tgtEl>
                                        <p:attrNameLst>
                                          <p:attrName>ppt_x</p:attrName>
                                          <p:attrName>ppt_y</p:attrName>
                                        </p:attrNameLst>
                                      </p:cBhvr>
                                      <p:rCtr x="185" y="68"/>
                                    </p:animMotion>
                                  </p:childTnLst>
                                </p:cTn>
                              </p:par>
                            </p:childTnLst>
                          </p:cTn>
                        </p:par>
                        <p:par>
                          <p:cTn id="38" fill="hold" nodeType="afterGroup">
                            <p:stCondLst>
                              <p:cond delay="10000"/>
                            </p:stCondLst>
                            <p:childTnLst>
                              <p:par>
                                <p:cTn id="39" presetID="51" presetClass="entr" presetSubtype="0" fill="hold" grpId="0" nodeType="afterEffect">
                                  <p:stCondLst>
                                    <p:cond delay="0"/>
                                  </p:stCondLst>
                                  <p:childTnLst>
                                    <p:set>
                                      <p:cBhvr>
                                        <p:cTn id="40" dur="1" fill="hold">
                                          <p:stCondLst>
                                            <p:cond delay="0"/>
                                          </p:stCondLst>
                                        </p:cTn>
                                        <p:tgtEl>
                                          <p:spTgt spid="34822"/>
                                        </p:tgtEl>
                                        <p:attrNameLst>
                                          <p:attrName>style.visibility</p:attrName>
                                        </p:attrNameLst>
                                      </p:cBhvr>
                                      <p:to>
                                        <p:strVal val="visible"/>
                                      </p:to>
                                    </p:set>
                                    <p:animEffect transition="in" filter="fade">
                                      <p:cBhvr>
                                        <p:cTn id="41" dur="770" decel="100000"/>
                                        <p:tgtEl>
                                          <p:spTgt spid="34822"/>
                                        </p:tgtEl>
                                      </p:cBhvr>
                                    </p:animEffect>
                                    <p:animScale>
                                      <p:cBhvr>
                                        <p:cTn id="42" dur="770" decel="100000"/>
                                        <p:tgtEl>
                                          <p:spTgt spid="34822"/>
                                        </p:tgtEl>
                                      </p:cBhvr>
                                      <p:from x="10000" y="10000"/>
                                      <p:to x="200000" y="450000"/>
                                    </p:animScale>
                                    <p:animScale>
                                      <p:cBhvr>
                                        <p:cTn id="43" dur="1230" accel="100000" fill="hold">
                                          <p:stCondLst>
                                            <p:cond delay="770"/>
                                          </p:stCondLst>
                                        </p:cTn>
                                        <p:tgtEl>
                                          <p:spTgt spid="34822"/>
                                        </p:tgtEl>
                                      </p:cBhvr>
                                      <p:from x="200000" y="450000"/>
                                      <p:to x="100000" y="100000"/>
                                    </p:animScale>
                                    <p:set>
                                      <p:cBhvr>
                                        <p:cTn id="44" dur="770" fill="hold"/>
                                        <p:tgtEl>
                                          <p:spTgt spid="34822"/>
                                        </p:tgtEl>
                                        <p:attrNameLst>
                                          <p:attrName>ppt_x</p:attrName>
                                        </p:attrNameLst>
                                      </p:cBhvr>
                                      <p:to>
                                        <p:strVal val="(0.5)"/>
                                      </p:to>
                                    </p:set>
                                    <p:anim from="(0.5)" to="(#ppt_x)" calcmode="lin" valueType="num">
                                      <p:cBhvr>
                                        <p:cTn id="45" dur="1230" accel="100000" fill="hold">
                                          <p:stCondLst>
                                            <p:cond delay="770"/>
                                          </p:stCondLst>
                                        </p:cTn>
                                        <p:tgtEl>
                                          <p:spTgt spid="34822"/>
                                        </p:tgtEl>
                                        <p:attrNameLst>
                                          <p:attrName>ppt_x</p:attrName>
                                        </p:attrNameLst>
                                      </p:cBhvr>
                                    </p:anim>
                                    <p:set>
                                      <p:cBhvr>
                                        <p:cTn id="46" dur="770" fill="hold"/>
                                        <p:tgtEl>
                                          <p:spTgt spid="34822"/>
                                        </p:tgtEl>
                                        <p:attrNameLst>
                                          <p:attrName>ppt_y</p:attrName>
                                        </p:attrNameLst>
                                      </p:cBhvr>
                                      <p:to>
                                        <p:strVal val="(#ppt_y+0.4)"/>
                                      </p:to>
                                    </p:set>
                                    <p:anim from="(#ppt_y+0.4)" to="(#ppt_y)" calcmode="lin" valueType="num">
                                      <p:cBhvr>
                                        <p:cTn id="47" dur="1230" accel="100000" fill="hold">
                                          <p:stCondLst>
                                            <p:cond delay="770"/>
                                          </p:stCondLst>
                                        </p:cTn>
                                        <p:tgtEl>
                                          <p:spTgt spid="34822"/>
                                        </p:tgtEl>
                                        <p:attrNameLst>
                                          <p:attrName>ppt_y</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34833"/>
                                        </p:tgtEl>
                                        <p:attrNameLst>
                                          <p:attrName>style.visibility</p:attrName>
                                        </p:attrNameLst>
                                      </p:cBhvr>
                                      <p:to>
                                        <p:strVal val="visible"/>
                                      </p:to>
                                    </p:set>
                                    <p:anim calcmode="discrete" valueType="clr">
                                      <p:cBhvr override="childStyle">
                                        <p:cTn id="52" dur="80"/>
                                        <p:tgtEl>
                                          <p:spTgt spid="34833"/>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34833"/>
                                        </p:tgtEl>
                                        <p:attrNameLst>
                                          <p:attrName>fillcolor</p:attrName>
                                        </p:attrNameLst>
                                      </p:cBhvr>
                                      <p:tavLst>
                                        <p:tav tm="0">
                                          <p:val>
                                            <p:clrVal>
                                              <a:schemeClr val="accent2"/>
                                            </p:clrVal>
                                          </p:val>
                                        </p:tav>
                                        <p:tav tm="50000">
                                          <p:val>
                                            <p:clrVal>
                                              <a:schemeClr val="hlink"/>
                                            </p:clrVal>
                                          </p:val>
                                        </p:tav>
                                      </p:tavLst>
                                    </p:anim>
                                    <p:set>
                                      <p:cBhvr>
                                        <p:cTn id="54" dur="80"/>
                                        <p:tgtEl>
                                          <p:spTgt spid="34833"/>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34834"/>
                                        </p:tgtEl>
                                        <p:attrNameLst>
                                          <p:attrName>style.visibility</p:attrName>
                                        </p:attrNameLst>
                                      </p:cBhvr>
                                      <p:to>
                                        <p:strVal val="visible"/>
                                      </p:to>
                                    </p:set>
                                    <p:anim calcmode="discrete" valueType="clr">
                                      <p:cBhvr override="childStyle">
                                        <p:cTn id="59" dur="80"/>
                                        <p:tgtEl>
                                          <p:spTgt spid="34834"/>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4834"/>
                                        </p:tgtEl>
                                        <p:attrNameLst>
                                          <p:attrName>fillcolor</p:attrName>
                                        </p:attrNameLst>
                                      </p:cBhvr>
                                      <p:tavLst>
                                        <p:tav tm="0">
                                          <p:val>
                                            <p:clrVal>
                                              <a:schemeClr val="accent2"/>
                                            </p:clrVal>
                                          </p:val>
                                        </p:tav>
                                        <p:tav tm="50000">
                                          <p:val>
                                            <p:clrVal>
                                              <a:schemeClr val="hlink"/>
                                            </p:clrVal>
                                          </p:val>
                                        </p:tav>
                                      </p:tavLst>
                                    </p:anim>
                                    <p:set>
                                      <p:cBhvr>
                                        <p:cTn id="61" dur="80"/>
                                        <p:tgtEl>
                                          <p:spTgt spid="34834"/>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34835"/>
                                        </p:tgtEl>
                                        <p:attrNameLst>
                                          <p:attrName>style.visibility</p:attrName>
                                        </p:attrNameLst>
                                      </p:cBhvr>
                                      <p:to>
                                        <p:strVal val="visible"/>
                                      </p:to>
                                    </p:set>
                                    <p:anim calcmode="discrete" valueType="clr">
                                      <p:cBhvr override="childStyle">
                                        <p:cTn id="66" dur="80"/>
                                        <p:tgtEl>
                                          <p:spTgt spid="34835"/>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4835"/>
                                        </p:tgtEl>
                                        <p:attrNameLst>
                                          <p:attrName>fillcolor</p:attrName>
                                        </p:attrNameLst>
                                      </p:cBhvr>
                                      <p:tavLst>
                                        <p:tav tm="0">
                                          <p:val>
                                            <p:clrVal>
                                              <a:schemeClr val="accent2"/>
                                            </p:clrVal>
                                          </p:val>
                                        </p:tav>
                                        <p:tav tm="50000">
                                          <p:val>
                                            <p:clrVal>
                                              <a:schemeClr val="hlink"/>
                                            </p:clrVal>
                                          </p:val>
                                        </p:tav>
                                      </p:tavLst>
                                    </p:anim>
                                    <p:set>
                                      <p:cBhvr>
                                        <p:cTn id="68" dur="80"/>
                                        <p:tgtEl>
                                          <p:spTgt spid="34835"/>
                                        </p:tgtEl>
                                        <p:attrNameLst>
                                          <p:attrName>fill.type</p:attrName>
                                        </p:attrNameLst>
                                      </p:cBhvr>
                                      <p:to>
                                        <p:strVal val="solid"/>
                                      </p:to>
                                    </p:set>
                                  </p:childTnLst>
                                </p:cTn>
                              </p:par>
                            </p:childTnLst>
                          </p:cTn>
                        </p:par>
                        <p:par>
                          <p:cTn id="69" fill="hold" nodeType="afterGroup">
                            <p:stCondLst>
                              <p:cond delay="2080"/>
                            </p:stCondLst>
                            <p:childTnLst>
                              <p:par>
                                <p:cTn id="70" presetID="22" presetClass="entr" presetSubtype="8" fill="hold" grpId="0" nodeType="afterEffect">
                                  <p:stCondLst>
                                    <p:cond delay="0"/>
                                  </p:stCondLst>
                                  <p:childTnLst>
                                    <p:set>
                                      <p:cBhvr>
                                        <p:cTn id="71" dur="1" fill="hold">
                                          <p:stCondLst>
                                            <p:cond delay="0"/>
                                          </p:stCondLst>
                                        </p:cTn>
                                        <p:tgtEl>
                                          <p:spTgt spid="34836"/>
                                        </p:tgtEl>
                                        <p:attrNameLst>
                                          <p:attrName>style.visibility</p:attrName>
                                        </p:attrNameLst>
                                      </p:cBhvr>
                                      <p:to>
                                        <p:strVal val="visible"/>
                                      </p:to>
                                    </p:set>
                                    <p:animEffect transition="in" filter="wipe(left)">
                                      <p:cBhvr>
                                        <p:cTn id="72" dur="500"/>
                                        <p:tgtEl>
                                          <p:spTgt spid="348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4837"/>
                                        </p:tgtEl>
                                        <p:attrNameLst>
                                          <p:attrName>style.visibility</p:attrName>
                                        </p:attrNameLst>
                                      </p:cBhvr>
                                      <p:to>
                                        <p:strVal val="visible"/>
                                      </p:to>
                                    </p:set>
                                    <p:anim calcmode="lin" valueType="num">
                                      <p:cBhvr additive="base">
                                        <p:cTn id="77" dur="500" fill="hold"/>
                                        <p:tgtEl>
                                          <p:spTgt spid="34837"/>
                                        </p:tgtEl>
                                        <p:attrNameLst>
                                          <p:attrName>ppt_x</p:attrName>
                                        </p:attrNameLst>
                                      </p:cBhvr>
                                      <p:tavLst>
                                        <p:tav tm="0">
                                          <p:val>
                                            <p:strVal val="#ppt_x"/>
                                          </p:val>
                                        </p:tav>
                                        <p:tav tm="100000">
                                          <p:val>
                                            <p:strVal val="#ppt_x"/>
                                          </p:val>
                                        </p:tav>
                                      </p:tavLst>
                                    </p:anim>
                                    <p:anim calcmode="lin" valueType="num">
                                      <p:cBhvr additive="base">
                                        <p:cTn id="78" dur="500" fill="hold"/>
                                        <p:tgtEl>
                                          <p:spTgt spid="34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p:bldP spid="34821" grpId="0"/>
      <p:bldP spid="34822" grpId="0"/>
      <p:bldP spid="34830" grpId="0" animBg="1"/>
      <p:bldP spid="34831" grpId="0" animBg="1"/>
      <p:bldP spid="34832" grpId="0" animBg="1"/>
      <p:bldP spid="34833" grpId="0" animBg="1"/>
      <p:bldP spid="34834" grpId="0" animBg="1"/>
      <p:bldP spid="34835" grpId="0" animBg="1"/>
      <p:bldP spid="34836" grpId="0" animBg="1"/>
      <p:bldP spid="348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p>
            <a:pPr algn="ctr">
              <a:spcBef>
                <a:spcPct val="50000"/>
              </a:spcBef>
              <a:defRPr/>
            </a:pPr>
            <a:r>
              <a:rPr lang="en-US" sz="2800" dirty="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 </a:t>
            </a:r>
            <a:r>
              <a:rPr lang="en-US" sz="2800" dirty="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SỬ </a:t>
            </a:r>
            <a:r>
              <a:rPr lang="en-US" sz="2800" dirty="0">
                <a:solidFill>
                  <a:srgbClr val="0000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DỤNG DÂY DẪN ĐIỆN</a:t>
            </a:r>
          </a:p>
        </p:txBody>
      </p:sp>
      <p:sp>
        <p:nvSpPr>
          <p:cNvPr id="36867" name="Text Box 3"/>
          <p:cNvSpPr txBox="1">
            <a:spLocks noChangeArrowheads="1"/>
          </p:cNvSpPr>
          <p:nvPr/>
        </p:nvSpPr>
        <p:spPr bwMode="auto">
          <a:xfrm>
            <a:off x="0" y="866775"/>
            <a:ext cx="5151438" cy="4619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b="1">
                <a:solidFill>
                  <a:srgbClr val="660033"/>
                </a:solidFill>
                <a:latin typeface="Times New Roman" panose="02020603050405020304" pitchFamily="18" charset="0"/>
                <a:cs typeface="Times New Roman" panose="02020603050405020304" pitchFamily="18" charset="0"/>
              </a:rPr>
              <a:t>1. Trong quá trình sử dụng cần chú ý:</a:t>
            </a:r>
          </a:p>
        </p:txBody>
      </p:sp>
      <p:sp>
        <p:nvSpPr>
          <p:cNvPr id="36868" name="Text Box 4"/>
          <p:cNvSpPr txBox="1">
            <a:spLocks noChangeArrowheads="1"/>
          </p:cNvSpPr>
          <p:nvPr/>
        </p:nvSpPr>
        <p:spPr bwMode="auto">
          <a:xfrm>
            <a:off x="533400" y="1295400"/>
            <a:ext cx="8104188" cy="830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a:latin typeface="Times New Roman" panose="02020603050405020304" pitchFamily="18" charset="0"/>
                <a:cs typeface="Times New Roman" panose="02020603050405020304" pitchFamily="18" charset="0"/>
              </a:rPr>
              <a:t>* Thường xuyên kiểm tra vỏ cách điện của dây dẫn để tránh gây ra tai nạn điện cho người sử dụng.</a:t>
            </a:r>
          </a:p>
        </p:txBody>
      </p:sp>
      <p:sp>
        <p:nvSpPr>
          <p:cNvPr id="36869" name="Text Box 5"/>
          <p:cNvSpPr txBox="1">
            <a:spLocks noChangeArrowheads="1"/>
          </p:cNvSpPr>
          <p:nvPr/>
        </p:nvSpPr>
        <p:spPr bwMode="auto">
          <a:xfrm>
            <a:off x="611188" y="2301875"/>
            <a:ext cx="8104187"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a:latin typeface="Times New Roman" panose="02020603050405020304" pitchFamily="18" charset="0"/>
                <a:cs typeface="Times New Roman" panose="02020603050405020304" pitchFamily="18" charset="0"/>
              </a:rPr>
              <a:t>* Đảm bảo an toàn khi sử dụng dây dẫn điện nối dài.</a:t>
            </a:r>
          </a:p>
        </p:txBody>
      </p:sp>
      <p:sp>
        <p:nvSpPr>
          <p:cNvPr id="36870" name="Text Box 6"/>
          <p:cNvSpPr txBox="1">
            <a:spLocks noChangeArrowheads="1"/>
          </p:cNvSpPr>
          <p:nvPr/>
        </p:nvSpPr>
        <p:spPr bwMode="auto">
          <a:xfrm>
            <a:off x="152400" y="2847975"/>
            <a:ext cx="4981575" cy="4619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b="1">
                <a:solidFill>
                  <a:srgbClr val="660033"/>
                </a:solidFill>
                <a:latin typeface="Times New Roman" panose="02020603050405020304" pitchFamily="18" charset="0"/>
                <a:cs typeface="Times New Roman" panose="02020603050405020304" pitchFamily="18" charset="0"/>
              </a:rPr>
              <a:t>2. Kí hiệu của dây dẫn bọc cách điện</a:t>
            </a:r>
          </a:p>
        </p:txBody>
      </p:sp>
      <p:sp>
        <p:nvSpPr>
          <p:cNvPr id="36871" name="Text Box 7"/>
          <p:cNvSpPr txBox="1">
            <a:spLocks noChangeArrowheads="1"/>
          </p:cNvSpPr>
          <p:nvPr/>
        </p:nvSpPr>
        <p:spPr bwMode="auto">
          <a:xfrm>
            <a:off x="3581400" y="3352800"/>
            <a:ext cx="1439863"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M(nxF)</a:t>
            </a:r>
          </a:p>
        </p:txBody>
      </p:sp>
      <p:sp>
        <p:nvSpPr>
          <p:cNvPr id="36872" name="Line 8"/>
          <p:cNvSpPr>
            <a:spLocks noChangeShapeType="1"/>
          </p:cNvSpPr>
          <p:nvPr/>
        </p:nvSpPr>
        <p:spPr bwMode="auto">
          <a:xfrm flipH="1">
            <a:off x="2411413" y="3849688"/>
            <a:ext cx="1368425" cy="647700"/>
          </a:xfrm>
          <a:prstGeom prst="line">
            <a:avLst/>
          </a:prstGeom>
          <a:noFill/>
          <a:ln w="9525">
            <a:solidFill>
              <a:srgbClr val="003300"/>
            </a:solidFill>
            <a:round/>
            <a:headEnd type="oval" w="med" len="med"/>
            <a:tailEnd type="triangle" w="med" len="med"/>
          </a:ln>
          <a:effectLst>
            <a:prstShdw prst="shdw17" dist="17961" dir="2700000">
              <a:srgbClr val="001F00"/>
            </a:prstShdw>
          </a:effectLst>
        </p:spPr>
        <p:txBody>
          <a:bodyPr/>
          <a:lstStyle/>
          <a:p>
            <a:endParaRPr lang="en-GB"/>
          </a:p>
        </p:txBody>
      </p:sp>
      <p:sp>
        <p:nvSpPr>
          <p:cNvPr id="36873" name="Line 9"/>
          <p:cNvSpPr>
            <a:spLocks noChangeShapeType="1"/>
          </p:cNvSpPr>
          <p:nvPr/>
        </p:nvSpPr>
        <p:spPr bwMode="auto">
          <a:xfrm>
            <a:off x="4140200" y="3849688"/>
            <a:ext cx="144463" cy="865187"/>
          </a:xfrm>
          <a:prstGeom prst="line">
            <a:avLst/>
          </a:prstGeom>
          <a:noFill/>
          <a:ln w="9525">
            <a:solidFill>
              <a:srgbClr val="003300"/>
            </a:solidFill>
            <a:round/>
            <a:headEnd type="oval" w="med" len="med"/>
            <a:tailEnd type="triangle" w="med" len="med"/>
          </a:ln>
          <a:effectLst>
            <a:prstShdw prst="shdw17" dist="17961" dir="2700000">
              <a:srgbClr val="001F00"/>
            </a:prstShdw>
          </a:effectLst>
        </p:spPr>
        <p:txBody>
          <a:bodyPr/>
          <a:lstStyle/>
          <a:p>
            <a:endParaRPr lang="en-GB"/>
          </a:p>
        </p:txBody>
      </p:sp>
      <p:sp>
        <p:nvSpPr>
          <p:cNvPr id="36874" name="Line 10"/>
          <p:cNvSpPr>
            <a:spLocks noChangeShapeType="1"/>
          </p:cNvSpPr>
          <p:nvPr/>
        </p:nvSpPr>
        <p:spPr bwMode="auto">
          <a:xfrm>
            <a:off x="4572000" y="3849688"/>
            <a:ext cx="1439863" cy="720725"/>
          </a:xfrm>
          <a:prstGeom prst="line">
            <a:avLst/>
          </a:prstGeom>
          <a:noFill/>
          <a:ln w="9525">
            <a:solidFill>
              <a:srgbClr val="003300"/>
            </a:solidFill>
            <a:round/>
            <a:headEnd type="oval" w="med" len="med"/>
            <a:tailEnd type="triangle" w="med" len="med"/>
          </a:ln>
          <a:effectLst>
            <a:prstShdw prst="shdw17" dist="17961" dir="2700000">
              <a:srgbClr val="001F00"/>
            </a:prstShdw>
          </a:effectLst>
        </p:spPr>
        <p:txBody>
          <a:bodyPr/>
          <a:lstStyle/>
          <a:p>
            <a:endParaRPr lang="en-GB"/>
          </a:p>
        </p:txBody>
      </p:sp>
      <p:sp>
        <p:nvSpPr>
          <p:cNvPr id="36875" name="Text Box 11"/>
          <p:cNvSpPr txBox="1">
            <a:spLocks noChangeArrowheads="1"/>
          </p:cNvSpPr>
          <p:nvPr/>
        </p:nvSpPr>
        <p:spPr bwMode="auto">
          <a:xfrm>
            <a:off x="1619250" y="4641850"/>
            <a:ext cx="1504950" cy="711200"/>
          </a:xfrm>
          <a:prstGeom prst="rect">
            <a:avLst/>
          </a:prstGeom>
          <a:noFill/>
          <a:ln w="9525">
            <a:solidFill>
              <a:srgbClr val="008000"/>
            </a:solidFill>
            <a:miter lim="800000"/>
            <a:headEnd/>
            <a:tailEnd/>
          </a:ln>
          <a:effectLst>
            <a:prstShdw prst="shdw17" dist="17961" dir="2700000">
              <a:srgbClr val="004D00"/>
            </a:prstShdw>
          </a:effectLst>
        </p:spPr>
        <p:txBody>
          <a:bodyPr>
            <a:spAutoFit/>
          </a:bodyPr>
          <a:lstStyle/>
          <a:p>
            <a:pPr>
              <a:spcBef>
                <a:spcPct val="50000"/>
              </a:spcBef>
            </a:pPr>
            <a:r>
              <a:rPr lang="en-US" altLang="en-US" sz="2000" b="1">
                <a:solidFill>
                  <a:srgbClr val="0000CC"/>
                </a:solidFill>
                <a:latin typeface="Times New Roman" pitchFamily="18" charset="0"/>
                <a:cs typeface="Times New Roman" pitchFamily="18" charset="0"/>
              </a:rPr>
              <a:t>Dây có lõi bằng đồng</a:t>
            </a:r>
          </a:p>
        </p:txBody>
      </p:sp>
      <p:sp>
        <p:nvSpPr>
          <p:cNvPr id="36876" name="Text Box 12"/>
          <p:cNvSpPr txBox="1">
            <a:spLocks noChangeArrowheads="1"/>
          </p:cNvSpPr>
          <p:nvPr/>
        </p:nvSpPr>
        <p:spPr bwMode="auto">
          <a:xfrm>
            <a:off x="3563938" y="4786313"/>
            <a:ext cx="1439862" cy="406400"/>
          </a:xfrm>
          <a:prstGeom prst="rect">
            <a:avLst/>
          </a:prstGeom>
          <a:noFill/>
          <a:ln w="9525">
            <a:solidFill>
              <a:srgbClr val="008000"/>
            </a:solidFill>
            <a:miter lim="800000"/>
            <a:headEnd/>
            <a:tailEnd/>
          </a:ln>
          <a:effectLst>
            <a:prstShdw prst="shdw17" dist="17961" dir="2700000">
              <a:srgbClr val="004D00"/>
            </a:prstShdw>
          </a:effectLst>
        </p:spPr>
        <p:txBody>
          <a:bodyPr>
            <a:spAutoFit/>
          </a:bodyPr>
          <a:lstStyle/>
          <a:p>
            <a:pPr>
              <a:spcBef>
                <a:spcPct val="50000"/>
              </a:spcBef>
            </a:pPr>
            <a:r>
              <a:rPr lang="en-US" altLang="en-US" sz="2000" b="1">
                <a:solidFill>
                  <a:srgbClr val="0000CC"/>
                </a:solidFill>
                <a:latin typeface="Times New Roman" pitchFamily="18" charset="0"/>
                <a:cs typeface="Times New Roman" pitchFamily="18" charset="0"/>
              </a:rPr>
              <a:t>Số lõi dây</a:t>
            </a:r>
          </a:p>
        </p:txBody>
      </p:sp>
      <p:sp>
        <p:nvSpPr>
          <p:cNvPr id="36877" name="Text Box 13"/>
          <p:cNvSpPr txBox="1">
            <a:spLocks noChangeArrowheads="1"/>
          </p:cNvSpPr>
          <p:nvPr/>
        </p:nvSpPr>
        <p:spPr bwMode="auto">
          <a:xfrm>
            <a:off x="5580063" y="4740275"/>
            <a:ext cx="3259137" cy="400050"/>
          </a:xfrm>
          <a:prstGeom prst="rect">
            <a:avLst/>
          </a:prstGeom>
          <a:noFill/>
          <a:ln w="9525">
            <a:solidFill>
              <a:srgbClr val="008000"/>
            </a:solidFill>
            <a:miter lim="800000"/>
            <a:headEnd/>
            <a:tailEnd/>
          </a:ln>
          <a:effectLst>
            <a:prstShdw prst="shdw17" dist="17961" dir="2700000">
              <a:srgbClr val="004D00"/>
            </a:prstShdw>
          </a:effectLst>
        </p:spPr>
        <p:txBody>
          <a:bodyPr>
            <a:spAutoFit/>
          </a:bodyPr>
          <a:lstStyle/>
          <a:p>
            <a:pPr>
              <a:spcBef>
                <a:spcPct val="50000"/>
              </a:spcBef>
            </a:pPr>
            <a:r>
              <a:rPr lang="en-US" altLang="en-US" sz="2000" b="1">
                <a:solidFill>
                  <a:srgbClr val="0000CC"/>
                </a:solidFill>
                <a:latin typeface="Times New Roman" pitchFamily="18" charset="0"/>
                <a:cs typeface="Times New Roman" pitchFamily="18" charset="0"/>
              </a:rPr>
              <a:t>Tiết diện của lõi dây (mm</a:t>
            </a:r>
            <a:r>
              <a:rPr lang="en-US" altLang="en-US" sz="2000" b="1" baseline="30000">
                <a:solidFill>
                  <a:srgbClr val="0000CC"/>
                </a:solidFill>
                <a:latin typeface="Times New Roman" pitchFamily="18" charset="0"/>
                <a:cs typeface="Times New Roman" pitchFamily="18" charset="0"/>
              </a:rPr>
              <a:t>2</a:t>
            </a:r>
            <a:r>
              <a:rPr lang="en-US" altLang="en-US" sz="2000" b="1">
                <a:solidFill>
                  <a:srgbClr val="0000CC"/>
                </a:solidFill>
                <a:latin typeface="Times New Roman" pitchFamily="18" charset="0"/>
                <a:cs typeface="Times New Roman" pitchFamily="18" charset="0"/>
              </a:rPr>
              <a:t>)</a:t>
            </a:r>
          </a:p>
        </p:txBody>
      </p:sp>
      <p:sp>
        <p:nvSpPr>
          <p:cNvPr id="36878" name="Text Box 14"/>
          <p:cNvSpPr txBox="1">
            <a:spLocks noChangeArrowheads="1"/>
          </p:cNvSpPr>
          <p:nvPr/>
        </p:nvSpPr>
        <p:spPr bwMode="auto">
          <a:xfrm>
            <a:off x="323850" y="5576888"/>
            <a:ext cx="1289050" cy="4619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b="1">
                <a:solidFill>
                  <a:srgbClr val="660033"/>
                </a:solidFill>
                <a:latin typeface="Times New Roman" panose="02020603050405020304" pitchFamily="18" charset="0"/>
                <a:cs typeface="Times New Roman" panose="02020603050405020304" pitchFamily="18" charset="0"/>
              </a:rPr>
              <a:t>3. Chú ý</a:t>
            </a:r>
          </a:p>
        </p:txBody>
      </p:sp>
      <p:sp>
        <p:nvSpPr>
          <p:cNvPr id="36879" name="Text Box 15"/>
          <p:cNvSpPr txBox="1">
            <a:spLocks noChangeArrowheads="1"/>
          </p:cNvSpPr>
          <p:nvPr/>
        </p:nvSpPr>
        <p:spPr bwMode="auto">
          <a:xfrm>
            <a:off x="1619250" y="5734050"/>
            <a:ext cx="6624638" cy="1019175"/>
          </a:xfrm>
          <a:prstGeom prst="rect">
            <a:avLst/>
          </a:prstGeom>
          <a:solidFill>
            <a:schemeClr val="bg1"/>
          </a:solidFill>
          <a:ln w="12700">
            <a:solidFill>
              <a:srgbClr val="333300"/>
            </a:solidFill>
            <a:miter lim="800000"/>
            <a:headEnd/>
            <a:tailEnd/>
          </a:ln>
          <a:effectLst>
            <a:prstShdw prst="shdw17" dist="17961" dir="2700000">
              <a:srgbClr val="1F1F00"/>
            </a:prstShdw>
          </a:effectLst>
        </p:spPr>
        <p:txBody>
          <a:bodyPr>
            <a:spAutoFit/>
          </a:bodyPr>
          <a:lstStyle/>
          <a:p>
            <a:pPr algn="just">
              <a:spcBef>
                <a:spcPct val="50000"/>
              </a:spcBef>
            </a:pPr>
            <a:r>
              <a:rPr lang="en-US" altLang="en-US" sz="2000" b="1">
                <a:solidFill>
                  <a:srgbClr val="0000CC"/>
                </a:solidFill>
                <a:latin typeface="Times New Roman" pitchFamily="18" charset="0"/>
                <a:cs typeface="Times New Roman" pitchFamily="18" charset="0"/>
              </a:rPr>
              <a:t>Dây dẫn được thiết kế theo những tiêu chuẩn qui định. Do đó việc lựa chọn dây dẫn điện không được tuỳ tiện mà phải tuân theo thiết kế của mạng điện.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wipe(left)">
                                      <p:cBhvr>
                                        <p:cTn id="7" dur="500"/>
                                        <p:tgtEl>
                                          <p:spTgt spid="368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869"/>
                                        </p:tgtEl>
                                        <p:attrNameLst>
                                          <p:attrName>style.visibility</p:attrName>
                                        </p:attrNameLst>
                                      </p:cBhvr>
                                      <p:to>
                                        <p:strVal val="visible"/>
                                      </p:to>
                                    </p:set>
                                    <p:animEffect transition="in" filter="wipe(left)">
                                      <p:cBhvr>
                                        <p:cTn id="11" dur="500"/>
                                        <p:tgtEl>
                                          <p:spTgt spid="368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6870"/>
                                        </p:tgtEl>
                                        <p:attrNameLst>
                                          <p:attrName>style.visibility</p:attrName>
                                        </p:attrNameLst>
                                      </p:cBhvr>
                                      <p:to>
                                        <p:strVal val="visible"/>
                                      </p:to>
                                    </p:set>
                                    <p:anim calcmode="lin" valueType="num">
                                      <p:cBhvr additive="base">
                                        <p:cTn id="16" dur="500" fill="hold"/>
                                        <p:tgtEl>
                                          <p:spTgt spid="36870"/>
                                        </p:tgtEl>
                                        <p:attrNameLst>
                                          <p:attrName>ppt_x</p:attrName>
                                        </p:attrNameLst>
                                      </p:cBhvr>
                                      <p:tavLst>
                                        <p:tav tm="0">
                                          <p:val>
                                            <p:strVal val="#ppt_x"/>
                                          </p:val>
                                        </p:tav>
                                        <p:tav tm="100000">
                                          <p:val>
                                            <p:strVal val="#ppt_x"/>
                                          </p:val>
                                        </p:tav>
                                      </p:tavLst>
                                    </p:anim>
                                    <p:anim calcmode="lin" valueType="num">
                                      <p:cBhvr additive="base">
                                        <p:cTn id="17"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871"/>
                                        </p:tgtEl>
                                        <p:attrNameLst>
                                          <p:attrName>style.visibility</p:attrName>
                                        </p:attrNameLst>
                                      </p:cBhvr>
                                      <p:to>
                                        <p:strVal val="visible"/>
                                      </p:to>
                                    </p:set>
                                    <p:animEffect transition="in" filter="diamond(in)">
                                      <p:cBhvr>
                                        <p:cTn id="22" dur="2000"/>
                                        <p:tgtEl>
                                          <p:spTgt spid="368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872"/>
                                        </p:tgtEl>
                                        <p:attrNameLst>
                                          <p:attrName>style.visibility</p:attrName>
                                        </p:attrNameLst>
                                      </p:cBhvr>
                                      <p:to>
                                        <p:strVal val="visible"/>
                                      </p:to>
                                    </p:set>
                                    <p:animEffect transition="in" filter="wipe(up)">
                                      <p:cBhvr>
                                        <p:cTn id="27" dur="500"/>
                                        <p:tgtEl>
                                          <p:spTgt spid="36872"/>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6875"/>
                                        </p:tgtEl>
                                        <p:attrNameLst>
                                          <p:attrName>style.visibility</p:attrName>
                                        </p:attrNameLst>
                                      </p:cBhvr>
                                      <p:to>
                                        <p:strVal val="visible"/>
                                      </p:to>
                                    </p:set>
                                    <p:animEffect transition="in" filter="fade">
                                      <p:cBhvr>
                                        <p:cTn id="31" dur="2000"/>
                                        <p:tgtEl>
                                          <p:spTgt spid="368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6873"/>
                                        </p:tgtEl>
                                        <p:attrNameLst>
                                          <p:attrName>style.visibility</p:attrName>
                                        </p:attrNameLst>
                                      </p:cBhvr>
                                      <p:to>
                                        <p:strVal val="visible"/>
                                      </p:to>
                                    </p:set>
                                    <p:animEffect transition="in" filter="wipe(up)">
                                      <p:cBhvr>
                                        <p:cTn id="36" dur="500"/>
                                        <p:tgtEl>
                                          <p:spTgt spid="36873"/>
                                        </p:tgtEl>
                                      </p:cBhvr>
                                    </p:animEffect>
                                  </p:childTnLst>
                                </p:cTn>
                              </p:par>
                            </p:childTnLst>
                          </p:cTn>
                        </p:par>
                        <p:par>
                          <p:cTn id="37" fill="hold" nodeType="afterGroup">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36876"/>
                                        </p:tgtEl>
                                        <p:attrNameLst>
                                          <p:attrName>style.visibility</p:attrName>
                                        </p:attrNameLst>
                                      </p:cBhvr>
                                      <p:to>
                                        <p:strVal val="visible"/>
                                      </p:to>
                                    </p:set>
                                    <p:animEffect transition="in" filter="checkerboard(across)">
                                      <p:cBhvr>
                                        <p:cTn id="40" dur="500"/>
                                        <p:tgtEl>
                                          <p:spTgt spid="3687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6874"/>
                                        </p:tgtEl>
                                        <p:attrNameLst>
                                          <p:attrName>style.visibility</p:attrName>
                                        </p:attrNameLst>
                                      </p:cBhvr>
                                      <p:to>
                                        <p:strVal val="visible"/>
                                      </p:to>
                                    </p:set>
                                    <p:animEffect transition="in" filter="wipe(up)">
                                      <p:cBhvr>
                                        <p:cTn id="45" dur="500"/>
                                        <p:tgtEl>
                                          <p:spTgt spid="36874"/>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36877"/>
                                        </p:tgtEl>
                                        <p:attrNameLst>
                                          <p:attrName>style.visibility</p:attrName>
                                        </p:attrNameLst>
                                      </p:cBhvr>
                                      <p:to>
                                        <p:strVal val="visible"/>
                                      </p:to>
                                    </p:set>
                                    <p:animEffect transition="in" filter="blinds(horizontal)">
                                      <p:cBhvr>
                                        <p:cTn id="49" dur="500"/>
                                        <p:tgtEl>
                                          <p:spTgt spid="368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6878"/>
                                        </p:tgtEl>
                                        <p:attrNameLst>
                                          <p:attrName>style.visibility</p:attrName>
                                        </p:attrNameLst>
                                      </p:cBhvr>
                                      <p:to>
                                        <p:strVal val="visible"/>
                                      </p:to>
                                    </p:set>
                                    <p:anim calcmode="lin" valueType="num">
                                      <p:cBhvr additive="base">
                                        <p:cTn id="54" dur="500" fill="hold"/>
                                        <p:tgtEl>
                                          <p:spTgt spid="36878"/>
                                        </p:tgtEl>
                                        <p:attrNameLst>
                                          <p:attrName>ppt_x</p:attrName>
                                        </p:attrNameLst>
                                      </p:cBhvr>
                                      <p:tavLst>
                                        <p:tav tm="0">
                                          <p:val>
                                            <p:strVal val="#ppt_x"/>
                                          </p:val>
                                        </p:tav>
                                        <p:tav tm="100000">
                                          <p:val>
                                            <p:strVal val="#ppt_x"/>
                                          </p:val>
                                        </p:tav>
                                      </p:tavLst>
                                    </p:anim>
                                    <p:anim calcmode="lin" valueType="num">
                                      <p:cBhvr additive="base">
                                        <p:cTn id="55" dur="500" fill="hold"/>
                                        <p:tgtEl>
                                          <p:spTgt spid="36878"/>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0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36879"/>
                                        </p:tgtEl>
                                        <p:attrNameLst>
                                          <p:attrName>style.visibility</p:attrName>
                                        </p:attrNameLst>
                                      </p:cBhvr>
                                      <p:to>
                                        <p:strVal val="visible"/>
                                      </p:to>
                                    </p:set>
                                    <p:anim calcmode="discrete" valueType="clr">
                                      <p:cBhvr override="childStyle">
                                        <p:cTn id="59" dur="80"/>
                                        <p:tgtEl>
                                          <p:spTgt spid="36879"/>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6879"/>
                                        </p:tgtEl>
                                        <p:attrNameLst>
                                          <p:attrName>fillcolor</p:attrName>
                                        </p:attrNameLst>
                                      </p:cBhvr>
                                      <p:tavLst>
                                        <p:tav tm="0">
                                          <p:val>
                                            <p:clrVal>
                                              <a:schemeClr val="accent2"/>
                                            </p:clrVal>
                                          </p:val>
                                        </p:tav>
                                        <p:tav tm="50000">
                                          <p:val>
                                            <p:clrVal>
                                              <a:schemeClr val="hlink"/>
                                            </p:clrVal>
                                          </p:val>
                                        </p:tav>
                                      </p:tavLst>
                                    </p:anim>
                                    <p:set>
                                      <p:cBhvr>
                                        <p:cTn id="61" dur="80"/>
                                        <p:tgtEl>
                                          <p:spTgt spid="368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70" grpId="0"/>
      <p:bldP spid="36871" grpId="0"/>
      <p:bldP spid="36872" grpId="0" animBg="1"/>
      <p:bldP spid="36873" grpId="0" animBg="1"/>
      <p:bldP spid="36874" grpId="0" animBg="1"/>
      <p:bldP spid="36875" grpId="0" animBg="1"/>
      <p:bldP spid="36876" grpId="0" animBg="1"/>
      <p:bldP spid="36877" grpId="0" animBg="1"/>
      <p:bldP spid="36878" grpId="0"/>
      <p:bldP spid="368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p re quat"/>
          <p:cNvPicPr>
            <a:picLocks noChangeAspect="1" noChangeArrowheads="1"/>
          </p:cNvPicPr>
          <p:nvPr/>
        </p:nvPicPr>
        <p:blipFill>
          <a:blip r:embed="rId2"/>
          <a:srcRect/>
          <a:stretch>
            <a:fillRect/>
          </a:stretch>
        </p:blipFill>
        <p:spPr bwMode="auto">
          <a:xfrm>
            <a:off x="0" y="0"/>
            <a:ext cx="9144000" cy="6897688"/>
          </a:xfrm>
          <a:prstGeom prst="rect">
            <a:avLst/>
          </a:prstGeom>
          <a:noFill/>
          <a:ln w="9525">
            <a:noFill/>
            <a:miter lim="800000"/>
            <a:headEnd/>
            <a:tailEnd/>
          </a:ln>
        </p:spPr>
      </p:pic>
      <p:sp>
        <p:nvSpPr>
          <p:cNvPr id="27653" name="Text Box 5"/>
          <p:cNvSpPr txBox="1">
            <a:spLocks noChangeArrowheads="1"/>
          </p:cNvSpPr>
          <p:nvPr/>
        </p:nvSpPr>
        <p:spPr bwMode="auto">
          <a:xfrm>
            <a:off x="2374900" y="1557338"/>
            <a:ext cx="6769100" cy="701675"/>
          </a:xfrm>
          <a:prstGeom prst="rect">
            <a:avLst/>
          </a:prstGeom>
          <a:noFill/>
          <a:ln w="9525">
            <a:noFill/>
            <a:miter lim="800000"/>
            <a:headEnd/>
            <a:tailEnd/>
          </a:ln>
          <a:effectLst/>
        </p:spPr>
        <p:txBody>
          <a:bodyPr>
            <a:spAutoFit/>
          </a:bodyPr>
          <a:lstStyle/>
          <a:p>
            <a:pPr algn="ctr">
              <a:spcBef>
                <a:spcPct val="50000"/>
              </a:spcBef>
              <a:defRPr/>
            </a:pPr>
            <a:r>
              <a:rPr lang="en-US" sz="4000" u="sng">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II.DÂY CÁP ĐIỆN</a:t>
            </a:r>
            <a:r>
              <a:rPr lang="en-US" sz="4000">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1071</Words>
  <Application>Microsoft Office PowerPoint</Application>
  <PresentationFormat>On-screen Show (4:3)</PresentationFormat>
  <Paragraphs>151</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.VnTime</vt:lpstr>
      <vt:lpstr>Arial</vt:lpstr>
      <vt:lpstr>Times New Roman</vt:lpstr>
      <vt:lpstr>Tahoma</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 Em hãy phân biệt dây dẫn và dây cáp. </vt:lpstr>
      <vt:lpstr>Slide 17</vt:lpstr>
      <vt:lpstr>Slide 18</vt:lpstr>
      <vt:lpstr>Trong mạng điện, vật liệu cách điện luôn đi liền với những vật liệu dẫn điện đảm bảo cho mạng điện làm việc đạt hiệu quả và an toàn cho người và mạng điện. </vt:lpstr>
      <vt:lpstr>Slide 20</vt:lpstr>
      <vt:lpstr>Slide 21</vt:lpstr>
      <vt:lpstr>Slide 22</vt:lpstr>
      <vt:lpstr>? Hãy nêu ứng dụng của vật liệu cách điện.</vt:lpstr>
      <vt:lpstr>Slide 24</vt:lpstr>
      <vt:lpstr>Slide 25</vt:lpstr>
      <vt:lpstr>Slide 26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 Trinh Ngo</dc:creator>
  <cp:lastModifiedBy>Anh Tuan</cp:lastModifiedBy>
  <cp:revision>151</cp:revision>
  <dcterms:created xsi:type="dcterms:W3CDTF">2008-08-24T04:10:50Z</dcterms:created>
  <dcterms:modified xsi:type="dcterms:W3CDTF">2021-09-11T08:47:28Z</dcterms:modified>
</cp:coreProperties>
</file>