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75" r:id="rId2"/>
    <p:sldId id="376" r:id="rId3"/>
    <p:sldId id="343" r:id="rId4"/>
    <p:sldId id="361" r:id="rId5"/>
    <p:sldId id="377" r:id="rId6"/>
    <p:sldId id="365" r:id="rId7"/>
    <p:sldId id="378" r:id="rId8"/>
    <p:sldId id="366" r:id="rId9"/>
    <p:sldId id="364" r:id="rId10"/>
    <p:sldId id="356" r:id="rId11"/>
    <p:sldId id="351" r:id="rId12"/>
    <p:sldId id="374" r:id="rId13"/>
    <p:sldId id="367" r:id="rId14"/>
    <p:sldId id="368" r:id="rId15"/>
    <p:sldId id="369" r:id="rId16"/>
    <p:sldId id="370" r:id="rId17"/>
    <p:sldId id="359" r:id="rId18"/>
    <p:sldId id="345" r:id="rId19"/>
    <p:sldId id="344" r:id="rId20"/>
    <p:sldId id="372" r:id="rId21"/>
    <p:sldId id="373" r:id="rId22"/>
    <p:sldId id="333"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66FF"/>
    <a:srgbClr val="00FF00"/>
    <a:srgbClr val="66FFCC"/>
    <a:srgbClr val="FFFF66"/>
    <a:srgbClr val="FFFF00"/>
    <a:srgbClr val="F9E3A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1116" autoAdjust="0"/>
  </p:normalViewPr>
  <p:slideViewPr>
    <p:cSldViewPr>
      <p:cViewPr varScale="1">
        <p:scale>
          <a:sx n="67" d="100"/>
          <a:sy n="67" d="100"/>
        </p:scale>
        <p:origin x="-12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1E97C4F-BBF8-4F74-853D-B5214EAB45C6}" type="datetimeFigureOut">
              <a:rPr lang="en-US"/>
              <a:pPr>
                <a:defRPr/>
              </a:pPr>
              <a:t>20/03/2022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F00E09-D75E-446C-812B-9A6011C25162}" type="slidenum">
              <a:rPr lang="en-US"/>
              <a:pPr>
                <a:defRPr/>
              </a:pPr>
              <a:t>‹#›</a:t>
            </a:fld>
            <a:endParaRPr lang="en-US"/>
          </a:p>
        </p:txBody>
      </p:sp>
    </p:spTree>
    <p:extLst>
      <p:ext uri="{BB962C8B-B14F-4D97-AF65-F5344CB8AC3E}">
        <p14:creationId xmlns:p14="http://schemas.microsoft.com/office/powerpoint/2010/main" val="266627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BD7F14-418B-4AC5-9410-C9298AC244BF}"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3235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4B2864-B844-4856-84AC-E4E75CD7B665}"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9292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4B274-3A15-4A1B-9860-16EB73DC37FB}"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7066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331CC-9838-4FB6-89F1-F8C2E621ABB9}" type="slidenum">
              <a:rPr lang="en-US"/>
              <a:pPr>
                <a:defRPr/>
              </a:pPr>
              <a:t>‹#›</a:t>
            </a:fld>
            <a:endParaRPr lang="en-US"/>
          </a:p>
        </p:txBody>
      </p:sp>
    </p:spTree>
    <p:extLst>
      <p:ext uri="{BB962C8B-B14F-4D97-AF65-F5344CB8AC3E}">
        <p14:creationId xmlns:p14="http://schemas.microsoft.com/office/powerpoint/2010/main" val="38430735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05EBC7-87A1-4C9C-9B04-7658BA6F787E}" type="slidenum">
              <a:rPr lang="en-US"/>
              <a:pPr>
                <a:defRPr/>
              </a:pPr>
              <a:t>‹#›</a:t>
            </a:fld>
            <a:endParaRPr lang="en-US"/>
          </a:p>
        </p:txBody>
      </p:sp>
    </p:spTree>
    <p:extLst>
      <p:ext uri="{BB962C8B-B14F-4D97-AF65-F5344CB8AC3E}">
        <p14:creationId xmlns:p14="http://schemas.microsoft.com/office/powerpoint/2010/main" val="24890694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87E57-5251-4B95-82ED-5D4412413A5D}" type="slidenum">
              <a:rPr lang="en-US"/>
              <a:pPr>
                <a:defRPr/>
              </a:pPr>
              <a:t>‹#›</a:t>
            </a:fld>
            <a:endParaRPr lang="en-US"/>
          </a:p>
        </p:txBody>
      </p:sp>
    </p:spTree>
    <p:extLst>
      <p:ext uri="{BB962C8B-B14F-4D97-AF65-F5344CB8AC3E}">
        <p14:creationId xmlns:p14="http://schemas.microsoft.com/office/powerpoint/2010/main" val="22714023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D7BBE3-4DE1-4BEB-BC60-151BBEAB2DFD}" type="slidenum">
              <a:rPr lang="en-US"/>
              <a:pPr>
                <a:defRPr/>
              </a:pPr>
              <a:t>‹#›</a:t>
            </a:fld>
            <a:endParaRPr lang="en-US"/>
          </a:p>
        </p:txBody>
      </p:sp>
    </p:spTree>
    <p:extLst>
      <p:ext uri="{BB962C8B-B14F-4D97-AF65-F5344CB8AC3E}">
        <p14:creationId xmlns:p14="http://schemas.microsoft.com/office/powerpoint/2010/main" val="350890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9A406C-31C8-44AD-99EE-9136BB68514B}" type="slidenum">
              <a:rPr lang="en-US"/>
              <a:pPr>
                <a:defRPr/>
              </a:pPr>
              <a:t>‹#›</a:t>
            </a:fld>
            <a:endParaRPr lang="en-US"/>
          </a:p>
        </p:txBody>
      </p:sp>
    </p:spTree>
    <p:extLst>
      <p:ext uri="{BB962C8B-B14F-4D97-AF65-F5344CB8AC3E}">
        <p14:creationId xmlns:p14="http://schemas.microsoft.com/office/powerpoint/2010/main" val="117232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4B3AC8-4F0B-45DD-91EF-6E0315D60A16}" type="slidenum">
              <a:rPr lang="en-US"/>
              <a:pPr>
                <a:defRPr/>
              </a:pPr>
              <a:t>‹#›</a:t>
            </a:fld>
            <a:endParaRPr lang="en-US"/>
          </a:p>
        </p:txBody>
      </p:sp>
    </p:spTree>
    <p:extLst>
      <p:ext uri="{BB962C8B-B14F-4D97-AF65-F5344CB8AC3E}">
        <p14:creationId xmlns:p14="http://schemas.microsoft.com/office/powerpoint/2010/main" val="18746602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12D952-F71A-4A63-894F-41A0BF5B1E85}" type="slidenum">
              <a:rPr lang="en-US"/>
              <a:pPr>
                <a:defRPr/>
              </a:pPr>
              <a:t>‹#›</a:t>
            </a:fld>
            <a:endParaRPr lang="en-US"/>
          </a:p>
        </p:txBody>
      </p:sp>
    </p:spTree>
    <p:extLst>
      <p:ext uri="{BB962C8B-B14F-4D97-AF65-F5344CB8AC3E}">
        <p14:creationId xmlns:p14="http://schemas.microsoft.com/office/powerpoint/2010/main" val="8246491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4401C-8C91-480A-A8F6-16B0A79D7B67}" type="slidenum">
              <a:rPr lang="en-US"/>
              <a:pPr>
                <a:defRPr/>
              </a:pPr>
              <a:t>‹#›</a:t>
            </a:fld>
            <a:endParaRPr lang="en-US"/>
          </a:p>
        </p:txBody>
      </p:sp>
    </p:spTree>
    <p:extLst>
      <p:ext uri="{BB962C8B-B14F-4D97-AF65-F5344CB8AC3E}">
        <p14:creationId xmlns:p14="http://schemas.microsoft.com/office/powerpoint/2010/main" val="3042386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BBA7BF-0307-489F-9257-2079A2D80A9D}" type="slidenum">
              <a:rPr lang="en-US"/>
              <a:pPr>
                <a:defRPr/>
              </a:pPr>
              <a:t>‹#›</a:t>
            </a:fld>
            <a:endParaRPr lang="en-US"/>
          </a:p>
        </p:txBody>
      </p:sp>
    </p:spTree>
    <p:extLst>
      <p:ext uri="{BB962C8B-B14F-4D97-AF65-F5344CB8AC3E}">
        <p14:creationId xmlns:p14="http://schemas.microsoft.com/office/powerpoint/2010/main" val="35516845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E57C51-DEFC-487D-AAF8-5BF00761D03B}" type="slidenum">
              <a:rPr lang="en-US"/>
              <a:pPr>
                <a:defRPr/>
              </a:pPr>
              <a:t>‹#›</a:t>
            </a:fld>
            <a:endParaRPr lang="en-US"/>
          </a:p>
        </p:txBody>
      </p:sp>
    </p:spTree>
    <p:extLst>
      <p:ext uri="{BB962C8B-B14F-4D97-AF65-F5344CB8AC3E}">
        <p14:creationId xmlns:p14="http://schemas.microsoft.com/office/powerpoint/2010/main" val="1054168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3ADA31-C595-4525-9FD8-72131B2F7086}" type="slidenum">
              <a:rPr lang="en-US"/>
              <a:pPr>
                <a:defRPr/>
              </a:pPr>
              <a:t>‹#›</a:t>
            </a:fld>
            <a:endParaRPr lang="en-US"/>
          </a:p>
        </p:txBody>
      </p:sp>
    </p:spTree>
    <p:extLst>
      <p:ext uri="{BB962C8B-B14F-4D97-AF65-F5344CB8AC3E}">
        <p14:creationId xmlns:p14="http://schemas.microsoft.com/office/powerpoint/2010/main" val="38348017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7EC323-2A6E-4EF4-A2AC-D65FC16781F0}" type="slidenum">
              <a:rPr lang="en-US"/>
              <a:pPr>
                <a:defRPr/>
              </a:pPr>
              <a:t>‹#›</a:t>
            </a:fld>
            <a:endParaRPr lang="en-US"/>
          </a:p>
        </p:txBody>
      </p:sp>
    </p:spTree>
    <p:extLst>
      <p:ext uri="{BB962C8B-B14F-4D97-AF65-F5344CB8AC3E}">
        <p14:creationId xmlns:p14="http://schemas.microsoft.com/office/powerpoint/2010/main" val="1499796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50CAE-B325-432B-A984-9E7683F1C0E1}" type="slidenum">
              <a:rPr lang="en-US"/>
              <a:pPr>
                <a:defRPr/>
              </a:pPr>
              <a:t>‹#›</a:t>
            </a:fld>
            <a:endParaRPr lang="en-US"/>
          </a:p>
        </p:txBody>
      </p:sp>
    </p:spTree>
    <p:extLst>
      <p:ext uri="{BB962C8B-B14F-4D97-AF65-F5344CB8AC3E}">
        <p14:creationId xmlns:p14="http://schemas.microsoft.com/office/powerpoint/2010/main" val="34133250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8F7EFBD-A65D-4EC5-9B80-829B6D7AF7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slide" Target="slide1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BÀI 21:NHIỆT NĂNG</a:t>
            </a:r>
            <a:endParaRPr lang="en-US" dirty="0"/>
          </a:p>
        </p:txBody>
      </p:sp>
    </p:spTree>
    <p:extLst>
      <p:ext uri="{BB962C8B-B14F-4D97-AF65-F5344CB8AC3E}">
        <p14:creationId xmlns:p14="http://schemas.microsoft.com/office/powerpoint/2010/main" val="42326050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
            <a:ext cx="4267200" cy="487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3" descr="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4800600" cy="4873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5105400" y="5486400"/>
            <a:ext cx="350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chemeClr val="tx2"/>
                </a:solidFill>
                <a:latin typeface="Times New Roman" panose="02020603050405020304" pitchFamily="18" charset="0"/>
                <a:cs typeface="Times New Roman" panose="02020603050405020304" pitchFamily="18" charset="0"/>
              </a:rPr>
              <a:t>Kim loại nhận nhiệt năng từ bếp nung </a:t>
            </a:r>
          </a:p>
        </p:txBody>
      </p:sp>
      <p:sp>
        <p:nvSpPr>
          <p:cNvPr id="13317" name="Text Box 5"/>
          <p:cNvSpPr txBox="1">
            <a:spLocks noChangeArrowheads="1"/>
          </p:cNvSpPr>
          <p:nvPr/>
        </p:nvSpPr>
        <p:spPr bwMode="auto">
          <a:xfrm>
            <a:off x="533400" y="5530850"/>
            <a:ext cx="350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chemeClr val="tx2"/>
                </a:solidFill>
                <a:latin typeface="Times New Roman" panose="02020603050405020304" pitchFamily="18" charset="0"/>
                <a:cs typeface="Times New Roman" panose="02020603050405020304" pitchFamily="18" charset="0"/>
              </a:rPr>
              <a:t>Kim loại nhận nhiệt năng từ que hàn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4"/>
          <p:cNvSpPr>
            <a:spLocks noChangeArrowheads="1"/>
          </p:cNvSpPr>
          <p:nvPr/>
        </p:nvSpPr>
        <p:spPr bwMode="auto">
          <a:xfrm>
            <a:off x="0" y="228600"/>
            <a:ext cx="8610600" cy="5105400"/>
          </a:xfrm>
          <a:prstGeom prst="cloudCallout">
            <a:avLst>
              <a:gd name="adj1" fmla="val 56449"/>
              <a:gd name="adj2" fmla="val 62398"/>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dirty="0" smtClean="0">
              <a:latin typeface="Times New Roman" panose="02020603050405020304" pitchFamily="18" charset="0"/>
            </a:endParaRPr>
          </a:p>
          <a:p>
            <a:pPr algn="ctr" eaLnBrk="1" hangingPunct="1">
              <a:spcBef>
                <a:spcPct val="0"/>
              </a:spcBef>
              <a:buFontTx/>
              <a:buNone/>
            </a:pPr>
            <a:endParaRPr lang="en-US" altLang="en-US" sz="2800" dirty="0">
              <a:latin typeface="Times New Roman" panose="02020603050405020304" pitchFamily="18" charset="0"/>
            </a:endParaRPr>
          </a:p>
          <a:p>
            <a:pPr algn="ctr" eaLnBrk="1" hangingPunct="1">
              <a:spcBef>
                <a:spcPct val="0"/>
              </a:spcBef>
              <a:buFontTx/>
              <a:buNone/>
            </a:pPr>
            <a:r>
              <a:rPr lang="en-US" altLang="en-US" sz="2800" dirty="0" err="1" smtClean="0">
                <a:latin typeface="Times New Roman" panose="02020603050405020304" pitchFamily="18" charset="0"/>
              </a:rPr>
              <a:t>Trong</a:t>
            </a:r>
            <a:r>
              <a:rPr lang="en-US" altLang="en-US" sz="2800" dirty="0" smtClean="0">
                <a:latin typeface="Times New Roman" panose="02020603050405020304" pitchFamily="18" charset="0"/>
              </a:rPr>
              <a:t> </a:t>
            </a:r>
            <a:r>
              <a:rPr lang="en-US" altLang="en-US" sz="2800" dirty="0" err="1">
                <a:latin typeface="Times New Roman" panose="02020603050405020304" pitchFamily="18" charset="0"/>
              </a:rPr>
              <a:t>thí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nghiệm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cốc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nóng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nhận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năng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năng</a:t>
            </a:r>
            <a:r>
              <a:rPr lang="en-US" altLang="en-US" sz="2800" dirty="0">
                <a:latin typeface="Times New Roman" panose="02020603050405020304" pitchFamily="18" charset="0"/>
              </a:rPr>
              <a:t>? </a:t>
            </a:r>
          </a:p>
        </p:txBody>
      </p:sp>
      <p:sp>
        <p:nvSpPr>
          <p:cNvPr id="15363" name="TextBox 10"/>
          <p:cNvSpPr txBox="1">
            <a:spLocks noChangeArrowheads="1"/>
          </p:cNvSpPr>
          <p:nvPr/>
        </p:nvSpPr>
        <p:spPr bwMode="auto">
          <a:xfrm>
            <a:off x="4572000" y="29718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4" name="TextBox 12"/>
          <p:cNvSpPr txBox="1">
            <a:spLocks noChangeArrowheads="1"/>
          </p:cNvSpPr>
          <p:nvPr/>
        </p:nvSpPr>
        <p:spPr bwMode="auto">
          <a:xfrm>
            <a:off x="4800600" y="4038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
            <a:ext cx="34290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III. NHIỆT LƯỢNG</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35814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a:solidFill>
                  <a:srgbClr val="002060"/>
                </a:solidFill>
              </a:rPr>
              <a:t> </a:t>
            </a:r>
            <a:r>
              <a:rPr lang="en-US" sz="2400" smtClean="0">
                <a:solidFill>
                  <a:srgbClr val="002060"/>
                </a:solidFill>
              </a:rPr>
              <a:t>  Nhiệt lượng là phần nhiệt năng mà vật nhận thêm được hay mất bớt đi trong quá trình truyền nhiệt.</a:t>
            </a:r>
          </a:p>
          <a:p>
            <a:r>
              <a:rPr lang="en-US" sz="2400" smtClean="0">
                <a:solidFill>
                  <a:srgbClr val="002060"/>
                </a:solidFill>
              </a:rPr>
              <a:t>Kí hiệu nhiệt lượng: Q</a:t>
            </a:r>
            <a:endParaRPr lang="en-US" sz="2400">
              <a:solidFill>
                <a:srgbClr val="002060"/>
              </a:solidFill>
            </a:endParaRPr>
          </a:p>
        </p:txBody>
      </p:sp>
      <p:sp>
        <p:nvSpPr>
          <p:cNvPr id="7" name="TextBox 6"/>
          <p:cNvSpPr txBox="1"/>
          <p:nvPr/>
        </p:nvSpPr>
        <p:spPr>
          <a:xfrm>
            <a:off x="4953000" y="1577419"/>
            <a:ext cx="3429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smtClean="0">
                <a:solidFill>
                  <a:srgbClr val="002060"/>
                </a:solidFill>
              </a:rPr>
              <a:t>Đơn vị của nhiệt năng và nhiệt lượng là jun (J)</a:t>
            </a:r>
            <a:endParaRPr lang="en-US" sz="2400">
              <a:solidFill>
                <a:srgbClr val="002060"/>
              </a:solidFill>
            </a:endParaRPr>
          </a:p>
        </p:txBody>
      </p:sp>
    </p:spTree>
    <p:extLst>
      <p:ext uri="{BB962C8B-B14F-4D97-AF65-F5344CB8AC3E}">
        <p14:creationId xmlns:p14="http://schemas.microsoft.com/office/powerpoint/2010/main" val="186773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4114800" y="914400"/>
            <a:ext cx="0" cy="5943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566" name="Oval 6"/>
          <p:cNvSpPr>
            <a:spLocks noChangeArrowheads="1"/>
          </p:cNvSpPr>
          <p:nvPr/>
        </p:nvSpPr>
        <p:spPr bwMode="auto">
          <a:xfrm>
            <a:off x="5734050" y="5248275"/>
            <a:ext cx="1981200" cy="457200"/>
          </a:xfrm>
          <a:prstGeom prst="ellipse">
            <a:avLst/>
          </a:prstGeom>
          <a:solidFill>
            <a:schemeClr val="tx1"/>
          </a:solidFill>
          <a:ln w="38100">
            <a:solidFill>
              <a:schemeClr val="accent2"/>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67" name="Oval 7"/>
          <p:cNvSpPr>
            <a:spLocks noChangeArrowheads="1"/>
          </p:cNvSpPr>
          <p:nvPr/>
        </p:nvSpPr>
        <p:spPr bwMode="auto">
          <a:xfrm>
            <a:off x="5892800" y="5410200"/>
            <a:ext cx="1676400" cy="273050"/>
          </a:xfrm>
          <a:prstGeom prst="ellipse">
            <a:avLst/>
          </a:prstGeom>
          <a:solidFill>
            <a:schemeClr val="accent1"/>
          </a:solidFill>
          <a:ln w="12700">
            <a:solidFill>
              <a:schemeClr val="accent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68" name="AutoShape 8"/>
          <p:cNvSpPr>
            <a:spLocks noChangeArrowheads="1"/>
          </p:cNvSpPr>
          <p:nvPr/>
        </p:nvSpPr>
        <p:spPr bwMode="auto">
          <a:xfrm>
            <a:off x="7848600" y="4724400"/>
            <a:ext cx="609600" cy="457200"/>
          </a:xfrm>
          <a:prstGeom prst="cube">
            <a:avLst>
              <a:gd name="adj" fmla="val 25000"/>
            </a:avLst>
          </a:prstGeom>
          <a:solidFill>
            <a:srgbClr val="FF5050"/>
          </a:solidFill>
          <a:ln w="12700">
            <a:solidFill>
              <a:srgbClr val="CC9900"/>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69" name="AutoShape 9"/>
          <p:cNvSpPr>
            <a:spLocks noChangeArrowheads="1"/>
          </p:cNvSpPr>
          <p:nvPr/>
        </p:nvSpPr>
        <p:spPr bwMode="auto">
          <a:xfrm rot="-5400000">
            <a:off x="6191250" y="5133975"/>
            <a:ext cx="1066800" cy="1943100"/>
          </a:xfrm>
          <a:prstGeom prst="flowChartOnlineStorage">
            <a:avLst/>
          </a:prstGeom>
          <a:solidFill>
            <a:schemeClr val="accent2"/>
          </a:solidFill>
          <a:ln w="57150">
            <a:solidFill>
              <a:schemeClr val="accent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70" name="AutoShape 10"/>
          <p:cNvSpPr>
            <a:spLocks noChangeArrowheads="1"/>
          </p:cNvSpPr>
          <p:nvPr/>
        </p:nvSpPr>
        <p:spPr bwMode="auto">
          <a:xfrm rot="-5400000">
            <a:off x="5334000" y="5524500"/>
            <a:ext cx="8382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2"/>
          </a:solidFill>
          <a:ln w="12700">
            <a:solidFill>
              <a:srgbClr val="CC9900"/>
            </a:solidFill>
            <a:miter lim="800000"/>
            <a:headEnd type="none" w="sm" len="sm"/>
            <a:tailEnd type="none" w="sm" len="sm"/>
          </a:ln>
        </p:spPr>
        <p:txBody>
          <a:bodyPr wrap="none" anchor="ctr"/>
          <a:lstStyle/>
          <a:p>
            <a:endParaRPr lang="en-US"/>
          </a:p>
        </p:txBody>
      </p:sp>
      <p:sp>
        <p:nvSpPr>
          <p:cNvPr id="66571" name="Text Box 11"/>
          <p:cNvSpPr txBox="1">
            <a:spLocks noChangeArrowheads="1"/>
          </p:cNvSpPr>
          <p:nvPr/>
        </p:nvSpPr>
        <p:spPr bwMode="auto">
          <a:xfrm>
            <a:off x="7772400" y="5181600"/>
            <a:ext cx="914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Thả vào</a:t>
            </a:r>
          </a:p>
          <a:p>
            <a:pPr eaLnBrk="1" hangingPunct="1">
              <a:spcBef>
                <a:spcPct val="0"/>
              </a:spcBef>
              <a:buFontTx/>
              <a:buNone/>
            </a:pPr>
            <a:r>
              <a:rPr lang="en-US" altLang="en-US" sz="1800">
                <a:latin typeface="Times New Roman" panose="02020603050405020304" pitchFamily="18" charset="0"/>
              </a:rPr>
              <a:t>cốc nước lạnh</a:t>
            </a:r>
          </a:p>
        </p:txBody>
      </p:sp>
      <p:sp>
        <p:nvSpPr>
          <p:cNvPr id="66577" name="AutoShape 17"/>
          <p:cNvSpPr>
            <a:spLocks noChangeArrowheads="1"/>
          </p:cNvSpPr>
          <p:nvPr/>
        </p:nvSpPr>
        <p:spPr bwMode="auto">
          <a:xfrm>
            <a:off x="4267200" y="0"/>
            <a:ext cx="4267200" cy="4648200"/>
          </a:xfrm>
          <a:prstGeom prst="horizontalScroll">
            <a:avLst>
              <a:gd name="adj" fmla="val 12500"/>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rgbClr val="0000CC"/>
                </a:solidFill>
                <a:latin typeface="Times New Roman" panose="02020603050405020304" pitchFamily="18" charset="0"/>
              </a:rPr>
              <a:t>Nung nóng 1 miếng đồng </a:t>
            </a:r>
          </a:p>
          <a:p>
            <a:pPr algn="just">
              <a:spcBef>
                <a:spcPct val="0"/>
              </a:spcBef>
              <a:buFontTx/>
              <a:buNone/>
            </a:pPr>
            <a:r>
              <a:rPr lang="en-US" altLang="en-US" sz="2400" b="1">
                <a:solidFill>
                  <a:srgbClr val="0000CC"/>
                </a:solidFill>
                <a:latin typeface="Times New Roman" panose="02020603050405020304" pitchFamily="18" charset="0"/>
              </a:rPr>
              <a:t>rồi thả vào cốc nước lạnh.</a:t>
            </a:r>
          </a:p>
          <a:p>
            <a:pPr algn="just">
              <a:spcBef>
                <a:spcPct val="0"/>
              </a:spcBef>
              <a:buFontTx/>
              <a:buNone/>
            </a:pPr>
            <a:r>
              <a:rPr lang="en-US" altLang="en-US" sz="2400" b="1">
                <a:solidFill>
                  <a:srgbClr val="0000CC"/>
                </a:solidFill>
                <a:latin typeface="Times New Roman" panose="02020603050405020304" pitchFamily="18" charset="0"/>
              </a:rPr>
              <a:t>Hỏi nhiệt năng của miếng </a:t>
            </a:r>
          </a:p>
          <a:p>
            <a:pPr algn="just">
              <a:spcBef>
                <a:spcPct val="0"/>
              </a:spcBef>
              <a:buFontTx/>
              <a:buNone/>
            </a:pPr>
            <a:r>
              <a:rPr lang="en-US" altLang="en-US" sz="2400" b="1">
                <a:solidFill>
                  <a:srgbClr val="0000CC"/>
                </a:solidFill>
                <a:latin typeface="Times New Roman" panose="02020603050405020304" pitchFamily="18" charset="0"/>
              </a:rPr>
              <a:t>đồng và của nước thay </a:t>
            </a:r>
          </a:p>
          <a:p>
            <a:pPr algn="just">
              <a:spcBef>
                <a:spcPct val="0"/>
              </a:spcBef>
              <a:buFontTx/>
              <a:buNone/>
            </a:pPr>
            <a:r>
              <a:rPr lang="en-US" altLang="en-US" sz="2400" b="1">
                <a:solidFill>
                  <a:srgbClr val="0000CC"/>
                </a:solidFill>
                <a:latin typeface="Times New Roman" panose="02020603050405020304" pitchFamily="18" charset="0"/>
              </a:rPr>
              <a:t>đổi như thế nào? Đây là </a:t>
            </a:r>
          </a:p>
          <a:p>
            <a:pPr algn="just">
              <a:spcBef>
                <a:spcPct val="0"/>
              </a:spcBef>
              <a:buFontTx/>
              <a:buNone/>
            </a:pPr>
            <a:r>
              <a:rPr lang="en-US" altLang="en-US" sz="2400" b="1">
                <a:solidFill>
                  <a:srgbClr val="0000CC"/>
                </a:solidFill>
                <a:latin typeface="Times New Roman" panose="02020603050405020304" pitchFamily="18" charset="0"/>
              </a:rPr>
              <a:t>sự thực hiện công hay</a:t>
            </a:r>
          </a:p>
          <a:p>
            <a:pPr algn="just">
              <a:spcBef>
                <a:spcPct val="0"/>
              </a:spcBef>
              <a:buFontTx/>
              <a:buNone/>
            </a:pPr>
            <a:r>
              <a:rPr lang="en-US" altLang="en-US" sz="2400" b="1">
                <a:solidFill>
                  <a:srgbClr val="0000CC"/>
                </a:solidFill>
                <a:latin typeface="Times New Roman" panose="02020603050405020304" pitchFamily="18" charset="0"/>
              </a:rPr>
              <a:t> truyền nhiệt?</a:t>
            </a:r>
          </a:p>
        </p:txBody>
      </p:sp>
      <p:sp>
        <p:nvSpPr>
          <p:cNvPr id="66579" name="Rectangle 19"/>
          <p:cNvSpPr>
            <a:spLocks noChangeArrowheads="1"/>
          </p:cNvSpPr>
          <p:nvPr/>
        </p:nvSpPr>
        <p:spPr bwMode="auto">
          <a:xfrm>
            <a:off x="304800" y="914400"/>
            <a:ext cx="457200" cy="3810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Times New Roman" panose="02020603050405020304" pitchFamily="18" charset="0"/>
              </a:rPr>
              <a:t>C3</a:t>
            </a:r>
          </a:p>
        </p:txBody>
      </p:sp>
      <p:sp>
        <p:nvSpPr>
          <p:cNvPr id="66580" name="Text Box 20"/>
          <p:cNvSpPr txBox="1">
            <a:spLocks noChangeArrowheads="1"/>
          </p:cNvSpPr>
          <p:nvPr/>
        </p:nvSpPr>
        <p:spPr bwMode="auto">
          <a:xfrm>
            <a:off x="0" y="838200"/>
            <a:ext cx="441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Nhiệt năng của</a:t>
            </a:r>
          </a:p>
          <a:p>
            <a:pPr>
              <a:spcBef>
                <a:spcPct val="0"/>
              </a:spcBef>
              <a:buFontTx/>
              <a:buNone/>
            </a:pPr>
            <a:r>
              <a:rPr lang="en-US" altLang="en-US" sz="2800">
                <a:latin typeface="Times New Roman" panose="02020603050405020304" pitchFamily="18" charset="0"/>
              </a:rPr>
              <a:t> miếng đồng giảm,</a:t>
            </a:r>
          </a:p>
          <a:p>
            <a:pPr>
              <a:spcBef>
                <a:spcPct val="0"/>
              </a:spcBef>
              <a:buFontTx/>
              <a:buNone/>
            </a:pPr>
            <a:r>
              <a:rPr lang="en-US" altLang="en-US" sz="2800">
                <a:latin typeface="Times New Roman" panose="02020603050405020304" pitchFamily="18" charset="0"/>
              </a:rPr>
              <a:t> nhiệt năng của nước tăng. </a:t>
            </a:r>
          </a:p>
          <a:p>
            <a:pPr>
              <a:spcBef>
                <a:spcPct val="0"/>
              </a:spcBef>
              <a:buFontTx/>
              <a:buNone/>
            </a:pPr>
            <a:r>
              <a:rPr lang="en-US" altLang="en-US" sz="2800">
                <a:latin typeface="Times New Roman" panose="02020603050405020304" pitchFamily="18" charset="0"/>
              </a:rPr>
              <a:t>     Đây là sự truyền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1" nodeType="clickEffect">
                                  <p:stCondLst>
                                    <p:cond delay="0"/>
                                  </p:stCondLst>
                                  <p:childTnLst>
                                    <p:set>
                                      <p:cBhvr>
                                        <p:cTn id="6" dur="1" fill="hold">
                                          <p:stCondLst>
                                            <p:cond delay="0"/>
                                          </p:stCondLst>
                                        </p:cTn>
                                        <p:tgtEl>
                                          <p:spTgt spid="66579"/>
                                        </p:tgtEl>
                                        <p:attrNameLst>
                                          <p:attrName>style.visibility</p:attrName>
                                        </p:attrNameLst>
                                      </p:cBhvr>
                                      <p:to>
                                        <p:strVal val="visible"/>
                                      </p:to>
                                    </p:set>
                                    <p:animEffect transition="in" filter="box(out)">
                                      <p:cBhvr>
                                        <p:cTn id="7" dur="500"/>
                                        <p:tgtEl>
                                          <p:spTgt spid="66579"/>
                                        </p:tgtEl>
                                      </p:cBhvr>
                                    </p:animEffect>
                                  </p:childTnLst>
                                </p:cTn>
                              </p:par>
                            </p:childTnLst>
                          </p:cTn>
                        </p:par>
                        <p:par>
                          <p:cTn id="8" fill="hold" nodeType="afterGroup">
                            <p:stCondLst>
                              <p:cond delay="500"/>
                            </p:stCondLst>
                            <p:childTnLst>
                              <p:par>
                                <p:cTn id="9" presetID="24" presetClass="emph" presetSubtype="0" repeatCount="indefinite" fill="hold" grpId="0" nodeType="afterEffect">
                                  <p:stCondLst>
                                    <p:cond delay="0"/>
                                  </p:stCondLst>
                                  <p:childTnLst>
                                    <p:animClr clrSpc="hsl" dir="cw">
                                      <p:cBhvr override="childStyle">
                                        <p:cTn id="10" dur="1000" fill="hold"/>
                                        <p:tgtEl>
                                          <p:spTgt spid="66579"/>
                                        </p:tgtEl>
                                        <p:attrNameLst>
                                          <p:attrName>style.color</p:attrName>
                                        </p:attrNameLst>
                                      </p:cBhvr>
                                      <p:by>
                                        <p:hsl h="0" s="-12549" l="-25098"/>
                                      </p:by>
                                    </p:animClr>
                                    <p:animClr clrSpc="hsl" dir="cw">
                                      <p:cBhvr>
                                        <p:cTn id="11" dur="1000" fill="hold"/>
                                        <p:tgtEl>
                                          <p:spTgt spid="66579"/>
                                        </p:tgtEl>
                                        <p:attrNameLst>
                                          <p:attrName>fillcolor</p:attrName>
                                        </p:attrNameLst>
                                      </p:cBhvr>
                                      <p:by>
                                        <p:hsl h="0" s="-12549" l="-25098"/>
                                      </p:by>
                                    </p:animClr>
                                    <p:animClr clrSpc="hsl" dir="cw">
                                      <p:cBhvr>
                                        <p:cTn id="12" dur="1000" fill="hold"/>
                                        <p:tgtEl>
                                          <p:spTgt spid="66579"/>
                                        </p:tgtEl>
                                        <p:attrNameLst>
                                          <p:attrName>stroke.color</p:attrName>
                                        </p:attrNameLst>
                                      </p:cBhvr>
                                      <p:by>
                                        <p:hsl h="0" s="-12549" l="-25098"/>
                                      </p:by>
                                    </p:animClr>
                                    <p:set>
                                      <p:cBhvr>
                                        <p:cTn id="13" dur="1000" fill="hold"/>
                                        <p:tgtEl>
                                          <p:spTgt spid="6657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6577"/>
                                        </p:tgtEl>
                                        <p:attrNameLst>
                                          <p:attrName>style.visibility</p:attrName>
                                        </p:attrNameLst>
                                      </p:cBhvr>
                                      <p:to>
                                        <p:strVal val="visible"/>
                                      </p:to>
                                    </p:set>
                                    <p:animEffect transition="in" filter="wipe(left)">
                                      <p:cBhvr>
                                        <p:cTn id="18" dur="500"/>
                                        <p:tgtEl>
                                          <p:spTgt spid="665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6566"/>
                                        </p:tgtEl>
                                        <p:attrNameLst>
                                          <p:attrName>style.visibility</p:attrName>
                                        </p:attrNameLst>
                                      </p:cBhvr>
                                      <p:to>
                                        <p:strVal val="visible"/>
                                      </p:to>
                                    </p:set>
                                    <p:animEffect transition="in" filter="box(in)">
                                      <p:cBhvr>
                                        <p:cTn id="23" dur="500"/>
                                        <p:tgtEl>
                                          <p:spTgt spid="6656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6567"/>
                                        </p:tgtEl>
                                        <p:attrNameLst>
                                          <p:attrName>style.visibility</p:attrName>
                                        </p:attrNameLst>
                                      </p:cBhvr>
                                      <p:to>
                                        <p:strVal val="visible"/>
                                      </p:to>
                                    </p:set>
                                    <p:animEffect transition="in" filter="box(in)">
                                      <p:cBhvr>
                                        <p:cTn id="26" dur="500"/>
                                        <p:tgtEl>
                                          <p:spTgt spid="6656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66568"/>
                                        </p:tgtEl>
                                        <p:attrNameLst>
                                          <p:attrName>style.visibility</p:attrName>
                                        </p:attrNameLst>
                                      </p:cBhvr>
                                      <p:to>
                                        <p:strVal val="visible"/>
                                      </p:to>
                                    </p:set>
                                    <p:animEffect transition="in" filter="box(in)">
                                      <p:cBhvr>
                                        <p:cTn id="29" dur="500"/>
                                        <p:tgtEl>
                                          <p:spTgt spid="6656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6569"/>
                                        </p:tgtEl>
                                        <p:attrNameLst>
                                          <p:attrName>style.visibility</p:attrName>
                                        </p:attrNameLst>
                                      </p:cBhvr>
                                      <p:to>
                                        <p:strVal val="visible"/>
                                      </p:to>
                                    </p:set>
                                    <p:animEffect transition="in" filter="box(in)">
                                      <p:cBhvr>
                                        <p:cTn id="32" dur="500"/>
                                        <p:tgtEl>
                                          <p:spTgt spid="6656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box(in)">
                                      <p:cBhvr>
                                        <p:cTn id="35" dur="500"/>
                                        <p:tgtEl>
                                          <p:spTgt spid="6657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6571"/>
                                        </p:tgtEl>
                                        <p:attrNameLst>
                                          <p:attrName>style.visibility</p:attrName>
                                        </p:attrNameLst>
                                      </p:cBhvr>
                                      <p:to>
                                        <p:strVal val="visible"/>
                                      </p:to>
                                    </p:set>
                                    <p:animEffect transition="in" filter="box(in)">
                                      <p:cBhvr>
                                        <p:cTn id="38" dur="500"/>
                                        <p:tgtEl>
                                          <p:spTgt spid="66571"/>
                                        </p:tgtEl>
                                      </p:cBhvr>
                                    </p:animEffect>
                                  </p:childTnLst>
                                </p:cTn>
                              </p:par>
                            </p:childTnLst>
                          </p:cTn>
                        </p:par>
                        <p:par>
                          <p:cTn id="39" fill="hold" nodeType="afterGroup">
                            <p:stCondLst>
                              <p:cond delay="500"/>
                            </p:stCondLst>
                            <p:childTnLst>
                              <p:par>
                                <p:cTn id="40" presetID="0" presetClass="path" presetSubtype="0" accel="50000" decel="50000" fill="hold" grpId="1" nodeType="afterEffect">
                                  <p:stCondLst>
                                    <p:cond delay="2000"/>
                                  </p:stCondLst>
                                  <p:childTnLst>
                                    <p:animMotion origin="layout" path="M 0 3.91123E-6 C 0.03351 0.00393 0.06719 0.00809 0.09063 0.02242 C 0.11406 0.03675 0.13125 0.06426 0.14063 0.08645 C 0.15 0.10818 0.14635 0.14332 0.14688 0.15395 " pathEditMode="relative" rAng="0" ptsTypes="aaaA">
                                      <p:cBhvr>
                                        <p:cTn id="41" dur="2000" fill="hold"/>
                                        <p:tgtEl>
                                          <p:spTgt spid="66568"/>
                                        </p:tgtEl>
                                        <p:attrNameLst>
                                          <p:attrName>ppt_x</p:attrName>
                                          <p:attrName>ppt_y</p:attrName>
                                        </p:attrNameLst>
                                      </p:cBhvr>
                                      <p:rCtr x="7500" y="7698"/>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66580">
                                            <p:txEl>
                                              <p:pRg st="0" end="0"/>
                                            </p:txEl>
                                          </p:spTgt>
                                        </p:tgtEl>
                                        <p:attrNameLst>
                                          <p:attrName>style.visibility</p:attrName>
                                        </p:attrNameLst>
                                      </p:cBhvr>
                                      <p:to>
                                        <p:strVal val="visible"/>
                                      </p:to>
                                    </p:set>
                                    <p:anim calcmode="discrete" valueType="clr">
                                      <p:cBhvr override="childStyle">
                                        <p:cTn id="46" dur="80"/>
                                        <p:tgtEl>
                                          <p:spTgt spid="66580">
                                            <p:txEl>
                                              <p:pRg st="0" end="0"/>
                                            </p:txEl>
                                          </p:spTgt>
                                        </p:tgtEl>
                                        <p:attrNameLst>
                                          <p:attrName>style.color</p:attrName>
                                        </p:attrNameLst>
                                      </p:cBhvr>
                                      <p:tavLst>
                                        <p:tav tm="0">
                                          <p:val>
                                            <p:clrVal>
                                              <a:schemeClr val="accent2"/>
                                            </p:clrVal>
                                          </p:val>
                                        </p:tav>
                                        <p:tav tm="50000">
                                          <p:val>
                                            <p:clrVal>
                                              <a:srgbClr val="990000"/>
                                            </p:clrVal>
                                          </p:val>
                                        </p:tav>
                                      </p:tavLst>
                                    </p:anim>
                                    <p:anim calcmode="discrete" valueType="clr">
                                      <p:cBhvr>
                                        <p:cTn id="47" dur="80"/>
                                        <p:tgtEl>
                                          <p:spTgt spid="66580">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66580">
                                            <p:txEl>
                                              <p:pRg st="0" end="0"/>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66580">
                                            <p:txEl>
                                              <p:pRg st="1" end="1"/>
                                            </p:txEl>
                                          </p:spTgt>
                                        </p:tgtEl>
                                        <p:attrNameLst>
                                          <p:attrName>style.visibility</p:attrName>
                                        </p:attrNameLst>
                                      </p:cBhvr>
                                      <p:to>
                                        <p:strVal val="visible"/>
                                      </p:to>
                                    </p:set>
                                    <p:anim calcmode="discrete" valueType="clr">
                                      <p:cBhvr override="childStyle">
                                        <p:cTn id="53" dur="80"/>
                                        <p:tgtEl>
                                          <p:spTgt spid="66580">
                                            <p:txEl>
                                              <p:pRg st="1" end="1"/>
                                            </p:txEl>
                                          </p:spTgt>
                                        </p:tgtEl>
                                        <p:attrNameLst>
                                          <p:attrName>style.color</p:attrName>
                                        </p:attrNameLst>
                                      </p:cBhvr>
                                      <p:tavLst>
                                        <p:tav tm="0">
                                          <p:val>
                                            <p:clrVal>
                                              <a:schemeClr val="accent2"/>
                                            </p:clrVal>
                                          </p:val>
                                        </p:tav>
                                        <p:tav tm="50000">
                                          <p:val>
                                            <p:clrVal>
                                              <a:srgbClr val="990000"/>
                                            </p:clrVal>
                                          </p:val>
                                        </p:tav>
                                      </p:tavLst>
                                    </p:anim>
                                    <p:anim calcmode="discrete" valueType="clr">
                                      <p:cBhvr>
                                        <p:cTn id="54" dur="80"/>
                                        <p:tgtEl>
                                          <p:spTgt spid="66580">
                                            <p:txEl>
                                              <p:pRg st="1" end="1"/>
                                            </p:txEl>
                                          </p:spTgt>
                                        </p:tgtEl>
                                        <p:attrNameLst>
                                          <p:attrName>fillcolor</p:attrName>
                                        </p:attrNameLst>
                                      </p:cBhvr>
                                      <p:tavLst>
                                        <p:tav tm="0">
                                          <p:val>
                                            <p:clrVal>
                                              <a:schemeClr val="accent2"/>
                                            </p:clrVal>
                                          </p:val>
                                        </p:tav>
                                        <p:tav tm="50000">
                                          <p:val>
                                            <p:clrVal>
                                              <a:schemeClr val="hlink"/>
                                            </p:clrVal>
                                          </p:val>
                                        </p:tav>
                                      </p:tavLst>
                                    </p:anim>
                                    <p:set>
                                      <p:cBhvr>
                                        <p:cTn id="55" dur="80"/>
                                        <p:tgtEl>
                                          <p:spTgt spid="66580">
                                            <p:txEl>
                                              <p:pRg st="1" end="1"/>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66580">
                                            <p:txEl>
                                              <p:pRg st="2" end="2"/>
                                            </p:txEl>
                                          </p:spTgt>
                                        </p:tgtEl>
                                        <p:attrNameLst>
                                          <p:attrName>style.visibility</p:attrName>
                                        </p:attrNameLst>
                                      </p:cBhvr>
                                      <p:to>
                                        <p:strVal val="visible"/>
                                      </p:to>
                                    </p:set>
                                    <p:anim calcmode="discrete" valueType="clr">
                                      <p:cBhvr override="childStyle">
                                        <p:cTn id="60" dur="80"/>
                                        <p:tgtEl>
                                          <p:spTgt spid="66580">
                                            <p:txEl>
                                              <p:pRg st="2" end="2"/>
                                            </p:txEl>
                                          </p:spTgt>
                                        </p:tgtEl>
                                        <p:attrNameLst>
                                          <p:attrName>style.color</p:attrName>
                                        </p:attrNameLst>
                                      </p:cBhvr>
                                      <p:tavLst>
                                        <p:tav tm="0">
                                          <p:val>
                                            <p:clrVal>
                                              <a:schemeClr val="accent2"/>
                                            </p:clrVal>
                                          </p:val>
                                        </p:tav>
                                        <p:tav tm="50000">
                                          <p:val>
                                            <p:clrVal>
                                              <a:srgbClr val="990000"/>
                                            </p:clrVal>
                                          </p:val>
                                        </p:tav>
                                      </p:tavLst>
                                    </p:anim>
                                    <p:anim calcmode="discrete" valueType="clr">
                                      <p:cBhvr>
                                        <p:cTn id="61" dur="80"/>
                                        <p:tgtEl>
                                          <p:spTgt spid="66580">
                                            <p:txEl>
                                              <p:pRg st="2" end="2"/>
                                            </p:txEl>
                                          </p:spTgt>
                                        </p:tgtEl>
                                        <p:attrNameLst>
                                          <p:attrName>fillcolor</p:attrName>
                                        </p:attrNameLst>
                                      </p:cBhvr>
                                      <p:tavLst>
                                        <p:tav tm="0">
                                          <p:val>
                                            <p:clrVal>
                                              <a:schemeClr val="accent2"/>
                                            </p:clrVal>
                                          </p:val>
                                        </p:tav>
                                        <p:tav tm="50000">
                                          <p:val>
                                            <p:clrVal>
                                              <a:schemeClr val="hlink"/>
                                            </p:clrVal>
                                          </p:val>
                                        </p:tav>
                                      </p:tavLst>
                                    </p:anim>
                                    <p:set>
                                      <p:cBhvr>
                                        <p:cTn id="62" dur="80"/>
                                        <p:tgtEl>
                                          <p:spTgt spid="66580">
                                            <p:txEl>
                                              <p:pRg st="2" end="2"/>
                                            </p:txEl>
                                          </p:spTgt>
                                        </p:tgtEl>
                                        <p:attrNameLst>
                                          <p:attrName>fill.type</p:attrName>
                                        </p:attrNameLst>
                                      </p:cBhvr>
                                      <p:to>
                                        <p:strVal val="solid"/>
                                      </p:to>
                                    </p:set>
                                  </p:childTnLst>
                                </p:cTn>
                              </p:par>
                            </p:childTnLst>
                          </p:cTn>
                        </p:par>
                        <p:par>
                          <p:cTn id="63" fill="hold" nodeType="afterGroup">
                            <p:stCondLst>
                              <p:cond delay="880"/>
                            </p:stCondLst>
                            <p:childTnLst>
                              <p:par>
                                <p:cTn id="64" presetID="27" presetClass="entr" presetSubtype="0" fill="hold" nodeType="afterEffect">
                                  <p:stCondLst>
                                    <p:cond delay="0"/>
                                  </p:stCondLst>
                                  <p:iterate type="lt">
                                    <p:tmPct val="50000"/>
                                  </p:iterate>
                                  <p:childTnLst>
                                    <p:set>
                                      <p:cBhvr>
                                        <p:cTn id="65" dur="1" fill="hold">
                                          <p:stCondLst>
                                            <p:cond delay="0"/>
                                          </p:stCondLst>
                                        </p:cTn>
                                        <p:tgtEl>
                                          <p:spTgt spid="66580">
                                            <p:txEl>
                                              <p:pRg st="3" end="3"/>
                                            </p:txEl>
                                          </p:spTgt>
                                        </p:tgtEl>
                                        <p:attrNameLst>
                                          <p:attrName>style.visibility</p:attrName>
                                        </p:attrNameLst>
                                      </p:cBhvr>
                                      <p:to>
                                        <p:strVal val="visible"/>
                                      </p:to>
                                    </p:set>
                                    <p:anim calcmode="discrete" valueType="clr">
                                      <p:cBhvr override="childStyle">
                                        <p:cTn id="66" dur="80"/>
                                        <p:tgtEl>
                                          <p:spTgt spid="6658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66580">
                                            <p:txEl>
                                              <p:pRg st="3" end="3"/>
                                            </p:txEl>
                                          </p:spTgt>
                                        </p:tgtEl>
                                        <p:attrNameLst>
                                          <p:attrName>fillcolor</p:attrName>
                                        </p:attrNameLst>
                                      </p:cBhvr>
                                      <p:tavLst>
                                        <p:tav tm="0">
                                          <p:val>
                                            <p:clrVal>
                                              <a:schemeClr val="accent2"/>
                                            </p:clrVal>
                                          </p:val>
                                        </p:tav>
                                        <p:tav tm="50000">
                                          <p:val>
                                            <p:clrVal>
                                              <a:schemeClr val="hlink"/>
                                            </p:clrVal>
                                          </p:val>
                                        </p:tav>
                                      </p:tavLst>
                                    </p:anim>
                                    <p:set>
                                      <p:cBhvr>
                                        <p:cTn id="68" dur="80"/>
                                        <p:tgtEl>
                                          <p:spTgt spid="6658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7" grpId="0" animBg="1"/>
      <p:bldP spid="66568" grpId="0" animBg="1"/>
      <p:bldP spid="66568" grpId="1" animBg="1"/>
      <p:bldP spid="66569" grpId="0" animBg="1"/>
      <p:bldP spid="66570" grpId="0" animBg="1"/>
      <p:bldP spid="66571" grpId="0"/>
      <p:bldP spid="66577" grpId="0" animBg="1"/>
      <p:bldP spid="66579" grpId="0" animBg="1"/>
      <p:bldP spid="6657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ShapeType="1"/>
          </p:cNvSpPr>
          <p:nvPr/>
        </p:nvSpPr>
        <p:spPr bwMode="auto">
          <a:xfrm>
            <a:off x="4114800" y="914400"/>
            <a:ext cx="0" cy="5943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11" name="Rectangle 18"/>
          <p:cNvSpPr>
            <a:spLocks noGrp="1" noChangeArrowheads="1"/>
          </p:cNvSpPr>
          <p:nvPr>
            <p:ph type="body" idx="1"/>
          </p:nvPr>
        </p:nvSpPr>
        <p:spPr>
          <a:xfrm>
            <a:off x="4495800" y="914400"/>
            <a:ext cx="4572000" cy="3048000"/>
          </a:xfrm>
          <a:noFill/>
        </p:spPr>
        <p:txBody>
          <a:bodyPr/>
          <a:lstStyle/>
          <a:p>
            <a:pPr algn="just">
              <a:buFontTx/>
              <a:buNone/>
            </a:pPr>
            <a:r>
              <a:rPr lang="en-US" altLang="en-US" smtClean="0">
                <a:latin typeface="Times New Roman" panose="02020603050405020304" pitchFamily="18" charset="0"/>
              </a:rPr>
              <a:t>		</a:t>
            </a:r>
          </a:p>
        </p:txBody>
      </p:sp>
      <p:pic>
        <p:nvPicPr>
          <p:cNvPr id="69659" name="Picture 27" descr="22222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43400"/>
            <a:ext cx="4267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5334000"/>
            <a:ext cx="123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5297488"/>
            <a:ext cx="904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3" name="Rectangle 31"/>
          <p:cNvSpPr>
            <a:spLocks noChangeArrowheads="1"/>
          </p:cNvSpPr>
          <p:nvPr/>
        </p:nvSpPr>
        <p:spPr bwMode="auto">
          <a:xfrm>
            <a:off x="304800" y="1600200"/>
            <a:ext cx="457200" cy="3810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Times New Roman" panose="02020603050405020304" pitchFamily="18" charset="0"/>
              </a:rPr>
              <a:t>C4</a:t>
            </a:r>
          </a:p>
        </p:txBody>
      </p:sp>
      <p:sp>
        <p:nvSpPr>
          <p:cNvPr id="69665" name="Text Box 33"/>
          <p:cNvSpPr txBox="1">
            <a:spLocks noChangeArrowheads="1"/>
          </p:cNvSpPr>
          <p:nvPr/>
        </p:nvSpPr>
        <p:spPr bwMode="auto">
          <a:xfrm>
            <a:off x="76200" y="182880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Cơ năng chuyển hoá thành nhiệt năng. </a:t>
            </a:r>
          </a:p>
          <a:p>
            <a:pPr>
              <a:spcBef>
                <a:spcPct val="0"/>
              </a:spcBef>
              <a:buFontTx/>
              <a:buNone/>
            </a:pPr>
            <a:r>
              <a:rPr lang="en-US" altLang="en-US" sz="2800">
                <a:latin typeface="Times New Roman" panose="02020603050405020304" pitchFamily="18" charset="0"/>
              </a:rPr>
              <a:t>   Đây là sự thực hiện công.</a:t>
            </a:r>
          </a:p>
        </p:txBody>
      </p:sp>
      <p:sp>
        <p:nvSpPr>
          <p:cNvPr id="69666" name="AutoShape 34"/>
          <p:cNvSpPr>
            <a:spLocks noChangeArrowheads="1"/>
          </p:cNvSpPr>
          <p:nvPr/>
        </p:nvSpPr>
        <p:spPr bwMode="auto">
          <a:xfrm>
            <a:off x="4267200" y="990600"/>
            <a:ext cx="4724400" cy="2819400"/>
          </a:xfrm>
          <a:prstGeom prst="wedgeRectCallout">
            <a:avLst>
              <a:gd name="adj1" fmla="val -42671"/>
              <a:gd name="adj2" fmla="val 88648"/>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Clr>
                <a:schemeClr val="hlink"/>
              </a:buClr>
              <a:buSzPct val="70000"/>
              <a:buFont typeface="Wingdings" panose="05000000000000000000" pitchFamily="2" charset="2"/>
              <a:buNone/>
            </a:pPr>
            <a:r>
              <a:rPr lang="en-US" altLang="en-US" sz="2800">
                <a:solidFill>
                  <a:srgbClr val="3333CC"/>
                </a:solidFill>
                <a:latin typeface="Times New Roman" panose="02020603050405020304" pitchFamily="18" charset="0"/>
              </a:rPr>
              <a:t>Xoa 2 bàn tay vào nhau ta thấy tay nóng lên. Trong hiện tượng này đã có sự chuyển hóa năng lượng từ dạng nào sang dạng nào? Đây là sự thực hiện công hay truyền nhiệt?</a:t>
            </a:r>
          </a:p>
          <a:p>
            <a:pPr algn="ctr">
              <a:spcBef>
                <a:spcPct val="0"/>
              </a:spcBef>
              <a:buFontTx/>
              <a:buNone/>
            </a:pPr>
            <a:endParaRPr lang="en-US" altLang="en-US" sz="1800">
              <a:solidFill>
                <a:srgbClr val="CC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9663"/>
                                        </p:tgtEl>
                                        <p:attrNameLst>
                                          <p:attrName>style.visibility</p:attrName>
                                        </p:attrNameLst>
                                      </p:cBhvr>
                                      <p:to>
                                        <p:strVal val="visible"/>
                                      </p:to>
                                    </p:set>
                                    <p:animEffect transition="in" filter="box(out)">
                                      <p:cBhvr>
                                        <p:cTn id="7" dur="500"/>
                                        <p:tgtEl>
                                          <p:spTgt spid="69663"/>
                                        </p:tgtEl>
                                      </p:cBhvr>
                                    </p:animEffect>
                                  </p:childTnLst>
                                </p:cTn>
                              </p:par>
                            </p:childTnLst>
                          </p:cTn>
                        </p:par>
                        <p:par>
                          <p:cTn id="8" fill="hold" nodeType="afterGroup">
                            <p:stCondLst>
                              <p:cond delay="500"/>
                            </p:stCondLst>
                            <p:childTnLst>
                              <p:par>
                                <p:cTn id="9" presetID="24" presetClass="emph" presetSubtype="0" repeatCount="indefinite" fill="hold" grpId="1" nodeType="afterEffect">
                                  <p:stCondLst>
                                    <p:cond delay="0"/>
                                  </p:stCondLst>
                                  <p:childTnLst>
                                    <p:animClr clrSpc="hsl" dir="cw">
                                      <p:cBhvr override="childStyle">
                                        <p:cTn id="10" dur="500" fill="hold"/>
                                        <p:tgtEl>
                                          <p:spTgt spid="69663"/>
                                        </p:tgtEl>
                                        <p:attrNameLst>
                                          <p:attrName>style.color</p:attrName>
                                        </p:attrNameLst>
                                      </p:cBhvr>
                                      <p:by>
                                        <p:hsl h="0" s="-12549" l="-25098"/>
                                      </p:by>
                                    </p:animClr>
                                    <p:animClr clrSpc="hsl" dir="cw">
                                      <p:cBhvr>
                                        <p:cTn id="11" dur="500" fill="hold"/>
                                        <p:tgtEl>
                                          <p:spTgt spid="69663"/>
                                        </p:tgtEl>
                                        <p:attrNameLst>
                                          <p:attrName>fillcolor</p:attrName>
                                        </p:attrNameLst>
                                      </p:cBhvr>
                                      <p:by>
                                        <p:hsl h="0" s="-12549" l="-25098"/>
                                      </p:by>
                                    </p:animClr>
                                    <p:animClr clrSpc="hsl" dir="cw">
                                      <p:cBhvr>
                                        <p:cTn id="12" dur="500" fill="hold"/>
                                        <p:tgtEl>
                                          <p:spTgt spid="69663"/>
                                        </p:tgtEl>
                                        <p:attrNameLst>
                                          <p:attrName>stroke.color</p:attrName>
                                        </p:attrNameLst>
                                      </p:cBhvr>
                                      <p:by>
                                        <p:hsl h="0" s="-12549" l="-25098"/>
                                      </p:by>
                                    </p:animClr>
                                    <p:set>
                                      <p:cBhvr>
                                        <p:cTn id="13" dur="500" fill="hold"/>
                                        <p:tgtEl>
                                          <p:spTgt spid="69663"/>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9666"/>
                                        </p:tgtEl>
                                        <p:attrNameLst>
                                          <p:attrName>style.visibility</p:attrName>
                                        </p:attrNameLst>
                                      </p:cBhvr>
                                      <p:to>
                                        <p:strVal val="visible"/>
                                      </p:to>
                                    </p:set>
                                    <p:animEffect transition="in" filter="wipe(down)">
                                      <p:cBhvr>
                                        <p:cTn id="18" dur="500"/>
                                        <p:tgtEl>
                                          <p:spTgt spid="69666"/>
                                        </p:tgtEl>
                                      </p:cBhvr>
                                    </p:animEffect>
                                  </p:childTnLst>
                                </p:cTn>
                              </p:par>
                            </p:childTnLst>
                          </p:cTn>
                        </p:par>
                        <p:par>
                          <p:cTn id="19" fill="hold" nodeType="afterGroup">
                            <p:stCondLst>
                              <p:cond delay="500"/>
                            </p:stCondLst>
                            <p:childTnLst>
                              <p:par>
                                <p:cTn id="20" presetID="4" presetClass="entr" presetSubtype="16" fill="hold" nodeType="after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box(in)">
                                      <p:cBhvr>
                                        <p:cTn id="22" dur="500"/>
                                        <p:tgtEl>
                                          <p:spTgt spid="69660"/>
                                        </p:tgtEl>
                                      </p:cBhvr>
                                    </p:animEffect>
                                  </p:childTnLst>
                                </p:cTn>
                              </p:par>
                              <p:par>
                                <p:cTn id="23" presetID="4" presetClass="entr" presetSubtype="16" fill="hold" nodeType="withEffect">
                                  <p:stCondLst>
                                    <p:cond delay="0"/>
                                  </p:stCondLst>
                                  <p:childTnLst>
                                    <p:set>
                                      <p:cBhvr>
                                        <p:cTn id="24" dur="1" fill="hold">
                                          <p:stCondLst>
                                            <p:cond delay="0"/>
                                          </p:stCondLst>
                                        </p:cTn>
                                        <p:tgtEl>
                                          <p:spTgt spid="69661"/>
                                        </p:tgtEl>
                                        <p:attrNameLst>
                                          <p:attrName>style.visibility</p:attrName>
                                        </p:attrNameLst>
                                      </p:cBhvr>
                                      <p:to>
                                        <p:strVal val="visible"/>
                                      </p:to>
                                    </p:set>
                                    <p:animEffect transition="in" filter="box(in)">
                                      <p:cBhvr>
                                        <p:cTn id="25" dur="500"/>
                                        <p:tgtEl>
                                          <p:spTgt spid="69661"/>
                                        </p:tgtEl>
                                      </p:cBhvr>
                                    </p:animEffect>
                                  </p:childTnLst>
                                </p:cTn>
                              </p:par>
                              <p:par>
                                <p:cTn id="26" presetID="4" presetClass="entr" presetSubtype="16" fill="hold" nodeType="withEffect">
                                  <p:stCondLst>
                                    <p:cond delay="0"/>
                                  </p:stCondLst>
                                  <p:childTnLst>
                                    <p:set>
                                      <p:cBhvr>
                                        <p:cTn id="27" dur="1" fill="hold">
                                          <p:stCondLst>
                                            <p:cond delay="0"/>
                                          </p:stCondLst>
                                        </p:cTn>
                                        <p:tgtEl>
                                          <p:spTgt spid="69659"/>
                                        </p:tgtEl>
                                        <p:attrNameLst>
                                          <p:attrName>style.visibility</p:attrName>
                                        </p:attrNameLst>
                                      </p:cBhvr>
                                      <p:to>
                                        <p:strVal val="visible"/>
                                      </p:to>
                                    </p:set>
                                    <p:animEffect transition="in" filter="box(in)">
                                      <p:cBhvr>
                                        <p:cTn id="28" dur="500"/>
                                        <p:tgtEl>
                                          <p:spTgt spid="69659"/>
                                        </p:tgtEl>
                                      </p:cBhvr>
                                    </p:animEffect>
                                  </p:childTnLst>
                                </p:cTn>
                              </p:par>
                              <p:par>
                                <p:cTn id="29" presetID="42" presetClass="path" presetSubtype="0" repeatCount="indefinite" accel="50000" decel="50000" fill="hold" nodeType="withEffect">
                                  <p:stCondLst>
                                    <p:cond delay="0"/>
                                  </p:stCondLst>
                                  <p:childTnLst>
                                    <p:animMotion origin="layout" path="M 0.00104 -0.02153 L 0 3.33333E-6 " pathEditMode="relative" rAng="0" ptsTypes="AA">
                                      <p:cBhvr>
                                        <p:cTn id="30" dur="500" fill="hold"/>
                                        <p:tgtEl>
                                          <p:spTgt spid="69660"/>
                                        </p:tgtEl>
                                        <p:attrNameLst>
                                          <p:attrName>ppt_x</p:attrName>
                                          <p:attrName>ppt_y</p:attrName>
                                        </p:attrNameLst>
                                      </p:cBhvr>
                                      <p:rCtr x="-52" y="1065"/>
                                    </p:animMotion>
                                  </p:childTnLst>
                                </p:cTn>
                              </p:par>
                              <p:par>
                                <p:cTn id="31" presetID="64" presetClass="path" presetSubtype="0" repeatCount="indefinite" accel="50000" decel="50000" fill="hold" nodeType="withEffect">
                                  <p:stCondLst>
                                    <p:cond delay="0"/>
                                  </p:stCondLst>
                                  <p:childTnLst>
                                    <p:animMotion origin="layout" path="M -1.66667E-6 0 L -0.00104 -0.02014 " pathEditMode="relative" rAng="0" ptsTypes="AA">
                                      <p:cBhvr>
                                        <p:cTn id="32" dur="500" fill="hold"/>
                                        <p:tgtEl>
                                          <p:spTgt spid="69661"/>
                                        </p:tgtEl>
                                        <p:attrNameLst>
                                          <p:attrName>ppt_x</p:attrName>
                                          <p:attrName>ppt_y</p:attrName>
                                        </p:attrNameLst>
                                      </p:cBhvr>
                                      <p:rCtr x="-52" y="-1019"/>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69665">
                                            <p:txEl>
                                              <p:pRg st="0" end="0"/>
                                            </p:txEl>
                                          </p:spTgt>
                                        </p:tgtEl>
                                        <p:attrNameLst>
                                          <p:attrName>style.visibility</p:attrName>
                                        </p:attrNameLst>
                                      </p:cBhvr>
                                      <p:to>
                                        <p:strVal val="visible"/>
                                      </p:to>
                                    </p:set>
                                    <p:anim calcmode="discrete" valueType="clr">
                                      <p:cBhvr override="childStyle">
                                        <p:cTn id="37" dur="80"/>
                                        <p:tgtEl>
                                          <p:spTgt spid="696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966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69665">
                                            <p:txEl>
                                              <p:pRg st="0" end="0"/>
                                            </p:txEl>
                                          </p:spTgt>
                                        </p:tgtEl>
                                        <p:attrNameLst>
                                          <p:attrName>fill.type</p:attrName>
                                        </p:attrNameLst>
                                      </p:cBhvr>
                                      <p:to>
                                        <p:strVal val="solid"/>
                                      </p:to>
                                    </p:set>
                                  </p:childTnLst>
                                </p:cTn>
                              </p:par>
                            </p:childTnLst>
                          </p:cTn>
                        </p:par>
                        <p:par>
                          <p:cTn id="40" fill="hold" nodeType="afterGroup">
                            <p:stCondLst>
                              <p:cond delay="12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69665">
                                            <p:txEl>
                                              <p:pRg st="1" end="1"/>
                                            </p:txEl>
                                          </p:spTgt>
                                        </p:tgtEl>
                                        <p:attrNameLst>
                                          <p:attrName>style.visibility</p:attrName>
                                        </p:attrNameLst>
                                      </p:cBhvr>
                                      <p:to>
                                        <p:strVal val="visible"/>
                                      </p:to>
                                    </p:set>
                                    <p:anim calcmode="discrete" valueType="clr">
                                      <p:cBhvr override="childStyle">
                                        <p:cTn id="43" dur="80"/>
                                        <p:tgtEl>
                                          <p:spTgt spid="6966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69665">
                                            <p:txEl>
                                              <p:pRg st="1" end="1"/>
                                            </p:txEl>
                                          </p:spTgt>
                                        </p:tgtEl>
                                        <p:attrNameLst>
                                          <p:attrName>fillcolor</p:attrName>
                                        </p:attrNameLst>
                                      </p:cBhvr>
                                      <p:tavLst>
                                        <p:tav tm="0">
                                          <p:val>
                                            <p:clrVal>
                                              <a:schemeClr val="accent2"/>
                                            </p:clrVal>
                                          </p:val>
                                        </p:tav>
                                        <p:tav tm="50000">
                                          <p:val>
                                            <p:clrVal>
                                              <a:schemeClr val="hlink"/>
                                            </p:clrVal>
                                          </p:val>
                                        </p:tav>
                                      </p:tavLst>
                                    </p:anim>
                                    <p:set>
                                      <p:cBhvr>
                                        <p:cTn id="45" dur="80"/>
                                        <p:tgtEl>
                                          <p:spTgt spid="6966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3" grpId="0" animBg="1"/>
      <p:bldP spid="69663" grpId="1" animBg="1"/>
      <p:bldP spid="696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a:off x="4724400" y="838200"/>
            <a:ext cx="0" cy="5943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5" name="Line 18"/>
          <p:cNvSpPr>
            <a:spLocks noChangeShapeType="1"/>
          </p:cNvSpPr>
          <p:nvPr/>
        </p:nvSpPr>
        <p:spPr bwMode="auto">
          <a:xfrm>
            <a:off x="8001000" y="25146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6" name="Line 19"/>
          <p:cNvSpPr>
            <a:spLocks noChangeShapeType="1"/>
          </p:cNvSpPr>
          <p:nvPr/>
        </p:nvSpPr>
        <p:spPr bwMode="auto">
          <a:xfrm>
            <a:off x="7924800" y="32766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7" name="Line 20"/>
          <p:cNvSpPr>
            <a:spLocks noChangeShapeType="1"/>
          </p:cNvSpPr>
          <p:nvPr/>
        </p:nvSpPr>
        <p:spPr bwMode="auto">
          <a:xfrm>
            <a:off x="7924800" y="39624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8" name="Line 21"/>
          <p:cNvSpPr>
            <a:spLocks noChangeShapeType="1"/>
          </p:cNvSpPr>
          <p:nvPr/>
        </p:nvSpPr>
        <p:spPr bwMode="auto">
          <a:xfrm>
            <a:off x="7924800" y="46482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9" name="Line 22"/>
          <p:cNvSpPr>
            <a:spLocks noChangeShapeType="1"/>
          </p:cNvSpPr>
          <p:nvPr/>
        </p:nvSpPr>
        <p:spPr bwMode="auto">
          <a:xfrm>
            <a:off x="7924800" y="52578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40" name="Line 23"/>
          <p:cNvSpPr>
            <a:spLocks noChangeShapeType="1"/>
          </p:cNvSpPr>
          <p:nvPr/>
        </p:nvSpPr>
        <p:spPr bwMode="auto">
          <a:xfrm>
            <a:off x="7924800" y="56388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41" name="Line 24"/>
          <p:cNvSpPr>
            <a:spLocks noChangeShapeType="1"/>
          </p:cNvSpPr>
          <p:nvPr/>
        </p:nvSpPr>
        <p:spPr bwMode="auto">
          <a:xfrm>
            <a:off x="7924800" y="58674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42" name="AutoShape 25"/>
          <p:cNvSpPr>
            <a:spLocks noChangeArrowheads="1"/>
          </p:cNvSpPr>
          <p:nvPr/>
        </p:nvSpPr>
        <p:spPr bwMode="auto">
          <a:xfrm>
            <a:off x="6477000" y="5943600"/>
            <a:ext cx="2362200" cy="762000"/>
          </a:xfrm>
          <a:prstGeom prst="flowChartInputOutpu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 name="Group 26"/>
          <p:cNvGrpSpPr>
            <a:grpSpLocks/>
          </p:cNvGrpSpPr>
          <p:nvPr/>
        </p:nvGrpSpPr>
        <p:grpSpPr bwMode="auto">
          <a:xfrm>
            <a:off x="7162800" y="2133600"/>
            <a:ext cx="762000" cy="685800"/>
            <a:chOff x="2352" y="3120"/>
            <a:chExt cx="672" cy="672"/>
          </a:xfrm>
        </p:grpSpPr>
        <p:sp>
          <p:nvSpPr>
            <p:cNvPr id="70683" name="Oval 27"/>
            <p:cNvSpPr>
              <a:spLocks noChangeArrowheads="1"/>
            </p:cNvSpPr>
            <p:nvPr/>
          </p:nvSpPr>
          <p:spPr bwMode="auto">
            <a:xfrm>
              <a:off x="2352" y="3120"/>
              <a:ext cx="672" cy="67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2700">
              <a:solidFill>
                <a:schemeClr val="tx1"/>
              </a:solidFill>
              <a:round/>
              <a:headEnd type="none" w="sm" len="sm"/>
              <a:tailEnd type="none" w="sm" len="sm"/>
            </a:ln>
            <a:effectLst/>
          </p:spPr>
          <p:txBody>
            <a:bodyPr wrap="none" anchor="ctr"/>
            <a:lstStyle/>
            <a:p>
              <a:pPr algn="ctr" eaLnBrk="1" hangingPunct="1">
                <a:defRPr/>
              </a:pPr>
              <a:endParaRPr lang="en-US" sz="2800">
                <a:solidFill>
                  <a:srgbClr val="00FF00"/>
                </a:solidFill>
                <a:latin typeface="Times New Roman" pitchFamily="18" charset="0"/>
              </a:endParaRPr>
            </a:p>
          </p:txBody>
        </p:sp>
        <p:sp>
          <p:nvSpPr>
            <p:cNvPr id="18448" name="Freeform 28"/>
            <p:cNvSpPr>
              <a:spLocks/>
            </p:cNvSpPr>
            <p:nvPr/>
          </p:nvSpPr>
          <p:spPr bwMode="auto">
            <a:xfrm>
              <a:off x="2496" y="3168"/>
              <a:ext cx="392" cy="576"/>
            </a:xfrm>
            <a:custGeom>
              <a:avLst/>
              <a:gdLst>
                <a:gd name="T0" fmla="*/ 48 w 392"/>
                <a:gd name="T1" fmla="*/ 0 h 576"/>
                <a:gd name="T2" fmla="*/ 48 w 392"/>
                <a:gd name="T3" fmla="*/ 336 h 576"/>
                <a:gd name="T4" fmla="*/ 336 w 392"/>
                <a:gd name="T5" fmla="*/ 336 h 576"/>
                <a:gd name="T6" fmla="*/ 384 w 392"/>
                <a:gd name="T7" fmla="*/ 576 h 576"/>
                <a:gd name="T8" fmla="*/ 0 60000 65536"/>
                <a:gd name="T9" fmla="*/ 0 60000 65536"/>
                <a:gd name="T10" fmla="*/ 0 60000 65536"/>
                <a:gd name="T11" fmla="*/ 0 60000 65536"/>
                <a:gd name="T12" fmla="*/ 0 w 392"/>
                <a:gd name="T13" fmla="*/ 0 h 576"/>
                <a:gd name="T14" fmla="*/ 392 w 392"/>
                <a:gd name="T15" fmla="*/ 576 h 576"/>
              </a:gdLst>
              <a:ahLst/>
              <a:cxnLst>
                <a:cxn ang="T8">
                  <a:pos x="T0" y="T1"/>
                </a:cxn>
                <a:cxn ang="T9">
                  <a:pos x="T2" y="T3"/>
                </a:cxn>
                <a:cxn ang="T10">
                  <a:pos x="T4" y="T5"/>
                </a:cxn>
                <a:cxn ang="T11">
                  <a:pos x="T6" y="T7"/>
                </a:cxn>
              </a:cxnLst>
              <a:rect l="T12" t="T13" r="T14" b="T15"/>
              <a:pathLst>
                <a:path w="392" h="576">
                  <a:moveTo>
                    <a:pt x="48" y="0"/>
                  </a:moveTo>
                  <a:cubicBezTo>
                    <a:pt x="24" y="140"/>
                    <a:pt x="0" y="280"/>
                    <a:pt x="48" y="336"/>
                  </a:cubicBezTo>
                  <a:cubicBezTo>
                    <a:pt x="96" y="392"/>
                    <a:pt x="280" y="296"/>
                    <a:pt x="336" y="336"/>
                  </a:cubicBezTo>
                  <a:cubicBezTo>
                    <a:pt x="392" y="376"/>
                    <a:pt x="376" y="536"/>
                    <a:pt x="384" y="576"/>
                  </a:cubicBezTo>
                </a:path>
              </a:pathLst>
            </a:cu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686" name="Rectangle 30"/>
          <p:cNvSpPr>
            <a:spLocks noChangeArrowheads="1"/>
          </p:cNvSpPr>
          <p:nvPr/>
        </p:nvSpPr>
        <p:spPr bwMode="auto">
          <a:xfrm>
            <a:off x="4876800" y="304800"/>
            <a:ext cx="426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a:solidFill>
                  <a:srgbClr val="0000CC"/>
                </a:solidFill>
                <a:latin typeface="Times New Roman" panose="02020603050405020304" pitchFamily="18" charset="0"/>
              </a:rPr>
              <a:t>Hãy dùng những kiến thức đã học trong bài để giải thích hiện tượng khi rơi của quả bóng đã nêu ở đầu bài.</a:t>
            </a:r>
          </a:p>
        </p:txBody>
      </p:sp>
      <p:sp>
        <p:nvSpPr>
          <p:cNvPr id="70689" name="Rectangle 33"/>
          <p:cNvSpPr>
            <a:spLocks noChangeArrowheads="1"/>
          </p:cNvSpPr>
          <p:nvPr/>
        </p:nvSpPr>
        <p:spPr bwMode="auto">
          <a:xfrm>
            <a:off x="304800" y="457200"/>
            <a:ext cx="457200" cy="3810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Times New Roman" panose="02020603050405020304" pitchFamily="18" charset="0"/>
              </a:rPr>
              <a:t>C5</a:t>
            </a:r>
          </a:p>
        </p:txBody>
      </p:sp>
      <p:sp>
        <p:nvSpPr>
          <p:cNvPr id="70690" name="Text Box 34"/>
          <p:cNvSpPr txBox="1">
            <a:spLocks noChangeArrowheads="1"/>
          </p:cNvSpPr>
          <p:nvPr/>
        </p:nvSpPr>
        <p:spPr bwMode="auto">
          <a:xfrm>
            <a:off x="76200" y="685800"/>
            <a:ext cx="441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latin typeface="Times New Roman" panose="02020603050405020304" pitchFamily="18" charset="0"/>
              </a:rPr>
              <a:t>        Cơ năng của quả bóng đã chuyển hoá dần thành nhiệt năng của quả bóng, của không khí gần quả bóng và mặt sàn.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0689"/>
                                        </p:tgtEl>
                                        <p:attrNameLst>
                                          <p:attrName>style.visibility</p:attrName>
                                        </p:attrNameLst>
                                      </p:cBhvr>
                                      <p:to>
                                        <p:strVal val="visible"/>
                                      </p:to>
                                    </p:set>
                                    <p:animEffect transition="in" filter="box(out)">
                                      <p:cBhvr>
                                        <p:cTn id="7" dur="500"/>
                                        <p:tgtEl>
                                          <p:spTgt spid="70689"/>
                                        </p:tgtEl>
                                      </p:cBhvr>
                                    </p:animEffect>
                                  </p:childTnLst>
                                </p:cTn>
                              </p:par>
                            </p:childTnLst>
                          </p:cTn>
                        </p:par>
                        <p:par>
                          <p:cTn id="8" fill="hold" nodeType="afterGroup">
                            <p:stCondLst>
                              <p:cond delay="500"/>
                            </p:stCondLst>
                            <p:childTnLst>
                              <p:par>
                                <p:cTn id="9" presetID="24" presetClass="emph" presetSubtype="0" repeatCount="indefinite" fill="hold" grpId="1" nodeType="afterEffect">
                                  <p:stCondLst>
                                    <p:cond delay="0"/>
                                  </p:stCondLst>
                                  <p:childTnLst>
                                    <p:animClr clrSpc="hsl" dir="cw">
                                      <p:cBhvr override="childStyle">
                                        <p:cTn id="10" dur="500" fill="hold"/>
                                        <p:tgtEl>
                                          <p:spTgt spid="70689"/>
                                        </p:tgtEl>
                                        <p:attrNameLst>
                                          <p:attrName>style.color</p:attrName>
                                        </p:attrNameLst>
                                      </p:cBhvr>
                                      <p:by>
                                        <p:hsl h="0" s="-12549" l="-25098"/>
                                      </p:by>
                                    </p:animClr>
                                    <p:animClr clrSpc="hsl" dir="cw">
                                      <p:cBhvr>
                                        <p:cTn id="11" dur="500" fill="hold"/>
                                        <p:tgtEl>
                                          <p:spTgt spid="70689"/>
                                        </p:tgtEl>
                                        <p:attrNameLst>
                                          <p:attrName>fillcolor</p:attrName>
                                        </p:attrNameLst>
                                      </p:cBhvr>
                                      <p:by>
                                        <p:hsl h="0" s="-12549" l="-25098"/>
                                      </p:by>
                                    </p:animClr>
                                    <p:animClr clrSpc="hsl" dir="cw">
                                      <p:cBhvr>
                                        <p:cTn id="12" dur="500" fill="hold"/>
                                        <p:tgtEl>
                                          <p:spTgt spid="70689"/>
                                        </p:tgtEl>
                                        <p:attrNameLst>
                                          <p:attrName>stroke.color</p:attrName>
                                        </p:attrNameLst>
                                      </p:cBhvr>
                                      <p:by>
                                        <p:hsl h="0" s="-12549" l="-25098"/>
                                      </p:by>
                                    </p:animClr>
                                    <p:set>
                                      <p:cBhvr>
                                        <p:cTn id="13" dur="500" fill="hold"/>
                                        <p:tgtEl>
                                          <p:spTgt spid="7068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0686"/>
                                        </p:tgtEl>
                                        <p:attrNameLst>
                                          <p:attrName>style.visibility</p:attrName>
                                        </p:attrNameLst>
                                      </p:cBhvr>
                                      <p:to>
                                        <p:strVal val="visible"/>
                                      </p:to>
                                    </p:set>
                                    <p:animEffect transition="in" filter="wipe(left)">
                                      <p:cBhvr>
                                        <p:cTn id="18" dur="500"/>
                                        <p:tgtEl>
                                          <p:spTgt spid="706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repeatCount="2000" accel="50000" decel="50000" fill="hold" nodeType="clickEffect">
                                  <p:stCondLst>
                                    <p:cond delay="0"/>
                                  </p:stCondLst>
                                  <p:childTnLst>
                                    <p:animMotion origin="layout" path="M 1.11022E-16 -4.44444E-6 L 1.11022E-16 0.51667 " pathEditMode="relative" rAng="0" ptsTypes="AA">
                                      <p:cBhvr>
                                        <p:cTn id="22" dur="2000" fill="hold"/>
                                        <p:tgtEl>
                                          <p:spTgt spid="2"/>
                                        </p:tgtEl>
                                        <p:attrNameLst>
                                          <p:attrName>ppt_x</p:attrName>
                                          <p:attrName>ppt_y</p:attrName>
                                        </p:attrNameLst>
                                      </p:cBhvr>
                                      <p:rCtr x="0" y="25833"/>
                                    </p:animMotion>
                                  </p:childTnLst>
                                </p:cTn>
                              </p:par>
                              <p:par>
                                <p:cTn id="23" presetID="64" presetClass="path" presetSubtype="0" repeatCount="2000" accel="50000" decel="50000" fill="hold" nodeType="withEffect">
                                  <p:stCondLst>
                                    <p:cond delay="2000"/>
                                  </p:stCondLst>
                                  <p:childTnLst>
                                    <p:animMotion origin="layout" path="M 1.11022E-16 0.51667 L 1.11022E-16 0.09445 " pathEditMode="relative" rAng="0" ptsTypes="AA">
                                      <p:cBhvr>
                                        <p:cTn id="24" dur="2000" fill="hold"/>
                                        <p:tgtEl>
                                          <p:spTgt spid="2"/>
                                        </p:tgtEl>
                                        <p:attrNameLst>
                                          <p:attrName>ppt_x</p:attrName>
                                          <p:attrName>ppt_y</p:attrName>
                                        </p:attrNameLst>
                                      </p:cBhvr>
                                      <p:rCtr x="0" y="-21111"/>
                                    </p:animMotion>
                                  </p:childTnLst>
                                </p:cTn>
                              </p:par>
                              <p:par>
                                <p:cTn id="25" presetID="42" presetClass="path" presetSubtype="0" repeatCount="2000" accel="50000" decel="50000" fill="hold" nodeType="withEffect">
                                  <p:stCondLst>
                                    <p:cond delay="4000"/>
                                  </p:stCondLst>
                                  <p:childTnLst>
                                    <p:animMotion origin="layout" path="M 1.11022E-16 0.09445 L 1.11022E-16 0.51667 " pathEditMode="relative" rAng="0" ptsTypes="AA">
                                      <p:cBhvr>
                                        <p:cTn id="26" dur="2000" fill="hold"/>
                                        <p:tgtEl>
                                          <p:spTgt spid="2"/>
                                        </p:tgtEl>
                                        <p:attrNameLst>
                                          <p:attrName>ppt_x</p:attrName>
                                          <p:attrName>ppt_y</p:attrName>
                                        </p:attrNameLst>
                                      </p:cBhvr>
                                      <p:rCtr x="0" y="21111"/>
                                    </p:animMotion>
                                  </p:childTnLst>
                                </p:cTn>
                              </p:par>
                              <p:par>
                                <p:cTn id="27" presetID="64" presetClass="path" presetSubtype="0" repeatCount="2000" accel="50000" decel="50000" fill="hold" nodeType="withEffect">
                                  <p:stCondLst>
                                    <p:cond delay="6000"/>
                                  </p:stCondLst>
                                  <p:childTnLst>
                                    <p:animMotion origin="layout" path="M 1.11022E-16 0.51607 L 1.11022E-16 0.20532 " pathEditMode="relative" rAng="0" ptsTypes="AA">
                                      <p:cBhvr>
                                        <p:cTn id="28" dur="2000" fill="hold"/>
                                        <p:tgtEl>
                                          <p:spTgt spid="2"/>
                                        </p:tgtEl>
                                        <p:attrNameLst>
                                          <p:attrName>ppt_x</p:attrName>
                                          <p:attrName>ppt_y</p:attrName>
                                        </p:attrNameLst>
                                      </p:cBhvr>
                                      <p:rCtr x="0" y="-15538"/>
                                    </p:animMotion>
                                  </p:childTnLst>
                                </p:cTn>
                              </p:par>
                              <p:par>
                                <p:cTn id="29" presetID="42" presetClass="path" presetSubtype="0" repeatCount="2000" accel="50000" decel="50000" fill="hold" nodeType="withEffect">
                                  <p:stCondLst>
                                    <p:cond delay="8000"/>
                                  </p:stCondLst>
                                  <p:childTnLst>
                                    <p:animMotion origin="layout" path="M 1.11022E-16 0.20532 L 1.11022E-16 0.51607 " pathEditMode="relative" rAng="0" ptsTypes="AA">
                                      <p:cBhvr>
                                        <p:cTn id="30" dur="2000" fill="hold"/>
                                        <p:tgtEl>
                                          <p:spTgt spid="2"/>
                                        </p:tgtEl>
                                        <p:attrNameLst>
                                          <p:attrName>ppt_x</p:attrName>
                                          <p:attrName>ppt_y</p:attrName>
                                        </p:attrNameLst>
                                      </p:cBhvr>
                                      <p:rCtr x="0" y="15538"/>
                                    </p:animMotion>
                                  </p:childTnLst>
                                </p:cTn>
                              </p:par>
                              <p:par>
                                <p:cTn id="31" presetID="64" presetClass="path" presetSubtype="0" repeatCount="2000" accel="50000" decel="50000" fill="hold" nodeType="withEffect">
                                  <p:stCondLst>
                                    <p:cond delay="10000"/>
                                  </p:stCondLst>
                                  <p:childTnLst>
                                    <p:animMotion origin="layout" path="M 1.11022E-16 0.51607 L 1.11022E-16 0.3052 " pathEditMode="relative" rAng="0" ptsTypes="AA">
                                      <p:cBhvr>
                                        <p:cTn id="32" dur="2000" fill="hold"/>
                                        <p:tgtEl>
                                          <p:spTgt spid="2"/>
                                        </p:tgtEl>
                                        <p:attrNameLst>
                                          <p:attrName>ppt_x</p:attrName>
                                          <p:attrName>ppt_y</p:attrName>
                                        </p:attrNameLst>
                                      </p:cBhvr>
                                      <p:rCtr x="0" y="-10543"/>
                                    </p:animMotion>
                                  </p:childTnLst>
                                </p:cTn>
                              </p:par>
                              <p:par>
                                <p:cTn id="33" presetID="42" presetClass="path" presetSubtype="0" repeatCount="2000" accel="50000" decel="50000" fill="hold" nodeType="withEffect">
                                  <p:stCondLst>
                                    <p:cond delay="12000"/>
                                  </p:stCondLst>
                                  <p:childTnLst>
                                    <p:animMotion origin="layout" path="M 1.11022E-16 0.3052 L 1.11022E-16 0.51607 " pathEditMode="relative" rAng="0" ptsTypes="AA">
                                      <p:cBhvr>
                                        <p:cTn id="34" dur="2000" fill="hold"/>
                                        <p:tgtEl>
                                          <p:spTgt spid="2"/>
                                        </p:tgtEl>
                                        <p:attrNameLst>
                                          <p:attrName>ppt_x</p:attrName>
                                          <p:attrName>ppt_y</p:attrName>
                                        </p:attrNameLst>
                                      </p:cBhvr>
                                      <p:rCtr x="0" y="10543"/>
                                    </p:animMotion>
                                  </p:childTnLst>
                                </p:cTn>
                              </p:par>
                              <p:par>
                                <p:cTn id="35" presetID="64" presetClass="path" presetSubtype="0" repeatCount="2000" accel="50000" decel="50000" fill="hold" nodeType="withEffect">
                                  <p:stCondLst>
                                    <p:cond delay="14000"/>
                                  </p:stCondLst>
                                  <p:childTnLst>
                                    <p:animMotion origin="layout" path="M 1.11022E-16 0.51607 L 1.11022E-16 0.39399 " pathEditMode="relative" rAng="0" ptsTypes="AA">
                                      <p:cBhvr>
                                        <p:cTn id="36" dur="2000" fill="hold"/>
                                        <p:tgtEl>
                                          <p:spTgt spid="2"/>
                                        </p:tgtEl>
                                        <p:attrNameLst>
                                          <p:attrName>ppt_x</p:attrName>
                                          <p:attrName>ppt_y</p:attrName>
                                        </p:attrNameLst>
                                      </p:cBhvr>
                                      <p:rCtr x="0" y="-6104"/>
                                    </p:animMotion>
                                  </p:childTnLst>
                                </p:cTn>
                              </p:par>
                              <p:par>
                                <p:cTn id="37" presetID="42" presetClass="path" presetSubtype="0" repeatCount="2000" accel="50000" decel="50000" fill="hold" nodeType="withEffect">
                                  <p:stCondLst>
                                    <p:cond delay="16000"/>
                                  </p:stCondLst>
                                  <p:childTnLst>
                                    <p:animMotion origin="layout" path="M 1.11022E-16 0.39399 L 1.11022E-16 0.51607 " pathEditMode="relative" rAng="0" ptsTypes="AA">
                                      <p:cBhvr>
                                        <p:cTn id="38" dur="2000" fill="hold"/>
                                        <p:tgtEl>
                                          <p:spTgt spid="2"/>
                                        </p:tgtEl>
                                        <p:attrNameLst>
                                          <p:attrName>ppt_x</p:attrName>
                                          <p:attrName>ppt_y</p:attrName>
                                        </p:attrNameLst>
                                      </p:cBhvr>
                                      <p:rCtr x="0" y="6104"/>
                                    </p:animMotion>
                                  </p:childTnLst>
                                </p:cTn>
                              </p:par>
                              <p:par>
                                <p:cTn id="39" presetID="64" presetClass="path" presetSubtype="0" repeatCount="2000" accel="50000" decel="50000" fill="hold" nodeType="withEffect">
                                  <p:stCondLst>
                                    <p:cond delay="18000"/>
                                  </p:stCondLst>
                                  <p:childTnLst>
                                    <p:animMotion origin="layout" path="M 1.11022E-16 0.51607 L 1.11022E-16 0.44948 " pathEditMode="relative" rAng="0" ptsTypes="AA">
                                      <p:cBhvr>
                                        <p:cTn id="40" dur="2000" fill="hold"/>
                                        <p:tgtEl>
                                          <p:spTgt spid="2"/>
                                        </p:tgtEl>
                                        <p:attrNameLst>
                                          <p:attrName>ppt_x</p:attrName>
                                          <p:attrName>ppt_y</p:attrName>
                                        </p:attrNameLst>
                                      </p:cBhvr>
                                      <p:rCtr x="0" y="-3329"/>
                                    </p:animMotion>
                                  </p:childTnLst>
                                </p:cTn>
                              </p:par>
                              <p:par>
                                <p:cTn id="41" presetID="42" presetClass="path" presetSubtype="0" repeatCount="2000" accel="50000" decel="50000" fill="hold" nodeType="withEffect">
                                  <p:stCondLst>
                                    <p:cond delay="20000"/>
                                  </p:stCondLst>
                                  <p:childTnLst>
                                    <p:animMotion origin="layout" path="M 3.33333E-6 0.44948 L 3.33333E-6 0.51607 " pathEditMode="relative" rAng="0" ptsTypes="AA">
                                      <p:cBhvr>
                                        <p:cTn id="42" dur="2000" fill="hold"/>
                                        <p:tgtEl>
                                          <p:spTgt spid="2"/>
                                        </p:tgtEl>
                                        <p:attrNameLst>
                                          <p:attrName>ppt_x</p:attrName>
                                          <p:attrName>ppt_y</p:attrName>
                                        </p:attrNameLst>
                                      </p:cBhvr>
                                      <p:rCtr x="0" y="3329"/>
                                    </p:animMotion>
                                  </p:childTnLst>
                                </p:cTn>
                              </p:par>
                              <p:par>
                                <p:cTn id="43" presetID="64" presetClass="path" presetSubtype="0" repeatCount="2000" accel="50000" decel="50000" fill="hold" nodeType="withEffect">
                                  <p:stCondLst>
                                    <p:cond delay="22000"/>
                                  </p:stCondLst>
                                  <p:childTnLst>
                                    <p:animMotion origin="layout" path="M 3.33333E-6 0.51676 L 3.33333E-6 0.49456 " pathEditMode="relative" rAng="0" ptsTypes="AA">
                                      <p:cBhvr>
                                        <p:cTn id="44" dur="2000" fill="hold"/>
                                        <p:tgtEl>
                                          <p:spTgt spid="2"/>
                                        </p:tgtEl>
                                        <p:attrNameLst>
                                          <p:attrName>ppt_x</p:attrName>
                                          <p:attrName>ppt_y</p:attrName>
                                        </p:attrNameLst>
                                      </p:cBhvr>
                                      <p:rCtr x="0" y="-1110"/>
                                    </p:animMotion>
                                  </p:childTnLst>
                                </p:cTn>
                              </p:par>
                              <p:par>
                                <p:cTn id="45" presetID="42" presetClass="path" presetSubtype="0" accel="50000" decel="50000" fill="hold" nodeType="withEffect">
                                  <p:stCondLst>
                                    <p:cond delay="24000"/>
                                  </p:stCondLst>
                                  <p:childTnLst>
                                    <p:animMotion origin="layout" path="M 3.33333E-6 0.49387 L 3.33333E-6 0.51607 " pathEditMode="relative" rAng="0" ptsTypes="AA">
                                      <p:cBhvr>
                                        <p:cTn id="46" dur="2000" fill="hold"/>
                                        <p:tgtEl>
                                          <p:spTgt spid="2"/>
                                        </p:tgtEl>
                                        <p:attrNameLst>
                                          <p:attrName>ppt_x</p:attrName>
                                          <p:attrName>ppt_y</p:attrName>
                                        </p:attrNameLst>
                                      </p:cBhvr>
                                      <p:rCtr x="0" y="111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70690"/>
                                        </p:tgtEl>
                                        <p:attrNameLst>
                                          <p:attrName>style.visibility</p:attrName>
                                        </p:attrNameLst>
                                      </p:cBhvr>
                                      <p:to>
                                        <p:strVal val="visible"/>
                                      </p:to>
                                    </p:set>
                                    <p:anim calcmode="discrete" valueType="clr">
                                      <p:cBhvr override="childStyle">
                                        <p:cTn id="51" dur="80"/>
                                        <p:tgtEl>
                                          <p:spTgt spid="70690"/>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70690"/>
                                        </p:tgtEl>
                                        <p:attrNameLst>
                                          <p:attrName>fillcolor</p:attrName>
                                        </p:attrNameLst>
                                      </p:cBhvr>
                                      <p:tavLst>
                                        <p:tav tm="0">
                                          <p:val>
                                            <p:clrVal>
                                              <a:schemeClr val="accent2"/>
                                            </p:clrVal>
                                          </p:val>
                                        </p:tav>
                                        <p:tav tm="50000">
                                          <p:val>
                                            <p:clrVal>
                                              <a:schemeClr val="hlink"/>
                                            </p:clrVal>
                                          </p:val>
                                        </p:tav>
                                      </p:tavLst>
                                    </p:anim>
                                    <p:set>
                                      <p:cBhvr>
                                        <p:cTn id="53" dur="80"/>
                                        <p:tgtEl>
                                          <p:spTgt spid="706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6" grpId="0"/>
      <p:bldP spid="70689" grpId="0" animBg="1"/>
      <p:bldP spid="70689" grpId="1" animBg="1"/>
      <p:bldP spid="706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963" y="5211763"/>
            <a:ext cx="24161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7"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4238625"/>
            <a:ext cx="24971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475" y="3706813"/>
            <a:ext cx="5022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3508375"/>
            <a:ext cx="7394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475" y="1984375"/>
            <a:ext cx="748506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1475" y="720725"/>
            <a:ext cx="5816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678113"/>
            <a:ext cx="37782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79912"/>
                                        </p:tgtEl>
                                        <p:attrNameLst>
                                          <p:attrName>style.visibility</p:attrName>
                                        </p:attrNameLst>
                                      </p:cBhvr>
                                      <p:to>
                                        <p:strVal val="visible"/>
                                      </p:to>
                                    </p:set>
                                    <p:animEffect transition="in" filter="box(out)">
                                      <p:cBhvr>
                                        <p:cTn id="7" dur="500"/>
                                        <p:tgtEl>
                                          <p:spTgt spid="3799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79911"/>
                                        </p:tgtEl>
                                        <p:attrNameLst>
                                          <p:attrName>style.visibility</p:attrName>
                                        </p:attrNameLst>
                                      </p:cBhvr>
                                      <p:to>
                                        <p:strVal val="visible"/>
                                      </p:to>
                                    </p:set>
                                    <p:animEffect transition="in" filter="wipe(left)">
                                      <p:cBhvr>
                                        <p:cTn id="12" dur="500"/>
                                        <p:tgtEl>
                                          <p:spTgt spid="379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79910"/>
                                        </p:tgtEl>
                                        <p:attrNameLst>
                                          <p:attrName>style.visibility</p:attrName>
                                        </p:attrNameLst>
                                      </p:cBhvr>
                                      <p:to>
                                        <p:strVal val="visible"/>
                                      </p:to>
                                    </p:set>
                                    <p:animEffect transition="in" filter="wipe(left)">
                                      <p:cBhvr>
                                        <p:cTn id="17" dur="500"/>
                                        <p:tgtEl>
                                          <p:spTgt spid="3799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79909"/>
                                        </p:tgtEl>
                                        <p:attrNameLst>
                                          <p:attrName>style.visibility</p:attrName>
                                        </p:attrNameLst>
                                      </p:cBhvr>
                                      <p:to>
                                        <p:strVal val="visible"/>
                                      </p:to>
                                    </p:set>
                                    <p:animEffect transition="in" filter="wipe(left)">
                                      <p:cBhvr>
                                        <p:cTn id="22" dur="500"/>
                                        <p:tgtEl>
                                          <p:spTgt spid="3799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79908"/>
                                        </p:tgtEl>
                                        <p:attrNameLst>
                                          <p:attrName>style.visibility</p:attrName>
                                        </p:attrNameLst>
                                      </p:cBhvr>
                                      <p:to>
                                        <p:strVal val="visible"/>
                                      </p:to>
                                    </p:set>
                                    <p:animEffect transition="in" filter="wipe(left)">
                                      <p:cBhvr>
                                        <p:cTn id="27" dur="500"/>
                                        <p:tgtEl>
                                          <p:spTgt spid="3799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9907"/>
                                        </p:tgtEl>
                                        <p:attrNameLst>
                                          <p:attrName>style.visibility</p:attrName>
                                        </p:attrNameLst>
                                      </p:cBhvr>
                                      <p:to>
                                        <p:strVal val="visible"/>
                                      </p:to>
                                    </p:set>
                                    <p:animEffect transition="in" filter="wipe(left)">
                                      <p:cBhvr>
                                        <p:cTn id="32" dur="500"/>
                                        <p:tgtEl>
                                          <p:spTgt spid="3799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79906"/>
                                        </p:tgtEl>
                                        <p:attrNameLst>
                                          <p:attrName>style.visibility</p:attrName>
                                        </p:attrNameLst>
                                      </p:cBhvr>
                                      <p:to>
                                        <p:strVal val="visible"/>
                                      </p:to>
                                    </p:set>
                                    <p:animEffect transition="in" filter="wipe(left)">
                                      <p:cBhvr>
                                        <p:cTn id="37" dur="5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or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9144000" cy="3513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3" name="Picture 3" descr="bar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057400" y="5943600"/>
            <a:ext cx="678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ap_dipl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8"/>
          <p:cNvSpPr txBox="1">
            <a:spLocks noChangeArrowheads="1"/>
          </p:cNvSpPr>
          <p:nvPr/>
        </p:nvSpPr>
        <p:spPr bwMode="auto">
          <a:xfrm>
            <a:off x="2743200" y="12954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AutoShape 14"/>
          <p:cNvSpPr>
            <a:spLocks noChangeArrowheads="1"/>
          </p:cNvSpPr>
          <p:nvPr/>
        </p:nvSpPr>
        <p:spPr bwMode="auto">
          <a:xfrm>
            <a:off x="1524000" y="0"/>
            <a:ext cx="4419600" cy="5181600"/>
          </a:xfrm>
          <a:prstGeom prst="cloudCallout">
            <a:avLst>
              <a:gd name="adj1" fmla="val 56449"/>
              <a:gd name="adj2" fmla="val 62398"/>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rPr>
              <a:t>Trong môn lịch sử các em đã được học, có một phát kiến giúp cho loài người chuyển lên giai đoạn văn minh, ăn chín uống sôi.Đó là gì? </a:t>
            </a:r>
          </a:p>
        </p:txBody>
      </p:sp>
      <p:sp>
        <p:nvSpPr>
          <p:cNvPr id="20488" name="TextBox 12"/>
          <p:cNvSpPr txBox="1">
            <a:spLocks noChangeArrowheads="1"/>
          </p:cNvSpPr>
          <p:nvPr/>
        </p:nvSpPr>
        <p:spPr bwMode="auto">
          <a:xfrm>
            <a:off x="7010400" y="1524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AutoShape 14"/>
          <p:cNvSpPr>
            <a:spLocks noChangeArrowheads="1"/>
          </p:cNvSpPr>
          <p:nvPr/>
        </p:nvSpPr>
        <p:spPr bwMode="auto">
          <a:xfrm flipH="1">
            <a:off x="6477000" y="228600"/>
            <a:ext cx="2286000" cy="5105400"/>
          </a:xfrm>
          <a:prstGeom prst="cloudCallout">
            <a:avLst>
              <a:gd name="adj1" fmla="val 56449"/>
              <a:gd name="adj2" fmla="val 62398"/>
            </a:avLst>
          </a:prstGeom>
          <a:solidFill>
            <a:srgbClr val="00B0F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latin typeface="Times New Roman" panose="02020603050405020304" pitchFamily="18" charset="0"/>
              </a:rPr>
              <a:t>Con người tạo ra lửa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1913"/>
            <a:ext cx="9144000" cy="1816100"/>
          </a:xfrm>
          <a:prstGeom prst="rect">
            <a:avLst/>
          </a:prstGeom>
          <a:solidFill>
            <a:schemeClr val="accent3"/>
          </a:solidFill>
          <a:ln w="12700">
            <a:solidFill>
              <a:srgbClr val="FF00FF"/>
            </a:solidFill>
            <a:miter lim="800000"/>
            <a:headEnd type="none" w="sm" len="sm"/>
            <a:tailEnd type="none" w="sm" len="sm"/>
          </a:ln>
          <a:effectLst/>
        </p:spPr>
        <p:txBody>
          <a:bodyPr>
            <a:spAutoFit/>
          </a:bodyPr>
          <a:lstStyle/>
          <a:p>
            <a:pPr algn="just" eaLnBrk="1" hangingPunct="1">
              <a:defRPr/>
            </a:pPr>
            <a:r>
              <a:rPr lang="en-US" sz="2800" b="1" i="1" dirty="0">
                <a:solidFill>
                  <a:srgbClr val="0000CC"/>
                </a:solidFill>
                <a:latin typeface="Times New Roman" pitchFamily="18" charset="0"/>
              </a:rPr>
              <a:t>Sao băng</a:t>
            </a:r>
            <a:r>
              <a:rPr lang="en-US" sz="2800" dirty="0">
                <a:solidFill>
                  <a:srgbClr val="0000CC"/>
                </a:solidFill>
                <a:latin typeface="Times New Roman" pitchFamily="18" charset="0"/>
              </a:rPr>
              <a:t> là hiện tượng những thiên thạch nhỏ của vũ trụ bay vào bầu khí quyển của trái đất và bốc cháy tạo thành. Tại sao các mảnh thiên thạch lại bốc cháy trong bầu khí quyển của Trái Đất?</a:t>
            </a:r>
          </a:p>
        </p:txBody>
      </p:sp>
      <p:pic>
        <p:nvPicPr>
          <p:cNvPr id="21507" name="Picture 3" descr="sao ba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0" y="5334000"/>
            <a:ext cx="9144000" cy="1384300"/>
          </a:xfrm>
          <a:prstGeom prst="rect">
            <a:avLst/>
          </a:prstGeom>
          <a:solidFill>
            <a:srgbClr val="00B0F0"/>
          </a:solidFill>
          <a:ln w="28575">
            <a:solidFill>
              <a:srgbClr val="00CCFF"/>
            </a:solidFill>
            <a:miter lim="800000"/>
            <a:headEnd type="none" w="sm" len="sm"/>
            <a:tailEnd type="none" w="sm" len="sm"/>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rPr>
              <a:t>Do các mảnh thiên thạch chuyển động rất nhanh và cọ xát vào không khí </a:t>
            </a:r>
            <a:r>
              <a:rPr lang="en-US" altLang="en-US" sz="2800">
                <a:latin typeface="Times New Roman" panose="02020603050405020304" pitchFamily="18" charset="0"/>
                <a:sym typeface="Wingdings" panose="05000000000000000000" pitchFamily="2" charset="2"/>
              </a:rPr>
              <a:t> nhiệt năng tăng, </a:t>
            </a:r>
            <a:r>
              <a:rPr lang="en-US" altLang="en-US" sz="2800">
                <a:latin typeface="Times New Roman" panose="02020603050405020304" pitchFamily="18" charset="0"/>
              </a:rPr>
              <a:t>nhiệt độ của nó tăng dần </a:t>
            </a:r>
            <a:r>
              <a:rPr lang="en-US" altLang="en-US" sz="2800">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rPr>
              <a:t> bốc cháy.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3000"/>
                                  </p:stCondLst>
                                  <p:iterate type="lt">
                                    <p:tmPct val="50000"/>
                                  </p:iterate>
                                  <p:childTnLst>
                                    <p:set>
                                      <p:cBhvr>
                                        <p:cTn id="6" dur="1" fill="hold">
                                          <p:stCondLst>
                                            <p:cond delay="0"/>
                                          </p:stCondLst>
                                        </p:cTn>
                                        <p:tgtEl>
                                          <p:spTgt spid="23554">
                                            <p:txEl>
                                              <p:pRg st="0" end="0"/>
                                            </p:txEl>
                                          </p:spTgt>
                                        </p:tgtEl>
                                        <p:attrNameLst>
                                          <p:attrName>style.visibility</p:attrName>
                                        </p:attrNameLst>
                                      </p:cBhvr>
                                      <p:to>
                                        <p:strVal val="visible"/>
                                      </p:to>
                                    </p:set>
                                    <p:anim calcmode="discrete" valueType="clr">
                                      <p:cBhvr override="childStyle">
                                        <p:cTn id="7" dur="80"/>
                                        <p:tgtEl>
                                          <p:spTgt spid="235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355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56"/>
                                        </p:tgtEl>
                                        <p:attrNameLst>
                                          <p:attrName>style.visibility</p:attrName>
                                        </p:attrNameLst>
                                      </p:cBhvr>
                                      <p:to>
                                        <p:strVal val="visible"/>
                                      </p:to>
                                    </p:set>
                                    <p:anim calcmode="discrete" valueType="clr">
                                      <p:cBhvr override="childStyle">
                                        <p:cTn id="14" dur="80"/>
                                        <p:tgtEl>
                                          <p:spTgt spid="23556"/>
                                        </p:tgtEl>
                                        <p:attrNameLst>
                                          <p:attrName>style.color</p:attrName>
                                        </p:attrNameLst>
                                      </p:cBhvr>
                                      <p:tavLst>
                                        <p:tav tm="0">
                                          <p:val>
                                            <p:clrVal>
                                              <a:srgbClr val="FF0066"/>
                                            </p:clrVal>
                                          </p:val>
                                        </p:tav>
                                        <p:tav tm="50000">
                                          <p:val>
                                            <p:clrVal>
                                              <a:srgbClr val="990000"/>
                                            </p:clrVal>
                                          </p:val>
                                        </p:tav>
                                      </p:tavLst>
                                    </p:anim>
                                    <p:anim calcmode="discrete" valueType="clr">
                                      <p:cBhvr>
                                        <p:cTn id="15" dur="80"/>
                                        <p:tgtEl>
                                          <p:spTgt spid="23556"/>
                                        </p:tgtEl>
                                        <p:attrNameLst>
                                          <p:attrName>fillcolor</p:attrName>
                                        </p:attrNameLst>
                                      </p:cBhvr>
                                      <p:tavLst>
                                        <p:tav tm="0">
                                          <p:val>
                                            <p:clrVal>
                                              <a:schemeClr val="accent2"/>
                                            </p:clrVal>
                                          </p:val>
                                        </p:tav>
                                        <p:tav tm="50000">
                                          <p:val>
                                            <p:clrVal>
                                              <a:schemeClr val="hlink"/>
                                            </p:clrVal>
                                          </p:val>
                                        </p:tav>
                                      </p:tavLst>
                                    </p:anim>
                                    <p:set>
                                      <p:cBhvr>
                                        <p:cTn id="16"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http://i802.photobucket.com/albums/yy306/phuonghihi/hinh-nen-phong-canh/sao-troi/hinh-nen-sao-troi-dep-taihinhnendepcom-02.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2531" name="Picture 5"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488950"/>
            <a:ext cx="811212"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ba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1450"/>
            <a:ext cx="76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4"/>
          <p:cNvSpPr>
            <a:spLocks noChangeArrowheads="1"/>
          </p:cNvSpPr>
          <p:nvPr/>
        </p:nvSpPr>
        <p:spPr bwMode="auto">
          <a:xfrm>
            <a:off x="609600" y="762000"/>
            <a:ext cx="3886200" cy="4876800"/>
          </a:xfrm>
          <a:prstGeom prst="cloudCallout">
            <a:avLst>
              <a:gd name="adj1" fmla="val 56449"/>
              <a:gd name="adj2" fmla="val 62398"/>
            </a:avLst>
          </a:prstGeom>
          <a:solidFill>
            <a:schemeClr val="accent6">
              <a:lumMod val="40000"/>
              <a:lumOff val="60000"/>
            </a:schemeClr>
          </a:solidFill>
          <a:ln w="9525">
            <a:solidFill>
              <a:schemeClr val="tx1"/>
            </a:solidFill>
            <a:round/>
            <a:headEnd/>
            <a:tailEnd/>
          </a:ln>
        </p:spPr>
        <p:txBody>
          <a:bodyPr/>
          <a:lstStyle/>
          <a:p>
            <a:pPr algn="ctr" eaLnBrk="1" hangingPunct="1">
              <a:defRPr/>
            </a:pPr>
            <a:r>
              <a:rPr lang="en-US" sz="2800" dirty="0">
                <a:latin typeface="Times New Roman" pitchFamily="18" charset="0"/>
              </a:rPr>
              <a:t>Các em có ai biết gì về vụ nổ lớn gây ra bởi thiên thạch rơi xuống </a:t>
            </a:r>
          </a:p>
          <a:p>
            <a:pPr algn="ctr" eaLnBrk="1" hangingPunct="1">
              <a:defRPr/>
            </a:pPr>
            <a:r>
              <a:rPr lang="en-US" sz="2800" dirty="0">
                <a:latin typeface="Times New Roman" pitchFamily="18" charset="0"/>
              </a:rPr>
              <a:t>nước Nga vào 15/2/2013? </a:t>
            </a:r>
          </a:p>
        </p:txBody>
      </p:sp>
      <p:sp>
        <p:nvSpPr>
          <p:cNvPr id="22536" name="TextBox 17"/>
          <p:cNvSpPr txBox="1">
            <a:spLocks noChangeArrowheads="1"/>
          </p:cNvSpPr>
          <p:nvPr/>
        </p:nvSpPr>
        <p:spPr bwMode="auto">
          <a:xfrm>
            <a:off x="5867400" y="2362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 name="AutoShape 14"/>
          <p:cNvSpPr>
            <a:spLocks noChangeArrowheads="1"/>
          </p:cNvSpPr>
          <p:nvPr/>
        </p:nvSpPr>
        <p:spPr bwMode="auto">
          <a:xfrm>
            <a:off x="4495800" y="0"/>
            <a:ext cx="4038600" cy="5867400"/>
          </a:xfrm>
          <a:prstGeom prst="cloudCallout">
            <a:avLst>
              <a:gd name="adj1" fmla="val -42102"/>
              <a:gd name="adj2" fmla="val 68278"/>
            </a:avLst>
          </a:prstGeom>
          <a:blipFill dpi="0" rotWithShape="1">
            <a:blip r:embed="rId6"/>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rPr>
              <a:t>Khối lượng của thiên thạch nặng khoảng 10.000 tấn.sức công phá lớn hơn gấp 20-25 lần 2 quả bom nguyên tử Mỹ thả xuống Nhật Bản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 y="269336"/>
            <a:ext cx="23622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mtClean="0">
                <a:solidFill>
                  <a:srgbClr val="FF0000"/>
                </a:solidFill>
              </a:rPr>
              <a:t>I. NHIỆT NĂNG</a:t>
            </a:r>
            <a:endParaRPr lang="en-US">
              <a:solidFill>
                <a:srgbClr val="FF0000"/>
              </a:solidFill>
            </a:endParaRPr>
          </a:p>
        </p:txBody>
      </p:sp>
      <p:sp>
        <p:nvSpPr>
          <p:cNvPr id="5122" name="Rectangle 2"/>
          <p:cNvSpPr>
            <a:spLocks noChangeArrowheads="1"/>
          </p:cNvSpPr>
          <p:nvPr/>
        </p:nvSpPr>
        <p:spPr bwMode="auto">
          <a:xfrm>
            <a:off x="0" y="0"/>
            <a:ext cx="9144000" cy="6858000"/>
          </a:xfrm>
          <a:prstGeom prst="rect">
            <a:avLst/>
          </a:prstGeom>
          <a:noFill/>
          <a:ln w="76200" cmpd="tri">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latin typeface="VNI-Times" pitchFamily="2" charset="0"/>
            </a:endParaRPr>
          </a:p>
        </p:txBody>
      </p:sp>
      <p:sp>
        <p:nvSpPr>
          <p:cNvPr id="5123" name="Rectangle 3"/>
          <p:cNvSpPr>
            <a:spLocks noChangeArrowheads="1"/>
          </p:cNvSpPr>
          <p:nvPr/>
        </p:nvSpPr>
        <p:spPr bwMode="auto">
          <a:xfrm>
            <a:off x="2514600" y="1066800"/>
            <a:ext cx="3429000" cy="1878013"/>
          </a:xfrm>
          <a:prstGeom prst="rect">
            <a:avLst/>
          </a:prstGeom>
          <a:solidFill>
            <a:srgbClr val="CC99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9900"/>
            </a:extrusionClr>
            <a:contourClr>
              <a:srgbClr val="CC99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6" name="Oval 4"/>
          <p:cNvSpPr>
            <a:spLocks noChangeArrowheads="1"/>
          </p:cNvSpPr>
          <p:nvPr/>
        </p:nvSpPr>
        <p:spPr bwMode="auto">
          <a:xfrm>
            <a:off x="2590800" y="2362200"/>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17" name="Oval 5"/>
          <p:cNvSpPr>
            <a:spLocks noChangeArrowheads="1"/>
          </p:cNvSpPr>
          <p:nvPr/>
        </p:nvSpPr>
        <p:spPr bwMode="auto">
          <a:xfrm>
            <a:off x="3276600" y="1538288"/>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18" name="Oval 6"/>
          <p:cNvSpPr>
            <a:spLocks noChangeArrowheads="1"/>
          </p:cNvSpPr>
          <p:nvPr/>
        </p:nvSpPr>
        <p:spPr bwMode="auto">
          <a:xfrm>
            <a:off x="4648200" y="1433513"/>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19" name="Oval 7"/>
          <p:cNvSpPr>
            <a:spLocks noChangeArrowheads="1"/>
          </p:cNvSpPr>
          <p:nvPr/>
        </p:nvSpPr>
        <p:spPr bwMode="auto">
          <a:xfrm>
            <a:off x="2514600" y="1503363"/>
            <a:ext cx="609600" cy="381000"/>
          </a:xfrm>
          <a:prstGeom prst="ellipse">
            <a:avLst/>
          </a:prstGeom>
          <a:solidFill>
            <a:srgbClr val="FFFF00"/>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20" name="Oval 8"/>
          <p:cNvSpPr>
            <a:spLocks noChangeArrowheads="1"/>
          </p:cNvSpPr>
          <p:nvPr/>
        </p:nvSpPr>
        <p:spPr bwMode="auto">
          <a:xfrm>
            <a:off x="2514600" y="1066800"/>
            <a:ext cx="609600" cy="381000"/>
          </a:xfrm>
          <a:prstGeom prst="ellipse">
            <a:avLst/>
          </a:prstGeom>
          <a:solidFill>
            <a:srgbClr val="FFFF00"/>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21" name="Oval 9"/>
          <p:cNvSpPr>
            <a:spLocks noChangeArrowheads="1"/>
          </p:cNvSpPr>
          <p:nvPr/>
        </p:nvSpPr>
        <p:spPr bwMode="auto">
          <a:xfrm>
            <a:off x="4038600" y="1905000"/>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22" name="Oval 10"/>
          <p:cNvSpPr>
            <a:spLocks noChangeArrowheads="1"/>
          </p:cNvSpPr>
          <p:nvPr/>
        </p:nvSpPr>
        <p:spPr bwMode="auto">
          <a:xfrm>
            <a:off x="5410200" y="1905000"/>
            <a:ext cx="4572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5131" name="Text Box 13"/>
          <p:cNvSpPr txBox="1">
            <a:spLocks noChangeArrowheads="1"/>
          </p:cNvSpPr>
          <p:nvPr/>
        </p:nvSpPr>
        <p:spPr bwMode="auto">
          <a:xfrm>
            <a:off x="457200" y="45400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Mô hình chuyển động của các nguyên tử đồng</a:t>
            </a:r>
          </a:p>
        </p:txBody>
      </p:sp>
      <p:sp>
        <p:nvSpPr>
          <p:cNvPr id="13328" name="Oval 16"/>
          <p:cNvSpPr>
            <a:spLocks noChangeArrowheads="1"/>
          </p:cNvSpPr>
          <p:nvPr/>
        </p:nvSpPr>
        <p:spPr bwMode="auto">
          <a:xfrm>
            <a:off x="3200400" y="1081088"/>
            <a:ext cx="6096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29" name="Oval 17"/>
          <p:cNvSpPr>
            <a:spLocks noChangeArrowheads="1"/>
          </p:cNvSpPr>
          <p:nvPr/>
        </p:nvSpPr>
        <p:spPr bwMode="auto">
          <a:xfrm>
            <a:off x="3962400" y="1524000"/>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0" name="Oval 18"/>
          <p:cNvSpPr>
            <a:spLocks noChangeArrowheads="1"/>
          </p:cNvSpPr>
          <p:nvPr/>
        </p:nvSpPr>
        <p:spPr bwMode="auto">
          <a:xfrm>
            <a:off x="3352800" y="1954213"/>
            <a:ext cx="6096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1" name="Oval 19"/>
          <p:cNvSpPr>
            <a:spLocks noChangeArrowheads="1"/>
          </p:cNvSpPr>
          <p:nvPr/>
        </p:nvSpPr>
        <p:spPr bwMode="auto">
          <a:xfrm>
            <a:off x="3276600" y="2362200"/>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2" name="Oval 20"/>
          <p:cNvSpPr>
            <a:spLocks noChangeArrowheads="1"/>
          </p:cNvSpPr>
          <p:nvPr/>
        </p:nvSpPr>
        <p:spPr bwMode="auto">
          <a:xfrm>
            <a:off x="4724400" y="2362200"/>
            <a:ext cx="4572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3" name="Oval 21"/>
          <p:cNvSpPr>
            <a:spLocks noChangeArrowheads="1"/>
          </p:cNvSpPr>
          <p:nvPr/>
        </p:nvSpPr>
        <p:spPr bwMode="auto">
          <a:xfrm>
            <a:off x="4876800" y="1905000"/>
            <a:ext cx="4572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4" name="Oval 22"/>
          <p:cNvSpPr>
            <a:spLocks noChangeArrowheads="1"/>
          </p:cNvSpPr>
          <p:nvPr/>
        </p:nvSpPr>
        <p:spPr bwMode="auto">
          <a:xfrm>
            <a:off x="3886200" y="2327275"/>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5" name="Oval 23"/>
          <p:cNvSpPr>
            <a:spLocks noChangeArrowheads="1"/>
          </p:cNvSpPr>
          <p:nvPr/>
        </p:nvSpPr>
        <p:spPr bwMode="auto">
          <a:xfrm>
            <a:off x="5334000" y="2362200"/>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6" name="Oval 24"/>
          <p:cNvSpPr>
            <a:spLocks noChangeArrowheads="1"/>
          </p:cNvSpPr>
          <p:nvPr/>
        </p:nvSpPr>
        <p:spPr bwMode="auto">
          <a:xfrm>
            <a:off x="3886200" y="1081088"/>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7" name="Oval 25"/>
          <p:cNvSpPr>
            <a:spLocks noChangeArrowheads="1"/>
          </p:cNvSpPr>
          <p:nvPr/>
        </p:nvSpPr>
        <p:spPr bwMode="auto">
          <a:xfrm flipH="1">
            <a:off x="2590800" y="1939925"/>
            <a:ext cx="6096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8" name="Oval 26"/>
          <p:cNvSpPr>
            <a:spLocks noChangeArrowheads="1"/>
          </p:cNvSpPr>
          <p:nvPr/>
        </p:nvSpPr>
        <p:spPr bwMode="auto">
          <a:xfrm>
            <a:off x="4495800" y="1031875"/>
            <a:ext cx="5334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39" name="Oval 27"/>
          <p:cNvSpPr>
            <a:spLocks noChangeArrowheads="1"/>
          </p:cNvSpPr>
          <p:nvPr/>
        </p:nvSpPr>
        <p:spPr bwMode="auto">
          <a:xfrm>
            <a:off x="5334000" y="1482725"/>
            <a:ext cx="4572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3340" name="Oval 28"/>
          <p:cNvSpPr>
            <a:spLocks noChangeArrowheads="1"/>
          </p:cNvSpPr>
          <p:nvPr/>
        </p:nvSpPr>
        <p:spPr bwMode="auto">
          <a:xfrm>
            <a:off x="5257800" y="1060450"/>
            <a:ext cx="4572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30" name="Text Box 57"/>
          <p:cNvSpPr txBox="1">
            <a:spLocks noChangeArrowheads="1"/>
          </p:cNvSpPr>
          <p:nvPr/>
        </p:nvSpPr>
        <p:spPr bwMode="auto">
          <a:xfrm>
            <a:off x="342900" y="3380443"/>
            <a:ext cx="8458200" cy="9540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Chúng chuyển động không ngừng, như vậy mỗi nguyên tử, phân tử cấu tạo nên vật đều có động năng</a:t>
            </a:r>
          </a:p>
        </p:txBody>
      </p:sp>
      <p:sp>
        <p:nvSpPr>
          <p:cNvPr id="2" name="TextBox 1"/>
          <p:cNvSpPr txBox="1"/>
          <p:nvPr/>
        </p:nvSpPr>
        <p:spPr>
          <a:xfrm>
            <a:off x="2667000" y="-25865"/>
            <a:ext cx="3810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mtClean="0">
                <a:solidFill>
                  <a:srgbClr val="FF0000"/>
                </a:solidFill>
              </a:rPr>
              <a:t>BÀI 21 NHIỆT NĂNG</a:t>
            </a:r>
            <a:endParaRPr lang="en-US">
              <a:solidFill>
                <a:srgbClr val="FF0000"/>
              </a:solidFill>
            </a:endParaRPr>
          </a:p>
        </p:txBody>
      </p:sp>
      <p:sp>
        <p:nvSpPr>
          <p:cNvPr id="4" name="Rectangle 3"/>
          <p:cNvSpPr/>
          <p:nvPr/>
        </p:nvSpPr>
        <p:spPr>
          <a:xfrm>
            <a:off x="390525" y="4334531"/>
            <a:ext cx="845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TỔNG ĐỘNG NĂNG CÁC PHÂN TỬ CẤU TẠO NÊN VẬT GỌI LÀ NHIỆT NĂNG CỦA VẬT</a:t>
            </a:r>
            <a:endParaRPr lang="en-US" dirty="0">
              <a:solidFill>
                <a:schemeClr val="tx1"/>
              </a:solidFill>
            </a:endParaRPr>
          </a:p>
        </p:txBody>
      </p:sp>
      <p:sp>
        <p:nvSpPr>
          <p:cNvPr id="5" name="Rounded Rectangle 4"/>
          <p:cNvSpPr/>
          <p:nvPr/>
        </p:nvSpPr>
        <p:spPr>
          <a:xfrm>
            <a:off x="390525" y="5477531"/>
            <a:ext cx="8458200" cy="923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NHIỆT ĐỘ VẬT CÀNG CAO THÌ CÁC PHÂN TUER CHUYỂN ĐỘNG CÀNG NHANH,NHIỆT NĂNG VẬT CÀNG LỚN</a:t>
            </a:r>
            <a:endParaRPr lang="en-US" dirty="0">
              <a:solidFill>
                <a:schemeClr val="tx1"/>
              </a:solidFill>
            </a:endParaRPr>
          </a:p>
        </p:txBody>
      </p:sp>
    </p:spTree>
    <p:extLst>
      <p:ext uri="{BB962C8B-B14F-4D97-AF65-F5344CB8AC3E}">
        <p14:creationId xmlns:p14="http://schemas.microsoft.com/office/powerpoint/2010/main" val="3628198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path" presetSubtype="0" repeatCount="indefinite" autoRev="1" fill="hold" grpId="0" nodeType="withEffect">
                                  <p:stCondLst>
                                    <p:cond delay="0"/>
                                  </p:stCondLst>
                                  <p:childTnLst>
                                    <p:animMotion origin="layout" path="M 0.01215 4.03606E-6 L 0.00955 0.00878 L 0.00416 0.00878 L 0.00677 0.0178 L 0.00416 0.02658 L 0.00955 0.02658 L 0.01215 0.03559 L 0.01475 0.02658 L 0.02031 0.02658 L 0.01753 0.0178 L 0.02031 0.00878 L 0.01475 0.00878 L 0.01215 4.03606E-6 Z " pathEditMode="fixed" rAng="0" ptsTypes="FFFFFFFFFFFFF">
                                      <p:cBhvr>
                                        <p:cTn id="6" dur="5000" spd="-100000" fill="hold"/>
                                        <p:tgtEl>
                                          <p:spTgt spid="13316"/>
                                        </p:tgtEl>
                                        <p:attrNameLst>
                                          <p:attrName>ppt_x</p:attrName>
                                          <p:attrName>ppt_y</p:attrName>
                                        </p:attrNameLst>
                                      </p:cBhvr>
                                      <p:rCtr x="0" y="1780"/>
                                    </p:animMotion>
                                  </p:childTnLst>
                                </p:cTn>
                              </p:par>
                              <p:par>
                                <p:cTn id="7" presetID="11" presetClass="path" presetSubtype="0" repeatCount="indefinite" autoRev="1" fill="hold" grpId="0" nodeType="withEffect">
                                  <p:stCondLst>
                                    <p:cond delay="0"/>
                                  </p:stCondLst>
                                  <p:childTnLst>
                                    <p:animMotion origin="layout" path="M 1.11022E-16 -0.00901 L 0.00399 -0.00554 L 0.0125 -0.00554 L 0.00816 -0.00185 L 0.0125 0.00185 L 0.00399 0.00185 L 1.11022E-16 0.00555 L -0.00434 0.00185 L -0.0125 0.00185 L -0.00851 -0.00185 L -0.0125 -0.00554 L -0.00434 -0.00554 L 1.11022E-16 -0.00901 Z " pathEditMode="fixed" rAng="0" ptsTypes="FFFFFFFFFFFFF">
                                      <p:cBhvr>
                                        <p:cTn id="8" dur="5000" spd="-100000" fill="hold"/>
                                        <p:tgtEl>
                                          <p:spTgt spid="13317"/>
                                        </p:tgtEl>
                                        <p:attrNameLst>
                                          <p:attrName>ppt_x</p:attrName>
                                          <p:attrName>ppt_y</p:attrName>
                                        </p:attrNameLst>
                                      </p:cBhvr>
                                      <p:rCtr x="0" y="717"/>
                                    </p:animMotion>
                                  </p:childTnLst>
                                </p:cTn>
                              </p:par>
                              <p:par>
                                <p:cTn id="9" presetID="11" presetClass="path" presetSubtype="0" repeatCount="indefinite" autoRev="1" fill="hold" grpId="0" nodeType="withEffect">
                                  <p:stCondLst>
                                    <p:cond delay="0"/>
                                  </p:stCondLst>
                                  <p:childTnLst>
                                    <p:animMotion origin="layout" path="M 0.00313 -0.01457 L 0.00608 -0.00555 L 0.0125 -0.00555 L 0.0092 0.0037 L 0.0125 0.01271 L 0.00608 0.01271 L 0.00313 0.02219 L 0 0.01271 L -0.00608 0.01271 L -0.00312 0.0037 L -0.00608 -0.00555 L 0 -0.00555 L 0.00313 -0.01457 Z " pathEditMode="fixed" rAng="0" ptsTypes="FFFFFFFFFFFFF">
                                      <p:cBhvr>
                                        <p:cTn id="10" dur="5000" spd="-100000" fill="hold"/>
                                        <p:tgtEl>
                                          <p:spTgt spid="13318"/>
                                        </p:tgtEl>
                                        <p:attrNameLst>
                                          <p:attrName>ppt_x</p:attrName>
                                          <p:attrName>ppt_y</p:attrName>
                                        </p:attrNameLst>
                                      </p:cBhvr>
                                      <p:rCtr x="0" y="1826"/>
                                    </p:animMotion>
                                  </p:childTnLst>
                                </p:cTn>
                              </p:par>
                              <p:par>
                                <p:cTn id="11" presetID="11" presetClass="path" presetSubtype="0" repeatCount="indefinite" autoRev="1" fill="hold" grpId="0" nodeType="withEffect">
                                  <p:stCondLst>
                                    <p:cond delay="0"/>
                                  </p:stCondLst>
                                  <p:childTnLst>
                                    <p:animMotion origin="layout" path="M 0.00139 0.00855 L -0.00052 0.00578 L -0.00417 0.00578 L -0.00243 0.003 L -0.00417 0.00023 L -0.00052 0.00023 L 0.00139 -0.00254 L 0.0033 0.00023 L 0.00711 0.00023 L 0.00521 0.003 L 0.00711 0.00578 L 0.0033 0.00578 L 0.00139 0.00855 Z " pathEditMode="fixed" rAng="0" ptsTypes="FFFFFFFFFFFFF">
                                      <p:cBhvr>
                                        <p:cTn id="12" dur="5000" spd="-100000" fill="hold"/>
                                        <p:tgtEl>
                                          <p:spTgt spid="13319"/>
                                        </p:tgtEl>
                                        <p:attrNameLst>
                                          <p:attrName>ppt_x</p:attrName>
                                          <p:attrName>ppt_y</p:attrName>
                                        </p:attrNameLst>
                                      </p:cBhvr>
                                      <p:rCtr x="0" y="-555"/>
                                    </p:animMotion>
                                  </p:childTnLst>
                                </p:cTn>
                              </p:par>
                              <p:par>
                                <p:cTn id="13" presetID="11" presetClass="path" presetSubtype="0" repeatCount="indefinite" autoRev="1" fill="hold" grpId="0" nodeType="withEffect">
                                  <p:stCondLst>
                                    <p:cond delay="0"/>
                                  </p:stCondLst>
                                  <p:childTnLst>
                                    <p:animMotion origin="layout" path="M 0.00173 -0.00555 L 0.00382 -0.00301 L 0.00798 -0.00301 L 0.0059 -0.00023 L 0.00798 0.00254 L 0.00382 0.00254 L 0.00173 0.00555 L -0.00035 0.00254 L -0.00417 0.00254 L -0.00226 -0.00023 L -0.00417 -0.00301 L -0.00035 -0.00301 L 0.00173 -0.00555 Z " pathEditMode="fixed" rAng="0" ptsTypes="FFFFFFFFFFFFF">
                                      <p:cBhvr>
                                        <p:cTn id="14" dur="5000" spd="-100000" fill="hold"/>
                                        <p:tgtEl>
                                          <p:spTgt spid="13320"/>
                                        </p:tgtEl>
                                        <p:attrNameLst>
                                          <p:attrName>ppt_x</p:attrName>
                                          <p:attrName>ppt_y</p:attrName>
                                        </p:attrNameLst>
                                      </p:cBhvr>
                                      <p:rCtr x="17" y="555"/>
                                    </p:animMotion>
                                  </p:childTnLst>
                                </p:cTn>
                              </p:par>
                              <p:par>
                                <p:cTn id="15" presetID="11" presetClass="path" presetSubtype="0" repeatCount="indefinite" autoRev="1" fill="hold" grpId="0" nodeType="withEffect">
                                  <p:stCondLst>
                                    <p:cond delay="0"/>
                                  </p:stCondLst>
                                  <p:childTnLst>
                                    <p:animMotion origin="layout" path="M 0.00157 0.01433 L 0.00782 0.01133 L 0.01528 0.01757 L 0.01493 0.00786 L 0.0217 0.00439 L 0.01459 -0.00185 L 0.01407 -0.01156 L 0.0073 -0.00832 L -3.33333E-6 -0.01479 L 0.00035 -0.00508 L -0.00659 -0.00139 L 0.00052 0.00486 L 0.00157 0.01433 Z " pathEditMode="fixed" rAng="2019925" ptsTypes="FFFFFFFFFFFFF">
                                      <p:cBhvr>
                                        <p:cTn id="16" dur="5000" spd="-100000" fill="hold"/>
                                        <p:tgtEl>
                                          <p:spTgt spid="13321"/>
                                        </p:tgtEl>
                                        <p:attrNameLst>
                                          <p:attrName>ppt_x</p:attrName>
                                          <p:attrName>ppt_y</p:attrName>
                                        </p:attrNameLst>
                                      </p:cBhvr>
                                      <p:rCtr x="608" y="-1318"/>
                                    </p:animMotion>
                                  </p:childTnLst>
                                </p:cTn>
                              </p:par>
                              <p:par>
                                <p:cTn id="17" presetID="11" presetClass="path" presetSubtype="0" repeatCount="indefinite" autoRev="1" fill="hold" grpId="0" nodeType="withEffect">
                                  <p:stCondLst>
                                    <p:cond delay="0"/>
                                  </p:stCondLst>
                                  <p:childTnLst>
                                    <p:animMotion origin="layout" path="M 0.0007 -0.01109 L -0.00121 -0.00416 L -0.00555 -0.00416 L -0.0033 0.00278 L -0.00555 0.00971 L -0.00121 0.00971 L 0.0007 0.01665 L 0.00295 0.00971 L 0.00695 0.00971 L 0.00504 0.00278 L 0.00695 -0.00416 L 0.00295 -0.00416 L 0.0007 -0.01109 Z " pathEditMode="fixed" rAng="0" ptsTypes="FFFFFFFFFFFFF">
                                      <p:cBhvr>
                                        <p:cTn id="18" dur="5000" spd="-100000" fill="hold"/>
                                        <p:tgtEl>
                                          <p:spTgt spid="13322"/>
                                        </p:tgtEl>
                                        <p:attrNameLst>
                                          <p:attrName>ppt_x</p:attrName>
                                          <p:attrName>ppt_y</p:attrName>
                                        </p:attrNameLst>
                                      </p:cBhvr>
                                      <p:rCtr x="0" y="1387"/>
                                    </p:animMotion>
                                  </p:childTnLst>
                                </p:cTn>
                              </p:par>
                              <p:par>
                                <p:cTn id="19" presetID="11" presetClass="path" presetSubtype="0" repeatCount="indefinite" autoRev="1" fill="hold" grpId="0" nodeType="withEffect">
                                  <p:stCondLst>
                                    <p:cond delay="0"/>
                                  </p:stCondLst>
                                  <p:childTnLst>
                                    <p:animMotion origin="layout" path="M 1.11022E-16 0.00069 L -0.00156 0.00347 L -0.00417 0.00347 L -0.00295 0.00624 L -0.00417 0.00901 L -0.00156 0.00901 L 1.11022E-16 0.01156 L 0.00122 0.00901 L 0.00417 0.00901 L 0.0026 0.00624 L 0.00417 0.00347 L 0.00122 0.00347 L 1.11022E-16 0.00069 Z " pathEditMode="fixed" rAng="0" ptsTypes="FFFFFFFFFFFFF">
                                      <p:cBhvr>
                                        <p:cTn id="20" dur="5000" spd="-100000" fill="hold"/>
                                        <p:tgtEl>
                                          <p:spTgt spid="13328"/>
                                        </p:tgtEl>
                                        <p:attrNameLst>
                                          <p:attrName>ppt_x</p:attrName>
                                          <p:attrName>ppt_y</p:attrName>
                                        </p:attrNameLst>
                                      </p:cBhvr>
                                      <p:rCtr x="0" y="532"/>
                                    </p:animMotion>
                                  </p:childTnLst>
                                </p:cTn>
                              </p:par>
                              <p:par>
                                <p:cTn id="21" presetID="11" presetClass="path" presetSubtype="0" repeatCount="indefinite" autoRev="1" fill="hold" grpId="0" nodeType="withEffect">
                                  <p:stCondLst>
                                    <p:cond delay="0"/>
                                  </p:stCondLst>
                                  <p:childTnLst>
                                    <p:animMotion origin="layout" path="M 0.01024 0.01665 L 0.01337 0.00833 L 0.02014 0.00833 L 0.01684 -3.25936E-6 L 0.02014 -0.00832 L 0.01337 -0.00832 L 0.01024 -0.01664 L 0.00694 -0.00832 L 0.00035 -0.00832 L 0.00347 -3.25936E-6 L 0.00035 0.00833 L 0.00694 0.00833 L 0.01024 0.01665 Z " pathEditMode="fixed" rAng="0" ptsTypes="FFFFFFFFFFFFF">
                                      <p:cBhvr>
                                        <p:cTn id="22" dur="5000" spd="-100000" fill="hold"/>
                                        <p:tgtEl>
                                          <p:spTgt spid="13329"/>
                                        </p:tgtEl>
                                        <p:attrNameLst>
                                          <p:attrName>ppt_x</p:attrName>
                                          <p:attrName>ppt_y</p:attrName>
                                        </p:attrNameLst>
                                      </p:cBhvr>
                                      <p:rCtr x="0" y="-1664"/>
                                    </p:animMotion>
                                  </p:childTnLst>
                                </p:cTn>
                              </p:par>
                              <p:par>
                                <p:cTn id="23" presetID="11" presetClass="path" presetSubtype="0" repeatCount="indefinite" autoRev="1" fill="hold" grpId="0" nodeType="withEffect">
                                  <p:stCondLst>
                                    <p:cond delay="0"/>
                                  </p:stCondLst>
                                  <p:childTnLst>
                                    <p:animMotion origin="layout" path="M 0.00069 0.00855 L 0.00208 0.00254 L 0.00486 0.00254 L 0.00347 -0.00324 L 0.00486 -0.00856 L 0.00208 -0.00856 L 0.00069 -0.0141 L -0.0007 -0.00856 L -0.0033 -0.00856 L -0.00209 -0.00324 L -0.0033 0.00254 L -0.0007 0.00254 L 0.00069 0.00855 Z " pathEditMode="fixed" rAng="0" ptsTypes="FFFFFFFFFFFFF">
                                      <p:cBhvr>
                                        <p:cTn id="24" dur="5000" spd="-100000" fill="hold"/>
                                        <p:tgtEl>
                                          <p:spTgt spid="13330"/>
                                        </p:tgtEl>
                                        <p:attrNameLst>
                                          <p:attrName>ppt_x</p:attrName>
                                          <p:attrName>ppt_y</p:attrName>
                                        </p:attrNameLst>
                                      </p:cBhvr>
                                      <p:rCtr x="0" y="-1133"/>
                                    </p:animMotion>
                                  </p:childTnLst>
                                </p:cTn>
                              </p:par>
                              <p:par>
                                <p:cTn id="25" presetID="11" presetClass="path" presetSubtype="0" repeatCount="indefinite" autoRev="1" fill="hold" grpId="0" nodeType="withEffect">
                                  <p:stCondLst>
                                    <p:cond delay="0"/>
                                  </p:stCondLst>
                                  <p:childTnLst>
                                    <p:animMotion origin="layout" path="M 0.00191 0.01155 L 0.00364 0.00878 L 0.00712 0.00878 L 0.00538 0.00601 L 0.00712 0.00323 L 0.00364 0.00323 L 0.00191 0.00046 L 0.00035 0.00323 L -0.00295 0.00323 L -0.00139 0.00601 L -0.00295 0.00878 L 0.00035 0.00878 L 0.00191 0.01155 Z " pathEditMode="fixed" rAng="0" ptsTypes="FFFFFFFFFFFFF">
                                      <p:cBhvr>
                                        <p:cTn id="26" dur="5000" spd="-100000" fill="hold"/>
                                        <p:tgtEl>
                                          <p:spTgt spid="13331"/>
                                        </p:tgtEl>
                                        <p:attrNameLst>
                                          <p:attrName>ppt_x</p:attrName>
                                          <p:attrName>ppt_y</p:attrName>
                                        </p:attrNameLst>
                                      </p:cBhvr>
                                      <p:rCtr x="17" y="-555"/>
                                    </p:animMotion>
                                  </p:childTnLst>
                                </p:cTn>
                              </p:par>
                              <p:par>
                                <p:cTn id="27" presetID="11" presetClass="path" presetSubtype="0" repeatCount="indefinite" autoRev="1" fill="hold" grpId="0" nodeType="withEffect">
                                  <p:stCondLst>
                                    <p:cond delay="0"/>
                                  </p:stCondLst>
                                  <p:childTnLst>
                                    <p:animMotion origin="layout" path="M -0.00417 0.01664 L -0.00156 0.01317 L 0.00417 0.01317 L 0.00139 0.00994 L 0.00417 0.00647 L -0.00156 0.00647 L -0.00417 0.00323 L -0.00694 0.00647 L -0.01233 0.00647 L -0.00972 0.00994 L -0.01233 0.01317 L -0.00694 0.01317 L -0.00417 0.01664 Z " pathEditMode="fixed" rAng="0" ptsTypes="FFFFFFFFFFFFF">
                                      <p:cBhvr>
                                        <p:cTn id="28" dur="5000" spd="-100000" fill="hold"/>
                                        <p:tgtEl>
                                          <p:spTgt spid="13332"/>
                                        </p:tgtEl>
                                        <p:attrNameLst>
                                          <p:attrName>ppt_x</p:attrName>
                                          <p:attrName>ppt_y</p:attrName>
                                        </p:attrNameLst>
                                      </p:cBhvr>
                                      <p:rCtr x="0" y="-670"/>
                                    </p:animMotion>
                                  </p:childTnLst>
                                </p:cTn>
                              </p:par>
                              <p:par>
                                <p:cTn id="29" presetID="11" presetClass="path" presetSubtype="0" repeatCount="indefinite" autoRev="1" fill="hold" grpId="0" nodeType="withEffect">
                                  <p:stCondLst>
                                    <p:cond delay="0"/>
                                  </p:stCondLst>
                                  <p:childTnLst>
                                    <p:animMotion origin="layout" path="M -0.00191 -0.02774 L 0.00278 -0.01549 L 0.0125 -0.01549 L 0.00764 -0.00277 L 0.0125 0.00948 L 0.00278 0.00948 L -0.00191 0.02219 L -0.00677 0.00948 L -0.01632 0.00948 L -0.01163 -0.00277 L -0.01632 -0.01549 L -0.00677 -0.01549 L -0.00191 -0.02774 Z " pathEditMode="fixed" rAng="0" ptsTypes="FFFFFFFFFFFFF">
                                      <p:cBhvr>
                                        <p:cTn id="30" dur="5000" spd="-100000" fill="hold"/>
                                        <p:tgtEl>
                                          <p:spTgt spid="13333"/>
                                        </p:tgtEl>
                                        <p:attrNameLst>
                                          <p:attrName>ppt_x</p:attrName>
                                          <p:attrName>ppt_y</p:attrName>
                                        </p:attrNameLst>
                                      </p:cBhvr>
                                      <p:rCtr x="0" y="2497"/>
                                    </p:animMotion>
                                  </p:childTnLst>
                                </p:cTn>
                              </p:par>
                              <p:par>
                                <p:cTn id="31" presetID="11" presetClass="path" presetSubtype="0" repeatCount="indefinite" autoRev="1" fill="hold" grpId="0" nodeType="withEffect">
                                  <p:stCondLst>
                                    <p:cond delay="0"/>
                                  </p:stCondLst>
                                  <p:childTnLst>
                                    <p:animMotion origin="layout" path="M 0.00555 0.01063 L 0.00729 0.00763 L 0.01093 0.00763 L 0.00902 0.00485 L 0.01093 0.00185 L 0.00729 0.00185 L 0.00555 -0.00092 L 0.00382 0.00185 L 0.00034 0.00185 L 0.00208 0.00485 L 0.00034 0.00763 L 0.00382 0.00763 L 0.00555 0.01063 Z " pathEditMode="fixed" rAng="0" ptsTypes="FFFFFFFFFFFFF">
                                      <p:cBhvr>
                                        <p:cTn id="32" dur="5000" spd="-100000" fill="hold"/>
                                        <p:tgtEl>
                                          <p:spTgt spid="13334"/>
                                        </p:tgtEl>
                                        <p:attrNameLst>
                                          <p:attrName>ppt_x</p:attrName>
                                          <p:attrName>ppt_y</p:attrName>
                                        </p:attrNameLst>
                                      </p:cBhvr>
                                      <p:rCtr x="0" y="-578"/>
                                    </p:animMotion>
                                  </p:childTnLst>
                                </p:cTn>
                              </p:par>
                              <p:par>
                                <p:cTn id="33" presetID="11" presetClass="path" presetSubtype="0" repeatCount="indefinite" autoRev="1" fill="hold" grpId="0" nodeType="withEffect">
                                  <p:stCondLst>
                                    <p:cond delay="0"/>
                                  </p:stCondLst>
                                  <p:childTnLst>
                                    <p:animMotion origin="layout" path="M -0.00208 4.03606E-6 L 0.00122 0.003 L 0.00834 0.003 L 0.00469 0.00601 L 0.00834 0.00878 L 0.00122 0.00878 L -0.00208 0.01202 L -0.00573 0.00878 L -0.0125 0.00878 L -0.0092 0.00601 L -0.0125 0.003 L -0.00573 0.003 L -0.00208 4.03606E-6 Z " pathEditMode="fixed" rAng="0" ptsTypes="FFFFFFFFFFFFF">
                                      <p:cBhvr>
                                        <p:cTn id="34" dur="5000" spd="-100000" fill="hold"/>
                                        <p:tgtEl>
                                          <p:spTgt spid="13335"/>
                                        </p:tgtEl>
                                        <p:attrNameLst>
                                          <p:attrName>ppt_x</p:attrName>
                                          <p:attrName>ppt_y</p:attrName>
                                        </p:attrNameLst>
                                      </p:cBhvr>
                                      <p:rCtr x="0" y="601"/>
                                    </p:animMotion>
                                  </p:childTnLst>
                                </p:cTn>
                              </p:par>
                              <p:par>
                                <p:cTn id="35" presetID="11" presetClass="path" presetSubtype="0" repeatCount="indefinite" autoRev="1" fill="hold" grpId="0" nodeType="withEffect">
                                  <p:stCondLst>
                                    <p:cond delay="0"/>
                                  </p:stCondLst>
                                  <p:childTnLst>
                                    <p:animMotion origin="layout" path="M 0.00504 -0.0111 L 0.00764 -0.00763 L 0.01164 -0.00902 L 0.01042 -0.00485 L 0.0125 -0.00162 L 0.00903 -0.00046 L 0.00799 0.003 L 0.00539 0.00046 L 0.00174 0.00208 L 0.00261 -0.00185 L 0.00035 -0.00509 L 0.00348 -0.00694 L 0.00504 -0.0111 Z " pathEditMode="fixed" rAng="9942145" ptsTypes="FFFFFFFFFFFFF">
                                      <p:cBhvr>
                                        <p:cTn id="36" dur="5000" spd="-100000" fill="hold"/>
                                        <p:tgtEl>
                                          <p:spTgt spid="13336"/>
                                        </p:tgtEl>
                                        <p:attrNameLst>
                                          <p:attrName>ppt_x</p:attrName>
                                          <p:attrName>ppt_y</p:attrName>
                                        </p:attrNameLst>
                                      </p:cBhvr>
                                      <p:rCtr x="156" y="717"/>
                                    </p:animMotion>
                                  </p:childTnLst>
                                </p:cTn>
                              </p:par>
                              <p:par>
                                <p:cTn id="37" presetID="11" presetClass="path" presetSubtype="0" repeatCount="indefinite" autoRev="1" fill="hold" grpId="0" nodeType="withEffect">
                                  <p:stCondLst>
                                    <p:cond delay="0"/>
                                  </p:stCondLst>
                                  <p:childTnLst>
                                    <p:animMotion origin="layout" path="M 0.00868 0.0134 L 0.01336 0.00462 L 0.02309 0.00462 L 0.01823 -0.00416 L 0.02309 -0.01295 L 0.01336 -0.01295 L 0.00868 -0.02173 L 0.00382 -0.01295 L -0.00573 -0.01295 L -0.00104 -0.00416 L -0.00573 0.00462 L 0.00382 0.00462 L 0.00868 0.0134 Z " pathEditMode="fixed" rAng="0" ptsTypes="FFFFFFFFFFFFF">
                                      <p:cBhvr>
                                        <p:cTn id="38" dur="5000" spd="-100000" fill="hold"/>
                                        <p:tgtEl>
                                          <p:spTgt spid="13337"/>
                                        </p:tgtEl>
                                        <p:attrNameLst>
                                          <p:attrName>ppt_x</p:attrName>
                                          <p:attrName>ppt_y</p:attrName>
                                        </p:attrNameLst>
                                      </p:cBhvr>
                                      <p:rCtr x="0" y="-1757"/>
                                    </p:animMotion>
                                  </p:childTnLst>
                                </p:cTn>
                              </p:par>
                              <p:par>
                                <p:cTn id="39" presetID="11" presetClass="path" presetSubtype="0" repeatCount="indefinite" autoRev="1" fill="hold" grpId="0" nodeType="withEffect">
                                  <p:stCondLst>
                                    <p:cond delay="0"/>
                                  </p:stCondLst>
                                  <p:childTnLst>
                                    <p:animMotion origin="layout" path="M 0.00157 -0.02173 L -0.00208 -0.01248 L -0.00937 -0.01248 L -0.00573 -0.00254 L -0.00937 0.00671 L -0.00208 0.00671 L 0.00157 0.01711 L 0.00539 0.00671 L 0.0125 0.00671 L 0.00903 -0.00254 L 0.0125 -0.01248 L 0.00539 -0.01248 L 0.00157 -0.02173 Z " pathEditMode="fixed" rAng="0" ptsTypes="FFFFFFFFFFFFF">
                                      <p:cBhvr>
                                        <p:cTn id="40" dur="5000" spd="-100000" fill="hold"/>
                                        <p:tgtEl>
                                          <p:spTgt spid="13339"/>
                                        </p:tgtEl>
                                        <p:attrNameLst>
                                          <p:attrName>ppt_x</p:attrName>
                                          <p:attrName>ppt_y</p:attrName>
                                        </p:attrNameLst>
                                      </p:cBhvr>
                                      <p:rCtr x="0" y="1942"/>
                                    </p:animMotion>
                                  </p:childTnLst>
                                </p:cTn>
                              </p:par>
                              <p:par>
                                <p:cTn id="41" presetID="11" presetClass="path" presetSubtype="0" repeatCount="indefinite" autoRev="1" fill="hold" grpId="0" nodeType="withEffect">
                                  <p:stCondLst>
                                    <p:cond delay="0"/>
                                  </p:stCondLst>
                                  <p:childTnLst>
                                    <p:animMotion origin="layout" path="M 0.00226 -0.00462 L 0.00556 -0.00208 L 0.0125 -0.00208 L 0.00903 0.00093 L 0.0125 0.00347 L 0.00556 0.00347 L 0.00226 0.00648 L -0.00121 0.00347 L -0.00798 0.00347 L -0.00468 0.00093 L -0.00798 -0.00208 L -0.00121 -0.00208 L 0.00226 -0.00462 Z " pathEditMode="fixed" rAng="0" ptsTypes="FFFFFFFFFFFFF">
                                      <p:cBhvr>
                                        <p:cTn id="42" dur="5000" spd="-100000" fill="hold"/>
                                        <p:tgtEl>
                                          <p:spTgt spid="13340"/>
                                        </p:tgtEl>
                                        <p:attrNameLst>
                                          <p:attrName>ppt_x</p:attrName>
                                          <p:attrName>ppt_y</p:attrName>
                                        </p:attrNameLst>
                                      </p:cBhvr>
                                      <p:rCtr x="0" y="555"/>
                                    </p:animMotion>
                                  </p:childTnLst>
                                </p:cTn>
                              </p:par>
                              <p:par>
                                <p:cTn id="43" presetID="11" presetClass="path" presetSubtype="0" repeatCount="indefinite" autoRev="1" fill="hold" grpId="0" nodeType="withEffect">
                                  <p:stCondLst>
                                    <p:cond delay="0"/>
                                  </p:stCondLst>
                                  <p:childTnLst>
                                    <p:animMotion origin="layout" path="M -0.01111 0.01202 L -0.0099 0.00809 L -0.00451 0.00347 L -0.00799 0.00393 L -0.00677 -0.00046 L -0.01146 0.00301 L -0.01458 0.00255 L -0.01649 0.00671 L -0.0217 0.00925 L -0.01771 0.01064 L -0.01962 0.0148 L -0.01476 0.01133 L -0.01111 0.01202 Z " pathEditMode="fixed" rAng="-1625733" ptsTypes="FFFFFFFFFFFFF">
                                      <p:cBhvr>
                                        <p:cTn id="44" dur="5000" spd="-100000" fill="hold"/>
                                        <p:tgtEl>
                                          <p:spTgt spid="13338"/>
                                        </p:tgtEl>
                                        <p:attrNameLst>
                                          <p:attrName>ppt_x</p:attrName>
                                          <p:attrName>ppt_y</p:attrName>
                                        </p:attrNameLst>
                                      </p:cBhvr>
                                      <p:rCtr x="-174" y="-462"/>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0"/>
                                        </p:tgtEl>
                                        <p:attrNameLst>
                                          <p:attrName>ppt_y</p:attrName>
                                        </p:attrNameLst>
                                      </p:cBhvr>
                                      <p:tavLst>
                                        <p:tav tm="0">
                                          <p:val>
                                            <p:strVal val="#ppt_y"/>
                                          </p:val>
                                        </p:tav>
                                        <p:tav tm="100000">
                                          <p:val>
                                            <p:strVal val="#ppt_y"/>
                                          </p:val>
                                        </p:tav>
                                      </p:tavLst>
                                    </p:anim>
                                    <p:anim calcmode="lin" valueType="num">
                                      <p:cBhvr>
                                        <p:cTn id="5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0" grpId="0" animBg="1"/>
      <p:bldP spid="13321" grpId="0" animBg="1"/>
      <p:bldP spid="13322"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endParaRPr lang="en-US" altLang="en-US" smtClean="0"/>
          </a:p>
        </p:txBody>
      </p:sp>
      <p:sp>
        <p:nvSpPr>
          <p:cNvPr id="23555" name="Rectangle 3"/>
          <p:cNvSpPr>
            <a:spLocks noGrp="1" noChangeArrowheads="1"/>
          </p:cNvSpPr>
          <p:nvPr>
            <p:ph type="body" idx="4294967295"/>
          </p:nvPr>
        </p:nvSpPr>
        <p:spPr/>
        <p:txBody>
          <a:bodyPr/>
          <a:lstStyle/>
          <a:p>
            <a:pPr eaLnBrk="1" hangingPunct="1"/>
            <a:endParaRPr lang="en-US" altLang="en-US" smtClean="0"/>
          </a:p>
        </p:txBody>
      </p:sp>
      <p:grpSp>
        <p:nvGrpSpPr>
          <p:cNvPr id="23556" name="Group 4"/>
          <p:cNvGrpSpPr>
            <a:grpSpLocks noChangeAspect="1"/>
          </p:cNvGrpSpPr>
          <p:nvPr/>
        </p:nvGrpSpPr>
        <p:grpSpPr bwMode="auto">
          <a:xfrm>
            <a:off x="0" y="0"/>
            <a:ext cx="9144000" cy="6858000"/>
            <a:chOff x="0" y="0"/>
            <a:chExt cx="5760" cy="4320"/>
          </a:xfrm>
        </p:grpSpPr>
        <p:sp>
          <p:nvSpPr>
            <p:cNvPr id="23560" name="AutoShape 5"/>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1" name="Rectangle 6"/>
            <p:cNvSpPr>
              <a:spLocks noChangeArrowheads="1"/>
            </p:cNvSpPr>
            <p:nvPr/>
          </p:nvSpPr>
          <p:spPr bwMode="auto">
            <a:xfrm>
              <a:off x="-1" y="-1"/>
              <a:ext cx="5760" cy="4320"/>
            </a:xfrm>
            <a:prstGeom prst="rect">
              <a:avLst/>
            </a:prstGeom>
            <a:solidFill>
              <a:srgbClr val="E5F6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3562" name="Group 7"/>
            <p:cNvGrpSpPr>
              <a:grpSpLocks/>
            </p:cNvGrpSpPr>
            <p:nvPr/>
          </p:nvGrpSpPr>
          <p:grpSpPr bwMode="auto">
            <a:xfrm>
              <a:off x="-292" y="1052"/>
              <a:ext cx="6344" cy="2938"/>
              <a:chOff x="-292" y="1052"/>
              <a:chExt cx="6344" cy="2938"/>
            </a:xfrm>
          </p:grpSpPr>
          <p:pic>
            <p:nvPicPr>
              <p:cNvPr id="2356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 y="1052"/>
                <a:ext cx="6344" cy="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 y="1052"/>
                <a:ext cx="6344" cy="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557" name="WordArt 14"/>
          <p:cNvSpPr>
            <a:spLocks noChangeArrowheads="1" noChangeShapeType="1" noTextEdit="1"/>
          </p:cNvSpPr>
          <p:nvPr/>
        </p:nvSpPr>
        <p:spPr bwMode="auto">
          <a:xfrm>
            <a:off x="1143000" y="76200"/>
            <a:ext cx="6553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spc="720">
                <a:solidFill>
                  <a:srgbClr val="FF3300"/>
                </a:solidFill>
                <a:effectLst>
                  <a:prstShdw prst="shdw17" dist="17961" dir="2700000">
                    <a:srgbClr val="991F00"/>
                  </a:prstShdw>
                </a:effectLst>
                <a:latin typeface="Times New Roman" panose="02020603050405020304" pitchFamily="18" charset="0"/>
                <a:cs typeface="Times New Roman" panose="02020603050405020304" pitchFamily="18" charset="0"/>
              </a:rPr>
              <a:t>CÓ THỂ EM CHƯA BIẾT</a:t>
            </a:r>
            <a:endParaRPr lang="en-US" sz="3600" kern="10" spc="720">
              <a:solidFill>
                <a:srgbClr val="FF3300"/>
              </a:solidFill>
              <a:effectLst>
                <a:prstShdw prst="shdw17" dist="17961" dir="2700000">
                  <a:srgbClr val="991F00"/>
                </a:prstShdw>
              </a:effectLst>
              <a:latin typeface="Times New Roman" panose="02020603050405020304" pitchFamily="18" charset="0"/>
              <a:cs typeface="Times New Roman" panose="02020603050405020304" pitchFamily="18" charset="0"/>
            </a:endParaRPr>
          </a:p>
        </p:txBody>
      </p:sp>
      <p:sp>
        <p:nvSpPr>
          <p:cNvPr id="23558" name="Text Box 26"/>
          <p:cNvSpPr txBox="1">
            <a:spLocks noChangeArrowheads="1"/>
          </p:cNvSpPr>
          <p:nvPr/>
        </p:nvSpPr>
        <p:spPr bwMode="auto">
          <a:xfrm>
            <a:off x="38100" y="8382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ym typeface="Wingdings" panose="05000000000000000000" pitchFamily="2" charset="2"/>
              </a:rPr>
              <a:t></a:t>
            </a:r>
            <a:r>
              <a:rPr lang="en-US" altLang="en-US" sz="2400"/>
              <a:t>Phải mất nhiều thế kỉ, con người mới trả lời được câu hỏi về bản chất của nhiệt là gì? Vào đầu thế kỉ XVIII,người ta cho rằng nhiệt là một chất đặc biệt gọi là “chất nhiệt”. Đó là một là một chất  lỏng vô hình, không có trọng lượng, thấm sâu vào mọi vật và có thể truyền dễ dàng từ vật này sang vật khác. Thuyết chất nhiệt có thể giải thích được một số hiện tượng nhiệt trong đó có sự truyền nhiệt, nhưng không giải thích được nhiều hiện tượng nhiệt khác trong đó có hiện tượng thay đổi nhiệt năng bằng cách thực hiện công.</a:t>
            </a:r>
          </a:p>
          <a:p>
            <a:pPr eaLnBrk="1" hangingPunct="1">
              <a:spcBef>
                <a:spcPct val="0"/>
              </a:spcBef>
              <a:buFontTx/>
              <a:buNone/>
            </a:pPr>
            <a:r>
              <a:rPr lang="en-US" altLang="en-US" sz="2400">
                <a:sym typeface="Wingdings" panose="05000000000000000000" pitchFamily="2" charset="2"/>
              </a:rPr>
              <a:t>Đồng thời với thuyết chất nhiệt còn có thuyết cho rằng bản chất của nhiệt là do chuyển động của các hạt vật chất. Trong số những người ủng hộ thuyết này có các nhà vật lí nổi tiếng như Niu–tơn , Ma–ri-ốt, Lô–mô-nô–xốp, Jun . Tuy nhiên cũng phải chờ đến đầu thế kỉ XIX, khi thuyết về vật chất được cấu tạo từ các nguyên tử, phân tử ra đời người ta mới công nhận bản chất của nhiệt là do chuyển động của các hạt vật chất cấu tạo nên vật.</a:t>
            </a:r>
          </a:p>
        </p:txBody>
      </p:sp>
      <p:sp>
        <p:nvSpPr>
          <p:cNvPr id="23559" name="AutoShape 27">
            <a:hlinkClick r:id="" action="ppaction://noaction" highlightClick="1"/>
          </p:cNvPr>
          <p:cNvSpPr>
            <a:spLocks noChangeArrowheads="1"/>
          </p:cNvSpPr>
          <p:nvPr/>
        </p:nvSpPr>
        <p:spPr bwMode="auto">
          <a:xfrm>
            <a:off x="8382000" y="6324600"/>
            <a:ext cx="762000" cy="5334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WordArt 7"/>
          <p:cNvSpPr>
            <a:spLocks noChangeArrowheads="1" noChangeShapeType="1" noTextEdit="1"/>
          </p:cNvSpPr>
          <p:nvPr/>
        </p:nvSpPr>
        <p:spPr bwMode="auto">
          <a:xfrm>
            <a:off x="1828800" y="228600"/>
            <a:ext cx="5486400" cy="533400"/>
          </a:xfrm>
          <a:prstGeom prst="rect">
            <a:avLst/>
          </a:prstGeom>
        </p:spPr>
        <p:txBody>
          <a:bodyPr wrap="none" fromWordArt="1">
            <a:prstTxWarp prst="textPlain">
              <a:avLst>
                <a:gd name="adj" fmla="val 50000"/>
              </a:avLst>
            </a:prstTxWarp>
          </a:bodyPr>
          <a:lstStyle/>
          <a:p>
            <a:pPr algn="ctr"/>
            <a:r>
              <a:rPr lang="en-US" sz="3600" kern="10" spc="72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CÁC NHÀ VẬT LÍ NỔI TIẾNG</a:t>
            </a:r>
          </a:p>
        </p:txBody>
      </p:sp>
      <p:pic>
        <p:nvPicPr>
          <p:cNvPr id="24579" name="Picture 1" descr="Jun.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1000" y="838200"/>
            <a:ext cx="3352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 descr="Newton.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4724400" y="8382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10"/>
          <p:cNvGrpSpPr>
            <a:grpSpLocks/>
          </p:cNvGrpSpPr>
          <p:nvPr/>
        </p:nvGrpSpPr>
        <p:grpSpPr bwMode="auto">
          <a:xfrm>
            <a:off x="4648200" y="3810000"/>
            <a:ext cx="3962400" cy="2895600"/>
            <a:chOff x="0" y="672"/>
            <a:chExt cx="5760" cy="3312"/>
          </a:xfrm>
        </p:grpSpPr>
        <p:pic>
          <p:nvPicPr>
            <p:cNvPr id="2458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2"/>
              <a:ext cx="5760"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2"/>
            <p:cNvSpPr txBox="1">
              <a:spLocks noChangeArrowheads="1"/>
            </p:cNvSpPr>
            <p:nvPr/>
          </p:nvSpPr>
          <p:spPr bwMode="auto">
            <a:xfrm>
              <a:off x="1433" y="3461"/>
              <a:ext cx="252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bg1"/>
                  </a:solidFill>
                  <a:latin typeface="Times New Roman" panose="02020603050405020304" pitchFamily="18" charset="0"/>
                  <a:cs typeface="Arial" panose="020B0604020202020204" pitchFamily="34" charset="0"/>
                </a:rPr>
                <a:t>Ma – ri - ốt </a:t>
              </a:r>
            </a:p>
          </p:txBody>
        </p:sp>
      </p:grpSp>
      <p:sp>
        <p:nvSpPr>
          <p:cNvPr id="8" name="Isosceles Triangle 7">
            <a:hlinkClick r:id="rId5" action="ppaction://hlinksldjump"/>
          </p:cNvPr>
          <p:cNvSpPr/>
          <p:nvPr/>
        </p:nvSpPr>
        <p:spPr bwMode="auto">
          <a:xfrm>
            <a:off x="8915400" y="0"/>
            <a:ext cx="179388"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lgn="ctr" eaLnBrk="1" hangingPunct="1">
              <a:defRPr/>
            </a:pPr>
            <a:endParaRPr lang="en-US" sz="3200">
              <a:effectLst>
                <a:outerShdw blurRad="38100" dist="38100" dir="2700000" algn="tl">
                  <a:srgbClr val="000000">
                    <a:alpha val="43137"/>
                  </a:srgbClr>
                </a:outerShdw>
              </a:effectLst>
              <a:latin typeface="Times New Roman" pitchFamily="18" charset="0"/>
              <a:cs typeface="Arial" charset="0"/>
            </a:endParaRPr>
          </a:p>
        </p:txBody>
      </p:sp>
      <p:grpSp>
        <p:nvGrpSpPr>
          <p:cNvPr id="24583" name="Group 17"/>
          <p:cNvGrpSpPr>
            <a:grpSpLocks/>
          </p:cNvGrpSpPr>
          <p:nvPr/>
        </p:nvGrpSpPr>
        <p:grpSpPr bwMode="auto">
          <a:xfrm>
            <a:off x="0" y="3856038"/>
            <a:ext cx="4267200" cy="2697162"/>
            <a:chOff x="144" y="1536"/>
            <a:chExt cx="2448" cy="2688"/>
          </a:xfrm>
        </p:grpSpPr>
        <p:pic>
          <p:nvPicPr>
            <p:cNvPr id="24584" name="Picture 14" descr="Lo-mo-no-x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 y="1536"/>
              <a:ext cx="190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5"/>
            <p:cNvSpPr txBox="1">
              <a:spLocks noChangeArrowheads="1"/>
            </p:cNvSpPr>
            <p:nvPr/>
          </p:nvSpPr>
          <p:spPr bwMode="auto">
            <a:xfrm>
              <a:off x="144" y="3858"/>
              <a:ext cx="24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0000CC"/>
                  </a:solidFill>
                  <a:latin typeface="VNI-Bodon" pitchFamily="2" charset="0"/>
                  <a:cs typeface="Arial" panose="020B0604020202020204" pitchFamily="34" charset="0"/>
                </a:rPr>
                <a:t>Loâ-moâ-noâ-xoáp (1711 - 1765)</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ChangeArrowheads="1"/>
          </p:cNvSpPr>
          <p:nvPr/>
        </p:nvSpPr>
        <p:spPr bwMode="auto">
          <a:xfrm>
            <a:off x="685800" y="1066800"/>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800" b="1">
                <a:latin typeface="Times New Roman" panose="02020603050405020304" pitchFamily="18" charset="0"/>
                <a:cs typeface="Times New Roman" panose="02020603050405020304" pitchFamily="18" charset="0"/>
              </a:rPr>
              <a:t>. Hướng dẫn về nhà</a:t>
            </a:r>
            <a:r>
              <a:rPr lang="es-ES_tradnl" altLang="en-US" sz="2800">
                <a:latin typeface="Times New Roman" panose="02020603050405020304" pitchFamily="18" charset="0"/>
                <a:cs typeface="Times New Roman" panose="02020603050405020304" pitchFamily="18" charset="0"/>
              </a:rPr>
              <a:t>: (5')</a:t>
            </a: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 Học thuộc phần ghi nhớ. Trả lời các câu hỏi sau:</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1) Nhiệt năng là gì? Có mấy cách làm thay đổi nhiệt năng của một vật? Là những cách nào?</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2) Nhiệt lượng là gì? Kí hiệu nhiệt lượng? Đơn vị của nhiệt lượng?</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 Làm bài tập 21.1-21.6 SBT.</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t>
            </a: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1470025"/>
            <a:ext cx="3562350" cy="954088"/>
          </a:xfrm>
          <a:prstGeom prst="rect">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Thanh đồng ở nhiệt độ thường</a:t>
            </a:r>
          </a:p>
        </p:txBody>
      </p:sp>
      <p:sp>
        <p:nvSpPr>
          <p:cNvPr id="16387" name="Line 3"/>
          <p:cNvSpPr>
            <a:spLocks noChangeShapeType="1"/>
          </p:cNvSpPr>
          <p:nvPr/>
        </p:nvSpPr>
        <p:spPr bwMode="auto">
          <a:xfrm flipV="1">
            <a:off x="4248150" y="1804988"/>
            <a:ext cx="1314450" cy="46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 name="Text Box 4"/>
          <p:cNvSpPr txBox="1">
            <a:spLocks noChangeArrowheads="1"/>
          </p:cNvSpPr>
          <p:nvPr/>
        </p:nvSpPr>
        <p:spPr bwMode="auto">
          <a:xfrm>
            <a:off x="838200" y="3679825"/>
            <a:ext cx="3355975" cy="954088"/>
          </a:xfrm>
          <a:prstGeom prst="rect">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Thanh đồng ở nhiệt độ cao</a:t>
            </a:r>
          </a:p>
        </p:txBody>
      </p:sp>
      <p:sp>
        <p:nvSpPr>
          <p:cNvPr id="16389" name="Line 5"/>
          <p:cNvSpPr>
            <a:spLocks noChangeShapeType="1"/>
          </p:cNvSpPr>
          <p:nvPr/>
        </p:nvSpPr>
        <p:spPr bwMode="auto">
          <a:xfrm flipV="1">
            <a:off x="4191000" y="3962400"/>
            <a:ext cx="1371600" cy="460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4" name="Text Box 6"/>
          <p:cNvSpPr txBox="1">
            <a:spLocks noChangeArrowheads="1"/>
          </p:cNvSpPr>
          <p:nvPr/>
        </p:nvSpPr>
        <p:spPr bwMode="auto">
          <a:xfrm>
            <a:off x="285750" y="228600"/>
            <a:ext cx="8610600" cy="519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chemeClr val="tx2"/>
                </a:solidFill>
                <a:latin typeface="Times New Roman" panose="02020603050405020304" pitchFamily="18" charset="0"/>
                <a:cs typeface="Times New Roman" panose="02020603050405020304" pitchFamily="18" charset="0"/>
              </a:rPr>
              <a:t>Mô hình chuyển động của các phân tử đồng</a:t>
            </a:r>
            <a:r>
              <a:rPr lang="en-US" altLang="en-US" sz="2800" b="1">
                <a:solidFill>
                  <a:schemeClr val="tx2"/>
                </a:solidFill>
                <a:latin typeface="VNI-Times" pitchFamily="2" charset="0"/>
              </a:rPr>
              <a:t>.</a:t>
            </a:r>
          </a:p>
        </p:txBody>
      </p:sp>
      <p:sp>
        <p:nvSpPr>
          <p:cNvPr id="7175" name="Rectangle 9"/>
          <p:cNvSpPr>
            <a:spLocks noChangeArrowheads="1"/>
          </p:cNvSpPr>
          <p:nvPr/>
        </p:nvSpPr>
        <p:spPr bwMode="auto">
          <a:xfrm>
            <a:off x="0" y="0"/>
            <a:ext cx="9144000" cy="6858000"/>
          </a:xfrm>
          <a:prstGeom prst="rect">
            <a:avLst/>
          </a:prstGeom>
          <a:noFill/>
          <a:ln w="76200" cmpd="tri">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6" name="Rectangle 10"/>
          <p:cNvSpPr>
            <a:spLocks noChangeArrowheads="1"/>
          </p:cNvSpPr>
          <p:nvPr/>
        </p:nvSpPr>
        <p:spPr bwMode="auto">
          <a:xfrm>
            <a:off x="5562600" y="1066800"/>
            <a:ext cx="2743200" cy="1878013"/>
          </a:xfrm>
          <a:prstGeom prst="rect">
            <a:avLst/>
          </a:prstGeom>
          <a:solidFill>
            <a:srgbClr val="CC99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9900"/>
            </a:extrusionClr>
            <a:contourClr>
              <a:srgbClr val="CC99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5" name="Oval 11"/>
          <p:cNvSpPr>
            <a:spLocks noChangeArrowheads="1"/>
          </p:cNvSpPr>
          <p:nvPr/>
        </p:nvSpPr>
        <p:spPr bwMode="auto">
          <a:xfrm>
            <a:off x="5603875" y="23622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396" name="Oval 12"/>
          <p:cNvSpPr>
            <a:spLocks noChangeArrowheads="1"/>
          </p:cNvSpPr>
          <p:nvPr/>
        </p:nvSpPr>
        <p:spPr bwMode="auto">
          <a:xfrm>
            <a:off x="6137275" y="15382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397" name="Oval 13"/>
          <p:cNvSpPr>
            <a:spLocks noChangeArrowheads="1"/>
          </p:cNvSpPr>
          <p:nvPr/>
        </p:nvSpPr>
        <p:spPr bwMode="auto">
          <a:xfrm>
            <a:off x="7280275" y="1433513"/>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398" name="Oval 14"/>
          <p:cNvSpPr>
            <a:spLocks noChangeArrowheads="1"/>
          </p:cNvSpPr>
          <p:nvPr/>
        </p:nvSpPr>
        <p:spPr bwMode="auto">
          <a:xfrm>
            <a:off x="5603875" y="1503363"/>
            <a:ext cx="381000" cy="381000"/>
          </a:xfrm>
          <a:prstGeom prst="ellipse">
            <a:avLst/>
          </a:prstGeom>
          <a:solidFill>
            <a:srgbClr val="FFFF00"/>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399" name="Oval 15"/>
          <p:cNvSpPr>
            <a:spLocks noChangeArrowheads="1"/>
          </p:cNvSpPr>
          <p:nvPr/>
        </p:nvSpPr>
        <p:spPr bwMode="auto">
          <a:xfrm>
            <a:off x="5603875" y="1066800"/>
            <a:ext cx="381000" cy="381000"/>
          </a:xfrm>
          <a:prstGeom prst="ellipse">
            <a:avLst/>
          </a:prstGeom>
          <a:solidFill>
            <a:srgbClr val="FFFF00"/>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0" name="Oval 16"/>
          <p:cNvSpPr>
            <a:spLocks noChangeArrowheads="1"/>
          </p:cNvSpPr>
          <p:nvPr/>
        </p:nvSpPr>
        <p:spPr bwMode="auto">
          <a:xfrm>
            <a:off x="6670675" y="19050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1" name="Oval 17"/>
          <p:cNvSpPr>
            <a:spLocks noChangeArrowheads="1"/>
          </p:cNvSpPr>
          <p:nvPr/>
        </p:nvSpPr>
        <p:spPr bwMode="auto">
          <a:xfrm>
            <a:off x="7826375" y="19050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2" name="Oval 18"/>
          <p:cNvSpPr>
            <a:spLocks noChangeArrowheads="1"/>
          </p:cNvSpPr>
          <p:nvPr/>
        </p:nvSpPr>
        <p:spPr bwMode="auto">
          <a:xfrm>
            <a:off x="6137275" y="10810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3" name="Oval 19"/>
          <p:cNvSpPr>
            <a:spLocks noChangeArrowheads="1"/>
          </p:cNvSpPr>
          <p:nvPr/>
        </p:nvSpPr>
        <p:spPr bwMode="auto">
          <a:xfrm>
            <a:off x="6677025" y="15240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4" name="Oval 20"/>
          <p:cNvSpPr>
            <a:spLocks noChangeArrowheads="1"/>
          </p:cNvSpPr>
          <p:nvPr/>
        </p:nvSpPr>
        <p:spPr bwMode="auto">
          <a:xfrm>
            <a:off x="6130925" y="1954213"/>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5" name="Oval 21"/>
          <p:cNvSpPr>
            <a:spLocks noChangeArrowheads="1"/>
          </p:cNvSpPr>
          <p:nvPr/>
        </p:nvSpPr>
        <p:spPr bwMode="auto">
          <a:xfrm>
            <a:off x="6110288" y="23622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6" name="Oval 22"/>
          <p:cNvSpPr>
            <a:spLocks noChangeArrowheads="1"/>
          </p:cNvSpPr>
          <p:nvPr/>
        </p:nvSpPr>
        <p:spPr bwMode="auto">
          <a:xfrm>
            <a:off x="7280275" y="23622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7" name="Oval 23"/>
          <p:cNvSpPr>
            <a:spLocks noChangeArrowheads="1"/>
          </p:cNvSpPr>
          <p:nvPr/>
        </p:nvSpPr>
        <p:spPr bwMode="auto">
          <a:xfrm>
            <a:off x="7280275" y="19050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8" name="Oval 24"/>
          <p:cNvSpPr>
            <a:spLocks noChangeArrowheads="1"/>
          </p:cNvSpPr>
          <p:nvPr/>
        </p:nvSpPr>
        <p:spPr bwMode="auto">
          <a:xfrm>
            <a:off x="6684963" y="232727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09" name="Oval 25"/>
          <p:cNvSpPr>
            <a:spLocks noChangeArrowheads="1"/>
          </p:cNvSpPr>
          <p:nvPr/>
        </p:nvSpPr>
        <p:spPr bwMode="auto">
          <a:xfrm>
            <a:off x="7813675" y="23622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0" name="Oval 26"/>
          <p:cNvSpPr>
            <a:spLocks noChangeArrowheads="1"/>
          </p:cNvSpPr>
          <p:nvPr/>
        </p:nvSpPr>
        <p:spPr bwMode="auto">
          <a:xfrm>
            <a:off x="6670675" y="10810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1" name="Oval 27"/>
          <p:cNvSpPr>
            <a:spLocks noChangeArrowheads="1"/>
          </p:cNvSpPr>
          <p:nvPr/>
        </p:nvSpPr>
        <p:spPr bwMode="auto">
          <a:xfrm>
            <a:off x="5603875" y="193992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2" name="Oval 28"/>
          <p:cNvSpPr>
            <a:spLocks noChangeArrowheads="1"/>
          </p:cNvSpPr>
          <p:nvPr/>
        </p:nvSpPr>
        <p:spPr bwMode="auto">
          <a:xfrm>
            <a:off x="7280275" y="103187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3" name="Oval 29"/>
          <p:cNvSpPr>
            <a:spLocks noChangeArrowheads="1"/>
          </p:cNvSpPr>
          <p:nvPr/>
        </p:nvSpPr>
        <p:spPr bwMode="auto">
          <a:xfrm>
            <a:off x="7813675" y="148272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4" name="Oval 30"/>
          <p:cNvSpPr>
            <a:spLocks noChangeArrowheads="1"/>
          </p:cNvSpPr>
          <p:nvPr/>
        </p:nvSpPr>
        <p:spPr bwMode="auto">
          <a:xfrm>
            <a:off x="7813675" y="106045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7197" name="Rectangle 31"/>
          <p:cNvSpPr>
            <a:spLocks noChangeArrowheads="1"/>
          </p:cNvSpPr>
          <p:nvPr/>
        </p:nvSpPr>
        <p:spPr bwMode="auto">
          <a:xfrm>
            <a:off x="5507038" y="3290888"/>
            <a:ext cx="2743200" cy="1878012"/>
          </a:xfrm>
          <a:prstGeom prst="rect">
            <a:avLst/>
          </a:prstGeom>
          <a:solidFill>
            <a:srgbClr val="CC99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9900"/>
            </a:extrusionClr>
            <a:contourClr>
              <a:srgbClr val="CC99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16" name="Oval 32"/>
          <p:cNvSpPr>
            <a:spLocks noChangeArrowheads="1"/>
          </p:cNvSpPr>
          <p:nvPr/>
        </p:nvSpPr>
        <p:spPr bwMode="auto">
          <a:xfrm>
            <a:off x="5548313" y="45862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7" name="Oval 33"/>
          <p:cNvSpPr>
            <a:spLocks noChangeArrowheads="1"/>
          </p:cNvSpPr>
          <p:nvPr/>
        </p:nvSpPr>
        <p:spPr bwMode="auto">
          <a:xfrm>
            <a:off x="6081713" y="376237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8" name="Oval 34"/>
          <p:cNvSpPr>
            <a:spLocks noChangeArrowheads="1"/>
          </p:cNvSpPr>
          <p:nvPr/>
        </p:nvSpPr>
        <p:spPr bwMode="auto">
          <a:xfrm>
            <a:off x="7224713" y="36576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19" name="Oval 35"/>
          <p:cNvSpPr>
            <a:spLocks noChangeArrowheads="1"/>
          </p:cNvSpPr>
          <p:nvPr/>
        </p:nvSpPr>
        <p:spPr bwMode="auto">
          <a:xfrm>
            <a:off x="5548313" y="3727450"/>
            <a:ext cx="381000" cy="381000"/>
          </a:xfrm>
          <a:prstGeom prst="ellipse">
            <a:avLst/>
          </a:prstGeom>
          <a:solidFill>
            <a:srgbClr val="FFFF00"/>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0" name="Oval 36"/>
          <p:cNvSpPr>
            <a:spLocks noChangeArrowheads="1"/>
          </p:cNvSpPr>
          <p:nvPr/>
        </p:nvSpPr>
        <p:spPr bwMode="auto">
          <a:xfrm>
            <a:off x="5548313" y="3290888"/>
            <a:ext cx="381000" cy="381000"/>
          </a:xfrm>
          <a:prstGeom prst="ellipse">
            <a:avLst/>
          </a:prstGeom>
          <a:solidFill>
            <a:srgbClr val="FFFF00"/>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1" name="Oval 37"/>
          <p:cNvSpPr>
            <a:spLocks noChangeArrowheads="1"/>
          </p:cNvSpPr>
          <p:nvPr/>
        </p:nvSpPr>
        <p:spPr bwMode="auto">
          <a:xfrm>
            <a:off x="6615113" y="41290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2" name="Oval 38"/>
          <p:cNvSpPr>
            <a:spLocks noChangeArrowheads="1"/>
          </p:cNvSpPr>
          <p:nvPr/>
        </p:nvSpPr>
        <p:spPr bwMode="auto">
          <a:xfrm>
            <a:off x="7770813" y="41290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3" name="Oval 39"/>
          <p:cNvSpPr>
            <a:spLocks noChangeArrowheads="1"/>
          </p:cNvSpPr>
          <p:nvPr/>
        </p:nvSpPr>
        <p:spPr bwMode="auto">
          <a:xfrm>
            <a:off x="6081713" y="330517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4" name="Oval 40"/>
          <p:cNvSpPr>
            <a:spLocks noChangeArrowheads="1"/>
          </p:cNvSpPr>
          <p:nvPr/>
        </p:nvSpPr>
        <p:spPr bwMode="auto">
          <a:xfrm>
            <a:off x="6621463" y="37480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5" name="Oval 41"/>
          <p:cNvSpPr>
            <a:spLocks noChangeArrowheads="1"/>
          </p:cNvSpPr>
          <p:nvPr/>
        </p:nvSpPr>
        <p:spPr bwMode="auto">
          <a:xfrm>
            <a:off x="6075363" y="4178300"/>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6" name="Oval 42"/>
          <p:cNvSpPr>
            <a:spLocks noChangeArrowheads="1"/>
          </p:cNvSpPr>
          <p:nvPr/>
        </p:nvSpPr>
        <p:spPr bwMode="auto">
          <a:xfrm>
            <a:off x="6054725" y="45862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7" name="Oval 43"/>
          <p:cNvSpPr>
            <a:spLocks noChangeArrowheads="1"/>
          </p:cNvSpPr>
          <p:nvPr/>
        </p:nvSpPr>
        <p:spPr bwMode="auto">
          <a:xfrm>
            <a:off x="7224713" y="45862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8" name="Oval 44"/>
          <p:cNvSpPr>
            <a:spLocks noChangeArrowheads="1"/>
          </p:cNvSpPr>
          <p:nvPr/>
        </p:nvSpPr>
        <p:spPr bwMode="auto">
          <a:xfrm>
            <a:off x="7224713" y="41290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29" name="Oval 45"/>
          <p:cNvSpPr>
            <a:spLocks noChangeArrowheads="1"/>
          </p:cNvSpPr>
          <p:nvPr/>
        </p:nvSpPr>
        <p:spPr bwMode="auto">
          <a:xfrm>
            <a:off x="6629400" y="4551363"/>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30" name="Oval 46"/>
          <p:cNvSpPr>
            <a:spLocks noChangeArrowheads="1"/>
          </p:cNvSpPr>
          <p:nvPr/>
        </p:nvSpPr>
        <p:spPr bwMode="auto">
          <a:xfrm>
            <a:off x="7758113" y="458628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31" name="Oval 47"/>
          <p:cNvSpPr>
            <a:spLocks noChangeArrowheads="1"/>
          </p:cNvSpPr>
          <p:nvPr/>
        </p:nvSpPr>
        <p:spPr bwMode="auto">
          <a:xfrm>
            <a:off x="6615113" y="3305175"/>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32" name="Oval 48"/>
          <p:cNvSpPr>
            <a:spLocks noChangeArrowheads="1"/>
          </p:cNvSpPr>
          <p:nvPr/>
        </p:nvSpPr>
        <p:spPr bwMode="auto">
          <a:xfrm>
            <a:off x="5548313" y="4164013"/>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33" name="Oval 49"/>
          <p:cNvSpPr>
            <a:spLocks noChangeArrowheads="1"/>
          </p:cNvSpPr>
          <p:nvPr/>
        </p:nvSpPr>
        <p:spPr bwMode="auto">
          <a:xfrm>
            <a:off x="7224713" y="3255963"/>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34" name="Oval 50"/>
          <p:cNvSpPr>
            <a:spLocks noChangeArrowheads="1"/>
          </p:cNvSpPr>
          <p:nvPr/>
        </p:nvSpPr>
        <p:spPr bwMode="auto">
          <a:xfrm>
            <a:off x="7758113" y="3706813"/>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
        <p:nvSpPr>
          <p:cNvPr id="16435" name="Oval 51"/>
          <p:cNvSpPr>
            <a:spLocks noChangeArrowheads="1"/>
          </p:cNvSpPr>
          <p:nvPr/>
        </p:nvSpPr>
        <p:spPr bwMode="auto">
          <a:xfrm>
            <a:off x="7758113" y="3284538"/>
            <a:ext cx="381000" cy="3810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I-Times" pitchFamily="2" charset="0"/>
              </a:rPr>
              <a:t>Cu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checkerboard(across)">
                                      <p:cBhvr>
                                        <p:cTn id="10" dur="500"/>
                                        <p:tgtEl>
                                          <p:spTgt spid="1638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checkerboard(across)">
                                      <p:cBhvr>
                                        <p:cTn id="13" dur="500"/>
                                        <p:tgtEl>
                                          <p:spTgt spid="1638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389"/>
                                        </p:tgtEl>
                                        <p:attrNameLst>
                                          <p:attrName>style.visibility</p:attrName>
                                        </p:attrNameLst>
                                      </p:cBhvr>
                                      <p:to>
                                        <p:strVal val="visible"/>
                                      </p:to>
                                    </p:set>
                                    <p:animEffect transition="in" filter="checkerboard(across)">
                                      <p:cBhvr>
                                        <p:cTn id="16" dur="500"/>
                                        <p:tgtEl>
                                          <p:spTgt spid="16389"/>
                                        </p:tgtEl>
                                      </p:cBhvr>
                                    </p:animEffect>
                                  </p:childTnLst>
                                </p:cTn>
                              </p:par>
                              <p:par>
                                <p:cTn id="17" presetID="11" presetClass="path" presetSubtype="0" repeatCount="indefinite" accel="50000" autoRev="1" fill="hold" grpId="0" nodeType="withEffect">
                                  <p:stCondLst>
                                    <p:cond delay="0"/>
                                  </p:stCondLst>
                                  <p:childTnLst>
                                    <p:animMotion origin="layout" path="M 0.01215 4.03606E-6 L 0.00955 0.00878 L 0.00416 0.00878 L 0.00677 0.0178 L 0.00416 0.02658 L 0.00955 0.02658 L 0.01215 0.03559 L 0.01475 0.02658 L 0.02031 0.02658 L 0.01753 0.0178 L 0.02031 0.00878 L 0.01475 0.00878 L 0.01215 4.03606E-6 Z " pathEditMode="relative" rAng="0" ptsTypes="FFFFFFFFFFFFF">
                                      <p:cBhvr>
                                        <p:cTn id="18" dur="5000" fill="hold"/>
                                        <p:tgtEl>
                                          <p:spTgt spid="16395"/>
                                        </p:tgtEl>
                                        <p:attrNameLst>
                                          <p:attrName>ppt_x</p:attrName>
                                          <p:attrName>ppt_y</p:attrName>
                                        </p:attrNameLst>
                                      </p:cBhvr>
                                      <p:rCtr x="0" y="1780"/>
                                    </p:animMotion>
                                  </p:childTnLst>
                                </p:cTn>
                              </p:par>
                              <p:par>
                                <p:cTn id="19" presetID="11" presetClass="path" presetSubtype="0" repeatCount="indefinite" accel="50000" autoRev="1" fill="hold" grpId="0" nodeType="withEffect">
                                  <p:stCondLst>
                                    <p:cond delay="0"/>
                                  </p:stCondLst>
                                  <p:childTnLst>
                                    <p:animMotion origin="layout" path="M 1.11022E-16 -0.00901 L 0.00399 -0.00554 L 0.0125 -0.00554 L 0.00816 -0.00185 L 0.0125 0.00185 L 0.00399 0.00185 L 1.11022E-16 0.00555 L -0.00434 0.00185 L -0.0125 0.00185 L -0.00851 -0.00185 L -0.0125 -0.00554 L -0.00434 -0.00554 L 1.11022E-16 -0.00901 Z " pathEditMode="relative" rAng="0" ptsTypes="FFFFFFFFFFFFF">
                                      <p:cBhvr>
                                        <p:cTn id="20" dur="5000" fill="hold"/>
                                        <p:tgtEl>
                                          <p:spTgt spid="16396"/>
                                        </p:tgtEl>
                                        <p:attrNameLst>
                                          <p:attrName>ppt_x</p:attrName>
                                          <p:attrName>ppt_y</p:attrName>
                                        </p:attrNameLst>
                                      </p:cBhvr>
                                      <p:rCtr x="0" y="717"/>
                                    </p:animMotion>
                                  </p:childTnLst>
                                </p:cTn>
                              </p:par>
                              <p:par>
                                <p:cTn id="21" presetID="11" presetClass="path" presetSubtype="0" repeatCount="indefinite" accel="50000" autoRev="1" fill="hold" grpId="0" nodeType="withEffect">
                                  <p:stCondLst>
                                    <p:cond delay="0"/>
                                  </p:stCondLst>
                                  <p:childTnLst>
                                    <p:animMotion origin="layout" path="M 0.00313 -0.01457 L 0.00608 -0.00555 L 0.0125 -0.00555 L 0.0092 0.0037 L 0.0125 0.01271 L 0.00608 0.01271 L 0.00313 0.02219 L 0 0.01271 L -0.00608 0.01271 L -0.00312 0.0037 L -0.00608 -0.00555 L 0 -0.00555 L 0.00313 -0.01457 Z " pathEditMode="relative" rAng="0" ptsTypes="FFFFFFFFFFFFF">
                                      <p:cBhvr>
                                        <p:cTn id="22" dur="5000" fill="hold"/>
                                        <p:tgtEl>
                                          <p:spTgt spid="16397"/>
                                        </p:tgtEl>
                                        <p:attrNameLst>
                                          <p:attrName>ppt_x</p:attrName>
                                          <p:attrName>ppt_y</p:attrName>
                                        </p:attrNameLst>
                                      </p:cBhvr>
                                      <p:rCtr x="0" y="1826"/>
                                    </p:animMotion>
                                  </p:childTnLst>
                                </p:cTn>
                              </p:par>
                              <p:par>
                                <p:cTn id="23" presetID="11" presetClass="path" presetSubtype="0" repeatCount="indefinite" accel="50000" autoRev="1" fill="hold" grpId="0" nodeType="withEffect">
                                  <p:stCondLst>
                                    <p:cond delay="0"/>
                                  </p:stCondLst>
                                  <p:childTnLst>
                                    <p:animMotion origin="layout" path="M 0.00139 0.00855 L -0.00052 0.00578 L -0.00417 0.00578 L -0.00243 0.003 L -0.00417 0.00023 L -0.00052 0.00023 L 0.00139 -0.00254 L 0.0033 0.00023 L 0.00711 0.00023 L 0.00521 0.003 L 0.00711 0.00578 L 0.0033 0.00578 L 0.00139 0.00855 Z " pathEditMode="relative" rAng="0" ptsTypes="FFFFFFFFFFFFF">
                                      <p:cBhvr>
                                        <p:cTn id="24" dur="5000" fill="hold"/>
                                        <p:tgtEl>
                                          <p:spTgt spid="16398"/>
                                        </p:tgtEl>
                                        <p:attrNameLst>
                                          <p:attrName>ppt_x</p:attrName>
                                          <p:attrName>ppt_y</p:attrName>
                                        </p:attrNameLst>
                                      </p:cBhvr>
                                      <p:rCtr x="0" y="-555"/>
                                    </p:animMotion>
                                  </p:childTnLst>
                                </p:cTn>
                              </p:par>
                              <p:par>
                                <p:cTn id="25" presetID="11" presetClass="path" presetSubtype="0" repeatCount="indefinite" accel="50000" autoRev="1" fill="hold" grpId="0" nodeType="withEffect">
                                  <p:stCondLst>
                                    <p:cond delay="0"/>
                                  </p:stCondLst>
                                  <p:childTnLst>
                                    <p:animMotion origin="layout" path="M 0.00173 -0.00555 L 0.00382 -0.00301 L 0.00798 -0.00301 L 0.0059 -0.00023 L 0.00798 0.00254 L 0.00382 0.00254 L 0.00173 0.00555 L -0.00035 0.00254 L -0.00417 0.00254 L -0.00226 -0.00023 L -0.00417 -0.00301 L -0.00035 -0.00301 L 0.00173 -0.00555 Z " pathEditMode="relative" rAng="0" ptsTypes="FFFFFFFFFFFFF">
                                      <p:cBhvr>
                                        <p:cTn id="26" dur="5000" fill="hold"/>
                                        <p:tgtEl>
                                          <p:spTgt spid="16399"/>
                                        </p:tgtEl>
                                        <p:attrNameLst>
                                          <p:attrName>ppt_x</p:attrName>
                                          <p:attrName>ppt_y</p:attrName>
                                        </p:attrNameLst>
                                      </p:cBhvr>
                                      <p:rCtr x="17" y="555"/>
                                    </p:animMotion>
                                  </p:childTnLst>
                                </p:cTn>
                              </p:par>
                              <p:par>
                                <p:cTn id="27" presetID="11" presetClass="path" presetSubtype="0" repeatCount="indefinite" accel="50000" autoRev="1" fill="hold" grpId="0" nodeType="withEffect">
                                  <p:stCondLst>
                                    <p:cond delay="0"/>
                                  </p:stCondLst>
                                  <p:childTnLst>
                                    <p:animMotion origin="layout" path="M 0.00157 0.01433 L 0.00782 0.01133 L 0.01528 0.01757 L 0.01493 0.00786 L 0.0217 0.00439 L 0.01459 -0.00185 L 0.01407 -0.01156 L 0.0073 -0.00832 L -3.33333E-6 -0.01479 L 0.00035 -0.00508 L -0.00659 -0.00139 L 0.00052 0.00486 L 0.00157 0.01433 Z " pathEditMode="relative" rAng="2019925" ptsTypes="FFFFFFFFFFFFF">
                                      <p:cBhvr>
                                        <p:cTn id="28" dur="5000" fill="hold"/>
                                        <p:tgtEl>
                                          <p:spTgt spid="16400"/>
                                        </p:tgtEl>
                                        <p:attrNameLst>
                                          <p:attrName>ppt_x</p:attrName>
                                          <p:attrName>ppt_y</p:attrName>
                                        </p:attrNameLst>
                                      </p:cBhvr>
                                      <p:rCtr x="608" y="-1318"/>
                                    </p:animMotion>
                                  </p:childTnLst>
                                </p:cTn>
                              </p:par>
                              <p:par>
                                <p:cTn id="29" presetID="11" presetClass="path" presetSubtype="0" repeatCount="indefinite" accel="50000" autoRev="1" fill="hold" grpId="0" nodeType="withEffect">
                                  <p:stCondLst>
                                    <p:cond delay="0"/>
                                  </p:stCondLst>
                                  <p:childTnLst>
                                    <p:animMotion origin="layout" path="M 0.0007 -0.01109 L -0.00121 -0.00416 L -0.00555 -0.00416 L -0.0033 0.00278 L -0.00555 0.00971 L -0.00121 0.00971 L 0.0007 0.01665 L 0.00295 0.00971 L 0.00695 0.00971 L 0.00504 0.00278 L 0.00695 -0.00416 L 0.00295 -0.00416 L 0.0007 -0.01109 Z " pathEditMode="relative" rAng="0" ptsTypes="FFFFFFFFFFFFF">
                                      <p:cBhvr>
                                        <p:cTn id="30" dur="5000" fill="hold"/>
                                        <p:tgtEl>
                                          <p:spTgt spid="16401"/>
                                        </p:tgtEl>
                                        <p:attrNameLst>
                                          <p:attrName>ppt_x</p:attrName>
                                          <p:attrName>ppt_y</p:attrName>
                                        </p:attrNameLst>
                                      </p:cBhvr>
                                      <p:rCtr x="0" y="1387"/>
                                    </p:animMotion>
                                  </p:childTnLst>
                                </p:cTn>
                              </p:par>
                              <p:par>
                                <p:cTn id="31" presetID="11" presetClass="path" presetSubtype="0" repeatCount="indefinite" accel="50000" autoRev="1" fill="hold" grpId="0" nodeType="withEffect">
                                  <p:stCondLst>
                                    <p:cond delay="0"/>
                                  </p:stCondLst>
                                  <p:childTnLst>
                                    <p:animMotion origin="layout" path="M 1.11022E-16 0.00069 L -0.00156 0.00347 L -0.00417 0.00347 L -0.00295 0.00624 L -0.00417 0.00901 L -0.00156 0.00901 L 1.11022E-16 0.01156 L 0.00122 0.00901 L 0.00417 0.00901 L 0.0026 0.00624 L 0.00417 0.00347 L 0.00122 0.00347 L 1.11022E-16 0.00069 Z " pathEditMode="relative" rAng="0" ptsTypes="FFFFFFFFFFFFF">
                                      <p:cBhvr>
                                        <p:cTn id="32" dur="5000" fill="hold"/>
                                        <p:tgtEl>
                                          <p:spTgt spid="16402"/>
                                        </p:tgtEl>
                                        <p:attrNameLst>
                                          <p:attrName>ppt_x</p:attrName>
                                          <p:attrName>ppt_y</p:attrName>
                                        </p:attrNameLst>
                                      </p:cBhvr>
                                      <p:rCtr x="0" y="532"/>
                                    </p:animMotion>
                                  </p:childTnLst>
                                </p:cTn>
                              </p:par>
                              <p:par>
                                <p:cTn id="33" presetID="11" presetClass="path" presetSubtype="0" repeatCount="indefinite" accel="50000" autoRev="1" fill="hold" grpId="0" nodeType="withEffect">
                                  <p:stCondLst>
                                    <p:cond delay="0"/>
                                  </p:stCondLst>
                                  <p:childTnLst>
                                    <p:animMotion origin="layout" path="M 0.01024 0.01665 L 0.01337 0.00833 L 0.02014 0.00833 L 0.01684 -3.25936E-6 L 0.02014 -0.00832 L 0.01337 -0.00832 L 0.01024 -0.01664 L 0.00694 -0.00832 L 0.00035 -0.00832 L 0.00347 -3.25936E-6 L 0.00035 0.00833 L 0.00694 0.00833 L 0.01024 0.01665 Z " pathEditMode="relative" rAng="0" ptsTypes="FFFFFFFFFFFFF">
                                      <p:cBhvr>
                                        <p:cTn id="34" dur="5000" fill="hold"/>
                                        <p:tgtEl>
                                          <p:spTgt spid="16403"/>
                                        </p:tgtEl>
                                        <p:attrNameLst>
                                          <p:attrName>ppt_x</p:attrName>
                                          <p:attrName>ppt_y</p:attrName>
                                        </p:attrNameLst>
                                      </p:cBhvr>
                                      <p:rCtr x="0" y="-1664"/>
                                    </p:animMotion>
                                  </p:childTnLst>
                                </p:cTn>
                              </p:par>
                              <p:par>
                                <p:cTn id="35" presetID="11" presetClass="path" presetSubtype="0" repeatCount="indefinite" accel="50000" autoRev="1" fill="hold" grpId="0" nodeType="withEffect">
                                  <p:stCondLst>
                                    <p:cond delay="0"/>
                                  </p:stCondLst>
                                  <p:childTnLst>
                                    <p:animMotion origin="layout" path="M 0.00069 0.00855 L 0.00208 0.00254 L 0.00486 0.00254 L 0.00347 -0.00324 L 0.00486 -0.00856 L 0.00208 -0.00856 L 0.00069 -0.0141 L -0.0007 -0.00856 L -0.0033 -0.00856 L -0.00209 -0.00324 L -0.0033 0.00254 L -0.0007 0.00254 L 0.00069 0.00855 Z " pathEditMode="relative" rAng="0" ptsTypes="FFFFFFFFFFFFF">
                                      <p:cBhvr>
                                        <p:cTn id="36" dur="5000" fill="hold"/>
                                        <p:tgtEl>
                                          <p:spTgt spid="16404"/>
                                        </p:tgtEl>
                                        <p:attrNameLst>
                                          <p:attrName>ppt_x</p:attrName>
                                          <p:attrName>ppt_y</p:attrName>
                                        </p:attrNameLst>
                                      </p:cBhvr>
                                      <p:rCtr x="0" y="-1133"/>
                                    </p:animMotion>
                                  </p:childTnLst>
                                </p:cTn>
                              </p:par>
                              <p:par>
                                <p:cTn id="37" presetID="11" presetClass="path" presetSubtype="0" repeatCount="indefinite" accel="50000" autoRev="1" fill="hold" grpId="0" nodeType="withEffect">
                                  <p:stCondLst>
                                    <p:cond delay="0"/>
                                  </p:stCondLst>
                                  <p:childTnLst>
                                    <p:animMotion origin="layout" path="M 0.00191 0.01155 L 0.00364 0.00878 L 0.00712 0.00878 L 0.00538 0.00601 L 0.00712 0.00323 L 0.00364 0.00323 L 0.00191 0.00046 L 0.00035 0.00323 L -0.00295 0.00323 L -0.00139 0.00601 L -0.00295 0.00878 L 0.00035 0.00878 L 0.00191 0.01155 Z " pathEditMode="relative" rAng="0" ptsTypes="FFFFFFFFFFFFF">
                                      <p:cBhvr>
                                        <p:cTn id="38" dur="5000" fill="hold"/>
                                        <p:tgtEl>
                                          <p:spTgt spid="16405"/>
                                        </p:tgtEl>
                                        <p:attrNameLst>
                                          <p:attrName>ppt_x</p:attrName>
                                          <p:attrName>ppt_y</p:attrName>
                                        </p:attrNameLst>
                                      </p:cBhvr>
                                      <p:rCtr x="17" y="-555"/>
                                    </p:animMotion>
                                  </p:childTnLst>
                                </p:cTn>
                              </p:par>
                              <p:par>
                                <p:cTn id="39" presetID="11" presetClass="path" presetSubtype="0" repeatCount="indefinite" accel="50000" autoRev="1" fill="hold" grpId="0" nodeType="withEffect">
                                  <p:stCondLst>
                                    <p:cond delay="0"/>
                                  </p:stCondLst>
                                  <p:childTnLst>
                                    <p:animMotion origin="layout" path="M -0.00417 0.01664 L -0.00156 0.01317 L 0.00417 0.01317 L 0.00139 0.00994 L 0.00417 0.00647 L -0.00156 0.00647 L -0.00417 0.00323 L -0.00694 0.00647 L -0.01233 0.00647 L -0.00972 0.00994 L -0.01233 0.01317 L -0.00694 0.01317 L -0.00417 0.01664 Z " pathEditMode="relative" rAng="0" ptsTypes="FFFFFFFFFFFFF">
                                      <p:cBhvr>
                                        <p:cTn id="40" dur="5000" fill="hold"/>
                                        <p:tgtEl>
                                          <p:spTgt spid="16406"/>
                                        </p:tgtEl>
                                        <p:attrNameLst>
                                          <p:attrName>ppt_x</p:attrName>
                                          <p:attrName>ppt_y</p:attrName>
                                        </p:attrNameLst>
                                      </p:cBhvr>
                                      <p:rCtr x="0" y="-670"/>
                                    </p:animMotion>
                                  </p:childTnLst>
                                </p:cTn>
                              </p:par>
                              <p:par>
                                <p:cTn id="41" presetID="11" presetClass="path" presetSubtype="0" repeatCount="indefinite" accel="50000" autoRev="1" fill="hold" grpId="0" nodeType="withEffect">
                                  <p:stCondLst>
                                    <p:cond delay="0"/>
                                  </p:stCondLst>
                                  <p:childTnLst>
                                    <p:animMotion origin="layout" path="M -0.00191 -0.02774 L 0.00278 -0.01549 L 0.0125 -0.01549 L 0.00764 -0.00277 L 0.0125 0.00948 L 0.00278 0.00948 L -0.00191 0.02219 L -0.00677 0.00948 L -0.01632 0.00948 L -0.01163 -0.00277 L -0.01632 -0.01549 L -0.00677 -0.01549 L -0.00191 -0.02774 Z " pathEditMode="relative" rAng="0" ptsTypes="FFFFFFFFFFFFF">
                                      <p:cBhvr>
                                        <p:cTn id="42" dur="5000" fill="hold"/>
                                        <p:tgtEl>
                                          <p:spTgt spid="16407"/>
                                        </p:tgtEl>
                                        <p:attrNameLst>
                                          <p:attrName>ppt_x</p:attrName>
                                          <p:attrName>ppt_y</p:attrName>
                                        </p:attrNameLst>
                                      </p:cBhvr>
                                      <p:rCtr x="0" y="2497"/>
                                    </p:animMotion>
                                  </p:childTnLst>
                                </p:cTn>
                              </p:par>
                              <p:par>
                                <p:cTn id="43" presetID="11" presetClass="path" presetSubtype="0" repeatCount="indefinite" accel="50000" autoRev="1" fill="hold" grpId="0" nodeType="withEffect">
                                  <p:stCondLst>
                                    <p:cond delay="0"/>
                                  </p:stCondLst>
                                  <p:childTnLst>
                                    <p:animMotion origin="layout" path="M 0.00555 0.01063 L 0.00729 0.00763 L 0.01093 0.00763 L 0.00902 0.00485 L 0.01093 0.00185 L 0.00729 0.00185 L 0.00555 -0.00092 L 0.00382 0.00185 L 0.00034 0.00185 L 0.00208 0.00485 L 0.00034 0.00763 L 0.00382 0.00763 L 0.00555 0.01063 Z " pathEditMode="relative" rAng="0" ptsTypes="FFFFFFFFFFFFF">
                                      <p:cBhvr>
                                        <p:cTn id="44" dur="5000" fill="hold"/>
                                        <p:tgtEl>
                                          <p:spTgt spid="16408"/>
                                        </p:tgtEl>
                                        <p:attrNameLst>
                                          <p:attrName>ppt_x</p:attrName>
                                          <p:attrName>ppt_y</p:attrName>
                                        </p:attrNameLst>
                                      </p:cBhvr>
                                      <p:rCtr x="0" y="-578"/>
                                    </p:animMotion>
                                  </p:childTnLst>
                                </p:cTn>
                              </p:par>
                              <p:par>
                                <p:cTn id="45" presetID="11" presetClass="path" presetSubtype="0" repeatCount="indefinite" accel="50000" autoRev="1" fill="hold" grpId="0" nodeType="withEffect">
                                  <p:stCondLst>
                                    <p:cond delay="0"/>
                                  </p:stCondLst>
                                  <p:childTnLst>
                                    <p:animMotion origin="layout" path="M -0.00208 4.03606E-6 L 0.00122 0.003 L 0.00834 0.003 L 0.00469 0.00601 L 0.00834 0.00878 L 0.00122 0.00878 L -0.00208 0.01202 L -0.00573 0.00878 L -0.0125 0.00878 L -0.0092 0.00601 L -0.0125 0.003 L -0.00573 0.003 L -0.00208 4.03606E-6 Z " pathEditMode="relative" rAng="0" ptsTypes="FFFFFFFFFFFFF">
                                      <p:cBhvr>
                                        <p:cTn id="46" dur="5000" fill="hold"/>
                                        <p:tgtEl>
                                          <p:spTgt spid="16409"/>
                                        </p:tgtEl>
                                        <p:attrNameLst>
                                          <p:attrName>ppt_x</p:attrName>
                                          <p:attrName>ppt_y</p:attrName>
                                        </p:attrNameLst>
                                      </p:cBhvr>
                                      <p:rCtr x="0" y="601"/>
                                    </p:animMotion>
                                  </p:childTnLst>
                                </p:cTn>
                              </p:par>
                              <p:par>
                                <p:cTn id="47" presetID="11" presetClass="path" presetSubtype="0" repeatCount="indefinite" accel="50000" autoRev="1" fill="hold" grpId="0" nodeType="withEffect">
                                  <p:stCondLst>
                                    <p:cond delay="0"/>
                                  </p:stCondLst>
                                  <p:childTnLst>
                                    <p:animMotion origin="layout" path="M 0.00504 -0.0111 L 0.00764 -0.00763 L 0.01164 -0.00902 L 0.01042 -0.00485 L 0.0125 -0.00162 L 0.00903 -0.00046 L 0.00799 0.003 L 0.00539 0.00046 L 0.00174 0.00208 L 0.00261 -0.00185 L 0.00035 -0.00509 L 0.00348 -0.00694 L 0.00504 -0.0111 Z " pathEditMode="relative" rAng="9942145" ptsTypes="FFFFFFFFFFFFF">
                                      <p:cBhvr>
                                        <p:cTn id="48" dur="5000" fill="hold"/>
                                        <p:tgtEl>
                                          <p:spTgt spid="16410"/>
                                        </p:tgtEl>
                                        <p:attrNameLst>
                                          <p:attrName>ppt_x</p:attrName>
                                          <p:attrName>ppt_y</p:attrName>
                                        </p:attrNameLst>
                                      </p:cBhvr>
                                      <p:rCtr x="156" y="717"/>
                                    </p:animMotion>
                                  </p:childTnLst>
                                </p:cTn>
                              </p:par>
                              <p:par>
                                <p:cTn id="49" presetID="11" presetClass="path" presetSubtype="0" repeatCount="indefinite" accel="50000" autoRev="1" fill="hold" grpId="0" nodeType="withEffect">
                                  <p:stCondLst>
                                    <p:cond delay="0"/>
                                  </p:stCondLst>
                                  <p:childTnLst>
                                    <p:animMotion origin="layout" path="M 0.00868 0.0134 L 0.01336 0.00462 L 0.02309 0.00462 L 0.01823 -0.00416 L 0.02309 -0.01295 L 0.01336 -0.01295 L 0.00868 -0.02173 L 0.00382 -0.01295 L -0.00573 -0.01295 L -0.00104 -0.00416 L -0.00573 0.00462 L 0.00382 0.00462 L 0.00868 0.0134 Z " pathEditMode="relative" rAng="0" ptsTypes="FFFFFFFFFFFFF">
                                      <p:cBhvr>
                                        <p:cTn id="50" dur="5000" fill="hold"/>
                                        <p:tgtEl>
                                          <p:spTgt spid="16411"/>
                                        </p:tgtEl>
                                        <p:attrNameLst>
                                          <p:attrName>ppt_x</p:attrName>
                                          <p:attrName>ppt_y</p:attrName>
                                        </p:attrNameLst>
                                      </p:cBhvr>
                                      <p:rCtr x="0" y="-1757"/>
                                    </p:animMotion>
                                  </p:childTnLst>
                                </p:cTn>
                              </p:par>
                              <p:par>
                                <p:cTn id="51" presetID="11" presetClass="path" presetSubtype="0" repeatCount="indefinite" accel="50000" autoRev="1" fill="hold" grpId="0" nodeType="withEffect">
                                  <p:stCondLst>
                                    <p:cond delay="0"/>
                                  </p:stCondLst>
                                  <p:childTnLst>
                                    <p:animMotion origin="layout" path="M 0.00157 -0.02173 L -0.00208 -0.01248 L -0.00937 -0.01248 L -0.00573 -0.00254 L -0.00937 0.00671 L -0.00208 0.00671 L 0.00157 0.01711 L 0.00539 0.00671 L 0.0125 0.00671 L 0.00903 -0.00254 L 0.0125 -0.01248 L 0.00539 -0.01248 L 0.00157 -0.02173 Z " pathEditMode="relative" rAng="0" ptsTypes="FFFFFFFFFFFFF">
                                      <p:cBhvr>
                                        <p:cTn id="52" dur="5000" fill="hold"/>
                                        <p:tgtEl>
                                          <p:spTgt spid="16413"/>
                                        </p:tgtEl>
                                        <p:attrNameLst>
                                          <p:attrName>ppt_x</p:attrName>
                                          <p:attrName>ppt_y</p:attrName>
                                        </p:attrNameLst>
                                      </p:cBhvr>
                                      <p:rCtr x="0" y="1942"/>
                                    </p:animMotion>
                                  </p:childTnLst>
                                </p:cTn>
                              </p:par>
                              <p:par>
                                <p:cTn id="53" presetID="11" presetClass="path" presetSubtype="0" repeatCount="indefinite" accel="50000" autoRev="1" fill="hold" grpId="0" nodeType="withEffect">
                                  <p:stCondLst>
                                    <p:cond delay="0"/>
                                  </p:stCondLst>
                                  <p:childTnLst>
                                    <p:animMotion origin="layout" path="M 0.00226 -0.00462 L 0.00556 -0.00208 L 0.0125 -0.00208 L 0.00903 0.00093 L 0.0125 0.00347 L 0.00556 0.00347 L 0.00226 0.00648 L -0.00121 0.00347 L -0.00798 0.00347 L -0.00468 0.00093 L -0.00798 -0.00208 L -0.00121 -0.00208 L 0.00226 -0.00462 Z " pathEditMode="relative" rAng="0" ptsTypes="FFFFFFFFFFFFF">
                                      <p:cBhvr>
                                        <p:cTn id="54" dur="5000" fill="hold"/>
                                        <p:tgtEl>
                                          <p:spTgt spid="16414"/>
                                        </p:tgtEl>
                                        <p:attrNameLst>
                                          <p:attrName>ppt_x</p:attrName>
                                          <p:attrName>ppt_y</p:attrName>
                                        </p:attrNameLst>
                                      </p:cBhvr>
                                      <p:rCtr x="0" y="555"/>
                                    </p:animMotion>
                                  </p:childTnLst>
                                </p:cTn>
                              </p:par>
                              <p:par>
                                <p:cTn id="55" presetID="11" presetClass="path" presetSubtype="0" repeatCount="indefinite" accel="50000" autoRev="1" fill="hold" grpId="0" nodeType="withEffect">
                                  <p:stCondLst>
                                    <p:cond delay="0"/>
                                  </p:stCondLst>
                                  <p:childTnLst>
                                    <p:animMotion origin="layout" path="M -0.01111 0.01202 L -0.0099 0.00809 L -0.00451 0.00347 L -0.00799 0.00393 L -0.00677 -0.00046 L -0.01146 0.00301 L -0.01458 0.00255 L -0.01649 0.00671 L -0.0217 0.00925 L -0.01771 0.01064 L -0.01962 0.0148 L -0.01476 0.01133 L -0.01111 0.01202 Z " pathEditMode="relative" rAng="-1625733" ptsTypes="FFFFFFFFFFFFF">
                                      <p:cBhvr>
                                        <p:cTn id="56" dur="5000" fill="hold"/>
                                        <p:tgtEl>
                                          <p:spTgt spid="16412"/>
                                        </p:tgtEl>
                                        <p:attrNameLst>
                                          <p:attrName>ppt_x</p:attrName>
                                          <p:attrName>ppt_y</p:attrName>
                                        </p:attrNameLst>
                                      </p:cBhvr>
                                      <p:rCtr x="-174" y="-462"/>
                                    </p:animMotion>
                                  </p:childTnLst>
                                </p:cTn>
                              </p:par>
                              <p:par>
                                <p:cTn id="57" presetID="11" presetClass="path" presetSubtype="0" repeatCount="indefinite" accel="50000" fill="hold" grpId="0" nodeType="withEffect">
                                  <p:stCondLst>
                                    <p:cond delay="0"/>
                                  </p:stCondLst>
                                  <p:childTnLst>
                                    <p:animMotion origin="layout" path="M 0.01215 4.03606E-6 L 0.00955 0.00878 L 0.00416 0.00878 L 0.00677 0.0178 L 0.00416 0.02658 L 0.00955 0.02658 L 0.01215 0.03559 L 0.01475 0.02658 L 0.02031 0.02658 L 0.01753 0.0178 L 0.02031 0.00878 L 0.01475 0.00878 L 0.01215 4.03606E-6 Z " pathEditMode="fixed" rAng="0" ptsTypes="FFFFFFFFFFFFF">
                                      <p:cBhvr>
                                        <p:cTn id="58" dur="500" fill="hold"/>
                                        <p:tgtEl>
                                          <p:spTgt spid="16416"/>
                                        </p:tgtEl>
                                        <p:attrNameLst>
                                          <p:attrName>ppt_x</p:attrName>
                                          <p:attrName>ppt_y</p:attrName>
                                        </p:attrNameLst>
                                      </p:cBhvr>
                                      <p:rCtr x="0" y="1780"/>
                                    </p:animMotion>
                                  </p:childTnLst>
                                </p:cTn>
                              </p:par>
                              <p:par>
                                <p:cTn id="59" presetID="11" presetClass="path" presetSubtype="0" repeatCount="indefinite" accel="50000" autoRev="1" fill="hold" grpId="0" nodeType="withEffect">
                                  <p:stCondLst>
                                    <p:cond delay="0"/>
                                  </p:stCondLst>
                                  <p:childTnLst>
                                    <p:animMotion origin="layout" path="M 1.11022E-16 -0.00901 L 0.00399 -0.00554 L 0.0125 -0.00554 L 0.00816 -0.00185 L 0.0125 0.00185 L 0.00399 0.00185 L 1.11022E-16 0.00555 L -0.00434 0.00185 L -0.0125 0.00185 L -0.00851 -0.00185 L -0.0125 -0.00554 L -0.00434 -0.00554 L 1.11022E-16 -0.00901 Z " pathEditMode="fixed" rAng="0" ptsTypes="FFFFFFFFFFFFF">
                                      <p:cBhvr>
                                        <p:cTn id="60" dur="500" fill="hold"/>
                                        <p:tgtEl>
                                          <p:spTgt spid="16417"/>
                                        </p:tgtEl>
                                        <p:attrNameLst>
                                          <p:attrName>ppt_x</p:attrName>
                                          <p:attrName>ppt_y</p:attrName>
                                        </p:attrNameLst>
                                      </p:cBhvr>
                                      <p:rCtr x="0" y="717"/>
                                    </p:animMotion>
                                  </p:childTnLst>
                                </p:cTn>
                              </p:par>
                              <p:par>
                                <p:cTn id="61" presetID="11" presetClass="path" presetSubtype="0" repeatCount="indefinite" accel="50000" autoRev="1" fill="hold" grpId="0" nodeType="withEffect">
                                  <p:stCondLst>
                                    <p:cond delay="0"/>
                                  </p:stCondLst>
                                  <p:childTnLst>
                                    <p:animMotion origin="layout" path="M 0.00313 -0.01457 L 0.00608 -0.00555 L 0.0125 -0.00555 L 0.0092 0.0037 L 0.0125 0.01271 L 0.00608 0.01271 L 0.00313 0.02219 L 0 0.01271 L -0.00608 0.01271 L -0.00312 0.0037 L -0.00608 -0.00555 L 0 -0.00555 L 0.00313 -0.01457 Z " pathEditMode="fixed" rAng="0" ptsTypes="FFFFFFFFFFFFF">
                                      <p:cBhvr>
                                        <p:cTn id="62" dur="500" fill="hold"/>
                                        <p:tgtEl>
                                          <p:spTgt spid="16418"/>
                                        </p:tgtEl>
                                        <p:attrNameLst>
                                          <p:attrName>ppt_x</p:attrName>
                                          <p:attrName>ppt_y</p:attrName>
                                        </p:attrNameLst>
                                      </p:cBhvr>
                                      <p:rCtr x="0" y="1826"/>
                                    </p:animMotion>
                                  </p:childTnLst>
                                </p:cTn>
                              </p:par>
                              <p:par>
                                <p:cTn id="63" presetID="11" presetClass="path" presetSubtype="0" repeatCount="indefinite" accel="50000" autoRev="1" fill="hold" grpId="0" nodeType="withEffect">
                                  <p:stCondLst>
                                    <p:cond delay="0"/>
                                  </p:stCondLst>
                                  <p:childTnLst>
                                    <p:animMotion origin="layout" path="M 0.00139 0.00855 L -0.00052 0.00578 L -0.00417 0.00578 L -0.00243 0.003 L -0.00417 0.00023 L -0.00052 0.00023 L 0.00139 -0.00254 L 0.0033 0.00023 L 0.00711 0.00023 L 0.00521 0.003 L 0.00711 0.00578 L 0.0033 0.00578 L 0.00139 0.00855 Z " pathEditMode="fixed" rAng="0" ptsTypes="FFFFFFFFFFFFF">
                                      <p:cBhvr>
                                        <p:cTn id="64" dur="500" fill="hold"/>
                                        <p:tgtEl>
                                          <p:spTgt spid="16419"/>
                                        </p:tgtEl>
                                        <p:attrNameLst>
                                          <p:attrName>ppt_x</p:attrName>
                                          <p:attrName>ppt_y</p:attrName>
                                        </p:attrNameLst>
                                      </p:cBhvr>
                                      <p:rCtr x="0" y="-555"/>
                                    </p:animMotion>
                                  </p:childTnLst>
                                </p:cTn>
                              </p:par>
                              <p:par>
                                <p:cTn id="65" presetID="11" presetClass="path" presetSubtype="0" repeatCount="indefinite" accel="50000" fill="hold" grpId="0" nodeType="withEffect">
                                  <p:stCondLst>
                                    <p:cond delay="0"/>
                                  </p:stCondLst>
                                  <p:childTnLst>
                                    <p:animMotion origin="layout" path="M 0.00173 -0.00555 L 0.00382 -0.00301 L 0.00798 -0.00301 L 0.0059 -0.00023 L 0.00798 0.00254 L 0.00382 0.00254 L 0.00173 0.00555 L -0.00035 0.00254 L -0.00417 0.00254 L -0.00226 -0.00023 L -0.00417 -0.00301 L -0.00035 -0.00301 L 0.00173 -0.00555 Z " pathEditMode="fixed" rAng="0" ptsTypes="FFFFFFFFFFFFF">
                                      <p:cBhvr>
                                        <p:cTn id="66" dur="500" fill="hold"/>
                                        <p:tgtEl>
                                          <p:spTgt spid="16420"/>
                                        </p:tgtEl>
                                        <p:attrNameLst>
                                          <p:attrName>ppt_x</p:attrName>
                                          <p:attrName>ppt_y</p:attrName>
                                        </p:attrNameLst>
                                      </p:cBhvr>
                                      <p:rCtr x="17" y="555"/>
                                    </p:animMotion>
                                  </p:childTnLst>
                                </p:cTn>
                              </p:par>
                              <p:par>
                                <p:cTn id="67" presetID="11" presetClass="path" presetSubtype="0" repeatCount="indefinite" accel="50000" fill="hold" grpId="0" nodeType="withEffect">
                                  <p:stCondLst>
                                    <p:cond delay="0"/>
                                  </p:stCondLst>
                                  <p:childTnLst>
                                    <p:animMotion origin="layout" path="M 0.00157 0.01433 L 0.00782 0.01133 L 0.01528 0.01757 L 0.01493 0.00786 L 0.0217 0.00439 L 0.01459 -0.00185 L 0.01407 -0.01156 L 0.0073 -0.00832 L -3.33333E-6 -0.01479 L 0.00035 -0.00508 L -0.00659 -0.00139 L 0.00052 0.00486 L 0.00157 0.01433 Z " pathEditMode="fixed" rAng="2019925" ptsTypes="FFFFFFFFFFFFF">
                                      <p:cBhvr>
                                        <p:cTn id="68" dur="500" fill="hold"/>
                                        <p:tgtEl>
                                          <p:spTgt spid="16421"/>
                                        </p:tgtEl>
                                        <p:attrNameLst>
                                          <p:attrName>ppt_x</p:attrName>
                                          <p:attrName>ppt_y</p:attrName>
                                        </p:attrNameLst>
                                      </p:cBhvr>
                                      <p:rCtr x="608" y="-1318"/>
                                    </p:animMotion>
                                  </p:childTnLst>
                                </p:cTn>
                              </p:par>
                              <p:par>
                                <p:cTn id="69" presetID="11" presetClass="path" presetSubtype="0" repeatCount="indefinite" accel="50000" autoRev="1" fill="hold" grpId="0" nodeType="withEffect">
                                  <p:stCondLst>
                                    <p:cond delay="0"/>
                                  </p:stCondLst>
                                  <p:childTnLst>
                                    <p:animMotion origin="layout" path="M 0.0007 -0.01109 L -0.00121 -0.00416 L -0.00555 -0.00416 L -0.0033 0.00278 L -0.00555 0.00971 L -0.00121 0.00971 L 0.0007 0.01665 L 0.00295 0.00971 L 0.00695 0.00971 L 0.00504 0.00278 L 0.00695 -0.00416 L 0.00295 -0.00416 L 0.0007 -0.01109 Z " pathEditMode="fixed" rAng="0" ptsTypes="FFFFFFFFFFFFF">
                                      <p:cBhvr>
                                        <p:cTn id="70" dur="500" fill="hold"/>
                                        <p:tgtEl>
                                          <p:spTgt spid="16422"/>
                                        </p:tgtEl>
                                        <p:attrNameLst>
                                          <p:attrName>ppt_x</p:attrName>
                                          <p:attrName>ppt_y</p:attrName>
                                        </p:attrNameLst>
                                      </p:cBhvr>
                                      <p:rCtr x="0" y="1387"/>
                                    </p:animMotion>
                                  </p:childTnLst>
                                </p:cTn>
                              </p:par>
                              <p:par>
                                <p:cTn id="71" presetID="11" presetClass="path" presetSubtype="0" repeatCount="indefinite" accel="50000" autoRev="1" fill="hold" grpId="0" nodeType="withEffect">
                                  <p:stCondLst>
                                    <p:cond delay="0"/>
                                  </p:stCondLst>
                                  <p:childTnLst>
                                    <p:animMotion origin="layout" path="M 1.11022E-16 0.00069 L -0.00156 0.00347 L -0.00417 0.00347 L -0.00295 0.00624 L -0.00417 0.00901 L -0.00156 0.00901 L 1.11022E-16 0.01156 L 0.00122 0.00901 L 0.00417 0.00901 L 0.0026 0.00624 L 0.00417 0.00347 L 0.00122 0.00347 L 1.11022E-16 0.00069 Z " pathEditMode="fixed" rAng="0" ptsTypes="FFFFFFFFFFFFF">
                                      <p:cBhvr>
                                        <p:cTn id="72" dur="500" fill="hold"/>
                                        <p:tgtEl>
                                          <p:spTgt spid="16423"/>
                                        </p:tgtEl>
                                        <p:attrNameLst>
                                          <p:attrName>ppt_x</p:attrName>
                                          <p:attrName>ppt_y</p:attrName>
                                        </p:attrNameLst>
                                      </p:cBhvr>
                                      <p:rCtr x="0" y="532"/>
                                    </p:animMotion>
                                  </p:childTnLst>
                                </p:cTn>
                              </p:par>
                              <p:par>
                                <p:cTn id="73" presetID="11" presetClass="path" presetSubtype="0" repeatCount="indefinite" accel="50000" autoRev="1" fill="hold" grpId="0" nodeType="withEffect">
                                  <p:stCondLst>
                                    <p:cond delay="0"/>
                                  </p:stCondLst>
                                  <p:childTnLst>
                                    <p:animMotion origin="layout" path="M 0.01024 0.01665 L 0.01337 0.00833 L 0.02014 0.00833 L 0.01684 -3.25936E-6 L 0.02014 -0.00832 L 0.01337 -0.00832 L 0.01024 -0.01664 L 0.00694 -0.00832 L 0.00035 -0.00832 L 0.00347 -3.25936E-6 L 0.00035 0.00833 L 0.00694 0.00833 L 0.01024 0.01665 Z " pathEditMode="fixed" rAng="0" ptsTypes="FFFFFFFFFFFFF">
                                      <p:cBhvr>
                                        <p:cTn id="74" dur="500" fill="hold"/>
                                        <p:tgtEl>
                                          <p:spTgt spid="16424"/>
                                        </p:tgtEl>
                                        <p:attrNameLst>
                                          <p:attrName>ppt_x</p:attrName>
                                          <p:attrName>ppt_y</p:attrName>
                                        </p:attrNameLst>
                                      </p:cBhvr>
                                      <p:rCtr x="0" y="-1664"/>
                                    </p:animMotion>
                                  </p:childTnLst>
                                </p:cTn>
                              </p:par>
                              <p:par>
                                <p:cTn id="75" presetID="11" presetClass="path" presetSubtype="0" repeatCount="indefinite" accel="50000" autoRev="1" fill="hold" grpId="0" nodeType="withEffect">
                                  <p:stCondLst>
                                    <p:cond delay="0"/>
                                  </p:stCondLst>
                                  <p:childTnLst>
                                    <p:animMotion origin="layout" path="M 0.00069 0.00855 L 0.00208 0.00254 L 0.00486 0.00254 L 0.00347 -0.00324 L 0.00486 -0.00856 L 0.00208 -0.00856 L 0.00069 -0.0141 L -0.0007 -0.00856 L -0.0033 -0.00856 L -0.00209 -0.00324 L -0.0033 0.00254 L -0.0007 0.00254 L 0.00069 0.00855 Z " pathEditMode="fixed" rAng="0" ptsTypes="FFFFFFFFFFFFF">
                                      <p:cBhvr>
                                        <p:cTn id="76" dur="500" fill="hold"/>
                                        <p:tgtEl>
                                          <p:spTgt spid="16425"/>
                                        </p:tgtEl>
                                        <p:attrNameLst>
                                          <p:attrName>ppt_x</p:attrName>
                                          <p:attrName>ppt_y</p:attrName>
                                        </p:attrNameLst>
                                      </p:cBhvr>
                                      <p:rCtr x="0" y="-1133"/>
                                    </p:animMotion>
                                  </p:childTnLst>
                                </p:cTn>
                              </p:par>
                              <p:par>
                                <p:cTn id="77" presetID="11" presetClass="path" presetSubtype="0" repeatCount="indefinite" accel="50000" autoRev="1" fill="hold" grpId="0" nodeType="withEffect">
                                  <p:stCondLst>
                                    <p:cond delay="0"/>
                                  </p:stCondLst>
                                  <p:childTnLst>
                                    <p:animMotion origin="layout" path="M 0.00191 0.01155 L 0.00364 0.00878 L 0.00712 0.00878 L 0.00538 0.00601 L 0.00712 0.00323 L 0.00364 0.00323 L 0.00191 0.00046 L 0.00035 0.00323 L -0.00295 0.00323 L -0.00139 0.00601 L -0.00295 0.00878 L 0.00035 0.00878 L 0.00191 0.01155 Z " pathEditMode="fixed" rAng="0" ptsTypes="FFFFFFFFFFFFF">
                                      <p:cBhvr>
                                        <p:cTn id="78" dur="500" fill="hold"/>
                                        <p:tgtEl>
                                          <p:spTgt spid="16426"/>
                                        </p:tgtEl>
                                        <p:attrNameLst>
                                          <p:attrName>ppt_x</p:attrName>
                                          <p:attrName>ppt_y</p:attrName>
                                        </p:attrNameLst>
                                      </p:cBhvr>
                                      <p:rCtr x="17" y="-555"/>
                                    </p:animMotion>
                                  </p:childTnLst>
                                </p:cTn>
                              </p:par>
                              <p:par>
                                <p:cTn id="79" presetID="11" presetClass="path" presetSubtype="0" repeatCount="indefinite" accel="50000" autoRev="1" fill="hold" grpId="0" nodeType="withEffect">
                                  <p:stCondLst>
                                    <p:cond delay="0"/>
                                  </p:stCondLst>
                                  <p:childTnLst>
                                    <p:animMotion origin="layout" path="M -0.00417 0.01664 L -0.00156 0.01317 L 0.00417 0.01317 L 0.00139 0.00994 L 0.00417 0.00647 L -0.00156 0.00647 L -0.00417 0.00323 L -0.00694 0.00647 L -0.01233 0.00647 L -0.00972 0.00994 L -0.01233 0.01317 L -0.00694 0.01317 L -0.00417 0.01664 Z " pathEditMode="fixed" rAng="0" ptsTypes="FFFFFFFFFFFFF">
                                      <p:cBhvr>
                                        <p:cTn id="80" dur="500" fill="hold"/>
                                        <p:tgtEl>
                                          <p:spTgt spid="16427"/>
                                        </p:tgtEl>
                                        <p:attrNameLst>
                                          <p:attrName>ppt_x</p:attrName>
                                          <p:attrName>ppt_y</p:attrName>
                                        </p:attrNameLst>
                                      </p:cBhvr>
                                      <p:rCtr x="0" y="-670"/>
                                    </p:animMotion>
                                  </p:childTnLst>
                                </p:cTn>
                              </p:par>
                              <p:par>
                                <p:cTn id="81" presetID="11" presetClass="path" presetSubtype="0" repeatCount="indefinite" accel="50000" autoRev="1" fill="hold" grpId="0" nodeType="withEffect">
                                  <p:stCondLst>
                                    <p:cond delay="0"/>
                                  </p:stCondLst>
                                  <p:childTnLst>
                                    <p:animMotion origin="layout" path="M -0.00191 -0.02774 L 0.00278 -0.01549 L 0.0125 -0.01549 L 0.00764 -0.00277 L 0.0125 0.00948 L 0.00278 0.00948 L -0.00191 0.02219 L -0.00677 0.00948 L -0.01632 0.00948 L -0.01163 -0.00277 L -0.01632 -0.01549 L -0.00677 -0.01549 L -0.00191 -0.02774 Z " pathEditMode="fixed" rAng="0" ptsTypes="FFFFFFFFFFFFF">
                                      <p:cBhvr>
                                        <p:cTn id="82" dur="500" fill="hold"/>
                                        <p:tgtEl>
                                          <p:spTgt spid="16428"/>
                                        </p:tgtEl>
                                        <p:attrNameLst>
                                          <p:attrName>ppt_x</p:attrName>
                                          <p:attrName>ppt_y</p:attrName>
                                        </p:attrNameLst>
                                      </p:cBhvr>
                                      <p:rCtr x="0" y="2497"/>
                                    </p:animMotion>
                                  </p:childTnLst>
                                </p:cTn>
                              </p:par>
                              <p:par>
                                <p:cTn id="83" presetID="11" presetClass="path" presetSubtype="0" repeatCount="indefinite" accel="50000" fill="hold" grpId="0" nodeType="withEffect">
                                  <p:stCondLst>
                                    <p:cond delay="0"/>
                                  </p:stCondLst>
                                  <p:childTnLst>
                                    <p:animMotion origin="layout" path="M 0.00555 0.01063 L 0.00729 0.00763 L 0.01093 0.00763 L 0.00902 0.00485 L 0.01093 0.00185 L 0.00729 0.00185 L 0.00555 -0.00092 L 0.00382 0.00185 L 0.00034 0.00185 L 0.00208 0.00485 L 0.00034 0.00763 L 0.00382 0.00763 L 0.00555 0.01063 Z " pathEditMode="fixed" rAng="0" ptsTypes="FFFFFFFFFFFFF">
                                      <p:cBhvr>
                                        <p:cTn id="84" dur="500" fill="hold"/>
                                        <p:tgtEl>
                                          <p:spTgt spid="16429"/>
                                        </p:tgtEl>
                                        <p:attrNameLst>
                                          <p:attrName>ppt_x</p:attrName>
                                          <p:attrName>ppt_y</p:attrName>
                                        </p:attrNameLst>
                                      </p:cBhvr>
                                      <p:rCtr x="0" y="-578"/>
                                    </p:animMotion>
                                  </p:childTnLst>
                                </p:cTn>
                              </p:par>
                              <p:par>
                                <p:cTn id="85" presetID="11" presetClass="path" presetSubtype="0" repeatCount="indefinite" accel="50000" fill="hold" grpId="0" nodeType="withEffect">
                                  <p:stCondLst>
                                    <p:cond delay="0"/>
                                  </p:stCondLst>
                                  <p:childTnLst>
                                    <p:animMotion origin="layout" path="M -0.00208 4.03606E-6 L 0.00122 0.003 L 0.00834 0.003 L 0.00469 0.00601 L 0.00834 0.00878 L 0.00122 0.00878 L -0.00208 0.01202 L -0.00573 0.00878 L -0.0125 0.00878 L -0.0092 0.00601 L -0.0125 0.003 L -0.00573 0.003 L -0.00208 4.03606E-6 Z " pathEditMode="fixed" rAng="0" ptsTypes="FFFFFFFFFFFFF">
                                      <p:cBhvr>
                                        <p:cTn id="86" dur="500" fill="hold"/>
                                        <p:tgtEl>
                                          <p:spTgt spid="16430"/>
                                        </p:tgtEl>
                                        <p:attrNameLst>
                                          <p:attrName>ppt_x</p:attrName>
                                          <p:attrName>ppt_y</p:attrName>
                                        </p:attrNameLst>
                                      </p:cBhvr>
                                      <p:rCtr x="0" y="601"/>
                                    </p:animMotion>
                                  </p:childTnLst>
                                </p:cTn>
                              </p:par>
                              <p:par>
                                <p:cTn id="87" presetID="11" presetClass="path" presetSubtype="0" repeatCount="indefinite" accel="50000" fill="hold" grpId="0" nodeType="withEffect">
                                  <p:stCondLst>
                                    <p:cond delay="0"/>
                                  </p:stCondLst>
                                  <p:childTnLst>
                                    <p:animMotion origin="layout" path="M 0.00504 -0.0111 L 0.00764 -0.00763 L 0.01164 -0.00902 L 0.01042 -0.00485 L 0.0125 -0.00162 L 0.00903 -0.00046 L 0.00799 0.003 L 0.00539 0.00046 L 0.00174 0.00208 L 0.00261 -0.00185 L 0.00035 -0.00509 L 0.00348 -0.00694 L 0.00504 -0.0111 Z " pathEditMode="fixed" rAng="9942145" ptsTypes="FFFFFFFFFFFFF">
                                      <p:cBhvr>
                                        <p:cTn id="88" dur="500" fill="hold"/>
                                        <p:tgtEl>
                                          <p:spTgt spid="16431"/>
                                        </p:tgtEl>
                                        <p:attrNameLst>
                                          <p:attrName>ppt_x</p:attrName>
                                          <p:attrName>ppt_y</p:attrName>
                                        </p:attrNameLst>
                                      </p:cBhvr>
                                      <p:rCtr x="156" y="717"/>
                                    </p:animMotion>
                                  </p:childTnLst>
                                </p:cTn>
                              </p:par>
                              <p:par>
                                <p:cTn id="89" presetID="11" presetClass="path" presetSubtype="0" repeatCount="indefinite" accel="50000" autoRev="1" fill="hold" grpId="0" nodeType="withEffect">
                                  <p:stCondLst>
                                    <p:cond delay="0"/>
                                  </p:stCondLst>
                                  <p:childTnLst>
                                    <p:animMotion origin="layout" path="M 0.00868 0.0134 L 0.01336 0.00462 L 0.02309 0.00462 L 0.01823 -0.00416 L 0.02309 -0.01295 L 0.01336 -0.01295 L 0.00868 -0.02173 L 0.00382 -0.01295 L -0.00573 -0.01295 L -0.00104 -0.00416 L -0.00573 0.00462 L 0.00382 0.00462 L 0.00868 0.0134 Z " pathEditMode="fixed" rAng="0" ptsTypes="FFFFFFFFFFFFF">
                                      <p:cBhvr>
                                        <p:cTn id="90" dur="500" fill="hold"/>
                                        <p:tgtEl>
                                          <p:spTgt spid="16432"/>
                                        </p:tgtEl>
                                        <p:attrNameLst>
                                          <p:attrName>ppt_x</p:attrName>
                                          <p:attrName>ppt_y</p:attrName>
                                        </p:attrNameLst>
                                      </p:cBhvr>
                                      <p:rCtr x="0" y="-1757"/>
                                    </p:animMotion>
                                  </p:childTnLst>
                                </p:cTn>
                              </p:par>
                              <p:par>
                                <p:cTn id="91" presetID="11" presetClass="path" presetSubtype="0" repeatCount="indefinite" accel="50000" autoRev="1" fill="hold" grpId="0" nodeType="withEffect">
                                  <p:stCondLst>
                                    <p:cond delay="0"/>
                                  </p:stCondLst>
                                  <p:childTnLst>
                                    <p:animMotion origin="layout" path="M 0.00157 -0.02173 L -0.00208 -0.01248 L -0.00937 -0.01248 L -0.00573 -0.00254 L -0.00937 0.00671 L -0.00208 0.00671 L 0.00157 0.01711 L 0.00539 0.00671 L 0.0125 0.00671 L 0.00903 -0.00254 L 0.0125 -0.01248 L 0.00539 -0.01248 L 0.00157 -0.02173 Z " pathEditMode="fixed" rAng="0" ptsTypes="FFFFFFFFFFFFF">
                                      <p:cBhvr>
                                        <p:cTn id="92" dur="500" fill="hold"/>
                                        <p:tgtEl>
                                          <p:spTgt spid="16434"/>
                                        </p:tgtEl>
                                        <p:attrNameLst>
                                          <p:attrName>ppt_x</p:attrName>
                                          <p:attrName>ppt_y</p:attrName>
                                        </p:attrNameLst>
                                      </p:cBhvr>
                                      <p:rCtr x="0" y="1942"/>
                                    </p:animMotion>
                                  </p:childTnLst>
                                </p:cTn>
                              </p:par>
                              <p:par>
                                <p:cTn id="93" presetID="11" presetClass="path" presetSubtype="0" repeatCount="indefinite" accel="50000" fill="hold" grpId="0" nodeType="withEffect">
                                  <p:stCondLst>
                                    <p:cond delay="0"/>
                                  </p:stCondLst>
                                  <p:childTnLst>
                                    <p:animMotion origin="layout" path="M 0.00226 -0.00462 L 0.00556 -0.00208 L 0.0125 -0.00208 L 0.00903 0.00093 L 0.0125 0.00347 L 0.00556 0.00347 L 0.00226 0.00648 L -0.00121 0.00347 L -0.00798 0.00347 L -0.00468 0.00093 L -0.00798 -0.00208 L -0.00121 -0.00208 L 0.00226 -0.00462 Z " pathEditMode="fixed" rAng="0" ptsTypes="FFFFFFFFFFFFF">
                                      <p:cBhvr>
                                        <p:cTn id="94" dur="500" fill="hold"/>
                                        <p:tgtEl>
                                          <p:spTgt spid="16435"/>
                                        </p:tgtEl>
                                        <p:attrNameLst>
                                          <p:attrName>ppt_x</p:attrName>
                                          <p:attrName>ppt_y</p:attrName>
                                        </p:attrNameLst>
                                      </p:cBhvr>
                                      <p:rCtr x="0" y="555"/>
                                    </p:animMotion>
                                  </p:childTnLst>
                                </p:cTn>
                              </p:par>
                              <p:par>
                                <p:cTn id="95" presetID="11" presetClass="path" presetSubtype="0" repeatCount="indefinite" accel="50000" autoRev="1" fill="hold" grpId="0" nodeType="withEffect">
                                  <p:stCondLst>
                                    <p:cond delay="0"/>
                                  </p:stCondLst>
                                  <p:childTnLst>
                                    <p:animMotion origin="layout" path="M -0.01111 0.01202 L -0.0099 0.00809 L -0.00451 0.00347 L -0.00799 0.00393 L -0.00677 -0.00046 L -0.01146 0.00301 L -0.01458 0.00255 L -0.01649 0.00671 L -0.0217 0.00925 L -0.01771 0.01064 L -0.01962 0.0148 L -0.01476 0.01133 L -0.01111 0.01202 Z " pathEditMode="fixed" rAng="-1625733" ptsTypes="FFFFFFFFFFFFF">
                                      <p:cBhvr>
                                        <p:cTn id="96" dur="500" fill="hold"/>
                                        <p:tgtEl>
                                          <p:spTgt spid="16433"/>
                                        </p:tgtEl>
                                        <p:attrNameLst>
                                          <p:attrName>ppt_x</p:attrName>
                                          <p:attrName>ppt_y</p:attrName>
                                        </p:attrNameLst>
                                      </p:cBhvr>
                                      <p:rCtr x="-174" y="-4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5" grpId="0" animBg="1"/>
      <p:bldP spid="16396" grpId="0" animBg="1"/>
      <p:bldP spid="16397" grpId="0" animBg="1"/>
      <p:bldP spid="16398" grpId="0" animBg="1"/>
      <p:bldP spid="16399" grpId="0" animBg="1"/>
      <p:bldP spid="16400" grpId="0" animBg="1"/>
      <p:bldP spid="16401" grpId="0" animBg="1"/>
      <p:bldP spid="16402" grpId="0" animBg="1"/>
      <p:bldP spid="16403" grpId="0" animBg="1"/>
      <p:bldP spid="16404" grpId="0" animBg="1"/>
      <p:bldP spid="16405" grpId="0" animBg="1"/>
      <p:bldP spid="16406" grpId="0" animBg="1"/>
      <p:bldP spid="16407" grpId="0" animBg="1"/>
      <p:bldP spid="16408" grpId="0" animBg="1"/>
      <p:bldP spid="16409" grpId="0" animBg="1"/>
      <p:bldP spid="16410" grpId="0" animBg="1"/>
      <p:bldP spid="16411" grpId="0" animBg="1"/>
      <p:bldP spid="16412" grpId="0" animBg="1"/>
      <p:bldP spid="16413" grpId="0" animBg="1"/>
      <p:bldP spid="16414" grpId="0" animBg="1"/>
      <p:bldP spid="16416" grpId="0" animBg="1"/>
      <p:bldP spid="16417" grpId="0" animBg="1"/>
      <p:bldP spid="16418" grpId="0" animBg="1"/>
      <p:bldP spid="16419" grpId="0" animBg="1"/>
      <p:bldP spid="16420" grpId="0" animBg="1"/>
      <p:bldP spid="16421" grpId="0" animBg="1"/>
      <p:bldP spid="16422" grpId="0" animBg="1"/>
      <p:bldP spid="16423" grpId="0" animBg="1"/>
      <p:bldP spid="16424" grpId="0" animBg="1"/>
      <p:bldP spid="16425" grpId="0" animBg="1"/>
      <p:bldP spid="16426" grpId="0" animBg="1"/>
      <p:bldP spid="16427" grpId="0" animBg="1"/>
      <p:bldP spid="16428" grpId="0" animBg="1"/>
      <p:bldP spid="16429" grpId="0" animBg="1"/>
      <p:bldP spid="16430" grpId="0" animBg="1"/>
      <p:bldP spid="16431" grpId="0" animBg="1"/>
      <p:bldP spid="16432" grpId="0" animBg="1"/>
      <p:bldP spid="16433" grpId="0" animBg="1"/>
      <p:bldP spid="16434" grpId="0" animBg="1"/>
      <p:bldP spid="164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487362"/>
          </a:xfrm>
        </p:spPr>
        <p:txBody>
          <a:bodyPr>
            <a:normAutofit fontScale="90000"/>
          </a:bodyPr>
          <a:lstStyle/>
          <a:p>
            <a:pPr>
              <a:defRPr/>
            </a:pPr>
            <a:r>
              <a:rPr lang="en-US" sz="2800" b="1" dirty="0" smtClean="0">
                <a:solidFill>
                  <a:srgbClr val="FF0000"/>
                </a:solidFill>
              </a:rPr>
              <a:t>II.  </a:t>
            </a:r>
            <a:r>
              <a:rPr lang="en-US" sz="2800" b="1" dirty="0" err="1" smtClean="0">
                <a:solidFill>
                  <a:srgbClr val="FF0000"/>
                </a:solidFill>
              </a:rPr>
              <a:t>Các</a:t>
            </a:r>
            <a:r>
              <a:rPr lang="en-US" sz="2800" b="1" dirty="0" smtClean="0">
                <a:solidFill>
                  <a:srgbClr val="FF0000"/>
                </a:solidFill>
              </a:rPr>
              <a:t> </a:t>
            </a:r>
            <a:r>
              <a:rPr lang="en-US" sz="2800" b="1" dirty="0" err="1" smtClean="0">
                <a:solidFill>
                  <a:srgbClr val="FF0000"/>
                </a:solidFill>
              </a:rPr>
              <a:t>cách</a:t>
            </a:r>
            <a:r>
              <a:rPr lang="en-US" sz="2800" b="1" dirty="0" smtClean="0">
                <a:solidFill>
                  <a:srgbClr val="FF0000"/>
                </a:solidFill>
              </a:rPr>
              <a:t> </a:t>
            </a:r>
            <a:r>
              <a:rPr lang="en-US" sz="2800" b="1" dirty="0" err="1" smtClean="0">
                <a:solidFill>
                  <a:srgbClr val="FF0000"/>
                </a:solidFill>
              </a:rPr>
              <a:t>làm</a:t>
            </a:r>
            <a:r>
              <a:rPr lang="en-US" sz="2800" b="1" dirty="0" smtClean="0">
                <a:solidFill>
                  <a:srgbClr val="FF0000"/>
                </a:solidFill>
              </a:rPr>
              <a:t> </a:t>
            </a:r>
            <a:r>
              <a:rPr lang="en-US" sz="2800" b="1" dirty="0" err="1" smtClean="0">
                <a:solidFill>
                  <a:srgbClr val="FF0000"/>
                </a:solidFill>
              </a:rPr>
              <a:t>thay</a:t>
            </a:r>
            <a:r>
              <a:rPr lang="en-US" sz="2800" b="1" dirty="0" smtClean="0">
                <a:solidFill>
                  <a:srgbClr val="FF0000"/>
                </a:solidFill>
              </a:rPr>
              <a:t> </a:t>
            </a:r>
            <a:r>
              <a:rPr lang="en-US" sz="2800" b="1" dirty="0" err="1" smtClean="0">
                <a:solidFill>
                  <a:srgbClr val="FF0000"/>
                </a:solidFill>
              </a:rPr>
              <a:t>đổi</a:t>
            </a:r>
            <a:r>
              <a:rPr lang="en-US" sz="2800" b="1" dirty="0" smtClean="0">
                <a:solidFill>
                  <a:srgbClr val="FF0000"/>
                </a:solidFill>
              </a:rPr>
              <a:t> </a:t>
            </a:r>
            <a:r>
              <a:rPr lang="en-US" sz="2800" b="1" dirty="0" err="1" smtClean="0">
                <a:solidFill>
                  <a:srgbClr val="FF0000"/>
                </a:solidFill>
              </a:rPr>
              <a:t>nhiệt</a:t>
            </a:r>
            <a:r>
              <a:rPr lang="en-US" sz="2800" b="1" dirty="0" smtClean="0">
                <a:solidFill>
                  <a:srgbClr val="FF0000"/>
                </a:solidFill>
              </a:rPr>
              <a:t> </a:t>
            </a:r>
            <a:r>
              <a:rPr lang="en-US" sz="2800" b="1" dirty="0" err="1" smtClean="0">
                <a:solidFill>
                  <a:srgbClr val="FF0000"/>
                </a:solidFill>
              </a:rPr>
              <a:t>năng</a:t>
            </a:r>
            <a:endParaRPr lang="en-US" sz="28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8" y="3200400"/>
            <a:ext cx="22098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3948" y="2570818"/>
            <a:ext cx="3062651" cy="477182"/>
          </a:xfrm>
          <a:prstGeom prst="rect">
            <a:avLst/>
          </a:prstGeom>
          <a:noFill/>
        </p:spPr>
        <p:txBody>
          <a:bodyPr>
            <a:spAutoFit/>
          </a:bodyPr>
          <a:lstStyle/>
          <a:p>
            <a:pPr algn="ctr" eaLnBrk="1" hangingPunct="1">
              <a:defRPr/>
            </a:pPr>
            <a:r>
              <a:rPr lang="en-US" dirty="0">
                <a:ln w="0"/>
                <a:solidFill>
                  <a:srgbClr val="0000CC"/>
                </a:solidFill>
                <a:effectLst>
                  <a:reflection blurRad="6350" stA="53000" endA="300" endPos="35500" dir="5400000" sy="-90000" algn="bl" rotWithShape="0"/>
                </a:effectLst>
                <a:latin typeface="Arial" charset="0"/>
              </a:rPr>
              <a:t>THẢO LUẬN NHÓM</a:t>
            </a:r>
          </a:p>
        </p:txBody>
      </p:sp>
      <p:sp>
        <p:nvSpPr>
          <p:cNvPr id="6" name="Left Arrow Callout 5"/>
          <p:cNvSpPr/>
          <p:nvPr/>
        </p:nvSpPr>
        <p:spPr>
          <a:xfrm>
            <a:off x="2849563" y="1905000"/>
            <a:ext cx="4465637" cy="3429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00CC"/>
                </a:solidFill>
              </a:rPr>
              <a:t>Làm</a:t>
            </a:r>
            <a:r>
              <a:rPr lang="en-US" sz="3200" dirty="0">
                <a:solidFill>
                  <a:srgbClr val="0000CC"/>
                </a:solidFill>
              </a:rPr>
              <a:t> </a:t>
            </a:r>
            <a:r>
              <a:rPr lang="en-US" sz="3200" dirty="0" err="1">
                <a:solidFill>
                  <a:srgbClr val="0000CC"/>
                </a:solidFill>
              </a:rPr>
              <a:t>thế</a:t>
            </a:r>
            <a:r>
              <a:rPr lang="en-US" sz="3200" dirty="0">
                <a:solidFill>
                  <a:srgbClr val="0000CC"/>
                </a:solidFill>
              </a:rPr>
              <a:t> </a:t>
            </a:r>
            <a:r>
              <a:rPr lang="en-US" sz="3200" dirty="0" err="1">
                <a:solidFill>
                  <a:srgbClr val="0000CC"/>
                </a:solidFill>
              </a:rPr>
              <a:t>nào</a:t>
            </a:r>
            <a:r>
              <a:rPr lang="en-US" sz="3200" dirty="0">
                <a:solidFill>
                  <a:srgbClr val="0000CC"/>
                </a:solidFill>
              </a:rPr>
              <a:t> </a:t>
            </a:r>
            <a:r>
              <a:rPr lang="en-US" sz="3200" dirty="0" err="1">
                <a:solidFill>
                  <a:srgbClr val="0000CC"/>
                </a:solidFill>
              </a:rPr>
              <a:t>để</a:t>
            </a:r>
            <a:r>
              <a:rPr lang="en-US" sz="3200" dirty="0">
                <a:solidFill>
                  <a:srgbClr val="0000CC"/>
                </a:solidFill>
              </a:rPr>
              <a:t> </a:t>
            </a:r>
            <a:r>
              <a:rPr lang="en-US" sz="3200" dirty="0" err="1">
                <a:solidFill>
                  <a:srgbClr val="0000CC"/>
                </a:solidFill>
              </a:rPr>
              <a:t>thay</a:t>
            </a:r>
            <a:r>
              <a:rPr lang="en-US" sz="3200" dirty="0">
                <a:solidFill>
                  <a:srgbClr val="0000CC"/>
                </a:solidFill>
              </a:rPr>
              <a:t> </a:t>
            </a:r>
            <a:r>
              <a:rPr lang="en-US" sz="3200" dirty="0" err="1">
                <a:solidFill>
                  <a:srgbClr val="0000CC"/>
                </a:solidFill>
              </a:rPr>
              <a:t>đổi</a:t>
            </a:r>
            <a:r>
              <a:rPr lang="en-US" sz="3200" dirty="0">
                <a:solidFill>
                  <a:srgbClr val="0000CC"/>
                </a:solidFill>
              </a:rPr>
              <a:t> </a:t>
            </a:r>
            <a:r>
              <a:rPr lang="en-US" sz="3200" dirty="0" err="1">
                <a:solidFill>
                  <a:srgbClr val="0000CC"/>
                </a:solidFill>
              </a:rPr>
              <a:t>nhiệt</a:t>
            </a:r>
            <a:r>
              <a:rPr lang="en-US" sz="3200" dirty="0">
                <a:solidFill>
                  <a:srgbClr val="0000CC"/>
                </a:solidFill>
              </a:rPr>
              <a:t> </a:t>
            </a:r>
            <a:r>
              <a:rPr lang="en-US" sz="3200" dirty="0" err="1">
                <a:solidFill>
                  <a:srgbClr val="0000CC"/>
                </a:solidFill>
              </a:rPr>
              <a:t>năng</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một</a:t>
            </a:r>
            <a:r>
              <a:rPr lang="en-US" sz="3200" dirty="0">
                <a:solidFill>
                  <a:srgbClr val="0000CC"/>
                </a:solidFill>
              </a:rPr>
              <a:t> </a:t>
            </a:r>
            <a:r>
              <a:rPr lang="en-US" sz="3200" dirty="0" err="1">
                <a:solidFill>
                  <a:srgbClr val="0000CC"/>
                </a:solidFill>
              </a:rPr>
              <a:t>miếng</a:t>
            </a:r>
            <a:r>
              <a:rPr lang="en-US" sz="3200" dirty="0">
                <a:solidFill>
                  <a:srgbClr val="0000CC"/>
                </a:solidFill>
              </a:rPr>
              <a:t> </a:t>
            </a:r>
            <a:r>
              <a:rPr lang="en-US" sz="3200" dirty="0" err="1">
                <a:solidFill>
                  <a:srgbClr val="0000CC"/>
                </a:solidFill>
              </a:rPr>
              <a:t>đồng</a:t>
            </a:r>
            <a:r>
              <a:rPr lang="en-US" sz="3200" dirty="0">
                <a:solidFill>
                  <a:srgbClr val="0000CC"/>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prstGeom prst="cloudCallout">
            <a:avLst>
              <a:gd name="adj1" fmla="val -54020"/>
              <a:gd name="adj2" fmla="val 52819"/>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800" dirty="0">
                <a:latin typeface="+mj-lt"/>
              </a:rPr>
              <a:t>Em hãy nghĩ ra một thí nghiệm đơn giản để chứng tỏ khi thực hiện công lên miếng đồng thì miếng đồng sẽ nóng lên</a:t>
            </a:r>
            <a:endParaRPr lang="vi-VN" sz="2800" dirty="0">
              <a:latin typeface="+mj-lt"/>
            </a:endParaRPr>
          </a:p>
        </p:txBody>
      </p:sp>
    </p:spTree>
    <p:extLst>
      <p:ext uri="{BB962C8B-B14F-4D97-AF65-F5344CB8AC3E}">
        <p14:creationId xmlns:p14="http://schemas.microsoft.com/office/powerpoint/2010/main" val="1183816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087279"/>
            <a:ext cx="7848600" cy="954107"/>
          </a:xfrm>
          <a:prstGeom prst="rect">
            <a:avLst/>
          </a:prstGeom>
          <a:noFill/>
        </p:spPr>
        <p:txBody>
          <a:bodyPr>
            <a:spAutoFit/>
          </a:bodyPr>
          <a:lstStyle/>
          <a:p>
            <a:pPr algn="just" eaLnBrk="1" hangingPunct="1">
              <a:defRPr/>
            </a:pPr>
            <a:r>
              <a:rPr lang="en-US" sz="2800" smtClean="0">
                <a:latin typeface="+mj-lt"/>
              </a:rPr>
              <a:t>Dùng </a:t>
            </a:r>
            <a:r>
              <a:rPr lang="en-US" sz="2800" dirty="0">
                <a:latin typeface="+mj-lt"/>
              </a:rPr>
              <a:t>lực tác động vào vật hoặc làm vật chuyển động để thay đổi nhiệt độ của vật.</a:t>
            </a:r>
            <a:endParaRPr lang="vi-VN" sz="2800" dirty="0">
              <a:latin typeface="+mj-lt"/>
            </a:endParaRPr>
          </a:p>
        </p:txBody>
      </p:sp>
      <p:pic>
        <p:nvPicPr>
          <p:cNvPr id="12" name="Picture 30" descr="AG0001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953000"/>
            <a:ext cx="3065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457200"/>
            <a:ext cx="31242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smtClean="0">
                <a:solidFill>
                  <a:srgbClr val="FF0000"/>
                </a:solidFill>
              </a:rPr>
              <a:t>1. Thực hiện công</a:t>
            </a:r>
            <a:endParaRPr lang="en-US" sz="240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914400" y="1676400"/>
            <a:ext cx="8229600" cy="4525963"/>
          </a:xfrm>
          <a:prstGeom prst="cloudCallout">
            <a:avLst>
              <a:gd name="adj1" fmla="val -67927"/>
              <a:gd name="adj2" fmla="val -15918"/>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2800" dirty="0">
                <a:latin typeface="+mj-lt"/>
              </a:rPr>
              <a:t>Em hãy nghĩ ra một thí nghiệm đơn giản để minh họa  việc làm tăng nhiệt năng của một vật bằng cách truyền nhiệt?</a:t>
            </a:r>
            <a:endParaRPr lang="vi-VN" sz="2800" dirty="0">
              <a:latin typeface="+mj-lt"/>
            </a:endParaRPr>
          </a:p>
        </p:txBody>
      </p:sp>
    </p:spTree>
    <p:extLst>
      <p:ext uri="{BB962C8B-B14F-4D97-AF65-F5344CB8AC3E}">
        <p14:creationId xmlns:p14="http://schemas.microsoft.com/office/powerpoint/2010/main" val="675320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295400"/>
            <a:ext cx="7848600" cy="954088"/>
          </a:xfrm>
          <a:prstGeom prst="rect">
            <a:avLst/>
          </a:prstGeom>
          <a:noFill/>
        </p:spPr>
        <p:txBody>
          <a:bodyPr>
            <a:spAutoFit/>
          </a:bodyPr>
          <a:lstStyle/>
          <a:p>
            <a:pPr algn="just" eaLnBrk="1" hangingPunct="1">
              <a:defRPr/>
            </a:pPr>
            <a:r>
              <a:rPr lang="en-US" sz="2800" dirty="0">
                <a:latin typeface="+mj-lt"/>
              </a:rPr>
              <a:t>Các cách làm thay đổi nhiệt năng mà không cần thực hiện công gọi là truyền nhiệt.</a:t>
            </a:r>
            <a:endParaRPr lang="vi-VN" sz="2800" dirty="0">
              <a:latin typeface="+mj-lt"/>
            </a:endParaRPr>
          </a:p>
        </p:txBody>
      </p:sp>
      <p:pic>
        <p:nvPicPr>
          <p:cNvPr id="12" name="Picture 30" descr="AG0001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3065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457200"/>
            <a:ext cx="31242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smtClean="0">
                <a:solidFill>
                  <a:srgbClr val="FF0000"/>
                </a:solidFill>
              </a:rPr>
              <a:t>2. Truyền nhiệt</a:t>
            </a:r>
            <a:endParaRPr lang="en-US" sz="240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MGP0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descr="IMGP0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66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descr="100_0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052513"/>
            <a:ext cx="22860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3" name="Group 11"/>
          <p:cNvGrpSpPr>
            <a:grpSpLocks/>
          </p:cNvGrpSpPr>
          <p:nvPr/>
        </p:nvGrpSpPr>
        <p:grpSpPr bwMode="auto">
          <a:xfrm>
            <a:off x="6324600" y="3886200"/>
            <a:ext cx="2286000" cy="1752600"/>
            <a:chOff x="3312" y="2880"/>
            <a:chExt cx="1152" cy="576"/>
          </a:xfrm>
        </p:grpSpPr>
        <p:sp>
          <p:nvSpPr>
            <p:cNvPr id="187404" name="Rectangle 12"/>
            <p:cNvSpPr>
              <a:spLocks noChangeArrowheads="1"/>
            </p:cNvSpPr>
            <p:nvPr/>
          </p:nvSpPr>
          <p:spPr bwMode="auto">
            <a:xfrm>
              <a:off x="3312" y="2880"/>
              <a:ext cx="1152" cy="576"/>
            </a:xfrm>
            <a:prstGeom prst="rect">
              <a:avLst/>
            </a:prstGeom>
            <a:solidFill>
              <a:schemeClr val="accent1"/>
            </a:solidFill>
            <a:ln w="9525">
              <a:solidFill>
                <a:schemeClr val="tx1"/>
              </a:solidFill>
              <a:miter lim="800000"/>
              <a:headEnd/>
              <a:tailEnd/>
            </a:ln>
            <a:effectLst/>
            <a:extLst/>
          </p:spPr>
          <p:txBody>
            <a:bodyPr wrap="none" anchor="ctr"/>
            <a:lstStyle/>
            <a:p>
              <a:pPr eaLnBrk="1" hangingPunct="1">
                <a:defRPr/>
              </a:pPr>
              <a:endParaRPr lang="vi-VN">
                <a:solidFill>
                  <a:srgbClr val="000000"/>
                </a:solidFill>
                <a:effectLst>
                  <a:outerShdw blurRad="38100" dist="38100" dir="2700000" algn="tl">
                    <a:srgbClr val="000000">
                      <a:alpha val="43137"/>
                    </a:srgbClr>
                  </a:outerShdw>
                </a:effectLst>
                <a:latin typeface="Arial" charset="0"/>
              </a:endParaRPr>
            </a:p>
          </p:txBody>
        </p:sp>
        <p:sp>
          <p:nvSpPr>
            <p:cNvPr id="187405" name="Oval 13"/>
            <p:cNvSpPr>
              <a:spLocks noChangeArrowheads="1"/>
            </p:cNvSpPr>
            <p:nvPr/>
          </p:nvSpPr>
          <p:spPr bwMode="auto">
            <a:xfrm>
              <a:off x="4080" y="3216"/>
              <a:ext cx="240" cy="192"/>
            </a:xfrm>
            <a:prstGeom prst="ellipse">
              <a:avLst/>
            </a:prstGeom>
            <a:solidFill>
              <a:srgbClr val="D0D77B"/>
            </a:solidFill>
            <a:ln w="9525">
              <a:solidFill>
                <a:schemeClr val="tx1"/>
              </a:solidFill>
              <a:round/>
              <a:headEnd/>
              <a:tailEnd/>
            </a:ln>
            <a:effectLst/>
            <a:extLst/>
          </p:spPr>
          <p:txBody>
            <a:bodyPr wrap="none" anchor="ctr"/>
            <a:lstStyle/>
            <a:p>
              <a:pPr eaLnBrk="1" hangingPunct="1">
                <a:defRPr/>
              </a:pPr>
              <a:endParaRPr lang="vi-VN">
                <a:solidFill>
                  <a:srgbClr val="000000"/>
                </a:solidFill>
                <a:effectLst>
                  <a:outerShdw blurRad="38100" dist="38100" dir="2700000" algn="tl">
                    <a:srgbClr val="000000">
                      <a:alpha val="43137"/>
                    </a:srgbClr>
                  </a:outerShdw>
                </a:effectLst>
                <a:latin typeface="Arial" charset="0"/>
              </a:endParaRPr>
            </a:p>
          </p:txBody>
        </p:sp>
        <p:pic>
          <p:nvPicPr>
            <p:cNvPr id="12300" name="Picture 14" descr="sun1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49" y="2880"/>
              <a:ext cx="34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7" name="Line 15"/>
            <p:cNvSpPr>
              <a:spLocks noChangeShapeType="1"/>
            </p:cNvSpPr>
            <p:nvPr/>
          </p:nvSpPr>
          <p:spPr bwMode="auto">
            <a:xfrm>
              <a:off x="3792" y="3072"/>
              <a:ext cx="240" cy="144"/>
            </a:xfrm>
            <a:prstGeom prst="line">
              <a:avLst/>
            </a:prstGeom>
            <a:noFill/>
            <a:ln w="9525">
              <a:solidFill>
                <a:srgbClr val="FFFF00"/>
              </a:solidFill>
              <a:round/>
              <a:headEnd/>
              <a:tailEnd type="arrow" w="med" len="med"/>
            </a:ln>
            <a:effectLst/>
            <a:extLst/>
          </p:spPr>
          <p:txBody>
            <a:bodyPr/>
            <a:lstStyle/>
            <a:p>
              <a:pPr eaLnBrk="1" hangingPunct="1">
                <a:defRPr/>
              </a:pPr>
              <a:endParaRPr lang="vi-VN">
                <a:solidFill>
                  <a:srgbClr val="000000"/>
                </a:solidFill>
                <a:effectLst>
                  <a:outerShdw blurRad="38100" dist="38100" dir="2700000" algn="tl">
                    <a:srgbClr val="000000">
                      <a:alpha val="43137"/>
                    </a:srgbClr>
                  </a:outerShdw>
                </a:effectLst>
                <a:latin typeface="Arial" charset="0"/>
              </a:endParaRPr>
            </a:p>
          </p:txBody>
        </p:sp>
        <p:sp>
          <p:nvSpPr>
            <p:cNvPr id="187408" name="Line 16"/>
            <p:cNvSpPr>
              <a:spLocks noChangeShapeType="1"/>
            </p:cNvSpPr>
            <p:nvPr/>
          </p:nvSpPr>
          <p:spPr bwMode="auto">
            <a:xfrm>
              <a:off x="3744" y="3120"/>
              <a:ext cx="240" cy="144"/>
            </a:xfrm>
            <a:prstGeom prst="line">
              <a:avLst/>
            </a:prstGeom>
            <a:noFill/>
            <a:ln w="9525">
              <a:solidFill>
                <a:srgbClr val="FFFF00"/>
              </a:solidFill>
              <a:round/>
              <a:headEnd/>
              <a:tailEnd type="arrow" w="med" len="med"/>
            </a:ln>
            <a:effectLst/>
            <a:extLst/>
          </p:spPr>
          <p:txBody>
            <a:bodyPr/>
            <a:lstStyle/>
            <a:p>
              <a:pPr eaLnBrk="1" hangingPunct="1">
                <a:defRPr/>
              </a:pPr>
              <a:endParaRPr lang="vi-VN">
                <a:solidFill>
                  <a:srgbClr val="000000"/>
                </a:solidFill>
                <a:effectLst>
                  <a:outerShdw blurRad="38100" dist="38100" dir="2700000" algn="tl">
                    <a:srgbClr val="000000">
                      <a:alpha val="43137"/>
                    </a:srgbClr>
                  </a:outerShdw>
                </a:effectLst>
                <a:latin typeface="Arial" charset="0"/>
              </a:endParaRPr>
            </a:p>
          </p:txBody>
        </p:sp>
      </p:grpSp>
      <p:pic>
        <p:nvPicPr>
          <p:cNvPr id="12294" name="Picture 17" descr="IMGP0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8862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8" descr="IMGP01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0668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itle 1"/>
          <p:cNvSpPr>
            <a:spLocks noGrp="1"/>
          </p:cNvSpPr>
          <p:nvPr>
            <p:ph type="title"/>
          </p:nvPr>
        </p:nvSpPr>
        <p:spPr/>
        <p:txBody>
          <a:bodyPr/>
          <a:lstStyle/>
          <a:p>
            <a:endParaRPr lang="vi-VN" altLang="en-US" smtClean="0"/>
          </a:p>
        </p:txBody>
      </p:sp>
      <p:sp>
        <p:nvSpPr>
          <p:cNvPr id="12297" name="Content Placeholder 2"/>
          <p:cNvSpPr>
            <a:spLocks noGrp="1"/>
          </p:cNvSpPr>
          <p:nvPr>
            <p:ph idx="1"/>
          </p:nvPr>
        </p:nvSpPr>
        <p:spPr/>
        <p:txBody>
          <a:bodyPr/>
          <a:lstStyle/>
          <a:p>
            <a:endParaRPr lang="vi-VN" altLang="en-US" smtClean="0"/>
          </a:p>
        </p:txBody>
      </p:sp>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60&quot;/&gt;&lt;/object&gt;&lt;object type=&quot;3&quot; unique_id=&quot;10004&quot;&gt;&lt;property id=&quot;20148&quot; value=&quot;5&quot;/&gt;&lt;property id=&quot;20300&quot; value=&quot;Slide 3&quot;/&gt;&lt;property id=&quot;20307&quot; value=&quot;342&quot;/&gt;&lt;/object&gt;&lt;object type=&quot;3&quot; unique_id=&quot;10005&quot;&gt;&lt;property id=&quot;20148&quot; value=&quot;5&quot;/&gt;&lt;property id=&quot;20300&quot; value=&quot;Slide 4&quot;/&gt;&lt;property id=&quot;20307&quot; value=&quot;343&quot;/&gt;&lt;/object&gt;&lt;object type=&quot;3&quot; unique_id=&quot;10006&quot;&gt;&lt;property id=&quot;20148&quot; value=&quot;5&quot;/&gt;&lt;property id=&quot;20300&quot; value=&quot;Slide 5 - &amp;quot;II.  Các cách làm thay đổi nhiệt năng&amp;quot;&quot;/&gt;&lt;property id=&quot;20307&quot; value=&quot;361&quot;/&gt;&lt;/object&gt;&lt;object type=&quot;3&quot; unique_id=&quot;10007&quot;&gt;&lt;property id=&quot;20148&quot; value=&quot;5&quot;/&gt;&lt;property id=&quot;20300&quot; value=&quot;Slide 6&quot;/&gt;&lt;property id=&quot;20307&quot; value=&quot;365&quot;/&gt;&lt;/object&gt;&lt;object type=&quot;3&quot; unique_id=&quot;10008&quot;&gt;&lt;property id=&quot;20148&quot; value=&quot;5&quot;/&gt;&lt;property id=&quot;20300&quot; value=&quot;Slide 7&quot;/&gt;&lt;property id=&quot;20307&quot; value=&quot;366&quot;/&gt;&lt;/object&gt;&lt;object type=&quot;3&quot; unique_id=&quot;10009&quot;&gt;&lt;property id=&quot;20148&quot; value=&quot;5&quot;/&gt;&lt;property id=&quot;20300&quot; value=&quot;Slide 8&quot;/&gt;&lt;property id=&quot;20307&quot; value=&quot;364&quot;/&gt;&lt;/object&gt;&lt;object type=&quot;3&quot; unique_id=&quot;10010&quot;&gt;&lt;property id=&quot;20148&quot; value=&quot;5&quot;/&gt;&lt;property id=&quot;20300&quot; value=&quot;Slide 9&quot;/&gt;&lt;property id=&quot;20307&quot; value=&quot;356&quot;/&gt;&lt;/object&gt;&lt;object type=&quot;3&quot; unique_id=&quot;10011&quot;&gt;&lt;property id=&quot;20148&quot; value=&quot;5&quot;/&gt;&lt;property id=&quot;20300&quot; value=&quot;Slide 10&quot;/&gt;&lt;property id=&quot;20307&quot; value=&quot;351&quot;/&gt;&lt;/object&gt;&lt;object type=&quot;3&quot; unique_id=&quot;10012&quot;&gt;&lt;property id=&quot;20148&quot; value=&quot;5&quot;/&gt;&lt;property id=&quot;20300&quot; value=&quot;Slide 11&quot;/&gt;&lt;property id=&quot;20307&quot; value=&quot;367&quot;/&gt;&lt;/object&gt;&lt;object type=&quot;3&quot; unique_id=&quot;10013&quot;&gt;&lt;property id=&quot;20148&quot; value=&quot;5&quot;/&gt;&lt;property id=&quot;20300&quot; value=&quot;Slide 12&quot;/&gt;&lt;property id=&quot;20307&quot; value=&quot;368&quot;/&gt;&lt;/object&gt;&lt;object type=&quot;3&quot; unique_id=&quot;10014&quot;&gt;&lt;property id=&quot;20148&quot; value=&quot;5&quot;/&gt;&lt;property id=&quot;20300&quot; value=&quot;Slide 13&quot;/&gt;&lt;property id=&quot;20307&quot; value=&quot;369&quot;/&gt;&lt;/object&gt;&lt;object type=&quot;3&quot; unique_id=&quot;10015&quot;&gt;&lt;property id=&quot;20148&quot; value=&quot;5&quot;/&gt;&lt;property id=&quot;20300&quot; value=&quot;Slide 14&quot;/&gt;&lt;property id=&quot;20307&quot; value=&quot;370&quot;/&gt;&lt;/object&gt;&lt;object type=&quot;3&quot; unique_id=&quot;10016&quot;&gt;&lt;property id=&quot;20148&quot; value=&quot;5&quot;/&gt;&lt;property id=&quot;20300&quot; value=&quot;Slide 15&quot;/&gt;&lt;property id=&quot;20307&quot; value=&quot;359&quot;/&gt;&lt;/object&gt;&lt;object type=&quot;3&quot; unique_id=&quot;10017&quot;&gt;&lt;property id=&quot;20148&quot; value=&quot;5&quot;/&gt;&lt;property id=&quot;20300&quot; value=&quot;Slide 16&quot;/&gt;&lt;property id=&quot;20307&quot; value=&quot;345&quot;/&gt;&lt;/object&gt;&lt;object type=&quot;3&quot; unique_id=&quot;10018&quot;&gt;&lt;property id=&quot;20148&quot; value=&quot;5&quot;/&gt;&lt;property id=&quot;20300&quot; value=&quot;Slide 17&quot;/&gt;&lt;property id=&quot;20307&quot; value=&quot;344&quot;/&gt;&lt;/object&gt;&lt;object type=&quot;3&quot; unique_id=&quot;10019&quot;&gt;&lt;property id=&quot;20148&quot; value=&quot;5&quot;/&gt;&lt;property id=&quot;20300&quot; value=&quot;Slide 18&quot;/&gt;&lt;property id=&quot;20307&quot; value=&quot;372&quot;/&gt;&lt;/object&gt;&lt;object type=&quot;3&quot; unique_id=&quot;10020&quot;&gt;&lt;property id=&quot;20148&quot; value=&quot;5&quot;/&gt;&lt;property id=&quot;20300&quot; value=&quot;Slide 19&quot;/&gt;&lt;property id=&quot;20307&quot; value=&quot;373&quot;/&gt;&lt;/object&gt;&lt;object type=&quot;3&quot; unique_id=&quot;10021&quot;&gt;&lt;property id=&quot;20148&quot; value=&quot;5&quot;/&gt;&lt;property id=&quot;20300&quot; value=&quot;Slide 20&quot;/&gt;&lt;property id=&quot;20307&quot; value=&quot;333&quot;/&gt;&lt;/object&gt;&lt;object type=&quot;3&quot; unique_id=&quot;10106&quot;&gt;&lt;property id=&quot;20148&quot; value=&quot;5&quot;/&gt;&lt;property id=&quot;20300&quot; value=&quot;Slide 2&quot;/&gt;&lt;property id=&quot;20307&quot; value=&quot;374&quot;/&gt;&lt;/object&gt;&lt;/object&gt;&lt;object type=&quot;8&quot; unique_id=&quot;10042&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3866</TotalTime>
  <Words>969</Words>
  <Application>Microsoft Office PowerPoint</Application>
  <PresentationFormat>On-screen Show (4:3)</PresentationFormat>
  <Paragraphs>132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BÀI 21:NHIỆT NĂNG</vt:lpstr>
      <vt:lpstr>PowerPoint Presentation</vt:lpstr>
      <vt:lpstr>PowerPoint Presentation</vt:lpstr>
      <vt:lpstr>II.  Các cách làm thay đổi nhiệt năng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Duong</dc:creator>
  <cp:lastModifiedBy>XIN CHAO</cp:lastModifiedBy>
  <cp:revision>262</cp:revision>
  <dcterms:created xsi:type="dcterms:W3CDTF">2010-01-15T14:44:14Z</dcterms:created>
  <dcterms:modified xsi:type="dcterms:W3CDTF">2022-03-20T04:32:04Z</dcterms:modified>
</cp:coreProperties>
</file>