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4" r:id="rId2"/>
    <p:sldId id="343" r:id="rId3"/>
    <p:sldId id="339" r:id="rId4"/>
    <p:sldId id="345" r:id="rId5"/>
    <p:sldId id="331" r:id="rId6"/>
    <p:sldId id="336" r:id="rId7"/>
    <p:sldId id="328" r:id="rId8"/>
    <p:sldId id="290" r:id="rId9"/>
    <p:sldId id="329" r:id="rId10"/>
    <p:sldId id="348" r:id="rId11"/>
    <p:sldId id="262" r:id="rId12"/>
    <p:sldId id="349" r:id="rId13"/>
    <p:sldId id="304" r:id="rId14"/>
    <p:sldId id="341" r:id="rId15"/>
    <p:sldId id="306" r:id="rId16"/>
    <p:sldId id="327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32C8-240C-4153-8943-C050FC374DD2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B6CF-9785-412C-9B28-3CDE67A6F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230B72E-5F58-4755-B705-1D3D9366F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3D211F3D-1A15-49C9-B4D7-B3E858ECD83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84DB6E0-F72F-4A35-8279-D5B11DD74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4C39184-0B0E-4F11-9AE0-A3CDBBCB8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5E84E-7598-4569-95E5-BB0B6199C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EFC101B-4EED-4EFB-A81E-28F25980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9B4DB171-A6AF-4905-A5E2-B140DCCEE9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giáo án lý 8                 Gv: BỬU HẠP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942C1F29-28E4-408D-9076-C9C37E42A3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28585FF-6138-4B65-982B-57AE81FA0C53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/>
              <a:t>6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4AC0C8C-99E5-4485-90C8-75BFA809A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6E2D051E-F6BA-4BE2-AAEC-082C693F8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C5CBE1C-DF41-4E6C-8A91-417A46077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0C030DC-FBC8-4A82-90CB-3B0F0F229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D88BA50-1EC0-4BC3-9202-19C7148F7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389AEF6-7A16-42FD-A6C5-ABF275385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9BB7DB1-4188-4095-8334-747274303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08FF8A0-51F9-4A55-9E93-E64083742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A150-DE94-4892-97F0-D5A6B1BCA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53609-22A1-468C-A19D-8465AD95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92B62-3AD2-4C15-907D-B31EDC4F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0E67D-5623-4A15-9635-05D1B5F7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F2BC-91CF-4769-98FA-0CA3DECA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363C-E46B-466B-B20B-1C398F73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9C87F-0770-459F-B4BD-D5223E31B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0BB66-FEF2-48FD-822A-1F530CC1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BD2A-304D-4BDB-935C-05B7FF31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792EB-B40D-4A7A-B433-4FBA52A6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23389-B8A7-4AF7-8524-5CE0A97A0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6A769-248E-43E8-B461-25B80FE1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BF382-10BA-4DEC-B345-B84128AD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0FE2-40D4-4219-AD01-5203AA84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9B4B0-5B16-49EB-A1E5-A6D23557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91ABCA-CE8A-40A4-83CC-58C96BA1B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BEFB00-A7CC-4639-95B7-EEE661D4E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35956-7450-4016-9461-8B01B8BE7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C5445-A3F6-40A9-BF35-C769A7D28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76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501644-824E-4169-ADC6-EEC480F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8427AC-E996-4D4F-8BEC-97E39F91C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19100C-B3AA-4186-96B5-7ED61B076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DBB45-FF42-445A-BEDB-A7362F2ED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90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3F3328-854A-4E93-A0E4-DFA9AADAD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CCF186-69C8-46D6-9D58-E16A527DD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056320-6848-49E0-B499-72A26F7A1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A53B9-E38A-44CB-9A5B-8D73CFB59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563437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0A67-60D7-4ABD-A288-DEC4C04A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890F-985B-424A-B88A-5921A7016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CFD7-092B-4B07-930F-C18AC5B6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E997D-0C18-4C5E-8F13-5CC5284F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D632-37AC-47F1-98A6-8C7DCFF7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DB63-4F59-4CD4-A19C-781A61ED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2288C-64F7-42F6-AB14-5347007A4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D76F-2A97-4AAB-AAE6-7DF6EBB5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6279-8E22-4F3F-B335-1A46BF24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6B72F-9824-4767-857D-86ED885E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A8D7-FB5C-49EE-8B93-47D10202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E66A-EF32-49AD-96D6-DC7F42FC8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28AF0-0CBA-4274-B894-AD521D276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D84F6-58D1-45E9-969B-CF8E2517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516E7-C0A9-40BC-8404-5E25CE2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5DDC3-AEF6-45A8-98FB-5D2C8EBA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4C04-B66A-4ED2-B1C3-55586F30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EF5DD-0DBA-4A4B-B445-70C61E42D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94335-3666-422E-9762-E22971D34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13C18-AF24-4059-96C4-7C320AA1B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D27E6-1FE4-400F-AEFE-8BBF55B0D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79EAF-33CE-457A-9CAE-DEE39B2B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DA4D8-338D-43C5-B4AC-C1B8F53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14EB1-A442-41CF-9518-97E1532A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7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97F0-3602-4047-A617-F0600BC5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99B5D-3B90-42CA-972B-27C855AE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62CCA-5BB8-4DD5-8F2D-34A80FA6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6B88-DEC0-4CF1-B352-E40F3367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2FD69-F755-42D6-9BE8-D058DC94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D7450-A6AE-4B28-AED1-21E34BAE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B2AF8-A0E4-451C-A68B-7F447047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079B-44F1-427A-8DB7-2B31C94B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D268B-7BBA-4F9A-8A79-859B9A96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950ED-64E8-4F30-8590-8E6EEF079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9AB1D-1A21-42D8-839C-E92C2375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FA0C7-7AF0-413E-8DD7-8EBAFCDB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7A72-AEA7-44E2-87AD-196B0DF9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D22-7F1D-47B0-A4AE-C736C4AB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46604-3C1F-4FCE-842D-42964C43B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6191A-DB7D-490D-B5A5-361B7239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60D3B-20C8-4629-B182-82396ACB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A3039-CC20-48E0-8434-28B4D971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9EDC-E5BF-422E-9DF2-F13D81BC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F8C29-6529-4541-90D1-0175B271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CA79A-4E4E-4D06-B6F4-94D7B9A2F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6E223-434F-46E1-975F-D83041BDF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2759-766A-4A14-990B-1E86805C0065}" type="datetimeFigureOut">
              <a:rPr lang="en-US" smtClean="0"/>
              <a:t>26/02/2022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A088-8CE7-431E-82A0-163CAA92C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8D192-5D8B-476D-B25F-0D59C9D08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EB9C-3237-45FF-8992-CA405441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17.w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73AC8BBD-FF44-4933-A4BE-70DA0B60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E5CE5B17-0A42-4E96-B553-9F3E82B5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0A3657B6-3993-4403-BCF0-4348FBEDB64C}" type="slidenum"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1986" name="Picture 2" descr="bg_tn">
            <a:extLst>
              <a:ext uri="{FF2B5EF4-FFF2-40B4-BE49-F238E27FC236}">
                <a16:creationId xmlns:a16="http://schemas.microsoft.com/office/drawing/2014/main" id="{ADB0C4D1-453B-4016-BE06-96B7A040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2">
            <a:extLst>
              <a:ext uri="{FF2B5EF4-FFF2-40B4-BE49-F238E27FC236}">
                <a16:creationId xmlns:a16="http://schemas.microsoft.com/office/drawing/2014/main" id="{9184EF3F-97DE-4474-ADA9-55527068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D2">
            <a:extLst>
              <a:ext uri="{FF2B5EF4-FFF2-40B4-BE49-F238E27FC236}">
                <a16:creationId xmlns:a16="http://schemas.microsoft.com/office/drawing/2014/main" id="{D533921E-A3C6-4F55-9932-F5DB4725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895601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91C6DDB8-69AE-4E87-A3B9-E1BBC60297FD}"/>
              </a:ext>
            </a:extLst>
          </p:cNvPr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5149" name="Picture 6" descr="Lamlai">
              <a:extLst>
                <a:ext uri="{FF2B5EF4-FFF2-40B4-BE49-F238E27FC236}">
                  <a16:creationId xmlns:a16="http://schemas.microsoft.com/office/drawing/2014/main" id="{C9E1E6C4-FB89-4597-9B64-380560C21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Text Box 7">
              <a:extLst>
                <a:ext uri="{FF2B5EF4-FFF2-40B4-BE49-F238E27FC236}">
                  <a16:creationId xmlns:a16="http://schemas.microsoft.com/office/drawing/2014/main" id="{29B5AACB-4A6F-45E7-994E-CF946A0E7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B81D5CB8-1C06-431C-B076-9E005AF64BC6}"/>
              </a:ext>
            </a:extLst>
          </p:cNvPr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5147" name="Picture 9" descr="Ketqua">
              <a:extLst>
                <a:ext uri="{FF2B5EF4-FFF2-40B4-BE49-F238E27FC236}">
                  <a16:creationId xmlns:a16="http://schemas.microsoft.com/office/drawing/2014/main" id="{62F82C9D-E25F-4344-A30A-EA61735C8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 Box 10">
              <a:extLst>
                <a:ext uri="{FF2B5EF4-FFF2-40B4-BE49-F238E27FC236}">
                  <a16:creationId xmlns:a16="http://schemas.microsoft.com/office/drawing/2014/main" id="{33EAAB80-69D7-4854-A6ED-96F3A157C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41995" name="Picture 11" descr="V1">
            <a:extLst>
              <a:ext uri="{FF2B5EF4-FFF2-40B4-BE49-F238E27FC236}">
                <a16:creationId xmlns:a16="http://schemas.microsoft.com/office/drawing/2014/main" id="{47FB26D5-8E0B-4D92-BC7F-D392C722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7900"/>
            <a:ext cx="4524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D1">
            <a:extLst>
              <a:ext uri="{FF2B5EF4-FFF2-40B4-BE49-F238E27FC236}">
                <a16:creationId xmlns:a16="http://schemas.microsoft.com/office/drawing/2014/main" id="{77AA453A-176E-4E5B-8188-9034AE50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300289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V3">
            <a:extLst>
              <a:ext uri="{FF2B5EF4-FFF2-40B4-BE49-F238E27FC236}">
                <a16:creationId xmlns:a16="http://schemas.microsoft.com/office/drawing/2014/main" id="{218670B0-3128-46C1-A232-17149D37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4764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4" descr="D3">
            <a:extLst>
              <a:ext uri="{FF2B5EF4-FFF2-40B4-BE49-F238E27FC236}">
                <a16:creationId xmlns:a16="http://schemas.microsoft.com/office/drawing/2014/main" id="{6BF8EC6C-DBF2-4938-BF56-0518A64B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886201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5" descr="V4">
            <a:extLst>
              <a:ext uri="{FF2B5EF4-FFF2-40B4-BE49-F238E27FC236}">
                <a16:creationId xmlns:a16="http://schemas.microsoft.com/office/drawing/2014/main" id="{8CE9B5D9-5FD5-4F97-89EB-1776EE5E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8164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6" descr="D4">
            <a:extLst>
              <a:ext uri="{FF2B5EF4-FFF2-40B4-BE49-F238E27FC236}">
                <a16:creationId xmlns:a16="http://schemas.microsoft.com/office/drawing/2014/main" id="{F6DFCCF5-0AD0-44BA-9FBA-A9AFE5DB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419601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">
            <a:extLst>
              <a:ext uri="{FF2B5EF4-FFF2-40B4-BE49-F238E27FC236}">
                <a16:creationId xmlns:a16="http://schemas.microsoft.com/office/drawing/2014/main" id="{A89E606E-4D3B-43DA-B92D-A87AF795333E}"/>
              </a:ext>
            </a:extLst>
          </p:cNvPr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5145" name="Picture 18" descr="Hoabuon1">
              <a:extLst>
                <a:ext uri="{FF2B5EF4-FFF2-40B4-BE49-F238E27FC236}">
                  <a16:creationId xmlns:a16="http://schemas.microsoft.com/office/drawing/2014/main" id="{3454D4C6-9628-4728-A66F-965FDF883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19">
              <a:extLst>
                <a:ext uri="{FF2B5EF4-FFF2-40B4-BE49-F238E27FC236}">
                  <a16:creationId xmlns:a16="http://schemas.microsoft.com/office/drawing/2014/main" id="{42DB431D-72EF-409A-9FFD-CBC422CB7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>
            <a:extLst>
              <a:ext uri="{FF2B5EF4-FFF2-40B4-BE49-F238E27FC236}">
                <a16:creationId xmlns:a16="http://schemas.microsoft.com/office/drawing/2014/main" id="{4FCC19EE-0765-47A9-90B6-2D91EE2D1E80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5143" name="Picture 21" descr="Hoacuoi1">
              <a:extLst>
                <a:ext uri="{FF2B5EF4-FFF2-40B4-BE49-F238E27FC236}">
                  <a16:creationId xmlns:a16="http://schemas.microsoft.com/office/drawing/2014/main" id="{A64D6CC7-0813-4D1B-BBAA-44269EB11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Text Box 22">
              <a:extLst>
                <a:ext uri="{FF2B5EF4-FFF2-40B4-BE49-F238E27FC236}">
                  <a16:creationId xmlns:a16="http://schemas.microsoft.com/office/drawing/2014/main" id="{8F2CA75B-BE06-43EF-A3E8-FCFEDE137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Hoan hô . Bạn chọn</a:t>
              </a:r>
              <a:r>
                <a:rPr lang="en-US" altLang="en-US"/>
                <a:t> </a:t>
              </a:r>
              <a:r>
                <a:rPr lang="en-US" altLang="en-US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5137" name="Rectangle 23">
            <a:extLst>
              <a:ext uri="{FF2B5EF4-FFF2-40B4-BE49-F238E27FC236}">
                <a16:creationId xmlns:a16="http://schemas.microsoft.com/office/drawing/2014/main" id="{5F07DDE9-D8CA-4772-9AB8-29317B713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52676"/>
            <a:ext cx="7543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Đại lượng nhiệt độ của vật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Phần nhiệt năng mà vật nhận thêm hay mất bớt đi trong quá trình truyền nhiệt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Đại lượng chỉ xuất hiện trong sự thực hiện công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Năng lượng của vật</a:t>
            </a:r>
          </a:p>
        </p:txBody>
      </p:sp>
      <p:pic>
        <p:nvPicPr>
          <p:cNvPr id="42008" name="Picture 24" descr="tn_tmp">
            <a:extLst>
              <a:ext uri="{FF2B5EF4-FFF2-40B4-BE49-F238E27FC236}">
                <a16:creationId xmlns:a16="http://schemas.microsoft.com/office/drawing/2014/main" id="{9C954CA6-E7C7-480B-9381-CF54E94F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6" descr="Bellcoll">
            <a:extLst>
              <a:ext uri="{FF2B5EF4-FFF2-40B4-BE49-F238E27FC236}">
                <a16:creationId xmlns:a16="http://schemas.microsoft.com/office/drawing/2014/main" id="{44D966C4-B1C9-4ACB-8122-42CCE057F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6" y="1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7">
            <a:extLst>
              <a:ext uri="{FF2B5EF4-FFF2-40B4-BE49-F238E27FC236}">
                <a16:creationId xmlns:a16="http://schemas.microsoft.com/office/drawing/2014/main" id="{94B417D5-7F8C-43C0-83AE-CC315BD4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4" y="1239839"/>
            <a:ext cx="7761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Nhiệt lượng là</a:t>
            </a:r>
          </a:p>
        </p:txBody>
      </p:sp>
      <p:pic>
        <p:nvPicPr>
          <p:cNvPr id="5141" name="Picture 56" descr="Picture1">
            <a:extLst>
              <a:ext uri="{FF2B5EF4-FFF2-40B4-BE49-F238E27FC236}">
                <a16:creationId xmlns:a16="http://schemas.microsoft.com/office/drawing/2014/main" id="{BF34742C-5CA7-49EF-A3E8-DE22413C93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WordArt 7">
            <a:extLst>
              <a:ext uri="{FF2B5EF4-FFF2-40B4-BE49-F238E27FC236}">
                <a16:creationId xmlns:a16="http://schemas.microsoft.com/office/drawing/2014/main" id="{F6C7A9B1-0F22-49A9-AB0F-35577D28A7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6400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00"/>
                </a:solidFill>
                <a:cs typeface="Times New Roman" panose="02020603050405020304" pitchFamily="18" charset="0"/>
              </a:rPr>
              <a:t>NHẮC LẠI KIẾN THỨC CŨ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2A802-68D0-480D-A6BD-27F5C7822816}"/>
              </a:ext>
            </a:extLst>
          </p:cNvPr>
          <p:cNvSpPr txBox="1"/>
          <p:nvPr/>
        </p:nvSpPr>
        <p:spPr>
          <a:xfrm>
            <a:off x="192605" y="0"/>
            <a:ext cx="5819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Công thức tính nhiệt lượng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4B916-DA22-49B9-98EE-2CF5DD842518}"/>
              </a:ext>
            </a:extLst>
          </p:cNvPr>
          <p:cNvSpPr txBox="1"/>
          <p:nvPr/>
        </p:nvSpPr>
        <p:spPr>
          <a:xfrm>
            <a:off x="393991" y="506403"/>
            <a:ext cx="108246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Nhiệt dung riêng: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nhiệt lượng cần truyền cho 1kg một chất để nhiệt độ của nó tăng thêm 1</a:t>
            </a:r>
            <a:r>
              <a:rPr lang="en-US" sz="3200" b="1" baseline="30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 dung riêng được kí hiệu: C</a:t>
            </a:r>
          </a:p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vị của nhiệt dung riêng là: J/kg.K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98">
            <a:extLst>
              <a:ext uri="{FF2B5EF4-FFF2-40B4-BE49-F238E27FC236}">
                <a16:creationId xmlns:a16="http://schemas.microsoft.com/office/drawing/2014/main" id="{309D174C-D026-4F7D-98BE-2943D359E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82712"/>
              </p:ext>
            </p:extLst>
          </p:nvPr>
        </p:nvGraphicFramePr>
        <p:xfrm>
          <a:off x="806597" y="2674613"/>
          <a:ext cx="10412008" cy="3555592"/>
        </p:xfrm>
        <a:graphic>
          <a:graphicData uri="http://schemas.openxmlformats.org/drawingml/2006/table">
            <a:tbl>
              <a:tblPr/>
              <a:tblGrid>
                <a:gridCol w="260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(J/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kg.K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(J/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kg.</a:t>
                      </a:r>
                      <a:r>
                        <a:rPr kumimoji="0" lang="en-US" sz="28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Rượu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 đá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EA992A-9C1C-48EB-A068-AA46C9E71C7E}"/>
              </a:ext>
            </a:extLst>
          </p:cNvPr>
          <p:cNvSpPr txBox="1"/>
          <p:nvPr/>
        </p:nvSpPr>
        <p:spPr>
          <a:xfrm>
            <a:off x="353960" y="178281"/>
            <a:ext cx="4807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Công thức tính nhiệt lượng: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81EA4-F7F3-4293-807F-B562B8ACB6B8}"/>
              </a:ext>
            </a:extLst>
          </p:cNvPr>
          <p:cNvSpPr txBox="1"/>
          <p:nvPr/>
        </p:nvSpPr>
        <p:spPr>
          <a:xfrm>
            <a:off x="353959" y="701501"/>
            <a:ext cx="11562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1kg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4200J = 1.4200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C127E-D134-41C9-9EDF-E4A5B7B41ABD}"/>
              </a:ext>
            </a:extLst>
          </p:cNvPr>
          <p:cNvSpPr txBox="1"/>
          <p:nvPr/>
        </p:nvSpPr>
        <p:spPr>
          <a:xfrm>
            <a:off x="353959" y="1438871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2kg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8400J = 2.4200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BCAA3-53C1-41CB-A87C-858CEEA77E95}"/>
              </a:ext>
            </a:extLst>
          </p:cNvPr>
          <p:cNvSpPr txBox="1"/>
          <p:nvPr/>
        </p:nvSpPr>
        <p:spPr>
          <a:xfrm>
            <a:off x="353959" y="296999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m 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B1691-402D-4270-AD03-DBE12DFB7C2B}"/>
              </a:ext>
            </a:extLst>
          </p:cNvPr>
          <p:cNvSpPr txBox="1"/>
          <p:nvPr/>
        </p:nvSpPr>
        <p:spPr>
          <a:xfrm>
            <a:off x="353959" y="380214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m kg nước để tăng thêm 2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m.4200.2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61906-3103-4482-84E9-D9811F59E7CF}"/>
              </a:ext>
            </a:extLst>
          </p:cNvPr>
          <p:cNvSpPr txBox="1"/>
          <p:nvPr/>
        </p:nvSpPr>
        <p:spPr>
          <a:xfrm>
            <a:off x="353959" y="463429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m kg nước để tăng thêm 3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m.4200.3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CB389-959F-4E93-8986-9CFB0821A1E5}"/>
              </a:ext>
            </a:extLst>
          </p:cNvPr>
          <p:cNvSpPr txBox="1"/>
          <p:nvPr/>
        </p:nvSpPr>
        <p:spPr>
          <a:xfrm>
            <a:off x="353959" y="2223701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3kg nước để tăng thêm 1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12600J = 3.4200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2C8DA-1BDD-4162-B1A3-D6E7366E5F44}"/>
              </a:ext>
            </a:extLst>
          </p:cNvPr>
          <p:cNvSpPr txBox="1"/>
          <p:nvPr/>
        </p:nvSpPr>
        <p:spPr>
          <a:xfrm>
            <a:off x="250722" y="5419129"/>
            <a:ext cx="11690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Nhiệt lượng cấp cho m kg nước để tăng thêm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là Q = m.4200.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(J)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A018AB-E40A-4B86-99CA-0DE6D811C45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92100"/>
            <a:ext cx="10972800" cy="1068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thức tính nhiệt lượng cho m kg chất để nhiệt độ của nó tăng thêm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</a:t>
            </a:r>
            <a:r>
              <a:rPr 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là: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3E440D0-E72F-4C08-AB02-A320DB2EE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50096"/>
              </p:ext>
            </p:extLst>
          </p:nvPr>
        </p:nvGraphicFramePr>
        <p:xfrm>
          <a:off x="2974975" y="1042988"/>
          <a:ext cx="649763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752480" imgH="317160" progId="Equation.DSMT4">
                  <p:embed/>
                </p:oleObj>
              </mc:Choice>
              <mc:Fallback>
                <p:oleObj name="Equation" r:id="rId3" imgW="1752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4975" y="1042988"/>
                        <a:ext cx="6497638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A9E3C90-A8F6-4055-BC07-6C97A0614C3A}"/>
              </a:ext>
            </a:extLst>
          </p:cNvPr>
          <p:cNvSpPr txBox="1">
            <a:spLocks/>
          </p:cNvSpPr>
          <p:nvPr/>
        </p:nvSpPr>
        <p:spPr>
          <a:xfrm>
            <a:off x="446314" y="2229756"/>
            <a:ext cx="2111829" cy="622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đó: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E1736BA-1AF9-4332-936A-B79326EA49FE}"/>
              </a:ext>
            </a:extLst>
          </p:cNvPr>
          <p:cNvSpPr txBox="1">
            <a:spLocks/>
          </p:cNvSpPr>
          <p:nvPr/>
        </p:nvSpPr>
        <p:spPr>
          <a:xfrm>
            <a:off x="2307772" y="2264226"/>
            <a:ext cx="9274628" cy="340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Q: Nhiệt lượng vật thu vào, đơn vị 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m: Khối lượng của vật, đơn vị kg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C: Nhiệt dung riêng của vật, đơn vị J/kg.K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t = t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t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Độ tăng nhiệt độ của vật, đơn vị </a:t>
            </a:r>
            <a:r>
              <a:rPr 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Nhiệt độ ban đầu của vật, đơn vị </a:t>
            </a:r>
            <a:r>
              <a:rPr 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Nhiệt độ lúc sau của vật, đơn vị </a:t>
            </a:r>
            <a:r>
              <a:rPr lang="en-US" sz="32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</a:p>
          <a:p>
            <a:pPr marL="0" indent="0">
              <a:buNone/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35826"/>
      </p:ext>
    </p:extLst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>
            <a:extLst>
              <a:ext uri="{FF2B5EF4-FFF2-40B4-BE49-F238E27FC236}">
                <a16:creationId xmlns:a16="http://schemas.microsoft.com/office/drawing/2014/main" id="{97B1FD27-7CC9-4044-82E4-FA411E7F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4625"/>
            <a:ext cx="113538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C9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kg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804FFEAD-8C33-457F-87A0-C1D18D22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1"/>
            <a:ext cx="861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4631" name="Text Box 7">
            <a:extLst>
              <a:ext uri="{FF2B5EF4-FFF2-40B4-BE49-F238E27FC236}">
                <a16:creationId xmlns:a16="http://schemas.microsoft.com/office/drawing/2014/main" id="{CC8D9C2C-A0E7-4E2F-898D-45C413E7E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93" y="777876"/>
            <a:ext cx="2261507" cy="84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200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705" name="Straight Connector 9">
            <a:extLst>
              <a:ext uri="{FF2B5EF4-FFF2-40B4-BE49-F238E27FC236}">
                <a16:creationId xmlns:a16="http://schemas.microsoft.com/office/drawing/2014/main" id="{5FC5E791-C80B-48EF-885B-AB8B3F16E9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5257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B5A7B8-D0A2-4249-806E-BBC3CF57BE9C}"/>
              </a:ext>
            </a:extLst>
          </p:cNvPr>
          <p:cNvSpPr txBox="1"/>
          <p:nvPr/>
        </p:nvSpPr>
        <p:spPr>
          <a:xfrm>
            <a:off x="571500" y="1137556"/>
            <a:ext cx="28194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5kg 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380J/kg.K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r>
              <a:rPr lang="en-US" sz="3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  <a:r>
              <a:rPr lang="en-US" sz="30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defRPr/>
            </a:pP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Hỏi: Q = 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72E8BF-2405-41F8-8141-F7B1AC336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2588"/>
              </p:ext>
            </p:extLst>
          </p:nvPr>
        </p:nvGraphicFramePr>
        <p:xfrm>
          <a:off x="7032171" y="1720121"/>
          <a:ext cx="3308350" cy="75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054080" imgH="241200" progId="Equation.DSMT4">
                  <p:embed/>
                </p:oleObj>
              </mc:Choice>
              <mc:Fallback>
                <p:oleObj name="Equation" r:id="rId3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2171" y="1720121"/>
                        <a:ext cx="3308350" cy="757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A9BAFCC-B68D-4004-9B7C-7C77BD1F0ACD}"/>
              </a:ext>
            </a:extLst>
          </p:cNvPr>
          <p:cNvSpPr txBox="1"/>
          <p:nvPr/>
        </p:nvSpPr>
        <p:spPr>
          <a:xfrm>
            <a:off x="3810000" y="1820726"/>
            <a:ext cx="3516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thức:  </a:t>
            </a:r>
            <a:endParaRPr lang="en-US" sz="280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913FF34-567D-4C27-AB38-0567148B2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130810"/>
              </p:ext>
            </p:extLst>
          </p:nvPr>
        </p:nvGraphicFramePr>
        <p:xfrm>
          <a:off x="4155623" y="2997627"/>
          <a:ext cx="7124700" cy="117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2705040" imgH="444240" progId="Equation.DSMT4">
                  <p:embed/>
                </p:oleObj>
              </mc:Choice>
              <mc:Fallback>
                <p:oleObj name="Equation" r:id="rId5" imgW="270504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D72E8BF-2405-41F8-8141-F7B1AC336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5623" y="2997627"/>
                        <a:ext cx="7124700" cy="117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54F7241-5E82-4947-BD5F-F0522B0DF3DF}"/>
              </a:ext>
            </a:extLst>
          </p:cNvPr>
          <p:cNvSpPr txBox="1"/>
          <p:nvPr/>
        </p:nvSpPr>
        <p:spPr>
          <a:xfrm>
            <a:off x="3810000" y="2570627"/>
            <a:ext cx="3516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số ta được:</a:t>
            </a:r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077F44-4530-4EE7-9593-148A75BD7863}"/>
              </a:ext>
            </a:extLst>
          </p:cNvPr>
          <p:cNvSpPr txBox="1"/>
          <p:nvPr/>
        </p:nvSpPr>
        <p:spPr>
          <a:xfrm>
            <a:off x="3111046" y="4242427"/>
            <a:ext cx="8610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Vậy, nhiệt lượng cần cung cấp cho 5 kg đồng là 57000J</a:t>
            </a:r>
            <a:endParaRPr lang="en-US" sz="2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06C5D606-3E99-4D1F-B7D2-838FCEF3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1" y="4697413"/>
            <a:ext cx="230346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4587F7F9-210D-4E11-A1B1-52B01A1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957638"/>
            <a:ext cx="29591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AC3FB999-1EFC-4083-ACFF-74014D22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4" y="3532189"/>
            <a:ext cx="26320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D3033726-8925-4795-9C8B-1D20E679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9" y="1689101"/>
            <a:ext cx="16335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67C79CB2-C404-4216-B624-66CDA41C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179514"/>
            <a:ext cx="20653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A0479E83-7CAF-4EF2-AC85-6B90B16F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600076"/>
            <a:ext cx="23669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47D4D185-6FBF-4B52-A794-C0AF55F0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4" y="1549401"/>
            <a:ext cx="2359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66F27092-B995-4407-ABA4-97EFD443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4913313"/>
            <a:ext cx="15224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AE3FEC48-CFF2-4782-BDCB-52813F92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63988"/>
            <a:ext cx="210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47EDE577-2876-42C9-914C-89F8BE66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90951"/>
            <a:ext cx="1074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CD5878DD-D872-4ACE-8565-43243A8C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832225"/>
            <a:ext cx="2344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7CDFF7A9-D36D-4D5D-B7FF-752FBD65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4513"/>
            <a:ext cx="26241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A009B30E-73D2-4951-A1AF-C6EB716B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4" y="2589213"/>
            <a:ext cx="22891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474482E1-CA6C-4659-AFA3-EC2BF443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552825"/>
            <a:ext cx="18780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9B157E9-B9C7-4DED-9815-2484E7986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88571"/>
              </p:ext>
            </p:extLst>
          </p:nvPr>
        </p:nvGraphicFramePr>
        <p:xfrm>
          <a:off x="7978838" y="3503275"/>
          <a:ext cx="4019426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7" imgW="1752480" imgH="317160" progId="Equation.DSMT4">
                  <p:embed/>
                </p:oleObj>
              </mc:Choice>
              <mc:Fallback>
                <p:oleObj name="Equation" r:id="rId17" imgW="175248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3E440D0-E72F-4C08-AB02-A320DB2EE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78838" y="3503275"/>
                        <a:ext cx="4019426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2CB59E-D994-47EA-8CF9-F7234646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0CB9323E-A764-4D93-8BF5-45796C1B03E4}" type="slidenum"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8722" name="Text Box 2">
            <a:extLst>
              <a:ext uri="{FF2B5EF4-FFF2-40B4-BE49-F238E27FC236}">
                <a16:creationId xmlns:a16="http://schemas.microsoft.com/office/drawing/2014/main" id="{E1F7E683-C14B-4724-8615-8043A44C9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960564"/>
            <a:ext cx="8915400" cy="4835525"/>
          </a:xfrm>
          <a:prstGeom prst="rect">
            <a:avLst/>
          </a:prstGeom>
          <a:solidFill>
            <a:srgbClr val="EF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sym typeface="Wingdings" panose="05000000000000000000" pitchFamily="2" charset="2"/>
              </a:rPr>
              <a:t>    </a:t>
            </a: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Trên Trái Đất hằng ngày xảy ra rất nhiều sự trao đổi nhiệt, một vật có thể nhận nhiệt lượng của vật này truyền cho rồi lại truyền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nhiệt cho vật khác, nhờ đó sự sống mới được tồn tại.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sym typeface="Wingdings" panose="05000000000000000000" pitchFamily="2" charset="2"/>
              </a:rPr>
              <a:t>    Tuy nhiên,việc</a:t>
            </a: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đốt</a:t>
            </a: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phá rừng bừa bãi, ô nhiễm môi sinh, khí thải công nghiệp... là nguyên nhân gây </a:t>
            </a:r>
            <a:r>
              <a:rPr lang="en-US" altLang="en-US" sz="2800" i="1">
                <a:solidFill>
                  <a:srgbClr val="0000FF"/>
                </a:solidFill>
                <a:sym typeface="Wingdings" panose="05000000000000000000" pitchFamily="2" charset="2"/>
              </a:rPr>
              <a:t>“hiệu ứng nhà kính</a:t>
            </a:r>
            <a:r>
              <a:rPr lang="en-US" altLang="en-US" i="1">
                <a:sym typeface="Wingdings" panose="05000000000000000000" pitchFamily="2" charset="2"/>
              </a:rPr>
              <a:t> </a:t>
            </a:r>
            <a:r>
              <a:rPr lang="en-US" altLang="en-US" sz="2800" i="1">
                <a:solidFill>
                  <a:srgbClr val="0000FF"/>
                </a:solidFill>
                <a:sym typeface="Wingdings" panose="05000000000000000000" pitchFamily="2" charset="2"/>
              </a:rPr>
              <a:t>nhân loại ”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làm Trái Đất ngày càng nóng lên, dẫn đến thiên tai, thảm họa.......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    Hãy giữ gìn “Ngôi nhà chung” của chúng ta luôn</a:t>
            </a: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             </a:t>
            </a:r>
            <a:r>
              <a:rPr lang="en-US" altLang="en-US" sz="2800">
                <a:solidFill>
                  <a:srgbClr val="008000"/>
                </a:solidFill>
                <a:sym typeface="Wingdings" panose="05000000000000000000" pitchFamily="2" charset="2"/>
              </a:rPr>
              <a:t>Xanh - Sạch - Đẹp</a:t>
            </a:r>
          </a:p>
        </p:txBody>
      </p:sp>
      <p:sp>
        <p:nvSpPr>
          <p:cNvPr id="24580" name="WordArt 4">
            <a:extLst>
              <a:ext uri="{FF2B5EF4-FFF2-40B4-BE49-F238E27FC236}">
                <a16:creationId xmlns:a16="http://schemas.microsoft.com/office/drawing/2014/main" id="{0945D35C-3610-456C-AAB2-FAD4F83D59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096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Tìm hiểu về</a:t>
            </a:r>
          </a:p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" Nhiệt lượng và môi trường "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4581" name="Picture 5" descr="original_metal_b">
            <a:extLst>
              <a:ext uri="{FF2B5EF4-FFF2-40B4-BE49-F238E27FC236}">
                <a16:creationId xmlns:a16="http://schemas.microsoft.com/office/drawing/2014/main" id="{76847ECD-6B40-4F94-9F66-8E8272758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1"/>
            <a:ext cx="16764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Text Box 6">
            <a:extLst>
              <a:ext uri="{FF2B5EF4-FFF2-40B4-BE49-F238E27FC236}">
                <a16:creationId xmlns:a16="http://schemas.microsoft.com/office/drawing/2014/main" id="{E8F6147D-409B-4308-B01F-288187F90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76401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Theo: Bách khoa toàn thư Wikipedia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C34DE95-82E6-409E-8A3B-472BF6EE489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971800" y="133351"/>
            <a:ext cx="73914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Thiên tai và tổn thất ngày càng nặng nề</a:t>
            </a:r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819D5650-8E37-437C-B8D6-26D7E4A5988F}"/>
              </a:ext>
            </a:extLst>
          </p:cNvPr>
          <p:cNvGrpSpPr>
            <a:grpSpLocks/>
          </p:cNvGrpSpPr>
          <p:nvPr/>
        </p:nvGrpSpPr>
        <p:grpSpPr bwMode="auto">
          <a:xfrm>
            <a:off x="1603376" y="133350"/>
            <a:ext cx="1216025" cy="1100138"/>
            <a:chOff x="50" y="84"/>
            <a:chExt cx="766" cy="693"/>
          </a:xfrm>
        </p:grpSpPr>
        <p:pic>
          <p:nvPicPr>
            <p:cNvPr id="25613" name="Picture 4" descr="CERED logo">
              <a:extLst>
                <a:ext uri="{FF2B5EF4-FFF2-40B4-BE49-F238E27FC236}">
                  <a16:creationId xmlns:a16="http://schemas.microsoft.com/office/drawing/2014/main" id="{63FF26F8-AECF-4826-9D9F-25D40BF1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84"/>
              <a:ext cx="76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5">
              <a:extLst>
                <a:ext uri="{FF2B5EF4-FFF2-40B4-BE49-F238E27FC236}">
                  <a16:creationId xmlns:a16="http://schemas.microsoft.com/office/drawing/2014/main" id="{7803B251-AFEC-4B7B-9494-0A7BA8EE9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" y="6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cs typeface="Arial" panose="020B0604020202020204" pitchFamily="34" charset="0"/>
                </a:rPr>
                <a:t>CERED</a:t>
              </a:r>
            </a:p>
          </p:txBody>
        </p:sp>
      </p:grpSp>
      <p:sp>
        <p:nvSpPr>
          <p:cNvPr id="25604" name="Rectangle 16">
            <a:extLst>
              <a:ext uri="{FF2B5EF4-FFF2-40B4-BE49-F238E27FC236}">
                <a16:creationId xmlns:a16="http://schemas.microsoft.com/office/drawing/2014/main" id="{F45F5B42-5331-4695-A0DC-83325837A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72200"/>
            <a:ext cx="975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1950: 20 vụ, tổn thất 40 tỷ USD; 1990: 86 vụ, tổn thất 816 tỷ</a:t>
            </a:r>
            <a:r>
              <a:rPr lang="en-US" altLang="en-US" sz="2800" b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5605" name="Group 6">
            <a:extLst>
              <a:ext uri="{FF2B5EF4-FFF2-40B4-BE49-F238E27FC236}">
                <a16:creationId xmlns:a16="http://schemas.microsoft.com/office/drawing/2014/main" id="{84C9FE88-FDF7-44FE-83FE-C93DE9CE137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39814"/>
            <a:ext cx="8991600" cy="5222875"/>
            <a:chOff x="144" y="991"/>
            <a:chExt cx="5568" cy="3290"/>
          </a:xfrm>
        </p:grpSpPr>
        <p:grpSp>
          <p:nvGrpSpPr>
            <p:cNvPr id="25606" name="Group 7">
              <a:extLst>
                <a:ext uri="{FF2B5EF4-FFF2-40B4-BE49-F238E27FC236}">
                  <a16:creationId xmlns:a16="http://schemas.microsoft.com/office/drawing/2014/main" id="{C9F77D68-CB5C-4664-A5BC-4D10B57C5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991"/>
              <a:ext cx="5568" cy="3290"/>
              <a:chOff x="144" y="991"/>
              <a:chExt cx="5568" cy="3290"/>
            </a:xfrm>
          </p:grpSpPr>
          <p:grpSp>
            <p:nvGrpSpPr>
              <p:cNvPr id="25608" name="Group 8">
                <a:extLst>
                  <a:ext uri="{FF2B5EF4-FFF2-40B4-BE49-F238E27FC236}">
                    <a16:creationId xmlns:a16="http://schemas.microsoft.com/office/drawing/2014/main" id="{37F9C910-AEA4-44AD-B414-8F3E04B51B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991"/>
                <a:ext cx="5394" cy="3290"/>
                <a:chOff x="48" y="768"/>
                <a:chExt cx="5688" cy="3715"/>
              </a:xfrm>
            </p:grpSpPr>
            <p:pic>
              <p:nvPicPr>
                <p:cNvPr id="25610" name="Picture 9">
                  <a:extLst>
                    <a:ext uri="{FF2B5EF4-FFF2-40B4-BE49-F238E27FC236}">
                      <a16:creationId xmlns:a16="http://schemas.microsoft.com/office/drawing/2014/main" id="{70B817EC-3828-46C0-B92C-14A901E0E6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" y="768"/>
                  <a:ext cx="1742" cy="3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11" name="Picture 10" descr="mozflood">
                  <a:extLst>
                    <a:ext uri="{FF2B5EF4-FFF2-40B4-BE49-F238E27FC236}">
                      <a16:creationId xmlns:a16="http://schemas.microsoft.com/office/drawing/2014/main" id="{90573BDF-45A1-47F4-BEDB-3402FA4E78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6" y="3064"/>
                  <a:ext cx="1260" cy="1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12" name="Picture 13" descr="refugees395">
                  <a:extLst>
                    <a:ext uri="{FF2B5EF4-FFF2-40B4-BE49-F238E27FC236}">
                      <a16:creationId xmlns:a16="http://schemas.microsoft.com/office/drawing/2014/main" id="{C5417462-F103-4A9B-9772-2702F2B973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" y="3064"/>
                  <a:ext cx="2140" cy="1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5609" name="Picture 14" descr="mtsthelens">
                <a:extLst>
                  <a:ext uri="{FF2B5EF4-FFF2-40B4-BE49-F238E27FC236}">
                    <a16:creationId xmlns:a16="http://schemas.microsoft.com/office/drawing/2014/main" id="{64D3D27F-8106-46CC-A9A6-6DCE102DD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3" y="1008"/>
                <a:ext cx="1019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07" name="Picture 15" descr="fire2">
              <a:extLst>
                <a:ext uri="{FF2B5EF4-FFF2-40B4-BE49-F238E27FC236}">
                  <a16:creationId xmlns:a16="http://schemas.microsoft.com/office/drawing/2014/main" id="{B1A6D6D9-F98C-47F5-BB0D-E2E2F4590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1008"/>
              <a:ext cx="2718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AutoShape 8">
            <a:extLst>
              <a:ext uri="{FF2B5EF4-FFF2-40B4-BE49-F238E27FC236}">
                <a16:creationId xmlns:a16="http://schemas.microsoft.com/office/drawing/2014/main" id="{D22F81CE-D3E1-4832-A865-CC732B80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2200"/>
            <a:ext cx="8382000" cy="3962400"/>
          </a:xfrm>
          <a:prstGeom prst="moon">
            <a:avLst>
              <a:gd name="adj" fmla="val 87500"/>
            </a:avLst>
          </a:prstGeom>
          <a:gradFill rotWithShape="1">
            <a:gsLst>
              <a:gs pos="0">
                <a:srgbClr val="CCFFFF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EDA740D3-6D41-4D17-89E2-118217B1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3" y="220663"/>
            <a:ext cx="11038114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C10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:  Một ấm đun nước bằng nhôm có khối lượng 0,5 kg chứa 2 lít nước ở 25</a:t>
            </a:r>
            <a:r>
              <a:rPr lang="en-US" sz="3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Muốn đun sôi ấm nước này cần một nhiệt lượng bằng bao nhiêu ?</a:t>
            </a: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AF52D62A-9675-4C2A-ABD4-DF1DDC41E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70815"/>
            <a:ext cx="1075508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u="sng">
                <a:solidFill>
                  <a:srgbClr val="FF0000"/>
                </a:solidFill>
              </a:rPr>
              <a:t>Gợi ý về nhà làm:</a:t>
            </a:r>
          </a:p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rgbClr val="0000FF"/>
                </a:solidFill>
              </a:rPr>
              <a:t>- Muốn đun cho nước sôi thì nhiệt độ nước phải đạt đến bao nhiêu  </a:t>
            </a:r>
            <a:r>
              <a:rPr lang="en-US" altLang="en-US" sz="3400" baseline="30000">
                <a:solidFill>
                  <a:srgbClr val="0000FF"/>
                </a:solidFill>
              </a:rPr>
              <a:t>0</a:t>
            </a:r>
            <a:r>
              <a:rPr lang="en-US" altLang="en-US" sz="3400">
                <a:solidFill>
                  <a:srgbClr val="0000FF"/>
                </a:solidFill>
              </a:rPr>
              <a:t>C ?</a:t>
            </a:r>
          </a:p>
        </p:txBody>
      </p:sp>
      <p:sp>
        <p:nvSpPr>
          <p:cNvPr id="155653" name="Text Box 5">
            <a:extLst>
              <a:ext uri="{FF2B5EF4-FFF2-40B4-BE49-F238E27FC236}">
                <a16:creationId xmlns:a16="http://schemas.microsoft.com/office/drawing/2014/main" id="{8D601A83-440E-4C4F-B3EE-13DDAB4A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3" y="4141338"/>
            <a:ext cx="1048294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bg1"/>
                </a:solidFill>
              </a:rPr>
              <a:t> </a:t>
            </a:r>
            <a:r>
              <a:rPr lang="en-US" altLang="en-US" sz="3400">
                <a:solidFill>
                  <a:srgbClr val="0000FF"/>
                </a:solidFill>
              </a:rPr>
              <a:t>- Ngoài nước ra còn có vật nào cần thu nhiệt để nóng lên, và nóng lên bao nhiêu </a:t>
            </a:r>
            <a:r>
              <a:rPr lang="en-US" altLang="en-US" sz="3400" baseline="30000">
                <a:solidFill>
                  <a:srgbClr val="0000FF"/>
                </a:solidFill>
              </a:rPr>
              <a:t>0</a:t>
            </a:r>
            <a:r>
              <a:rPr lang="en-US" altLang="en-US" sz="3400">
                <a:solidFill>
                  <a:srgbClr val="0000FF"/>
                </a:solidFill>
              </a:rPr>
              <a:t>C ?</a:t>
            </a:r>
          </a:p>
        </p:txBody>
      </p:sp>
      <p:sp>
        <p:nvSpPr>
          <p:cNvPr id="155655" name="AutoShape 7">
            <a:extLst>
              <a:ext uri="{FF2B5EF4-FFF2-40B4-BE49-F238E27FC236}">
                <a16:creationId xmlns:a16="http://schemas.microsoft.com/office/drawing/2014/main" id="{1BE2DA7A-BCAC-4E06-8890-7A079396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9601200" cy="3429000"/>
          </a:xfrm>
          <a:prstGeom prst="irregularSeal2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7" name="Picture 41" descr="j0297541">
            <a:extLst>
              <a:ext uri="{FF2B5EF4-FFF2-40B4-BE49-F238E27FC236}">
                <a16:creationId xmlns:a16="http://schemas.microsoft.com/office/drawing/2014/main" id="{39B4363B-DCA2-458F-8437-3C747795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7287" y="1123508"/>
            <a:ext cx="14335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98AA7D-1BBC-41EC-964A-FB8FD501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88586"/>
            <a:ext cx="1037408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chemeClr val="bg1"/>
                </a:solidFill>
              </a:rPr>
              <a:t> </a:t>
            </a:r>
            <a:r>
              <a:rPr lang="en-US" altLang="en-US" sz="3400">
                <a:solidFill>
                  <a:srgbClr val="0000FF"/>
                </a:solidFill>
              </a:rPr>
              <a:t>- Muốn tìm nhiệt lượng cần cho cả ấm &amp; nước đạt tới nhiệt độ sôi của nước ta phải làm gì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 animBg="1"/>
      <p:bldP spid="15565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35CA4403-C8F8-4B45-AF52-7B9602AC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id="{1FACF0A0-0EDC-41CD-BDFD-4CE25296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fld id="{EC95B4D4-5AD4-4B43-8965-E3BEF472B784}" type="slidenum">
              <a:rPr lang="en-US" altLang="en-US" sz="14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0962" name="Picture 2" descr="bg_tn">
            <a:extLst>
              <a:ext uri="{FF2B5EF4-FFF2-40B4-BE49-F238E27FC236}">
                <a16:creationId xmlns:a16="http://schemas.microsoft.com/office/drawing/2014/main" id="{BF2706AE-61FE-4E97-8ED7-EA82F0E0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V2">
            <a:extLst>
              <a:ext uri="{FF2B5EF4-FFF2-40B4-BE49-F238E27FC236}">
                <a16:creationId xmlns:a16="http://schemas.microsoft.com/office/drawing/2014/main" id="{8960E54C-5E5D-4515-8FA9-7904F28B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6670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D2">
            <a:extLst>
              <a:ext uri="{FF2B5EF4-FFF2-40B4-BE49-F238E27FC236}">
                <a16:creationId xmlns:a16="http://schemas.microsoft.com/office/drawing/2014/main" id="{E891574F-2A92-4242-87A4-3A71131A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743201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DF1E9C52-7366-4B3B-928D-A2A108F4C59D}"/>
              </a:ext>
            </a:extLst>
          </p:cNvPr>
          <p:cNvGrpSpPr>
            <a:grpSpLocks/>
          </p:cNvGrpSpPr>
          <p:nvPr/>
        </p:nvGrpSpPr>
        <p:grpSpPr bwMode="auto">
          <a:xfrm>
            <a:off x="8208963" y="5656264"/>
            <a:ext cx="1295400" cy="841375"/>
            <a:chOff x="3832" y="3312"/>
            <a:chExt cx="908" cy="843"/>
          </a:xfrm>
        </p:grpSpPr>
        <p:pic>
          <p:nvPicPr>
            <p:cNvPr id="6173" name="Picture 6" descr="Lamlai">
              <a:extLst>
                <a:ext uri="{FF2B5EF4-FFF2-40B4-BE49-F238E27FC236}">
                  <a16:creationId xmlns:a16="http://schemas.microsoft.com/office/drawing/2014/main" id="{ECBA420A-0F1D-4968-A26C-F8ED8AC45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3312"/>
              <a:ext cx="453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Text Box 7">
              <a:extLst>
                <a:ext uri="{FF2B5EF4-FFF2-40B4-BE49-F238E27FC236}">
                  <a16:creationId xmlns:a16="http://schemas.microsoft.com/office/drawing/2014/main" id="{59AA065F-D328-4CA5-AAB1-C9BA3EB4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3757"/>
              <a:ext cx="908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Làm lại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9A85D242-1299-4F2E-9441-A362768DE123}"/>
              </a:ext>
            </a:extLst>
          </p:cNvPr>
          <p:cNvGrpSpPr>
            <a:grpSpLocks/>
          </p:cNvGrpSpPr>
          <p:nvPr/>
        </p:nvGrpSpPr>
        <p:grpSpPr bwMode="auto">
          <a:xfrm>
            <a:off x="9375775" y="5349875"/>
            <a:ext cx="1295400" cy="1169988"/>
            <a:chOff x="4875" y="3187"/>
            <a:chExt cx="885" cy="784"/>
          </a:xfrm>
        </p:grpSpPr>
        <p:pic>
          <p:nvPicPr>
            <p:cNvPr id="6171" name="Picture 9" descr="Ketqua">
              <a:extLst>
                <a:ext uri="{FF2B5EF4-FFF2-40B4-BE49-F238E27FC236}">
                  <a16:creationId xmlns:a16="http://schemas.microsoft.com/office/drawing/2014/main" id="{13369AC2-C512-45B0-A83F-FE135E5EF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" y="3187"/>
              <a:ext cx="39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Text Box 10">
              <a:extLst>
                <a:ext uri="{FF2B5EF4-FFF2-40B4-BE49-F238E27FC236}">
                  <a16:creationId xmlns:a16="http://schemas.microsoft.com/office/drawing/2014/main" id="{6801EDB3-551A-4A0D-936E-225392C09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5" y="3705"/>
              <a:ext cx="88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Đáp án</a:t>
              </a:r>
            </a:p>
          </p:txBody>
        </p:sp>
      </p:grpSp>
      <p:pic>
        <p:nvPicPr>
          <p:cNvPr id="40971" name="Picture 11" descr="V1">
            <a:extLst>
              <a:ext uri="{FF2B5EF4-FFF2-40B4-BE49-F238E27FC236}">
                <a16:creationId xmlns:a16="http://schemas.microsoft.com/office/drawing/2014/main" id="{94E6A810-8ECE-4083-A28D-781E60FB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21336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D1">
            <a:extLst>
              <a:ext uri="{FF2B5EF4-FFF2-40B4-BE49-F238E27FC236}">
                <a16:creationId xmlns:a16="http://schemas.microsoft.com/office/drawing/2014/main" id="{192A807C-7354-4164-99E8-832B61F5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181226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V3">
            <a:extLst>
              <a:ext uri="{FF2B5EF4-FFF2-40B4-BE49-F238E27FC236}">
                <a16:creationId xmlns:a16="http://schemas.microsoft.com/office/drawing/2014/main" id="{1DEA2476-7A72-44BD-8FCD-C64DF46B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32766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 descr="D3">
            <a:extLst>
              <a:ext uri="{FF2B5EF4-FFF2-40B4-BE49-F238E27FC236}">
                <a16:creationId xmlns:a16="http://schemas.microsoft.com/office/drawing/2014/main" id="{DEBD14E0-268E-4EB3-AAC1-A4BFCE95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352801"/>
            <a:ext cx="2270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V4">
            <a:extLst>
              <a:ext uri="{FF2B5EF4-FFF2-40B4-BE49-F238E27FC236}">
                <a16:creationId xmlns:a16="http://schemas.microsoft.com/office/drawing/2014/main" id="{296BFBC6-E526-44BD-8309-556502CC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3810000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D4">
            <a:extLst>
              <a:ext uri="{FF2B5EF4-FFF2-40B4-BE49-F238E27FC236}">
                <a16:creationId xmlns:a16="http://schemas.microsoft.com/office/drawing/2014/main" id="{E8FD33CE-D045-4385-8743-EA32C7C8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886201"/>
            <a:ext cx="227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7">
            <a:extLst>
              <a:ext uri="{FF2B5EF4-FFF2-40B4-BE49-F238E27FC236}">
                <a16:creationId xmlns:a16="http://schemas.microsoft.com/office/drawing/2014/main" id="{E8A523A4-1743-4DEC-ABA4-495A4C63EE75}"/>
              </a:ext>
            </a:extLst>
          </p:cNvPr>
          <p:cNvGrpSpPr>
            <a:grpSpLocks/>
          </p:cNvGrpSpPr>
          <p:nvPr/>
        </p:nvGrpSpPr>
        <p:grpSpPr bwMode="auto">
          <a:xfrm>
            <a:off x="2178051" y="5287963"/>
            <a:ext cx="5832475" cy="1065212"/>
            <a:chOff x="204" y="3475"/>
            <a:chExt cx="3674" cy="671"/>
          </a:xfrm>
        </p:grpSpPr>
        <p:pic>
          <p:nvPicPr>
            <p:cNvPr id="6169" name="Picture 18" descr="Hoabuon1">
              <a:extLst>
                <a:ext uri="{FF2B5EF4-FFF2-40B4-BE49-F238E27FC236}">
                  <a16:creationId xmlns:a16="http://schemas.microsoft.com/office/drawing/2014/main" id="{FA231AA3-4106-4F66-A632-7392BD690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60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9">
              <a:extLst>
                <a:ext uri="{FF2B5EF4-FFF2-40B4-BE49-F238E27FC236}">
                  <a16:creationId xmlns:a16="http://schemas.microsoft.com/office/drawing/2014/main" id="{7A23CEF6-ABE5-42AD-8DCC-B0FB4A17A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702"/>
              <a:ext cx="30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Tiếc quá …! Bạn chọn sai rồi !</a:t>
              </a:r>
            </a:p>
          </p:txBody>
        </p:sp>
      </p:grpSp>
      <p:grpSp>
        <p:nvGrpSpPr>
          <p:cNvPr id="5" name="Group 20" descr="D">
            <a:extLst>
              <a:ext uri="{FF2B5EF4-FFF2-40B4-BE49-F238E27FC236}">
                <a16:creationId xmlns:a16="http://schemas.microsoft.com/office/drawing/2014/main" id="{195806FF-8483-441B-84D9-D740B41E1DC6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5248275"/>
            <a:ext cx="5832475" cy="1176338"/>
            <a:chOff x="240" y="3531"/>
            <a:chExt cx="3674" cy="741"/>
          </a:xfrm>
        </p:grpSpPr>
        <p:pic>
          <p:nvPicPr>
            <p:cNvPr id="6167" name="Picture 21" descr="Hoacuoi1">
              <a:extLst>
                <a:ext uri="{FF2B5EF4-FFF2-40B4-BE49-F238E27FC236}">
                  <a16:creationId xmlns:a16="http://schemas.microsoft.com/office/drawing/2014/main" id="{5C5D7792-B293-4570-A055-BD72F7300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531"/>
              <a:ext cx="81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Text Box 22">
              <a:extLst>
                <a:ext uri="{FF2B5EF4-FFF2-40B4-BE49-F238E27FC236}">
                  <a16:creationId xmlns:a16="http://schemas.microsoft.com/office/drawing/2014/main" id="{52485BA7-BC07-403C-A05F-81BDB76A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3787"/>
              <a:ext cx="29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66"/>
                  </a:solidFill>
                </a:rPr>
                <a:t>Hoan hô . Bạn chọn</a:t>
              </a:r>
              <a:r>
                <a:rPr lang="en-US" altLang="en-US"/>
                <a:t> </a:t>
              </a:r>
              <a:r>
                <a:rPr lang="en-US" altLang="en-US">
                  <a:solidFill>
                    <a:srgbClr val="FF0066"/>
                  </a:solidFill>
                </a:rPr>
                <a:t>đúng rồi !</a:t>
              </a:r>
            </a:p>
          </p:txBody>
        </p:sp>
      </p:grpSp>
      <p:sp>
        <p:nvSpPr>
          <p:cNvPr id="6161" name="Rectangle 24">
            <a:extLst>
              <a:ext uri="{FF2B5EF4-FFF2-40B4-BE49-F238E27FC236}">
                <a16:creationId xmlns:a16="http://schemas.microsoft.com/office/drawing/2014/main" id="{9634EA91-1CB5-4A86-B59B-F1C765B1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6" y="2200276"/>
            <a:ext cx="70770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vật không đổi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của vật giảm xuống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của vật giảm rồi tăng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r>
              <a:rPr lang="en-US" altLang="en-US"/>
              <a:t>Nhiệt độ của vật tăng lên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AutoNum type="alphaUcPeriod"/>
            </a:pPr>
            <a:endParaRPr lang="en-US" altLang="en-US"/>
          </a:p>
        </p:txBody>
      </p:sp>
      <p:pic>
        <p:nvPicPr>
          <p:cNvPr id="40985" name="Picture 25" descr="tn_tmp">
            <a:extLst>
              <a:ext uri="{FF2B5EF4-FFF2-40B4-BE49-F238E27FC236}">
                <a16:creationId xmlns:a16="http://schemas.microsoft.com/office/drawing/2014/main" id="{89C46EBF-E859-4DCB-8D48-F670F783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5272089"/>
            <a:ext cx="86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6" descr="Bellcoll">
            <a:extLst>
              <a:ext uri="{FF2B5EF4-FFF2-40B4-BE49-F238E27FC236}">
                <a16:creationId xmlns:a16="http://schemas.microsoft.com/office/drawing/2014/main" id="{44F77A5A-CE2B-4A9A-B478-5C0EE92A9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6" y="1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 Box 27">
            <a:extLst>
              <a:ext uri="{FF2B5EF4-FFF2-40B4-BE49-F238E27FC236}">
                <a16:creationId xmlns:a16="http://schemas.microsoft.com/office/drawing/2014/main" id="{8C6D3EA9-17C7-4F2A-9663-B4258F7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4" y="1239839"/>
            <a:ext cx="7989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Một vật khi thu thêm nhiệt lượng thì nhiệt độ của vật sẽ thay đổi như thế nào ?</a:t>
            </a:r>
          </a:p>
        </p:txBody>
      </p:sp>
      <p:pic>
        <p:nvPicPr>
          <p:cNvPr id="6165" name="Picture 56" descr="Picture1">
            <a:extLst>
              <a:ext uri="{FF2B5EF4-FFF2-40B4-BE49-F238E27FC236}">
                <a16:creationId xmlns:a16="http://schemas.microsoft.com/office/drawing/2014/main" id="{5AB1C106-055A-4F5F-A5F4-ABEBC15F7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WordArt 7">
            <a:extLst>
              <a:ext uri="{FF2B5EF4-FFF2-40B4-BE49-F238E27FC236}">
                <a16:creationId xmlns:a16="http://schemas.microsoft.com/office/drawing/2014/main" id="{48B343BC-FA7A-473B-9822-77146DC51A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6400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00"/>
                </a:solidFill>
                <a:cs typeface="Times New Roman" panose="02020603050405020304" pitchFamily="18" charset="0"/>
              </a:rPr>
              <a:t>NHẮC LẠI KIẾN THỨC CŨ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6" name="Group 40">
            <a:extLst>
              <a:ext uri="{FF2B5EF4-FFF2-40B4-BE49-F238E27FC236}">
                <a16:creationId xmlns:a16="http://schemas.microsoft.com/office/drawing/2014/main" id="{99F37FED-E57A-4802-A81B-B4721998255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0220103"/>
              </p:ext>
            </p:extLst>
          </p:nvPr>
        </p:nvGraphicFramePr>
        <p:xfrm>
          <a:off x="2209800" y="1722016"/>
          <a:ext cx="8229600" cy="38371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5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4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Xác định gián tiếp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(công thức)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Nhiệt độ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4481" name="Text Box 97">
            <a:extLst>
              <a:ext uri="{FF2B5EF4-FFF2-40B4-BE49-F238E27FC236}">
                <a16:creationId xmlns:a16="http://schemas.microsoft.com/office/drawing/2014/main" id="{9DB27255-70D2-442F-B01E-31A6E5E1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982687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84" name="Text Box 100">
            <a:extLst>
              <a:ext uri="{FF2B5EF4-FFF2-40B4-BE49-F238E27FC236}">
                <a16:creationId xmlns:a16="http://schemas.microsoft.com/office/drawing/2014/main" id="{45A951CB-D381-4B06-B8AE-910D8298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780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4485" name="Text Box 101">
            <a:extLst>
              <a:ext uri="{FF2B5EF4-FFF2-40B4-BE49-F238E27FC236}">
                <a16:creationId xmlns:a16="http://schemas.microsoft.com/office/drawing/2014/main" id="{87081457-7A46-4561-BF90-67F99513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9638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4483" name="Text Box 99">
            <a:extLst>
              <a:ext uri="{FF2B5EF4-FFF2-40B4-BE49-F238E27FC236}">
                <a16:creationId xmlns:a16="http://schemas.microsoft.com/office/drawing/2014/main" id="{7C090F32-9B99-4024-90E0-AFF9F807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278087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F.s</a:t>
            </a:r>
          </a:p>
        </p:txBody>
      </p:sp>
      <p:sp>
        <p:nvSpPr>
          <p:cNvPr id="144479" name="Text Box 95">
            <a:extLst>
              <a:ext uri="{FF2B5EF4-FFF2-40B4-BE49-F238E27FC236}">
                <a16:creationId xmlns:a16="http://schemas.microsoft.com/office/drawing/2014/main" id="{4D6112FF-0D32-44C9-98DD-07DE8B94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857525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?</a:t>
            </a:r>
          </a:p>
        </p:txBody>
      </p:sp>
      <p:sp>
        <p:nvSpPr>
          <p:cNvPr id="8225" name="Text Box 37">
            <a:extLst>
              <a:ext uri="{FF2B5EF4-FFF2-40B4-BE49-F238E27FC236}">
                <a16:creationId xmlns:a16="http://schemas.microsoft.com/office/drawing/2014/main" id="{7AE6D478-687C-4B05-B423-FCA0226D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199" y="547688"/>
            <a:ext cx="8665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977" name="Text Box 41">
            <a:extLst>
              <a:ext uri="{FF2B5EF4-FFF2-40B4-BE49-F238E27FC236}">
                <a16:creationId xmlns:a16="http://schemas.microsoft.com/office/drawing/2014/main" id="{E6239C7A-50CF-4E65-A796-424F0001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68487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Nhiệt kế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14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81" grpId="0"/>
      <p:bldP spid="144484" grpId="0"/>
      <p:bldP spid="144485" grpId="0"/>
      <p:bldP spid="144483" grpId="0"/>
      <p:bldP spid="144479" grpId="0"/>
      <p:bldP spid="399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3EEBDC4-06BB-4360-AACE-42A9352B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66" y="455839"/>
            <a:ext cx="10127224" cy="5847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CÔNG THỨC TÍNH NHIỆT LƯỢNG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96D2C-D350-4622-B51B-7DCC3F8B1AA8}"/>
              </a:ext>
            </a:extLst>
          </p:cNvPr>
          <p:cNvSpPr txBox="1"/>
          <p:nvPr/>
        </p:nvSpPr>
        <p:spPr>
          <a:xfrm>
            <a:off x="846276" y="1376803"/>
            <a:ext cx="9703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Nhiệt lượng một vật thu vào để nóng lên phụ thuộc những yếu tố nào?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52247-3324-45AF-A2C2-A5DA84303E52}"/>
              </a:ext>
            </a:extLst>
          </p:cNvPr>
          <p:cNvSpPr txBox="1"/>
          <p:nvPr/>
        </p:nvSpPr>
        <p:spPr>
          <a:xfrm>
            <a:off x="1052753" y="2790210"/>
            <a:ext cx="94972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lượng một vật cần thu vào để nóng lên phụ thuộc vào  ba yếu tố sau đây:</a:t>
            </a:r>
          </a:p>
          <a:p>
            <a:pPr algn="just" eaLnBrk="1" hangingPunct="1"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Khối lượng của vật.</a:t>
            </a:r>
          </a:p>
          <a:p>
            <a:pPr algn="just" eaLnBrk="1" hangingPunct="1"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Độ tăng nhiệt độ của vật.</a:t>
            </a:r>
          </a:p>
          <a:p>
            <a:pPr algn="just" eaLnBrk="1" hangingPunct="1"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Chất cấu tạo nên vật.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62">
            <a:extLst>
              <a:ext uri="{FF2B5EF4-FFF2-40B4-BE49-F238E27FC236}">
                <a16:creationId xmlns:a16="http://schemas.microsoft.com/office/drawing/2014/main" id="{3A190BE5-B623-4E28-9DC9-593D675AF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990600"/>
            <a:ext cx="0" cy="5867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prstShdw prst="shdw17" dist="17961" dir="13500000">
              <a:srgbClr val="00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3" name="Rectangle 79">
            <a:extLst>
              <a:ext uri="{FF2B5EF4-FFF2-40B4-BE49-F238E27FC236}">
                <a16:creationId xmlns:a16="http://schemas.microsoft.com/office/drawing/2014/main" id="{07BE29BA-D456-4128-8945-6FBF95E82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1"/>
            <a:ext cx="2971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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3376" name="Picture 192">
            <a:extLst>
              <a:ext uri="{FF2B5EF4-FFF2-40B4-BE49-F238E27FC236}">
                <a16:creationId xmlns:a16="http://schemas.microsoft.com/office/drawing/2014/main" id="{8BECF13E-2C15-4C44-863B-A496164D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852613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1">
            <a:extLst>
              <a:ext uri="{FF2B5EF4-FFF2-40B4-BE49-F238E27FC236}">
                <a16:creationId xmlns:a16="http://schemas.microsoft.com/office/drawing/2014/main" id="{1421BC40-E137-4418-B0CC-C6B92ECD255D}"/>
              </a:ext>
            </a:extLst>
          </p:cNvPr>
          <p:cNvGrpSpPr>
            <a:grpSpLocks/>
          </p:cNvGrpSpPr>
          <p:nvPr/>
        </p:nvGrpSpPr>
        <p:grpSpPr bwMode="auto">
          <a:xfrm>
            <a:off x="4538664" y="1981201"/>
            <a:ext cx="2471737" cy="3476625"/>
            <a:chOff x="1899" y="1248"/>
            <a:chExt cx="1557" cy="2190"/>
          </a:xfrm>
        </p:grpSpPr>
        <p:sp>
          <p:nvSpPr>
            <p:cNvPr id="93375" name="AutoShape 191">
              <a:extLst>
                <a:ext uri="{FF2B5EF4-FFF2-40B4-BE49-F238E27FC236}">
                  <a16:creationId xmlns:a16="http://schemas.microsoft.com/office/drawing/2014/main" id="{15916674-8058-4669-B8E4-CAECBBB6D8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08" y="2352"/>
              <a:ext cx="1248" cy="349"/>
            </a:xfrm>
            <a:prstGeom prst="cube">
              <a:avLst>
                <a:gd name="adj" fmla="val 91454"/>
              </a:avLst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77" name="AutoShape 193">
              <a:extLst>
                <a:ext uri="{FF2B5EF4-FFF2-40B4-BE49-F238E27FC236}">
                  <a16:creationId xmlns:a16="http://schemas.microsoft.com/office/drawing/2014/main" id="{BBD70313-F8B3-4902-B408-C93F3D0E77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99" y="3090"/>
              <a:ext cx="1488" cy="348"/>
            </a:xfrm>
            <a:prstGeom prst="cube">
              <a:avLst>
                <a:gd name="adj" fmla="val 72500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78" name="AutoShape 194">
              <a:extLst>
                <a:ext uri="{FF2B5EF4-FFF2-40B4-BE49-F238E27FC236}">
                  <a16:creationId xmlns:a16="http://schemas.microsoft.com/office/drawing/2014/main" id="{24434E3A-6347-4A71-B61F-9436A6C73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48"/>
              <a:ext cx="48" cy="1951"/>
            </a:xfrm>
            <a:prstGeom prst="can">
              <a:avLst>
                <a:gd name="adj" fmla="val 38011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79" name="AutoShape 195">
              <a:extLst>
                <a:ext uri="{FF2B5EF4-FFF2-40B4-BE49-F238E27FC236}">
                  <a16:creationId xmlns:a16="http://schemas.microsoft.com/office/drawing/2014/main" id="{E5138763-3A4A-459C-82EE-64211D9FBB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236" y="2347"/>
              <a:ext cx="35" cy="336"/>
            </a:xfrm>
            <a:prstGeom prst="can">
              <a:avLst>
                <a:gd name="adj" fmla="val 8978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80" name="AutoShape 196">
              <a:extLst>
                <a:ext uri="{FF2B5EF4-FFF2-40B4-BE49-F238E27FC236}">
                  <a16:creationId xmlns:a16="http://schemas.microsoft.com/office/drawing/2014/main" id="{C8C9D9FD-4911-4B55-8CC5-6BFF6DFD18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448" y="1304"/>
              <a:ext cx="35" cy="749"/>
            </a:xfrm>
            <a:prstGeom prst="can">
              <a:avLst>
                <a:gd name="adj" fmla="val 2001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81" name="Rectangle 197">
              <a:extLst>
                <a:ext uri="{FF2B5EF4-FFF2-40B4-BE49-F238E27FC236}">
                  <a16:creationId xmlns:a16="http://schemas.microsoft.com/office/drawing/2014/main" id="{586124B5-8562-4FEB-A04E-86181EE2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640"/>
              <a:ext cx="144" cy="6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82" name="Rectangle 198">
              <a:extLst>
                <a:ext uri="{FF2B5EF4-FFF2-40B4-BE49-F238E27FC236}">
                  <a16:creationId xmlns:a16="http://schemas.microsoft.com/office/drawing/2014/main" id="{F1F10171-6ABB-4011-9CC6-3D78EBE01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96"/>
              <a:ext cx="144" cy="7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81" name="Oval 199">
              <a:extLst>
                <a:ext uri="{FF2B5EF4-FFF2-40B4-BE49-F238E27FC236}">
                  <a16:creationId xmlns:a16="http://schemas.microsoft.com/office/drawing/2014/main" id="{FBA58CE0-771B-4977-9CBE-A3CDCE200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1873"/>
              <a:ext cx="672" cy="17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384" name="Rectangle 200">
              <a:extLst>
                <a:ext uri="{FF2B5EF4-FFF2-40B4-BE49-F238E27FC236}">
                  <a16:creationId xmlns:a16="http://schemas.microsoft.com/office/drawing/2014/main" id="{ECD226FA-E1AA-46A9-AFCE-B35C2FD2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1636"/>
              <a:ext cx="144" cy="7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9283" name="Picture 204" descr="den conCutout">
              <a:extLst>
                <a:ext uri="{FF2B5EF4-FFF2-40B4-BE49-F238E27FC236}">
                  <a16:creationId xmlns:a16="http://schemas.microsoft.com/office/drawing/2014/main" id="{1C2A920A-9C41-4C52-A8D1-F045BF897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2837"/>
              <a:ext cx="63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4" name="Freeform 205">
              <a:extLst>
                <a:ext uri="{FF2B5EF4-FFF2-40B4-BE49-F238E27FC236}">
                  <a16:creationId xmlns:a16="http://schemas.microsoft.com/office/drawing/2014/main" id="{02118994-4AF9-4DB3-9A71-0E8990A7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70"/>
              <a:ext cx="672" cy="732"/>
            </a:xfrm>
            <a:custGeom>
              <a:avLst/>
              <a:gdLst>
                <a:gd name="T0" fmla="*/ 0 w 864"/>
                <a:gd name="T1" fmla="*/ 2 h 1188"/>
                <a:gd name="T2" fmla="*/ 5 w 864"/>
                <a:gd name="T3" fmla="*/ 2 h 1188"/>
                <a:gd name="T4" fmla="*/ 4 w 864"/>
                <a:gd name="T5" fmla="*/ 14 h 1188"/>
                <a:gd name="T6" fmla="*/ 9 w 864"/>
                <a:gd name="T7" fmla="*/ 14 h 1188"/>
                <a:gd name="T8" fmla="*/ 15 w 864"/>
                <a:gd name="T9" fmla="*/ 15 h 1188"/>
                <a:gd name="T10" fmla="*/ 24 w 864"/>
                <a:gd name="T11" fmla="*/ 15 h 1188"/>
                <a:gd name="T12" fmla="*/ 34 w 864"/>
                <a:gd name="T13" fmla="*/ 15 h 1188"/>
                <a:gd name="T14" fmla="*/ 47 w 864"/>
                <a:gd name="T15" fmla="*/ 15 h 1188"/>
                <a:gd name="T16" fmla="*/ 61 w 864"/>
                <a:gd name="T17" fmla="*/ 15 h 1188"/>
                <a:gd name="T18" fmla="*/ 67 w 864"/>
                <a:gd name="T19" fmla="*/ 15 h 1188"/>
                <a:gd name="T20" fmla="*/ 75 w 864"/>
                <a:gd name="T21" fmla="*/ 15 h 1188"/>
                <a:gd name="T22" fmla="*/ 82 w 864"/>
                <a:gd name="T23" fmla="*/ 14 h 1188"/>
                <a:gd name="T24" fmla="*/ 86 w 864"/>
                <a:gd name="T25" fmla="*/ 14 h 1188"/>
                <a:gd name="T26" fmla="*/ 86 w 864"/>
                <a:gd name="T27" fmla="*/ 2 h 1188"/>
                <a:gd name="T28" fmla="*/ 90 w 864"/>
                <a:gd name="T29" fmla="*/ 2 h 1188"/>
                <a:gd name="T30" fmla="*/ 89 w 864"/>
                <a:gd name="T31" fmla="*/ 1 h 1188"/>
                <a:gd name="T32" fmla="*/ 88 w 864"/>
                <a:gd name="T33" fmla="*/ 1 h 1188"/>
                <a:gd name="T34" fmla="*/ 86 w 864"/>
                <a:gd name="T35" fmla="*/ 1 h 1188"/>
                <a:gd name="T36" fmla="*/ 74 w 864"/>
                <a:gd name="T37" fmla="*/ 1 h 1188"/>
                <a:gd name="T38" fmla="*/ 64 w 864"/>
                <a:gd name="T39" fmla="*/ 1 h 1188"/>
                <a:gd name="T40" fmla="*/ 56 w 864"/>
                <a:gd name="T41" fmla="*/ 1 h 1188"/>
                <a:gd name="T42" fmla="*/ 40 w 864"/>
                <a:gd name="T43" fmla="*/ 0 h 1188"/>
                <a:gd name="T44" fmla="*/ 25 w 864"/>
                <a:gd name="T45" fmla="*/ 1 h 1188"/>
                <a:gd name="T46" fmla="*/ 12 w 864"/>
                <a:gd name="T47" fmla="*/ 1 h 1188"/>
                <a:gd name="T48" fmla="*/ 5 w 864"/>
                <a:gd name="T49" fmla="*/ 1 h 1188"/>
                <a:gd name="T50" fmla="*/ 2 w 864"/>
                <a:gd name="T51" fmla="*/ 1 h 1188"/>
                <a:gd name="T52" fmla="*/ 0 w 864"/>
                <a:gd name="T53" fmla="*/ 2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3391" name="Picture 207">
            <a:extLst>
              <a:ext uri="{FF2B5EF4-FFF2-40B4-BE49-F238E27FC236}">
                <a16:creationId xmlns:a16="http://schemas.microsoft.com/office/drawing/2014/main" id="{B5D3F118-2824-4F63-B9DF-33A8CA56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1828801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06" name="AutoShape 222">
            <a:extLst>
              <a:ext uri="{FF2B5EF4-FFF2-40B4-BE49-F238E27FC236}">
                <a16:creationId xmlns:a16="http://schemas.microsoft.com/office/drawing/2014/main" id="{37CA0773-59D0-4256-BDE1-E44D88B5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93407" name="AutoShape 223">
            <a:extLst>
              <a:ext uri="{FF2B5EF4-FFF2-40B4-BE49-F238E27FC236}">
                <a16:creationId xmlns:a16="http://schemas.microsoft.com/office/drawing/2014/main" id="{32BF241D-F068-48DE-AEB5-98BDD903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93408" name="AutoShape 224">
            <a:extLst>
              <a:ext uri="{FF2B5EF4-FFF2-40B4-BE49-F238E27FC236}">
                <a16:creationId xmlns:a16="http://schemas.microsoft.com/office/drawing/2014/main" id="{DEA137CD-AC12-47A9-9C5F-0770919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3409" name="AutoShape 225">
            <a:extLst>
              <a:ext uri="{FF2B5EF4-FFF2-40B4-BE49-F238E27FC236}">
                <a16:creationId xmlns:a16="http://schemas.microsoft.com/office/drawing/2014/main" id="{3979FF1C-4D47-4222-9D93-90A4A410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93410" name="AutoShape 226">
            <a:extLst>
              <a:ext uri="{FF2B5EF4-FFF2-40B4-BE49-F238E27FC236}">
                <a16:creationId xmlns:a16="http://schemas.microsoft.com/office/drawing/2014/main" id="{AEA9EDF3-C617-4B35-8BDD-509B4D94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3411" name="AutoShape 227">
            <a:extLst>
              <a:ext uri="{FF2B5EF4-FFF2-40B4-BE49-F238E27FC236}">
                <a16:creationId xmlns:a16="http://schemas.microsoft.com/office/drawing/2014/main" id="{2F2DB004-BC42-4570-BD6B-6AB5B458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10033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3412" name="AutoShape 228">
            <a:extLst>
              <a:ext uri="{FF2B5EF4-FFF2-40B4-BE49-F238E27FC236}">
                <a16:creationId xmlns:a16="http://schemas.microsoft.com/office/drawing/2014/main" id="{A7F994C7-0F24-4706-B11A-6E048B40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5ph</a:t>
            </a:r>
          </a:p>
        </p:txBody>
      </p:sp>
      <p:sp>
        <p:nvSpPr>
          <p:cNvPr id="93413" name="AutoShape 229">
            <a:extLst>
              <a:ext uri="{FF2B5EF4-FFF2-40B4-BE49-F238E27FC236}">
                <a16:creationId xmlns:a16="http://schemas.microsoft.com/office/drawing/2014/main" id="{0ECACF92-E667-4B1D-950E-5E961CBC2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3414" name="AutoShape 230">
            <a:extLst>
              <a:ext uri="{FF2B5EF4-FFF2-40B4-BE49-F238E27FC236}">
                <a16:creationId xmlns:a16="http://schemas.microsoft.com/office/drawing/2014/main" id="{F13144C8-CD19-49F5-B486-386C12515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93415" name="AutoShape 231">
            <a:extLst>
              <a:ext uri="{FF2B5EF4-FFF2-40B4-BE49-F238E27FC236}">
                <a16:creationId xmlns:a16="http://schemas.microsoft.com/office/drawing/2014/main" id="{8D163ABA-1954-47DA-BF09-F823FB2C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3416" name="AutoShape 232">
            <a:extLst>
              <a:ext uri="{FF2B5EF4-FFF2-40B4-BE49-F238E27FC236}">
                <a16:creationId xmlns:a16="http://schemas.microsoft.com/office/drawing/2014/main" id="{D08C735C-7285-4F40-8FFE-55A08A98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3417" name="AutoShape 233">
            <a:extLst>
              <a:ext uri="{FF2B5EF4-FFF2-40B4-BE49-F238E27FC236}">
                <a16:creationId xmlns:a16="http://schemas.microsoft.com/office/drawing/2014/main" id="{B6E9596A-F16C-429E-9C0E-A677679A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93418" name="AutoShape 234">
            <a:extLst>
              <a:ext uri="{FF2B5EF4-FFF2-40B4-BE49-F238E27FC236}">
                <a16:creationId xmlns:a16="http://schemas.microsoft.com/office/drawing/2014/main" id="{74E128F1-3C3B-4660-8041-3B8A8195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93419" name="AutoShape 235">
            <a:extLst>
              <a:ext uri="{FF2B5EF4-FFF2-40B4-BE49-F238E27FC236}">
                <a16:creationId xmlns:a16="http://schemas.microsoft.com/office/drawing/2014/main" id="{D8324AA2-5F0B-4438-B5C1-D7594A381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93420" name="AutoShape 236">
            <a:extLst>
              <a:ext uri="{FF2B5EF4-FFF2-40B4-BE49-F238E27FC236}">
                <a16:creationId xmlns:a16="http://schemas.microsoft.com/office/drawing/2014/main" id="{67319B68-A698-48C6-8FC1-23314550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93421" name="AutoShape 237">
            <a:extLst>
              <a:ext uri="{FF2B5EF4-FFF2-40B4-BE49-F238E27FC236}">
                <a16:creationId xmlns:a16="http://schemas.microsoft.com/office/drawing/2014/main" id="{2AD469D3-E20B-4F90-B1C8-656E12578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93422" name="AutoShape 238">
            <a:extLst>
              <a:ext uri="{FF2B5EF4-FFF2-40B4-BE49-F238E27FC236}">
                <a16:creationId xmlns:a16="http://schemas.microsoft.com/office/drawing/2014/main" id="{30DF180E-DA4D-43CE-B2E9-6C1C02FF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9906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10ph</a:t>
            </a:r>
          </a:p>
        </p:txBody>
      </p:sp>
      <p:pic>
        <p:nvPicPr>
          <p:cNvPr id="93423" name="Picture 239" descr="Flame-04-june">
            <a:extLst>
              <a:ext uri="{FF2B5EF4-FFF2-40B4-BE49-F238E27FC236}">
                <a16:creationId xmlns:a16="http://schemas.microsoft.com/office/drawing/2014/main" id="{07C8B375-FB79-417D-A7E7-F1B5DE1603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19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24" name="Picture 240" descr="Flame-04-june">
            <a:extLst>
              <a:ext uri="{FF2B5EF4-FFF2-40B4-BE49-F238E27FC236}">
                <a16:creationId xmlns:a16="http://schemas.microsoft.com/office/drawing/2014/main" id="{1D58FCCA-DD12-432F-ABE6-4F5CF4C9FA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8" y="4267200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25" name="Line 241">
            <a:extLst>
              <a:ext uri="{FF2B5EF4-FFF2-40B4-BE49-F238E27FC236}">
                <a16:creationId xmlns:a16="http://schemas.microsoft.com/office/drawing/2014/main" id="{4586237B-BD3E-4B9C-B457-FFFB4CF5F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2663" y="2535239"/>
            <a:ext cx="11112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26" name="Line 242">
            <a:extLst>
              <a:ext uri="{FF2B5EF4-FFF2-40B4-BE49-F238E27FC236}">
                <a16:creationId xmlns:a16="http://schemas.microsoft.com/office/drawing/2014/main" id="{E90214CE-FB96-4C54-8612-94AF54CFC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15514" y="2533650"/>
            <a:ext cx="1587" cy="946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427" name="Line 243">
            <a:extLst>
              <a:ext uri="{FF2B5EF4-FFF2-40B4-BE49-F238E27FC236}">
                <a16:creationId xmlns:a16="http://schemas.microsoft.com/office/drawing/2014/main" id="{7195B716-A09C-4FEB-8C67-5F52DA40B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138" y="3505200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28" name="Line 244">
            <a:extLst>
              <a:ext uri="{FF2B5EF4-FFF2-40B4-BE49-F238E27FC236}">
                <a16:creationId xmlns:a16="http://schemas.microsoft.com/office/drawing/2014/main" id="{775ADD1C-6AB3-4032-B149-8570D102D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3138" y="2514600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29" name="Text Box 245">
            <a:extLst>
              <a:ext uri="{FF2B5EF4-FFF2-40B4-BE49-F238E27FC236}">
                <a16:creationId xmlns:a16="http://schemas.microsoft.com/office/drawing/2014/main" id="{6DE87442-38F1-4DCA-8BB1-878FC6B5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2146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20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3430" name="Text Box 246">
            <a:extLst>
              <a:ext uri="{FF2B5EF4-FFF2-40B4-BE49-F238E27FC236}">
                <a16:creationId xmlns:a16="http://schemas.microsoft.com/office/drawing/2014/main" id="{83669881-0AE8-49CF-B314-B3913156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2133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40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3431" name="Text Box 247">
            <a:extLst>
              <a:ext uri="{FF2B5EF4-FFF2-40B4-BE49-F238E27FC236}">
                <a16:creationId xmlns:a16="http://schemas.microsoft.com/office/drawing/2014/main" id="{39518F35-DF93-475E-AEEC-29AC3A36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8" y="4953000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</a:rPr>
              <a:t>.</a:t>
            </a:r>
          </a:p>
        </p:txBody>
      </p:sp>
      <p:grpSp>
        <p:nvGrpSpPr>
          <p:cNvPr id="3" name="Group 253">
            <a:extLst>
              <a:ext uri="{FF2B5EF4-FFF2-40B4-BE49-F238E27FC236}">
                <a16:creationId xmlns:a16="http://schemas.microsoft.com/office/drawing/2014/main" id="{DE2F2EED-F0CE-479A-B468-874CFA0D45A4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1992314"/>
            <a:ext cx="2209800" cy="3527425"/>
            <a:chOff x="4368" y="1255"/>
            <a:chExt cx="1392" cy="2222"/>
          </a:xfrm>
        </p:grpSpPr>
        <p:sp>
          <p:nvSpPr>
            <p:cNvPr id="93398" name="Rectangle 214">
              <a:extLst>
                <a:ext uri="{FF2B5EF4-FFF2-40B4-BE49-F238E27FC236}">
                  <a16:creationId xmlns:a16="http://schemas.microsoft.com/office/drawing/2014/main" id="{D8D6F78A-61F9-4722-A5ED-BCDD79602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" y="1665"/>
              <a:ext cx="130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0" name="AutoShape 206">
              <a:extLst>
                <a:ext uri="{FF2B5EF4-FFF2-40B4-BE49-F238E27FC236}">
                  <a16:creationId xmlns:a16="http://schemas.microsoft.com/office/drawing/2014/main" id="{005E9EDB-6A2F-46B5-9C28-0FE98B5387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29" y="2400"/>
              <a:ext cx="1131" cy="357"/>
            </a:xfrm>
            <a:prstGeom prst="cube">
              <a:avLst>
                <a:gd name="adj" fmla="val 91454"/>
              </a:avLst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3" name="AutoShape 209">
              <a:extLst>
                <a:ext uri="{FF2B5EF4-FFF2-40B4-BE49-F238E27FC236}">
                  <a16:creationId xmlns:a16="http://schemas.microsoft.com/office/drawing/2014/main" id="{2B80A5D4-E4C9-46D2-B808-535F993D4B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654" y="2406"/>
              <a:ext cx="36" cy="304"/>
            </a:xfrm>
            <a:prstGeom prst="can">
              <a:avLst>
                <a:gd name="adj" fmla="val 789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4" name="AutoShape 210">
              <a:extLst>
                <a:ext uri="{FF2B5EF4-FFF2-40B4-BE49-F238E27FC236}">
                  <a16:creationId xmlns:a16="http://schemas.microsoft.com/office/drawing/2014/main" id="{ECCC2A6C-B96E-4048-AC14-EC3B49954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847" y="1362"/>
              <a:ext cx="36" cy="679"/>
            </a:xfrm>
            <a:prstGeom prst="can">
              <a:avLst>
                <a:gd name="adj" fmla="val 1763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5" name="Rectangle 211">
              <a:extLst>
                <a:ext uri="{FF2B5EF4-FFF2-40B4-BE49-F238E27FC236}">
                  <a16:creationId xmlns:a16="http://schemas.microsoft.com/office/drawing/2014/main" id="{FD6E0229-0015-4AF0-99E0-62EE6AA4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1661"/>
              <a:ext cx="131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396" name="Rectangle 212">
              <a:extLst>
                <a:ext uri="{FF2B5EF4-FFF2-40B4-BE49-F238E27FC236}">
                  <a16:creationId xmlns:a16="http://schemas.microsoft.com/office/drawing/2014/main" id="{BC1B9019-704F-4747-9484-3D73B8280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2520"/>
              <a:ext cx="131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69" name="Oval 213">
              <a:extLst>
                <a:ext uri="{FF2B5EF4-FFF2-40B4-BE49-F238E27FC236}">
                  <a16:creationId xmlns:a16="http://schemas.microsoft.com/office/drawing/2014/main" id="{3C6D80FE-959C-42AF-862B-8F8F8F40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1900"/>
              <a:ext cx="609" cy="18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70" name="Freeform 219">
              <a:extLst>
                <a:ext uri="{FF2B5EF4-FFF2-40B4-BE49-F238E27FC236}">
                  <a16:creationId xmlns:a16="http://schemas.microsoft.com/office/drawing/2014/main" id="{E579D951-C167-4B52-9018-C371D466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897"/>
              <a:ext cx="609" cy="750"/>
            </a:xfrm>
            <a:custGeom>
              <a:avLst/>
              <a:gdLst>
                <a:gd name="T0" fmla="*/ 0 w 864"/>
                <a:gd name="T1" fmla="*/ 3 h 1188"/>
                <a:gd name="T2" fmla="*/ 2 w 864"/>
                <a:gd name="T3" fmla="*/ 4 h 1188"/>
                <a:gd name="T4" fmla="*/ 2 w 864"/>
                <a:gd name="T5" fmla="*/ 18 h 1188"/>
                <a:gd name="T6" fmla="*/ 4 w 864"/>
                <a:gd name="T7" fmla="*/ 18 h 1188"/>
                <a:gd name="T8" fmla="*/ 6 w 864"/>
                <a:gd name="T9" fmla="*/ 18 h 1188"/>
                <a:gd name="T10" fmla="*/ 9 w 864"/>
                <a:gd name="T11" fmla="*/ 19 h 1188"/>
                <a:gd name="T12" fmla="*/ 14 w 864"/>
                <a:gd name="T13" fmla="*/ 19 h 1188"/>
                <a:gd name="T14" fmla="*/ 19 w 864"/>
                <a:gd name="T15" fmla="*/ 19 h 1188"/>
                <a:gd name="T16" fmla="*/ 25 w 864"/>
                <a:gd name="T17" fmla="*/ 19 h 1188"/>
                <a:gd name="T18" fmla="*/ 27 w 864"/>
                <a:gd name="T19" fmla="*/ 19 h 1188"/>
                <a:gd name="T20" fmla="*/ 31 w 864"/>
                <a:gd name="T21" fmla="*/ 18 h 1188"/>
                <a:gd name="T22" fmla="*/ 34 w 864"/>
                <a:gd name="T23" fmla="*/ 18 h 1188"/>
                <a:gd name="T24" fmla="*/ 35 w 864"/>
                <a:gd name="T25" fmla="*/ 17 h 1188"/>
                <a:gd name="T26" fmla="*/ 35 w 864"/>
                <a:gd name="T27" fmla="*/ 4 h 1188"/>
                <a:gd name="T28" fmla="*/ 37 w 864"/>
                <a:gd name="T29" fmla="*/ 3 h 1188"/>
                <a:gd name="T30" fmla="*/ 37 w 864"/>
                <a:gd name="T31" fmla="*/ 2 h 1188"/>
                <a:gd name="T32" fmla="*/ 36 w 864"/>
                <a:gd name="T33" fmla="*/ 2 h 1188"/>
                <a:gd name="T34" fmla="*/ 35 w 864"/>
                <a:gd name="T35" fmla="*/ 1 h 1188"/>
                <a:gd name="T36" fmla="*/ 30 w 864"/>
                <a:gd name="T37" fmla="*/ 1 h 1188"/>
                <a:gd name="T38" fmla="*/ 26 w 864"/>
                <a:gd name="T39" fmla="*/ 1 h 1188"/>
                <a:gd name="T40" fmla="*/ 23 w 864"/>
                <a:gd name="T41" fmla="*/ 1 h 1188"/>
                <a:gd name="T42" fmla="*/ 17 w 864"/>
                <a:gd name="T43" fmla="*/ 0 h 1188"/>
                <a:gd name="T44" fmla="*/ 11 w 864"/>
                <a:gd name="T45" fmla="*/ 1 h 1188"/>
                <a:gd name="T46" fmla="*/ 4 w 864"/>
                <a:gd name="T47" fmla="*/ 1 h 1188"/>
                <a:gd name="T48" fmla="*/ 2 w 864"/>
                <a:gd name="T49" fmla="*/ 1 h 1188"/>
                <a:gd name="T50" fmla="*/ 1 w 864"/>
                <a:gd name="T51" fmla="*/ 2 h 1188"/>
                <a:gd name="T52" fmla="*/ 0 w 864"/>
                <a:gd name="T53" fmla="*/ 3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432" name="AutoShape 248">
              <a:extLst>
                <a:ext uri="{FF2B5EF4-FFF2-40B4-BE49-F238E27FC236}">
                  <a16:creationId xmlns:a16="http://schemas.microsoft.com/office/drawing/2014/main" id="{83762BD3-E463-4260-8374-C806A435BD7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68" y="3120"/>
              <a:ext cx="1349" cy="357"/>
            </a:xfrm>
            <a:prstGeom prst="cube">
              <a:avLst>
                <a:gd name="adj" fmla="val 72500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433" name="AutoShape 249">
              <a:extLst>
                <a:ext uri="{FF2B5EF4-FFF2-40B4-BE49-F238E27FC236}">
                  <a16:creationId xmlns:a16="http://schemas.microsoft.com/office/drawing/2014/main" id="{C4CEA7ED-481D-49AA-99B8-6AB66E00A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1255"/>
              <a:ext cx="43" cy="1999"/>
            </a:xfrm>
            <a:prstGeom prst="can">
              <a:avLst>
                <a:gd name="adj" fmla="val 43475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9273" name="Picture 250" descr="den conCutout">
              <a:extLst>
                <a:ext uri="{FF2B5EF4-FFF2-40B4-BE49-F238E27FC236}">
                  <a16:creationId xmlns:a16="http://schemas.microsoft.com/office/drawing/2014/main" id="{EFAEBC7C-4FB3-4EC3-8813-733C861C8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" y="2888"/>
              <a:ext cx="57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438" name="Text Box 254">
            <a:extLst>
              <a:ext uri="{FF2B5EF4-FFF2-40B4-BE49-F238E27FC236}">
                <a16:creationId xmlns:a16="http://schemas.microsoft.com/office/drawing/2014/main" id="{4A910A15-332A-46DE-81FE-9D1D7B037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638" y="35941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100g nước</a:t>
            </a:r>
          </a:p>
        </p:txBody>
      </p:sp>
      <p:grpSp>
        <p:nvGrpSpPr>
          <p:cNvPr id="4" name="Group 255">
            <a:extLst>
              <a:ext uri="{FF2B5EF4-FFF2-40B4-BE49-F238E27FC236}">
                <a16:creationId xmlns:a16="http://schemas.microsoft.com/office/drawing/2014/main" id="{7D40149B-C5ED-42CE-B296-DC502A708188}"/>
              </a:ext>
            </a:extLst>
          </p:cNvPr>
          <p:cNvGrpSpPr>
            <a:grpSpLocks/>
          </p:cNvGrpSpPr>
          <p:nvPr/>
        </p:nvGrpSpPr>
        <p:grpSpPr bwMode="auto">
          <a:xfrm>
            <a:off x="9386888" y="3352801"/>
            <a:ext cx="850900" cy="868363"/>
            <a:chOff x="4118" y="2256"/>
            <a:chExt cx="536" cy="547"/>
          </a:xfrm>
        </p:grpSpPr>
        <p:sp>
          <p:nvSpPr>
            <p:cNvPr id="93440" name="Oval 256">
              <a:extLst>
                <a:ext uri="{FF2B5EF4-FFF2-40B4-BE49-F238E27FC236}">
                  <a16:creationId xmlns:a16="http://schemas.microsoft.com/office/drawing/2014/main" id="{694BD61F-41AC-4A7D-81BD-43D2E5EA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256"/>
              <a:ext cx="530" cy="135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u="sng">
                <a:latin typeface="Arial" charset="0"/>
                <a:cs typeface="Arial" charset="0"/>
              </a:endParaRPr>
            </a:p>
          </p:txBody>
        </p:sp>
        <p:sp>
          <p:nvSpPr>
            <p:cNvPr id="9262" name="Freeform 257">
              <a:extLst>
                <a:ext uri="{FF2B5EF4-FFF2-40B4-BE49-F238E27FC236}">
                  <a16:creationId xmlns:a16="http://schemas.microsoft.com/office/drawing/2014/main" id="{59240ADB-907C-4643-85C1-109AC9BF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327"/>
              <a:ext cx="536" cy="476"/>
            </a:xfrm>
            <a:custGeom>
              <a:avLst/>
              <a:gdLst>
                <a:gd name="T0" fmla="*/ 4 w 592"/>
                <a:gd name="T1" fmla="*/ 0 h 640"/>
                <a:gd name="T2" fmla="*/ 24 w 592"/>
                <a:gd name="T3" fmla="*/ 3 h 640"/>
                <a:gd name="T4" fmla="*/ 100 w 592"/>
                <a:gd name="T5" fmla="*/ 5 h 640"/>
                <a:gd name="T6" fmla="*/ 164 w 592"/>
                <a:gd name="T7" fmla="*/ 5 h 640"/>
                <a:gd name="T8" fmla="*/ 218 w 592"/>
                <a:gd name="T9" fmla="*/ 3 h 640"/>
                <a:gd name="T10" fmla="*/ 241 w 592"/>
                <a:gd name="T11" fmla="*/ 0 h 640"/>
                <a:gd name="T12" fmla="*/ 239 w 592"/>
                <a:gd name="T13" fmla="*/ 38 h 640"/>
                <a:gd name="T14" fmla="*/ 231 w 592"/>
                <a:gd name="T15" fmla="*/ 40 h 640"/>
                <a:gd name="T16" fmla="*/ 217 w 592"/>
                <a:gd name="T17" fmla="*/ 41 h 640"/>
                <a:gd name="T18" fmla="*/ 161 w 592"/>
                <a:gd name="T19" fmla="*/ 45 h 640"/>
                <a:gd name="T20" fmla="*/ 98 w 592"/>
                <a:gd name="T21" fmla="*/ 45 h 640"/>
                <a:gd name="T22" fmla="*/ 38 w 592"/>
                <a:gd name="T23" fmla="*/ 42 h 640"/>
                <a:gd name="T24" fmla="*/ 20 w 592"/>
                <a:gd name="T25" fmla="*/ 41 h 640"/>
                <a:gd name="T26" fmla="*/ 0 w 592"/>
                <a:gd name="T27" fmla="*/ 39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442" name="Text Box 258">
            <a:extLst>
              <a:ext uri="{FF2B5EF4-FFF2-40B4-BE49-F238E27FC236}">
                <a16:creationId xmlns:a16="http://schemas.microsoft.com/office/drawing/2014/main" id="{F4DC080B-DB58-4CD6-99D5-D0FBDBB2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05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grpSp>
        <p:nvGrpSpPr>
          <p:cNvPr id="5" name="Group 262">
            <a:extLst>
              <a:ext uri="{FF2B5EF4-FFF2-40B4-BE49-F238E27FC236}">
                <a16:creationId xmlns:a16="http://schemas.microsoft.com/office/drawing/2014/main" id="{C656D751-A555-4D94-8309-DCD9E1769600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3505201"/>
            <a:ext cx="939800" cy="644525"/>
            <a:chOff x="1728" y="2346"/>
            <a:chExt cx="592" cy="412"/>
          </a:xfrm>
        </p:grpSpPr>
        <p:sp>
          <p:nvSpPr>
            <p:cNvPr id="93447" name="Oval 263">
              <a:extLst>
                <a:ext uri="{FF2B5EF4-FFF2-40B4-BE49-F238E27FC236}">
                  <a16:creationId xmlns:a16="http://schemas.microsoft.com/office/drawing/2014/main" id="{5A214608-1410-4650-A5F0-DBF35E37F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58" name="Freeform 264">
              <a:extLst>
                <a:ext uri="{FF2B5EF4-FFF2-40B4-BE49-F238E27FC236}">
                  <a16:creationId xmlns:a16="http://schemas.microsoft.com/office/drawing/2014/main" id="{1F648374-CD22-4DE9-851F-797518DE8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2 h 640"/>
                <a:gd name="T14" fmla="*/ 568 w 592"/>
                <a:gd name="T15" fmla="*/ 2 h 640"/>
                <a:gd name="T16" fmla="*/ 532 w 592"/>
                <a:gd name="T17" fmla="*/ 2 h 640"/>
                <a:gd name="T18" fmla="*/ 396 w 592"/>
                <a:gd name="T19" fmla="*/ 2 h 640"/>
                <a:gd name="T20" fmla="*/ 240 w 592"/>
                <a:gd name="T21" fmla="*/ 2 h 640"/>
                <a:gd name="T22" fmla="*/ 92 w 592"/>
                <a:gd name="T23" fmla="*/ 2 h 640"/>
                <a:gd name="T24" fmla="*/ 48 w 592"/>
                <a:gd name="T25" fmla="*/ 2 h 640"/>
                <a:gd name="T26" fmla="*/ 0 w 592"/>
                <a:gd name="T27" fmla="*/ 2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 Box 2">
            <a:extLst>
              <a:ext uri="{FF2B5EF4-FFF2-40B4-BE49-F238E27FC236}">
                <a16:creationId xmlns:a16="http://schemas.microsoft.com/office/drawing/2014/main" id="{6399257B-E13B-49F8-9B71-2F84DD47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238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CÔNG THỨC TÍNH NHIỆT LƯỢNG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0"/>
                                        <p:tgtEl>
                                          <p:spTgt spid="9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0"/>
                                        <p:tgtEl>
                                          <p:spTgt spid="9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9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9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63" grpId="0"/>
      <p:bldP spid="93406" grpId="0" animBg="1"/>
      <p:bldP spid="93407" grpId="0" animBg="1"/>
      <p:bldP spid="93408" grpId="0" animBg="1"/>
      <p:bldP spid="93409" grpId="0" animBg="1"/>
      <p:bldP spid="93410" grpId="0" animBg="1"/>
      <p:bldP spid="93411" grpId="0" animBg="1"/>
      <p:bldP spid="93412" grpId="0" animBg="1"/>
      <p:bldP spid="93413" grpId="0" animBg="1"/>
      <p:bldP spid="93414" grpId="0" animBg="1"/>
      <p:bldP spid="93415" grpId="0" animBg="1"/>
      <p:bldP spid="93416" grpId="0" animBg="1"/>
      <p:bldP spid="93417" grpId="0" animBg="1"/>
      <p:bldP spid="93418" grpId="0" animBg="1"/>
      <p:bldP spid="93419" grpId="0" animBg="1"/>
      <p:bldP spid="93420" grpId="0" animBg="1"/>
      <p:bldP spid="93421" grpId="0" animBg="1"/>
      <p:bldP spid="93422" grpId="0" animBg="1"/>
      <p:bldP spid="93429" grpId="0"/>
      <p:bldP spid="93430" grpId="0"/>
      <p:bldP spid="93431" grpId="0"/>
      <p:bldP spid="93431" grpId="1"/>
      <p:bldP spid="93438" grpId="0"/>
      <p:bldP spid="93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61" name="Rectangle 41">
            <a:extLst>
              <a:ext uri="{FF2B5EF4-FFF2-40B4-BE49-F238E27FC236}">
                <a16:creationId xmlns:a16="http://schemas.microsoft.com/office/drawing/2014/main" id="{EE1C2698-F88F-40AC-B786-4DCFDF2E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716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6436" name="Text Box 4">
            <a:extLst>
              <a:ext uri="{FF2B5EF4-FFF2-40B4-BE49-F238E27FC236}">
                <a16:creationId xmlns:a16="http://schemas.microsoft.com/office/drawing/2014/main" id="{C74C3CFF-2A1C-4AEE-823C-3561C459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" y="201282"/>
            <a:ext cx="11115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0000FF"/>
                </a:solidFill>
                <a:sym typeface="Wingdings" panose="05000000000000000000" pitchFamily="2" charset="2"/>
              </a:rPr>
              <a:t>C</a:t>
            </a:r>
            <a:r>
              <a:rPr lang="en-US" altLang="en-US" sz="2800" u="sng" baseline="-25000">
                <a:solidFill>
                  <a:srgbClr val="0000FF"/>
                </a:solidFill>
                <a:sym typeface="Wingdings" panose="05000000000000000000" pitchFamily="2" charset="2"/>
              </a:rPr>
              <a:t>1</a:t>
            </a:r>
            <a:r>
              <a:rPr lang="en-US" altLang="en-US" sz="2800" u="sng">
                <a:solidFill>
                  <a:srgbClr val="0000FF"/>
                </a:solidFill>
                <a:sym typeface="Wingdings" panose="05000000000000000000" pitchFamily="2" charset="2"/>
              </a:rPr>
              <a:t>:</a:t>
            </a: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 Trong thí nghiệm này, yếu tố nào ở hai cốc được giữ giống nhau, yếu tố nào được thay đổi ? Tại sao phải làm như thế ? 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265FE23A-7C56-4F7B-8D3A-2D10F07A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" y="1125026"/>
            <a:ext cx="1082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 u="sng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2800" u="sng" spc="-5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tăng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làm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được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giữ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giống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nhau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;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khối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khác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nhau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tìm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hiểu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quan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hệ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giữa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khối</a:t>
            </a:r>
            <a:r>
              <a:rPr lang="en-US" sz="28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spc="-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endParaRPr lang="en-US" sz="2800" spc="-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B2F0747-162B-4BE3-ADEF-4677300C4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18146"/>
              </p:ext>
            </p:extLst>
          </p:nvPr>
        </p:nvGraphicFramePr>
        <p:xfrm>
          <a:off x="342106" y="2139703"/>
          <a:ext cx="11507786" cy="273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val="427924855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4019740774"/>
                    </a:ext>
                  </a:extLst>
                </a:gridCol>
                <a:gridCol w="2173330">
                  <a:extLst>
                    <a:ext uri="{9D8B030D-6E8A-4147-A177-3AD203B41FA5}">
                      <a16:colId xmlns:a16="http://schemas.microsoft.com/office/drawing/2014/main" val="262823014"/>
                    </a:ext>
                  </a:extLst>
                </a:gridCol>
                <a:gridCol w="1927456">
                  <a:extLst>
                    <a:ext uri="{9D8B030D-6E8A-4147-A177-3AD203B41FA5}">
                      <a16:colId xmlns:a16="http://schemas.microsoft.com/office/drawing/2014/main" val="488396740"/>
                    </a:ext>
                  </a:extLst>
                </a:gridCol>
                <a:gridCol w="2321094">
                  <a:extLst>
                    <a:ext uri="{9D8B030D-6E8A-4147-A177-3AD203B41FA5}">
                      <a16:colId xmlns:a16="http://schemas.microsoft.com/office/drawing/2014/main" val="2832179096"/>
                    </a:ext>
                  </a:extLst>
                </a:gridCol>
                <a:gridCol w="2152206">
                  <a:extLst>
                    <a:ext uri="{9D8B030D-6E8A-4147-A177-3AD203B41FA5}">
                      <a16:colId xmlns:a16="http://schemas.microsoft.com/office/drawing/2014/main" val="579502114"/>
                    </a:ext>
                  </a:extLst>
                </a:gridCol>
              </a:tblGrid>
              <a:tr h="13047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Khối lượng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Độ tăng nhiệt độ (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t)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Thời gian đun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khối lượng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nhiệt lượng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289585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=20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899230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=20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516637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6CE48B0-B477-438D-BC98-33ACB5EE8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848711"/>
              </p:ext>
            </p:extLst>
          </p:nvPr>
        </p:nvGraphicFramePr>
        <p:xfrm>
          <a:off x="7524749" y="3605756"/>
          <a:ext cx="1746251" cy="1087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672840" imgH="419040" progId="Equation.DSMT4">
                  <p:embed/>
                </p:oleObj>
              </mc:Choice>
              <mc:Fallback>
                <p:oleObj name="Equation" r:id="rId4" imgW="672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49" y="3605756"/>
                        <a:ext cx="1746251" cy="1087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3C7B22-DFD0-4153-8394-64212381FE7A}"/>
              </a:ext>
            </a:extLst>
          </p:cNvPr>
          <p:cNvSpPr/>
          <p:nvPr/>
        </p:nvSpPr>
        <p:spPr>
          <a:xfrm>
            <a:off x="8397874" y="3713475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2E2886FE-DBF6-4440-8B84-94D34F624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33504"/>
              </p:ext>
            </p:extLst>
          </p:nvPr>
        </p:nvGraphicFramePr>
        <p:xfrm>
          <a:off x="9909174" y="3538850"/>
          <a:ext cx="16811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647640" imgH="419040" progId="Equation.DSMT4">
                  <p:embed/>
                </p:oleObj>
              </mc:Choice>
              <mc:Fallback>
                <p:oleObj name="Equation" r:id="rId6" imgW="64764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6CE48B0-B477-438D-BC98-33ACB5EE8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9174" y="3538850"/>
                        <a:ext cx="1681163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346E9698-50A0-4C5C-897D-F5E829944E22}"/>
              </a:ext>
            </a:extLst>
          </p:cNvPr>
          <p:cNvSpPr/>
          <p:nvPr/>
        </p:nvSpPr>
        <p:spPr>
          <a:xfrm>
            <a:off x="10750549" y="3646800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091E77C0-BBC9-4AD5-8974-5D6B626C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52" y="4875523"/>
            <a:ext cx="116974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0000FF"/>
                </a:solidFill>
                <a:sym typeface="Wingdings" panose="05000000000000000000" pitchFamily="2" charset="2"/>
              </a:rPr>
              <a:t>C</a:t>
            </a:r>
            <a:r>
              <a:rPr lang="en-US" altLang="en-US" sz="2800" u="sng" baseline="-2500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800" u="sng">
                <a:solidFill>
                  <a:srgbClr val="0000FF"/>
                </a:solidFill>
                <a:sym typeface="Wingdings" panose="05000000000000000000" pitchFamily="2" charset="2"/>
              </a:rPr>
              <a:t>:</a:t>
            </a:r>
            <a:r>
              <a:rPr lang="en-US" altLang="en-US" sz="2800">
                <a:solidFill>
                  <a:srgbClr val="0000FF"/>
                </a:solidFill>
                <a:sym typeface="Wingdings" panose="05000000000000000000" pitchFamily="2" charset="2"/>
              </a:rPr>
              <a:t> Kết luận gì về mối quan hệ giữa nhiệt lượng vật cần thu vào để nóng lên và khối lượng của vật?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CFAE38CF-4D86-4BB8-ABF0-DF583488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22" y="5784564"/>
            <a:ext cx="1136328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400" spc="-8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u="sng" spc="-8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altLang="en-US" sz="3200" u="sng" spc="-80" baseline="-2500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3200" spc="-8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3200" i="1" spc="-80">
                <a:solidFill>
                  <a:srgbClr val="FF0000"/>
                </a:solidFill>
                <a:sym typeface="Wingdings" panose="05000000000000000000" pitchFamily="2" charset="2"/>
              </a:rPr>
              <a:t>Khối lượng</a:t>
            </a:r>
            <a:r>
              <a:rPr lang="en-US" altLang="en-US" sz="3200" spc="-80">
                <a:solidFill>
                  <a:srgbClr val="FF0000"/>
                </a:solidFill>
                <a:sym typeface="Wingdings" panose="05000000000000000000" pitchFamily="2" charset="2"/>
              </a:rPr>
              <a:t> càng lớn thì nhiệt lượng vật cần thu vào càng lớn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7" grpId="0"/>
      <p:bldP spid="7" grpId="0" animBg="1"/>
      <p:bldP spid="7" grpId="1" animBg="1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>
            <a:extLst>
              <a:ext uri="{FF2B5EF4-FFF2-40B4-BE49-F238E27FC236}">
                <a16:creationId xmlns:a16="http://schemas.microsoft.com/office/drawing/2014/main" id="{EF84555D-5A64-4BA4-B865-82D8D84C62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4500564"/>
            <a:ext cx="1981200" cy="554037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id="{8D2F30A9-1D15-44FE-BBB3-48B64A5D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24138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AutoShape 4">
            <a:extLst>
              <a:ext uri="{FF2B5EF4-FFF2-40B4-BE49-F238E27FC236}">
                <a16:creationId xmlns:a16="http://schemas.microsoft.com/office/drawing/2014/main" id="{E129D36C-05E4-4726-B188-FD3EF78914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5600" y="5676900"/>
            <a:ext cx="2362200" cy="552450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5" name="AutoShape 5">
            <a:extLst>
              <a:ext uri="{FF2B5EF4-FFF2-40B4-BE49-F238E27FC236}">
                <a16:creationId xmlns:a16="http://schemas.microsoft.com/office/drawing/2014/main" id="{F413FC6B-676A-4B08-B3A7-CEF7BB8A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44788"/>
            <a:ext cx="76200" cy="3097212"/>
          </a:xfrm>
          <a:prstGeom prst="can">
            <a:avLst>
              <a:gd name="adj" fmla="val 38011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id="{98166D0A-53F6-4FAA-B0D9-414CDAFA3EE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363119" y="4496594"/>
            <a:ext cx="55562" cy="533400"/>
          </a:xfrm>
          <a:prstGeom prst="can">
            <a:avLst>
              <a:gd name="adj" fmla="val 8978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7" name="AutoShape 7">
            <a:extLst>
              <a:ext uri="{FF2B5EF4-FFF2-40B4-BE49-F238E27FC236}">
                <a16:creationId xmlns:a16="http://schemas.microsoft.com/office/drawing/2014/main" id="{BF67CCFF-BDA0-428D-A179-23ADA3DEC3D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700463" y="2841625"/>
            <a:ext cx="55562" cy="1189038"/>
          </a:xfrm>
          <a:prstGeom prst="can">
            <a:avLst>
              <a:gd name="adj" fmla="val 20013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562EAC7B-83DA-48BF-8597-1D7C4A25D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75025"/>
            <a:ext cx="228600" cy="1095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49" name="Rectangle 9">
            <a:extLst>
              <a:ext uri="{FF2B5EF4-FFF2-40B4-BE49-F238E27FC236}">
                <a16:creationId xmlns:a16="http://schemas.microsoft.com/office/drawing/2014/main" id="{9DF1A7EB-92CE-4189-BAE2-22805683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05351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46" name="Oval 10">
            <a:extLst>
              <a:ext uri="{FF2B5EF4-FFF2-40B4-BE49-F238E27FC236}">
                <a16:creationId xmlns:a16="http://schemas.microsoft.com/office/drawing/2014/main" id="{2BE70921-70B4-463C-B854-4CE04E41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3744914"/>
            <a:ext cx="1066800" cy="2809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1" name="Rectangle 11">
            <a:extLst>
              <a:ext uri="{FF2B5EF4-FFF2-40B4-BE49-F238E27FC236}">
                <a16:creationId xmlns:a16="http://schemas.microsoft.com/office/drawing/2014/main" id="{948EA07E-C8CE-4AF3-91AB-B7AE3946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3368676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028A2262-709C-444F-ACDB-AE041D1EB99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276726"/>
            <a:ext cx="939800" cy="644525"/>
            <a:chOff x="1728" y="2346"/>
            <a:chExt cx="592" cy="412"/>
          </a:xfrm>
        </p:grpSpPr>
        <p:sp>
          <p:nvSpPr>
            <p:cNvPr id="87053" name="Oval 13">
              <a:extLst>
                <a:ext uri="{FF2B5EF4-FFF2-40B4-BE49-F238E27FC236}">
                  <a16:creationId xmlns:a16="http://schemas.microsoft.com/office/drawing/2014/main" id="{3B304E3E-1994-4D89-A4FE-0541C129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402" name="Freeform 14">
              <a:extLst>
                <a:ext uri="{FF2B5EF4-FFF2-40B4-BE49-F238E27FC236}">
                  <a16:creationId xmlns:a16="http://schemas.microsoft.com/office/drawing/2014/main" id="{879D6C3C-3D0F-47FC-8E6B-FBA433CD2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2 h 640"/>
                <a:gd name="T14" fmla="*/ 568 w 592"/>
                <a:gd name="T15" fmla="*/ 2 h 640"/>
                <a:gd name="T16" fmla="*/ 532 w 592"/>
                <a:gd name="T17" fmla="*/ 2 h 640"/>
                <a:gd name="T18" fmla="*/ 396 w 592"/>
                <a:gd name="T19" fmla="*/ 2 h 640"/>
                <a:gd name="T20" fmla="*/ 240 w 592"/>
                <a:gd name="T21" fmla="*/ 2 h 640"/>
                <a:gd name="T22" fmla="*/ 92 w 592"/>
                <a:gd name="T23" fmla="*/ 2 h 640"/>
                <a:gd name="T24" fmla="*/ 48 w 592"/>
                <a:gd name="T25" fmla="*/ 2 h 640"/>
                <a:gd name="T26" fmla="*/ 0 w 592"/>
                <a:gd name="T27" fmla="*/ 2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4349" name="Picture 15" descr="den conCutout">
            <a:extLst>
              <a:ext uri="{FF2B5EF4-FFF2-40B4-BE49-F238E27FC236}">
                <a16:creationId xmlns:a16="http://schemas.microsoft.com/office/drawing/2014/main" id="{5CEC6790-0F06-4A18-B557-E8942A45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4" y="5275263"/>
            <a:ext cx="1004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Freeform 16">
            <a:extLst>
              <a:ext uri="{FF2B5EF4-FFF2-40B4-BE49-F238E27FC236}">
                <a16:creationId xmlns:a16="http://schemas.microsoft.com/office/drawing/2014/main" id="{962CADC7-83FF-48F8-9492-B59C4320F449}"/>
              </a:ext>
            </a:extLst>
          </p:cNvPr>
          <p:cNvSpPr>
            <a:spLocks/>
          </p:cNvSpPr>
          <p:nvPr/>
        </p:nvSpPr>
        <p:spPr bwMode="auto">
          <a:xfrm>
            <a:off x="3824288" y="3740150"/>
            <a:ext cx="1066800" cy="1162050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7057" name="AutoShape 17">
            <a:extLst>
              <a:ext uri="{FF2B5EF4-FFF2-40B4-BE49-F238E27FC236}">
                <a16:creationId xmlns:a16="http://schemas.microsoft.com/office/drawing/2014/main" id="{EC50FCAA-6351-458F-94AB-3C6037E0F2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62801" y="4581525"/>
            <a:ext cx="1795463" cy="566738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7058" name="Picture 18">
            <a:extLst>
              <a:ext uri="{FF2B5EF4-FFF2-40B4-BE49-F238E27FC236}">
                <a16:creationId xmlns:a16="http://schemas.microsoft.com/office/drawing/2014/main" id="{8225538D-52A3-48FE-ABA6-15D1705F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600326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9" name="AutoShape 19">
            <a:extLst>
              <a:ext uri="{FF2B5EF4-FFF2-40B4-BE49-F238E27FC236}">
                <a16:creationId xmlns:a16="http://schemas.microsoft.com/office/drawing/2014/main" id="{DC8396E9-099F-441C-9F5D-31C0A1C1A4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81800" y="5767389"/>
            <a:ext cx="2141538" cy="566737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0" name="AutoShape 20">
            <a:extLst>
              <a:ext uri="{FF2B5EF4-FFF2-40B4-BE49-F238E27FC236}">
                <a16:creationId xmlns:a16="http://schemas.microsoft.com/office/drawing/2014/main" id="{6B4F2BF2-6B9D-498E-896E-8F548921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6" y="2763838"/>
            <a:ext cx="68263" cy="3173412"/>
          </a:xfrm>
          <a:prstGeom prst="can">
            <a:avLst>
              <a:gd name="adj" fmla="val 43475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1" name="AutoShape 21">
            <a:extLst>
              <a:ext uri="{FF2B5EF4-FFF2-40B4-BE49-F238E27FC236}">
                <a16:creationId xmlns:a16="http://schemas.microsoft.com/office/drawing/2014/main" id="{4FE6EE20-5263-4224-826B-E793BAEF314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202488" y="4591050"/>
            <a:ext cx="57150" cy="482600"/>
          </a:xfrm>
          <a:prstGeom prst="can">
            <a:avLst>
              <a:gd name="adj" fmla="val 789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2" name="AutoShape 22">
            <a:extLst>
              <a:ext uri="{FF2B5EF4-FFF2-40B4-BE49-F238E27FC236}">
                <a16:creationId xmlns:a16="http://schemas.microsoft.com/office/drawing/2014/main" id="{B14C8DAC-0BCC-41A0-A3EB-AD4B474B19A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508082" y="2932907"/>
            <a:ext cx="57150" cy="1077913"/>
          </a:xfrm>
          <a:prstGeom prst="can">
            <a:avLst>
              <a:gd name="adj" fmla="val 17639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3" name="Rectangle 23">
            <a:extLst>
              <a:ext uri="{FF2B5EF4-FFF2-40B4-BE49-F238E27FC236}">
                <a16:creationId xmlns:a16="http://schemas.microsoft.com/office/drawing/2014/main" id="{091B9A4D-5B98-4159-9B3B-CB64E0FD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3408363"/>
            <a:ext cx="207963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7064" name="Rectangle 24">
            <a:extLst>
              <a:ext uri="{FF2B5EF4-FFF2-40B4-BE49-F238E27FC236}">
                <a16:creationId xmlns:a16="http://schemas.microsoft.com/office/drawing/2014/main" id="{659FE27F-CFFF-4D2E-8179-A236B6B0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6" y="4772026"/>
            <a:ext cx="207963" cy="112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59" name="Oval 25">
            <a:extLst>
              <a:ext uri="{FF2B5EF4-FFF2-40B4-BE49-F238E27FC236}">
                <a16:creationId xmlns:a16="http://schemas.microsoft.com/office/drawing/2014/main" id="{864EEE8F-D6BD-4B13-9C73-85AFE0DE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5" y="3787776"/>
            <a:ext cx="966788" cy="2889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6" name="Rectangle 26">
            <a:extLst>
              <a:ext uri="{FF2B5EF4-FFF2-40B4-BE49-F238E27FC236}">
                <a16:creationId xmlns:a16="http://schemas.microsoft.com/office/drawing/2014/main" id="{EECE9BE4-D208-484A-AA51-5465C9907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1" y="3414713"/>
            <a:ext cx="206375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9DB90371-CD9B-4B64-B4D5-041F6898BCBF}"/>
              </a:ext>
            </a:extLst>
          </p:cNvPr>
          <p:cNvGrpSpPr>
            <a:grpSpLocks/>
          </p:cNvGrpSpPr>
          <p:nvPr/>
        </p:nvGrpSpPr>
        <p:grpSpPr bwMode="auto">
          <a:xfrm>
            <a:off x="7680325" y="4429126"/>
            <a:ext cx="850900" cy="563563"/>
            <a:chOff x="4118" y="2256"/>
            <a:chExt cx="536" cy="547"/>
          </a:xfrm>
        </p:grpSpPr>
        <p:sp>
          <p:nvSpPr>
            <p:cNvPr id="87068" name="Oval 28">
              <a:extLst>
                <a:ext uri="{FF2B5EF4-FFF2-40B4-BE49-F238E27FC236}">
                  <a16:creationId xmlns:a16="http://schemas.microsoft.com/office/drawing/2014/main" id="{97CB510F-9133-4360-BA3B-1FB3831A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256"/>
              <a:ext cx="530" cy="135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u="sng">
                <a:latin typeface="Arial" charset="0"/>
                <a:cs typeface="Arial" charset="0"/>
              </a:endParaRPr>
            </a:p>
          </p:txBody>
        </p:sp>
        <p:sp>
          <p:nvSpPr>
            <p:cNvPr id="14398" name="Freeform 29">
              <a:extLst>
                <a:ext uri="{FF2B5EF4-FFF2-40B4-BE49-F238E27FC236}">
                  <a16:creationId xmlns:a16="http://schemas.microsoft.com/office/drawing/2014/main" id="{9840F7FF-F2A8-40B9-8A4D-CB3D80CF9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2327"/>
              <a:ext cx="536" cy="476"/>
            </a:xfrm>
            <a:custGeom>
              <a:avLst/>
              <a:gdLst>
                <a:gd name="T0" fmla="*/ 4 w 592"/>
                <a:gd name="T1" fmla="*/ 0 h 640"/>
                <a:gd name="T2" fmla="*/ 24 w 592"/>
                <a:gd name="T3" fmla="*/ 3 h 640"/>
                <a:gd name="T4" fmla="*/ 100 w 592"/>
                <a:gd name="T5" fmla="*/ 5 h 640"/>
                <a:gd name="T6" fmla="*/ 164 w 592"/>
                <a:gd name="T7" fmla="*/ 5 h 640"/>
                <a:gd name="T8" fmla="*/ 218 w 592"/>
                <a:gd name="T9" fmla="*/ 3 h 640"/>
                <a:gd name="T10" fmla="*/ 241 w 592"/>
                <a:gd name="T11" fmla="*/ 0 h 640"/>
                <a:gd name="T12" fmla="*/ 239 w 592"/>
                <a:gd name="T13" fmla="*/ 38 h 640"/>
                <a:gd name="T14" fmla="*/ 231 w 592"/>
                <a:gd name="T15" fmla="*/ 40 h 640"/>
                <a:gd name="T16" fmla="*/ 217 w 592"/>
                <a:gd name="T17" fmla="*/ 41 h 640"/>
                <a:gd name="T18" fmla="*/ 161 w 592"/>
                <a:gd name="T19" fmla="*/ 45 h 640"/>
                <a:gd name="T20" fmla="*/ 98 w 592"/>
                <a:gd name="T21" fmla="*/ 45 h 640"/>
                <a:gd name="T22" fmla="*/ 38 w 592"/>
                <a:gd name="T23" fmla="*/ 42 h 640"/>
                <a:gd name="T24" fmla="*/ 20 w 592"/>
                <a:gd name="T25" fmla="*/ 41 h 640"/>
                <a:gd name="T26" fmla="*/ 0 w 592"/>
                <a:gd name="T27" fmla="*/ 39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4362" name="Picture 30" descr="den conCutout">
            <a:extLst>
              <a:ext uri="{FF2B5EF4-FFF2-40B4-BE49-F238E27FC236}">
                <a16:creationId xmlns:a16="http://schemas.microsoft.com/office/drawing/2014/main" id="{319125AD-3F4A-4A01-BF40-2D982445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9" y="5356225"/>
            <a:ext cx="9112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Freeform 31">
            <a:extLst>
              <a:ext uri="{FF2B5EF4-FFF2-40B4-BE49-F238E27FC236}">
                <a16:creationId xmlns:a16="http://schemas.microsoft.com/office/drawing/2014/main" id="{65A5EA25-0133-45AF-9482-6F2411365CCB}"/>
              </a:ext>
            </a:extLst>
          </p:cNvPr>
          <p:cNvSpPr>
            <a:spLocks/>
          </p:cNvSpPr>
          <p:nvPr/>
        </p:nvSpPr>
        <p:spPr bwMode="auto">
          <a:xfrm>
            <a:off x="7623175" y="3783014"/>
            <a:ext cx="966788" cy="1190625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64" name="Text Box 32">
            <a:extLst>
              <a:ext uri="{FF2B5EF4-FFF2-40B4-BE49-F238E27FC236}">
                <a16:creationId xmlns:a16="http://schemas.microsoft.com/office/drawing/2014/main" id="{9E755D04-F0E1-4A0F-98D7-5F38C51D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4325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Thí nghiệm tìm hiểu quan hệ giữa nhiệt lượng vật thu vào để nóng lên và độ tăng nhiệt độ:</a:t>
            </a:r>
            <a:br>
              <a:rPr lang="en-US" altLang="en-US" sz="2800">
                <a:solidFill>
                  <a:srgbClr val="FF3300"/>
                </a:solidFill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7073" name="Text Box 33">
            <a:extLst>
              <a:ext uri="{FF2B5EF4-FFF2-40B4-BE49-F238E27FC236}">
                <a16:creationId xmlns:a16="http://schemas.microsoft.com/office/drawing/2014/main" id="{1AAA52E6-E7C2-42B3-A8D9-7012A9E5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34022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sp>
        <p:nvSpPr>
          <p:cNvPr id="87074" name="Text Box 34">
            <a:extLst>
              <a:ext uri="{FF2B5EF4-FFF2-40B4-BE49-F238E27FC236}">
                <a16:creationId xmlns:a16="http://schemas.microsoft.com/office/drawing/2014/main" id="{8176FD9F-C13C-436D-A143-815D888D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0" y="436562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sp>
        <p:nvSpPr>
          <p:cNvPr id="87075" name="AutoShape 35">
            <a:extLst>
              <a:ext uri="{FF2B5EF4-FFF2-40B4-BE49-F238E27FC236}">
                <a16:creationId xmlns:a16="http://schemas.microsoft.com/office/drawing/2014/main" id="{997DD6A6-ECFC-46C2-A89D-CB9FDED9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7076" name="AutoShape 36">
            <a:extLst>
              <a:ext uri="{FF2B5EF4-FFF2-40B4-BE49-F238E27FC236}">
                <a16:creationId xmlns:a16="http://schemas.microsoft.com/office/drawing/2014/main" id="{E42318F0-4432-4A30-A553-D8CE3E31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7077" name="AutoShape 37">
            <a:extLst>
              <a:ext uri="{FF2B5EF4-FFF2-40B4-BE49-F238E27FC236}">
                <a16:creationId xmlns:a16="http://schemas.microsoft.com/office/drawing/2014/main" id="{8C673CF5-D318-46CA-A774-88F39B23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7078" name="AutoShape 38">
            <a:extLst>
              <a:ext uri="{FF2B5EF4-FFF2-40B4-BE49-F238E27FC236}">
                <a16:creationId xmlns:a16="http://schemas.microsoft.com/office/drawing/2014/main" id="{B23C04A1-84F6-4AA3-9F75-505C40BC8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7079" name="AutoShape 39">
            <a:extLst>
              <a:ext uri="{FF2B5EF4-FFF2-40B4-BE49-F238E27FC236}">
                <a16:creationId xmlns:a16="http://schemas.microsoft.com/office/drawing/2014/main" id="{91CA135E-AAC8-40C0-9ED9-78EF0CB38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7080" name="AutoShape 40">
            <a:extLst>
              <a:ext uri="{FF2B5EF4-FFF2-40B4-BE49-F238E27FC236}">
                <a16:creationId xmlns:a16="http://schemas.microsoft.com/office/drawing/2014/main" id="{08CAB96F-AF61-4089-805D-B4AEC5DC8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7081" name="AutoShape 41">
            <a:extLst>
              <a:ext uri="{FF2B5EF4-FFF2-40B4-BE49-F238E27FC236}">
                <a16:creationId xmlns:a16="http://schemas.microsoft.com/office/drawing/2014/main" id="{8222460F-8CAA-4EBD-A140-8867EB81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748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cs typeface="Arial" charset="0"/>
              </a:rPr>
              <a:t>5ph</a:t>
            </a:r>
          </a:p>
        </p:txBody>
      </p:sp>
      <p:sp>
        <p:nvSpPr>
          <p:cNvPr id="87082" name="AutoShape 42">
            <a:extLst>
              <a:ext uri="{FF2B5EF4-FFF2-40B4-BE49-F238E27FC236}">
                <a16:creationId xmlns:a16="http://schemas.microsoft.com/office/drawing/2014/main" id="{2DB7E781-7083-473E-BD16-10113461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7083" name="AutoShape 43">
            <a:extLst>
              <a:ext uri="{FF2B5EF4-FFF2-40B4-BE49-F238E27FC236}">
                <a16:creationId xmlns:a16="http://schemas.microsoft.com/office/drawing/2014/main" id="{719BBDBA-8A5E-4456-A9A3-CCA16AEC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7084" name="AutoShape 44">
            <a:extLst>
              <a:ext uri="{FF2B5EF4-FFF2-40B4-BE49-F238E27FC236}">
                <a16:creationId xmlns:a16="http://schemas.microsoft.com/office/drawing/2014/main" id="{D9800C92-34D5-47E8-B8AD-66FB9F3E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7085" name="AutoShape 45">
            <a:extLst>
              <a:ext uri="{FF2B5EF4-FFF2-40B4-BE49-F238E27FC236}">
                <a16:creationId xmlns:a16="http://schemas.microsoft.com/office/drawing/2014/main" id="{4919C1CB-DD14-405E-B25F-5DD932EBD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7086" name="AutoShape 46">
            <a:extLst>
              <a:ext uri="{FF2B5EF4-FFF2-40B4-BE49-F238E27FC236}">
                <a16:creationId xmlns:a16="http://schemas.microsoft.com/office/drawing/2014/main" id="{442173ED-7087-45FC-B58D-61C6674B4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87087" name="AutoShape 47">
            <a:extLst>
              <a:ext uri="{FF2B5EF4-FFF2-40B4-BE49-F238E27FC236}">
                <a16:creationId xmlns:a16="http://schemas.microsoft.com/office/drawing/2014/main" id="{FB99E3C7-FFB8-4BED-94B6-846C59D2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87088" name="AutoShape 48">
            <a:extLst>
              <a:ext uri="{FF2B5EF4-FFF2-40B4-BE49-F238E27FC236}">
                <a16:creationId xmlns:a16="http://schemas.microsoft.com/office/drawing/2014/main" id="{38820BEF-B6F7-43E4-A4EC-BE9AF608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87089" name="AutoShape 49">
            <a:extLst>
              <a:ext uri="{FF2B5EF4-FFF2-40B4-BE49-F238E27FC236}">
                <a16:creationId xmlns:a16="http://schemas.microsoft.com/office/drawing/2014/main" id="{770F47E0-7249-4CC6-A869-981227E3B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87090" name="AutoShape 50">
            <a:extLst>
              <a:ext uri="{FF2B5EF4-FFF2-40B4-BE49-F238E27FC236}">
                <a16:creationId xmlns:a16="http://schemas.microsoft.com/office/drawing/2014/main" id="{414221B9-5B7A-45E0-8222-9DA28477B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87091" name="AutoShape 51">
            <a:extLst>
              <a:ext uri="{FF2B5EF4-FFF2-40B4-BE49-F238E27FC236}">
                <a16:creationId xmlns:a16="http://schemas.microsoft.com/office/drawing/2014/main" id="{11C52C4E-4AD2-4D9A-9325-1DD3C5AA3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76212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10ph</a:t>
            </a:r>
          </a:p>
        </p:txBody>
      </p:sp>
      <p:pic>
        <p:nvPicPr>
          <p:cNvPr id="87092" name="Picture 52" descr="Flame-04-june">
            <a:extLst>
              <a:ext uri="{FF2B5EF4-FFF2-40B4-BE49-F238E27FC236}">
                <a16:creationId xmlns:a16="http://schemas.microsoft.com/office/drawing/2014/main" id="{8EE4300C-63E8-4749-8847-CD6F962F7B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6252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3" name="Picture 53" descr="Flame-04-june">
            <a:extLst>
              <a:ext uri="{FF2B5EF4-FFF2-40B4-BE49-F238E27FC236}">
                <a16:creationId xmlns:a16="http://schemas.microsoft.com/office/drawing/2014/main" id="{174AF8EA-DA9F-45F1-852C-2286A0B287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114925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96" name="Line 56">
            <a:extLst>
              <a:ext uri="{FF2B5EF4-FFF2-40B4-BE49-F238E27FC236}">
                <a16:creationId xmlns:a16="http://schemas.microsoft.com/office/drawing/2014/main" id="{C4DA5F5C-3ACD-4629-9084-8B5E854E5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76725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98" name="Text Box 58">
            <a:extLst>
              <a:ext uri="{FF2B5EF4-FFF2-40B4-BE49-F238E27FC236}">
                <a16:creationId xmlns:a16="http://schemas.microsoft.com/office/drawing/2014/main" id="{A1438A9C-D6B9-4A6B-95DB-2B2AADA7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9909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20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7103" name="Line 63">
            <a:extLst>
              <a:ext uri="{FF2B5EF4-FFF2-40B4-BE49-F238E27FC236}">
                <a16:creationId xmlns:a16="http://schemas.microsoft.com/office/drawing/2014/main" id="{0A563BF1-2A8F-43E8-88BB-8D3759235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4" y="3644901"/>
            <a:ext cx="7937" cy="62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4" name="Line 64">
            <a:extLst>
              <a:ext uri="{FF2B5EF4-FFF2-40B4-BE49-F238E27FC236}">
                <a16:creationId xmlns:a16="http://schemas.microsoft.com/office/drawing/2014/main" id="{1CDD99B8-6C8D-4388-9409-3FA148EB8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7364" y="3009900"/>
            <a:ext cx="7937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5" name="Line 65">
            <a:extLst>
              <a:ext uri="{FF2B5EF4-FFF2-40B4-BE49-F238E27FC236}">
                <a16:creationId xmlns:a16="http://schemas.microsoft.com/office/drawing/2014/main" id="{EE2C7B5E-BD06-4EE8-B277-F9C061807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3667125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6" name="Text Box 66">
            <a:extLst>
              <a:ext uri="{FF2B5EF4-FFF2-40B4-BE49-F238E27FC236}">
                <a16:creationId xmlns:a16="http://schemas.microsoft.com/office/drawing/2014/main" id="{68785114-85CA-4691-B393-AA322233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3209926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alt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107" name="Line 67">
            <a:extLst>
              <a:ext uri="{FF2B5EF4-FFF2-40B4-BE49-F238E27FC236}">
                <a16:creationId xmlns:a16="http://schemas.microsoft.com/office/drawing/2014/main" id="{3A11D7C7-BB85-4F3B-BDBB-B3A1066C8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700" y="3019425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08" name="Text Box 68">
            <a:extLst>
              <a:ext uri="{FF2B5EF4-FFF2-40B4-BE49-F238E27FC236}">
                <a16:creationId xmlns:a16="http://schemas.microsoft.com/office/drawing/2014/main" id="{FDC2632A-1F33-4BAE-A7A2-5E35CB0C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2562226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109" name="Text Box 69">
            <a:extLst>
              <a:ext uri="{FF2B5EF4-FFF2-40B4-BE49-F238E27FC236}">
                <a16:creationId xmlns:a16="http://schemas.microsoft.com/office/drawing/2014/main" id="{EC2C0BAB-EABD-4591-AB11-599D17FDF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24525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0"/>
                                        <p:tgtEl>
                                          <p:spTgt spid="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3" grpId="0"/>
      <p:bldP spid="87074" grpId="0"/>
      <p:bldP spid="87075" grpId="0" animBg="1"/>
      <p:bldP spid="87076" grpId="0" animBg="1"/>
      <p:bldP spid="87077" grpId="0" animBg="1"/>
      <p:bldP spid="87078" grpId="0" animBg="1"/>
      <p:bldP spid="87079" grpId="0" animBg="1"/>
      <p:bldP spid="87080" grpId="0" animBg="1"/>
      <p:bldP spid="87081" grpId="0" animBg="1"/>
      <p:bldP spid="87082" grpId="0" animBg="1"/>
      <p:bldP spid="87083" grpId="0" animBg="1"/>
      <p:bldP spid="87084" grpId="0" animBg="1"/>
      <p:bldP spid="87085" grpId="0" animBg="1"/>
      <p:bldP spid="87086" grpId="0" animBg="1"/>
      <p:bldP spid="87087" grpId="0" animBg="1"/>
      <p:bldP spid="87088" grpId="0" animBg="1"/>
      <p:bldP spid="87089" grpId="0" animBg="1"/>
      <p:bldP spid="87090" grpId="0" animBg="1"/>
      <p:bldP spid="87091" grpId="0" animBg="1"/>
      <p:bldP spid="87098" grpId="0"/>
      <p:bldP spid="87106" grpId="0"/>
      <p:bldP spid="87108" grpId="0"/>
      <p:bldP spid="87109" grpId="0"/>
      <p:bldP spid="8710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4" name="Text Box 10">
            <a:extLst>
              <a:ext uri="{FF2B5EF4-FFF2-40B4-BE49-F238E27FC236}">
                <a16:creationId xmlns:a16="http://schemas.microsoft.com/office/drawing/2014/main" id="{9201707E-8708-4AEB-B9D5-31C02F74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9" y="3847559"/>
            <a:ext cx="1135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C5: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Em có kết luận gì về mối quan hệ giữa nhiệt lượng vật cần thu vào để nóng lên và độ tăng nhiệt độ?</a:t>
            </a:r>
          </a:p>
        </p:txBody>
      </p:sp>
      <p:sp>
        <p:nvSpPr>
          <p:cNvPr id="139275" name="Text Box 11">
            <a:extLst>
              <a:ext uri="{FF2B5EF4-FFF2-40B4-BE49-F238E27FC236}">
                <a16:creationId xmlns:a16="http://schemas.microsoft.com/office/drawing/2014/main" id="{7EBAE521-650B-4A4E-BCAC-B92EE5FF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9" y="4863222"/>
            <a:ext cx="11115675" cy="112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 </a:t>
            </a:r>
            <a:r>
              <a:rPr 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C5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tăng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càng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lớn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lượng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vật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càng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lớn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F461635-1148-4082-9E27-47B2799C7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79227"/>
              </p:ext>
            </p:extLst>
          </p:nvPr>
        </p:nvGraphicFramePr>
        <p:xfrm>
          <a:off x="342107" y="617575"/>
          <a:ext cx="11507786" cy="273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val="427924855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4019740774"/>
                    </a:ext>
                  </a:extLst>
                </a:gridCol>
                <a:gridCol w="2173330">
                  <a:extLst>
                    <a:ext uri="{9D8B030D-6E8A-4147-A177-3AD203B41FA5}">
                      <a16:colId xmlns:a16="http://schemas.microsoft.com/office/drawing/2014/main" val="262823014"/>
                    </a:ext>
                  </a:extLst>
                </a:gridCol>
                <a:gridCol w="1927456">
                  <a:extLst>
                    <a:ext uri="{9D8B030D-6E8A-4147-A177-3AD203B41FA5}">
                      <a16:colId xmlns:a16="http://schemas.microsoft.com/office/drawing/2014/main" val="488396740"/>
                    </a:ext>
                  </a:extLst>
                </a:gridCol>
                <a:gridCol w="2321094">
                  <a:extLst>
                    <a:ext uri="{9D8B030D-6E8A-4147-A177-3AD203B41FA5}">
                      <a16:colId xmlns:a16="http://schemas.microsoft.com/office/drawing/2014/main" val="2832179096"/>
                    </a:ext>
                  </a:extLst>
                </a:gridCol>
                <a:gridCol w="2152206">
                  <a:extLst>
                    <a:ext uri="{9D8B030D-6E8A-4147-A177-3AD203B41FA5}">
                      <a16:colId xmlns:a16="http://schemas.microsoft.com/office/drawing/2014/main" val="579502114"/>
                    </a:ext>
                  </a:extLst>
                </a:gridCol>
              </a:tblGrid>
              <a:tr h="13047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Khối lượng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Độ tăng nhiệt độ (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t)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Thời gian đun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độ tăng nhiệt độ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sánh nhiệt lượng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289585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=20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5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899230"/>
                  </a:ext>
                </a:extLst>
              </a:tr>
              <a:tr h="71552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=40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10 ph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516637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35A123-995F-4FE3-86ED-3894C89D2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05912"/>
              </p:ext>
            </p:extLst>
          </p:nvPr>
        </p:nvGraphicFramePr>
        <p:xfrm>
          <a:off x="7475538" y="2084388"/>
          <a:ext cx="18462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711000" imgH="419040" progId="Equation.DSMT4">
                  <p:embed/>
                </p:oleObj>
              </mc:Choice>
              <mc:Fallback>
                <p:oleObj name="Equation" r:id="rId3" imgW="71100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6CE48B0-B477-438D-BC98-33ACB5EE8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5538" y="2084388"/>
                        <a:ext cx="1846262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F27D52-47B4-45D8-A830-1C32EFBF75A7}"/>
              </a:ext>
            </a:extLst>
          </p:cNvPr>
          <p:cNvSpPr/>
          <p:nvPr/>
        </p:nvSpPr>
        <p:spPr>
          <a:xfrm>
            <a:off x="8397875" y="2191347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5FD8F66-292A-4620-B3D7-5E4E6B108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51963"/>
              </p:ext>
            </p:extLst>
          </p:nvPr>
        </p:nvGraphicFramePr>
        <p:xfrm>
          <a:off x="9909175" y="2016722"/>
          <a:ext cx="16811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647640" imgH="419040" progId="Equation.DSMT4">
                  <p:embed/>
                </p:oleObj>
              </mc:Choice>
              <mc:Fallback>
                <p:oleObj name="Equation" r:id="rId5" imgW="647640" imgH="41904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2E2886FE-DBF6-4440-8B84-94D34F624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9175" y="2016722"/>
                        <a:ext cx="1681163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38C8268-F2A0-421B-B2D1-1E7E0D3991CC}"/>
              </a:ext>
            </a:extLst>
          </p:cNvPr>
          <p:cNvSpPr/>
          <p:nvPr/>
        </p:nvSpPr>
        <p:spPr>
          <a:xfrm>
            <a:off x="10750550" y="2124672"/>
            <a:ext cx="317500" cy="97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AB5C2B9-7AC8-47BC-9363-DAE8E178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-18959"/>
            <a:ext cx="1135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Tìm từ thích hợp vào ô trống trong bảng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/>
      <p:bldP spid="139275" grpId="0"/>
      <p:bldP spid="8" grpId="0" animBg="1"/>
      <p:bldP spid="8" grpId="1" animBg="1"/>
      <p:bldP spid="10" grpId="0" animBg="1"/>
      <p:bldP spid="10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>
            <a:extLst>
              <a:ext uri="{FF2B5EF4-FFF2-40B4-BE49-F238E27FC236}">
                <a16:creationId xmlns:a16="http://schemas.microsoft.com/office/drawing/2014/main" id="{FCA682B8-F849-4AF3-B478-1C740813AD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3533097"/>
            <a:ext cx="1981200" cy="554037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id="{9F48A17D-44F2-4C8E-9560-69D9D95B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6671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AutoShape 4">
            <a:extLst>
              <a:ext uri="{FF2B5EF4-FFF2-40B4-BE49-F238E27FC236}">
                <a16:creationId xmlns:a16="http://schemas.microsoft.com/office/drawing/2014/main" id="{828DD164-FDF7-4D7C-ACD8-08B2B8C4B5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3200" y="4709433"/>
            <a:ext cx="2362200" cy="552450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3" name="AutoShape 5">
            <a:extLst>
              <a:ext uri="{FF2B5EF4-FFF2-40B4-BE49-F238E27FC236}">
                <a16:creationId xmlns:a16="http://schemas.microsoft.com/office/drawing/2014/main" id="{4F8D890F-7ABE-443E-9363-8464F730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77321"/>
            <a:ext cx="76200" cy="3097212"/>
          </a:xfrm>
          <a:prstGeom prst="can">
            <a:avLst>
              <a:gd name="adj" fmla="val 38011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4" name="AutoShape 6">
            <a:extLst>
              <a:ext uri="{FF2B5EF4-FFF2-40B4-BE49-F238E27FC236}">
                <a16:creationId xmlns:a16="http://schemas.microsoft.com/office/drawing/2014/main" id="{71955D76-A48B-4719-9A4B-7B8A3E57A29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210719" y="3529127"/>
            <a:ext cx="55562" cy="533400"/>
          </a:xfrm>
          <a:prstGeom prst="can">
            <a:avLst>
              <a:gd name="adj" fmla="val 8978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5" name="AutoShape 7">
            <a:extLst>
              <a:ext uri="{FF2B5EF4-FFF2-40B4-BE49-F238E27FC236}">
                <a16:creationId xmlns:a16="http://schemas.microsoft.com/office/drawing/2014/main" id="{B05B31A0-6E8F-45C1-A688-A436F7007F3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548063" y="1874158"/>
            <a:ext cx="55562" cy="1189038"/>
          </a:xfrm>
          <a:prstGeom prst="can">
            <a:avLst>
              <a:gd name="adj" fmla="val 20013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6" name="Rectangle 8">
            <a:extLst>
              <a:ext uri="{FF2B5EF4-FFF2-40B4-BE49-F238E27FC236}">
                <a16:creationId xmlns:a16="http://schemas.microsoft.com/office/drawing/2014/main" id="{64349780-E6B0-4DB5-85F5-308FFEE26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407558"/>
            <a:ext cx="228600" cy="1095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7" name="Rectangle 9">
            <a:extLst>
              <a:ext uri="{FF2B5EF4-FFF2-40B4-BE49-F238E27FC236}">
                <a16:creationId xmlns:a16="http://schemas.microsoft.com/office/drawing/2014/main" id="{9E64D074-1735-4664-B468-B446D4F6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7884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6C59C977-D5B8-4A6A-9E04-54393526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777447"/>
            <a:ext cx="1066800" cy="2809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9" name="Rectangle 11">
            <a:extLst>
              <a:ext uri="{FF2B5EF4-FFF2-40B4-BE49-F238E27FC236}">
                <a16:creationId xmlns:a16="http://schemas.microsoft.com/office/drawing/2014/main" id="{0EFD7DAE-0009-407E-A700-53560E36E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2401209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6C0232C6-882C-488B-BF4F-4B0DC287F8A4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309259"/>
            <a:ext cx="939800" cy="644525"/>
            <a:chOff x="1728" y="2346"/>
            <a:chExt cx="592" cy="412"/>
          </a:xfrm>
        </p:grpSpPr>
        <p:sp>
          <p:nvSpPr>
            <p:cNvPr id="89101" name="Oval 13">
              <a:extLst>
                <a:ext uri="{FF2B5EF4-FFF2-40B4-BE49-F238E27FC236}">
                  <a16:creationId xmlns:a16="http://schemas.microsoft.com/office/drawing/2014/main" id="{4AC0826E-9996-4F6E-A43D-9419B7744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64" name="Freeform 14">
              <a:extLst>
                <a:ext uri="{FF2B5EF4-FFF2-40B4-BE49-F238E27FC236}">
                  <a16:creationId xmlns:a16="http://schemas.microsoft.com/office/drawing/2014/main" id="{DF124B26-2088-4FA5-96D4-E2DA5535B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2 h 640"/>
                <a:gd name="T14" fmla="*/ 568 w 592"/>
                <a:gd name="T15" fmla="*/ 2 h 640"/>
                <a:gd name="T16" fmla="*/ 532 w 592"/>
                <a:gd name="T17" fmla="*/ 2 h 640"/>
                <a:gd name="T18" fmla="*/ 396 w 592"/>
                <a:gd name="T19" fmla="*/ 2 h 640"/>
                <a:gd name="T20" fmla="*/ 240 w 592"/>
                <a:gd name="T21" fmla="*/ 2 h 640"/>
                <a:gd name="T22" fmla="*/ 92 w 592"/>
                <a:gd name="T23" fmla="*/ 2 h 640"/>
                <a:gd name="T24" fmla="*/ 48 w 592"/>
                <a:gd name="T25" fmla="*/ 2 h 640"/>
                <a:gd name="T26" fmla="*/ 0 w 592"/>
                <a:gd name="T27" fmla="*/ 2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7421" name="Picture 15" descr="den conCutout">
            <a:extLst>
              <a:ext uri="{FF2B5EF4-FFF2-40B4-BE49-F238E27FC236}">
                <a16:creationId xmlns:a16="http://schemas.microsoft.com/office/drawing/2014/main" id="{7A9BB8C6-729D-490F-B9DA-5A288B045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4" y="4307796"/>
            <a:ext cx="1004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Freeform 16">
            <a:extLst>
              <a:ext uri="{FF2B5EF4-FFF2-40B4-BE49-F238E27FC236}">
                <a16:creationId xmlns:a16="http://schemas.microsoft.com/office/drawing/2014/main" id="{C25F1457-5F4A-4AB3-99B4-A9FE801E9E1C}"/>
              </a:ext>
            </a:extLst>
          </p:cNvPr>
          <p:cNvSpPr>
            <a:spLocks/>
          </p:cNvSpPr>
          <p:nvPr/>
        </p:nvSpPr>
        <p:spPr bwMode="auto">
          <a:xfrm>
            <a:off x="3671888" y="2772683"/>
            <a:ext cx="1066800" cy="1162050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9105" name="AutoShape 17">
            <a:extLst>
              <a:ext uri="{FF2B5EF4-FFF2-40B4-BE49-F238E27FC236}">
                <a16:creationId xmlns:a16="http://schemas.microsoft.com/office/drawing/2014/main" id="{0F4D7435-3A81-4AD4-8962-28D2154223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0401" y="3614058"/>
            <a:ext cx="1795463" cy="566738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89106" name="Picture 18">
            <a:extLst>
              <a:ext uri="{FF2B5EF4-FFF2-40B4-BE49-F238E27FC236}">
                <a16:creationId xmlns:a16="http://schemas.microsoft.com/office/drawing/2014/main" id="{46AD8C5A-D0EF-465A-B7FD-457A5376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32859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7" name="AutoShape 19">
            <a:extLst>
              <a:ext uri="{FF2B5EF4-FFF2-40B4-BE49-F238E27FC236}">
                <a16:creationId xmlns:a16="http://schemas.microsoft.com/office/drawing/2014/main" id="{8822FCE6-8254-4233-8523-417E6DBE93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4799922"/>
            <a:ext cx="2141538" cy="566737"/>
          </a:xfrm>
          <a:prstGeom prst="cube">
            <a:avLst>
              <a:gd name="adj" fmla="val 72500"/>
            </a:avLst>
          </a:prstGeom>
          <a:gradFill rotWithShape="1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08" name="AutoShape 20">
            <a:extLst>
              <a:ext uri="{FF2B5EF4-FFF2-40B4-BE49-F238E27FC236}">
                <a16:creationId xmlns:a16="http://schemas.microsoft.com/office/drawing/2014/main" id="{663BD9C5-5F78-43B0-8E33-EC6A78A8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6" y="1796371"/>
            <a:ext cx="68263" cy="3173412"/>
          </a:xfrm>
          <a:prstGeom prst="can">
            <a:avLst>
              <a:gd name="adj" fmla="val 43475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09" name="AutoShape 21">
            <a:extLst>
              <a:ext uri="{FF2B5EF4-FFF2-40B4-BE49-F238E27FC236}">
                <a16:creationId xmlns:a16="http://schemas.microsoft.com/office/drawing/2014/main" id="{96DE1104-30E4-4DE7-9D07-4BABB608D3F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050088" y="3623583"/>
            <a:ext cx="57150" cy="482600"/>
          </a:xfrm>
          <a:prstGeom prst="can">
            <a:avLst>
              <a:gd name="adj" fmla="val 789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10" name="AutoShape 22">
            <a:extLst>
              <a:ext uri="{FF2B5EF4-FFF2-40B4-BE49-F238E27FC236}">
                <a16:creationId xmlns:a16="http://schemas.microsoft.com/office/drawing/2014/main" id="{0E9BC829-CAD2-46D2-8625-CE69D56095D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355682" y="1965440"/>
            <a:ext cx="57150" cy="1077913"/>
          </a:xfrm>
          <a:prstGeom prst="can">
            <a:avLst>
              <a:gd name="adj" fmla="val 17639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11" name="Rectangle 23">
            <a:extLst>
              <a:ext uri="{FF2B5EF4-FFF2-40B4-BE49-F238E27FC236}">
                <a16:creationId xmlns:a16="http://schemas.microsoft.com/office/drawing/2014/main" id="{5E4A45B1-6868-481B-8F11-D98664FD4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6" y="2440896"/>
            <a:ext cx="207963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112" name="Rectangle 24">
            <a:extLst>
              <a:ext uri="{FF2B5EF4-FFF2-40B4-BE49-F238E27FC236}">
                <a16:creationId xmlns:a16="http://schemas.microsoft.com/office/drawing/2014/main" id="{AD80F217-7462-46FD-8607-3C466A46B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6" y="3804559"/>
            <a:ext cx="207963" cy="112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31" name="Oval 25">
            <a:extLst>
              <a:ext uri="{FF2B5EF4-FFF2-40B4-BE49-F238E27FC236}">
                <a16:creationId xmlns:a16="http://schemas.microsoft.com/office/drawing/2014/main" id="{FC99457B-CF35-4010-95E6-4B157192F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2820309"/>
            <a:ext cx="966788" cy="2889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4" name="Rectangle 26">
            <a:extLst>
              <a:ext uri="{FF2B5EF4-FFF2-40B4-BE49-F238E27FC236}">
                <a16:creationId xmlns:a16="http://schemas.microsoft.com/office/drawing/2014/main" id="{39270F81-1C2D-4741-9DB9-D8F712EA1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1" y="2447246"/>
            <a:ext cx="206375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FC043512-EBC5-4DA6-B36D-A9B16FF4945C}"/>
              </a:ext>
            </a:extLst>
          </p:cNvPr>
          <p:cNvGrpSpPr>
            <a:grpSpLocks/>
          </p:cNvGrpSpPr>
          <p:nvPr/>
        </p:nvGrpSpPr>
        <p:grpSpPr bwMode="auto">
          <a:xfrm>
            <a:off x="7527925" y="3461659"/>
            <a:ext cx="850900" cy="563563"/>
            <a:chOff x="3926" y="2832"/>
            <a:chExt cx="536" cy="355"/>
          </a:xfrm>
        </p:grpSpPr>
        <p:sp>
          <p:nvSpPr>
            <p:cNvPr id="89116" name="Oval 28">
              <a:extLst>
                <a:ext uri="{FF2B5EF4-FFF2-40B4-BE49-F238E27FC236}">
                  <a16:creationId xmlns:a16="http://schemas.microsoft.com/office/drawing/2014/main" id="{DAE28C0C-B1B0-43CC-9592-180171AB3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2832"/>
              <a:ext cx="530" cy="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0392"/>
                    <a:invGamma/>
                  </a:schemeClr>
                </a:gs>
                <a:gs pos="50000">
                  <a:schemeClr val="hlink">
                    <a:alpha val="999"/>
                  </a:schemeClr>
                </a:gs>
                <a:gs pos="100000">
                  <a:schemeClr val="hlink">
                    <a:gamma/>
                    <a:shade val="60392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u="sng">
                <a:latin typeface="Arial" charset="0"/>
                <a:cs typeface="Arial" charset="0"/>
              </a:endParaRPr>
            </a:p>
          </p:txBody>
        </p:sp>
        <p:sp>
          <p:nvSpPr>
            <p:cNvPr id="17460" name="Freeform 29">
              <a:extLst>
                <a:ext uri="{FF2B5EF4-FFF2-40B4-BE49-F238E27FC236}">
                  <a16:creationId xmlns:a16="http://schemas.microsoft.com/office/drawing/2014/main" id="{969B57FB-F896-47D0-AC89-2A81FBB1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878"/>
              <a:ext cx="536" cy="309"/>
            </a:xfrm>
            <a:custGeom>
              <a:avLst/>
              <a:gdLst>
                <a:gd name="T0" fmla="*/ 4 w 592"/>
                <a:gd name="T1" fmla="*/ 0 h 640"/>
                <a:gd name="T2" fmla="*/ 24 w 592"/>
                <a:gd name="T3" fmla="*/ 0 h 640"/>
                <a:gd name="T4" fmla="*/ 100 w 592"/>
                <a:gd name="T5" fmla="*/ 0 h 640"/>
                <a:gd name="T6" fmla="*/ 164 w 592"/>
                <a:gd name="T7" fmla="*/ 0 h 640"/>
                <a:gd name="T8" fmla="*/ 218 w 592"/>
                <a:gd name="T9" fmla="*/ 0 h 640"/>
                <a:gd name="T10" fmla="*/ 241 w 592"/>
                <a:gd name="T11" fmla="*/ 0 h 640"/>
                <a:gd name="T12" fmla="*/ 239 w 592"/>
                <a:gd name="T13" fmla="*/ 0 h 640"/>
                <a:gd name="T14" fmla="*/ 231 w 592"/>
                <a:gd name="T15" fmla="*/ 0 h 640"/>
                <a:gd name="T16" fmla="*/ 217 w 592"/>
                <a:gd name="T17" fmla="*/ 0 h 640"/>
                <a:gd name="T18" fmla="*/ 161 w 592"/>
                <a:gd name="T19" fmla="*/ 1 h 640"/>
                <a:gd name="T20" fmla="*/ 98 w 592"/>
                <a:gd name="T21" fmla="*/ 1 h 640"/>
                <a:gd name="T22" fmla="*/ 38 w 592"/>
                <a:gd name="T23" fmla="*/ 1 h 640"/>
                <a:gd name="T24" fmla="*/ 20 w 592"/>
                <a:gd name="T25" fmla="*/ 0 h 640"/>
                <a:gd name="T26" fmla="*/ 0 w 592"/>
                <a:gd name="T27" fmla="*/ 0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hlink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7434" name="Picture 30" descr="den conCutout">
            <a:extLst>
              <a:ext uri="{FF2B5EF4-FFF2-40B4-BE49-F238E27FC236}">
                <a16:creationId xmlns:a16="http://schemas.microsoft.com/office/drawing/2014/main" id="{8ED6D0B6-79C5-4F94-844E-F69358E9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9" y="4388758"/>
            <a:ext cx="9112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Freeform 31">
            <a:extLst>
              <a:ext uri="{FF2B5EF4-FFF2-40B4-BE49-F238E27FC236}">
                <a16:creationId xmlns:a16="http://schemas.microsoft.com/office/drawing/2014/main" id="{B96E3D48-0A33-40DE-8583-FE4EDC518862}"/>
              </a:ext>
            </a:extLst>
          </p:cNvPr>
          <p:cNvSpPr>
            <a:spLocks/>
          </p:cNvSpPr>
          <p:nvPr/>
        </p:nvSpPr>
        <p:spPr bwMode="auto">
          <a:xfrm>
            <a:off x="7470775" y="2815547"/>
            <a:ext cx="966788" cy="1190625"/>
          </a:xfrm>
          <a:custGeom>
            <a:avLst/>
            <a:gdLst>
              <a:gd name="T0" fmla="*/ 0 w 864"/>
              <a:gd name="T1" fmla="*/ 2147483647 h 1188"/>
              <a:gd name="T2" fmla="*/ 2147483647 w 864"/>
              <a:gd name="T3" fmla="*/ 2147483647 h 1188"/>
              <a:gd name="T4" fmla="*/ 2147483647 w 864"/>
              <a:gd name="T5" fmla="*/ 2147483647 h 1188"/>
              <a:gd name="T6" fmla="*/ 2147483647 w 864"/>
              <a:gd name="T7" fmla="*/ 2147483647 h 1188"/>
              <a:gd name="T8" fmla="*/ 2147483647 w 864"/>
              <a:gd name="T9" fmla="*/ 2147483647 h 1188"/>
              <a:gd name="T10" fmla="*/ 2147483647 w 864"/>
              <a:gd name="T11" fmla="*/ 2147483647 h 1188"/>
              <a:gd name="T12" fmla="*/ 2147483647 w 864"/>
              <a:gd name="T13" fmla="*/ 2147483647 h 1188"/>
              <a:gd name="T14" fmla="*/ 2147483647 w 864"/>
              <a:gd name="T15" fmla="*/ 2147483647 h 1188"/>
              <a:gd name="T16" fmla="*/ 2147483647 w 864"/>
              <a:gd name="T17" fmla="*/ 2147483647 h 1188"/>
              <a:gd name="T18" fmla="*/ 2147483647 w 864"/>
              <a:gd name="T19" fmla="*/ 2147483647 h 1188"/>
              <a:gd name="T20" fmla="*/ 2147483647 w 864"/>
              <a:gd name="T21" fmla="*/ 2147483647 h 1188"/>
              <a:gd name="T22" fmla="*/ 2147483647 w 864"/>
              <a:gd name="T23" fmla="*/ 2147483647 h 1188"/>
              <a:gd name="T24" fmla="*/ 2147483647 w 864"/>
              <a:gd name="T25" fmla="*/ 2147483647 h 1188"/>
              <a:gd name="T26" fmla="*/ 2147483647 w 864"/>
              <a:gd name="T27" fmla="*/ 2147483647 h 1188"/>
              <a:gd name="T28" fmla="*/ 2147483647 w 864"/>
              <a:gd name="T29" fmla="*/ 2147483647 h 1188"/>
              <a:gd name="T30" fmla="*/ 2147483647 w 864"/>
              <a:gd name="T31" fmla="*/ 2147483647 h 1188"/>
              <a:gd name="T32" fmla="*/ 2147483647 w 864"/>
              <a:gd name="T33" fmla="*/ 2147483647 h 1188"/>
              <a:gd name="T34" fmla="*/ 2147483647 w 864"/>
              <a:gd name="T35" fmla="*/ 2147483647 h 1188"/>
              <a:gd name="T36" fmla="*/ 2147483647 w 864"/>
              <a:gd name="T37" fmla="*/ 2147483647 h 1188"/>
              <a:gd name="T38" fmla="*/ 2147483647 w 864"/>
              <a:gd name="T39" fmla="*/ 2147483647 h 1188"/>
              <a:gd name="T40" fmla="*/ 2147483647 w 864"/>
              <a:gd name="T41" fmla="*/ 2147483647 h 1188"/>
              <a:gd name="T42" fmla="*/ 2147483647 w 864"/>
              <a:gd name="T43" fmla="*/ 0 h 1188"/>
              <a:gd name="T44" fmla="*/ 2147483647 w 864"/>
              <a:gd name="T45" fmla="*/ 2147483647 h 1188"/>
              <a:gd name="T46" fmla="*/ 2147483647 w 864"/>
              <a:gd name="T47" fmla="*/ 2147483647 h 1188"/>
              <a:gd name="T48" fmla="*/ 2147483647 w 864"/>
              <a:gd name="T49" fmla="*/ 2147483647 h 1188"/>
              <a:gd name="T50" fmla="*/ 2147483647 w 864"/>
              <a:gd name="T51" fmla="*/ 2147483647 h 1188"/>
              <a:gd name="T52" fmla="*/ 0 w 864"/>
              <a:gd name="T53" fmla="*/ 2147483647 h 11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64"/>
              <a:gd name="T82" fmla="*/ 0 h 1188"/>
              <a:gd name="T83" fmla="*/ 864 w 864"/>
              <a:gd name="T84" fmla="*/ 1188 h 11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36" name="Text Box 32">
            <a:extLst>
              <a:ext uri="{FF2B5EF4-FFF2-40B4-BE49-F238E27FC236}">
                <a16:creationId xmlns:a16="http://schemas.microsoft.com/office/drawing/2014/main" id="{443EA262-CDA1-427A-8E9C-5D5F2A8A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" y="172244"/>
            <a:ext cx="115354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Thí nghiệm tìm hiểu quan hệ giữa nhiệt lượng vật thu vào để nóng lên và chất làm vật.</a:t>
            </a:r>
            <a:br>
              <a:rPr lang="en-US" altLang="en-US" sz="2800">
                <a:solidFill>
                  <a:srgbClr val="FF3300"/>
                </a:solidFill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9121" name="Text Box 33">
            <a:extLst>
              <a:ext uri="{FF2B5EF4-FFF2-40B4-BE49-F238E27FC236}">
                <a16:creationId xmlns:a16="http://schemas.microsoft.com/office/drawing/2014/main" id="{F6C91065-F624-477F-99F5-4B3D1D7C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3372758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Arial" panose="020B0604020202020204" pitchFamily="34" charset="0"/>
              </a:rPr>
              <a:t>50g nước</a:t>
            </a:r>
          </a:p>
        </p:txBody>
      </p:sp>
      <p:sp>
        <p:nvSpPr>
          <p:cNvPr id="89122" name="Text Box 34">
            <a:extLst>
              <a:ext uri="{FF2B5EF4-FFF2-40B4-BE49-F238E27FC236}">
                <a16:creationId xmlns:a16="http://schemas.microsoft.com/office/drawing/2014/main" id="{43D0680A-87F2-4985-A606-A47F9F01E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156858"/>
            <a:ext cx="83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50g băng phiến</a:t>
            </a:r>
          </a:p>
        </p:txBody>
      </p:sp>
      <p:sp>
        <p:nvSpPr>
          <p:cNvPr id="89144" name="Line 56">
            <a:extLst>
              <a:ext uri="{FF2B5EF4-FFF2-40B4-BE49-F238E27FC236}">
                <a16:creationId xmlns:a16="http://schemas.microsoft.com/office/drawing/2014/main" id="{33515456-E1DD-4196-9F6F-18E733CE5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09258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5" name="Line 57">
            <a:extLst>
              <a:ext uri="{FF2B5EF4-FFF2-40B4-BE49-F238E27FC236}">
                <a16:creationId xmlns:a16="http://schemas.microsoft.com/office/drawing/2014/main" id="{951E8AE4-A284-49A0-96E3-548FD2CB0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318658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6" name="Text Box 58">
            <a:extLst>
              <a:ext uri="{FF2B5EF4-FFF2-40B4-BE49-F238E27FC236}">
                <a16:creationId xmlns:a16="http://schemas.microsoft.com/office/drawing/2014/main" id="{A314941C-86A1-4BF9-844F-49933495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3023509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20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9147" name="Text Box 59">
            <a:extLst>
              <a:ext uri="{FF2B5EF4-FFF2-40B4-BE49-F238E27FC236}">
                <a16:creationId xmlns:a16="http://schemas.microsoft.com/office/drawing/2014/main" id="{6A5995BE-FDDD-467B-9562-33E4B5FE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37659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40</a:t>
            </a:r>
            <a:r>
              <a:rPr lang="en-US" altLang="en-US" sz="1800" baseline="30000">
                <a:latin typeface="Arial" panose="020B0604020202020204" pitchFamily="34" charset="0"/>
              </a:rPr>
              <a:t>0</a:t>
            </a:r>
            <a:r>
              <a:rPr lang="en-US" altLang="en-US"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9150" name="AutoShape 62">
            <a:extLst>
              <a:ext uri="{FF2B5EF4-FFF2-40B4-BE49-F238E27FC236}">
                <a16:creationId xmlns:a16="http://schemas.microsoft.com/office/drawing/2014/main" id="{528CC148-3792-4C90-A15F-9A1C5D40A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9151" name="Line 63">
            <a:extLst>
              <a:ext uri="{FF2B5EF4-FFF2-40B4-BE49-F238E27FC236}">
                <a16:creationId xmlns:a16="http://schemas.microsoft.com/office/drawing/2014/main" id="{FC242C87-B65E-4BE3-B8A3-E28209917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0525" y="2318659"/>
            <a:ext cx="1588" cy="974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2" name="Line 64">
            <a:extLst>
              <a:ext uri="{FF2B5EF4-FFF2-40B4-BE49-F238E27FC236}">
                <a16:creationId xmlns:a16="http://schemas.microsoft.com/office/drawing/2014/main" id="{CA4DECDF-BDC4-42F4-A6A4-7A8353DFB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4963" y="2337709"/>
            <a:ext cx="0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3" name="AutoShape 65">
            <a:extLst>
              <a:ext uri="{FF2B5EF4-FFF2-40B4-BE49-F238E27FC236}">
                <a16:creationId xmlns:a16="http://schemas.microsoft.com/office/drawing/2014/main" id="{FD571C92-116F-42B4-8B1F-64620C264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9154" name="AutoShape 66">
            <a:extLst>
              <a:ext uri="{FF2B5EF4-FFF2-40B4-BE49-F238E27FC236}">
                <a16:creationId xmlns:a16="http://schemas.microsoft.com/office/drawing/2014/main" id="{05401E80-3317-4D8F-B3DB-A599E129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9155" name="AutoShape 67">
            <a:extLst>
              <a:ext uri="{FF2B5EF4-FFF2-40B4-BE49-F238E27FC236}">
                <a16:creationId xmlns:a16="http://schemas.microsoft.com/office/drawing/2014/main" id="{FA6D1040-464E-4112-BF56-293BE63FE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9156" name="AutoShape 68">
            <a:extLst>
              <a:ext uri="{FF2B5EF4-FFF2-40B4-BE49-F238E27FC236}">
                <a16:creationId xmlns:a16="http://schemas.microsoft.com/office/drawing/2014/main" id="{7DB9B879-D923-47F1-B24E-F7EC008F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947058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4ph</a:t>
            </a:r>
          </a:p>
        </p:txBody>
      </p:sp>
      <p:sp>
        <p:nvSpPr>
          <p:cNvPr id="89157" name="AutoShape 69">
            <a:extLst>
              <a:ext uri="{FF2B5EF4-FFF2-40B4-BE49-F238E27FC236}">
                <a16:creationId xmlns:a16="http://schemas.microsoft.com/office/drawing/2014/main" id="{C991D198-645D-4A4C-83E9-BD032D51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9158" name="AutoShape 70">
            <a:extLst>
              <a:ext uri="{FF2B5EF4-FFF2-40B4-BE49-F238E27FC236}">
                <a16:creationId xmlns:a16="http://schemas.microsoft.com/office/drawing/2014/main" id="{487B8CD8-2BB7-45CF-8BF2-6297A8B4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9159" name="AutoShape 71">
            <a:extLst>
              <a:ext uri="{FF2B5EF4-FFF2-40B4-BE49-F238E27FC236}">
                <a16:creationId xmlns:a16="http://schemas.microsoft.com/office/drawing/2014/main" id="{0C8601A9-7B4C-4936-A0EB-DB92AA8B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9160" name="AutoShape 72">
            <a:extLst>
              <a:ext uri="{FF2B5EF4-FFF2-40B4-BE49-F238E27FC236}">
                <a16:creationId xmlns:a16="http://schemas.microsoft.com/office/drawing/2014/main" id="{DB4243E9-4417-4C4F-9F88-291E6B09B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9161" name="AutoShape 73">
            <a:extLst>
              <a:ext uri="{FF2B5EF4-FFF2-40B4-BE49-F238E27FC236}">
                <a16:creationId xmlns:a16="http://schemas.microsoft.com/office/drawing/2014/main" id="{B55DF381-A3EB-4A68-94E4-7F4E05B19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9162" name="AutoShape 74">
            <a:extLst>
              <a:ext uri="{FF2B5EF4-FFF2-40B4-BE49-F238E27FC236}">
                <a16:creationId xmlns:a16="http://schemas.microsoft.com/office/drawing/2014/main" id="{2ED3FA94-68A6-4D08-9DA4-ED792FC4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975633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>
                <a:latin typeface="Arial" charset="0"/>
                <a:cs typeface="Arial" charset="0"/>
              </a:rPr>
              <a:t>5ph</a:t>
            </a:r>
          </a:p>
        </p:txBody>
      </p:sp>
      <p:pic>
        <p:nvPicPr>
          <p:cNvPr id="89163" name="Picture 75" descr="Flame-04-june">
            <a:extLst>
              <a:ext uri="{FF2B5EF4-FFF2-40B4-BE49-F238E27FC236}">
                <a16:creationId xmlns:a16="http://schemas.microsoft.com/office/drawing/2014/main" id="{932E5822-412B-41A2-B3D6-F9338F6D71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071258"/>
            <a:ext cx="76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64" name="Picture 76" descr="Flame-04-june">
            <a:extLst>
              <a:ext uri="{FF2B5EF4-FFF2-40B4-BE49-F238E27FC236}">
                <a16:creationId xmlns:a16="http://schemas.microsoft.com/office/drawing/2014/main" id="{0E0CA543-CCAB-49E1-842F-669E77B809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4147458"/>
            <a:ext cx="76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65" name="Text Box 77">
            <a:extLst>
              <a:ext uri="{FF2B5EF4-FFF2-40B4-BE49-F238E27FC236}">
                <a16:creationId xmlns:a16="http://schemas.microsoft.com/office/drawing/2014/main" id="{086BD0FA-21F8-401E-ABAE-EFE0F5F2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757058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F18642-7371-489E-9137-012EA32C09FB}"/>
              </a:ext>
            </a:extLst>
          </p:cNvPr>
          <p:cNvSpPr txBox="1"/>
          <p:nvPr/>
        </p:nvSpPr>
        <p:spPr>
          <a:xfrm>
            <a:off x="982663" y="5469162"/>
            <a:ext cx="10098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Vậy: Nhiệt lượng vật cần thu vào để nóng lên phụ thuộc vào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chất làm vật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8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1" grpId="0"/>
      <p:bldP spid="89122" grpId="0"/>
      <p:bldP spid="89146" grpId="0"/>
      <p:bldP spid="89147" grpId="0"/>
      <p:bldP spid="89150" grpId="0" animBg="1"/>
      <p:bldP spid="89153" grpId="0" animBg="1"/>
      <p:bldP spid="89154" grpId="0" animBg="1"/>
      <p:bldP spid="89155" grpId="0" animBg="1"/>
      <p:bldP spid="89156" grpId="0" animBg="1"/>
      <p:bldP spid="89157" grpId="0" animBg="1"/>
      <p:bldP spid="89158" grpId="0" animBg="1"/>
      <p:bldP spid="89159" grpId="0" animBg="1"/>
      <p:bldP spid="89160" grpId="0" animBg="1"/>
      <p:bldP spid="89161" grpId="0" animBg="1"/>
      <p:bldP spid="89162" grpId="0" animBg="1"/>
      <p:bldP spid="89165" grpId="0"/>
      <p:bldP spid="8916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1363</Words>
  <Application>Microsoft Office PowerPoint</Application>
  <PresentationFormat>Widescreen</PresentationFormat>
  <Paragraphs>216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Thiên tai và tổn thất ngày càng nặng nề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 Red</dc:creator>
  <cp:lastModifiedBy>Tùng Đô</cp:lastModifiedBy>
  <cp:revision>3</cp:revision>
  <dcterms:created xsi:type="dcterms:W3CDTF">2022-02-21T13:41:02Z</dcterms:created>
  <dcterms:modified xsi:type="dcterms:W3CDTF">2022-02-26T16:25:02Z</dcterms:modified>
</cp:coreProperties>
</file>