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1" r:id="rId4"/>
    <p:sldMasterId id="2147483745" r:id="rId5"/>
    <p:sldMasterId id="2147483758" r:id="rId6"/>
    <p:sldMasterId id="2147483771" r:id="rId7"/>
    <p:sldMasterId id="2147483783" r:id="rId8"/>
    <p:sldMasterId id="2147483796" r:id="rId9"/>
    <p:sldMasterId id="2147483809" r:id="rId10"/>
    <p:sldMasterId id="2147483821" r:id="rId11"/>
  </p:sldMasterIdLst>
  <p:notesMasterIdLst>
    <p:notesMasterId r:id="rId38"/>
  </p:notesMasterIdLst>
  <p:sldIdLst>
    <p:sldId id="296" r:id="rId12"/>
    <p:sldId id="257" r:id="rId13"/>
    <p:sldId id="260" r:id="rId14"/>
    <p:sldId id="261" r:id="rId15"/>
    <p:sldId id="262" r:id="rId16"/>
    <p:sldId id="292" r:id="rId17"/>
    <p:sldId id="265" r:id="rId18"/>
    <p:sldId id="266" r:id="rId19"/>
    <p:sldId id="267" r:id="rId20"/>
    <p:sldId id="293" r:id="rId21"/>
    <p:sldId id="268" r:id="rId22"/>
    <p:sldId id="259" r:id="rId23"/>
    <p:sldId id="269" r:id="rId24"/>
    <p:sldId id="272" r:id="rId25"/>
    <p:sldId id="295" r:id="rId26"/>
    <p:sldId id="276" r:id="rId27"/>
    <p:sldId id="277" r:id="rId28"/>
    <p:sldId id="271" r:id="rId29"/>
    <p:sldId id="281" r:id="rId30"/>
    <p:sldId id="282" r:id="rId31"/>
    <p:sldId id="286" r:id="rId32"/>
    <p:sldId id="288" r:id="rId33"/>
    <p:sldId id="289" r:id="rId34"/>
    <p:sldId id="287" r:id="rId35"/>
    <p:sldId id="285" r:id="rId36"/>
    <p:sldId id="290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CC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4660"/>
  </p:normalViewPr>
  <p:slideViewPr>
    <p:cSldViewPr>
      <p:cViewPr varScale="1">
        <p:scale>
          <a:sx n="79" d="100"/>
          <a:sy n="79" d="100"/>
        </p:scale>
        <p:origin x="154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3B67E-A605-4C42-A67E-AF2272DD1AAA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78C8D-C9DF-4625-B4F3-1958FDCFE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9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B19F99-0BE0-4A51-B553-2C66B2F3C78E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A02BAAF-D0C0-4089-930D-6DD3B9D1995C}" type="slidenum">
              <a:rPr lang="en-US" altLang="en-US" sz="1200">
                <a:solidFill>
                  <a:prstClr val="black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867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8BADF31-98F6-4F2B-A38C-446851934E28}" type="slidenum">
              <a:rPr lang="en-US" alt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175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1841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848A6C-2891-40D6-9B52-AF2FA1790560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5B49D5-9338-40F6-8992-26B2D1E41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705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461BFD-3288-4915-98F3-162870A90984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58A43E-95A9-4594-8138-C2A1872EC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08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56F98C7-9CC7-4239-B969-5DF8C1EC7382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7C6FDF-D439-42BE-AD90-60EBED1CA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63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EA0D86-97E7-495A-8A37-04CC0FF7A336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4F9FA03-203B-4EC1-8E32-AAB071BD7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67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1989E8-083B-4107-8910-758E16A4FC4C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148A6FD-E46A-4C4D-8CD6-F7366590F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793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3EC3D6-9261-4B86-9332-2CE2B72635E5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D221F4-359E-4265-83DD-804B3D7B1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901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45EE6-8597-4AFB-B212-24BAFABED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007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FAA97-17D7-4129-BEB3-A8DC26EFD5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892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251C0-C720-4591-9C8A-3E60BDBAB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420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6535E-880F-4183-A8AA-B7397344D1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2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32923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E7FFC-EDB8-4900-994B-7E39D010AD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88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C4F6E-C1B2-4343-8698-29D3308B3A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891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3A291-1A02-4BFC-9941-E6625D6E08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18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6BA73-A079-4DA3-88BC-166241A576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015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2B2D9-B666-4C10-9664-C3A0FE3D1A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047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2E8F6-E448-431B-8CD0-33B4713ED3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47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B82BC-C795-4B3E-85D8-C533303871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909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67AA2C-7DD5-41A3-AA0B-2523DB5194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439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B58E0-0139-46FD-9B6A-95A021FA69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708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10D02-8CFF-4FDA-8951-E5F151C966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6484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E6E2A-34ED-40A6-B67F-230065B408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413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87F36-811A-455E-A388-6AF1740108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957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CE3C9-5FCF-4750-BC76-123913F38E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336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22B14-8AA0-47A6-A1BC-022D99AE88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578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2BD0B-1BC4-45BE-A874-E693446E05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096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2A02D-4EBD-4439-B7C0-C56E4738DC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738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D10EA-B6BC-4F18-8147-DED4306A6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637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B3BE2-A264-4AB7-ACC0-B48765C4AC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820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3C785-8988-4610-B068-A9534AB650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967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14B755-F077-4E68-9039-6C346E34FE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37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2432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89549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6640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475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88870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37495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230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2239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42998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0225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00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3003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8332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ACFAB-7846-46C0-8A86-7CD6966311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696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B73FA-7442-48F1-BC7C-A27B5E4E8E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735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48132-BAEC-4928-8E9A-96E5A8F5B8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780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D5D92-4763-45CC-9047-9AB91AF1C3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995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30C68-BA47-46C1-8661-2E3D80DFA3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360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D38B9-5032-441A-A866-8A478D2BD0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2138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E8FD2-6403-4323-8F31-4E64FF30AD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73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E8FD2-6403-4323-8F31-4E64FF30AD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513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7B3C4-B9B3-45F0-84F8-BA651214A4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5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1417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0F9FC-6C9C-41EC-91BA-F7F5B35019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403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45A1E-08CC-459B-8394-65F03FFF27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279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E904A-9F06-4137-B605-63995B8498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08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478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13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508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61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086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16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058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29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788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6253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0828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F86F4-AC87-4B0E-8F95-A384C4A731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33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A30C4-0786-47DC-93D5-D6A037A96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07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16E16-4091-4185-B6B8-863B159F57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06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D75-0965-4801-8C4F-C511D9DBA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1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309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5B997-BF89-4554-8FCA-C7F800B318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32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ED095-DE48-4681-96EE-6DC9DAEC53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83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8CB07-6A9B-4032-BBE3-8ECE853A5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48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B8FBB-71B2-473D-AB89-533A2DBEAB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72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13CC7-93EC-4A5F-9114-6B5251445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28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5FBD6-0498-4051-B9E0-CD71AC941D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20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3A942-268D-4942-AC49-BF4A9EACBE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55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45EE6-8597-4AFB-B212-24BAFABED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252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FAA97-17D7-4129-BEB3-A8DC26EFD5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20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FAA97-17D7-4129-BEB3-A8DC26EFD5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9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572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FAA97-17D7-4129-BEB3-A8DC26EFD5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09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251C0-C720-4591-9C8A-3E60BDBAB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72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6535E-880F-4183-A8AA-B7397344D1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26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E7FFC-EDB8-4900-994B-7E39D010AD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71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C4F6E-C1B2-4343-8698-29D3308B3A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51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3A291-1A02-4BFC-9941-E6625D6E08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66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6BA73-A079-4DA3-88BC-166241A576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690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2B2D9-B666-4C10-9664-C3A0FE3D1A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12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2E8F6-E448-431B-8CD0-33B4713ED3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98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B82BC-C795-4B3E-85D8-C533303871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3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9889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67AA2C-7DD5-41A3-AA0B-2523DB5194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85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BFAD70-1220-4532-9771-F93E0058F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175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CB4F83-0F5F-4BCA-AE86-4AFEE71AD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078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A6F3EC1-86D3-4AEA-890E-0476002D5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475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9A0C62-E0E6-437E-9F89-78B482EEA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858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A0B6C1A-0BC8-44F9-AFF1-C40400041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919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99FDAC-0953-410D-AADC-08E77578A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81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FD7CD6-2E96-4F41-9398-481798917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260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FD7CD6-2E96-4F41-9398-481798917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65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FD7CD6-2E96-4F41-9398-481798917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4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40382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FD7CD6-2E96-4F41-9398-481798917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45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FD7CD6-2E96-4F41-9398-481798917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620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1BE380-A9A2-4CE1-B4A6-DF74927AD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899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A7D6E90-6562-493C-873B-482F10C02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354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91AE0A-5CDB-4E2F-A2EC-AFF29AE93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764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285030-BFF3-4C58-9C42-41AA074FA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820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45EE6-8597-4AFB-B212-24BAFABED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319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FAA97-17D7-4129-BEB3-A8DC26EFD5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61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251C0-C720-4591-9C8A-3E60BDBAB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504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6535E-880F-4183-A8AA-B7397344D1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16460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E7FFC-EDB8-4900-994B-7E39D010AD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161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C4F6E-C1B2-4343-8698-29D3308B3A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620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3A291-1A02-4BFC-9941-E6625D6E08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634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6BA73-A079-4DA3-88BC-166241A576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565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2B2D9-B666-4C10-9664-C3A0FE3D1A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811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2E8F6-E448-431B-8CD0-33B4713ED3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024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B82BC-C795-4B3E-85D8-C533303871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334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67AA2C-7DD5-41A3-AA0B-2523DB5194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66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45EE6-8597-4AFB-B212-24BAFABED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302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FAA97-17D7-4129-BEB3-A8DC26EFD5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5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2345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FAA97-17D7-4129-BEB3-A8DC26EFD5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446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FAA97-17D7-4129-BEB3-A8DC26EFD5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050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251C0-C720-4591-9C8A-3E60BDBAB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232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6535E-880F-4183-A8AA-B7397344D1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609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E7FFC-EDB8-4900-994B-7E39D010AD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897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C4F6E-C1B2-4343-8698-29D3308B3A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947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3A291-1A02-4BFC-9941-E6625D6E08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890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3A291-1A02-4BFC-9941-E6625D6E08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402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6BA73-A079-4DA3-88BC-166241A576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843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2B2D9-B666-4C10-9664-C3A0FE3D1A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0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7574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2E8F6-E448-431B-8CD0-33B4713ED3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69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B82BC-C795-4B3E-85D8-C533303871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04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67AA2C-7DD5-41A3-AA0B-2523DB5194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066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17F43D-5CFB-4230-81C0-F6FDA8602F3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17344-90AE-4CC9-9335-47A2991A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2AB15-BFB0-458B-AC1E-15C2D63B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3B79C-AEBD-4430-8661-EE34F1CA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7A906A-EE68-4DBC-91DC-0C21B3A3CF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7854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17F43D-5CFB-4230-81C0-F6FDA8602F3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17344-90AE-4CC9-9335-47A2991A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2AB15-BFB0-458B-AC1E-15C2D63B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3B79C-AEBD-4430-8661-EE34F1CA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7A906A-EE68-4DBC-91DC-0C21B3A3CF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366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72827F-CD19-4784-9CC5-1FD16E2E1EFE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F06CBD1-D156-4255-977E-E1303084E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95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712951F-B3FF-489E-800B-27884A3AA41F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8CD6A9-C3AE-4DF5-8723-C12283B9B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156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E5FE5C3-352E-4F74-8876-9ED694E596E2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8967D8-4066-4474-B216-EBE489E79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027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20D8B9-A972-4712-98F0-7723829F303B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DBAB8C-6775-426D-82A6-DC63494C3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675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F3CE1B-42AF-4AAF-B567-A99A54E46832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1C3F19-65C0-4B92-B89C-9B67608EF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6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672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853" r:id="rId3"/>
    <p:sldLayoutId id="2147483852" r:id="rId4"/>
    <p:sldLayoutId id="2147483850" r:id="rId5"/>
    <p:sldLayoutId id="2147483849" r:id="rId6"/>
    <p:sldLayoutId id="2147483846" r:id="rId7"/>
    <p:sldLayoutId id="2147483836" r:id="rId8"/>
    <p:sldLayoutId id="2147483834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848" r:id="rId15"/>
    <p:sldLayoutId id="2147483843" r:id="rId16"/>
    <p:sldLayoutId id="2147483842" r:id="rId17"/>
    <p:sldLayoutId id="2147483841" r:id="rId18"/>
    <p:sldLayoutId id="2147483840" r:id="rId19"/>
    <p:sldLayoutId id="2147483839" r:id="rId20"/>
    <p:sldLayoutId id="2147483838" r:id="rId21"/>
    <p:sldLayoutId id="2147483668" r:id="rId22"/>
    <p:sldLayoutId id="2147483669" r:id="rId23"/>
    <p:sldLayoutId id="2147483670" r:id="rId24"/>
    <p:sldLayoutId id="2147483671" r:id="rId2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796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F82A7B-1D09-4111-91A3-F6FB21279C8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7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54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E38AF1-9D60-45C7-931F-1303BBE256E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8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E067E8-13A7-4E5A-8FAC-40512FFF03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9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847" r:id="rId3"/>
    <p:sldLayoutId id="2147483837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4161D-1C82-44DB-B90F-A7B8CF637C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851" r:id="rId8"/>
    <p:sldLayoutId id="2147483845" r:id="rId9"/>
    <p:sldLayoutId id="2147483844" r:id="rId10"/>
    <p:sldLayoutId id="2147483835" r:id="rId11"/>
    <p:sldLayoutId id="2147483729" r:id="rId12"/>
    <p:sldLayoutId id="2147483730" r:id="rId13"/>
    <p:sldLayoutId id="2147483731" r:id="rId14"/>
    <p:sldLayoutId id="214748373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E067E8-13A7-4E5A-8FAC-40512FFF03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2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E067E8-13A7-4E5A-8FAC-40512FFF03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858" r:id="rId3"/>
    <p:sldLayoutId id="2147483857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85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833" r:id="rId16"/>
    <p:sldLayoutId id="2147483856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305A450-CAA5-4B88-B230-DD52A4DE802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C1C647-45DA-4AE4-8072-5F12F918B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E067E8-13A7-4E5A-8FAC-40512FFF03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6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tint val="98431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D76CAF-3214-4DD2-81EE-704EAB2499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5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Phim%20cau%20tao%20va%20hoat%20dong%20cua%20he%20ho%20hap.avi" TargetMode="External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91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84635"/>
              </p:ext>
            </p:extLst>
          </p:nvPr>
        </p:nvGraphicFramePr>
        <p:xfrm>
          <a:off x="76200" y="1905000"/>
          <a:ext cx="8991600" cy="3249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0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0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476">
                <a:tc>
                  <a:txBody>
                    <a:bodyPr/>
                    <a:lstStyle/>
                    <a:p>
                      <a:pPr algn="just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Sự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thở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Trao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đổi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khí</a:t>
                      </a:r>
                      <a:r>
                        <a:rPr lang="en-US" sz="2400" b="1" baseline="0" dirty="0"/>
                        <a:t> ở </a:t>
                      </a:r>
                      <a:r>
                        <a:rPr lang="en-US" sz="2400" b="1" baseline="0" dirty="0" err="1"/>
                        <a:t>phổi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Trao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đổi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khí</a:t>
                      </a:r>
                      <a:r>
                        <a:rPr lang="en-US" sz="2400" b="1" baseline="0" dirty="0"/>
                        <a:t> ở </a:t>
                      </a:r>
                      <a:r>
                        <a:rPr lang="en-US" sz="2400" b="1" baseline="0" dirty="0" err="1"/>
                        <a:t>tế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bào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9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Nơi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xảy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ra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/>
                        <a:t>Đường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dẫn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khí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đến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phổi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/>
                        <a:t>Tại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các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phế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nang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của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phổi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/>
                        <a:t>Tại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các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tế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bào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Đặc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điểm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/>
                        <a:t>Lấy</a:t>
                      </a:r>
                      <a:r>
                        <a:rPr lang="en-US" sz="2400" b="1" dirty="0"/>
                        <a:t> O</a:t>
                      </a:r>
                      <a:r>
                        <a:rPr lang="en-US" sz="2400" b="1" baseline="-25000" dirty="0"/>
                        <a:t>2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từ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môi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trường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và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thải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ra</a:t>
                      </a:r>
                      <a:r>
                        <a:rPr lang="en-US" sz="2400" b="1" baseline="0" dirty="0"/>
                        <a:t> CO</a:t>
                      </a:r>
                      <a:r>
                        <a:rPr lang="en-US" sz="2400" b="1" baseline="-25000" dirty="0"/>
                        <a:t>2 </a:t>
                      </a:r>
                      <a:r>
                        <a:rPr lang="en-US" sz="2400" b="1" baseline="0" dirty="0" err="1"/>
                        <a:t>ra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môi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trường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2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vi-VN" sz="2400" b="1" dirty="0"/>
                        <a:t> từ tế bào phổi vào máu</a:t>
                      </a:r>
                      <a:endParaRPr lang="en-US" sz="2400" b="1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en-US" sz="2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từ máu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kumimoji="0" 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tế bào phổi </a:t>
                      </a:r>
                      <a:r>
                        <a:rPr lang="vi-VN" sz="2400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2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vi-VN" sz="2400" b="1" dirty="0"/>
                        <a:t> từ máu vào tế bào</a:t>
                      </a:r>
                      <a:endParaRPr lang="en-US" sz="2400" b="1" dirty="0"/>
                    </a:p>
                    <a:p>
                      <a:pPr algn="just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en-US" sz="2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vi-VN" sz="2400" b="1" dirty="0"/>
                        <a:t> từ tế bào vào máu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991843"/>
            <a:ext cx="8839200" cy="66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</a:rPr>
              <a:t>giai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</a:rPr>
              <a:t>quá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</a:rPr>
              <a:t>trình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</a:rPr>
              <a:t>hô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</a:rPr>
              <a:t>hấp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:</a:t>
            </a:r>
            <a:endParaRPr lang="pt-BR" sz="32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1371600" y="5486399"/>
            <a:ext cx="7696200" cy="1"/>
          </a:xfrm>
          <a:prstGeom prst="straightConnector1">
            <a:avLst/>
          </a:prstGeom>
          <a:solidFill>
            <a:schemeClr val="accent1"/>
          </a:solidFill>
          <a:ln w="38100" cap="flat" cmpd="thinThick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endCxn id="13" idx="1"/>
          </p:cNvCxnSpPr>
          <p:nvPr/>
        </p:nvCxnSpPr>
        <p:spPr bwMode="auto">
          <a:xfrm>
            <a:off x="1143000" y="5867400"/>
            <a:ext cx="7463673" cy="0"/>
          </a:xfrm>
          <a:prstGeom prst="straightConnector1">
            <a:avLst/>
          </a:prstGeom>
          <a:solidFill>
            <a:schemeClr val="accent1"/>
          </a:solidFill>
          <a:ln w="38100" cap="flat" cmpd="thinThick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762928" y="5255566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CO</a:t>
            </a:r>
            <a:r>
              <a:rPr lang="en-US" sz="2400" b="1" baseline="-25000" dirty="0">
                <a:solidFill>
                  <a:prstClr val="black"/>
                </a:solidFill>
              </a:rPr>
              <a:t>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606673" y="5636567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O</a:t>
            </a:r>
            <a:r>
              <a:rPr lang="en-US" sz="2400" b="1" baseline="-25000" dirty="0">
                <a:solidFill>
                  <a:prstClr val="black"/>
                </a:solidFill>
              </a:rPr>
              <a:t>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1000" y="4523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762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855" y="1524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kern="0" dirty="0">
                <a:solidFill>
                  <a:srgbClr val="002060"/>
                </a:solidFill>
              </a:rPr>
              <a:t>1. </a:t>
            </a:r>
            <a:r>
              <a:rPr lang="en-US" sz="3200" b="1" u="sng" kern="0" dirty="0" err="1">
                <a:solidFill>
                  <a:srgbClr val="002060"/>
                </a:solidFill>
              </a:rPr>
              <a:t>Khái</a:t>
            </a:r>
            <a:r>
              <a:rPr lang="en-US" sz="3200" b="1" u="sng" kern="0" dirty="0">
                <a:solidFill>
                  <a:srgbClr val="002060"/>
                </a:solidFill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</a:rPr>
              <a:t>niệm</a:t>
            </a:r>
            <a:r>
              <a:rPr lang="en-US" sz="3200" b="1" u="sng" kern="0" dirty="0">
                <a:solidFill>
                  <a:srgbClr val="002060"/>
                </a:solidFill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</a:rPr>
              <a:t>và</a:t>
            </a:r>
            <a:r>
              <a:rPr lang="en-US" sz="3200" b="1" u="sng" kern="0" dirty="0">
                <a:solidFill>
                  <a:srgbClr val="002060"/>
                </a:solidFill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</a:rPr>
              <a:t>vai</a:t>
            </a:r>
            <a:r>
              <a:rPr lang="en-US" sz="3200" b="1" u="sng" kern="0" dirty="0">
                <a:solidFill>
                  <a:srgbClr val="002060"/>
                </a:solidFill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</a:rPr>
              <a:t>trò</a:t>
            </a:r>
            <a:r>
              <a:rPr lang="en-US" sz="3200" b="1" u="sng" kern="0" dirty="0">
                <a:solidFill>
                  <a:srgbClr val="002060"/>
                </a:solidFill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</a:rPr>
              <a:t>hô</a:t>
            </a:r>
            <a:r>
              <a:rPr lang="en-US" sz="3200" b="1" u="sng" kern="0" dirty="0">
                <a:solidFill>
                  <a:srgbClr val="002060"/>
                </a:solidFill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</a:rPr>
              <a:t>hấp</a:t>
            </a:r>
            <a:r>
              <a:rPr lang="en-US" sz="3200" b="1" u="sng" kern="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076980"/>
            <a:ext cx="2680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* </a:t>
            </a:r>
            <a:r>
              <a:rPr kumimoji="0" lang="nl-NL" sz="2800" b="1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Vai trò hô hấp</a:t>
            </a:r>
            <a:endParaRPr kumimoji="0" lang="en-US" sz="1800" b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1221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2900" y="2226541"/>
            <a:ext cx="2895600" cy="28924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Các chất dinh dưỡng đã hấp thụ: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 - Gluxit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 - Protein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 - Lipit 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200400" y="3565525"/>
            <a:ext cx="3429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0" name="Arc 10"/>
          <p:cNvSpPr>
            <a:spLocks/>
          </p:cNvSpPr>
          <p:nvPr/>
        </p:nvSpPr>
        <p:spPr bwMode="auto">
          <a:xfrm>
            <a:off x="3581400" y="2657474"/>
            <a:ext cx="779463" cy="885825"/>
          </a:xfrm>
          <a:custGeom>
            <a:avLst/>
            <a:gdLst>
              <a:gd name="T0" fmla="*/ 2147483647 w 21559"/>
              <a:gd name="T1" fmla="*/ 2147483647 h 21598"/>
              <a:gd name="T2" fmla="*/ 0 w 21559"/>
              <a:gd name="T3" fmla="*/ 2147483647 h 21598"/>
              <a:gd name="T4" fmla="*/ 2147483647 w 21559"/>
              <a:gd name="T5" fmla="*/ 0 h 21598"/>
              <a:gd name="T6" fmla="*/ 0 60000 65536"/>
              <a:gd name="T7" fmla="*/ 0 60000 65536"/>
              <a:gd name="T8" fmla="*/ 0 60000 65536"/>
              <a:gd name="T9" fmla="*/ 0 w 21559"/>
              <a:gd name="T10" fmla="*/ 0 h 21598"/>
              <a:gd name="T11" fmla="*/ 21559 w 21559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9" h="21598" fill="none" extrusionOk="0">
                <a:moveTo>
                  <a:pt x="21260" y="21597"/>
                </a:moveTo>
                <a:cubicBezTo>
                  <a:pt x="9962" y="21441"/>
                  <a:pt x="695" y="12605"/>
                  <a:pt x="-1" y="1329"/>
                </a:cubicBezTo>
              </a:path>
              <a:path w="21559" h="21598" stroke="0" extrusionOk="0">
                <a:moveTo>
                  <a:pt x="21260" y="21597"/>
                </a:moveTo>
                <a:cubicBezTo>
                  <a:pt x="9962" y="21441"/>
                  <a:pt x="695" y="12605"/>
                  <a:pt x="-1" y="1329"/>
                </a:cubicBezTo>
                <a:lnTo>
                  <a:pt x="21559" y="0"/>
                </a:lnTo>
                <a:lnTo>
                  <a:pt x="21260" y="2159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2" name="Arc 12"/>
          <p:cNvSpPr>
            <a:spLocks/>
          </p:cNvSpPr>
          <p:nvPr/>
        </p:nvSpPr>
        <p:spPr bwMode="auto">
          <a:xfrm rot="6230574">
            <a:off x="4744244" y="2747169"/>
            <a:ext cx="950912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276600" y="227078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O</a:t>
            </a:r>
            <a:r>
              <a:rPr lang="en-US" sz="2800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953000" y="2270125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CO</a:t>
            </a:r>
            <a:r>
              <a:rPr lang="en-US" sz="2800" baseline="-25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+ H</a:t>
            </a:r>
            <a:r>
              <a:rPr lang="en-US" sz="2800" baseline="-25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O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629400" y="2657475"/>
            <a:ext cx="2209800" cy="18161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</a:rPr>
              <a:t>Năng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lượng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mọi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hoạt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động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của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tế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bào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3855" y="1524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1.</a:t>
            </a:r>
            <a:r>
              <a:rPr kumimoji="0" lang="en-US" sz="3200" b="1" u="sng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Khái</a:t>
            </a:r>
            <a:r>
              <a:rPr kumimoji="0" lang="en-US" sz="3200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niệm</a:t>
            </a:r>
            <a:r>
              <a:rPr kumimoji="0" lang="en-US" sz="3200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và</a:t>
            </a:r>
            <a:r>
              <a:rPr kumimoji="0" lang="en-US" sz="3200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vai</a:t>
            </a:r>
            <a:r>
              <a:rPr kumimoji="0" lang="en-US" sz="3200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trò</a:t>
            </a:r>
            <a:r>
              <a:rPr kumimoji="0" lang="en-US" sz="3200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hô</a:t>
            </a:r>
            <a:r>
              <a:rPr kumimoji="0" lang="en-US" sz="3200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hấp</a:t>
            </a:r>
            <a:r>
              <a:rPr kumimoji="0" lang="en-US" sz="3200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</p:txBody>
      </p:sp>
      <p:pic>
        <p:nvPicPr>
          <p:cNvPr id="14" name="Picture 7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70125"/>
            <a:ext cx="1728355" cy="317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545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133600"/>
            <a:ext cx="81845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800" dirty="0">
                <a:latin typeface="Arial" charset="0"/>
                <a:cs typeface="Arial" charset="0"/>
              </a:rPr>
              <a:t>Cung cấp O</a:t>
            </a:r>
            <a:r>
              <a:rPr lang="pt-BR" altLang="en-US" sz="2800" baseline="-25000" dirty="0">
                <a:latin typeface="Arial" charset="0"/>
                <a:cs typeface="Arial" charset="0"/>
              </a:rPr>
              <a:t>2</a:t>
            </a:r>
            <a:r>
              <a:rPr lang="pt-BR" altLang="en-US" sz="2800" dirty="0">
                <a:latin typeface="Arial" charset="0"/>
                <a:cs typeface="Arial" charset="0"/>
              </a:rPr>
              <a:t> để oxi hóa các chất hữu cơ </a:t>
            </a:r>
            <a:r>
              <a:rPr lang="pt-BR" altLang="en-US" sz="2800" dirty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pt-BR" altLang="en-US" sz="2800" dirty="0">
                <a:latin typeface="Arial" charset="0"/>
                <a:cs typeface="Arial" charset="0"/>
              </a:rPr>
              <a:t>năng lượng (ATP) cần cho mọi hoạt động sống của cơ thể đồng thời loại CO</a:t>
            </a:r>
            <a:r>
              <a:rPr lang="pt-BR" altLang="en-US" sz="2800" baseline="-25000" dirty="0">
                <a:latin typeface="Arial" charset="0"/>
                <a:cs typeface="Arial" charset="0"/>
              </a:rPr>
              <a:t>2 </a:t>
            </a:r>
            <a:r>
              <a:rPr lang="pt-BR" altLang="en-US" sz="2800" dirty="0">
                <a:latin typeface="Arial" charset="0"/>
                <a:cs typeface="Arial" charset="0"/>
              </a:rPr>
              <a:t>ra khỏi cơ thể</a:t>
            </a:r>
            <a:endParaRPr lang="en-US" altLang="en-US" sz="2800" dirty="0">
              <a:latin typeface="Arial" charset="0"/>
              <a:cs typeface="Arial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0109" y="1524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1.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Khái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niệm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và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vai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trò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hô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hấp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580" y="1359664"/>
            <a:ext cx="2680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* </a:t>
            </a:r>
            <a:r>
              <a:rPr kumimoji="0" lang="nl-NL" sz="28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Vai trò hô hấp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507" y="836444"/>
            <a:ext cx="2149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138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0500"/>
            <a:ext cx="8991600" cy="129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-1082675" y="575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i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066800" y="228600"/>
            <a:ext cx="7010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276600" y="838200"/>
            <a:ext cx="147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i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30730" name="AutoShape 10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629400"/>
            <a:ext cx="4572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3124200" y="2327564"/>
            <a:ext cx="58674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nghiên</a:t>
            </a:r>
            <a:r>
              <a:rPr lang="en-US" sz="2400" b="1" dirty="0"/>
              <a:t> </a:t>
            </a:r>
            <a:r>
              <a:rPr lang="en-US" sz="2400" b="1" dirty="0" err="1"/>
              <a:t>cứu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vẽ</a:t>
            </a:r>
            <a:r>
              <a:rPr lang="en-US" sz="2400" b="1" dirty="0"/>
              <a:t>, </a:t>
            </a:r>
            <a:r>
              <a:rPr lang="en-US" sz="2400" b="1" dirty="0" err="1"/>
              <a:t>đọc</a:t>
            </a:r>
            <a:r>
              <a:rPr lang="en-US" sz="2400" b="1" dirty="0"/>
              <a:t> </a:t>
            </a:r>
            <a:r>
              <a:rPr lang="en-US" sz="2400" b="1" dirty="0" err="1"/>
              <a:t>từng</a:t>
            </a:r>
            <a:r>
              <a:rPr lang="en-US" sz="2400" b="1" dirty="0"/>
              <a:t> </a:t>
            </a:r>
            <a:r>
              <a:rPr lang="en-US" sz="2400" b="1" dirty="0" err="1"/>
              <a:t>chú</a:t>
            </a:r>
            <a:r>
              <a:rPr lang="en-US" sz="2400" b="1" dirty="0"/>
              <a:t> </a:t>
            </a:r>
            <a:r>
              <a:rPr lang="en-US" sz="2400" b="1" dirty="0" err="1"/>
              <a:t>thích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bảng</a:t>
            </a:r>
            <a:r>
              <a:rPr lang="en-US" sz="2400" b="1" dirty="0"/>
              <a:t> 20-2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 </a:t>
            </a:r>
            <a:r>
              <a:rPr lang="en-US" sz="2400" b="1" dirty="0" err="1"/>
              <a:t>xác</a:t>
            </a:r>
            <a:r>
              <a:rPr lang="en-US" sz="2400" b="1" dirty="0"/>
              <a:t> </a:t>
            </a:r>
            <a:r>
              <a:rPr lang="en-US" sz="2400" b="1" dirty="0" err="1"/>
              <a:t>định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r>
              <a:rPr lang="en-US" sz="2400" b="1" dirty="0"/>
              <a:t> </a:t>
            </a:r>
            <a:r>
              <a:rPr lang="en-US" sz="2400" b="1" dirty="0" err="1"/>
              <a:t>trí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hệ</a:t>
            </a:r>
            <a:r>
              <a:rPr lang="en-US" sz="2400" b="1" dirty="0"/>
              <a:t> </a:t>
            </a:r>
            <a:r>
              <a:rPr lang="en-US" sz="2400" b="1" dirty="0" err="1"/>
              <a:t>hô</a:t>
            </a:r>
            <a:r>
              <a:rPr lang="en-US" sz="2400" b="1" dirty="0"/>
              <a:t> </a:t>
            </a:r>
            <a:r>
              <a:rPr lang="en-US" sz="2400" b="1" dirty="0" err="1"/>
              <a:t>hấp</a:t>
            </a:r>
            <a:r>
              <a:rPr lang="en-US" sz="2400" b="1" dirty="0"/>
              <a:t>?</a:t>
            </a:r>
          </a:p>
        </p:txBody>
      </p:sp>
      <p:pic>
        <p:nvPicPr>
          <p:cNvPr id="114691" name="Picture 3" descr="anh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589" r="18965" b="10959"/>
          <a:stretch>
            <a:fillRect/>
          </a:stretch>
        </p:blipFill>
        <p:spPr bwMode="auto">
          <a:xfrm>
            <a:off x="228600" y="1599911"/>
            <a:ext cx="27717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994315"/>
      </p:ext>
    </p:extLst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ongthanh quan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"/>
            <a:ext cx="518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thanh qua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21859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thanhqua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25241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81000" y="27432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THANH QUẢN</a:t>
            </a: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6705600" y="609600"/>
            <a:ext cx="1981200" cy="12192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KHÍ QUẢN</a:t>
            </a:r>
          </a:p>
        </p:txBody>
      </p:sp>
    </p:spTree>
    <p:extLst>
      <p:ext uri="{BB962C8B-B14F-4D97-AF65-F5344CB8AC3E}">
        <p14:creationId xmlns:p14="http://schemas.microsoft.com/office/powerpoint/2010/main" val="183026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2637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895600"/>
            <a:ext cx="2413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914400" y="319088"/>
            <a:ext cx="2200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250D9B"/>
                </a:solidFill>
              </a:rPr>
              <a:t>Hai lá phổi :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09600" y="914400"/>
            <a:ext cx="8001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700-800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22535" name="Picture 5" descr="CUTOPH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52775"/>
            <a:ext cx="67056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Right Arrow 15"/>
          <p:cNvSpPr>
            <a:spLocks noChangeArrowheads="1"/>
          </p:cNvSpPr>
          <p:nvPr/>
        </p:nvSpPr>
        <p:spPr bwMode="auto">
          <a:xfrm rot="-1902681">
            <a:off x="2217603" y="5092967"/>
            <a:ext cx="1219200" cy="375968"/>
          </a:xfrm>
          <a:prstGeom prst="rightArrow">
            <a:avLst>
              <a:gd name="adj1" fmla="val 50000"/>
              <a:gd name="adj2" fmla="val 80000"/>
            </a:avLst>
          </a:prstGeom>
          <a:solidFill>
            <a:srgbClr val="00B050">
              <a:alpha val="10980"/>
            </a:srgbClr>
          </a:solidFill>
          <a:ln w="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83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184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pandalveolus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800" y="0"/>
            <a:ext cx="94488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1429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B0678C0A-BC84-41AD-85C7-C58B869F823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3151188" cy="441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Line 3">
            <a:extLst>
              <a:ext uri="{FF2B5EF4-FFF2-40B4-BE49-F238E27FC236}">
                <a16:creationId xmlns:a16="http://schemas.microsoft.com/office/drawing/2014/main" id="{0B9BDAC3-6D05-4813-95AF-0747AF02D5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19400" y="2743200"/>
            <a:ext cx="381000" cy="304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11F234F6-440B-426F-9F15-10B3B82194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8313" y="1557338"/>
            <a:ext cx="431800" cy="1444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14963962-A19B-4D68-BAFB-9A55836555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343400"/>
            <a:ext cx="1524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06D912E9-B7C6-47F9-ABCE-DBCAA6292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343400"/>
            <a:ext cx="1216025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7">
            <a:extLst>
              <a:ext uri="{FF2B5EF4-FFF2-40B4-BE49-F238E27FC236}">
                <a16:creationId xmlns:a16="http://schemas.microsoft.com/office/drawing/2014/main" id="{9C7B368D-65D3-4CC3-9077-E8AA3FBAC8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724400"/>
            <a:ext cx="1096963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>
            <a:extLst>
              <a:ext uri="{FF2B5EF4-FFF2-40B4-BE49-F238E27FC236}">
                <a16:creationId xmlns:a16="http://schemas.microsoft.com/office/drawing/2014/main" id="{C0E2B0C0-00B8-4FC3-B444-BAB3236AB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048000"/>
            <a:ext cx="5334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>
            <a:extLst>
              <a:ext uri="{FF2B5EF4-FFF2-40B4-BE49-F238E27FC236}">
                <a16:creationId xmlns:a16="http://schemas.microsoft.com/office/drawing/2014/main" id="{94610CAA-F2AF-46C4-B555-C703BDC82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257800"/>
            <a:ext cx="1143000" cy="76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>
            <a:extLst>
              <a:ext uri="{FF2B5EF4-FFF2-40B4-BE49-F238E27FC236}">
                <a16:creationId xmlns:a16="http://schemas.microsoft.com/office/drawing/2014/main" id="{1466AF36-1FE5-4147-B00E-AFFE426070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4800600"/>
            <a:ext cx="1447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>
            <a:extLst>
              <a:ext uri="{FF2B5EF4-FFF2-40B4-BE49-F238E27FC236}">
                <a16:creationId xmlns:a16="http://schemas.microsoft.com/office/drawing/2014/main" id="{9EB7EF61-63A4-4FEA-8DC7-9B511F4DD3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581400"/>
            <a:ext cx="1081088" cy="2381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>
            <a:extLst>
              <a:ext uri="{FF2B5EF4-FFF2-40B4-BE49-F238E27FC236}">
                <a16:creationId xmlns:a16="http://schemas.microsoft.com/office/drawing/2014/main" id="{2AE01357-EF2C-4849-B475-0F360BFD8C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124200"/>
            <a:ext cx="1281113" cy="1174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>
            <a:extLst>
              <a:ext uri="{FF2B5EF4-FFF2-40B4-BE49-F238E27FC236}">
                <a16:creationId xmlns:a16="http://schemas.microsoft.com/office/drawing/2014/main" id="{BC942F59-394B-44B1-84AD-A590415F88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3657600"/>
            <a:ext cx="1600200" cy="152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>
            <a:extLst>
              <a:ext uri="{FF2B5EF4-FFF2-40B4-BE49-F238E27FC236}">
                <a16:creationId xmlns:a16="http://schemas.microsoft.com/office/drawing/2014/main" id="{1BBE4158-1FC4-4C56-88F6-304E85F239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6025" y="3833813"/>
            <a:ext cx="220663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7">
            <a:extLst>
              <a:ext uri="{FF2B5EF4-FFF2-40B4-BE49-F238E27FC236}">
                <a16:creationId xmlns:a16="http://schemas.microsoft.com/office/drawing/2014/main" id="{EAE6EC2D-DDE3-4526-9D99-6D8D1B169C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52578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18">
            <a:extLst>
              <a:ext uri="{FF2B5EF4-FFF2-40B4-BE49-F238E27FC236}">
                <a16:creationId xmlns:a16="http://schemas.microsoft.com/office/drawing/2014/main" id="{805295BA-1DE6-4463-A40B-10D2DCD795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3913" y="1482725"/>
            <a:ext cx="358775" cy="3603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A82FE57D-97D2-42CE-99C8-890128F8B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43840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1">
                <a:solidFill>
                  <a:srgbClr val="FF0000"/>
                </a:solidFill>
              </a:rPr>
              <a:t>Khoang mũi </a:t>
            </a:r>
          </a:p>
        </p:txBody>
      </p:sp>
      <p:sp>
        <p:nvSpPr>
          <p:cNvPr id="17428" name="Text Box 20">
            <a:extLst>
              <a:ext uri="{FF2B5EF4-FFF2-40B4-BE49-F238E27FC236}">
                <a16:creationId xmlns:a16="http://schemas.microsoft.com/office/drawing/2014/main" id="{BD908984-5D94-4336-99DB-7D62B87C6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956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1"/>
              <a:t>lỗ mũi </a:t>
            </a:r>
          </a:p>
        </p:txBody>
      </p:sp>
      <p:sp>
        <p:nvSpPr>
          <p:cNvPr id="17429" name="Text Box 21">
            <a:extLst>
              <a:ext uri="{FF2B5EF4-FFF2-40B4-BE49-F238E27FC236}">
                <a16:creationId xmlns:a16="http://schemas.microsoft.com/office/drawing/2014/main" id="{7BA81A46-9D96-4C92-A4D9-AF595A257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90800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1">
                <a:solidFill>
                  <a:srgbClr val="FF0000"/>
                </a:solidFill>
              </a:rPr>
              <a:t>Họng</a:t>
            </a:r>
            <a:r>
              <a:rPr lang="en-US" altLang="en-US" sz="2000" b="1" i="1"/>
              <a:t> (hầu) </a:t>
            </a:r>
          </a:p>
        </p:txBody>
      </p:sp>
      <p:sp>
        <p:nvSpPr>
          <p:cNvPr id="17430" name="Text Box 22">
            <a:extLst>
              <a:ext uri="{FF2B5EF4-FFF2-40B4-BE49-F238E27FC236}">
                <a16:creationId xmlns:a16="http://schemas.microsoft.com/office/drawing/2014/main" id="{B0F20DDA-8958-43B3-B017-8B7BC39A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429000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1"/>
              <a:t>Nắp thanh quản</a:t>
            </a:r>
          </a:p>
        </p:txBody>
      </p:sp>
      <p:sp>
        <p:nvSpPr>
          <p:cNvPr id="17431" name="Text Box 23">
            <a:extLst>
              <a:ext uri="{FF2B5EF4-FFF2-40B4-BE49-F238E27FC236}">
                <a16:creationId xmlns:a16="http://schemas.microsoft.com/office/drawing/2014/main" id="{CE550820-723C-4B57-987E-91207D17B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962400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1">
                <a:solidFill>
                  <a:srgbClr val="FF0000"/>
                </a:solidFill>
              </a:rPr>
              <a:t>Lá phổi trái </a:t>
            </a:r>
          </a:p>
        </p:txBody>
      </p:sp>
      <p:sp>
        <p:nvSpPr>
          <p:cNvPr id="17432" name="Text Box 24">
            <a:extLst>
              <a:ext uri="{FF2B5EF4-FFF2-40B4-BE49-F238E27FC236}">
                <a16:creationId xmlns:a16="http://schemas.microsoft.com/office/drawing/2014/main" id="{4FB0E91A-3AB8-441D-97D8-AFBA94B9B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7244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1">
                <a:solidFill>
                  <a:srgbClr val="FF0000"/>
                </a:solidFill>
              </a:rPr>
              <a:t>phế quản</a:t>
            </a:r>
          </a:p>
        </p:txBody>
      </p:sp>
      <p:sp>
        <p:nvSpPr>
          <p:cNvPr id="17433" name="Text Box 25">
            <a:extLst>
              <a:ext uri="{FF2B5EF4-FFF2-40B4-BE49-F238E27FC236}">
                <a16:creationId xmlns:a16="http://schemas.microsoft.com/office/drawing/2014/main" id="{4D1F82EE-5D31-4E68-8FE4-443D254F9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257800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1">
                <a:solidFill>
                  <a:srgbClr val="FF0000"/>
                </a:solidFill>
              </a:rPr>
              <a:t>phế quản nhỏ</a:t>
            </a:r>
          </a:p>
        </p:txBody>
      </p:sp>
      <p:sp>
        <p:nvSpPr>
          <p:cNvPr id="17434" name="Text Box 26">
            <a:extLst>
              <a:ext uri="{FF2B5EF4-FFF2-40B4-BE49-F238E27FC236}">
                <a16:creationId xmlns:a16="http://schemas.microsoft.com/office/drawing/2014/main" id="{69370D79-F8A7-40FD-8E89-D62AEED0B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766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1">
                <a:solidFill>
                  <a:srgbClr val="FF0000"/>
                </a:solidFill>
              </a:rPr>
              <a:t>Thanh quản</a:t>
            </a:r>
          </a:p>
        </p:txBody>
      </p:sp>
      <p:sp>
        <p:nvSpPr>
          <p:cNvPr id="17435" name="Text Box 27">
            <a:extLst>
              <a:ext uri="{FF2B5EF4-FFF2-40B4-BE49-F238E27FC236}">
                <a16:creationId xmlns:a16="http://schemas.microsoft.com/office/drawing/2014/main" id="{6F2C0B88-6D0C-4B2B-9B60-6B551B198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148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1">
                <a:solidFill>
                  <a:srgbClr val="FF0000"/>
                </a:solidFill>
              </a:rPr>
              <a:t>Khí quản</a:t>
            </a:r>
          </a:p>
        </p:txBody>
      </p:sp>
      <p:sp>
        <p:nvSpPr>
          <p:cNvPr id="17436" name="Text Box 28">
            <a:extLst>
              <a:ext uri="{FF2B5EF4-FFF2-40B4-BE49-F238E27FC236}">
                <a16:creationId xmlns:a16="http://schemas.microsoft.com/office/drawing/2014/main" id="{13E79938-6508-47BB-8819-9136960FB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1">
                <a:solidFill>
                  <a:srgbClr val="FF0000"/>
                </a:solidFill>
              </a:rPr>
              <a:t>Lá phổi phải</a:t>
            </a:r>
          </a:p>
        </p:txBody>
      </p:sp>
      <p:sp>
        <p:nvSpPr>
          <p:cNvPr id="17437" name="Text Box 29">
            <a:extLst>
              <a:ext uri="{FF2B5EF4-FFF2-40B4-BE49-F238E27FC236}">
                <a16:creationId xmlns:a16="http://schemas.microsoft.com/office/drawing/2014/main" id="{22595A9D-76EB-4611-9A86-EFEFCE09B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54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1"/>
              <a:t>Lá màng ngoài (lá thành )</a:t>
            </a:r>
          </a:p>
        </p:txBody>
      </p:sp>
      <p:sp>
        <p:nvSpPr>
          <p:cNvPr id="17438" name="Text Box 30">
            <a:extLst>
              <a:ext uri="{FF2B5EF4-FFF2-40B4-BE49-F238E27FC236}">
                <a16:creationId xmlns:a16="http://schemas.microsoft.com/office/drawing/2014/main" id="{7AA85219-5231-490C-9BCE-3A2B8D33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388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1"/>
              <a:t>Lá màng trong (lá tạng)</a:t>
            </a:r>
          </a:p>
        </p:txBody>
      </p:sp>
      <p:sp>
        <p:nvSpPr>
          <p:cNvPr id="17439" name="Line 31">
            <a:extLst>
              <a:ext uri="{FF2B5EF4-FFF2-40B4-BE49-F238E27FC236}">
                <a16:creationId xmlns:a16="http://schemas.microsoft.com/office/drawing/2014/main" id="{325EE691-5A38-4BA4-9DD5-386E05C1B7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5486400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3" name="Text Box 45">
            <a:extLst>
              <a:ext uri="{FF2B5EF4-FFF2-40B4-BE49-F238E27FC236}">
                <a16:creationId xmlns:a16="http://schemas.microsoft.com/office/drawing/2014/main" id="{BCC0B675-1D9E-4DDC-9776-DC3CF0709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943600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1"/>
              <a:t>Hình 20-2 Cấu tạo tổng thể hệ hô hấp của người.</a:t>
            </a:r>
          </a:p>
        </p:txBody>
      </p:sp>
      <p:sp>
        <p:nvSpPr>
          <p:cNvPr id="17454" name="Text Box 46">
            <a:extLst>
              <a:ext uri="{FF2B5EF4-FFF2-40B4-BE49-F238E27FC236}">
                <a16:creationId xmlns:a16="http://schemas.microsoft.com/office/drawing/2014/main" id="{5D65492E-835A-482B-8E22-0392B7C80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1" dirty="0" err="1"/>
              <a:t>Các</a:t>
            </a:r>
            <a:r>
              <a:rPr lang="en-US" altLang="en-US" sz="2000" b="1" i="1" dirty="0"/>
              <a:t> </a:t>
            </a:r>
            <a:r>
              <a:rPr lang="en-US" altLang="en-US" sz="2000" b="1" i="1" dirty="0" err="1"/>
              <a:t>cơ</a:t>
            </a:r>
            <a:r>
              <a:rPr lang="en-US" altLang="en-US" sz="2000" b="1" i="1" dirty="0"/>
              <a:t> </a:t>
            </a:r>
            <a:r>
              <a:rPr lang="en-US" altLang="en-US" sz="2000" b="1" i="1" dirty="0" err="1"/>
              <a:t>quan</a:t>
            </a:r>
            <a:r>
              <a:rPr lang="en-US" altLang="en-US" sz="2000" b="1" i="1" dirty="0"/>
              <a:t> ở </a:t>
            </a:r>
            <a:r>
              <a:rPr lang="en-US" altLang="en-US" sz="2000" b="1" i="1" dirty="0" err="1"/>
              <a:t>đường</a:t>
            </a:r>
            <a:r>
              <a:rPr lang="en-US" altLang="en-US" sz="2000" b="1" i="1" dirty="0"/>
              <a:t> </a:t>
            </a:r>
            <a:r>
              <a:rPr lang="en-US" altLang="en-US" sz="2000" b="1" i="1" dirty="0" err="1"/>
              <a:t>dẫn</a:t>
            </a:r>
            <a:r>
              <a:rPr lang="en-US" altLang="en-US" sz="2000" b="1" i="1" dirty="0"/>
              <a:t> </a:t>
            </a:r>
            <a:r>
              <a:rPr lang="en-US" altLang="en-US" sz="2000" b="1" i="1" dirty="0" err="1"/>
              <a:t>khí</a:t>
            </a:r>
            <a:r>
              <a:rPr lang="en-US" altLang="en-US" sz="2000" b="1" i="1" dirty="0"/>
              <a:t> </a:t>
            </a:r>
            <a:r>
              <a:rPr lang="en-US" altLang="en-US" sz="2000" b="1" i="1" dirty="0" err="1"/>
              <a:t>gồm</a:t>
            </a:r>
            <a:r>
              <a:rPr lang="en-US" altLang="en-US" sz="2000" b="1" i="1" dirty="0"/>
              <a:t> : </a:t>
            </a:r>
            <a:r>
              <a:rPr lang="en-US" altLang="en-US" sz="2000" b="1" i="1" dirty="0" err="1"/>
              <a:t>Mũi</a:t>
            </a:r>
            <a:r>
              <a:rPr lang="en-US" altLang="en-US" sz="2000" b="1" i="1" dirty="0"/>
              <a:t>, </a:t>
            </a:r>
            <a:r>
              <a:rPr lang="en-US" altLang="en-US" sz="2000" b="1" i="1" dirty="0" err="1"/>
              <a:t>họng</a:t>
            </a:r>
            <a:r>
              <a:rPr lang="en-US" altLang="en-US" sz="2000" b="1" i="1" dirty="0"/>
              <a:t>, </a:t>
            </a:r>
            <a:r>
              <a:rPr lang="en-US" altLang="en-US" sz="2000" b="1" i="1" dirty="0" err="1"/>
              <a:t>thanh</a:t>
            </a:r>
            <a:r>
              <a:rPr lang="en-US" altLang="en-US" sz="2000" b="1" i="1" dirty="0"/>
              <a:t> </a:t>
            </a:r>
            <a:r>
              <a:rPr lang="en-US" altLang="en-US" sz="2000" b="1" i="1" dirty="0" err="1"/>
              <a:t>quản</a:t>
            </a:r>
            <a:r>
              <a:rPr lang="en-US" altLang="en-US" sz="2000" b="1" i="1" dirty="0"/>
              <a:t>, </a:t>
            </a:r>
            <a:r>
              <a:rPr lang="en-US" altLang="en-US" sz="2000" b="1" i="1" dirty="0" err="1"/>
              <a:t>khí</a:t>
            </a:r>
            <a:r>
              <a:rPr lang="en-US" altLang="en-US" sz="2000" b="1" i="1" dirty="0"/>
              <a:t> </a:t>
            </a:r>
            <a:r>
              <a:rPr lang="en-US" altLang="en-US" sz="2000" b="1" i="1" dirty="0" err="1"/>
              <a:t>quản</a:t>
            </a:r>
            <a:r>
              <a:rPr lang="en-US" altLang="en-US" sz="2000" b="1" i="1" dirty="0"/>
              <a:t>, </a:t>
            </a:r>
            <a:r>
              <a:rPr lang="en-US" altLang="en-US" sz="2000" b="1" i="1" dirty="0" err="1"/>
              <a:t>phế</a:t>
            </a:r>
            <a:r>
              <a:rPr lang="en-US" altLang="en-US" sz="2000" b="1" i="1" dirty="0"/>
              <a:t> </a:t>
            </a:r>
            <a:r>
              <a:rPr lang="en-US" altLang="en-US" sz="2000" b="1" i="1" dirty="0" err="1"/>
              <a:t>quản</a:t>
            </a:r>
            <a:r>
              <a:rPr lang="en-US" altLang="en-US" sz="2000" b="1" i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/>
      <p:bldP spid="17429" grpId="0"/>
      <p:bldP spid="17432" grpId="0"/>
      <p:bldP spid="17433" grpId="0"/>
      <p:bldP spid="17434" grpId="0"/>
      <p:bldP spid="17435" grpId="0"/>
      <p:bldP spid="174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0" y="1371600"/>
            <a:ext cx="8305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dirty="0"/>
              <a:t>* </a:t>
            </a:r>
            <a:r>
              <a:rPr lang="en-US" altLang="en-US" sz="2800" dirty="0" err="1"/>
              <a:t>Cơ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hấp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gồm</a:t>
            </a:r>
            <a:r>
              <a:rPr lang="en-US" altLang="en-US" sz="2800" dirty="0"/>
              <a:t>:</a:t>
            </a:r>
          </a:p>
          <a:p>
            <a:r>
              <a:rPr lang="en-US" altLang="en-US" sz="2800" dirty="0"/>
              <a:t>-  </a:t>
            </a:r>
            <a:r>
              <a:rPr lang="en-US" altLang="en-US" sz="2800" dirty="0" err="1"/>
              <a:t>Đường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dẫn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khí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mũi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họng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thanh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quản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khi</a:t>
            </a:r>
            <a:r>
              <a:rPr lang="en-US" altLang="en-US" sz="2800" dirty="0"/>
              <a:t>́ </a:t>
            </a:r>
            <a:r>
              <a:rPr lang="en-US" altLang="en-US" sz="2800" dirty="0" err="1"/>
              <a:t>quản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phê</a:t>
            </a:r>
            <a:r>
              <a:rPr lang="en-US" altLang="en-US" sz="2800" dirty="0"/>
              <a:t>́ </a:t>
            </a:r>
            <a:r>
              <a:rPr lang="en-US" altLang="en-US" sz="2800" dirty="0" err="1"/>
              <a:t>quản</a:t>
            </a:r>
            <a:endParaRPr lang="en-US" altLang="en-US" sz="2800" dirty="0"/>
          </a:p>
          <a:p>
            <a:r>
              <a:rPr lang="en-US" altLang="en-US" sz="2800" dirty="0"/>
              <a:t>-  </a:t>
            </a:r>
            <a:r>
              <a:rPr lang="en-US" altLang="en-US" sz="2800" dirty="0" err="1"/>
              <a:t>Hai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phổi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phổi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phải</a:t>
            </a:r>
            <a:r>
              <a:rPr lang="en-US" altLang="en-US" sz="2800" dirty="0"/>
              <a:t> 3 </a:t>
            </a:r>
            <a:r>
              <a:rPr lang="en-US" altLang="en-US" sz="2800" dirty="0" err="1"/>
              <a:t>thùy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phổi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trái</a:t>
            </a:r>
            <a:r>
              <a:rPr lang="en-US" altLang="en-US" sz="2800" dirty="0"/>
              <a:t> 2 </a:t>
            </a:r>
            <a:r>
              <a:rPr lang="en-US" altLang="en-US" sz="2800" dirty="0" err="1"/>
              <a:t>thùy</a:t>
            </a:r>
            <a:endParaRPr lang="en-US" altLang="en-US" sz="2800" dirty="0"/>
          </a:p>
          <a:p>
            <a:endParaRPr lang="en-US" altLang="en-US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8686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kern="0" dirty="0">
                <a:solidFill>
                  <a:srgbClr val="C00000"/>
                </a:solidFill>
              </a:rPr>
              <a:t>II/ </a:t>
            </a:r>
            <a:r>
              <a:rPr lang="en-US" sz="3200" b="1" u="sng" kern="0" dirty="0" err="1">
                <a:solidFill>
                  <a:srgbClr val="C00000"/>
                </a:solidFill>
              </a:rPr>
              <a:t>Các</a:t>
            </a:r>
            <a:r>
              <a:rPr lang="en-US" sz="3200" b="1" u="sng" kern="0" dirty="0">
                <a:solidFill>
                  <a:srgbClr val="C00000"/>
                </a:solidFill>
              </a:rPr>
              <a:t> </a:t>
            </a:r>
            <a:r>
              <a:rPr lang="en-US" sz="3200" b="1" u="sng" kern="0" dirty="0" err="1">
                <a:solidFill>
                  <a:srgbClr val="C00000"/>
                </a:solidFill>
              </a:rPr>
              <a:t>cơ</a:t>
            </a:r>
            <a:r>
              <a:rPr lang="en-US" sz="3200" b="1" u="sng" kern="0" dirty="0">
                <a:solidFill>
                  <a:srgbClr val="C00000"/>
                </a:solidFill>
              </a:rPr>
              <a:t> </a:t>
            </a:r>
            <a:r>
              <a:rPr lang="en-US" sz="3200" b="1" u="sng" kern="0" dirty="0" err="1">
                <a:solidFill>
                  <a:srgbClr val="C00000"/>
                </a:solidFill>
              </a:rPr>
              <a:t>quan</a:t>
            </a:r>
            <a:r>
              <a:rPr lang="en-US" sz="3200" b="1" u="sng" kern="0" dirty="0">
                <a:solidFill>
                  <a:srgbClr val="C00000"/>
                </a:solidFill>
              </a:rPr>
              <a:t> </a:t>
            </a:r>
            <a:r>
              <a:rPr lang="en-US" sz="3200" b="1" u="sng" kern="0" dirty="0" err="1">
                <a:solidFill>
                  <a:srgbClr val="C00000"/>
                </a:solidFill>
              </a:rPr>
              <a:t>trong</a:t>
            </a:r>
            <a:r>
              <a:rPr lang="en-US" sz="3200" b="1" u="sng" kern="0" dirty="0">
                <a:solidFill>
                  <a:srgbClr val="C00000"/>
                </a:solidFill>
              </a:rPr>
              <a:t> </a:t>
            </a:r>
            <a:r>
              <a:rPr lang="en-US" sz="3200" b="1" u="sng" kern="0" dirty="0" err="1">
                <a:solidFill>
                  <a:srgbClr val="C00000"/>
                </a:solidFill>
              </a:rPr>
              <a:t>hệ</a:t>
            </a:r>
            <a:r>
              <a:rPr lang="en-US" sz="3200" b="1" u="sng" kern="0" dirty="0">
                <a:solidFill>
                  <a:srgbClr val="C00000"/>
                </a:solidFill>
              </a:rPr>
              <a:t> </a:t>
            </a:r>
            <a:r>
              <a:rPr lang="en-US" sz="3200" b="1" u="sng" kern="0" dirty="0" err="1">
                <a:solidFill>
                  <a:srgbClr val="C00000"/>
                </a:solidFill>
              </a:rPr>
              <a:t>hô</a:t>
            </a:r>
            <a:r>
              <a:rPr lang="en-US" sz="3200" b="1" u="sng" kern="0" dirty="0">
                <a:solidFill>
                  <a:srgbClr val="C00000"/>
                </a:solidFill>
              </a:rPr>
              <a:t> </a:t>
            </a:r>
            <a:r>
              <a:rPr lang="en-US" sz="3200" b="1" u="sng" kern="0" dirty="0" err="1">
                <a:solidFill>
                  <a:srgbClr val="C00000"/>
                </a:solidFill>
              </a:rPr>
              <a:t>hấp</a:t>
            </a:r>
            <a:r>
              <a:rPr lang="en-US" sz="3200" b="1" u="sng" kern="0" dirty="0">
                <a:solidFill>
                  <a:srgbClr val="C00000"/>
                </a:solidFill>
              </a:rPr>
              <a:t> </a:t>
            </a:r>
            <a:r>
              <a:rPr lang="en-US" sz="3200" b="1" u="sng" kern="0" dirty="0" err="1">
                <a:solidFill>
                  <a:srgbClr val="C00000"/>
                </a:solidFill>
              </a:rPr>
              <a:t>của</a:t>
            </a:r>
            <a:r>
              <a:rPr lang="en-US" sz="3200" b="1" u="sng" kern="0" dirty="0">
                <a:solidFill>
                  <a:srgbClr val="C00000"/>
                </a:solidFill>
              </a:rPr>
              <a:t> </a:t>
            </a:r>
            <a:r>
              <a:rPr lang="en-US" sz="3200" b="1" u="sng" kern="0" dirty="0" err="1">
                <a:solidFill>
                  <a:srgbClr val="C00000"/>
                </a:solidFill>
              </a:rPr>
              <a:t>người</a:t>
            </a:r>
            <a:r>
              <a:rPr lang="en-US" sz="3200" b="1" u="sng" kern="0" dirty="0">
                <a:solidFill>
                  <a:srgbClr val="C00000"/>
                </a:solidFill>
              </a:rPr>
              <a:t> </a:t>
            </a:r>
            <a:r>
              <a:rPr lang="en-US" sz="3200" b="1" u="sng" kern="0" dirty="0" err="1">
                <a:solidFill>
                  <a:srgbClr val="C00000"/>
                </a:solidFill>
              </a:rPr>
              <a:t>và</a:t>
            </a:r>
            <a:r>
              <a:rPr lang="en-US" sz="3200" b="1" u="sng" kern="0" dirty="0">
                <a:solidFill>
                  <a:srgbClr val="C00000"/>
                </a:solidFill>
              </a:rPr>
              <a:t> </a:t>
            </a:r>
            <a:r>
              <a:rPr lang="en-US" sz="3200" b="1" u="sng" kern="0" dirty="0" err="1">
                <a:solidFill>
                  <a:srgbClr val="C00000"/>
                </a:solidFill>
              </a:rPr>
              <a:t>chức</a:t>
            </a:r>
            <a:r>
              <a:rPr lang="en-US" sz="3200" b="1" u="sng" kern="0" dirty="0">
                <a:solidFill>
                  <a:srgbClr val="C00000"/>
                </a:solidFill>
              </a:rPr>
              <a:t> </a:t>
            </a:r>
            <a:r>
              <a:rPr lang="en-US" sz="3200" b="1" u="sng" kern="0" dirty="0" err="1">
                <a:solidFill>
                  <a:srgbClr val="C00000"/>
                </a:solidFill>
              </a:rPr>
              <a:t>năng</a:t>
            </a:r>
            <a:r>
              <a:rPr lang="en-US" sz="3200" b="1" u="sng" kern="0" dirty="0">
                <a:solidFill>
                  <a:srgbClr val="C00000"/>
                </a:solidFill>
              </a:rPr>
              <a:t> </a:t>
            </a:r>
            <a:r>
              <a:rPr lang="en-US" sz="3200" b="1" u="sng" kern="0" dirty="0" err="1">
                <a:solidFill>
                  <a:srgbClr val="C00000"/>
                </a:solidFill>
              </a:rPr>
              <a:t>của</a:t>
            </a:r>
            <a:r>
              <a:rPr lang="en-US" sz="3200" b="1" u="sng" kern="0" dirty="0">
                <a:solidFill>
                  <a:srgbClr val="C00000"/>
                </a:solidFill>
              </a:rPr>
              <a:t> </a:t>
            </a:r>
            <a:r>
              <a:rPr lang="en-US" sz="3200" b="1" u="sng" kern="0" dirty="0" err="1">
                <a:solidFill>
                  <a:srgbClr val="C00000"/>
                </a:solidFill>
              </a:rPr>
              <a:t>chúng</a:t>
            </a:r>
            <a:r>
              <a:rPr lang="en-US" sz="3200" b="1" u="sng" kern="0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3620631"/>
            <a:ext cx="8534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/>
              <a:t>* </a:t>
            </a:r>
            <a:r>
              <a:rPr lang="en-US" altLang="en-US" sz="2800" dirty="0" err="1"/>
              <a:t>Chức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năng</a:t>
            </a:r>
            <a:r>
              <a:rPr lang="en-US" altLang="en-US" sz="2800" dirty="0"/>
              <a:t>: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2800" dirty="0" err="1"/>
              <a:t>Đường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dẫn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khí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dẫn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ra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ngăn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bụi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làm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ẩm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ấm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vào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bảo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vê</a:t>
            </a:r>
            <a:r>
              <a:rPr lang="en-US" altLang="en-US" sz="2800" dirty="0"/>
              <a:t>̣ </a:t>
            </a:r>
            <a:r>
              <a:rPr lang="en-US" altLang="en-US" sz="2800" dirty="0" err="1"/>
              <a:t>phổi</a:t>
            </a:r>
            <a:r>
              <a:rPr lang="en-US" altLang="en-US" sz="2800" dirty="0"/>
              <a:t>.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2800" dirty="0" err="1"/>
              <a:t>Phổi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thực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trao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đổi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giữa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môi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trường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ngoài</a:t>
            </a:r>
            <a:r>
              <a:rPr lang="en-US" altLang="en-US" sz="2800"/>
              <a:t>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486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724400" cy="40408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470767"/>
            <a:ext cx="838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C00000"/>
                </a:solidFill>
              </a:rPr>
              <a:t>CHỦ ĐỀ: HÔ HẤP (</a:t>
            </a:r>
            <a:r>
              <a:rPr lang="en-US" sz="3200" b="1" dirty="0" err="1">
                <a:solidFill>
                  <a:srgbClr val="C00000"/>
                </a:solidFill>
              </a:rPr>
              <a:t>Tiết</a:t>
            </a:r>
            <a:r>
              <a:rPr lang="en-US" sz="3200" b="1" dirty="0">
                <a:solidFill>
                  <a:srgbClr val="C00000"/>
                </a:solidFill>
              </a:rPr>
              <a:t> 1)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CC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</a:rPr>
              <a:t>BÀI 20: HÔ HẤP VÀ CÁC CƠ QUAN HÔ HẤP</a:t>
            </a:r>
          </a:p>
        </p:txBody>
      </p:sp>
    </p:spTree>
    <p:extLst>
      <p:ext uri="{BB962C8B-B14F-4D97-AF65-F5344CB8AC3E}">
        <p14:creationId xmlns:p14="http://schemas.microsoft.com/office/powerpoint/2010/main" val="391862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 CÓ BIẾT</a:t>
            </a:r>
          </a:p>
        </p:txBody>
      </p:sp>
      <p:sp>
        <p:nvSpPr>
          <p:cNvPr id="20685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2590800"/>
          </a:xfrm>
        </p:spPr>
        <p:txBody>
          <a:bodyPr/>
          <a:lstStyle/>
          <a:p>
            <a:r>
              <a:rPr lang="en-US"/>
              <a:t>Thể tích phổi chỉ đạt tới 5-6 lít. Nhưng tổng diện tích bề mặt trao đổi khí ở phổi có thể đạt tới 70-80 m</a:t>
            </a:r>
            <a:r>
              <a:rPr lang="en-US" baseline="30000"/>
              <a:t>2</a:t>
            </a:r>
            <a:r>
              <a:rPr lang="en-US"/>
              <a:t> gấp khoảng 40-50 lần tổng diện tích bề mặt cơ thể.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3886200"/>
            <a:ext cx="82296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>
                <a:solidFill>
                  <a:prstClr val="black"/>
                </a:solidFill>
                <a:latin typeface="Calibri" pitchFamily="34" charset="0"/>
              </a:rPr>
              <a:t>Ngoài chức năng hô hấp, thanh quản còn có chức năng phát âm.</a:t>
            </a:r>
          </a:p>
        </p:txBody>
      </p:sp>
    </p:spTree>
    <p:extLst>
      <p:ext uri="{BB962C8B-B14F-4D97-AF65-F5344CB8AC3E}">
        <p14:creationId xmlns:p14="http://schemas.microsoft.com/office/powerpoint/2010/main" val="20058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FF0000"/>
                </a:solidFill>
              </a:rPr>
              <a:t>Chọn câu trả lời đúng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3400" y="762000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FF"/>
                </a:solidFill>
              </a:rPr>
              <a:t>1)  </a:t>
            </a:r>
            <a:r>
              <a:rPr lang="en-US" sz="2000" b="1" i="1" dirty="0" err="1">
                <a:solidFill>
                  <a:srgbClr val="0000FF"/>
                </a:solidFill>
              </a:rPr>
              <a:t>cơ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quan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hô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hấp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có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vai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trò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quan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trọng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như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thế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nào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đối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với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cơ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thể</a:t>
            </a:r>
            <a:r>
              <a:rPr lang="en-US" sz="2000" b="1" i="1" dirty="0">
                <a:solidFill>
                  <a:srgbClr val="0000FF"/>
                </a:solidFill>
              </a:rPr>
              <a:t>? 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1000" y="1676400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</a:rPr>
              <a:t>A. </a:t>
            </a:r>
            <a:r>
              <a:rPr lang="en-US" sz="2000" b="1" i="1" dirty="0" err="1">
                <a:solidFill>
                  <a:srgbClr val="000000"/>
                </a:solidFill>
              </a:rPr>
              <a:t>Là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nơi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trao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đổi</a:t>
            </a:r>
            <a:r>
              <a:rPr lang="en-US" sz="2000" b="1" i="1" dirty="0">
                <a:solidFill>
                  <a:srgbClr val="000000"/>
                </a:solidFill>
              </a:rPr>
              <a:t> O</a:t>
            </a:r>
            <a:r>
              <a:rPr lang="en-US" sz="2000" b="1" i="1" baseline="-25000" dirty="0">
                <a:solidFill>
                  <a:srgbClr val="000000"/>
                </a:solidFill>
              </a:rPr>
              <a:t>2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và</a:t>
            </a:r>
            <a:r>
              <a:rPr lang="en-US" sz="2000" b="1" i="1" dirty="0">
                <a:solidFill>
                  <a:srgbClr val="000000"/>
                </a:solidFill>
              </a:rPr>
              <a:t> CO</a:t>
            </a:r>
            <a:r>
              <a:rPr lang="en-US" sz="2000" b="1" i="1" baseline="-25000" dirty="0">
                <a:solidFill>
                  <a:srgbClr val="000000"/>
                </a:solidFill>
              </a:rPr>
              <a:t>2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giữa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cơ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thể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và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môi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trường</a:t>
            </a:r>
            <a:r>
              <a:rPr lang="en-US" sz="2000" b="1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81000" y="2438400"/>
            <a:ext cx="838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</a:rPr>
              <a:t>B. </a:t>
            </a:r>
            <a:r>
              <a:rPr lang="en-US" sz="2000" b="1" i="1" dirty="0" err="1">
                <a:solidFill>
                  <a:srgbClr val="000000"/>
                </a:solidFill>
              </a:rPr>
              <a:t>nhờ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cơ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quan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hô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hấp</a:t>
            </a:r>
            <a:r>
              <a:rPr lang="en-US" sz="2000" b="1" i="1" dirty="0">
                <a:solidFill>
                  <a:srgbClr val="000000"/>
                </a:solidFill>
              </a:rPr>
              <a:t>, O</a:t>
            </a:r>
            <a:r>
              <a:rPr lang="en-US" sz="2000" b="1" i="1" baseline="-25000" dirty="0">
                <a:solidFill>
                  <a:srgbClr val="000000"/>
                </a:solidFill>
              </a:rPr>
              <a:t>2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từ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môi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trường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ngoài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được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đưa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vào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từng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tế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bào</a:t>
            </a:r>
            <a:r>
              <a:rPr lang="en-US" sz="2000" b="1" i="1" dirty="0">
                <a:solidFill>
                  <a:srgbClr val="000000"/>
                </a:solidFill>
              </a:rPr>
              <a:t>, CO</a:t>
            </a:r>
            <a:r>
              <a:rPr lang="en-US" sz="2000" b="1" i="1" baseline="-25000" dirty="0">
                <a:solidFill>
                  <a:srgbClr val="000000"/>
                </a:solidFill>
              </a:rPr>
              <a:t>2</a:t>
            </a:r>
            <a:r>
              <a:rPr lang="en-US" sz="2000" b="1" i="1" dirty="0">
                <a:solidFill>
                  <a:srgbClr val="000000"/>
                </a:solidFill>
              </a:rPr>
              <a:t> do </a:t>
            </a:r>
            <a:r>
              <a:rPr lang="en-US" sz="2000" b="1" i="1" dirty="0" err="1">
                <a:solidFill>
                  <a:srgbClr val="000000"/>
                </a:solidFill>
              </a:rPr>
              <a:t>tế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bào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thải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ra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được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đưa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ra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môi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trường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ngoài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81000" y="3657600"/>
            <a:ext cx="876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</a:rPr>
              <a:t>C. </a:t>
            </a:r>
            <a:r>
              <a:rPr lang="en-US" sz="2000" b="1" i="1" dirty="0" err="1">
                <a:solidFill>
                  <a:srgbClr val="000000"/>
                </a:solidFill>
              </a:rPr>
              <a:t>Cung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cấp</a:t>
            </a:r>
            <a:r>
              <a:rPr lang="en-US" sz="2000" b="1" i="1" dirty="0">
                <a:solidFill>
                  <a:srgbClr val="000000"/>
                </a:solidFill>
              </a:rPr>
              <a:t> O</a:t>
            </a:r>
            <a:r>
              <a:rPr lang="en-US" sz="2000" b="1" i="1" baseline="-25000" dirty="0">
                <a:solidFill>
                  <a:srgbClr val="000000"/>
                </a:solidFill>
              </a:rPr>
              <a:t>2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cho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mọi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tế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bào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để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tế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bào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ôxi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hoá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các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chất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sinh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năng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lượng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cần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thiết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cho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mọi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hoạt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động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sống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của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cơ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thể</a:t>
            </a:r>
            <a:r>
              <a:rPr lang="en-US" sz="2000" b="1" i="1" dirty="0">
                <a:solidFill>
                  <a:srgbClr val="000000"/>
                </a:solidFill>
              </a:rPr>
              <a:t> , </a:t>
            </a:r>
            <a:r>
              <a:rPr lang="en-US" sz="2000" b="1" i="1" dirty="0" err="1">
                <a:solidFill>
                  <a:srgbClr val="000000"/>
                </a:solidFill>
              </a:rPr>
              <a:t>mặt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khác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thải</a:t>
            </a:r>
            <a:r>
              <a:rPr lang="en-US" sz="2000" b="1" i="1" dirty="0">
                <a:solidFill>
                  <a:srgbClr val="000000"/>
                </a:solidFill>
              </a:rPr>
              <a:t> CO</a:t>
            </a:r>
            <a:r>
              <a:rPr lang="en-US" sz="2000" b="1" i="1" baseline="-25000" dirty="0">
                <a:solidFill>
                  <a:srgbClr val="000000"/>
                </a:solidFill>
              </a:rPr>
              <a:t>2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hơi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nước</a:t>
            </a:r>
            <a:r>
              <a:rPr lang="en-US" sz="2000" b="1" i="1" dirty="0">
                <a:solidFill>
                  <a:srgbClr val="000000"/>
                </a:solidFill>
              </a:rPr>
              <a:t> …</a:t>
            </a:r>
            <a:r>
              <a:rPr lang="en-US" sz="2000" b="1" i="1" dirty="0" err="1">
                <a:solidFill>
                  <a:srgbClr val="000000"/>
                </a:solidFill>
              </a:rPr>
              <a:t>của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tế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bào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ra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môi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trường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ngoài</a:t>
            </a:r>
            <a:r>
              <a:rPr lang="en-US" sz="2000" b="1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57200" y="5257800"/>
            <a:ext cx="845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</a:rPr>
              <a:t>D. </a:t>
            </a:r>
            <a:r>
              <a:rPr lang="en-US" sz="2000" b="1" i="1" dirty="0" err="1">
                <a:solidFill>
                  <a:srgbClr val="000000"/>
                </a:solidFill>
              </a:rPr>
              <a:t>Đảm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bảo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sự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trao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đổi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khí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giữa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cơ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thể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và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môi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trường</a:t>
            </a:r>
            <a:r>
              <a:rPr lang="en-US" sz="2000" b="1" i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0" y="3657600"/>
            <a:ext cx="7620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7804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  <p:bldP spid="26631" grpId="0"/>
      <p:bldP spid="26632" grpId="0"/>
      <p:bldP spid="26632" grpId="1"/>
      <p:bldP spid="26633" grpId="0"/>
      <p:bldP spid="266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228600" y="2057400"/>
            <a:ext cx="89154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0000CC"/>
                </a:solidFill>
              </a:rPr>
              <a:t>2)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Hệ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hô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hấp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gồm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những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cơ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quan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nào</a:t>
            </a:r>
            <a:r>
              <a:rPr lang="en-US" altLang="en-US" sz="2800" b="1" i="1" dirty="0">
                <a:solidFill>
                  <a:srgbClr val="0000CC"/>
                </a:solidFill>
              </a:rPr>
              <a:t>?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 b="1" i="1" dirty="0" err="1">
                <a:solidFill>
                  <a:srgbClr val="000000"/>
                </a:solidFill>
              </a:rPr>
              <a:t>Thanh</a:t>
            </a:r>
            <a:r>
              <a:rPr lang="en-US" altLang="en-US" sz="2800" b="1" i="1" dirty="0">
                <a:solidFill>
                  <a:srgbClr val="0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quản</a:t>
            </a:r>
            <a:r>
              <a:rPr lang="en-US" altLang="en-US" sz="2800" b="1" i="1" dirty="0">
                <a:solidFill>
                  <a:srgbClr val="000000"/>
                </a:solidFill>
              </a:rPr>
              <a:t>,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khí</a:t>
            </a:r>
            <a:r>
              <a:rPr lang="en-US" altLang="en-US" sz="2800" b="1" i="1" dirty="0">
                <a:solidFill>
                  <a:srgbClr val="0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quản</a:t>
            </a:r>
            <a:r>
              <a:rPr lang="en-US" altLang="en-US" sz="2800" b="1" i="1" dirty="0">
                <a:solidFill>
                  <a:srgbClr val="000000"/>
                </a:solidFill>
              </a:rPr>
              <a:t>,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phế</a:t>
            </a:r>
            <a:r>
              <a:rPr lang="en-US" altLang="en-US" sz="2800" b="1" i="1" dirty="0">
                <a:solidFill>
                  <a:srgbClr val="0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quản</a:t>
            </a:r>
            <a:r>
              <a:rPr lang="en-US" altLang="en-US" sz="2800" b="1" i="1" dirty="0">
                <a:solidFill>
                  <a:srgbClr val="000000"/>
                </a:solidFill>
              </a:rPr>
              <a:t>.	      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000000"/>
                </a:solidFill>
              </a:rPr>
              <a:t>B.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Mũi</a:t>
            </a:r>
            <a:r>
              <a:rPr lang="en-US" altLang="en-US" sz="2800" b="1" i="1" dirty="0">
                <a:solidFill>
                  <a:srgbClr val="000000"/>
                </a:solidFill>
              </a:rPr>
              <a:t>,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họng</a:t>
            </a:r>
            <a:endParaRPr lang="en-US" altLang="en-US" sz="2800" b="1" i="1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000000"/>
                </a:solidFill>
              </a:rPr>
              <a:t>C.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Đường</a:t>
            </a:r>
            <a:r>
              <a:rPr lang="en-US" altLang="en-US" sz="2800" b="1" i="1" dirty="0">
                <a:solidFill>
                  <a:srgbClr val="0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dẫn</a:t>
            </a:r>
            <a:r>
              <a:rPr lang="en-US" altLang="en-US" sz="2800" b="1" i="1" dirty="0">
                <a:solidFill>
                  <a:srgbClr val="0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khí</a:t>
            </a:r>
            <a:r>
              <a:rPr lang="en-US" altLang="en-US" sz="2800" b="1" i="1" dirty="0">
                <a:solidFill>
                  <a:srgbClr val="0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và</a:t>
            </a:r>
            <a:r>
              <a:rPr lang="en-US" altLang="en-US" sz="2800" b="1" i="1" dirty="0">
                <a:solidFill>
                  <a:srgbClr val="0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hai</a:t>
            </a:r>
            <a:r>
              <a:rPr lang="en-US" altLang="en-US" sz="2800" b="1" i="1" dirty="0">
                <a:solidFill>
                  <a:srgbClr val="0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lá</a:t>
            </a:r>
            <a:r>
              <a:rPr lang="en-US" altLang="en-US" sz="2800" b="1" i="1" dirty="0">
                <a:solidFill>
                  <a:srgbClr val="000000"/>
                </a:solidFill>
              </a:rPr>
              <a:t> 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phổi</a:t>
            </a:r>
            <a:r>
              <a:rPr lang="en-US" altLang="en-US" sz="2800" b="1" i="1" dirty="0">
                <a:solidFill>
                  <a:srgbClr val="000000"/>
                </a:solidFill>
              </a:rPr>
              <a:t>	      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000000"/>
                </a:solidFill>
              </a:rPr>
              <a:t>D.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Hai</a:t>
            </a:r>
            <a:r>
              <a:rPr lang="en-US" altLang="en-US" sz="2800" b="1" i="1" dirty="0">
                <a:solidFill>
                  <a:srgbClr val="0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lá</a:t>
            </a:r>
            <a:r>
              <a:rPr lang="en-US" altLang="en-US" sz="2800" b="1" i="1" dirty="0">
                <a:solidFill>
                  <a:srgbClr val="0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</a:rPr>
              <a:t>phổi</a:t>
            </a:r>
            <a:r>
              <a:rPr lang="en-US" altLang="en-US" sz="2800" b="1" i="1" dirty="0">
                <a:solidFill>
                  <a:srgbClr val="000000"/>
                </a:solidFill>
              </a:rPr>
              <a:t>	</a:t>
            </a:r>
            <a:endParaRPr lang="en-US" altLang="en-US" sz="28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4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49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4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4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49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49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124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6" grpId="0" build="allAtOnce"/>
      <p:bldP spid="124936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685800" y="1752600"/>
            <a:ext cx="76962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CC"/>
                </a:solidFill>
              </a:rPr>
              <a:t>3)</a:t>
            </a:r>
            <a:r>
              <a:rPr lang="en-US" altLang="en-US" sz="2800" b="1" dirty="0" err="1">
                <a:solidFill>
                  <a:srgbClr val="0000CC"/>
                </a:solidFill>
              </a:rPr>
              <a:t>Phổi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vai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trò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gì</a:t>
            </a:r>
            <a:r>
              <a:rPr lang="en-US" altLang="en-US" sz="2800" b="1" dirty="0">
                <a:solidFill>
                  <a:srgbClr val="0000CC"/>
                </a:solidFill>
              </a:rPr>
              <a:t>?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Dẫn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khí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vào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ra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 dirty="0" err="1">
                <a:solidFill>
                  <a:srgbClr val="000000"/>
                </a:solidFill>
              </a:rPr>
              <a:t>Sưởi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ấm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khí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 dirty="0" err="1">
                <a:solidFill>
                  <a:srgbClr val="000000"/>
                </a:solidFill>
              </a:rPr>
              <a:t>Trao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đổi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khí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giữa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cơ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thể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môi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trường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 dirty="0" err="1">
                <a:solidFill>
                  <a:srgbClr val="000000"/>
                </a:solidFill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ẩm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khí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31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FF"/>
                </a:solidFill>
              </a:rPr>
              <a:t>4) </a:t>
            </a:r>
            <a:r>
              <a:rPr lang="en-US" sz="2000" b="1" i="1" dirty="0" err="1">
                <a:solidFill>
                  <a:srgbClr val="0000FF"/>
                </a:solidFill>
              </a:rPr>
              <a:t>khi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thức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ăn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xuống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thực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quản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thì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không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khí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có</a:t>
            </a:r>
            <a:r>
              <a:rPr lang="en-US" sz="2000" b="1" i="1" dirty="0">
                <a:solidFill>
                  <a:srgbClr val="0000FF"/>
                </a:solidFill>
              </a:rPr>
              <a:t> qua </a:t>
            </a:r>
            <a:r>
              <a:rPr lang="en-US" sz="2000" b="1" i="1" dirty="0" err="1">
                <a:solidFill>
                  <a:srgbClr val="0000FF"/>
                </a:solidFill>
              </a:rPr>
              <a:t>được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khí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quản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</a:rPr>
              <a:t>không</a:t>
            </a:r>
            <a:r>
              <a:rPr lang="en-US" sz="2000" b="1" i="1" dirty="0">
                <a:solidFill>
                  <a:srgbClr val="0000FF"/>
                </a:solidFill>
              </a:rPr>
              <a:t>? 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A. Không, vì thực quản phình to ra đè bẹp  khí quản.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1000" y="2133600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B. Có nhưng ít, vì khí quản bị thu hẹp do thực quản phình to.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04800" y="3048000"/>
            <a:ext cx="845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</a:rPr>
              <a:t> C. Qua </a:t>
            </a:r>
            <a:r>
              <a:rPr lang="en-US" sz="2000" b="1" i="1" dirty="0" err="1">
                <a:solidFill>
                  <a:srgbClr val="000000"/>
                </a:solidFill>
              </a:rPr>
              <a:t>lại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bình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thường</a:t>
            </a:r>
            <a:r>
              <a:rPr lang="en-US" sz="2000" b="1" i="1" dirty="0">
                <a:solidFill>
                  <a:srgbClr val="000000"/>
                </a:solidFill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</a:rPr>
              <a:t>vì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khí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quản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được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cấu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tạo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bởi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các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vòng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sụn</a:t>
            </a:r>
            <a:r>
              <a:rPr lang="en-US" sz="2000" b="1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04800" y="3962400"/>
            <a:ext cx="876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</a:rPr>
              <a:t>D. </a:t>
            </a:r>
            <a:r>
              <a:rPr lang="en-US" sz="2000" b="1" i="1" dirty="0" err="1">
                <a:solidFill>
                  <a:srgbClr val="000000"/>
                </a:solidFill>
              </a:rPr>
              <a:t>Khí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quản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được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cấu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tạo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bởi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các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vòng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sụn</a:t>
            </a:r>
            <a:r>
              <a:rPr lang="en-US" sz="2000" b="1" i="1" dirty="0">
                <a:solidFill>
                  <a:srgbClr val="000000"/>
                </a:solidFill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</a:rPr>
              <a:t>chỗ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tiếp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giáp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với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thực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quản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là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cơ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trơn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nên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cả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hai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quá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trình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lưu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thông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khí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và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nuốt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thức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ăn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đều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diễn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ra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bình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thường</a:t>
            </a:r>
            <a:r>
              <a:rPr lang="en-US" sz="2000" b="1" i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152400" y="3962400"/>
            <a:ext cx="5334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728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  <p:bldP spid="28680" grpId="0"/>
      <p:bldP spid="28680" grpId="1"/>
      <p:bldP spid="286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5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4876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</a:rPr>
              <a:t>Giải ô chữ :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3962400" y="1676400"/>
            <a:ext cx="3429000" cy="381000"/>
            <a:chOff x="3072" y="912"/>
            <a:chExt cx="2160" cy="240"/>
          </a:xfrm>
        </p:grpSpPr>
        <p:sp>
          <p:nvSpPr>
            <p:cNvPr id="53252" name="Rectangle 6"/>
            <p:cNvSpPr>
              <a:spLocks noChangeArrowheads="1"/>
            </p:cNvSpPr>
            <p:nvPr/>
          </p:nvSpPr>
          <p:spPr bwMode="auto">
            <a:xfrm>
              <a:off x="3072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53" name="Rectangle 7"/>
            <p:cNvSpPr>
              <a:spLocks noChangeArrowheads="1"/>
            </p:cNvSpPr>
            <p:nvPr/>
          </p:nvSpPr>
          <p:spPr bwMode="auto">
            <a:xfrm>
              <a:off x="3312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54" name="Rectangle 8"/>
            <p:cNvSpPr>
              <a:spLocks noChangeArrowheads="1"/>
            </p:cNvSpPr>
            <p:nvPr/>
          </p:nvSpPr>
          <p:spPr bwMode="auto">
            <a:xfrm>
              <a:off x="3552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55" name="Rectangle 9"/>
            <p:cNvSpPr>
              <a:spLocks noChangeArrowheads="1"/>
            </p:cNvSpPr>
            <p:nvPr/>
          </p:nvSpPr>
          <p:spPr bwMode="auto">
            <a:xfrm>
              <a:off x="3792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56" name="Rectangle 10"/>
            <p:cNvSpPr>
              <a:spLocks noChangeArrowheads="1"/>
            </p:cNvSpPr>
            <p:nvPr/>
          </p:nvSpPr>
          <p:spPr bwMode="auto">
            <a:xfrm>
              <a:off x="4032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57" name="Rectangle 11"/>
            <p:cNvSpPr>
              <a:spLocks noChangeArrowheads="1"/>
            </p:cNvSpPr>
            <p:nvPr/>
          </p:nvSpPr>
          <p:spPr bwMode="auto">
            <a:xfrm>
              <a:off x="4272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58" name="Rectangle 12"/>
            <p:cNvSpPr>
              <a:spLocks noChangeArrowheads="1"/>
            </p:cNvSpPr>
            <p:nvPr/>
          </p:nvSpPr>
          <p:spPr bwMode="auto">
            <a:xfrm>
              <a:off x="4512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59" name="Rectangle 13"/>
            <p:cNvSpPr>
              <a:spLocks noChangeArrowheads="1"/>
            </p:cNvSpPr>
            <p:nvPr/>
          </p:nvSpPr>
          <p:spPr bwMode="auto">
            <a:xfrm>
              <a:off x="4752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60" name="Rectangle 14"/>
            <p:cNvSpPr>
              <a:spLocks noChangeArrowheads="1"/>
            </p:cNvSpPr>
            <p:nvPr/>
          </p:nvSpPr>
          <p:spPr bwMode="auto">
            <a:xfrm>
              <a:off x="4992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3581400" y="2057400"/>
            <a:ext cx="2667000" cy="381000"/>
            <a:chOff x="2832" y="1152"/>
            <a:chExt cx="1680" cy="240"/>
          </a:xfrm>
        </p:grpSpPr>
        <p:sp>
          <p:nvSpPr>
            <p:cNvPr id="53262" name="Rectangle 15"/>
            <p:cNvSpPr>
              <a:spLocks noChangeArrowheads="1"/>
            </p:cNvSpPr>
            <p:nvPr/>
          </p:nvSpPr>
          <p:spPr bwMode="auto">
            <a:xfrm>
              <a:off x="3312" y="11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63" name="Rectangle 16"/>
            <p:cNvSpPr>
              <a:spLocks noChangeArrowheads="1"/>
            </p:cNvSpPr>
            <p:nvPr/>
          </p:nvSpPr>
          <p:spPr bwMode="auto">
            <a:xfrm>
              <a:off x="3072" y="11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64" name="Rectangle 17"/>
            <p:cNvSpPr>
              <a:spLocks noChangeArrowheads="1"/>
            </p:cNvSpPr>
            <p:nvPr/>
          </p:nvSpPr>
          <p:spPr bwMode="auto">
            <a:xfrm>
              <a:off x="4272" y="11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65" name="Rectangle 18"/>
            <p:cNvSpPr>
              <a:spLocks noChangeArrowheads="1"/>
            </p:cNvSpPr>
            <p:nvPr/>
          </p:nvSpPr>
          <p:spPr bwMode="auto">
            <a:xfrm>
              <a:off x="4032" y="11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66" name="Rectangle 19"/>
            <p:cNvSpPr>
              <a:spLocks noChangeArrowheads="1"/>
            </p:cNvSpPr>
            <p:nvPr/>
          </p:nvSpPr>
          <p:spPr bwMode="auto">
            <a:xfrm>
              <a:off x="3792" y="11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67" name="Rectangle 20"/>
            <p:cNvSpPr>
              <a:spLocks noChangeArrowheads="1"/>
            </p:cNvSpPr>
            <p:nvPr/>
          </p:nvSpPr>
          <p:spPr bwMode="auto">
            <a:xfrm>
              <a:off x="3552" y="11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68" name="Rectangle 21"/>
            <p:cNvSpPr>
              <a:spLocks noChangeArrowheads="1"/>
            </p:cNvSpPr>
            <p:nvPr/>
          </p:nvSpPr>
          <p:spPr bwMode="auto">
            <a:xfrm>
              <a:off x="2832" y="11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4343400" y="2438400"/>
            <a:ext cx="1524000" cy="381000"/>
            <a:chOff x="3312" y="1392"/>
            <a:chExt cx="960" cy="240"/>
          </a:xfrm>
        </p:grpSpPr>
        <p:sp>
          <p:nvSpPr>
            <p:cNvPr id="53270" name="Rectangle 22"/>
            <p:cNvSpPr>
              <a:spLocks noChangeArrowheads="1"/>
            </p:cNvSpPr>
            <p:nvPr/>
          </p:nvSpPr>
          <p:spPr bwMode="auto">
            <a:xfrm>
              <a:off x="4032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71" name="Rectangle 23"/>
            <p:cNvSpPr>
              <a:spLocks noChangeArrowheads="1"/>
            </p:cNvSpPr>
            <p:nvPr/>
          </p:nvSpPr>
          <p:spPr bwMode="auto">
            <a:xfrm>
              <a:off x="3792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72" name="Rectangle 24"/>
            <p:cNvSpPr>
              <a:spLocks noChangeArrowheads="1"/>
            </p:cNvSpPr>
            <p:nvPr/>
          </p:nvSpPr>
          <p:spPr bwMode="auto">
            <a:xfrm>
              <a:off x="3552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73" name="Rectangle 25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3962400" y="2819400"/>
            <a:ext cx="2667000" cy="381000"/>
            <a:chOff x="3072" y="1632"/>
            <a:chExt cx="1680" cy="240"/>
          </a:xfrm>
        </p:grpSpPr>
        <p:sp>
          <p:nvSpPr>
            <p:cNvPr id="53275" name="Rectangle 26"/>
            <p:cNvSpPr>
              <a:spLocks noChangeArrowheads="1"/>
            </p:cNvSpPr>
            <p:nvPr/>
          </p:nvSpPr>
          <p:spPr bwMode="auto">
            <a:xfrm>
              <a:off x="4512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76" name="Rectangle 27"/>
            <p:cNvSpPr>
              <a:spLocks noChangeArrowheads="1"/>
            </p:cNvSpPr>
            <p:nvPr/>
          </p:nvSpPr>
          <p:spPr bwMode="auto">
            <a:xfrm>
              <a:off x="4272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77" name="Rectangle 28"/>
            <p:cNvSpPr>
              <a:spLocks noChangeArrowheads="1"/>
            </p:cNvSpPr>
            <p:nvPr/>
          </p:nvSpPr>
          <p:spPr bwMode="auto">
            <a:xfrm>
              <a:off x="4032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78" name="Rectangle 29"/>
            <p:cNvSpPr>
              <a:spLocks noChangeArrowheads="1"/>
            </p:cNvSpPr>
            <p:nvPr/>
          </p:nvSpPr>
          <p:spPr bwMode="auto">
            <a:xfrm>
              <a:off x="3792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79" name="Rectangle 30"/>
            <p:cNvSpPr>
              <a:spLocks noChangeArrowheads="1"/>
            </p:cNvSpPr>
            <p:nvPr/>
          </p:nvSpPr>
          <p:spPr bwMode="auto">
            <a:xfrm>
              <a:off x="3552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80" name="Rectangle 31"/>
            <p:cNvSpPr>
              <a:spLocks noChangeArrowheads="1"/>
            </p:cNvSpPr>
            <p:nvPr/>
          </p:nvSpPr>
          <p:spPr bwMode="auto">
            <a:xfrm>
              <a:off x="3312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81" name="Rectangle 32"/>
            <p:cNvSpPr>
              <a:spLocks noChangeArrowheads="1"/>
            </p:cNvSpPr>
            <p:nvPr/>
          </p:nvSpPr>
          <p:spPr bwMode="auto">
            <a:xfrm>
              <a:off x="3072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2057400" y="3200400"/>
            <a:ext cx="3048000" cy="381000"/>
            <a:chOff x="1872" y="1872"/>
            <a:chExt cx="1920" cy="240"/>
          </a:xfrm>
        </p:grpSpPr>
        <p:sp>
          <p:nvSpPr>
            <p:cNvPr id="53283" name="Rectangle 33"/>
            <p:cNvSpPr>
              <a:spLocks noChangeArrowheads="1"/>
            </p:cNvSpPr>
            <p:nvPr/>
          </p:nvSpPr>
          <p:spPr bwMode="auto">
            <a:xfrm>
              <a:off x="1872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84" name="Rectangle 34"/>
            <p:cNvSpPr>
              <a:spLocks noChangeArrowheads="1"/>
            </p:cNvSpPr>
            <p:nvPr/>
          </p:nvSpPr>
          <p:spPr bwMode="auto">
            <a:xfrm>
              <a:off x="2112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85" name="Rectangle 35"/>
            <p:cNvSpPr>
              <a:spLocks noChangeArrowheads="1"/>
            </p:cNvSpPr>
            <p:nvPr/>
          </p:nvSpPr>
          <p:spPr bwMode="auto">
            <a:xfrm>
              <a:off x="2352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86" name="Rectangle 36"/>
            <p:cNvSpPr>
              <a:spLocks noChangeArrowheads="1"/>
            </p:cNvSpPr>
            <p:nvPr/>
          </p:nvSpPr>
          <p:spPr bwMode="auto">
            <a:xfrm>
              <a:off x="2592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87" name="Rectangle 37"/>
            <p:cNvSpPr>
              <a:spLocks noChangeArrowheads="1"/>
            </p:cNvSpPr>
            <p:nvPr/>
          </p:nvSpPr>
          <p:spPr bwMode="auto">
            <a:xfrm>
              <a:off x="2832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88" name="Rectangle 38"/>
            <p:cNvSpPr>
              <a:spLocks noChangeArrowheads="1"/>
            </p:cNvSpPr>
            <p:nvPr/>
          </p:nvSpPr>
          <p:spPr bwMode="auto">
            <a:xfrm>
              <a:off x="3072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89" name="Rectangle 39"/>
            <p:cNvSpPr>
              <a:spLocks noChangeArrowheads="1"/>
            </p:cNvSpPr>
            <p:nvPr/>
          </p:nvSpPr>
          <p:spPr bwMode="auto">
            <a:xfrm>
              <a:off x="3312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90" name="Rectangle 40"/>
            <p:cNvSpPr>
              <a:spLocks noChangeArrowheads="1"/>
            </p:cNvSpPr>
            <p:nvPr/>
          </p:nvSpPr>
          <p:spPr bwMode="auto">
            <a:xfrm>
              <a:off x="3552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2438400" y="3581400"/>
            <a:ext cx="3429000" cy="381000"/>
            <a:chOff x="2112" y="2112"/>
            <a:chExt cx="2160" cy="240"/>
          </a:xfrm>
        </p:grpSpPr>
        <p:sp>
          <p:nvSpPr>
            <p:cNvPr id="53292" name="Rectangle 41"/>
            <p:cNvSpPr>
              <a:spLocks noChangeArrowheads="1"/>
            </p:cNvSpPr>
            <p:nvPr/>
          </p:nvSpPr>
          <p:spPr bwMode="auto">
            <a:xfrm>
              <a:off x="2112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93" name="Rectangle 42"/>
            <p:cNvSpPr>
              <a:spLocks noChangeArrowheads="1"/>
            </p:cNvSpPr>
            <p:nvPr/>
          </p:nvSpPr>
          <p:spPr bwMode="auto">
            <a:xfrm>
              <a:off x="2352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94" name="Rectangle 43"/>
            <p:cNvSpPr>
              <a:spLocks noChangeArrowheads="1"/>
            </p:cNvSpPr>
            <p:nvPr/>
          </p:nvSpPr>
          <p:spPr bwMode="auto">
            <a:xfrm>
              <a:off x="2592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95" name="Rectangle 44"/>
            <p:cNvSpPr>
              <a:spLocks noChangeArrowheads="1"/>
            </p:cNvSpPr>
            <p:nvPr/>
          </p:nvSpPr>
          <p:spPr bwMode="auto">
            <a:xfrm>
              <a:off x="2832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96" name="Rectangle 45"/>
            <p:cNvSpPr>
              <a:spLocks noChangeArrowheads="1"/>
            </p:cNvSpPr>
            <p:nvPr/>
          </p:nvSpPr>
          <p:spPr bwMode="auto">
            <a:xfrm>
              <a:off x="3072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97" name="Rectangle 46"/>
            <p:cNvSpPr>
              <a:spLocks noChangeArrowheads="1"/>
            </p:cNvSpPr>
            <p:nvPr/>
          </p:nvSpPr>
          <p:spPr bwMode="auto">
            <a:xfrm>
              <a:off x="3312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98" name="Rectangle 47"/>
            <p:cNvSpPr>
              <a:spLocks noChangeArrowheads="1"/>
            </p:cNvSpPr>
            <p:nvPr/>
          </p:nvSpPr>
          <p:spPr bwMode="auto">
            <a:xfrm>
              <a:off x="3552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99" name="Rectangle 48"/>
            <p:cNvSpPr>
              <a:spLocks noChangeArrowheads="1"/>
            </p:cNvSpPr>
            <p:nvPr/>
          </p:nvSpPr>
          <p:spPr bwMode="auto">
            <a:xfrm>
              <a:off x="3792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300" name="Rectangle 49"/>
            <p:cNvSpPr>
              <a:spLocks noChangeArrowheads="1"/>
            </p:cNvSpPr>
            <p:nvPr/>
          </p:nvSpPr>
          <p:spPr bwMode="auto">
            <a:xfrm>
              <a:off x="4032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3200400" y="3962400"/>
            <a:ext cx="2286000" cy="381000"/>
            <a:chOff x="2592" y="2352"/>
            <a:chExt cx="1440" cy="240"/>
          </a:xfrm>
        </p:grpSpPr>
        <p:sp>
          <p:nvSpPr>
            <p:cNvPr id="53302" name="Rectangle 50"/>
            <p:cNvSpPr>
              <a:spLocks noChangeArrowheads="1"/>
            </p:cNvSpPr>
            <p:nvPr/>
          </p:nvSpPr>
          <p:spPr bwMode="auto">
            <a:xfrm>
              <a:off x="3792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303" name="Rectangle 51"/>
            <p:cNvSpPr>
              <a:spLocks noChangeArrowheads="1"/>
            </p:cNvSpPr>
            <p:nvPr/>
          </p:nvSpPr>
          <p:spPr bwMode="auto">
            <a:xfrm>
              <a:off x="3552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304" name="Rectangle 52"/>
            <p:cNvSpPr>
              <a:spLocks noChangeArrowheads="1"/>
            </p:cNvSpPr>
            <p:nvPr/>
          </p:nvSpPr>
          <p:spPr bwMode="auto">
            <a:xfrm>
              <a:off x="3312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305" name="Rectangle 53"/>
            <p:cNvSpPr>
              <a:spLocks noChangeArrowheads="1"/>
            </p:cNvSpPr>
            <p:nvPr/>
          </p:nvSpPr>
          <p:spPr bwMode="auto">
            <a:xfrm>
              <a:off x="3072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306" name="Rectangle 54"/>
            <p:cNvSpPr>
              <a:spLocks noChangeArrowheads="1"/>
            </p:cNvSpPr>
            <p:nvPr/>
          </p:nvSpPr>
          <p:spPr bwMode="auto">
            <a:xfrm>
              <a:off x="2832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307" name="Rectangle 55"/>
            <p:cNvSpPr>
              <a:spLocks noChangeArrowheads="1"/>
            </p:cNvSpPr>
            <p:nvPr/>
          </p:nvSpPr>
          <p:spPr bwMode="auto">
            <a:xfrm>
              <a:off x="2592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3308" name="Group 67"/>
          <p:cNvGrpSpPr>
            <a:grpSpLocks/>
          </p:cNvGrpSpPr>
          <p:nvPr/>
        </p:nvGrpSpPr>
        <p:grpSpPr bwMode="auto">
          <a:xfrm>
            <a:off x="457200" y="1447800"/>
            <a:ext cx="457200" cy="3200400"/>
            <a:chOff x="144" y="768"/>
            <a:chExt cx="288" cy="2016"/>
          </a:xfrm>
        </p:grpSpPr>
        <p:sp>
          <p:nvSpPr>
            <p:cNvPr id="53309" name="Oval 56"/>
            <p:cNvSpPr>
              <a:spLocks noChangeArrowheads="1"/>
            </p:cNvSpPr>
            <p:nvPr/>
          </p:nvSpPr>
          <p:spPr bwMode="auto">
            <a:xfrm>
              <a:off x="144" y="76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310" name="Oval 61"/>
            <p:cNvSpPr>
              <a:spLocks noChangeArrowheads="1"/>
            </p:cNvSpPr>
            <p:nvPr/>
          </p:nvSpPr>
          <p:spPr bwMode="auto">
            <a:xfrm>
              <a:off x="144" y="1056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3311" name="Oval 62"/>
            <p:cNvSpPr>
              <a:spLocks noChangeArrowheads="1"/>
            </p:cNvSpPr>
            <p:nvPr/>
          </p:nvSpPr>
          <p:spPr bwMode="auto">
            <a:xfrm>
              <a:off x="144" y="1344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3312" name="Oval 63"/>
            <p:cNvSpPr>
              <a:spLocks noChangeArrowheads="1"/>
            </p:cNvSpPr>
            <p:nvPr/>
          </p:nvSpPr>
          <p:spPr bwMode="auto">
            <a:xfrm>
              <a:off x="144" y="1632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53313" name="Oval 64"/>
            <p:cNvSpPr>
              <a:spLocks noChangeArrowheads="1"/>
            </p:cNvSpPr>
            <p:nvPr/>
          </p:nvSpPr>
          <p:spPr bwMode="auto">
            <a:xfrm>
              <a:off x="144" y="1920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53314" name="Oval 65"/>
            <p:cNvSpPr>
              <a:spLocks noChangeArrowheads="1"/>
            </p:cNvSpPr>
            <p:nvPr/>
          </p:nvSpPr>
          <p:spPr bwMode="auto">
            <a:xfrm>
              <a:off x="144" y="220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53315" name="Oval 66"/>
            <p:cNvSpPr>
              <a:spLocks noChangeArrowheads="1"/>
            </p:cNvSpPr>
            <p:nvPr/>
          </p:nvSpPr>
          <p:spPr bwMode="auto">
            <a:xfrm>
              <a:off x="144" y="2496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26699" name="Text Box 75"/>
          <p:cNvSpPr txBox="1">
            <a:spLocks noChangeArrowheads="1"/>
          </p:cNvSpPr>
          <p:nvPr/>
        </p:nvSpPr>
        <p:spPr bwMode="auto">
          <a:xfrm>
            <a:off x="3962400" y="16764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</a:rPr>
              <a:t>T   H   A   N   H   Q  U   Ả   N</a:t>
            </a:r>
          </a:p>
        </p:txBody>
      </p:sp>
      <p:sp>
        <p:nvSpPr>
          <p:cNvPr id="26700" name="Text Box 76"/>
          <p:cNvSpPr txBox="1">
            <a:spLocks noChangeArrowheads="1"/>
          </p:cNvSpPr>
          <p:nvPr/>
        </p:nvSpPr>
        <p:spPr bwMode="auto">
          <a:xfrm>
            <a:off x="3581400" y="2057400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</a:rPr>
              <a:t>N   I    Ê   M   M  Ạ   C</a:t>
            </a:r>
          </a:p>
        </p:txBody>
      </p:sp>
      <p:sp>
        <p:nvSpPr>
          <p:cNvPr id="26701" name="Text Box 77"/>
          <p:cNvSpPr txBox="1">
            <a:spLocks noChangeArrowheads="1"/>
          </p:cNvSpPr>
          <p:nvPr/>
        </p:nvSpPr>
        <p:spPr bwMode="auto">
          <a:xfrm>
            <a:off x="4267200" y="24384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</a:rPr>
              <a:t> H  Ọ    N  G</a:t>
            </a:r>
          </a:p>
        </p:txBody>
      </p:sp>
      <p:sp>
        <p:nvSpPr>
          <p:cNvPr id="26702" name="Text Box 78"/>
          <p:cNvSpPr txBox="1">
            <a:spLocks noChangeArrowheads="1"/>
          </p:cNvSpPr>
          <p:nvPr/>
        </p:nvSpPr>
        <p:spPr bwMode="auto">
          <a:xfrm>
            <a:off x="3886200" y="281940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</a:rPr>
              <a:t> L   Ô  N   G   M   Ũ   I</a:t>
            </a:r>
          </a:p>
        </p:txBody>
      </p:sp>
      <p:sp>
        <p:nvSpPr>
          <p:cNvPr id="26703" name="Text Box 79"/>
          <p:cNvSpPr txBox="1">
            <a:spLocks noChangeArrowheads="1"/>
          </p:cNvSpPr>
          <p:nvPr/>
        </p:nvSpPr>
        <p:spPr bwMode="auto">
          <a:xfrm>
            <a:off x="2057400" y="3200400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</a:rPr>
              <a:t>K   H  Á   N   G   T   H   Ể</a:t>
            </a:r>
          </a:p>
        </p:txBody>
      </p:sp>
      <p:sp>
        <p:nvSpPr>
          <p:cNvPr id="26704" name="Text Box 80"/>
          <p:cNvSpPr txBox="1">
            <a:spLocks noChangeArrowheads="1"/>
          </p:cNvSpPr>
          <p:nvPr/>
        </p:nvSpPr>
        <p:spPr bwMode="auto">
          <a:xfrm>
            <a:off x="2438400" y="3581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</a:rPr>
              <a:t>Q  U   É   T   V   Â    T   L   Ạ</a:t>
            </a:r>
          </a:p>
        </p:txBody>
      </p:sp>
      <p:sp>
        <p:nvSpPr>
          <p:cNvPr id="26705" name="Text Box 81"/>
          <p:cNvSpPr txBox="1">
            <a:spLocks noChangeArrowheads="1"/>
          </p:cNvSpPr>
          <p:nvPr/>
        </p:nvSpPr>
        <p:spPr bwMode="auto">
          <a:xfrm>
            <a:off x="3276600" y="39624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</a:rPr>
              <a:t>L   I    M  P   H   Ô</a:t>
            </a:r>
          </a:p>
        </p:txBody>
      </p:sp>
      <p:sp>
        <p:nvSpPr>
          <p:cNvPr id="26706" name="Text Box 82"/>
          <p:cNvSpPr txBox="1">
            <a:spLocks noChangeArrowheads="1"/>
          </p:cNvSpPr>
          <p:nvPr/>
        </p:nvSpPr>
        <p:spPr bwMode="auto">
          <a:xfrm>
            <a:off x="1981200" y="54864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FF"/>
                </a:solidFill>
              </a:rPr>
              <a:t>1. Cơ quan có nắp đậy kín đường hô hấp ?</a:t>
            </a:r>
          </a:p>
        </p:txBody>
      </p:sp>
      <p:sp>
        <p:nvSpPr>
          <p:cNvPr id="26707" name="Text Box 83"/>
          <p:cNvSpPr txBox="1">
            <a:spLocks noChangeArrowheads="1"/>
          </p:cNvSpPr>
          <p:nvPr/>
        </p:nvSpPr>
        <p:spPr bwMode="auto">
          <a:xfrm>
            <a:off x="1600200" y="54102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FF"/>
                </a:solidFill>
              </a:rPr>
              <a:t>2. Bộ phận làm ẩm không khí khi đi qua ?</a:t>
            </a:r>
          </a:p>
        </p:txBody>
      </p:sp>
      <p:sp>
        <p:nvSpPr>
          <p:cNvPr id="26708" name="Text Box 84"/>
          <p:cNvSpPr txBox="1">
            <a:spLocks noChangeArrowheads="1"/>
          </p:cNvSpPr>
          <p:nvPr/>
        </p:nvSpPr>
        <p:spPr bwMode="auto">
          <a:xfrm>
            <a:off x="1752600" y="54864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FF"/>
                </a:solidFill>
              </a:rPr>
              <a:t>3. Cơ quan có tuyến amiđan và tuyến VA ?</a:t>
            </a:r>
          </a:p>
        </p:txBody>
      </p:sp>
      <p:sp>
        <p:nvSpPr>
          <p:cNvPr id="26709" name="Text Box 85"/>
          <p:cNvSpPr txBox="1">
            <a:spLocks noChangeArrowheads="1"/>
          </p:cNvSpPr>
          <p:nvPr/>
        </p:nvSpPr>
        <p:spPr bwMode="auto">
          <a:xfrm>
            <a:off x="1676400" y="55626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FF"/>
                </a:solidFill>
              </a:rPr>
              <a:t>4. Bộ phận ngăn giữ các hạt bụi lớn ?</a:t>
            </a:r>
          </a:p>
        </p:txBody>
      </p:sp>
      <p:sp>
        <p:nvSpPr>
          <p:cNvPr id="26710" name="Text Box 86"/>
          <p:cNvSpPr txBox="1">
            <a:spLocks noChangeArrowheads="1"/>
          </p:cNvSpPr>
          <p:nvPr/>
        </p:nvSpPr>
        <p:spPr bwMode="auto">
          <a:xfrm>
            <a:off x="1600200" y="54102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FF"/>
                </a:solidFill>
              </a:rPr>
              <a:t>5. Chất tiết của tuyến amiđan và VA ?</a:t>
            </a:r>
          </a:p>
        </p:txBody>
      </p:sp>
      <p:sp>
        <p:nvSpPr>
          <p:cNvPr id="26711" name="Text Box 87"/>
          <p:cNvSpPr txBox="1">
            <a:spLocks noChangeArrowheads="1"/>
          </p:cNvSpPr>
          <p:nvPr/>
        </p:nvSpPr>
        <p:spPr bwMode="auto">
          <a:xfrm>
            <a:off x="1828800" y="55626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FF"/>
                </a:solidFill>
              </a:rPr>
              <a:t>6. Lông rung có tác dụng như thế nào ?</a:t>
            </a:r>
          </a:p>
        </p:txBody>
      </p:sp>
      <p:sp>
        <p:nvSpPr>
          <p:cNvPr id="26712" name="Text Box 88"/>
          <p:cNvSpPr txBox="1">
            <a:spLocks noChangeArrowheads="1"/>
          </p:cNvSpPr>
          <p:nvPr/>
        </p:nvSpPr>
        <p:spPr bwMode="auto">
          <a:xfrm>
            <a:off x="1752600" y="56388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FF"/>
                </a:solidFill>
              </a:rPr>
              <a:t>7. Các tế bào ở tuyến amiđan</a:t>
            </a:r>
          </a:p>
        </p:txBody>
      </p:sp>
      <p:grpSp>
        <p:nvGrpSpPr>
          <p:cNvPr id="10" name="Group 99"/>
          <p:cNvGrpSpPr>
            <a:grpSpLocks/>
          </p:cNvGrpSpPr>
          <p:nvPr/>
        </p:nvGrpSpPr>
        <p:grpSpPr bwMode="auto">
          <a:xfrm>
            <a:off x="4343400" y="1676400"/>
            <a:ext cx="381000" cy="2667000"/>
            <a:chOff x="4944" y="912"/>
            <a:chExt cx="240" cy="1680"/>
          </a:xfrm>
        </p:grpSpPr>
        <p:sp>
          <p:nvSpPr>
            <p:cNvPr id="53331" name="Rectangle 90"/>
            <p:cNvSpPr>
              <a:spLocks noChangeArrowheads="1"/>
            </p:cNvSpPr>
            <p:nvPr/>
          </p:nvSpPr>
          <p:spPr bwMode="auto">
            <a:xfrm>
              <a:off x="4944" y="912"/>
              <a:ext cx="240" cy="24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66FF"/>
                  </a:solidFill>
                </a:rPr>
                <a:t>H</a:t>
              </a:r>
            </a:p>
          </p:txBody>
        </p:sp>
        <p:sp>
          <p:nvSpPr>
            <p:cNvPr id="53332" name="Rectangle 92"/>
            <p:cNvSpPr>
              <a:spLocks noChangeArrowheads="1"/>
            </p:cNvSpPr>
            <p:nvPr/>
          </p:nvSpPr>
          <p:spPr bwMode="auto">
            <a:xfrm>
              <a:off x="4944" y="1152"/>
              <a:ext cx="240" cy="24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66FF"/>
                  </a:solidFill>
                </a:rPr>
                <a:t>Ệ</a:t>
              </a:r>
            </a:p>
          </p:txBody>
        </p:sp>
        <p:sp>
          <p:nvSpPr>
            <p:cNvPr id="53333" name="Rectangle 93"/>
            <p:cNvSpPr>
              <a:spLocks noChangeArrowheads="1"/>
            </p:cNvSpPr>
            <p:nvPr/>
          </p:nvSpPr>
          <p:spPr bwMode="auto">
            <a:xfrm>
              <a:off x="4944" y="1392"/>
              <a:ext cx="240" cy="24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66FF"/>
                  </a:solidFill>
                </a:rPr>
                <a:t>H</a:t>
              </a:r>
            </a:p>
          </p:txBody>
        </p:sp>
        <p:sp>
          <p:nvSpPr>
            <p:cNvPr id="53334" name="Rectangle 94"/>
            <p:cNvSpPr>
              <a:spLocks noChangeArrowheads="1"/>
            </p:cNvSpPr>
            <p:nvPr/>
          </p:nvSpPr>
          <p:spPr bwMode="auto">
            <a:xfrm>
              <a:off x="4944" y="1632"/>
              <a:ext cx="240" cy="24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66FF"/>
                  </a:solidFill>
                </a:rPr>
                <a:t>Ô</a:t>
              </a:r>
            </a:p>
          </p:txBody>
        </p:sp>
        <p:sp>
          <p:nvSpPr>
            <p:cNvPr id="53335" name="Rectangle 95"/>
            <p:cNvSpPr>
              <a:spLocks noChangeArrowheads="1"/>
            </p:cNvSpPr>
            <p:nvPr/>
          </p:nvSpPr>
          <p:spPr bwMode="auto">
            <a:xfrm>
              <a:off x="4944" y="1872"/>
              <a:ext cx="240" cy="24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66FF"/>
                  </a:solidFill>
                </a:rPr>
                <a:t>H</a:t>
              </a:r>
            </a:p>
          </p:txBody>
        </p:sp>
        <p:sp>
          <p:nvSpPr>
            <p:cNvPr id="53336" name="Rectangle 96"/>
            <p:cNvSpPr>
              <a:spLocks noChangeArrowheads="1"/>
            </p:cNvSpPr>
            <p:nvPr/>
          </p:nvSpPr>
          <p:spPr bwMode="auto">
            <a:xfrm>
              <a:off x="4944" y="2112"/>
              <a:ext cx="240" cy="24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66FF"/>
                  </a:solidFill>
                </a:rPr>
                <a:t>Ấ</a:t>
              </a:r>
            </a:p>
          </p:txBody>
        </p:sp>
        <p:sp>
          <p:nvSpPr>
            <p:cNvPr id="53337" name="Rectangle 97"/>
            <p:cNvSpPr>
              <a:spLocks noChangeArrowheads="1"/>
            </p:cNvSpPr>
            <p:nvPr/>
          </p:nvSpPr>
          <p:spPr bwMode="auto">
            <a:xfrm>
              <a:off x="4944" y="2352"/>
              <a:ext cx="240" cy="24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66FF"/>
                  </a:solidFill>
                </a:rPr>
                <a:t>P</a:t>
              </a:r>
            </a:p>
          </p:txBody>
        </p:sp>
      </p:grpSp>
      <p:pic>
        <p:nvPicPr>
          <p:cNvPr id="53338" name="Picture 101" descr="Globe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39" name="Picture 103" descr="question_pop_up_from_box_rotate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00400"/>
            <a:ext cx="15779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3" descr="anh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t="9589" r="18965" b="10959"/>
          <a:stretch>
            <a:fillRect/>
          </a:stretch>
        </p:blipFill>
        <p:spPr bwMode="auto">
          <a:xfrm>
            <a:off x="6400800" y="3276600"/>
            <a:ext cx="2743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49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6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6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6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6699" grpId="0"/>
      <p:bldP spid="26700" grpId="0"/>
      <p:bldP spid="26701" grpId="0"/>
      <p:bldP spid="26702" grpId="0"/>
      <p:bldP spid="26703" grpId="0"/>
      <p:bldP spid="26704" grpId="0"/>
      <p:bldP spid="26705" grpId="0"/>
      <p:bldP spid="26706" grpId="0"/>
      <p:bldP spid="26706" grpId="1"/>
      <p:bldP spid="26707" grpId="0"/>
      <p:bldP spid="26707" grpId="1"/>
      <p:bldP spid="26708" grpId="0"/>
      <p:bldP spid="26708" grpId="1"/>
      <p:bldP spid="26709" grpId="0"/>
      <p:bldP spid="26709" grpId="1"/>
      <p:bldP spid="26710" grpId="0"/>
      <p:bldP spid="26710" grpId="1"/>
      <p:bldP spid="26711" grpId="0"/>
      <p:bldP spid="26711" grpId="1"/>
      <p:bldP spid="26712" grpId="0"/>
      <p:bldP spid="2671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050925" y="11350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84325" y="1439863"/>
            <a:ext cx="2987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</a:endParaRPr>
          </a:p>
        </p:txBody>
      </p:sp>
      <p:graphicFrame>
        <p:nvGraphicFramePr>
          <p:cNvPr id="3076" name="Group 4"/>
          <p:cNvGraphicFramePr>
            <a:graphicFrameLocks noGrp="1"/>
          </p:cNvGraphicFramePr>
          <p:nvPr/>
        </p:nvGraphicFramePr>
        <p:xfrm>
          <a:off x="3733800" y="2000250"/>
          <a:ext cx="4267200" cy="51781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94" name="Group 22"/>
          <p:cNvGraphicFramePr>
            <a:graphicFrameLocks noGrp="1"/>
          </p:cNvGraphicFramePr>
          <p:nvPr/>
        </p:nvGraphicFramePr>
        <p:xfrm>
          <a:off x="3733800" y="2524125"/>
          <a:ext cx="4267200" cy="51781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3489325" y="37258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</a:endParaRPr>
          </a:p>
        </p:txBody>
      </p:sp>
      <p:graphicFrame>
        <p:nvGraphicFramePr>
          <p:cNvPr id="20803" name="Group 323"/>
          <p:cNvGraphicFramePr>
            <a:graphicFrameLocks noGrp="1"/>
          </p:cNvGraphicFramePr>
          <p:nvPr/>
        </p:nvGraphicFramePr>
        <p:xfrm>
          <a:off x="3733800" y="3048000"/>
          <a:ext cx="4267200" cy="609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29" name="Group 57"/>
          <p:cNvGraphicFramePr>
            <a:graphicFrameLocks noGrp="1"/>
          </p:cNvGraphicFramePr>
          <p:nvPr/>
        </p:nvGraphicFramePr>
        <p:xfrm>
          <a:off x="1295400" y="3667125"/>
          <a:ext cx="4267200" cy="51781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48" name="Group 76"/>
          <p:cNvGraphicFramePr>
            <a:graphicFrameLocks noGrp="1"/>
          </p:cNvGraphicFramePr>
          <p:nvPr/>
        </p:nvGraphicFramePr>
        <p:xfrm>
          <a:off x="4343400" y="4191000"/>
          <a:ext cx="2438400" cy="51781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60" name="Oval 88"/>
          <p:cNvSpPr>
            <a:spLocks noChangeArrowheads="1"/>
          </p:cNvSpPr>
          <p:nvPr/>
        </p:nvSpPr>
        <p:spPr bwMode="auto">
          <a:xfrm>
            <a:off x="231775" y="1758950"/>
            <a:ext cx="609600" cy="5619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50000">
                <a:srgbClr val="FFFF00">
                  <a:alpha val="98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61" name="Oval 89"/>
          <p:cNvSpPr>
            <a:spLocks noChangeArrowheads="1"/>
          </p:cNvSpPr>
          <p:nvPr/>
        </p:nvSpPr>
        <p:spPr bwMode="auto">
          <a:xfrm>
            <a:off x="228600" y="2409825"/>
            <a:ext cx="609600" cy="5619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50000">
                <a:srgbClr val="FFFF00">
                  <a:alpha val="98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62" name="Oval 90"/>
          <p:cNvSpPr>
            <a:spLocks noChangeArrowheads="1"/>
          </p:cNvSpPr>
          <p:nvPr/>
        </p:nvSpPr>
        <p:spPr bwMode="auto">
          <a:xfrm>
            <a:off x="219075" y="3019425"/>
            <a:ext cx="609600" cy="5619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50000">
                <a:srgbClr val="FFFF00">
                  <a:alpha val="98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163" name="Oval 91"/>
          <p:cNvSpPr>
            <a:spLocks noChangeArrowheads="1"/>
          </p:cNvSpPr>
          <p:nvPr/>
        </p:nvSpPr>
        <p:spPr bwMode="auto">
          <a:xfrm>
            <a:off x="228600" y="3619500"/>
            <a:ext cx="609600" cy="5619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50000">
                <a:srgbClr val="FFFF00">
                  <a:alpha val="98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164" name="Oval 92"/>
          <p:cNvSpPr>
            <a:spLocks noChangeArrowheads="1"/>
          </p:cNvSpPr>
          <p:nvPr/>
        </p:nvSpPr>
        <p:spPr bwMode="auto">
          <a:xfrm>
            <a:off x="228600" y="4238625"/>
            <a:ext cx="609600" cy="5619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50000">
                <a:srgbClr val="FFFF00">
                  <a:alpha val="98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165" name="Rectangle 93"/>
          <p:cNvSpPr>
            <a:spLocks noChangeArrowheads="1"/>
          </p:cNvSpPr>
          <p:nvPr/>
        </p:nvSpPr>
        <p:spPr bwMode="auto">
          <a:xfrm>
            <a:off x="7261225" y="51054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key</a:t>
            </a:r>
          </a:p>
        </p:txBody>
      </p:sp>
      <p:sp>
        <p:nvSpPr>
          <p:cNvPr id="3167" name="AutoShape 95"/>
          <p:cNvSpPr>
            <a:spLocks noChangeArrowheads="1"/>
          </p:cNvSpPr>
          <p:nvPr/>
        </p:nvSpPr>
        <p:spPr bwMode="auto">
          <a:xfrm>
            <a:off x="550863" y="5486400"/>
            <a:ext cx="7978775" cy="1143000"/>
          </a:xfrm>
          <a:prstGeom prst="roundRect">
            <a:avLst>
              <a:gd name="adj" fmla="val 16667"/>
            </a:avLst>
          </a:prstGeom>
          <a:solidFill>
            <a:srgbClr val="FFFFD5"/>
          </a:solidFill>
          <a:ln w="9525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cs typeface="Times New Roman" pitchFamily="18" charset="0"/>
              </a:rPr>
              <a:t>Đơn vị cấu tạo của phổi được gọi là gì?</a:t>
            </a:r>
          </a:p>
        </p:txBody>
      </p:sp>
      <p:graphicFrame>
        <p:nvGraphicFramePr>
          <p:cNvPr id="3168" name="Group 96"/>
          <p:cNvGraphicFramePr>
            <a:graphicFrameLocks noGrp="1"/>
          </p:cNvGraphicFramePr>
          <p:nvPr/>
        </p:nvGraphicFramePr>
        <p:xfrm>
          <a:off x="3733800" y="2000250"/>
          <a:ext cx="4267200" cy="51781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86" name="Group 114"/>
          <p:cNvGraphicFramePr>
            <a:graphicFrameLocks noGrp="1"/>
          </p:cNvGraphicFramePr>
          <p:nvPr/>
        </p:nvGraphicFramePr>
        <p:xfrm>
          <a:off x="3733800" y="1981200"/>
          <a:ext cx="4267200" cy="5178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T="45580" marB="455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Ê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04" name="Object 2"/>
          <p:cNvGraphicFramePr>
            <a:graphicFrameLocks noChangeAspect="1"/>
          </p:cNvGraphicFramePr>
          <p:nvPr/>
        </p:nvGraphicFramePr>
        <p:xfrm>
          <a:off x="4514850" y="39306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9306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" name="Group 133"/>
          <p:cNvGraphicFramePr>
            <a:graphicFrameLocks noGrp="1"/>
          </p:cNvGraphicFramePr>
          <p:nvPr/>
        </p:nvGraphicFramePr>
        <p:xfrm>
          <a:off x="3733800" y="2533650"/>
          <a:ext cx="4267200" cy="51781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23" name="Group 151"/>
          <p:cNvGraphicFramePr>
            <a:graphicFrameLocks noGrp="1"/>
          </p:cNvGraphicFramePr>
          <p:nvPr/>
        </p:nvGraphicFramePr>
        <p:xfrm>
          <a:off x="3733800" y="2514600"/>
          <a:ext cx="4267200" cy="5178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580" marB="455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Ô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Â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41" name="AutoShape 169"/>
          <p:cNvSpPr>
            <a:spLocks noChangeArrowheads="1"/>
          </p:cNvSpPr>
          <p:nvPr/>
        </p:nvSpPr>
        <p:spPr bwMode="auto">
          <a:xfrm>
            <a:off x="762000" y="5562600"/>
            <a:ext cx="7950200" cy="1143000"/>
          </a:xfrm>
          <a:prstGeom prst="roundRect">
            <a:avLst>
              <a:gd name="adj" fmla="val 16667"/>
            </a:avLst>
          </a:prstGeom>
          <a:solidFill>
            <a:srgbClr val="FFFFD5"/>
          </a:solidFill>
          <a:ln w="9525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>
                <a:solidFill>
                  <a:srgbClr val="000000"/>
                </a:solidFill>
              </a:rPr>
              <a:t>Đây là thành phần của máu có chức năng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vận chuyển khí Oxi và khí Cacbonic. </a:t>
            </a:r>
          </a:p>
        </p:txBody>
      </p:sp>
      <p:graphicFrame>
        <p:nvGraphicFramePr>
          <p:cNvPr id="3242" name="Group 170"/>
          <p:cNvGraphicFramePr>
            <a:graphicFrameLocks noGrp="1"/>
          </p:cNvGraphicFramePr>
          <p:nvPr/>
        </p:nvGraphicFramePr>
        <p:xfrm>
          <a:off x="1295400" y="3657600"/>
          <a:ext cx="4267200" cy="51781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60" name="AutoShape 188"/>
          <p:cNvSpPr>
            <a:spLocks noChangeArrowheads="1"/>
          </p:cNvSpPr>
          <p:nvPr/>
        </p:nvSpPr>
        <p:spPr bwMode="auto">
          <a:xfrm>
            <a:off x="685800" y="5486400"/>
            <a:ext cx="8001000" cy="1143000"/>
          </a:xfrm>
          <a:prstGeom prst="roundRect">
            <a:avLst>
              <a:gd name="adj" fmla="val 16667"/>
            </a:avLst>
          </a:prstGeom>
          <a:solidFill>
            <a:srgbClr val="FFFFD5"/>
          </a:solidFill>
          <a:ln w="9525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Cơ quan có chức năng dẫn khí vào phổi ?</a:t>
            </a:r>
            <a:endParaRPr lang="vi-VN" altLang="en-US" sz="2800" b="1">
              <a:solidFill>
                <a:srgbClr val="000000"/>
              </a:solidFill>
            </a:endParaRPr>
          </a:p>
        </p:txBody>
      </p:sp>
      <p:graphicFrame>
        <p:nvGraphicFramePr>
          <p:cNvPr id="20797" name="Group 317"/>
          <p:cNvGraphicFramePr>
            <a:graphicFrameLocks noGrp="1"/>
          </p:cNvGraphicFramePr>
          <p:nvPr/>
        </p:nvGraphicFramePr>
        <p:xfrm>
          <a:off x="3749675" y="3048000"/>
          <a:ext cx="4251324" cy="609600"/>
        </p:xfrm>
        <a:graphic>
          <a:graphicData uri="http://schemas.openxmlformats.org/drawingml/2006/table">
            <a:tbl>
              <a:tblPr/>
              <a:tblGrid>
                <a:gridCol w="607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3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800" name="Group 320"/>
          <p:cNvGraphicFramePr>
            <a:graphicFrameLocks noGrp="1"/>
          </p:cNvGraphicFramePr>
          <p:nvPr/>
        </p:nvGraphicFramePr>
        <p:xfrm>
          <a:off x="3733800" y="3048000"/>
          <a:ext cx="4267200" cy="609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93" name="AutoShape 221"/>
          <p:cNvSpPr>
            <a:spLocks noChangeArrowheads="1"/>
          </p:cNvSpPr>
          <p:nvPr/>
        </p:nvSpPr>
        <p:spPr bwMode="auto">
          <a:xfrm>
            <a:off x="609600" y="5486400"/>
            <a:ext cx="7978775" cy="1143000"/>
          </a:xfrm>
          <a:prstGeom prst="roundRect">
            <a:avLst>
              <a:gd name="adj" fmla="val 16667"/>
            </a:avLst>
          </a:prstGeom>
          <a:solidFill>
            <a:srgbClr val="FFFFD5"/>
          </a:solidFill>
          <a:ln w="9525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>
                <a:solidFill>
                  <a:srgbClr val="000000"/>
                </a:solidFill>
              </a:rPr>
              <a:t>Loại tế bào trong m</a:t>
            </a:r>
            <a:r>
              <a:rPr lang="en-US" altLang="en-US" sz="2800" b="1">
                <a:solidFill>
                  <a:srgbClr val="000000"/>
                </a:solidFill>
              </a:rPr>
              <a:t>áu tham gia vào quá trình 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 b="1">
                <a:solidFill>
                  <a:srgbClr val="000000"/>
                </a:solidFill>
              </a:rPr>
              <a:t>đông máu ?</a:t>
            </a:r>
            <a:endParaRPr lang="vi-VN" altLang="en-US" sz="2800" b="1">
              <a:solidFill>
                <a:srgbClr val="000000"/>
              </a:solidFill>
            </a:endParaRPr>
          </a:p>
        </p:txBody>
      </p:sp>
      <p:graphicFrame>
        <p:nvGraphicFramePr>
          <p:cNvPr id="3363" name="Group 291"/>
          <p:cNvGraphicFramePr>
            <a:graphicFrameLocks noGrp="1"/>
          </p:cNvGraphicFramePr>
          <p:nvPr/>
        </p:nvGraphicFramePr>
        <p:xfrm>
          <a:off x="1295400" y="3657600"/>
          <a:ext cx="4267200" cy="5178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580" marB="455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Ê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Â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12" name="AutoShape 240"/>
          <p:cNvSpPr>
            <a:spLocks noChangeArrowheads="1"/>
          </p:cNvSpPr>
          <p:nvPr/>
        </p:nvSpPr>
        <p:spPr bwMode="auto">
          <a:xfrm>
            <a:off x="533400" y="5567363"/>
            <a:ext cx="7978775" cy="1138237"/>
          </a:xfrm>
          <a:prstGeom prst="roundRect">
            <a:avLst>
              <a:gd name="adj" fmla="val 16667"/>
            </a:avLst>
          </a:prstGeom>
          <a:solidFill>
            <a:srgbClr val="FFFFD5"/>
          </a:solidFill>
          <a:ln w="9525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>
                <a:solidFill>
                  <a:srgbClr val="000000"/>
                </a:solidFill>
              </a:rPr>
              <a:t>Cơ quan thực hiện trao đổi khí giữa cơ thể với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>
                <a:solidFill>
                  <a:srgbClr val="000000"/>
                </a:solidFill>
              </a:rPr>
              <a:t>môi trường ngoài</a:t>
            </a:r>
            <a:r>
              <a:rPr lang="en-US" altLang="en-US" sz="2800" b="1">
                <a:solidFill>
                  <a:srgbClr val="000000"/>
                </a:solidFill>
              </a:rPr>
              <a:t>?</a:t>
            </a:r>
            <a:endParaRPr lang="vi-VN" altLang="en-US" sz="2800" b="1">
              <a:solidFill>
                <a:srgbClr val="000000"/>
              </a:solidFill>
            </a:endParaRPr>
          </a:p>
        </p:txBody>
      </p:sp>
      <p:graphicFrame>
        <p:nvGraphicFramePr>
          <p:cNvPr id="3313" name="Group 241"/>
          <p:cNvGraphicFramePr>
            <a:graphicFrameLocks noGrp="1"/>
          </p:cNvGraphicFramePr>
          <p:nvPr/>
        </p:nvGraphicFramePr>
        <p:xfrm>
          <a:off x="4343400" y="4191000"/>
          <a:ext cx="2438400" cy="51781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59" name="Group 287"/>
          <p:cNvGraphicFramePr>
            <a:graphicFrameLocks noGrp="1"/>
          </p:cNvGraphicFramePr>
          <p:nvPr/>
        </p:nvGraphicFramePr>
        <p:xfrm>
          <a:off x="4343400" y="4191000"/>
          <a:ext cx="2438400" cy="5178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T="45580" marB="455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Ô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45580" marB="45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6966" name="Group 294"/>
          <p:cNvGraphicFramePr>
            <a:graphicFrameLocks noGrp="1"/>
          </p:cNvGraphicFramePr>
          <p:nvPr/>
        </p:nvGraphicFramePr>
        <p:xfrm>
          <a:off x="4343400" y="1981200"/>
          <a:ext cx="609600" cy="2724149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Ô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893" name="Text Box 295"/>
          <p:cNvSpPr txBox="1">
            <a:spLocks noChangeArrowheads="1"/>
          </p:cNvSpPr>
          <p:nvPr/>
        </p:nvSpPr>
        <p:spPr bwMode="auto">
          <a:xfrm>
            <a:off x="685800" y="95885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Đây là một trong những hoạt động cần cho sự sống của cơ thể</a:t>
            </a:r>
          </a:p>
        </p:txBody>
      </p:sp>
      <p:sp>
        <p:nvSpPr>
          <p:cNvPr id="25894" name="Text Box 297"/>
          <p:cNvSpPr txBox="1">
            <a:spLocks noChangeArrowheads="1"/>
          </p:cNvSpPr>
          <p:nvPr/>
        </p:nvSpPr>
        <p:spPr bwMode="auto">
          <a:xfrm>
            <a:off x="2514600" y="304800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3300"/>
                </a:solidFill>
              </a:rPr>
              <a:t>TRÒ CHƠI Ô CHỮ</a:t>
            </a:r>
          </a:p>
        </p:txBody>
      </p:sp>
    </p:spTree>
    <p:extLst>
      <p:ext uri="{BB962C8B-B14F-4D97-AF65-F5344CB8AC3E}">
        <p14:creationId xmlns:p14="http://schemas.microsoft.com/office/powerpoint/2010/main" val="1724369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4" dur="5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 tmFilter="0,0; .5, 0; 1, 1"/>
                                        <p:tgtEl>
                                          <p:spTgt spid="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2000"/>
                                        <p:tgtEl>
                                          <p:spTgt spid="15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5"/>
                  </p:tgtEl>
                </p:cond>
              </p:nextCondLst>
            </p:seq>
          </p:childTnLst>
        </p:cTn>
      </p:par>
    </p:tnLst>
    <p:bldLst>
      <p:bldP spid="3167" grpId="0" animBg="1"/>
      <p:bldP spid="3167" grpId="1" animBg="1"/>
      <p:bldP spid="3241" grpId="0" animBg="1"/>
      <p:bldP spid="3260" grpId="0" animBg="1"/>
      <p:bldP spid="3293" grpId="0" animBg="1"/>
      <p:bldP spid="33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lnSpc>
                <a:spcPct val="9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70 kg           30-50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				      60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2.5 kg			       26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				       24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				       18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				      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				                  6 – 9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5310765"/>
            <a:ext cx="84582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u="sng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u="sng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2800" b="1" i="1" u="sng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u="sng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i="1" u="sng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i="1" u="sng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u="sng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u="sng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2800" b="1" i="1" u="sng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b="1" i="1" u="sng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u="sng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i="1" u="sng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3 -5 </a:t>
            </a:r>
            <a:r>
              <a:rPr lang="en-US" sz="2800" b="1" i="1" u="sng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i="1" u="sng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92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/>
          <a:stretch>
            <a:fillRect/>
          </a:stretch>
        </p:blipFill>
        <p:spPr bwMode="auto">
          <a:xfrm>
            <a:off x="19050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867400" y="914400"/>
            <a:ext cx="381000" cy="304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66"/>
                </a:solidFill>
                <a:latin typeface="Arial" charset="0"/>
              </a:rPr>
              <a:t>O</a:t>
            </a:r>
            <a:r>
              <a:rPr lang="en-US" altLang="en-US" sz="2000" b="1" baseline="-25000">
                <a:solidFill>
                  <a:srgbClr val="FF0066"/>
                </a:solidFill>
                <a:latin typeface="Arial" charset="0"/>
              </a:rPr>
              <a:t>2</a:t>
            </a:r>
            <a:endParaRPr lang="en-US" altLang="en-US" sz="20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3962400" y="4114800"/>
            <a:ext cx="381000" cy="304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  <a:latin typeface="Arial" charset="0"/>
              </a:rPr>
              <a:t>CO</a:t>
            </a:r>
            <a:r>
              <a:rPr lang="en-US" altLang="en-US" sz="2000" b="1" baseline="-25000">
                <a:solidFill>
                  <a:srgbClr val="0000FF"/>
                </a:solidFill>
                <a:latin typeface="Arial" charset="0"/>
              </a:rPr>
              <a:t>2</a:t>
            </a:r>
            <a:endParaRPr lang="en-US" altLang="en-US" sz="20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4267200" y="4191000"/>
            <a:ext cx="381000" cy="304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66"/>
                </a:solidFill>
                <a:latin typeface="Arial" charset="0"/>
              </a:rPr>
              <a:t>O</a:t>
            </a:r>
            <a:r>
              <a:rPr lang="en-US" altLang="en-US" sz="2000" b="1" baseline="-25000">
                <a:solidFill>
                  <a:srgbClr val="FF0066"/>
                </a:solidFill>
                <a:latin typeface="Arial" charset="0"/>
              </a:rPr>
              <a:t>2</a:t>
            </a:r>
            <a:endParaRPr lang="en-US" altLang="en-US" sz="20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3733800" y="4191000"/>
            <a:ext cx="381000" cy="304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66"/>
                </a:solidFill>
                <a:latin typeface="Arial" charset="0"/>
              </a:rPr>
              <a:t>O</a:t>
            </a:r>
            <a:r>
              <a:rPr lang="en-US" altLang="en-US" sz="2000" b="1" baseline="-25000">
                <a:solidFill>
                  <a:srgbClr val="FF0066"/>
                </a:solidFill>
                <a:latin typeface="Arial" charset="0"/>
              </a:rPr>
              <a:t>2</a:t>
            </a:r>
            <a:endParaRPr lang="en-US" altLang="en-US" sz="20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3200400" y="5181600"/>
            <a:ext cx="381000" cy="304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  <a:latin typeface="Arial" charset="0"/>
              </a:rPr>
              <a:t>CO</a:t>
            </a:r>
            <a:r>
              <a:rPr lang="en-US" altLang="en-US" sz="2000" b="1" baseline="-25000">
                <a:solidFill>
                  <a:srgbClr val="0000FF"/>
                </a:solidFill>
                <a:latin typeface="Arial" charset="0"/>
              </a:rPr>
              <a:t>2</a:t>
            </a:r>
            <a:endParaRPr lang="en-US" altLang="en-US" sz="20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4800600" y="5181600"/>
            <a:ext cx="381000" cy="304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  <a:latin typeface="Arial" charset="0"/>
              </a:rPr>
              <a:t>CO</a:t>
            </a:r>
            <a:r>
              <a:rPr lang="en-US" altLang="en-US" sz="2000" b="1" baseline="-25000">
                <a:solidFill>
                  <a:srgbClr val="0000FF"/>
                </a:solidFill>
                <a:latin typeface="Arial" charset="0"/>
              </a:rPr>
              <a:t>2</a:t>
            </a:r>
            <a:endParaRPr lang="en-US" altLang="en-US" sz="20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5867400" y="914400"/>
            <a:ext cx="381000" cy="304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66"/>
                </a:solidFill>
                <a:latin typeface="Arial" charset="0"/>
              </a:rPr>
              <a:t>O</a:t>
            </a:r>
            <a:r>
              <a:rPr lang="en-US" altLang="en-US" sz="2000" b="1" baseline="-25000">
                <a:solidFill>
                  <a:srgbClr val="FF0066"/>
                </a:solidFill>
                <a:latin typeface="Arial" charset="0"/>
              </a:rPr>
              <a:t>2</a:t>
            </a:r>
            <a:endParaRPr lang="en-US" altLang="en-US" sz="20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553D718-279E-44B8-A8E7-A11B14E2A963}"/>
              </a:ext>
            </a:extLst>
          </p:cNvPr>
          <p:cNvSpPr/>
          <p:nvPr/>
        </p:nvSpPr>
        <p:spPr bwMode="auto">
          <a:xfrm>
            <a:off x="6629400" y="1219200"/>
            <a:ext cx="2438400" cy="1264980"/>
          </a:xfrm>
          <a:prstGeom prst="cloudCallou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Hô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hấp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là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gì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23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3472 C -0.01753 0.10092 -0.03507 0.16713 -0.05086 0.18588 C -0.06666 0.20463 -0.08125 0.15486 -0.09479 0.14745 C -0.10833 0.14005 -0.11857 0.13958 -0.13211 0.14074 C -0.14566 0.1419 -0.16545 0.14259 -0.17621 0.15417 C -0.18698 0.16574 -0.19253 0.17893 -0.19652 0.21065 C -0.20052 0.24236 -0.19913 0.29352 -0.2 0.34375 C -0.20086 0.39375 -0.20139 0.48333 -0.20156 0.51111 " pathEditMode="relative" rAng="0" ptsTypes="aaaaaaaA">
                                      <p:cBhvr>
                                        <p:cTn id="9" dur="3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3.33333E-6 L -0.05417 0.17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88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2245 L 0.0625 0.2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331 L 0.0875 -0.1444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888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8889 L -0.09584 -0.144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111 C -0.00469 -0.10857 -0.00937 -0.22848 0 -0.28658 C 0.00938 -0.34491 0.03889 -0.33079 0.0559 -0.33866 C 0.07292 -0.34653 0.08837 -0.34237 0.10156 -0.33403 C 0.11476 -0.3257 0.12708 -0.29862 0.13559 -0.28912 C 0.1441 -0.2794 0.14427 -0.26922 0.15243 -0.2757 C 0.16059 -0.28218 0.1717 -0.30579 0.18472 -0.32732 C 0.19774 -0.34885 0.21406 -0.37662 0.23038 -0.40417 " pathEditMode="relative" rAng="0" ptsTypes="aaaaaaaA">
                                      <p:cBhvr>
                                        <p:cTn id="48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3472 C -0.01753 0.10092 -0.03507 0.16713 -0.05086 0.18588 C -0.06666 0.20463 -0.08125 0.15486 -0.09479 0.14745 C -0.10833 0.14005 -0.11857 0.13958 -0.13211 0.14074 C -0.14566 0.1419 -0.16545 0.14259 -0.17621 0.15417 C -0.18698 0.16574 -0.19253 0.17893 -0.19652 0.21065 C -0.20052 0.24236 -0.19913 0.29352 -0.2 0.34375 C -0.20086 0.39375 -0.20139 0.48333 -0.20156 0.51111 " pathEditMode="relative" rAng="0" ptsTypes="aaaaaaaA">
                                      <p:cBhvr>
                                        <p:cTn id="5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5" grpId="1"/>
      <p:bldP spid="17415" grpId="2"/>
      <p:bldP spid="17416" grpId="0"/>
      <p:bldP spid="17416" grpId="1"/>
      <p:bldP spid="17416" grpId="2"/>
      <p:bldP spid="17417" grpId="0"/>
      <p:bldP spid="17417" grpId="1"/>
      <p:bldP spid="17417" grpId="2"/>
      <p:bldP spid="17418" grpId="0"/>
      <p:bldP spid="17418" grpId="1"/>
      <p:bldP spid="17418" grpId="2"/>
      <p:bldP spid="17419" grpId="0"/>
      <p:bldP spid="17419" grpId="1"/>
      <p:bldP spid="17419" grpId="2"/>
      <p:bldP spid="17420" grpId="0"/>
      <p:bldP spid="17420" grpId="1"/>
      <p:bldP spid="17420" grpId="2"/>
      <p:bldP spid="2" grpId="0"/>
      <p:bldP spid="2" grpId="1"/>
      <p:bldP spid="2" grpId="2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855" y="1524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kern="0" dirty="0">
                <a:solidFill>
                  <a:srgbClr val="002060"/>
                </a:solidFill>
              </a:rPr>
              <a:t>1. </a:t>
            </a:r>
            <a:r>
              <a:rPr lang="en-US" sz="3200" b="1" u="sng" kern="0" dirty="0" err="1">
                <a:solidFill>
                  <a:srgbClr val="002060"/>
                </a:solidFill>
              </a:rPr>
              <a:t>Khái</a:t>
            </a:r>
            <a:r>
              <a:rPr lang="en-US" sz="3200" b="1" u="sng" kern="0" dirty="0">
                <a:solidFill>
                  <a:srgbClr val="002060"/>
                </a:solidFill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</a:rPr>
              <a:t>niệm</a:t>
            </a:r>
            <a:r>
              <a:rPr lang="en-US" sz="3200" b="1" u="sng" kern="0" dirty="0">
                <a:solidFill>
                  <a:srgbClr val="002060"/>
                </a:solidFill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</a:rPr>
              <a:t>và</a:t>
            </a:r>
            <a:r>
              <a:rPr lang="en-US" sz="3200" b="1" u="sng" kern="0" dirty="0">
                <a:solidFill>
                  <a:srgbClr val="002060"/>
                </a:solidFill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</a:rPr>
              <a:t>vai</a:t>
            </a:r>
            <a:r>
              <a:rPr lang="en-US" sz="3200" b="1" u="sng" kern="0" dirty="0">
                <a:solidFill>
                  <a:srgbClr val="002060"/>
                </a:solidFill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</a:rPr>
              <a:t>trò</a:t>
            </a:r>
            <a:r>
              <a:rPr lang="en-US" sz="3200" b="1" u="sng" kern="0" dirty="0">
                <a:solidFill>
                  <a:srgbClr val="002060"/>
                </a:solidFill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</a:rPr>
              <a:t>hô</a:t>
            </a:r>
            <a:r>
              <a:rPr lang="en-US" sz="3200" b="1" u="sng" kern="0" dirty="0">
                <a:solidFill>
                  <a:srgbClr val="002060"/>
                </a:solidFill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</a:rPr>
              <a:t>hấp</a:t>
            </a:r>
            <a:r>
              <a:rPr lang="en-US" sz="3200" b="1" u="sng" kern="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5527" y="1066800"/>
            <a:ext cx="891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cấp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8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do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tế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thải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khỏi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cơ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800" kern="0" noProof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kern="0" noProof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noProof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kern="0" noProof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kern="0" noProof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545" y="3755243"/>
            <a:ext cx="7239000" cy="1156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pt-BR" sz="2800" b="1" dirty="0">
                <a:solidFill>
                  <a:srgbClr val="6600FF"/>
                </a:solidFill>
                <a:latin typeface="Times New Roman" pitchFamily="18" charset="0"/>
              </a:rPr>
              <a:t>Hô hấp diễn ra theo mấy giai đoạn?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Đặc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pt-BR" sz="2800" b="1" dirty="0">
                <a:solidFill>
                  <a:srgbClr val="6600FF"/>
                </a:solidFill>
                <a:latin typeface="Times New Roman" pitchFamily="18" charset="0"/>
              </a:rPr>
              <a:t>điểm các giai đoạn?</a:t>
            </a:r>
          </a:p>
        </p:txBody>
      </p:sp>
    </p:spTree>
    <p:extLst>
      <p:ext uri="{BB962C8B-B14F-4D97-AF65-F5344CB8AC3E}">
        <p14:creationId xmlns:p14="http://schemas.microsoft.com/office/powerpoint/2010/main" val="222714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85800"/>
            <a:ext cx="88392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Nghiên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cứu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20-1 SGK,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hoàn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thành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bảng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:</a:t>
            </a:r>
            <a:endParaRPr lang="pt-BR" sz="28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87752"/>
              </p:ext>
            </p:extLst>
          </p:nvPr>
        </p:nvGraphicFramePr>
        <p:xfrm>
          <a:off x="76200" y="1905000"/>
          <a:ext cx="8991600" cy="3249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0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476">
                <a:tc>
                  <a:txBody>
                    <a:bodyPr/>
                    <a:lstStyle/>
                    <a:p>
                      <a:pPr algn="just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Sự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thở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Trao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đổi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khí</a:t>
                      </a:r>
                      <a:r>
                        <a:rPr lang="en-US" sz="2400" b="1" baseline="0" dirty="0"/>
                        <a:t> ở </a:t>
                      </a:r>
                      <a:r>
                        <a:rPr lang="en-US" sz="2400" b="1" baseline="0" dirty="0" err="1"/>
                        <a:t>phổi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Trao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đổi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khí</a:t>
                      </a:r>
                      <a:r>
                        <a:rPr lang="en-US" sz="2400" b="1" baseline="0" dirty="0"/>
                        <a:t> ở </a:t>
                      </a:r>
                      <a:r>
                        <a:rPr lang="en-US" sz="2400" b="1" baseline="0" dirty="0" err="1"/>
                        <a:t>tế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bào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9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Nơi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xảy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ra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Đặc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điểm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0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anh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0"/>
            <a:ext cx="592772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5046663" y="41275"/>
            <a:ext cx="14398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cs typeface="Times New Roman" pitchFamily="18" charset="0"/>
              </a:rPr>
              <a:t>Không khí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5335588" y="884238"/>
            <a:ext cx="1965325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FF00"/>
                </a:solidFill>
                <a:latin typeface="Arial"/>
              </a:rPr>
              <a:t>Phế</a:t>
            </a:r>
            <a:r>
              <a:rPr lang="en-US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/>
              </a:rPr>
              <a:t>nang</a:t>
            </a:r>
            <a:r>
              <a:rPr lang="en-US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/>
              </a:rPr>
              <a:t>trong</a:t>
            </a:r>
            <a:r>
              <a:rPr lang="en-US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/>
              </a:rPr>
              <a:t>phổi</a:t>
            </a:r>
            <a:endParaRPr lang="en-US" b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 flipH="1" flipV="1">
            <a:off x="4489450" y="1652588"/>
            <a:ext cx="1123950" cy="222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3255237" y="1207403"/>
            <a:ext cx="161638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B050"/>
                </a:solidFill>
                <a:latin typeface="Arial"/>
              </a:rPr>
              <a:t>Tế</a:t>
            </a:r>
            <a:r>
              <a:rPr lang="en-US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/>
              </a:rPr>
              <a:t>bào</a:t>
            </a:r>
            <a:r>
              <a:rPr lang="en-US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/>
              </a:rPr>
              <a:t>biểu</a:t>
            </a:r>
            <a:r>
              <a:rPr lang="en-US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/>
              </a:rPr>
              <a:t>mô</a:t>
            </a:r>
            <a:r>
              <a:rPr lang="en-US" b="1" dirty="0">
                <a:solidFill>
                  <a:srgbClr val="00B050"/>
                </a:solidFill>
                <a:latin typeface="Arial"/>
              </a:rPr>
              <a:t> ở </a:t>
            </a:r>
            <a:r>
              <a:rPr lang="en-US" b="1" dirty="0" err="1">
                <a:solidFill>
                  <a:srgbClr val="00B050"/>
                </a:solidFill>
                <a:latin typeface="Arial"/>
              </a:rPr>
              <a:t>phổi</a:t>
            </a:r>
            <a:endParaRPr lang="en-US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6216650" y="2286000"/>
            <a:ext cx="1588" cy="508000"/>
          </a:xfrm>
          <a:prstGeom prst="line">
            <a:avLst/>
          </a:prstGeom>
          <a:noFill/>
          <a:ln w="2540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4979183" y="2692569"/>
            <a:ext cx="2501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  <a:latin typeface="Arial"/>
              </a:rPr>
              <a:t>Mao </a:t>
            </a:r>
            <a:r>
              <a:rPr lang="en-US" b="1" dirty="0" err="1">
                <a:solidFill>
                  <a:srgbClr val="00B050"/>
                </a:solidFill>
                <a:latin typeface="Arial"/>
              </a:rPr>
              <a:t>mạch</a:t>
            </a:r>
            <a:r>
              <a:rPr lang="en-US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/>
              </a:rPr>
              <a:t>phê</a:t>
            </a:r>
            <a:r>
              <a:rPr lang="en-US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/>
              </a:rPr>
              <a:t>nang</a:t>
            </a:r>
            <a:r>
              <a:rPr lang="en-US" b="1" dirty="0">
                <a:solidFill>
                  <a:srgbClr val="00B050"/>
                </a:solidFill>
                <a:latin typeface="Arial"/>
              </a:rPr>
              <a:t> ở </a:t>
            </a:r>
            <a:r>
              <a:rPr lang="en-US" b="1" dirty="0" err="1">
                <a:solidFill>
                  <a:srgbClr val="00B050"/>
                </a:solidFill>
                <a:latin typeface="Arial"/>
              </a:rPr>
              <a:t>phổi</a:t>
            </a:r>
            <a:endParaRPr lang="en-US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 flipV="1">
            <a:off x="6148388" y="5434013"/>
            <a:ext cx="1587" cy="700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5099050" y="4953000"/>
            <a:ext cx="2000250" cy="50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  <a:latin typeface="Arial"/>
              </a:rPr>
              <a:t>Mao </a:t>
            </a:r>
            <a:r>
              <a:rPr lang="en-US" b="1" dirty="0" err="1">
                <a:solidFill>
                  <a:srgbClr val="00B050"/>
                </a:solidFill>
                <a:latin typeface="Arial"/>
              </a:rPr>
              <a:t>mạch</a:t>
            </a:r>
            <a:r>
              <a:rPr lang="en-US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/>
              </a:rPr>
              <a:t>mô</a:t>
            </a:r>
            <a:endParaRPr lang="en-US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6414143" y="4114800"/>
            <a:ext cx="635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  <a:latin typeface="Arial"/>
              </a:rPr>
              <a:t>Tim</a:t>
            </a:r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 flipH="1" flipV="1">
            <a:off x="4870450" y="6096000"/>
            <a:ext cx="939800" cy="506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3733800" y="5850932"/>
            <a:ext cx="137277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B050"/>
                </a:solidFill>
                <a:latin typeface="Arial"/>
              </a:rPr>
              <a:t>Té</a:t>
            </a:r>
            <a:r>
              <a:rPr lang="en-US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/>
              </a:rPr>
              <a:t>bào</a:t>
            </a:r>
            <a:r>
              <a:rPr lang="en-US" b="1" dirty="0">
                <a:solidFill>
                  <a:srgbClr val="00B050"/>
                </a:solidFill>
                <a:latin typeface="Arial"/>
              </a:rPr>
              <a:t> ở </a:t>
            </a:r>
            <a:r>
              <a:rPr lang="en-US" b="1" dirty="0" err="1">
                <a:solidFill>
                  <a:srgbClr val="00B050"/>
                </a:solidFill>
                <a:latin typeface="Arial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/>
              </a:rPr>
              <a:t>mô</a:t>
            </a:r>
            <a:endParaRPr lang="en-US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6230134" y="2057400"/>
            <a:ext cx="537380" cy="3810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E7DDE4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CO</a:t>
            </a:r>
            <a:r>
              <a:rPr lang="en-US" sz="2000" b="1" baseline="-25000" dirty="0">
                <a:solidFill>
                  <a:srgbClr val="FFFFFF"/>
                </a:solidFill>
              </a:rPr>
              <a:t>2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3" name="Oval 20"/>
          <p:cNvSpPr>
            <a:spLocks noChangeArrowheads="1"/>
          </p:cNvSpPr>
          <p:nvPr/>
        </p:nvSpPr>
        <p:spPr bwMode="auto">
          <a:xfrm>
            <a:off x="4632325" y="76200"/>
            <a:ext cx="414338" cy="365185"/>
          </a:xfrm>
          <a:prstGeom prst="ellipse">
            <a:avLst/>
          </a:prstGeom>
          <a:solidFill>
            <a:srgbClr val="FF3300"/>
          </a:solidFill>
          <a:ln w="9525">
            <a:solidFill>
              <a:srgbClr val="D1EDF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O</a:t>
            </a:r>
            <a:r>
              <a:rPr lang="en-US" sz="2000" b="1" baseline="-25000" dirty="0">
                <a:solidFill>
                  <a:srgbClr val="FFFFFF"/>
                </a:solidFill>
              </a:rPr>
              <a:t>2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805738" y="614363"/>
            <a:ext cx="131921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3300"/>
                </a:solidFill>
                <a:latin typeface="Arial"/>
              </a:rPr>
              <a:t>Sự</a:t>
            </a:r>
            <a:r>
              <a:rPr lang="en-US" b="1" dirty="0">
                <a:solidFill>
                  <a:srgbClr val="FF330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Arial"/>
              </a:rPr>
              <a:t>thở</a:t>
            </a:r>
            <a:endParaRPr lang="en-US" b="1" dirty="0">
              <a:solidFill>
                <a:srgbClr val="FF3300"/>
              </a:solidFill>
              <a:latin typeface="Arial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70C0"/>
                </a:solidFill>
                <a:latin typeface="Arial"/>
              </a:rPr>
              <a:t>( </a:t>
            </a:r>
            <a:r>
              <a:rPr lang="en-US" b="1" i="1" dirty="0" err="1">
                <a:solidFill>
                  <a:srgbClr val="0070C0"/>
                </a:solidFill>
                <a:latin typeface="Arial"/>
              </a:rPr>
              <a:t>sự</a:t>
            </a:r>
            <a:r>
              <a:rPr lang="en-US" b="1" i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Arial"/>
              </a:rPr>
              <a:t>thông</a:t>
            </a:r>
            <a:r>
              <a:rPr lang="en-US" b="1" i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Arial"/>
              </a:rPr>
              <a:t>khí</a:t>
            </a:r>
            <a:r>
              <a:rPr lang="en-US" b="1" i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Arial"/>
              </a:rPr>
              <a:t>trong</a:t>
            </a:r>
            <a:r>
              <a:rPr lang="en-US" b="1" i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Arial"/>
              </a:rPr>
              <a:t>phổi</a:t>
            </a:r>
            <a:r>
              <a:rPr lang="en-US" b="1" i="1" dirty="0">
                <a:solidFill>
                  <a:srgbClr val="0070C0"/>
                </a:solidFill>
                <a:latin typeface="Arial"/>
              </a:rPr>
              <a:t>)</a:t>
            </a:r>
          </a:p>
        </p:txBody>
      </p:sp>
      <p:sp useBgFill="1">
        <p:nvSpPr>
          <p:cNvPr id="26" name="AutoShape 14"/>
          <p:cNvSpPr>
            <a:spLocks/>
          </p:cNvSpPr>
          <p:nvPr/>
        </p:nvSpPr>
        <p:spPr bwMode="auto">
          <a:xfrm>
            <a:off x="7696200" y="304800"/>
            <a:ext cx="109538" cy="1300163"/>
          </a:xfrm>
          <a:prstGeom prst="rightBrace">
            <a:avLst>
              <a:gd name="adj1" fmla="val 45335"/>
              <a:gd name="adj2" fmla="val 50000"/>
            </a:avLst>
          </a:prstGeom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200115"/>
              </p:ext>
            </p:extLst>
          </p:nvPr>
        </p:nvGraphicFramePr>
        <p:xfrm>
          <a:off x="152400" y="1828800"/>
          <a:ext cx="3831204" cy="2895600"/>
        </p:xfrm>
        <a:graphic>
          <a:graphicData uri="http://schemas.openxmlformats.org/drawingml/2006/table">
            <a:tbl>
              <a:tblPr firstRow="1" bandRow="1"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</a:rPr>
                        <a:t>Sự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</a:rPr>
                        <a:t>thở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/>
                        <a:t>Nơi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xảy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ra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/>
                      <a:r>
                        <a:rPr lang="en-US" sz="2400" b="1" dirty="0" err="1"/>
                        <a:t>Đường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dẫn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khí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đến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phổi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/>
                        <a:t>Đặc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điểm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/>
                      <a:r>
                        <a:rPr lang="en-US" sz="2400" b="1" dirty="0" err="1"/>
                        <a:t>Lấy</a:t>
                      </a:r>
                      <a:r>
                        <a:rPr lang="en-US" sz="2400" b="1" dirty="0"/>
                        <a:t> O</a:t>
                      </a:r>
                      <a:r>
                        <a:rPr lang="en-US" sz="2400" b="1" baseline="-25000" dirty="0"/>
                        <a:t>2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từ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môi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trường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và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thải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ra</a:t>
                      </a:r>
                      <a:r>
                        <a:rPr lang="en-US" sz="2400" b="1" baseline="0" dirty="0"/>
                        <a:t> CO</a:t>
                      </a:r>
                      <a:r>
                        <a:rPr lang="en-US" sz="2400" b="1" baseline="-25000" dirty="0"/>
                        <a:t>2 </a:t>
                      </a:r>
                      <a:r>
                        <a:rPr lang="en-US" sz="2400" b="1" baseline="0" dirty="0" err="1"/>
                        <a:t>ra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môi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trường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42557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1227 C 0.00191 0.01227 0.02673 0.00741 0.05052 0.01227 C 0.0743 0.01713 0.11823 -0.00602 0.13472 0.04143 C 0.15121 0.08889 0.14635 0.24398 0.1493 0.29722 " pathEditMode="relative" rAng="0" ptsTypes="aaaa">
                                      <p:cBhvr>
                                        <p:cTn id="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0.02497 C -0.05434 0.01618 -0.05278 -0.00602 -0.05139 -0.02636 C -0.04983 -0.04694 -0.04792 -0.07769 -0.04584 -0.09827 C -0.04358 -0.11885 -0.04358 -0.13041 -0.03941 -0.15052 C -0.03525 -0.17064 -0.03941 -0.20393 -0.01997 -0.21943 C -0.00035 -0.23492 0.05607 -0.24093 0.07795 -0.24393 C 0.10017 -0.24694 0.09774 -0.23815 0.1125 -0.23723 C 0.12708 -0.23654 0.15173 -0.23885 0.16614 -0.23931 C 0.1809 -0.23977 0.18594 -0.24208 0.20052 -0.23931 C 0.21528 -0.23654 0.24305 -0.22613 0.25451 -0.22266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-13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anh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-152400"/>
            <a:ext cx="5927725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4973638" y="685800"/>
            <a:ext cx="2281237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FF00"/>
                </a:solidFill>
                <a:latin typeface="Arial"/>
              </a:rPr>
              <a:t>Phế</a:t>
            </a:r>
            <a:r>
              <a:rPr lang="en-US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/>
              </a:rPr>
              <a:t>nang</a:t>
            </a:r>
            <a:r>
              <a:rPr lang="en-US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/>
              </a:rPr>
              <a:t>trong</a:t>
            </a:r>
            <a:r>
              <a:rPr lang="en-US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/>
              </a:rPr>
              <a:t>phổi</a:t>
            </a:r>
            <a:endParaRPr lang="en-US" b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12644" name="Line 5"/>
          <p:cNvSpPr>
            <a:spLocks noChangeShapeType="1"/>
          </p:cNvSpPr>
          <p:nvPr/>
        </p:nvSpPr>
        <p:spPr bwMode="auto">
          <a:xfrm flipH="1" flipV="1">
            <a:off x="4275138" y="1485900"/>
            <a:ext cx="1123950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45" name="Text Box 6"/>
          <p:cNvSpPr txBox="1">
            <a:spLocks noChangeArrowheads="1"/>
          </p:cNvSpPr>
          <p:nvPr/>
        </p:nvSpPr>
        <p:spPr bwMode="auto">
          <a:xfrm>
            <a:off x="2976558" y="1063625"/>
            <a:ext cx="1609735" cy="5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Tế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bào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biểu</a:t>
            </a:r>
            <a:endParaRPr lang="en-US" sz="2000" b="1" dirty="0">
              <a:solidFill>
                <a:srgbClr val="00B050"/>
              </a:solidFill>
              <a:latin typeface="Arial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mô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phổi</a:t>
            </a:r>
            <a:endParaRPr lang="en-US" sz="20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2646" name="Line 7"/>
          <p:cNvSpPr>
            <a:spLocks noChangeShapeType="1"/>
          </p:cNvSpPr>
          <p:nvPr/>
        </p:nvSpPr>
        <p:spPr bwMode="auto">
          <a:xfrm>
            <a:off x="6035675" y="20574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47" name="Text Box 8"/>
          <p:cNvSpPr txBox="1">
            <a:spLocks noChangeArrowheads="1"/>
          </p:cNvSpPr>
          <p:nvPr/>
        </p:nvSpPr>
        <p:spPr bwMode="auto">
          <a:xfrm>
            <a:off x="4973638" y="2590800"/>
            <a:ext cx="249713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  <a:latin typeface="Arial"/>
              </a:rPr>
              <a:t>Mao </a:t>
            </a:r>
            <a:r>
              <a:rPr lang="en-US" b="1" dirty="0" err="1">
                <a:solidFill>
                  <a:srgbClr val="00B050"/>
                </a:solidFill>
                <a:latin typeface="Arial"/>
              </a:rPr>
              <a:t>mạch</a:t>
            </a:r>
            <a:r>
              <a:rPr lang="en-US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/>
              </a:rPr>
              <a:t>phế</a:t>
            </a:r>
            <a:r>
              <a:rPr lang="en-US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/>
              </a:rPr>
              <a:t>nang</a:t>
            </a:r>
            <a:r>
              <a:rPr lang="en-US" b="1" dirty="0">
                <a:solidFill>
                  <a:srgbClr val="00B050"/>
                </a:solidFill>
                <a:latin typeface="Arial"/>
              </a:rPr>
              <a:t> ở </a:t>
            </a:r>
            <a:r>
              <a:rPr lang="en-US" b="1" dirty="0" err="1">
                <a:solidFill>
                  <a:srgbClr val="00B050"/>
                </a:solidFill>
                <a:latin typeface="Arial"/>
              </a:rPr>
              <a:t>phổi</a:t>
            </a:r>
            <a:endParaRPr lang="en-US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2648" name="Line 9"/>
          <p:cNvSpPr>
            <a:spLocks noChangeShapeType="1"/>
          </p:cNvSpPr>
          <p:nvPr/>
        </p:nvSpPr>
        <p:spPr bwMode="auto">
          <a:xfrm flipV="1">
            <a:off x="6035675" y="4976813"/>
            <a:ext cx="136525" cy="966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49" name="Text Box 10"/>
          <p:cNvSpPr txBox="1">
            <a:spLocks noChangeArrowheads="1"/>
          </p:cNvSpPr>
          <p:nvPr/>
        </p:nvSpPr>
        <p:spPr bwMode="auto">
          <a:xfrm>
            <a:off x="4884738" y="4772025"/>
            <a:ext cx="23034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B050"/>
                </a:solidFill>
                <a:latin typeface="Arial"/>
              </a:rPr>
              <a:t>Mao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mạch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các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mô</a:t>
            </a:r>
            <a:endParaRPr lang="en-US" sz="20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2650" name="Text Box 11"/>
          <p:cNvSpPr txBox="1">
            <a:spLocks noChangeArrowheads="1"/>
          </p:cNvSpPr>
          <p:nvPr/>
        </p:nvSpPr>
        <p:spPr bwMode="auto">
          <a:xfrm>
            <a:off x="5766594" y="4200525"/>
            <a:ext cx="770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/>
              </a:rPr>
              <a:t>Tim</a:t>
            </a:r>
          </a:p>
        </p:txBody>
      </p:sp>
      <p:sp>
        <p:nvSpPr>
          <p:cNvPr id="112651" name="Line 12"/>
          <p:cNvSpPr>
            <a:spLocks noChangeShapeType="1"/>
          </p:cNvSpPr>
          <p:nvPr/>
        </p:nvSpPr>
        <p:spPr bwMode="auto">
          <a:xfrm flipH="1" flipV="1">
            <a:off x="4819650" y="6248400"/>
            <a:ext cx="1012825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2" name="Text Box 13"/>
          <p:cNvSpPr txBox="1">
            <a:spLocks noChangeArrowheads="1"/>
          </p:cNvSpPr>
          <p:nvPr/>
        </p:nvSpPr>
        <p:spPr bwMode="auto">
          <a:xfrm>
            <a:off x="3581400" y="5864225"/>
            <a:ext cx="1680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Tế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bào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ở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các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mô</a:t>
            </a:r>
            <a:endParaRPr lang="en-US" sz="20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6159" name="AutoShape 15"/>
          <p:cNvSpPr>
            <a:spLocks/>
          </p:cNvSpPr>
          <p:nvPr/>
        </p:nvSpPr>
        <p:spPr bwMode="auto">
          <a:xfrm>
            <a:off x="7754938" y="1447800"/>
            <a:ext cx="203200" cy="1219200"/>
          </a:xfrm>
          <a:prstGeom prst="rightBrace">
            <a:avLst>
              <a:gd name="adj1" fmla="val 34917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924800" y="1676400"/>
            <a:ext cx="1447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3300"/>
                </a:solidFill>
                <a:latin typeface="Arial"/>
              </a:rPr>
              <a:t>Trao</a:t>
            </a:r>
            <a:r>
              <a:rPr lang="en-US" b="1" dirty="0">
                <a:solidFill>
                  <a:srgbClr val="FF330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Arial"/>
              </a:rPr>
              <a:t>đổi</a:t>
            </a:r>
            <a:r>
              <a:rPr lang="en-US" b="1" dirty="0">
                <a:solidFill>
                  <a:srgbClr val="FF330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Arial"/>
              </a:rPr>
              <a:t>khí</a:t>
            </a:r>
            <a:r>
              <a:rPr lang="en-US" b="1" dirty="0">
                <a:solidFill>
                  <a:srgbClr val="FF3300"/>
                </a:solidFill>
                <a:latin typeface="Arial"/>
              </a:rPr>
              <a:t> ở </a:t>
            </a:r>
            <a:r>
              <a:rPr lang="en-US" b="1" dirty="0" err="1">
                <a:solidFill>
                  <a:srgbClr val="FF3300"/>
                </a:solidFill>
                <a:latin typeface="Arial"/>
              </a:rPr>
              <a:t>phổi</a:t>
            </a:r>
            <a:endParaRPr lang="en-US" b="1" dirty="0">
              <a:solidFill>
                <a:srgbClr val="FF3300"/>
              </a:solidFill>
              <a:latin typeface="Arial"/>
            </a:endParaRPr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5766594" y="1249031"/>
            <a:ext cx="429419" cy="370219"/>
          </a:xfrm>
          <a:prstGeom prst="ellipse">
            <a:avLst/>
          </a:prstGeom>
          <a:solidFill>
            <a:srgbClr val="FF3300"/>
          </a:solidFill>
          <a:ln w="9525">
            <a:solidFill>
              <a:srgbClr val="D1EDF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O</a:t>
            </a:r>
            <a:r>
              <a:rPr lang="en-US" sz="2000" b="1" baseline="-25000">
                <a:solidFill>
                  <a:srgbClr val="FFFFFF"/>
                </a:solidFill>
              </a:rPr>
              <a:t>2</a:t>
            </a: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5556249" y="3886200"/>
            <a:ext cx="479425" cy="3810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CO</a:t>
            </a:r>
            <a:r>
              <a:rPr lang="en-US" sz="2000" b="1" baseline="-25000" dirty="0">
                <a:solidFill>
                  <a:srgbClr val="FFFFFF"/>
                </a:solidFill>
              </a:rPr>
              <a:t>2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341197"/>
              </p:ext>
            </p:extLst>
          </p:nvPr>
        </p:nvGraphicFramePr>
        <p:xfrm>
          <a:off x="76200" y="1969999"/>
          <a:ext cx="4126856" cy="2895600"/>
        </p:xfrm>
        <a:graphic>
          <a:graphicData uri="http://schemas.openxmlformats.org/drawingml/2006/table">
            <a:tbl>
              <a:tblPr firstRow="1" bandRow="1"/>
              <a:tblGrid>
                <a:gridCol w="1207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</a:rPr>
                        <a:t>Trao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</a:rPr>
                        <a:t>đổi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 ở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</a:rPr>
                        <a:t>phổi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/>
                        <a:t>Nơi</a:t>
                      </a:r>
                      <a:r>
                        <a:rPr lang="en-US" sz="2400" b="1" baseline="0"/>
                        <a:t> xảy ra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/>
                      <a:r>
                        <a:rPr lang="en-US" sz="2400" b="1" dirty="0" err="1"/>
                        <a:t>Tại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các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phế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nang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của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phổi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/>
                        <a:t>Đặc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điểm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/>
                      <a:r>
                        <a:rPr lang="vi-VN" sz="2400" b="1" dirty="0"/>
                        <a:t>O2 từ tế bào phổi vào máu</a:t>
                      </a:r>
                      <a:endParaRPr lang="en-US" sz="2400" b="1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CO2 từ máu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kumimoji="0" 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tế bào phổi </a:t>
                      </a:r>
                      <a:r>
                        <a:rPr lang="vi-VN" sz="2400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59349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0555 C 0.00834 -0.00741 0.00868 -0.0551 0.00712 -0.07292 C 0.00556 -0.09075 0.00365 -0.09375 -0.00156 -0.10093 C -0.00694 -0.10811 -0.01666 -0.11181 -0.02396 -0.11667 C -0.03159 -0.12153 -0.04027 -0.12616 -0.04635 -0.13079 C -0.05277 -0.13542 -0.05677 -0.14005 -0.06128 -0.14468 C -0.06614 -0.14931 -0.07222 -0.15394 -0.075 -0.15857 C -0.07777 -0.16297 -0.07639 -0.16945 -0.07777 -0.17223 C -0.07916 -0.175 -0.08125 -0.16945 -0.08368 -0.175 C -0.08611 -0.18056 -0.09097 -0.19561 -0.09271 -0.20556 C -0.09444 -0.21551 -0.09409 -0.22755 -0.09392 -0.2345 C -0.09375 -0.24144 -0.09236 -0.24306 -0.09166 -0.24723 C -0.09097 -0.25139 -0.09201 -0.2544 -0.08941 -0.25903 C -0.0868 -0.26366 -0.08038 -0.26922 -0.07639 -0.27454 C -0.07239 -0.27987 -0.07048 -0.28635 -0.0658 -0.29075 C -0.06111 -0.29514 -0.05451 -0.29746 -0.04826 -0.30116 C -0.04201 -0.30487 -0.03402 -0.30973 -0.02864 -0.31227 C -0.02326 -0.31482 -0.01823 -0.31621 -0.01562 -0.31667 C -0.01302 -0.31713 -0.01562 -0.31644 -0.01267 -0.31459 C -0.00972 -0.31274 -0.00416 -0.30625 0.00209 -0.30556 C 0.00834 -0.30487 0.01823 -0.30695 0.02431 -0.30996 C 0.03039 -0.31297 0.03368 -0.31158 0.03768 -0.32338 C 0.04167 -0.33519 0.04584 -0.36922 0.04809 -0.38125 " pathEditMode="relative" rAng="0" ptsTypes="aaaaaaaaaaaaaaaaaaaaaaa">
                                      <p:cBhvr>
                                        <p:cTn id="9" dur="5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0.02986 C 0.01944 0.03472 0.05416 0.05463 0.06388 0.05903 C 0.07343 0.06343 0.0684 0.05718 0.06875 0.05648 C 0.06909 0.05579 0.06388 0.05162 0.06579 0.05417 C 0.06788 0.05671 0.07187 0.06667 0.08055 0.07199 C 0.08923 0.07731 0.10885 0.08264 0.1184 0.08657 C 0.12795 0.09051 0.13593 0.09468 0.13819 0.09583 C 0.14045 0.09699 0.13125 0.09005 0.13211 0.09352 C 0.13298 0.09699 0.14062 0.10671 0.14357 0.11644 C 0.14652 0.12616 0.14861 0.14236 0.14965 0.15208 C 0.15052 0.16181 0.14965 0.16736 0.14965 0.17431 C 0.14965 0.18125 0.15 0.18866 0.14965 0.19421 C 0.1493 0.19977 0.14861 0.20255 0.14809 0.20764 C 0.14757 0.21273 0.14843 0.21852 0.14652 0.22523 C 0.14461 0.23194 0.13975 0.24051 0.13698 0.24792 C 0.1342 0.25532 0.13211 0.26389 0.12934 0.26991 C 0.12656 0.27593 0.12395 0.27963 0.12066 0.2838 C 0.11701 0.28796 0.11215 0.29167 0.1085 0.2956 C 0.10486 0.29954 0.10191 0.30185 0.09843 0.30718 C 0.09496 0.3125 0.09652 0.31574 0.08802 0.32755 C 0.07951 0.33935 0.05607 0.36782 0.04757 0.37824 " pathEditMode="relative" rAng="0" ptsTypes="aaaaaaaaaaaaaaaaaaaaa">
                                      <p:cBhvr>
                                        <p:cTn id="15" dur="5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 animBg="1"/>
      <p:bldP spid="15380" grpId="1" animBg="1"/>
      <p:bldP spid="15381" grpId="0" animBg="1"/>
      <p:bldP spid="1538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anh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-152400"/>
            <a:ext cx="5927725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 Box 4"/>
          <p:cNvSpPr txBox="1">
            <a:spLocks noChangeArrowheads="1"/>
          </p:cNvSpPr>
          <p:nvPr/>
        </p:nvSpPr>
        <p:spPr bwMode="auto">
          <a:xfrm>
            <a:off x="5468938" y="787400"/>
            <a:ext cx="234791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FF00"/>
                </a:solidFill>
                <a:latin typeface="Arial"/>
              </a:rPr>
              <a:t>Phê</a:t>
            </a:r>
            <a:r>
              <a:rPr lang="en-US" sz="20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/>
              </a:rPr>
              <a:t>nang</a:t>
            </a:r>
            <a:r>
              <a:rPr lang="en-US" sz="20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/>
              </a:rPr>
              <a:t>trong</a:t>
            </a:r>
            <a:r>
              <a:rPr lang="en-US" sz="20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/>
              </a:rPr>
              <a:t>phổi</a:t>
            </a:r>
            <a:endParaRPr lang="en-US" sz="2000" b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13668" name="Line 5"/>
          <p:cNvSpPr>
            <a:spLocks noChangeShapeType="1"/>
          </p:cNvSpPr>
          <p:nvPr/>
        </p:nvSpPr>
        <p:spPr bwMode="auto">
          <a:xfrm flipH="1" flipV="1">
            <a:off x="4954587" y="1066800"/>
            <a:ext cx="1055687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69" name="Text Box 6"/>
          <p:cNvSpPr txBox="1">
            <a:spLocks noChangeArrowheads="1"/>
          </p:cNvSpPr>
          <p:nvPr/>
        </p:nvSpPr>
        <p:spPr bwMode="auto">
          <a:xfrm>
            <a:off x="2971800" y="987425"/>
            <a:ext cx="2105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Tế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bào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biểu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mô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ở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phổi</a:t>
            </a:r>
            <a:endParaRPr lang="en-US" sz="20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3670" name="Line 7"/>
          <p:cNvSpPr>
            <a:spLocks noChangeShapeType="1"/>
          </p:cNvSpPr>
          <p:nvPr/>
        </p:nvSpPr>
        <p:spPr bwMode="auto">
          <a:xfrm>
            <a:off x="6551613" y="1981200"/>
            <a:ext cx="0" cy="611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1" name="Text Box 8"/>
          <p:cNvSpPr txBox="1">
            <a:spLocks noChangeArrowheads="1"/>
          </p:cNvSpPr>
          <p:nvPr/>
        </p:nvSpPr>
        <p:spPr bwMode="auto">
          <a:xfrm>
            <a:off x="5675313" y="2493296"/>
            <a:ext cx="2163762" cy="55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B050"/>
                </a:solidFill>
                <a:latin typeface="Arial"/>
              </a:rPr>
              <a:t>Mao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mạch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phế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nang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ở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phổi</a:t>
            </a:r>
            <a:endParaRPr lang="en-US" sz="20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3672" name="Line 9"/>
          <p:cNvSpPr>
            <a:spLocks noChangeShapeType="1"/>
          </p:cNvSpPr>
          <p:nvPr/>
        </p:nvSpPr>
        <p:spPr bwMode="auto">
          <a:xfrm flipH="1" flipV="1">
            <a:off x="6376988" y="5053012"/>
            <a:ext cx="311150" cy="661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3" name="Text Box 10"/>
          <p:cNvSpPr txBox="1">
            <a:spLocks noChangeArrowheads="1"/>
          </p:cNvSpPr>
          <p:nvPr/>
        </p:nvSpPr>
        <p:spPr bwMode="auto">
          <a:xfrm>
            <a:off x="5586413" y="4648200"/>
            <a:ext cx="2033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B050"/>
                </a:solidFill>
                <a:latin typeface="Arial"/>
              </a:rPr>
              <a:t>Mao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mạch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ở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các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mô</a:t>
            </a:r>
            <a:endParaRPr lang="en-US" sz="20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3674" name="Text Box 11"/>
          <p:cNvSpPr txBox="1">
            <a:spLocks noChangeArrowheads="1"/>
          </p:cNvSpPr>
          <p:nvPr/>
        </p:nvSpPr>
        <p:spPr bwMode="auto">
          <a:xfrm>
            <a:off x="6629400" y="4044950"/>
            <a:ext cx="72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Arial"/>
              </a:rPr>
              <a:t>Tim</a:t>
            </a:r>
          </a:p>
        </p:txBody>
      </p:sp>
      <p:sp>
        <p:nvSpPr>
          <p:cNvPr id="113675" name="Line 12"/>
          <p:cNvSpPr>
            <a:spLocks noChangeShapeType="1"/>
          </p:cNvSpPr>
          <p:nvPr/>
        </p:nvSpPr>
        <p:spPr bwMode="auto">
          <a:xfrm flipH="1" flipV="1">
            <a:off x="5335588" y="5834062"/>
            <a:ext cx="742950" cy="642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6" name="Text Box 13"/>
          <p:cNvSpPr txBox="1">
            <a:spLocks noChangeArrowheads="1"/>
          </p:cNvSpPr>
          <p:nvPr/>
        </p:nvSpPr>
        <p:spPr bwMode="auto">
          <a:xfrm>
            <a:off x="4267200" y="5438775"/>
            <a:ext cx="14936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Tế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bào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ở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các</a:t>
            </a:r>
            <a:r>
              <a:rPr lang="en-US" sz="20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/>
              </a:rPr>
              <a:t>mô</a:t>
            </a:r>
            <a:endParaRPr lang="en-US" sz="20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7184" name="AutoShape 16"/>
          <p:cNvSpPr>
            <a:spLocks/>
          </p:cNvSpPr>
          <p:nvPr/>
        </p:nvSpPr>
        <p:spPr bwMode="auto">
          <a:xfrm>
            <a:off x="7651750" y="5216525"/>
            <a:ext cx="119063" cy="1565275"/>
          </a:xfrm>
          <a:prstGeom prst="rightBrace">
            <a:avLst>
              <a:gd name="adj1" fmla="val 41022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7950201" y="5372100"/>
            <a:ext cx="122568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3300"/>
                </a:solidFill>
                <a:latin typeface="Arial"/>
              </a:rPr>
              <a:t>Trao</a:t>
            </a:r>
            <a:r>
              <a:rPr lang="en-US" b="1" dirty="0">
                <a:solidFill>
                  <a:srgbClr val="FF330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Arial"/>
              </a:rPr>
              <a:t>đổi</a:t>
            </a:r>
            <a:r>
              <a:rPr lang="en-US" b="1" dirty="0">
                <a:solidFill>
                  <a:srgbClr val="FF330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Arial"/>
              </a:rPr>
              <a:t>khí</a:t>
            </a:r>
            <a:r>
              <a:rPr lang="en-US" b="1" dirty="0">
                <a:solidFill>
                  <a:srgbClr val="FF3300"/>
                </a:solidFill>
                <a:latin typeface="Arial"/>
              </a:rPr>
              <a:t> ở </a:t>
            </a:r>
            <a:r>
              <a:rPr lang="en-US" b="1" dirty="0" err="1">
                <a:solidFill>
                  <a:srgbClr val="FF3300"/>
                </a:solidFill>
                <a:latin typeface="Arial"/>
              </a:rPr>
              <a:t>tế</a:t>
            </a:r>
            <a:r>
              <a:rPr lang="en-US" b="1" dirty="0">
                <a:solidFill>
                  <a:srgbClr val="FF330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Arial"/>
              </a:rPr>
              <a:t>bào</a:t>
            </a:r>
            <a:endParaRPr lang="en-US" b="1" dirty="0">
              <a:solidFill>
                <a:srgbClr val="FF3300"/>
              </a:solidFill>
              <a:latin typeface="Arial"/>
            </a:endParaRPr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6865937" y="3657600"/>
            <a:ext cx="388938" cy="387350"/>
          </a:xfrm>
          <a:prstGeom prst="ellipse">
            <a:avLst/>
          </a:prstGeom>
          <a:solidFill>
            <a:srgbClr val="FF3300"/>
          </a:solidFill>
          <a:ln w="9525">
            <a:solidFill>
              <a:srgbClr val="D1EDF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O</a:t>
            </a:r>
            <a:r>
              <a:rPr lang="en-US" sz="2000" b="1" baseline="-25000" dirty="0">
                <a:solidFill>
                  <a:srgbClr val="FFFFFF"/>
                </a:solidFill>
              </a:rPr>
              <a:t>2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6248401" y="6324600"/>
            <a:ext cx="520700" cy="3810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E7DDE4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CO</a:t>
            </a:r>
            <a:r>
              <a:rPr lang="en-US" sz="2000" b="1" baseline="-25000" dirty="0">
                <a:solidFill>
                  <a:srgbClr val="FFFFFF"/>
                </a:solidFill>
              </a:rPr>
              <a:t>2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623041"/>
              </p:ext>
            </p:extLst>
          </p:nvPr>
        </p:nvGraphicFramePr>
        <p:xfrm>
          <a:off x="0" y="2493296"/>
          <a:ext cx="4800600" cy="2706852"/>
        </p:xfrm>
        <a:graphic>
          <a:graphicData uri="http://schemas.openxmlformats.org/drawingml/2006/table">
            <a:tbl>
              <a:tblPr firstRow="1" bandRow="1"/>
              <a:tblGrid>
                <a:gridCol w="13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8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6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2400" b="1" dirty="0" err="1">
                          <a:solidFill>
                            <a:schemeClr val="bg1"/>
                          </a:solidFill>
                        </a:rPr>
                        <a:t>Trao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</a:rPr>
                        <a:t>đổi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 ở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</a:rPr>
                        <a:t>tế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</a:rPr>
                        <a:t>bào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/>
                        <a:t>Nơi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xảy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ra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/>
                      <a:r>
                        <a:rPr lang="en-US" sz="2400" b="1" dirty="0" err="1"/>
                        <a:t>Tại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các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tế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bào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6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/>
                        <a:t>Đặc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điểm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/>
                      <a:r>
                        <a:rPr lang="vi-VN" sz="2400" b="1" dirty="0"/>
                        <a:t>O2 từ máu vào tế bào</a:t>
                      </a:r>
                      <a:endParaRPr lang="en-US" sz="2400" b="1" dirty="0"/>
                    </a:p>
                    <a:p>
                      <a:pPr algn="just"/>
                      <a:r>
                        <a:rPr lang="vi-VN" sz="2400" b="1" dirty="0"/>
                        <a:t>CO2 từ tế bào vào máu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62191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-0.02223 C 0.01649 -0.01551 0.03142 0.00486 0.03299 0.01782 C 0.03455 0.03078 0.02708 0.04699 0.02257 0.05555 C 0.01788 0.06412 0.01337 0.06527 0.00573 0.06898 C -0.00208 0.07268 -0.01701 0.08078 -0.02326 0.07777 C -0.02969 0.07477 -0.03038 0.0581 -0.03229 0.05115 C -0.03403 0.04421 -0.03385 0.04375 -0.03403 0.03564 C -0.03437 0.02754 -0.03333 0.01111 -0.03403 0.00231 C -0.0349 -0.00648 -0.03819 -0.00949 -0.03837 -0.0176 C -0.03854 -0.0257 -0.03889 -0.03658 -0.03542 -0.04653 C -0.03212 -0.05648 -0.02187 -0.06991 -0.01771 -0.07778 C -0.01354 -0.08565 -0.01319 -0.09121 -0.01007 -0.09329 C -0.00677 -0.09537 -0.00243 -0.08959 0.00122 -0.08959 C 0.00486 -0.08959 0.00851 -0.0926 0.01181 -0.09352 C 0.0151 -0.09445 0.01701 -0.09491 0.02066 -0.09561 C 0.02431 -0.0963 0.02986 -0.09769 0.03403 -0.09746 C 0.03819 -0.09723 0.04358 -0.09352 0.04601 -0.09352 C 0.04844 -0.09352 0.04688 -0.09792 0.04896 -0.09769 C 0.05087 -0.09746 0.05503 -0.09306 0.05799 -0.09167 C 0.06094 -0.09028 0.06319 -0.09005 0.06701 -0.08889 C 0.07066 -0.08773 0.07674 -0.08611 0.08038 -0.08426 C 0.08403 -0.08241 0.08646 -0.08125 0.08906 -0.07755 C 0.09167 -0.07385 0.09306 -0.06783 0.09653 -0.06204 C 0.09983 -0.05625 0.10712 -0.04838 0.1099 -0.04213 C 0.11267 -0.03588 0.11181 -0.03033 0.11337 -0.025 C 0.1151 -0.01968 0.11892 -0.01644 0.12014 -0.01088 C 0.12153 -0.00533 0.12031 0.00162 0.12083 0.00833 C 0.12135 0.01504 0.12222 0.02222 0.12309 0.02893 C 0.12413 0.03564 0.12674 0.04143 0.12674 0.04838 C 0.12674 0.05532 0.12639 0.06041 0.12309 0.07129 C 0.11997 0.08217 0.11233 0.10231 0.10694 0.11342 C 0.10156 0.12453 0.09462 0.13102 0.09063 0.13796 C 0.08663 0.1449 0.08663 0.15023 0.08316 0.15578 C 0.07986 0.16134 0.07639 0.1662 0.06997 0.17129 C 0.06337 0.17639 0.05069 0.18148 0.04375 0.18634 C 0.03681 0.1912 0.03368 0.19652 0.02847 0.20023 C 0.02309 0.20393 0.01424 0.2081 0.01198 0.20902 C 0.0099 0.20995 0.01701 0.20439 0.01563 0.20625 C 0.01424 0.2081 0.00677 0.21666 0.0033 0.22014 C -0.00035 0.22361 -0.00191 0.22384 -0.00573 0.22685 C -0.00955 0.22986 -0.01892 0.23727 -0.02031 0.23796 C -0.0217 0.23865 -0.01076 0.2287 -0.01458 0.23125 C -0.01823 0.23379 -0.03924 0.25139 -0.04253 0.25347 C -0.04601 0.25555 -0.0349 0.2449 -0.03524 0.24444 C -0.03542 0.24398 -0.04253 0.24814 -0.0441 0.25115 C -0.04566 0.25416 -0.04392 0.25787 -0.0441 0.26227 C -0.04427 0.26666 -0.04601 0.27291 -0.04549 0.27777 C -0.04514 0.28264 -0.04306 0.26713 -0.04097 0.2912 C -0.03906 0.31527 -0.03524 0.3949 -0.03368 0.42222 " pathEditMode="relative" rAng="0" ptsTypes="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2 0.01667 C -0.01059 0.00046 -0.00417 -0.05903 -0.00191 -0.07893 C 0.00018 -0.09884 0.0007 -0.0963 0.00087 -0.10324 C 0.00122 -0.11018 0.00035 -0.11551 -0.00052 -0.12106 C -0.00156 -0.12662 -0.00278 -0.13032 -0.00486 -0.13657 C -0.00694 -0.14282 -0.00885 -0.15463 -0.01337 -0.1588 C -0.01788 -0.16296 -0.02361 -0.15926 -0.0316 -0.16111 C -0.03958 -0.16296 -0.05347 -0.16667 -0.06128 -0.16991 C -0.06892 -0.17315 -0.07344 -0.17778 -0.0776 -0.18102 C -0.08177 -0.18426 -0.08194 -0.18657 -0.08646 -0.19005 C -0.09097 -0.19352 -0.1 -0.19861 -0.10486 -0.20255 C -0.10972 -0.20648 -0.11267 -0.21065 -0.11597 -0.21435 C -0.11927 -0.21805 -0.12153 -0.2213 -0.125 -0.22546 C -0.1283 -0.22963 -0.13351 -0.23518 -0.1368 -0.23889 C -0.14028 -0.24259 -0.14201 -0.24097 -0.14566 -0.24768 C -0.1493 -0.2544 -0.15694 -0.27523 -0.15903 -0.27893 C -0.16128 -0.28264 -0.15816 -0.2669 -0.15903 -0.26991 C -0.16007 -0.27292 -0.16302 -0.2912 -0.16493 -0.29676 C -0.16684 -0.30231 -0.16996 -0.30162 -0.17014 -0.30324 C -0.17048 -0.30486 -0.16562 -0.30255 -0.16667 -0.30625 C -0.16771 -0.30995 -0.17604 -0.31991 -0.17691 -0.32592 C -0.1776 -0.33194 -0.17101 -0.33819 -0.17101 -0.3419 C -0.17101 -0.3456 -0.17587 -0.34352 -0.17691 -0.34815 C -0.17778 -0.35278 -0.17778 -0.36319 -0.17691 -0.37037 C -0.17587 -0.37755 -0.17292 -0.38588 -0.17101 -0.39167 C -0.16892 -0.39745 -0.16684 -0.40046 -0.16493 -0.40486 C -0.16302 -0.40926 -0.16146 -0.41319 -0.15903 -0.41759 C -0.15694 -0.42199 -0.15486 -0.42755 -0.15173 -0.43148 C -0.14844 -0.43542 -0.14444 -0.43866 -0.13958 -0.44143 C -0.13507 -0.44398 -0.12917 -0.4463 -0.12309 -0.44722 C -0.11719 -0.44815 -0.11059 -0.44815 -0.10399 -0.44722 C -0.09722 -0.4463 -0.08976 -0.44467 -0.08298 -0.44143 C -0.07621 -0.43819 -0.06701 -0.43333 -0.06285 -0.42778 C -0.05868 -0.42222 -0.05885 -0.4118 -0.05833 -0.4081 C -0.05781 -0.4044 -0.05833 -0.40671 -0.05989 -0.40602 C -0.06146 -0.40532 -0.06701 -0.40694 -0.06719 -0.4037 C -0.06736 -0.40046 -0.06285 -0.3919 -0.06094 -0.38634 C -0.05903 -0.38079 -0.05694 -0.37454 -0.05573 -0.37037 C -0.05451 -0.3662 -0.0566 -0.36805 -0.05399 -0.36111 C -0.05139 -0.35417 -0.04184 -0.33194 -0.0401 -0.32893 C -0.03837 -0.32592 -0.04184 -0.33981 -0.04357 -0.34282 C -0.04531 -0.34583 -0.05278 -0.33773 -0.05052 -0.34722 C -0.04826 -0.35671 -0.03385 -0.38912 -0.02951 -0.40023 " pathEditMode="relative" rAng="0" ptsTypes="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  <p:bldP spid="7187" grpId="0"/>
      <p:bldP spid="16404" grpId="0" animBg="1"/>
      <p:bldP spid="16404" grpId="1" animBg="1"/>
      <p:bldP spid="16405" grpId="0" animBg="1"/>
      <p:bldP spid="1640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7690512"/>
</p:tagLst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thinThick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thinThick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thinThick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thinThick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1569</Words>
  <Application>Microsoft Office PowerPoint</Application>
  <PresentationFormat>On-screen Show (4:3)</PresentationFormat>
  <Paragraphs>280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Default Design</vt:lpstr>
      <vt:lpstr>1_Default Design</vt:lpstr>
      <vt:lpstr>2_Default Design</vt:lpstr>
      <vt:lpstr>5_Default Design</vt:lpstr>
      <vt:lpstr>6_Default Design</vt:lpstr>
      <vt:lpstr>7_Default Design</vt:lpstr>
      <vt:lpstr>5_Office Theme</vt:lpstr>
      <vt:lpstr>8_Default Design</vt:lpstr>
      <vt:lpstr>9_Default Design</vt:lpstr>
      <vt:lpstr>10_Default Design</vt:lpstr>
      <vt:lpstr>3_Default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CÓ BIẾT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Thi Thao</cp:lastModifiedBy>
  <cp:revision>121</cp:revision>
  <dcterms:created xsi:type="dcterms:W3CDTF">2017-11-02T17:55:41Z</dcterms:created>
  <dcterms:modified xsi:type="dcterms:W3CDTF">2021-11-24T03:16:39Z</dcterms:modified>
</cp:coreProperties>
</file>