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47" r:id="rId2"/>
    <p:sldId id="321" r:id="rId3"/>
    <p:sldId id="297" r:id="rId4"/>
    <p:sldId id="307" r:id="rId5"/>
    <p:sldId id="262" r:id="rId6"/>
    <p:sldId id="345" r:id="rId7"/>
    <p:sldId id="263" r:id="rId8"/>
    <p:sldId id="264" r:id="rId9"/>
    <p:sldId id="309" r:id="rId10"/>
    <p:sldId id="265" r:id="rId11"/>
    <p:sldId id="266" r:id="rId12"/>
    <p:sldId id="340" r:id="rId13"/>
    <p:sldId id="310" r:id="rId14"/>
    <p:sldId id="311" r:id="rId15"/>
    <p:sldId id="312" r:id="rId16"/>
    <p:sldId id="267" r:id="rId17"/>
    <p:sldId id="268" r:id="rId18"/>
    <p:sldId id="301" r:id="rId19"/>
    <p:sldId id="269" r:id="rId20"/>
    <p:sldId id="313" r:id="rId21"/>
    <p:sldId id="270" r:id="rId22"/>
    <p:sldId id="271" r:id="rId23"/>
    <p:sldId id="317" r:id="rId24"/>
    <p:sldId id="272" r:id="rId25"/>
    <p:sldId id="273" r:id="rId26"/>
    <p:sldId id="334" r:id="rId27"/>
    <p:sldId id="274" r:id="rId28"/>
    <p:sldId id="336" r:id="rId29"/>
    <p:sldId id="337" r:id="rId30"/>
    <p:sldId id="308" r:id="rId31"/>
    <p:sldId id="275" r:id="rId32"/>
    <p:sldId id="339" r:id="rId33"/>
    <p:sldId id="328" r:id="rId34"/>
    <p:sldId id="318" r:id="rId35"/>
    <p:sldId id="323" r:id="rId36"/>
    <p:sldId id="294" r:id="rId37"/>
    <p:sldId id="279" r:id="rId38"/>
    <p:sldId id="280" r:id="rId39"/>
    <p:sldId id="327" r:id="rId40"/>
    <p:sldId id="281" r:id="rId41"/>
    <p:sldId id="314" r:id="rId42"/>
    <p:sldId id="315" r:id="rId43"/>
    <p:sldId id="286" r:id="rId44"/>
    <p:sldId id="303" r:id="rId45"/>
    <p:sldId id="341" r:id="rId46"/>
    <p:sldId id="338" r:id="rId47"/>
    <p:sldId id="304" r:id="rId48"/>
    <p:sldId id="282" r:id="rId49"/>
    <p:sldId id="285" r:id="rId50"/>
    <p:sldId id="342" r:id="rId51"/>
    <p:sldId id="305" r:id="rId52"/>
    <p:sldId id="306" r:id="rId53"/>
    <p:sldId id="284" r:id="rId54"/>
    <p:sldId id="344" r:id="rId55"/>
    <p:sldId id="288" r:id="rId56"/>
    <p:sldId id="287" r:id="rId57"/>
    <p:sldId id="320"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CFCA2"/>
    <a:srgbClr val="0000FF"/>
    <a:srgbClr val="66FF33"/>
    <a:srgbClr val="BAE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05" autoAdjust="0"/>
    <p:restoredTop sz="86375" autoAdjust="0"/>
  </p:normalViewPr>
  <p:slideViewPr>
    <p:cSldViewPr>
      <p:cViewPr varScale="1">
        <p:scale>
          <a:sx n="69" d="100"/>
          <a:sy n="69" d="100"/>
        </p:scale>
        <p:origin x="-1796" y="-72"/>
      </p:cViewPr>
      <p:guideLst>
        <p:guide orient="horz" pos="2160"/>
        <p:guide pos="2880"/>
      </p:guideLst>
    </p:cSldViewPr>
  </p:slideViewPr>
  <p:outlineViewPr>
    <p:cViewPr>
      <p:scale>
        <a:sx n="33" d="100"/>
        <a:sy n="33" d="100"/>
      </p:scale>
      <p:origin x="0" y="68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74324F1-C4E0-4AEC-B6F9-882EB892BBC2}" type="slidenum">
              <a:rPr lang="en-US" altLang="en-US"/>
              <a:pPr/>
              <a:t>‹#›</a:t>
            </a:fld>
            <a:endParaRPr lang="en-US" altLang="en-US"/>
          </a:p>
        </p:txBody>
      </p:sp>
    </p:spTree>
    <p:extLst>
      <p:ext uri="{BB962C8B-B14F-4D97-AF65-F5344CB8AC3E}">
        <p14:creationId xmlns:p14="http://schemas.microsoft.com/office/powerpoint/2010/main" val="209324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fld id="{E29352D6-1361-46D8-92F8-C85329319945}" type="slidenum">
              <a:rPr lang="en-US" altLang="vi-VN">
                <a:latin typeface="Arial" charset="0"/>
              </a:rPr>
              <a:pPr/>
              <a:t>18</a:t>
            </a:fld>
            <a:endParaRPr lang="en-US" altLang="vi-VN">
              <a:latin typeface="Arial" charset="0"/>
            </a:endParaRPr>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p:spPr>
        <p:txBody>
          <a:bodyPr/>
          <a:lstStyle/>
          <a:p>
            <a:pPr eaLnBrk="1" hangingPunct="1"/>
            <a:endParaRPr lang="vi-VN" altLang="vi-VN" smtClean="0">
              <a:latin typeface="Arial" charset="0"/>
              <a:cs typeface="Arial" charset="0"/>
            </a:endParaRPr>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r" eaLnBrk="1" hangingPunct="1"/>
            <a:fld id="{BADAF8CB-1500-4452-A4DA-27C04D2C0C96}" type="slidenum">
              <a:rPr lang="en-US" altLang="vi-VN" sz="1200">
                <a:latin typeface="Calibri" pitchFamily="34" charset="0"/>
              </a:rPr>
              <a:pPr algn="r" eaLnBrk="1" hangingPunct="1"/>
              <a:t>18</a:t>
            </a:fld>
            <a:endParaRPr lang="en-US" altLang="vi-VN"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fld id="{DEA737B3-A1BB-4643-99BE-28B67A568457}" type="slidenum">
              <a:rPr lang="en-US" altLang="vi-VN">
                <a:latin typeface="Arial" charset="0"/>
              </a:rPr>
              <a:pPr/>
              <a:t>30</a:t>
            </a:fld>
            <a:endParaRPr lang="en-US" altLang="vi-VN">
              <a:latin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vi-VN" altLang="vi-V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DD6F12-16B7-4496-9461-3A574B78B382}" type="slidenum">
              <a:rPr lang="en-US" altLang="en-US"/>
              <a:pPr/>
              <a:t>‹#›</a:t>
            </a:fld>
            <a:endParaRPr lang="en-US" altLang="en-US"/>
          </a:p>
        </p:txBody>
      </p:sp>
    </p:spTree>
    <p:extLst>
      <p:ext uri="{BB962C8B-B14F-4D97-AF65-F5344CB8AC3E}">
        <p14:creationId xmlns:p14="http://schemas.microsoft.com/office/powerpoint/2010/main" val="415777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B22EE2-1334-46DF-87AD-CEAD2C0FA175}" type="slidenum">
              <a:rPr lang="en-US" altLang="en-US"/>
              <a:pPr/>
              <a:t>‹#›</a:t>
            </a:fld>
            <a:endParaRPr lang="en-US" altLang="en-US"/>
          </a:p>
        </p:txBody>
      </p:sp>
    </p:spTree>
    <p:extLst>
      <p:ext uri="{BB962C8B-B14F-4D97-AF65-F5344CB8AC3E}">
        <p14:creationId xmlns:p14="http://schemas.microsoft.com/office/powerpoint/2010/main" val="140555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E9DA00-7D16-445C-90C8-D23B634660F4}" type="slidenum">
              <a:rPr lang="en-US" altLang="en-US"/>
              <a:pPr/>
              <a:t>‹#›</a:t>
            </a:fld>
            <a:endParaRPr lang="en-US" altLang="en-US"/>
          </a:p>
        </p:txBody>
      </p:sp>
    </p:spTree>
    <p:extLst>
      <p:ext uri="{BB962C8B-B14F-4D97-AF65-F5344CB8AC3E}">
        <p14:creationId xmlns:p14="http://schemas.microsoft.com/office/powerpoint/2010/main" val="286871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36E8F5-AB2B-4A32-9FED-3759A2A092A5}" type="slidenum">
              <a:rPr lang="en-US" altLang="en-US"/>
              <a:pPr/>
              <a:t>‹#›</a:t>
            </a:fld>
            <a:endParaRPr lang="en-US" altLang="en-US"/>
          </a:p>
        </p:txBody>
      </p:sp>
    </p:spTree>
    <p:extLst>
      <p:ext uri="{BB962C8B-B14F-4D97-AF65-F5344CB8AC3E}">
        <p14:creationId xmlns:p14="http://schemas.microsoft.com/office/powerpoint/2010/main" val="319116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961215-DAC3-48D5-9A6E-7FB821D4381E}" type="slidenum">
              <a:rPr lang="en-US" altLang="en-US"/>
              <a:pPr/>
              <a:t>‹#›</a:t>
            </a:fld>
            <a:endParaRPr lang="en-US" altLang="en-US"/>
          </a:p>
        </p:txBody>
      </p:sp>
    </p:spTree>
    <p:extLst>
      <p:ext uri="{BB962C8B-B14F-4D97-AF65-F5344CB8AC3E}">
        <p14:creationId xmlns:p14="http://schemas.microsoft.com/office/powerpoint/2010/main" val="22141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DE959E-BADD-4E46-A71D-75BAB1C29D2F}" type="slidenum">
              <a:rPr lang="en-US" altLang="en-US"/>
              <a:pPr/>
              <a:t>‹#›</a:t>
            </a:fld>
            <a:endParaRPr lang="en-US" altLang="en-US"/>
          </a:p>
        </p:txBody>
      </p:sp>
    </p:spTree>
    <p:extLst>
      <p:ext uri="{BB962C8B-B14F-4D97-AF65-F5344CB8AC3E}">
        <p14:creationId xmlns:p14="http://schemas.microsoft.com/office/powerpoint/2010/main" val="39935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D9EA83-7C43-4812-886C-E785C51FBF28}" type="slidenum">
              <a:rPr lang="en-US" altLang="en-US"/>
              <a:pPr/>
              <a:t>‹#›</a:t>
            </a:fld>
            <a:endParaRPr lang="en-US" altLang="en-US"/>
          </a:p>
        </p:txBody>
      </p:sp>
    </p:spTree>
    <p:extLst>
      <p:ext uri="{BB962C8B-B14F-4D97-AF65-F5344CB8AC3E}">
        <p14:creationId xmlns:p14="http://schemas.microsoft.com/office/powerpoint/2010/main" val="373848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832855E-4E24-47BD-B7B3-6B2FA060EF03}" type="slidenum">
              <a:rPr lang="en-US" altLang="en-US"/>
              <a:pPr/>
              <a:t>‹#›</a:t>
            </a:fld>
            <a:endParaRPr lang="en-US" altLang="en-US"/>
          </a:p>
        </p:txBody>
      </p:sp>
    </p:spTree>
    <p:extLst>
      <p:ext uri="{BB962C8B-B14F-4D97-AF65-F5344CB8AC3E}">
        <p14:creationId xmlns:p14="http://schemas.microsoft.com/office/powerpoint/2010/main" val="74862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D8FAF4-70C0-410C-AD1A-1D1CFCA2E8D9}" type="slidenum">
              <a:rPr lang="en-US" altLang="en-US"/>
              <a:pPr/>
              <a:t>‹#›</a:t>
            </a:fld>
            <a:endParaRPr lang="en-US" altLang="en-US"/>
          </a:p>
        </p:txBody>
      </p:sp>
    </p:spTree>
    <p:extLst>
      <p:ext uri="{BB962C8B-B14F-4D97-AF65-F5344CB8AC3E}">
        <p14:creationId xmlns:p14="http://schemas.microsoft.com/office/powerpoint/2010/main" val="16205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EC378B-6C46-40F4-B977-257FC3DEAC5F}" type="slidenum">
              <a:rPr lang="en-US" altLang="en-US"/>
              <a:pPr/>
              <a:t>‹#›</a:t>
            </a:fld>
            <a:endParaRPr lang="en-US" altLang="en-US"/>
          </a:p>
        </p:txBody>
      </p:sp>
    </p:spTree>
    <p:extLst>
      <p:ext uri="{BB962C8B-B14F-4D97-AF65-F5344CB8AC3E}">
        <p14:creationId xmlns:p14="http://schemas.microsoft.com/office/powerpoint/2010/main" val="274896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A7BA97-4F30-4652-B4F0-FC8029118B98}" type="slidenum">
              <a:rPr lang="en-US" altLang="en-US"/>
              <a:pPr/>
              <a:t>‹#›</a:t>
            </a:fld>
            <a:endParaRPr lang="en-US" altLang="en-US"/>
          </a:p>
        </p:txBody>
      </p:sp>
    </p:spTree>
    <p:extLst>
      <p:ext uri="{BB962C8B-B14F-4D97-AF65-F5344CB8AC3E}">
        <p14:creationId xmlns:p14="http://schemas.microsoft.com/office/powerpoint/2010/main" val="134228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F55DE1-6D19-4518-A314-A155DD0FA1BA}" type="slidenum">
              <a:rPr lang="en-US" altLang="en-US"/>
              <a:pPr/>
              <a:t>‹#›</a:t>
            </a:fld>
            <a:endParaRPr lang="en-US" altLang="en-US"/>
          </a:p>
        </p:txBody>
      </p:sp>
    </p:spTree>
    <p:extLst>
      <p:ext uri="{BB962C8B-B14F-4D97-AF65-F5344CB8AC3E}">
        <p14:creationId xmlns:p14="http://schemas.microsoft.com/office/powerpoint/2010/main" val="234603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E179EDC2-3F5A-4844-9082-8A2E12C829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oleObject" Target="../embeddings/oleObject3.bin"/><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5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169863" y="76200"/>
            <a:ext cx="86693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200" b="1">
                <a:solidFill>
                  <a:srgbClr val="0000FF"/>
                </a:solidFill>
                <a:latin typeface="Times New Roman" pitchFamily="18" charset="0"/>
                <a:cs typeface="Times New Roman" pitchFamily="18" charset="0"/>
              </a:rPr>
              <a:t>CHƯƠNG II: XÃ HỘI VIỆT NAM TỪ NĂM 1897 ĐẾN NĂM 1918</a:t>
            </a:r>
          </a:p>
        </p:txBody>
      </p:sp>
      <p:sp>
        <p:nvSpPr>
          <p:cNvPr id="3075" name="Text Box 8"/>
          <p:cNvSpPr txBox="1">
            <a:spLocks noChangeArrowheads="1"/>
          </p:cNvSpPr>
          <p:nvPr/>
        </p:nvSpPr>
        <p:spPr bwMode="auto">
          <a:xfrm>
            <a:off x="80963" y="447675"/>
            <a:ext cx="8847137" cy="707886"/>
          </a:xfrm>
          <a:prstGeom prst="rect">
            <a:avLst/>
          </a:prstGeom>
          <a:solidFill>
            <a:srgbClr val="FFFF00"/>
          </a:solidFill>
          <a:ln w="2857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vi-VN" sz="2000" b="1" dirty="0" err="1" smtClean="0">
                <a:solidFill>
                  <a:srgbClr val="0000FF"/>
                </a:solidFill>
                <a:latin typeface="Times New Roman" pitchFamily="18" charset="0"/>
              </a:rPr>
              <a:t>Chủ</a:t>
            </a:r>
            <a:r>
              <a:rPr lang="en-US" altLang="vi-VN" sz="2000" b="1" dirty="0" smtClean="0">
                <a:solidFill>
                  <a:srgbClr val="0000FF"/>
                </a:solidFill>
                <a:latin typeface="Times New Roman" pitchFamily="18" charset="0"/>
              </a:rPr>
              <a:t> </a:t>
            </a:r>
            <a:r>
              <a:rPr lang="en-US" altLang="vi-VN" sz="2000" b="1" dirty="0" err="1" smtClean="0">
                <a:solidFill>
                  <a:srgbClr val="0000FF"/>
                </a:solidFill>
                <a:latin typeface="Times New Roman" pitchFamily="18" charset="0"/>
              </a:rPr>
              <a:t>đề</a:t>
            </a:r>
            <a:r>
              <a:rPr lang="en-US" altLang="vi-VN" sz="2000" b="1" dirty="0" smtClean="0">
                <a:solidFill>
                  <a:srgbClr val="0000FF"/>
                </a:solidFill>
                <a:latin typeface="Times New Roman" pitchFamily="18" charset="0"/>
              </a:rPr>
              <a:t>: NHỮNG </a:t>
            </a:r>
            <a:r>
              <a:rPr lang="en-US" altLang="vi-VN" sz="2000" b="1" dirty="0">
                <a:solidFill>
                  <a:srgbClr val="0000FF"/>
                </a:solidFill>
                <a:latin typeface="Times New Roman" pitchFamily="18" charset="0"/>
              </a:rPr>
              <a:t>CHUYỂN BIẾN VỀ KINH TÊ, XÃ HỘI VIỆT </a:t>
            </a:r>
            <a:r>
              <a:rPr lang="en-US" altLang="vi-VN" sz="2000" b="1" dirty="0" smtClean="0">
                <a:solidFill>
                  <a:srgbClr val="0000FF"/>
                </a:solidFill>
                <a:latin typeface="Times New Roman" pitchFamily="18" charset="0"/>
              </a:rPr>
              <a:t>NAM VÀ PHONG TRÀO YÊU NƯỚC CHỐNG PHÁP TỪ ĐẦU TK XX ĐẾN NĂM 1918</a:t>
            </a:r>
          </a:p>
        </p:txBody>
      </p:sp>
      <p:sp>
        <p:nvSpPr>
          <p:cNvPr id="11" name="Text Box 28"/>
          <p:cNvSpPr txBox="1">
            <a:spLocks noChangeArrowheads="1"/>
          </p:cNvSpPr>
          <p:nvPr/>
        </p:nvSpPr>
        <p:spPr bwMode="auto">
          <a:xfrm>
            <a:off x="-38100" y="1704975"/>
            <a:ext cx="4800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2000">
                <a:solidFill>
                  <a:srgbClr val="0000FF"/>
                </a:solidFill>
                <a:latin typeface="Times New Roman" pitchFamily="18" charset="0"/>
                <a:sym typeface="Wingdings" pitchFamily="2" charset="2"/>
              </a:rPr>
              <a:t></a:t>
            </a:r>
            <a:r>
              <a:rPr lang="en-US" altLang="vi-VN" sz="2000">
                <a:latin typeface="Times New Roman" pitchFamily="18" charset="0"/>
              </a:rPr>
              <a:t> </a:t>
            </a:r>
            <a:r>
              <a:rPr lang="en-US" altLang="vi-VN" sz="2000" b="1">
                <a:solidFill>
                  <a:srgbClr val="0000FF"/>
                </a:solidFill>
                <a:latin typeface="Times New Roman" pitchFamily="18" charset="0"/>
                <a:cs typeface="Times New Roman" pitchFamily="18" charset="0"/>
              </a:rPr>
              <a:t>1. Tổ chức bộ máy Nhà nước</a:t>
            </a:r>
          </a:p>
        </p:txBody>
      </p:sp>
      <p:sp>
        <p:nvSpPr>
          <p:cNvPr id="3077" name="Line 7"/>
          <p:cNvSpPr>
            <a:spLocks noChangeShapeType="1"/>
          </p:cNvSpPr>
          <p:nvPr/>
        </p:nvSpPr>
        <p:spPr bwMode="auto">
          <a:xfrm flipH="1">
            <a:off x="5029200" y="1371600"/>
            <a:ext cx="0" cy="5257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Line 7"/>
          <p:cNvSpPr>
            <a:spLocks noChangeShapeType="1"/>
          </p:cNvSpPr>
          <p:nvPr/>
        </p:nvSpPr>
        <p:spPr bwMode="auto">
          <a:xfrm flipH="1">
            <a:off x="5181600" y="1524000"/>
            <a:ext cx="0" cy="5257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Line 7"/>
          <p:cNvSpPr>
            <a:spLocks noChangeShapeType="1"/>
          </p:cNvSpPr>
          <p:nvPr/>
        </p:nvSpPr>
        <p:spPr bwMode="auto">
          <a:xfrm flipH="1">
            <a:off x="4791075" y="1524000"/>
            <a:ext cx="9525" cy="5105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9"/>
          <p:cNvSpPr txBox="1">
            <a:spLocks noChangeArrowheads="1"/>
          </p:cNvSpPr>
          <p:nvPr/>
        </p:nvSpPr>
        <p:spPr bwMode="auto">
          <a:xfrm>
            <a:off x="80963" y="2101850"/>
            <a:ext cx="4516437" cy="1311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vi-VN" sz="2000">
                <a:solidFill>
                  <a:srgbClr val="0000FF"/>
                </a:solidFill>
                <a:latin typeface="Times New Roman" pitchFamily="18" charset="0"/>
                <a:sym typeface="Wingdings" pitchFamily="2" charset="2"/>
              </a:rPr>
              <a:t> </a:t>
            </a:r>
            <a:r>
              <a:rPr lang="en-US" altLang="vi-VN" sz="2000" b="1">
                <a:latin typeface="Times New Roman" pitchFamily="18" charset="0"/>
                <a:cs typeface="Times New Roman" pitchFamily="18" charset="0"/>
              </a:rPr>
              <a:t>- Năm 1897 Pháp thành lập Liên bang Đông Dương gồm Việt Nam, Lào, Cam-pu-chia, do Toàn quyền người Pháp đứng đầu.</a:t>
            </a:r>
          </a:p>
        </p:txBody>
      </p:sp>
      <p:pic>
        <p:nvPicPr>
          <p:cNvPr id="16" name="Picture 6" descr="vietnam_pol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663" y="1492250"/>
            <a:ext cx="4224337" cy="5365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Freeform 8"/>
          <p:cNvSpPr>
            <a:spLocks/>
          </p:cNvSpPr>
          <p:nvPr/>
        </p:nvSpPr>
        <p:spPr bwMode="auto">
          <a:xfrm>
            <a:off x="5715000" y="4519613"/>
            <a:ext cx="2057400" cy="1423987"/>
          </a:xfrm>
          <a:custGeom>
            <a:avLst/>
            <a:gdLst>
              <a:gd name="T0" fmla="*/ 2147483646 w 1498"/>
              <a:gd name="T1" fmla="*/ 2147483646 h 1097"/>
              <a:gd name="T2" fmla="*/ 2147483646 w 1498"/>
              <a:gd name="T3" fmla="*/ 2147483646 h 1097"/>
              <a:gd name="T4" fmla="*/ 2147483646 w 1498"/>
              <a:gd name="T5" fmla="*/ 2147483646 h 1097"/>
              <a:gd name="T6" fmla="*/ 2147483646 w 1498"/>
              <a:gd name="T7" fmla="*/ 2147483646 h 1097"/>
              <a:gd name="T8" fmla="*/ 2147483646 w 1498"/>
              <a:gd name="T9" fmla="*/ 2147483646 h 1097"/>
              <a:gd name="T10" fmla="*/ 2147483646 w 1498"/>
              <a:gd name="T11" fmla="*/ 2147483646 h 1097"/>
              <a:gd name="T12" fmla="*/ 2147483646 w 1498"/>
              <a:gd name="T13" fmla="*/ 2147483646 h 1097"/>
              <a:gd name="T14" fmla="*/ 2147483646 w 1498"/>
              <a:gd name="T15" fmla="*/ 2147483646 h 1097"/>
              <a:gd name="T16" fmla="*/ 2147483646 w 1498"/>
              <a:gd name="T17" fmla="*/ 2147483646 h 1097"/>
              <a:gd name="T18" fmla="*/ 2147483646 w 1498"/>
              <a:gd name="T19" fmla="*/ 2147483646 h 1097"/>
              <a:gd name="T20" fmla="*/ 2147483646 w 1498"/>
              <a:gd name="T21" fmla="*/ 2147483646 h 1097"/>
              <a:gd name="T22" fmla="*/ 2147483646 w 1498"/>
              <a:gd name="T23" fmla="*/ 2147483646 h 1097"/>
              <a:gd name="T24" fmla="*/ 2147483646 w 1498"/>
              <a:gd name="T25" fmla="*/ 2147483646 h 1097"/>
              <a:gd name="T26" fmla="*/ 2147483646 w 1498"/>
              <a:gd name="T27" fmla="*/ 2147483646 h 1097"/>
              <a:gd name="T28" fmla="*/ 2147483646 w 1498"/>
              <a:gd name="T29" fmla="*/ 2147483646 h 1097"/>
              <a:gd name="T30" fmla="*/ 2147483646 w 1498"/>
              <a:gd name="T31" fmla="*/ 2147483646 h 1097"/>
              <a:gd name="T32" fmla="*/ 2147483646 w 1498"/>
              <a:gd name="T33" fmla="*/ 2147483646 h 1097"/>
              <a:gd name="T34" fmla="*/ 2147483646 w 1498"/>
              <a:gd name="T35" fmla="*/ 2147483646 h 1097"/>
              <a:gd name="T36" fmla="*/ 2147483646 w 1498"/>
              <a:gd name="T37" fmla="*/ 2147483646 h 1097"/>
              <a:gd name="T38" fmla="*/ 2147483646 w 1498"/>
              <a:gd name="T39" fmla="*/ 2147483646 h 1097"/>
              <a:gd name="T40" fmla="*/ 2147483646 w 1498"/>
              <a:gd name="T41" fmla="*/ 2147483646 h 1097"/>
              <a:gd name="T42" fmla="*/ 2147483646 w 1498"/>
              <a:gd name="T43" fmla="*/ 2147483646 h 1097"/>
              <a:gd name="T44" fmla="*/ 2147483646 w 1498"/>
              <a:gd name="T45" fmla="*/ 2147483646 h 1097"/>
              <a:gd name="T46" fmla="*/ 2147483646 w 1498"/>
              <a:gd name="T47" fmla="*/ 2147483646 h 1097"/>
              <a:gd name="T48" fmla="*/ 2147483646 w 1498"/>
              <a:gd name="T49" fmla="*/ 2147483646 h 1097"/>
              <a:gd name="T50" fmla="*/ 2147483646 w 1498"/>
              <a:gd name="T51" fmla="*/ 2147483646 h 1097"/>
              <a:gd name="T52" fmla="*/ 2147483646 w 1498"/>
              <a:gd name="T53" fmla="*/ 2147483646 h 10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8" h="1097">
                <a:moveTo>
                  <a:pt x="796" y="106"/>
                </a:moveTo>
                <a:cubicBezTo>
                  <a:pt x="728" y="102"/>
                  <a:pt x="660" y="103"/>
                  <a:pt x="592" y="94"/>
                </a:cubicBezTo>
                <a:cubicBezTo>
                  <a:pt x="567" y="91"/>
                  <a:pt x="520" y="70"/>
                  <a:pt x="520" y="70"/>
                </a:cubicBezTo>
                <a:cubicBezTo>
                  <a:pt x="397" y="88"/>
                  <a:pt x="270" y="70"/>
                  <a:pt x="148" y="94"/>
                </a:cubicBezTo>
                <a:cubicBezTo>
                  <a:pt x="132" y="97"/>
                  <a:pt x="139" y="126"/>
                  <a:pt x="136" y="142"/>
                </a:cubicBezTo>
                <a:cubicBezTo>
                  <a:pt x="121" y="223"/>
                  <a:pt x="130" y="242"/>
                  <a:pt x="64" y="286"/>
                </a:cubicBezTo>
                <a:cubicBezTo>
                  <a:pt x="29" y="392"/>
                  <a:pt x="0" y="532"/>
                  <a:pt x="100" y="598"/>
                </a:cubicBezTo>
                <a:cubicBezTo>
                  <a:pt x="112" y="633"/>
                  <a:pt x="103" y="676"/>
                  <a:pt x="124" y="706"/>
                </a:cubicBezTo>
                <a:cubicBezTo>
                  <a:pt x="134" y="719"/>
                  <a:pt x="156" y="714"/>
                  <a:pt x="172" y="718"/>
                </a:cubicBezTo>
                <a:cubicBezTo>
                  <a:pt x="190" y="771"/>
                  <a:pt x="167" y="908"/>
                  <a:pt x="244" y="922"/>
                </a:cubicBezTo>
                <a:cubicBezTo>
                  <a:pt x="295" y="932"/>
                  <a:pt x="348" y="930"/>
                  <a:pt x="400" y="934"/>
                </a:cubicBezTo>
                <a:cubicBezTo>
                  <a:pt x="346" y="1097"/>
                  <a:pt x="351" y="1007"/>
                  <a:pt x="664" y="994"/>
                </a:cubicBezTo>
                <a:cubicBezTo>
                  <a:pt x="748" y="985"/>
                  <a:pt x="780" y="989"/>
                  <a:pt x="844" y="946"/>
                </a:cubicBezTo>
                <a:cubicBezTo>
                  <a:pt x="887" y="882"/>
                  <a:pt x="942" y="886"/>
                  <a:pt x="1012" y="874"/>
                </a:cubicBezTo>
                <a:cubicBezTo>
                  <a:pt x="952" y="814"/>
                  <a:pt x="941" y="750"/>
                  <a:pt x="1036" y="718"/>
                </a:cubicBezTo>
                <a:cubicBezTo>
                  <a:pt x="1112" y="603"/>
                  <a:pt x="1164" y="632"/>
                  <a:pt x="1300" y="622"/>
                </a:cubicBezTo>
                <a:cubicBezTo>
                  <a:pt x="1366" y="606"/>
                  <a:pt x="1363" y="600"/>
                  <a:pt x="1384" y="538"/>
                </a:cubicBezTo>
                <a:cubicBezTo>
                  <a:pt x="1371" y="81"/>
                  <a:pt x="1498" y="109"/>
                  <a:pt x="1204" y="82"/>
                </a:cubicBezTo>
                <a:cubicBezTo>
                  <a:pt x="1180" y="74"/>
                  <a:pt x="1156" y="66"/>
                  <a:pt x="1132" y="58"/>
                </a:cubicBezTo>
                <a:cubicBezTo>
                  <a:pt x="1120" y="54"/>
                  <a:pt x="1096" y="46"/>
                  <a:pt x="1096" y="46"/>
                </a:cubicBezTo>
                <a:cubicBezTo>
                  <a:pt x="1080" y="50"/>
                  <a:pt x="1062" y="49"/>
                  <a:pt x="1048" y="58"/>
                </a:cubicBezTo>
                <a:cubicBezTo>
                  <a:pt x="965" y="113"/>
                  <a:pt x="1092" y="78"/>
                  <a:pt x="988" y="130"/>
                </a:cubicBezTo>
                <a:cubicBezTo>
                  <a:pt x="970" y="139"/>
                  <a:pt x="948" y="138"/>
                  <a:pt x="928" y="142"/>
                </a:cubicBezTo>
                <a:cubicBezTo>
                  <a:pt x="820" y="138"/>
                  <a:pt x="712" y="137"/>
                  <a:pt x="604" y="130"/>
                </a:cubicBezTo>
                <a:cubicBezTo>
                  <a:pt x="565" y="127"/>
                  <a:pt x="566" y="109"/>
                  <a:pt x="532" y="94"/>
                </a:cubicBezTo>
                <a:cubicBezTo>
                  <a:pt x="509" y="84"/>
                  <a:pt x="460" y="70"/>
                  <a:pt x="460" y="70"/>
                </a:cubicBezTo>
                <a:cubicBezTo>
                  <a:pt x="97" y="85"/>
                  <a:pt x="219" y="0"/>
                  <a:pt x="148" y="14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7"/>
          <p:cNvSpPr>
            <a:spLocks/>
          </p:cNvSpPr>
          <p:nvPr/>
        </p:nvSpPr>
        <p:spPr bwMode="auto">
          <a:xfrm>
            <a:off x="4919663" y="2003425"/>
            <a:ext cx="2852737" cy="2644775"/>
          </a:xfrm>
          <a:custGeom>
            <a:avLst/>
            <a:gdLst>
              <a:gd name="T0" fmla="*/ 2147483646 w 2019"/>
              <a:gd name="T1" fmla="*/ 2147483646 h 2062"/>
              <a:gd name="T2" fmla="*/ 2147483646 w 2019"/>
              <a:gd name="T3" fmla="*/ 2147483646 h 2062"/>
              <a:gd name="T4" fmla="*/ 2147483646 w 2019"/>
              <a:gd name="T5" fmla="*/ 2147483646 h 2062"/>
              <a:gd name="T6" fmla="*/ 2147483646 w 2019"/>
              <a:gd name="T7" fmla="*/ 2147483646 h 2062"/>
              <a:gd name="T8" fmla="*/ 2147483646 w 2019"/>
              <a:gd name="T9" fmla="*/ 2147483646 h 2062"/>
              <a:gd name="T10" fmla="*/ 2147483646 w 2019"/>
              <a:gd name="T11" fmla="*/ 2147483646 h 2062"/>
              <a:gd name="T12" fmla="*/ 2147483646 w 2019"/>
              <a:gd name="T13" fmla="*/ 2147483646 h 2062"/>
              <a:gd name="T14" fmla="*/ 2147483646 w 2019"/>
              <a:gd name="T15" fmla="*/ 2147483646 h 2062"/>
              <a:gd name="T16" fmla="*/ 2147483646 w 2019"/>
              <a:gd name="T17" fmla="*/ 2147483646 h 2062"/>
              <a:gd name="T18" fmla="*/ 2147483646 w 2019"/>
              <a:gd name="T19" fmla="*/ 2147483646 h 2062"/>
              <a:gd name="T20" fmla="*/ 2147483646 w 2019"/>
              <a:gd name="T21" fmla="*/ 2147483646 h 2062"/>
              <a:gd name="T22" fmla="*/ 2147483646 w 2019"/>
              <a:gd name="T23" fmla="*/ 2147483646 h 2062"/>
              <a:gd name="T24" fmla="*/ 2147483646 w 2019"/>
              <a:gd name="T25" fmla="*/ 2147483646 h 2062"/>
              <a:gd name="T26" fmla="*/ 2147483646 w 2019"/>
              <a:gd name="T27" fmla="*/ 2147483646 h 2062"/>
              <a:gd name="T28" fmla="*/ 2147483646 w 2019"/>
              <a:gd name="T29" fmla="*/ 2147483646 h 2062"/>
              <a:gd name="T30" fmla="*/ 2147483646 w 2019"/>
              <a:gd name="T31" fmla="*/ 2147483646 h 2062"/>
              <a:gd name="T32" fmla="*/ 2147483646 w 2019"/>
              <a:gd name="T33" fmla="*/ 2147483646 h 2062"/>
              <a:gd name="T34" fmla="*/ 2147483646 w 2019"/>
              <a:gd name="T35" fmla="*/ 2147483646 h 2062"/>
              <a:gd name="T36" fmla="*/ 2147483646 w 2019"/>
              <a:gd name="T37" fmla="*/ 2147483646 h 2062"/>
              <a:gd name="T38" fmla="*/ 2147483646 w 2019"/>
              <a:gd name="T39" fmla="*/ 2147483646 h 2062"/>
              <a:gd name="T40" fmla="*/ 2147483646 w 2019"/>
              <a:gd name="T41" fmla="*/ 2147483646 h 2062"/>
              <a:gd name="T42" fmla="*/ 2147483646 w 2019"/>
              <a:gd name="T43" fmla="*/ 2147483646 h 2062"/>
              <a:gd name="T44" fmla="*/ 2147483646 w 2019"/>
              <a:gd name="T45" fmla="*/ 2147483646 h 2062"/>
              <a:gd name="T46" fmla="*/ 2147483646 w 2019"/>
              <a:gd name="T47" fmla="*/ 2147483646 h 2062"/>
              <a:gd name="T48" fmla="*/ 2147483646 w 2019"/>
              <a:gd name="T49" fmla="*/ 2147483646 h 2062"/>
              <a:gd name="T50" fmla="*/ 2147483646 w 2019"/>
              <a:gd name="T51" fmla="*/ 2147483646 h 2062"/>
              <a:gd name="T52" fmla="*/ 2147483646 w 2019"/>
              <a:gd name="T53" fmla="*/ 2147483646 h 2062"/>
              <a:gd name="T54" fmla="*/ 2147483646 w 2019"/>
              <a:gd name="T55" fmla="*/ 2147483646 h 2062"/>
              <a:gd name="T56" fmla="*/ 2147483646 w 2019"/>
              <a:gd name="T57" fmla="*/ 2147483646 h 2062"/>
              <a:gd name="T58" fmla="*/ 2147483646 w 2019"/>
              <a:gd name="T59" fmla="*/ 2147483646 h 2062"/>
              <a:gd name="T60" fmla="*/ 2147483646 w 2019"/>
              <a:gd name="T61" fmla="*/ 2147483646 h 2062"/>
              <a:gd name="T62" fmla="*/ 2147483646 w 2019"/>
              <a:gd name="T63" fmla="*/ 2147483646 h 2062"/>
              <a:gd name="T64" fmla="*/ 2147483646 w 2019"/>
              <a:gd name="T65" fmla="*/ 2147483646 h 2062"/>
              <a:gd name="T66" fmla="*/ 2147483646 w 2019"/>
              <a:gd name="T67" fmla="*/ 2147483646 h 2062"/>
              <a:gd name="T68" fmla="*/ 2147483646 w 2019"/>
              <a:gd name="T69" fmla="*/ 2147483646 h 2062"/>
              <a:gd name="T70" fmla="*/ 2147483646 w 2019"/>
              <a:gd name="T71" fmla="*/ 2147483646 h 2062"/>
              <a:gd name="T72" fmla="*/ 2147483646 w 2019"/>
              <a:gd name="T73" fmla="*/ 2147483646 h 2062"/>
              <a:gd name="T74" fmla="*/ 2147483646 w 2019"/>
              <a:gd name="T75" fmla="*/ 2147483646 h 2062"/>
              <a:gd name="T76" fmla="*/ 2147483646 w 2019"/>
              <a:gd name="T77" fmla="*/ 2147483646 h 2062"/>
              <a:gd name="T78" fmla="*/ 2147483646 w 2019"/>
              <a:gd name="T79" fmla="*/ 2147483646 h 2062"/>
              <a:gd name="T80" fmla="*/ 2147483646 w 2019"/>
              <a:gd name="T81" fmla="*/ 2147483646 h 2062"/>
              <a:gd name="T82" fmla="*/ 2147483646 w 2019"/>
              <a:gd name="T83" fmla="*/ 2147483646 h 2062"/>
              <a:gd name="T84" fmla="*/ 2147483646 w 2019"/>
              <a:gd name="T85" fmla="*/ 2147483646 h 2062"/>
              <a:gd name="T86" fmla="*/ 2147483646 w 2019"/>
              <a:gd name="T87" fmla="*/ 2147483646 h 2062"/>
              <a:gd name="T88" fmla="*/ 2147483646 w 2019"/>
              <a:gd name="T89" fmla="*/ 2147483646 h 2062"/>
              <a:gd name="T90" fmla="*/ 2147483646 w 2019"/>
              <a:gd name="T91" fmla="*/ 2147483646 h 2062"/>
              <a:gd name="T92" fmla="*/ 2147483646 w 2019"/>
              <a:gd name="T93" fmla="*/ 2147483646 h 2062"/>
              <a:gd name="T94" fmla="*/ 2147483646 w 2019"/>
              <a:gd name="T95" fmla="*/ 2147483646 h 2062"/>
              <a:gd name="T96" fmla="*/ 2147483646 w 2019"/>
              <a:gd name="T97" fmla="*/ 2147483646 h 2062"/>
              <a:gd name="T98" fmla="*/ 2147483646 w 2019"/>
              <a:gd name="T99" fmla="*/ 2147483646 h 2062"/>
              <a:gd name="T100" fmla="*/ 2147483646 w 2019"/>
              <a:gd name="T101" fmla="*/ 2147483646 h 2062"/>
              <a:gd name="T102" fmla="*/ 2147483646 w 2019"/>
              <a:gd name="T103" fmla="*/ 2147483646 h 2062"/>
              <a:gd name="T104" fmla="*/ 2147483646 w 2019"/>
              <a:gd name="T105" fmla="*/ 2147483646 h 2062"/>
              <a:gd name="T106" fmla="*/ 2147483646 w 2019"/>
              <a:gd name="T107" fmla="*/ 2147483646 h 2062"/>
              <a:gd name="T108" fmla="*/ 2147483646 w 2019"/>
              <a:gd name="T109" fmla="*/ 2147483646 h 2062"/>
              <a:gd name="T110" fmla="*/ 2147483646 w 2019"/>
              <a:gd name="T111" fmla="*/ 2147483646 h 2062"/>
              <a:gd name="T112" fmla="*/ 2147483646 w 2019"/>
              <a:gd name="T113" fmla="*/ 2147483646 h 2062"/>
              <a:gd name="T114" fmla="*/ 2147483646 w 2019"/>
              <a:gd name="T115" fmla="*/ 2147483646 h 2062"/>
              <a:gd name="T116" fmla="*/ 2147483646 w 2019"/>
              <a:gd name="T117" fmla="*/ 2147483646 h 2062"/>
              <a:gd name="T118" fmla="*/ 2147483646 w 2019"/>
              <a:gd name="T119" fmla="*/ 2147483646 h 20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19" h="2062">
                <a:moveTo>
                  <a:pt x="565" y="29"/>
                </a:moveTo>
                <a:cubicBezTo>
                  <a:pt x="517" y="33"/>
                  <a:pt x="446" y="0"/>
                  <a:pt x="421" y="41"/>
                </a:cubicBezTo>
                <a:cubicBezTo>
                  <a:pt x="385" y="99"/>
                  <a:pt x="433" y="177"/>
                  <a:pt x="433" y="245"/>
                </a:cubicBezTo>
                <a:cubicBezTo>
                  <a:pt x="433" y="277"/>
                  <a:pt x="425" y="309"/>
                  <a:pt x="421" y="341"/>
                </a:cubicBezTo>
                <a:cubicBezTo>
                  <a:pt x="389" y="337"/>
                  <a:pt x="355" y="341"/>
                  <a:pt x="325" y="329"/>
                </a:cubicBezTo>
                <a:cubicBezTo>
                  <a:pt x="312" y="324"/>
                  <a:pt x="311" y="303"/>
                  <a:pt x="301" y="293"/>
                </a:cubicBezTo>
                <a:cubicBezTo>
                  <a:pt x="291" y="283"/>
                  <a:pt x="277" y="277"/>
                  <a:pt x="265" y="269"/>
                </a:cubicBezTo>
                <a:cubicBezTo>
                  <a:pt x="223" y="283"/>
                  <a:pt x="224" y="277"/>
                  <a:pt x="193" y="317"/>
                </a:cubicBezTo>
                <a:cubicBezTo>
                  <a:pt x="175" y="340"/>
                  <a:pt x="169" y="373"/>
                  <a:pt x="145" y="389"/>
                </a:cubicBezTo>
                <a:cubicBezTo>
                  <a:pt x="62" y="444"/>
                  <a:pt x="100" y="428"/>
                  <a:pt x="37" y="449"/>
                </a:cubicBezTo>
                <a:cubicBezTo>
                  <a:pt x="0" y="505"/>
                  <a:pt x="7" y="509"/>
                  <a:pt x="61" y="545"/>
                </a:cubicBezTo>
                <a:cubicBezTo>
                  <a:pt x="101" y="605"/>
                  <a:pt x="68" y="689"/>
                  <a:pt x="133" y="701"/>
                </a:cubicBezTo>
                <a:cubicBezTo>
                  <a:pt x="184" y="711"/>
                  <a:pt x="237" y="709"/>
                  <a:pt x="289" y="713"/>
                </a:cubicBezTo>
                <a:cubicBezTo>
                  <a:pt x="311" y="866"/>
                  <a:pt x="314" y="994"/>
                  <a:pt x="229" y="1121"/>
                </a:cubicBezTo>
                <a:cubicBezTo>
                  <a:pt x="241" y="1207"/>
                  <a:pt x="226" y="1234"/>
                  <a:pt x="313" y="1205"/>
                </a:cubicBezTo>
                <a:cubicBezTo>
                  <a:pt x="350" y="1095"/>
                  <a:pt x="338" y="1113"/>
                  <a:pt x="469" y="1097"/>
                </a:cubicBezTo>
                <a:cubicBezTo>
                  <a:pt x="552" y="1069"/>
                  <a:pt x="648" y="1098"/>
                  <a:pt x="733" y="1109"/>
                </a:cubicBezTo>
                <a:cubicBezTo>
                  <a:pt x="829" y="1077"/>
                  <a:pt x="717" y="1125"/>
                  <a:pt x="781" y="1061"/>
                </a:cubicBezTo>
                <a:cubicBezTo>
                  <a:pt x="790" y="1052"/>
                  <a:pt x="805" y="1053"/>
                  <a:pt x="817" y="1049"/>
                </a:cubicBezTo>
                <a:cubicBezTo>
                  <a:pt x="889" y="1053"/>
                  <a:pt x="965" y="1037"/>
                  <a:pt x="1033" y="1061"/>
                </a:cubicBezTo>
                <a:cubicBezTo>
                  <a:pt x="1057" y="1069"/>
                  <a:pt x="1049" y="1109"/>
                  <a:pt x="1057" y="1133"/>
                </a:cubicBezTo>
                <a:cubicBezTo>
                  <a:pt x="1061" y="1145"/>
                  <a:pt x="1081" y="1143"/>
                  <a:pt x="1093" y="1145"/>
                </a:cubicBezTo>
                <a:cubicBezTo>
                  <a:pt x="1121" y="1151"/>
                  <a:pt x="1149" y="1153"/>
                  <a:pt x="1177" y="1157"/>
                </a:cubicBezTo>
                <a:cubicBezTo>
                  <a:pt x="1185" y="1233"/>
                  <a:pt x="1201" y="1299"/>
                  <a:pt x="1213" y="1373"/>
                </a:cubicBezTo>
                <a:cubicBezTo>
                  <a:pt x="1219" y="1411"/>
                  <a:pt x="1213" y="1464"/>
                  <a:pt x="1249" y="1493"/>
                </a:cubicBezTo>
                <a:cubicBezTo>
                  <a:pt x="1257" y="1499"/>
                  <a:pt x="1330" y="1516"/>
                  <a:pt x="1333" y="1517"/>
                </a:cubicBezTo>
                <a:cubicBezTo>
                  <a:pt x="1349" y="1541"/>
                  <a:pt x="1377" y="1560"/>
                  <a:pt x="1381" y="1589"/>
                </a:cubicBezTo>
                <a:cubicBezTo>
                  <a:pt x="1395" y="1698"/>
                  <a:pt x="1383" y="1654"/>
                  <a:pt x="1405" y="1721"/>
                </a:cubicBezTo>
                <a:cubicBezTo>
                  <a:pt x="1395" y="1939"/>
                  <a:pt x="1321" y="1982"/>
                  <a:pt x="1477" y="2021"/>
                </a:cubicBezTo>
                <a:cubicBezTo>
                  <a:pt x="1520" y="2050"/>
                  <a:pt x="1535" y="2062"/>
                  <a:pt x="1585" y="2045"/>
                </a:cubicBezTo>
                <a:cubicBezTo>
                  <a:pt x="1589" y="2009"/>
                  <a:pt x="1585" y="1971"/>
                  <a:pt x="1597" y="1937"/>
                </a:cubicBezTo>
                <a:cubicBezTo>
                  <a:pt x="1615" y="1887"/>
                  <a:pt x="1739" y="1929"/>
                  <a:pt x="1777" y="1937"/>
                </a:cubicBezTo>
                <a:cubicBezTo>
                  <a:pt x="1825" y="1933"/>
                  <a:pt x="1899" y="1968"/>
                  <a:pt x="1921" y="1925"/>
                </a:cubicBezTo>
                <a:cubicBezTo>
                  <a:pt x="2019" y="1729"/>
                  <a:pt x="1918" y="1704"/>
                  <a:pt x="1849" y="1601"/>
                </a:cubicBezTo>
                <a:cubicBezTo>
                  <a:pt x="1848" y="1598"/>
                  <a:pt x="1831" y="1525"/>
                  <a:pt x="1825" y="1517"/>
                </a:cubicBezTo>
                <a:cubicBezTo>
                  <a:pt x="1799" y="1485"/>
                  <a:pt x="1784" y="1498"/>
                  <a:pt x="1753" y="1481"/>
                </a:cubicBezTo>
                <a:cubicBezTo>
                  <a:pt x="1728" y="1467"/>
                  <a:pt x="1681" y="1433"/>
                  <a:pt x="1681" y="1433"/>
                </a:cubicBezTo>
                <a:cubicBezTo>
                  <a:pt x="1651" y="1343"/>
                  <a:pt x="1695" y="1451"/>
                  <a:pt x="1633" y="1373"/>
                </a:cubicBezTo>
                <a:cubicBezTo>
                  <a:pt x="1625" y="1363"/>
                  <a:pt x="1630" y="1346"/>
                  <a:pt x="1621" y="1337"/>
                </a:cubicBezTo>
                <a:cubicBezTo>
                  <a:pt x="1601" y="1317"/>
                  <a:pt x="1573" y="1305"/>
                  <a:pt x="1549" y="1289"/>
                </a:cubicBezTo>
                <a:cubicBezTo>
                  <a:pt x="1537" y="1281"/>
                  <a:pt x="1513" y="1265"/>
                  <a:pt x="1513" y="1265"/>
                </a:cubicBezTo>
                <a:cubicBezTo>
                  <a:pt x="1488" y="1189"/>
                  <a:pt x="1500" y="1172"/>
                  <a:pt x="1441" y="1133"/>
                </a:cubicBezTo>
                <a:cubicBezTo>
                  <a:pt x="1437" y="1121"/>
                  <a:pt x="1439" y="1104"/>
                  <a:pt x="1429" y="1097"/>
                </a:cubicBezTo>
                <a:cubicBezTo>
                  <a:pt x="1413" y="1086"/>
                  <a:pt x="1335" y="1067"/>
                  <a:pt x="1309" y="1061"/>
                </a:cubicBezTo>
                <a:cubicBezTo>
                  <a:pt x="1271" y="1004"/>
                  <a:pt x="1290" y="1039"/>
                  <a:pt x="1261" y="953"/>
                </a:cubicBezTo>
                <a:cubicBezTo>
                  <a:pt x="1243" y="898"/>
                  <a:pt x="1105" y="886"/>
                  <a:pt x="1069" y="881"/>
                </a:cubicBezTo>
                <a:cubicBezTo>
                  <a:pt x="1037" y="833"/>
                  <a:pt x="1020" y="840"/>
                  <a:pt x="973" y="809"/>
                </a:cubicBezTo>
                <a:cubicBezTo>
                  <a:pt x="969" y="797"/>
                  <a:pt x="959" y="785"/>
                  <a:pt x="961" y="773"/>
                </a:cubicBezTo>
                <a:cubicBezTo>
                  <a:pt x="971" y="711"/>
                  <a:pt x="1109" y="660"/>
                  <a:pt x="1165" y="641"/>
                </a:cubicBezTo>
                <a:cubicBezTo>
                  <a:pt x="1192" y="632"/>
                  <a:pt x="1237" y="593"/>
                  <a:pt x="1237" y="593"/>
                </a:cubicBezTo>
                <a:cubicBezTo>
                  <a:pt x="1256" y="535"/>
                  <a:pt x="1245" y="528"/>
                  <a:pt x="1189" y="509"/>
                </a:cubicBezTo>
                <a:cubicBezTo>
                  <a:pt x="1181" y="497"/>
                  <a:pt x="1171" y="486"/>
                  <a:pt x="1165" y="473"/>
                </a:cubicBezTo>
                <a:cubicBezTo>
                  <a:pt x="1155" y="450"/>
                  <a:pt x="1165" y="409"/>
                  <a:pt x="1141" y="401"/>
                </a:cubicBezTo>
                <a:cubicBezTo>
                  <a:pt x="1117" y="393"/>
                  <a:pt x="1069" y="377"/>
                  <a:pt x="1069" y="377"/>
                </a:cubicBezTo>
                <a:cubicBezTo>
                  <a:pt x="981" y="388"/>
                  <a:pt x="959" y="381"/>
                  <a:pt x="913" y="449"/>
                </a:cubicBezTo>
                <a:cubicBezTo>
                  <a:pt x="858" y="438"/>
                  <a:pt x="827" y="431"/>
                  <a:pt x="781" y="401"/>
                </a:cubicBezTo>
                <a:cubicBezTo>
                  <a:pt x="726" y="318"/>
                  <a:pt x="724" y="356"/>
                  <a:pt x="745" y="293"/>
                </a:cubicBezTo>
                <a:cubicBezTo>
                  <a:pt x="722" y="223"/>
                  <a:pt x="751" y="287"/>
                  <a:pt x="697" y="233"/>
                </a:cubicBezTo>
                <a:cubicBezTo>
                  <a:pt x="675" y="211"/>
                  <a:pt x="659" y="183"/>
                  <a:pt x="637" y="161"/>
                </a:cubicBezTo>
                <a:cubicBezTo>
                  <a:pt x="617" y="100"/>
                  <a:pt x="610" y="74"/>
                  <a:pt x="565" y="29"/>
                </a:cubicBezTo>
                <a:close/>
              </a:path>
            </a:pathLst>
          </a:custGeom>
          <a:noFill/>
          <a:ln w="38100" cmpd="sng">
            <a:solidFill>
              <a:srgbClr val="0000FF"/>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AutoShape 11"/>
          <p:cNvSpPr>
            <a:spLocks noChangeArrowheads="1"/>
          </p:cNvSpPr>
          <p:nvPr/>
        </p:nvSpPr>
        <p:spPr bwMode="auto">
          <a:xfrm>
            <a:off x="-14288" y="4000500"/>
            <a:ext cx="4267201" cy="1890713"/>
          </a:xfrm>
          <a:prstGeom prst="cloudCallout">
            <a:avLst>
              <a:gd name="adj1" fmla="val 65329"/>
              <a:gd name="adj2" fmla="val -477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a:solidFill>
                  <a:srgbClr val="FF0000"/>
                </a:solidFill>
                <a:latin typeface="Times New Roman" pitchFamily="18" charset="0"/>
              </a:rPr>
              <a:t>Pháp đã tổ chức bộ máy nhà nước ở Đông Dương như thế nào?</a:t>
            </a:r>
          </a:p>
        </p:txBody>
      </p:sp>
      <p:sp>
        <p:nvSpPr>
          <p:cNvPr id="20" name="AutoShape 12"/>
          <p:cNvSpPr>
            <a:spLocks noChangeArrowheads="1"/>
          </p:cNvSpPr>
          <p:nvPr/>
        </p:nvSpPr>
        <p:spPr bwMode="auto">
          <a:xfrm>
            <a:off x="169863" y="4519613"/>
            <a:ext cx="4267200" cy="2057400"/>
          </a:xfrm>
          <a:prstGeom prst="cloudCallout">
            <a:avLst>
              <a:gd name="adj1" fmla="val 62560"/>
              <a:gd name="adj2" fmla="val -59704"/>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a:solidFill>
                  <a:srgbClr val="FF0000"/>
                </a:solidFill>
                <a:latin typeface="Times New Roman" pitchFamily="18" charset="0"/>
              </a:rPr>
              <a:t>Thực dân Pháp đã tổ chức bộ máy nhà nước ở Việt Nam như thế nào?</a:t>
            </a:r>
          </a:p>
        </p:txBody>
      </p:sp>
      <p:sp>
        <p:nvSpPr>
          <p:cNvPr id="21" name="Text Box 10"/>
          <p:cNvSpPr txBox="1">
            <a:spLocks noChangeArrowheads="1"/>
          </p:cNvSpPr>
          <p:nvPr/>
        </p:nvSpPr>
        <p:spPr bwMode="auto">
          <a:xfrm>
            <a:off x="11113" y="1093788"/>
            <a:ext cx="47371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heckerboard(across)">
                                      <p:cBhvr>
                                        <p:cTn id="38" dur="1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grpId="1" nodeType="clickEffect">
                                  <p:stCondLst>
                                    <p:cond delay="0"/>
                                  </p:stCondLst>
                                  <p:childTnLst>
                                    <p:animEffect transition="out" filter="box(in)">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7" grpId="0" animBg="1"/>
      <p:bldP spid="18" grpId="0" animBg="1"/>
      <p:bldP spid="19" grpId="0" animBg="1"/>
      <p:bldP spid="19" grpId="1" animBg="1"/>
      <p:bldP spid="20" grpId="0" animBg="1"/>
      <p:bldP spid="20" grpId="1"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914400"/>
            <a:ext cx="3276600" cy="59436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2291" name="Text Box 4"/>
          <p:cNvSpPr txBox="1">
            <a:spLocks noChangeArrowheads="1"/>
          </p:cNvSpPr>
          <p:nvPr/>
        </p:nvSpPr>
        <p:spPr bwMode="auto">
          <a:xfrm>
            <a:off x="30163" y="1385888"/>
            <a:ext cx="37036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12292" name="Rectangle 5"/>
          <p:cNvSpPr>
            <a:spLocks noChangeArrowheads="1"/>
          </p:cNvSpPr>
          <p:nvPr/>
        </p:nvSpPr>
        <p:spPr bwMode="auto">
          <a:xfrm>
            <a:off x="-9525" y="1751013"/>
            <a:ext cx="3886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12293" name="Rectangle 6"/>
          <p:cNvSpPr>
            <a:spLocks noChangeArrowheads="1"/>
          </p:cNvSpPr>
          <p:nvPr/>
        </p:nvSpPr>
        <p:spPr bwMode="auto">
          <a:xfrm>
            <a:off x="3446463" y="762000"/>
            <a:ext cx="5867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solidFill>
                  <a:srgbClr val="A50021"/>
                </a:solidFill>
                <a:latin typeface="Times New Roman" pitchFamily="18" charset="0"/>
                <a:cs typeface="Times New Roman" pitchFamily="18" charset="0"/>
              </a:rPr>
              <a:t>Số liệu ruộng đất bị Pháp chiếm</a:t>
            </a:r>
          </a:p>
        </p:txBody>
      </p:sp>
      <p:sp>
        <p:nvSpPr>
          <p:cNvPr id="12294" name="Rectangle 7"/>
          <p:cNvSpPr>
            <a:spLocks noChangeArrowheads="1"/>
          </p:cNvSpPr>
          <p:nvPr/>
        </p:nvSpPr>
        <p:spPr bwMode="auto">
          <a:xfrm>
            <a:off x="3582988" y="5715000"/>
            <a:ext cx="12176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0000CC"/>
                </a:solidFill>
                <a:latin typeface="Times New Roman" pitchFamily="18" charset="0"/>
                <a:cs typeface="Times New Roman" pitchFamily="18" charset="0"/>
              </a:rPr>
              <a:t>Cả nước</a:t>
            </a:r>
          </a:p>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10.900 ha</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2295" name="Rectangle 8"/>
          <p:cNvSpPr>
            <a:spLocks noChangeArrowheads="1"/>
          </p:cNvSpPr>
          <p:nvPr/>
        </p:nvSpPr>
        <p:spPr bwMode="auto">
          <a:xfrm>
            <a:off x="4878388" y="5715000"/>
            <a:ext cx="12176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0000CC"/>
                </a:solidFill>
                <a:latin typeface="Times New Roman" pitchFamily="18" charset="0"/>
                <a:cs typeface="Times New Roman" pitchFamily="18" charset="0"/>
              </a:rPr>
              <a:t>Cả nước</a:t>
            </a:r>
          </a:p>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301.000 ha</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2296" name="Rectangle 9"/>
          <p:cNvSpPr>
            <a:spLocks noChangeArrowheads="1"/>
          </p:cNvSpPr>
          <p:nvPr/>
        </p:nvSpPr>
        <p:spPr bwMode="auto">
          <a:xfrm>
            <a:off x="7773988" y="5715000"/>
            <a:ext cx="12176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0000CC"/>
                </a:solidFill>
                <a:latin typeface="Times New Roman" pitchFamily="18" charset="0"/>
                <a:cs typeface="Times New Roman" pitchFamily="18" charset="0"/>
              </a:rPr>
              <a:t>Bắc Kì</a:t>
            </a:r>
          </a:p>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470.000 ha</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2297" name="Rectangle 10"/>
          <p:cNvSpPr>
            <a:spLocks noChangeArrowheads="1"/>
          </p:cNvSpPr>
          <p:nvPr/>
        </p:nvSpPr>
        <p:spPr bwMode="auto">
          <a:xfrm>
            <a:off x="6324600" y="5715000"/>
            <a:ext cx="12176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0000CC"/>
                </a:solidFill>
                <a:latin typeface="Times New Roman" pitchFamily="18" charset="0"/>
                <a:cs typeface="Times New Roman" pitchFamily="18" charset="0"/>
              </a:rPr>
              <a:t>Nam Kì</a:t>
            </a:r>
          </a:p>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1.528.000 ha</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graphicFrame>
        <p:nvGraphicFramePr>
          <p:cNvPr id="12298" name="Object 11"/>
          <p:cNvGraphicFramePr>
            <a:graphicFrameLocks noChangeAspect="1"/>
          </p:cNvGraphicFramePr>
          <p:nvPr/>
        </p:nvGraphicFramePr>
        <p:xfrm>
          <a:off x="3122613" y="1447800"/>
          <a:ext cx="6019800" cy="4387850"/>
        </p:xfrm>
        <a:graphic>
          <a:graphicData uri="http://schemas.openxmlformats.org/presentationml/2006/ole">
            <mc:AlternateContent xmlns:mc="http://schemas.openxmlformats.org/markup-compatibility/2006">
              <mc:Choice xmlns:v="urn:schemas-microsoft-com:vml" Requires="v">
                <p:oleObj spid="_x0000_s12304" name="Chart" r:id="rId3" imgW="6096000" imgH="4067175" progId="MSGraph.Chart.8">
                  <p:embed followColorScheme="full"/>
                </p:oleObj>
              </mc:Choice>
              <mc:Fallback>
                <p:oleObj name="Chart" r:id="rId3" imgW="6096000" imgH="4067175" progId="MSGraph.Chart.8">
                  <p:embed followColorScheme="full"/>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1447800"/>
                        <a:ext cx="6019800" cy="438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9" name="Rectangle 12"/>
          <p:cNvSpPr>
            <a:spLocks noChangeArrowheads="1"/>
          </p:cNvSpPr>
          <p:nvPr/>
        </p:nvSpPr>
        <p:spPr bwMode="auto">
          <a:xfrm>
            <a:off x="3124200" y="1219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CC3300"/>
                </a:solidFill>
                <a:latin typeface="Times New Roman" pitchFamily="18" charset="0"/>
                <a:cs typeface="Times New Roman" pitchFamily="18" charset="0"/>
              </a:rPr>
              <a:t> </a:t>
            </a:r>
            <a:r>
              <a:rPr lang="en-US" altLang="vi-VN" sz="2800" b="1">
                <a:solidFill>
                  <a:schemeClr val="accent2"/>
                </a:solidFill>
                <a:latin typeface="Times New Roman" pitchFamily="18" charset="0"/>
                <a:cs typeface="Times New Roman" pitchFamily="18" charset="0"/>
              </a:rPr>
              <a:t>ha</a:t>
            </a:r>
          </a:p>
        </p:txBody>
      </p:sp>
      <p:sp>
        <p:nvSpPr>
          <p:cNvPr id="12300" name="Text Box 13"/>
          <p:cNvSpPr txBox="1">
            <a:spLocks noChangeArrowheads="1"/>
          </p:cNvSpPr>
          <p:nvPr/>
        </p:nvSpPr>
        <p:spPr bwMode="auto">
          <a:xfrm>
            <a:off x="4763" y="20574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914400"/>
            <a:ext cx="3276600" cy="59436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3315" name="Text Box 4"/>
          <p:cNvSpPr txBox="1">
            <a:spLocks noChangeArrowheads="1"/>
          </p:cNvSpPr>
          <p:nvPr/>
        </p:nvSpPr>
        <p:spPr bwMode="auto">
          <a:xfrm>
            <a:off x="152400" y="1357313"/>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800" b="1" i="1">
                <a:solidFill>
                  <a:schemeClr val="bg1"/>
                </a:solidFill>
                <a:latin typeface="Times New Roman" pitchFamily="18" charset="0"/>
                <a:cs typeface="Times New Roman" pitchFamily="18" charset="0"/>
              </a:rPr>
              <a:t>1. Tổ chức bộ máy nhà nước</a:t>
            </a:r>
          </a:p>
        </p:txBody>
      </p:sp>
      <p:sp>
        <p:nvSpPr>
          <p:cNvPr id="13316" name="Rectangle 5"/>
          <p:cNvSpPr>
            <a:spLocks noChangeArrowheads="1"/>
          </p:cNvSpPr>
          <p:nvPr/>
        </p:nvSpPr>
        <p:spPr bwMode="auto">
          <a:xfrm>
            <a:off x="139700" y="1682750"/>
            <a:ext cx="351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000" b="1" i="1">
                <a:solidFill>
                  <a:schemeClr val="bg1"/>
                </a:solidFill>
                <a:latin typeface="Times New Roman" pitchFamily="18" charset="0"/>
                <a:cs typeface="Times New Roman" pitchFamily="18" charset="0"/>
              </a:rPr>
              <a:t>2. Chính sách kinh tế</a:t>
            </a:r>
          </a:p>
        </p:txBody>
      </p:sp>
      <p:graphicFrame>
        <p:nvGraphicFramePr>
          <p:cNvPr id="12294" name="Group 6"/>
          <p:cNvGraphicFramePr>
            <a:graphicFrameLocks noGrp="1"/>
          </p:cNvGraphicFramePr>
          <p:nvPr/>
        </p:nvGraphicFramePr>
        <p:xfrm>
          <a:off x="3352800" y="1600200"/>
          <a:ext cx="5638800" cy="5105401"/>
        </p:xfrm>
        <a:graphic>
          <a:graphicData uri="http://schemas.openxmlformats.org/drawingml/2006/table">
            <a:tbl>
              <a:tblPr/>
              <a:tblGrid>
                <a:gridCol w="14478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06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5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3334" name="Text Box 23"/>
          <p:cNvSpPr txBox="1">
            <a:spLocks noChangeArrowheads="1"/>
          </p:cNvSpPr>
          <p:nvPr/>
        </p:nvSpPr>
        <p:spPr bwMode="auto">
          <a:xfrm>
            <a:off x="3429000" y="17526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Nông nghiệp</a:t>
            </a:r>
            <a:endParaRPr lang="en-US" altLang="vi-VN" sz="2400" b="1" i="1">
              <a:latin typeface="Times New Roman" pitchFamily="18" charset="0"/>
              <a:cs typeface="Times New Roman" pitchFamily="18" charset="0"/>
            </a:endParaRPr>
          </a:p>
        </p:txBody>
      </p:sp>
      <p:sp>
        <p:nvSpPr>
          <p:cNvPr id="13335" name="Text Box 24"/>
          <p:cNvSpPr txBox="1">
            <a:spLocks noChangeArrowheads="1"/>
          </p:cNvSpPr>
          <p:nvPr/>
        </p:nvSpPr>
        <p:spPr bwMode="auto">
          <a:xfrm>
            <a:off x="3429000" y="3048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13336" name="Text Box 26"/>
          <p:cNvSpPr txBox="1">
            <a:spLocks noChangeArrowheads="1"/>
          </p:cNvSpPr>
          <p:nvPr/>
        </p:nvSpPr>
        <p:spPr bwMode="auto">
          <a:xfrm>
            <a:off x="3505200" y="399415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Giao thông vận tải</a:t>
            </a:r>
            <a:endParaRPr lang="en-US" altLang="vi-VN" sz="2400" b="1" i="1">
              <a:latin typeface="Times New Roman" pitchFamily="18" charset="0"/>
              <a:cs typeface="Times New Roman" pitchFamily="18" charset="0"/>
            </a:endParaRPr>
          </a:p>
        </p:txBody>
      </p:sp>
      <p:sp>
        <p:nvSpPr>
          <p:cNvPr id="13337" name="Text Box 27"/>
          <p:cNvSpPr txBox="1">
            <a:spLocks noChangeArrowheads="1"/>
          </p:cNvSpPr>
          <p:nvPr/>
        </p:nvSpPr>
        <p:spPr bwMode="auto">
          <a:xfrm>
            <a:off x="3657600" y="8382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u="sng">
                <a:solidFill>
                  <a:srgbClr val="800000"/>
                </a:solidFill>
                <a:latin typeface="Times New Roman" pitchFamily="18" charset="0"/>
                <a:cs typeface="Times New Roman" pitchFamily="18" charset="0"/>
              </a:rPr>
              <a:t>KẾT QUẢ THẢO LUẬN NHÓM:</a:t>
            </a:r>
            <a:endParaRPr lang="en-US" altLang="vi-VN" sz="2000" b="1">
              <a:solidFill>
                <a:srgbClr val="800000"/>
              </a:solidFill>
              <a:latin typeface="Times New Roman" pitchFamily="18" charset="0"/>
              <a:cs typeface="Times New Roman" pitchFamily="18" charset="0"/>
            </a:endParaRPr>
          </a:p>
        </p:txBody>
      </p:sp>
      <p:sp>
        <p:nvSpPr>
          <p:cNvPr id="13338" name="Text Box 28"/>
          <p:cNvSpPr txBox="1">
            <a:spLocks noChangeArrowheads="1"/>
          </p:cNvSpPr>
          <p:nvPr/>
        </p:nvSpPr>
        <p:spPr bwMode="auto">
          <a:xfrm>
            <a:off x="4953000" y="2041525"/>
            <a:ext cx="4005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Bóc lột nhân dân ta bằng phương pháp “phát canh thu tô”.</a:t>
            </a:r>
          </a:p>
        </p:txBody>
      </p:sp>
      <p:sp>
        <p:nvSpPr>
          <p:cNvPr id="13339" name="Text Box 29"/>
          <p:cNvSpPr txBox="1">
            <a:spLocks noChangeArrowheads="1"/>
          </p:cNvSpPr>
          <p:nvPr/>
        </p:nvSpPr>
        <p:spPr bwMode="auto">
          <a:xfrm>
            <a:off x="4953000" y="1676400"/>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Đẩy mạnh cướp đoạt ruộng đất.</a:t>
            </a:r>
          </a:p>
        </p:txBody>
      </p:sp>
      <p:sp>
        <p:nvSpPr>
          <p:cNvPr id="12318" name="Text Box 30"/>
          <p:cNvSpPr txBox="1">
            <a:spLocks noChangeArrowheads="1"/>
          </p:cNvSpPr>
          <p:nvPr/>
        </p:nvSpPr>
        <p:spPr bwMode="auto">
          <a:xfrm>
            <a:off x="4800600" y="2895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a:latin typeface="Times New Roman" pitchFamily="18" charset="0"/>
                <a:cs typeface="Times New Roman" pitchFamily="18" charset="0"/>
              </a:rPr>
              <a:t>-</a:t>
            </a:r>
            <a:r>
              <a:rPr lang="en-US" altLang="vi-VN" sz="2000" b="1">
                <a:latin typeface="Times New Roman" pitchFamily="18" charset="0"/>
                <a:cs typeface="Times New Roman" pitchFamily="18" charset="0"/>
              </a:rPr>
              <a:t> Khai thác mỏ than, kim loại.</a:t>
            </a:r>
          </a:p>
        </p:txBody>
      </p:sp>
      <p:sp>
        <p:nvSpPr>
          <p:cNvPr id="12319" name="Text Box 31"/>
          <p:cNvSpPr txBox="1">
            <a:spLocks noChangeArrowheads="1"/>
          </p:cNvSpPr>
          <p:nvPr/>
        </p:nvSpPr>
        <p:spPr bwMode="auto">
          <a:xfrm>
            <a:off x="4800600" y="32766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Char char="-"/>
            </a:pPr>
            <a:r>
              <a:rPr lang="en-US" altLang="vi-VN" sz="2000" b="1">
                <a:latin typeface="Times New Roman" pitchFamily="18" charset="0"/>
                <a:cs typeface="Times New Roman" pitchFamily="18" charset="0"/>
              </a:rPr>
              <a:t> Sản xuất xi măng, gạch ngói, điện, nước, xay xát gạo…</a:t>
            </a:r>
            <a:endParaRPr lang="en-US" altLang="vi-VN" sz="2000" b="1">
              <a:solidFill>
                <a:srgbClr val="FF0000"/>
              </a:solidFill>
              <a:latin typeface="Times New Roman" pitchFamily="18" charset="0"/>
              <a:cs typeface="Times New Roman" pitchFamily="18" charset="0"/>
            </a:endParaRPr>
          </a:p>
        </p:txBody>
      </p:sp>
      <p:sp>
        <p:nvSpPr>
          <p:cNvPr id="12320" name="Text Box 32"/>
          <p:cNvSpPr txBox="1">
            <a:spLocks noChangeArrowheads="1"/>
          </p:cNvSpPr>
          <p:nvPr/>
        </p:nvSpPr>
        <p:spPr bwMode="auto">
          <a:xfrm>
            <a:off x="112713" y="22987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13343" name="Text Box 33"/>
          <p:cNvSpPr txBox="1">
            <a:spLocks noChangeArrowheads="1"/>
          </p:cNvSpPr>
          <p:nvPr/>
        </p:nvSpPr>
        <p:spPr bwMode="auto">
          <a:xfrm>
            <a:off x="127000" y="1935163"/>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12322" name="Text Box 34"/>
          <p:cNvSpPr txBox="1">
            <a:spLocks noChangeArrowheads="1"/>
          </p:cNvSpPr>
          <p:nvPr/>
        </p:nvSpPr>
        <p:spPr bwMode="auto">
          <a:xfrm>
            <a:off x="4114800" y="2438400"/>
            <a:ext cx="5905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
        <p:nvSpPr>
          <p:cNvPr id="13345" name="Text Box 35"/>
          <p:cNvSpPr txBox="1">
            <a:spLocks noChangeArrowheads="1"/>
          </p:cNvSpPr>
          <p:nvPr/>
        </p:nvSpPr>
        <p:spPr bwMode="auto">
          <a:xfrm>
            <a:off x="3276600" y="5410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pt-BR" altLang="vi-VN" sz="2400" b="1" i="1">
                <a:latin typeface="Times New Roman" pitchFamily="18" charset="0"/>
                <a:cs typeface="Times New Roman" pitchFamily="18" charset="0"/>
              </a:rPr>
              <a:t>Thương nghiệp và tài chính</a:t>
            </a:r>
            <a:endParaRPr lang="en-US" altLang="vi-VN" sz="24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20"/>
                                        </p:tgtEl>
                                        <p:attrNameLst>
                                          <p:attrName>style.visibility</p:attrName>
                                        </p:attrNameLst>
                                      </p:cBhvr>
                                      <p:to>
                                        <p:strVal val="visible"/>
                                      </p:to>
                                    </p:set>
                                    <p:animEffect transition="in" filter="checkerboard(across)">
                                      <p:cBhvr>
                                        <p:cTn id="7" dur="500"/>
                                        <p:tgtEl>
                                          <p:spTgt spid="12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318"/>
                                        </p:tgtEl>
                                        <p:attrNameLst>
                                          <p:attrName>style.visibility</p:attrName>
                                        </p:attrNameLst>
                                      </p:cBhvr>
                                      <p:to>
                                        <p:strVal val="visible"/>
                                      </p:to>
                                    </p:set>
                                    <p:animEffect transition="in" filter="diamond(in)">
                                      <p:cBhvr>
                                        <p:cTn id="12" dur="500"/>
                                        <p:tgtEl>
                                          <p:spTgt spid="12318"/>
                                        </p:tgtEl>
                                      </p:cBhvr>
                                    </p:animEffect>
                                  </p:childTnLst>
                                </p:cTn>
                              </p:par>
                              <p:par>
                                <p:cTn id="13" presetID="8" presetClass="entr" presetSubtype="16" fill="hold" nodeType="withEffect">
                                  <p:stCondLst>
                                    <p:cond delay="0"/>
                                  </p:stCondLst>
                                  <p:childTnLst>
                                    <p:set>
                                      <p:cBhvr>
                                        <p:cTn id="14" dur="1" fill="hold">
                                          <p:stCondLst>
                                            <p:cond delay="0"/>
                                          </p:stCondLst>
                                        </p:cTn>
                                        <p:tgtEl>
                                          <p:spTgt spid="12319"/>
                                        </p:tgtEl>
                                        <p:attrNameLst>
                                          <p:attrName>style.visibility</p:attrName>
                                        </p:attrNameLst>
                                      </p:cBhvr>
                                      <p:to>
                                        <p:strVal val="visible"/>
                                      </p:to>
                                    </p:set>
                                    <p:animEffect transition="in" filter="diamond(in)">
                                      <p:cBhvr>
                                        <p:cTn id="15" dur="500"/>
                                        <p:tgtEl>
                                          <p:spTgt spid="123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322"/>
                                        </p:tgtEl>
                                        <p:attrNameLst>
                                          <p:attrName>style.visibility</p:attrName>
                                        </p:attrNameLst>
                                      </p:cBhvr>
                                      <p:to>
                                        <p:strVal val="visible"/>
                                      </p:to>
                                    </p:set>
                                    <p:animEffect transition="in" filter="diamond(in)">
                                      <p:cBhvr>
                                        <p:cTn id="20" dur="1000"/>
                                        <p:tgtEl>
                                          <p:spTgt spid="12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p:bldP spid="123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ltLang="vi-VN" smtClean="0"/>
          </a:p>
        </p:txBody>
      </p:sp>
      <p:sp>
        <p:nvSpPr>
          <p:cNvPr id="14339" name="Rectangle 3"/>
          <p:cNvSpPr>
            <a:spLocks noGrp="1" noChangeArrowheads="1"/>
          </p:cNvSpPr>
          <p:nvPr>
            <p:ph type="body" idx="1"/>
          </p:nvPr>
        </p:nvSpPr>
        <p:spPr/>
        <p:txBody>
          <a:bodyPr/>
          <a:lstStyle/>
          <a:p>
            <a:pPr eaLnBrk="1" hangingPunct="1"/>
            <a:endParaRPr lang="vi-VN" altLang="vi-VN" smtClean="0"/>
          </a:p>
        </p:txBody>
      </p:sp>
      <p:pic>
        <p:nvPicPr>
          <p:cNvPr id="14340" name="Picture 4" descr="tu-ca-d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2422525" y="6208713"/>
            <a:ext cx="2225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800" b="1">
                <a:solidFill>
                  <a:srgbClr val="0000FF"/>
                </a:solidFill>
                <a:latin typeface="Times New Roman" pitchFamily="18" charset="0"/>
              </a:rPr>
              <a:t>Khai mỏ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3"/>
          <p:cNvSpPr txBox="1">
            <a:spLocks noChangeArrowheads="1"/>
          </p:cNvSpPr>
          <p:nvPr/>
        </p:nvSpPr>
        <p:spPr bwMode="auto">
          <a:xfrm>
            <a:off x="1600200" y="6338888"/>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400" b="1">
                <a:solidFill>
                  <a:srgbClr val="FF0000"/>
                </a:solidFill>
              </a:rPr>
              <a:t>NHÀ MÁY XI MĂNG HẢI PHÒNG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p:txBody>
          <a:bodyPr/>
          <a:lstStyle/>
          <a:p>
            <a:pPr eaLnBrk="1" hangingPunct="1"/>
            <a:endParaRPr lang="vi-VN" altLang="vi-VN" smtClean="0"/>
          </a:p>
        </p:txBody>
      </p:sp>
      <p:pic>
        <p:nvPicPr>
          <p:cNvPr id="16387" name="Picture 3" descr="cat_go-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22263" y="274638"/>
            <a:ext cx="8497887" cy="581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Rectangle 4"/>
          <p:cNvSpPr>
            <a:spLocks noChangeArrowheads="1"/>
          </p:cNvSpPr>
          <p:nvPr/>
        </p:nvSpPr>
        <p:spPr bwMode="auto">
          <a:xfrm rot="10827649" flipV="1">
            <a:off x="2484438" y="6232525"/>
            <a:ext cx="431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vi-VN" sz="2400" b="1">
                <a:solidFill>
                  <a:srgbClr val="FF0000"/>
                </a:solidFill>
              </a:rPr>
              <a:t>Khai thác và chế biến gỗ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ppt_x"/>
                                          </p:val>
                                        </p:tav>
                                        <p:tav tm="100000">
                                          <p:val>
                                            <p:strVal val="#ppt_x"/>
                                          </p:val>
                                        </p:tav>
                                      </p:tavLst>
                                    </p:anim>
                                    <p:anim calcmode="lin" valueType="num">
                                      <p:cBhvr additive="base">
                                        <p:cTn id="8"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vi-VN" altLang="vi-VN" smtClean="0"/>
          </a:p>
        </p:txBody>
      </p:sp>
      <p:sp>
        <p:nvSpPr>
          <p:cNvPr id="17411" name="Rectangle 3"/>
          <p:cNvSpPr>
            <a:spLocks noGrp="1" noChangeArrowheads="1"/>
          </p:cNvSpPr>
          <p:nvPr>
            <p:ph type="body" idx="1"/>
          </p:nvPr>
        </p:nvSpPr>
        <p:spPr/>
        <p:txBody>
          <a:bodyPr/>
          <a:lstStyle/>
          <a:p>
            <a:pPr eaLnBrk="1" hangingPunct="1"/>
            <a:endParaRPr lang="vi-VN" altLang="vi-VN" smtClean="0"/>
          </a:p>
        </p:txBody>
      </p:sp>
      <p:pic>
        <p:nvPicPr>
          <p:cNvPr id="17412" name="Picture 4" descr="ANd9GcSdLbShc1NV5oersBkpVsEp28myhOPJUaxDLOWI3aVE7ehoGgTB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8040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rot="10827649" flipV="1">
            <a:off x="3132138" y="6237288"/>
            <a:ext cx="367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vi-VN" sz="2400" b="1">
                <a:solidFill>
                  <a:srgbClr val="FF0000"/>
                </a:solidFill>
              </a:rPr>
              <a:t>Nhà máy rượu –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ppt_x"/>
                                          </p:val>
                                        </p:tav>
                                        <p:tav tm="100000">
                                          <p:val>
                                            <p:strVal val="#ppt_x"/>
                                          </p:val>
                                        </p:tav>
                                      </p:tavLst>
                                    </p:anim>
                                    <p:anim calcmode="lin" valueType="num">
                                      <p:cBhvr additive="base">
                                        <p:cTn id="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066800"/>
            <a:ext cx="3276600" cy="5791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8435" name="Text Box 4"/>
          <p:cNvSpPr txBox="1">
            <a:spLocks noChangeArrowheads="1"/>
          </p:cNvSpPr>
          <p:nvPr/>
        </p:nvSpPr>
        <p:spPr bwMode="auto">
          <a:xfrm>
            <a:off x="47625" y="1590675"/>
            <a:ext cx="3703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18436" name="Rectangle 5"/>
          <p:cNvSpPr>
            <a:spLocks noChangeArrowheads="1"/>
          </p:cNvSpPr>
          <p:nvPr/>
        </p:nvSpPr>
        <p:spPr bwMode="auto">
          <a:xfrm>
            <a:off x="84138" y="1941513"/>
            <a:ext cx="3886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18437" name="Rectangle 6"/>
          <p:cNvSpPr>
            <a:spLocks noChangeArrowheads="1"/>
          </p:cNvSpPr>
          <p:nvPr/>
        </p:nvSpPr>
        <p:spPr bwMode="auto">
          <a:xfrm>
            <a:off x="3319463" y="968375"/>
            <a:ext cx="6300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800" b="1">
                <a:solidFill>
                  <a:srgbClr val="A50021"/>
                </a:solidFill>
                <a:latin typeface="Times New Roman" pitchFamily="18" charset="0"/>
                <a:cs typeface="Times New Roman" pitchFamily="18" charset="0"/>
              </a:rPr>
              <a:t>Tổng sản lượng khai thác than</a:t>
            </a:r>
          </a:p>
        </p:txBody>
      </p:sp>
      <p:graphicFrame>
        <p:nvGraphicFramePr>
          <p:cNvPr id="18438" name="Object 7"/>
          <p:cNvGraphicFramePr>
            <a:graphicFrameLocks noChangeAspect="1"/>
          </p:cNvGraphicFramePr>
          <p:nvPr/>
        </p:nvGraphicFramePr>
        <p:xfrm>
          <a:off x="3257550" y="1654175"/>
          <a:ext cx="5943600" cy="4746625"/>
        </p:xfrm>
        <a:graphic>
          <a:graphicData uri="http://schemas.openxmlformats.org/presentationml/2006/ole">
            <mc:AlternateContent xmlns:mc="http://schemas.openxmlformats.org/markup-compatibility/2006">
              <mc:Choice xmlns:v="urn:schemas-microsoft-com:vml" Requires="v">
                <p:oleObj spid="_x0000_s18449" name="Chart" r:id="rId3" imgW="6096000" imgH="4067175" progId="MSGraph.Chart.8">
                  <p:embed followColorScheme="full"/>
                </p:oleObj>
              </mc:Choice>
              <mc:Fallback>
                <p:oleObj name="Chart" r:id="rId3" imgW="6096000" imgH="4067175"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1654175"/>
                        <a:ext cx="5943600" cy="474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Rectangle 8"/>
          <p:cNvSpPr>
            <a:spLocks noChangeArrowheads="1"/>
          </p:cNvSpPr>
          <p:nvPr/>
        </p:nvSpPr>
        <p:spPr bwMode="auto">
          <a:xfrm>
            <a:off x="3721100" y="6324600"/>
            <a:ext cx="1308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285.915</a:t>
            </a:r>
          </a:p>
          <a:p>
            <a:pPr algn="ctr" eaLnBrk="1" hangingPunct="1">
              <a:spcBef>
                <a:spcPct val="0"/>
              </a:spcBef>
              <a:buFontTx/>
              <a:buNone/>
            </a:pPr>
            <a:r>
              <a:rPr lang="en-US" altLang="vi-VN" sz="2000" b="1">
                <a:solidFill>
                  <a:srgbClr val="CC3300"/>
                </a:solidFill>
                <a:latin typeface="Times New Roman" pitchFamily="18" charset="0"/>
                <a:cs typeface="Times New Roman" pitchFamily="18" charset="0"/>
              </a:rPr>
              <a:t> Tấn</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8440" name="Rectangle 9"/>
          <p:cNvSpPr>
            <a:spLocks noChangeArrowheads="1"/>
          </p:cNvSpPr>
          <p:nvPr/>
        </p:nvSpPr>
        <p:spPr bwMode="auto">
          <a:xfrm>
            <a:off x="5334000" y="6324600"/>
            <a:ext cx="1308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415.000</a:t>
            </a:r>
          </a:p>
          <a:p>
            <a:pPr algn="ctr" eaLnBrk="1" hangingPunct="1">
              <a:spcBef>
                <a:spcPct val="0"/>
              </a:spcBef>
              <a:buFontTx/>
              <a:buNone/>
            </a:pPr>
            <a:r>
              <a:rPr lang="en-US" altLang="vi-VN" sz="2000" b="1">
                <a:solidFill>
                  <a:srgbClr val="CC3300"/>
                </a:solidFill>
                <a:latin typeface="Times New Roman" pitchFamily="18" charset="0"/>
                <a:cs typeface="Times New Roman" pitchFamily="18" charset="0"/>
              </a:rPr>
              <a:t> Tấn</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8441" name="Rectangle 10"/>
          <p:cNvSpPr>
            <a:spLocks noChangeArrowheads="1"/>
          </p:cNvSpPr>
          <p:nvPr/>
        </p:nvSpPr>
        <p:spPr bwMode="auto">
          <a:xfrm>
            <a:off x="6553200" y="6324600"/>
            <a:ext cx="1308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latin typeface="Times New Roman" pitchFamily="18" charset="0"/>
                <a:cs typeface="Times New Roman" pitchFamily="18" charset="0"/>
              </a:rPr>
              <a:t>(</a:t>
            </a:r>
            <a:r>
              <a:rPr lang="en-US" altLang="vi-VN" sz="2000" b="1">
                <a:solidFill>
                  <a:srgbClr val="CC3300"/>
                </a:solidFill>
                <a:latin typeface="Times New Roman" pitchFamily="18" charset="0"/>
                <a:cs typeface="Times New Roman" pitchFamily="18" charset="0"/>
              </a:rPr>
              <a:t>500.000</a:t>
            </a:r>
          </a:p>
          <a:p>
            <a:pPr algn="ctr" eaLnBrk="1" hangingPunct="1">
              <a:spcBef>
                <a:spcPct val="0"/>
              </a:spcBef>
              <a:buFontTx/>
              <a:buNone/>
            </a:pPr>
            <a:r>
              <a:rPr lang="en-US" altLang="vi-VN" sz="2000" b="1">
                <a:solidFill>
                  <a:srgbClr val="CC3300"/>
                </a:solidFill>
                <a:latin typeface="Times New Roman" pitchFamily="18" charset="0"/>
                <a:cs typeface="Times New Roman" pitchFamily="18" charset="0"/>
              </a:rPr>
              <a:t> Tấn</a:t>
            </a:r>
            <a:r>
              <a:rPr lang="en-US" altLang="vi-VN" sz="2000" b="1">
                <a:latin typeface="Times New Roman" pitchFamily="18" charset="0"/>
                <a:cs typeface="Times New Roman" pitchFamily="18" charset="0"/>
              </a:rPr>
              <a:t>)</a:t>
            </a:r>
            <a:endParaRPr lang="en-US" altLang="vi-VN" sz="2000" b="1">
              <a:solidFill>
                <a:srgbClr val="CC3300"/>
              </a:solidFill>
              <a:latin typeface="Times New Roman" pitchFamily="18" charset="0"/>
              <a:cs typeface="Times New Roman" pitchFamily="18" charset="0"/>
            </a:endParaRPr>
          </a:p>
        </p:txBody>
      </p:sp>
      <p:sp>
        <p:nvSpPr>
          <p:cNvPr id="18442" name="Rectangle 11"/>
          <p:cNvSpPr>
            <a:spLocks noChangeArrowheads="1"/>
          </p:cNvSpPr>
          <p:nvPr/>
        </p:nvSpPr>
        <p:spPr bwMode="auto">
          <a:xfrm>
            <a:off x="3352800" y="1425575"/>
            <a:ext cx="831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chemeClr val="accent2"/>
                </a:solidFill>
                <a:latin typeface="Times New Roman" pitchFamily="18" charset="0"/>
                <a:cs typeface="Times New Roman" pitchFamily="18" charset="0"/>
              </a:rPr>
              <a:t> Tấn</a:t>
            </a:r>
          </a:p>
        </p:txBody>
      </p:sp>
      <p:sp>
        <p:nvSpPr>
          <p:cNvPr id="18443" name="Rectangle 12"/>
          <p:cNvSpPr>
            <a:spLocks noChangeArrowheads="1"/>
          </p:cNvSpPr>
          <p:nvPr/>
        </p:nvSpPr>
        <p:spPr bwMode="auto">
          <a:xfrm>
            <a:off x="8153400" y="5791200"/>
            <a:ext cx="831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000000"/>
                </a:solidFill>
                <a:latin typeface="Times New Roman" pitchFamily="18" charset="0"/>
                <a:cs typeface="Times New Roman" pitchFamily="18" charset="0"/>
              </a:rPr>
              <a:t> Năm </a:t>
            </a:r>
          </a:p>
        </p:txBody>
      </p:sp>
      <p:sp>
        <p:nvSpPr>
          <p:cNvPr id="18444" name="Text Box 13"/>
          <p:cNvSpPr txBox="1">
            <a:spLocks noChangeArrowheads="1"/>
          </p:cNvSpPr>
          <p:nvPr/>
        </p:nvSpPr>
        <p:spPr bwMode="auto">
          <a:xfrm>
            <a:off x="76200" y="26670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 Công nghiệp</a:t>
            </a:r>
            <a:endParaRPr lang="en-US" altLang="vi-VN" sz="2000">
              <a:solidFill>
                <a:schemeClr val="bg1"/>
              </a:solidFill>
              <a:latin typeface="Times New Roman" pitchFamily="18" charset="0"/>
              <a:cs typeface="Times New Roman" pitchFamily="18" charset="0"/>
            </a:endParaRPr>
          </a:p>
        </p:txBody>
      </p:sp>
      <p:sp>
        <p:nvSpPr>
          <p:cNvPr id="18445" name="Text Box 15"/>
          <p:cNvSpPr txBox="1">
            <a:spLocks noChangeArrowheads="1"/>
          </p:cNvSpPr>
          <p:nvPr/>
        </p:nvSpPr>
        <p:spPr bwMode="auto">
          <a:xfrm>
            <a:off x="65088" y="22701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235075"/>
            <a:ext cx="3276600" cy="5622925"/>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9459" name="Text Box 4"/>
          <p:cNvSpPr txBox="1">
            <a:spLocks noChangeArrowheads="1"/>
          </p:cNvSpPr>
          <p:nvPr/>
        </p:nvSpPr>
        <p:spPr bwMode="auto">
          <a:xfrm>
            <a:off x="85725" y="1582738"/>
            <a:ext cx="3776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19460" name="Rectangle 5"/>
          <p:cNvSpPr>
            <a:spLocks noChangeArrowheads="1"/>
          </p:cNvSpPr>
          <p:nvPr/>
        </p:nvSpPr>
        <p:spPr bwMode="auto">
          <a:xfrm>
            <a:off x="85725" y="1993900"/>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graphicFrame>
        <p:nvGraphicFramePr>
          <p:cNvPr id="14342" name="Group 6"/>
          <p:cNvGraphicFramePr>
            <a:graphicFrameLocks noGrp="1"/>
          </p:cNvGraphicFramePr>
          <p:nvPr/>
        </p:nvGraphicFramePr>
        <p:xfrm>
          <a:off x="3352800" y="1600200"/>
          <a:ext cx="5638800" cy="5105401"/>
        </p:xfrm>
        <a:graphic>
          <a:graphicData uri="http://schemas.openxmlformats.org/drawingml/2006/table">
            <a:tbl>
              <a:tblPr/>
              <a:tblGrid>
                <a:gridCol w="14478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06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5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9478" name="Text Box 23"/>
          <p:cNvSpPr txBox="1">
            <a:spLocks noChangeArrowheads="1"/>
          </p:cNvSpPr>
          <p:nvPr/>
        </p:nvSpPr>
        <p:spPr bwMode="auto">
          <a:xfrm>
            <a:off x="3429000" y="17526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Nông nghiệp</a:t>
            </a:r>
            <a:endParaRPr lang="en-US" altLang="vi-VN" sz="2400" b="1" i="1">
              <a:latin typeface="Times New Roman" pitchFamily="18" charset="0"/>
              <a:cs typeface="Times New Roman" pitchFamily="18" charset="0"/>
            </a:endParaRPr>
          </a:p>
        </p:txBody>
      </p:sp>
      <p:sp>
        <p:nvSpPr>
          <p:cNvPr id="19479" name="Text Box 24"/>
          <p:cNvSpPr txBox="1">
            <a:spLocks noChangeArrowheads="1"/>
          </p:cNvSpPr>
          <p:nvPr/>
        </p:nvSpPr>
        <p:spPr bwMode="auto">
          <a:xfrm>
            <a:off x="3429000" y="3048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19480" name="Text Box 26"/>
          <p:cNvSpPr txBox="1">
            <a:spLocks noChangeArrowheads="1"/>
          </p:cNvSpPr>
          <p:nvPr/>
        </p:nvSpPr>
        <p:spPr bwMode="auto">
          <a:xfrm>
            <a:off x="3505200" y="399415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Giao thông vận tải</a:t>
            </a:r>
            <a:endParaRPr lang="en-US" altLang="vi-VN" sz="2400" b="1" i="1">
              <a:latin typeface="Times New Roman" pitchFamily="18" charset="0"/>
              <a:cs typeface="Times New Roman" pitchFamily="18" charset="0"/>
            </a:endParaRPr>
          </a:p>
        </p:txBody>
      </p:sp>
      <p:sp>
        <p:nvSpPr>
          <p:cNvPr id="19481" name="Text Box 27"/>
          <p:cNvSpPr txBox="1">
            <a:spLocks noChangeArrowheads="1"/>
          </p:cNvSpPr>
          <p:nvPr/>
        </p:nvSpPr>
        <p:spPr bwMode="auto">
          <a:xfrm>
            <a:off x="3657600" y="8382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u="sng">
                <a:solidFill>
                  <a:srgbClr val="800000"/>
                </a:solidFill>
                <a:latin typeface="Times New Roman" pitchFamily="18" charset="0"/>
                <a:cs typeface="Times New Roman" pitchFamily="18" charset="0"/>
              </a:rPr>
              <a:t>KẾT QUẢ THẢO LUẬN NHÓM:</a:t>
            </a:r>
            <a:endParaRPr lang="en-US" altLang="vi-VN" sz="2000" b="1">
              <a:solidFill>
                <a:srgbClr val="800000"/>
              </a:solidFill>
              <a:latin typeface="Times New Roman" pitchFamily="18" charset="0"/>
              <a:cs typeface="Times New Roman" pitchFamily="18" charset="0"/>
            </a:endParaRPr>
          </a:p>
        </p:txBody>
      </p:sp>
      <p:sp>
        <p:nvSpPr>
          <p:cNvPr id="19482" name="Text Box 28"/>
          <p:cNvSpPr txBox="1">
            <a:spLocks noChangeArrowheads="1"/>
          </p:cNvSpPr>
          <p:nvPr/>
        </p:nvSpPr>
        <p:spPr bwMode="auto">
          <a:xfrm>
            <a:off x="4953000" y="2041525"/>
            <a:ext cx="4005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Bóc lột nhân dân ta bằng phương pháp “phát canh thu tô”.</a:t>
            </a:r>
          </a:p>
        </p:txBody>
      </p:sp>
      <p:sp>
        <p:nvSpPr>
          <p:cNvPr id="19483" name="Text Box 29"/>
          <p:cNvSpPr txBox="1">
            <a:spLocks noChangeArrowheads="1"/>
          </p:cNvSpPr>
          <p:nvPr/>
        </p:nvSpPr>
        <p:spPr bwMode="auto">
          <a:xfrm>
            <a:off x="4953000" y="1676400"/>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Đẩy mạnh cướp đoạt ruộng đất.</a:t>
            </a:r>
          </a:p>
        </p:txBody>
      </p:sp>
      <p:sp>
        <p:nvSpPr>
          <p:cNvPr id="19484" name="Text Box 30"/>
          <p:cNvSpPr txBox="1">
            <a:spLocks noChangeArrowheads="1"/>
          </p:cNvSpPr>
          <p:nvPr/>
        </p:nvSpPr>
        <p:spPr bwMode="auto">
          <a:xfrm>
            <a:off x="4800600" y="2895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a:latin typeface="Times New Roman" pitchFamily="18" charset="0"/>
                <a:cs typeface="Times New Roman" pitchFamily="18" charset="0"/>
              </a:rPr>
              <a:t>-</a:t>
            </a:r>
            <a:r>
              <a:rPr lang="en-US" altLang="vi-VN" sz="2000" b="1">
                <a:latin typeface="Times New Roman" pitchFamily="18" charset="0"/>
                <a:cs typeface="Times New Roman" pitchFamily="18" charset="0"/>
              </a:rPr>
              <a:t> Khai thác mỏ than, kim loại.</a:t>
            </a:r>
          </a:p>
        </p:txBody>
      </p:sp>
      <p:sp>
        <p:nvSpPr>
          <p:cNvPr id="19485" name="Text Box 31"/>
          <p:cNvSpPr txBox="1">
            <a:spLocks noChangeArrowheads="1"/>
          </p:cNvSpPr>
          <p:nvPr/>
        </p:nvSpPr>
        <p:spPr bwMode="auto">
          <a:xfrm>
            <a:off x="4800600" y="32766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Char char="-"/>
            </a:pPr>
            <a:r>
              <a:rPr lang="en-US" altLang="vi-VN" sz="2000" b="1">
                <a:latin typeface="Times New Roman" pitchFamily="18" charset="0"/>
                <a:cs typeface="Times New Roman" pitchFamily="18" charset="0"/>
              </a:rPr>
              <a:t> Sản xuất xi măng, gạch ngói, điện, nước, xay xát gạo…</a:t>
            </a:r>
            <a:endParaRPr lang="en-US" altLang="vi-VN" sz="2000" b="1">
              <a:solidFill>
                <a:srgbClr val="FF0000"/>
              </a:solidFill>
              <a:latin typeface="Times New Roman" pitchFamily="18" charset="0"/>
              <a:cs typeface="Times New Roman" pitchFamily="18" charset="0"/>
            </a:endParaRPr>
          </a:p>
        </p:txBody>
      </p:sp>
      <p:sp>
        <p:nvSpPr>
          <p:cNvPr id="14368" name="Text Box 32"/>
          <p:cNvSpPr txBox="1">
            <a:spLocks noChangeArrowheads="1"/>
          </p:cNvSpPr>
          <p:nvPr/>
        </p:nvSpPr>
        <p:spPr bwMode="auto">
          <a:xfrm>
            <a:off x="4724400" y="4159250"/>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a:solidFill>
                  <a:srgbClr val="000000"/>
                </a:solidFill>
                <a:latin typeface="Times New Roman" pitchFamily="18" charset="0"/>
                <a:cs typeface="Times New Roman" pitchFamily="18" charset="0"/>
              </a:rPr>
              <a:t> - Tăng cường xây dựng hệ thống đường bộ,đường sắt để bóc lột kinh tế và phục vụ mục đích quân sự.</a:t>
            </a:r>
            <a:endParaRPr lang="en-US" altLang="vi-VN" sz="2000" b="1">
              <a:solidFill>
                <a:srgbClr val="000000"/>
              </a:solidFill>
              <a:latin typeface="Times New Roman" pitchFamily="18" charset="0"/>
              <a:cs typeface="Times New Roman" pitchFamily="18" charset="0"/>
            </a:endParaRPr>
          </a:p>
        </p:txBody>
      </p:sp>
      <p:sp>
        <p:nvSpPr>
          <p:cNvPr id="19487" name="Text Box 33"/>
          <p:cNvSpPr txBox="1">
            <a:spLocks noChangeArrowheads="1"/>
          </p:cNvSpPr>
          <p:nvPr/>
        </p:nvSpPr>
        <p:spPr bwMode="auto">
          <a:xfrm>
            <a:off x="85725" y="2360613"/>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19488" name="Text Box 34"/>
          <p:cNvSpPr txBox="1">
            <a:spLocks noChangeArrowheads="1"/>
          </p:cNvSpPr>
          <p:nvPr/>
        </p:nvSpPr>
        <p:spPr bwMode="auto">
          <a:xfrm>
            <a:off x="71438" y="2741613"/>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14371" name="Text Box 35"/>
          <p:cNvSpPr txBox="1">
            <a:spLocks noChangeArrowheads="1"/>
          </p:cNvSpPr>
          <p:nvPr/>
        </p:nvSpPr>
        <p:spPr bwMode="auto">
          <a:xfrm>
            <a:off x="38100" y="3100388"/>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14372" name="Text Box 36"/>
          <p:cNvSpPr txBox="1">
            <a:spLocks noChangeArrowheads="1"/>
          </p:cNvSpPr>
          <p:nvPr/>
        </p:nvSpPr>
        <p:spPr bwMode="auto">
          <a:xfrm>
            <a:off x="4210050" y="3733800"/>
            <a:ext cx="5905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
        <p:nvSpPr>
          <p:cNvPr id="19491" name="Text Box 37"/>
          <p:cNvSpPr txBox="1">
            <a:spLocks noChangeArrowheads="1"/>
          </p:cNvSpPr>
          <p:nvPr/>
        </p:nvSpPr>
        <p:spPr bwMode="auto">
          <a:xfrm>
            <a:off x="3276600" y="5410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pt-BR" altLang="vi-VN" sz="2400" b="1" i="1">
                <a:latin typeface="Times New Roman" pitchFamily="18" charset="0"/>
                <a:cs typeface="Times New Roman" pitchFamily="18" charset="0"/>
              </a:rPr>
              <a:t>Thương nghiệp và tài chính</a:t>
            </a:r>
            <a:endParaRPr lang="en-US" altLang="vi-VN" sz="24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71"/>
                                        </p:tgtEl>
                                        <p:attrNameLst>
                                          <p:attrName>style.visibility</p:attrName>
                                        </p:attrNameLst>
                                      </p:cBhvr>
                                      <p:to>
                                        <p:strVal val="visible"/>
                                      </p:to>
                                    </p:set>
                                    <p:animEffect transition="in" filter="checkerboard(across)">
                                      <p:cBhvr>
                                        <p:cTn id="7" dur="500"/>
                                        <p:tgtEl>
                                          <p:spTgt spid="14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68"/>
                                        </p:tgtEl>
                                        <p:attrNameLst>
                                          <p:attrName>style.visibility</p:attrName>
                                        </p:attrNameLst>
                                      </p:cBhvr>
                                      <p:to>
                                        <p:strVal val="visible"/>
                                      </p:to>
                                    </p:set>
                                    <p:animEffect transition="in" filter="diamond(in)">
                                      <p:cBhvr>
                                        <p:cTn id="12" dur="2000"/>
                                        <p:tgtEl>
                                          <p:spTgt spid="14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72"/>
                                        </p:tgtEl>
                                        <p:attrNameLst>
                                          <p:attrName>style.visibility</p:attrName>
                                        </p:attrNameLst>
                                      </p:cBhvr>
                                      <p:to>
                                        <p:strVal val="visible"/>
                                      </p:to>
                                    </p:set>
                                    <p:animEffect transition="in" filter="diamond(in)">
                                      <p:cBhvr>
                                        <p:cTn id="17" dur="1000"/>
                                        <p:tgtEl>
                                          <p:spTgt spid="1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8" grpId="0"/>
      <p:bldP spid="14371" grpId="0"/>
      <p:bldP spid="143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5334000" y="228600"/>
            <a:ext cx="3810000" cy="6629400"/>
            <a:chOff x="3216" y="528"/>
            <a:chExt cx="2544" cy="3264"/>
          </a:xfrm>
        </p:grpSpPr>
        <p:sp>
          <p:nvSpPr>
            <p:cNvPr id="20490" name="AutoShape 8"/>
            <p:cNvSpPr>
              <a:spLocks noChangeArrowheads="1"/>
            </p:cNvSpPr>
            <p:nvPr/>
          </p:nvSpPr>
          <p:spPr bwMode="auto">
            <a:xfrm rot="5400000">
              <a:off x="3001" y="1033"/>
              <a:ext cx="2974" cy="2544"/>
            </a:xfrm>
            <a:prstGeom prst="wedgeRectCallout">
              <a:avLst>
                <a:gd name="adj1" fmla="val -34185"/>
                <a:gd name="adj2" fmla="val 111005"/>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Calibri" pitchFamily="34" charset="0"/>
              </a:endParaRPr>
            </a:p>
          </p:txBody>
        </p:sp>
        <p:pic>
          <p:nvPicPr>
            <p:cNvPr id="20491" name="Picture 9" descr="train"/>
            <p:cNvPicPr>
              <a:picLocks noChangeAspect="1" noChangeArrowheads="1"/>
            </p:cNvPicPr>
            <p:nvPr/>
          </p:nvPicPr>
          <p:blipFill>
            <a:blip r:embed="rId5">
              <a:lum contrast="44000"/>
              <a:extLst>
                <a:ext uri="{28A0092B-C50C-407E-A947-70E740481C1C}">
                  <a14:useLocalDpi xmlns:a14="http://schemas.microsoft.com/office/drawing/2010/main" val="0"/>
                </a:ext>
              </a:extLst>
            </a:blip>
            <a:srcRect/>
            <a:stretch>
              <a:fillRect/>
            </a:stretch>
          </p:blipFill>
          <p:spPr bwMode="auto">
            <a:xfrm>
              <a:off x="3216" y="528"/>
              <a:ext cx="25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0"/>
            <p:cNvSpPr txBox="1">
              <a:spLocks noChangeArrowheads="1"/>
            </p:cNvSpPr>
            <p:nvPr/>
          </p:nvSpPr>
          <p:spPr bwMode="auto">
            <a:xfrm>
              <a:off x="3234" y="528"/>
              <a:ext cx="2526" cy="3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i="1">
                  <a:solidFill>
                    <a:srgbClr val="800000"/>
                  </a:solidFill>
                  <a:latin typeface="Calibri" pitchFamily="34" charset="0"/>
                </a:rPr>
                <a:t>Tuyến đường sắt xuyên Việt được xây dựng từ 1902</a:t>
              </a:r>
            </a:p>
          </p:txBody>
        </p:sp>
      </p:grpSp>
      <p:grpSp>
        <p:nvGrpSpPr>
          <p:cNvPr id="20483" name="Group 2"/>
          <p:cNvGrpSpPr>
            <a:grpSpLocks/>
          </p:cNvGrpSpPr>
          <p:nvPr/>
        </p:nvGrpSpPr>
        <p:grpSpPr bwMode="auto">
          <a:xfrm>
            <a:off x="0" y="0"/>
            <a:ext cx="5181600" cy="6858000"/>
            <a:chOff x="1152" y="0"/>
            <a:chExt cx="3696" cy="4320"/>
          </a:xfrm>
        </p:grpSpPr>
        <p:pic>
          <p:nvPicPr>
            <p:cNvPr id="20486" name="Picture 3" descr="vietmap2[1]"/>
            <p:cNvPicPr>
              <a:picLocks noChangeAspect="1" noChangeArrowheads="1"/>
            </p:cNvPicPr>
            <p:nvPr/>
          </p:nvPicPr>
          <p:blipFill>
            <a:blip r:embed="rId6">
              <a:lum bright="-28000" contrast="14000"/>
              <a:extLst>
                <a:ext uri="{28A0092B-C50C-407E-A947-70E740481C1C}">
                  <a14:useLocalDpi xmlns:a14="http://schemas.microsoft.com/office/drawing/2010/main" val="0"/>
                </a:ext>
              </a:extLst>
            </a:blip>
            <a:srcRect/>
            <a:stretch>
              <a:fillRect/>
            </a:stretch>
          </p:blipFill>
          <p:spPr bwMode="auto">
            <a:xfrm>
              <a:off x="1152" y="0"/>
              <a:ext cx="3696" cy="43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87" name="Oval 4"/>
            <p:cNvSpPr>
              <a:spLocks noChangeArrowheads="1"/>
            </p:cNvSpPr>
            <p:nvPr/>
          </p:nvSpPr>
          <p:spPr bwMode="auto">
            <a:xfrm>
              <a:off x="2976" y="672"/>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Calibri" pitchFamily="34" charset="0"/>
              </a:endParaRPr>
            </a:p>
          </p:txBody>
        </p:sp>
        <p:sp>
          <p:nvSpPr>
            <p:cNvPr id="20488" name="Oval 5"/>
            <p:cNvSpPr>
              <a:spLocks noChangeArrowheads="1"/>
            </p:cNvSpPr>
            <p:nvPr/>
          </p:nvSpPr>
          <p:spPr bwMode="auto">
            <a:xfrm>
              <a:off x="3600" y="1968"/>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Calibri" pitchFamily="34" charset="0"/>
              </a:endParaRPr>
            </a:p>
          </p:txBody>
        </p:sp>
        <p:sp>
          <p:nvSpPr>
            <p:cNvPr id="20489" name="Oval 6"/>
            <p:cNvSpPr>
              <a:spLocks noChangeArrowheads="1"/>
            </p:cNvSpPr>
            <p:nvPr/>
          </p:nvSpPr>
          <p:spPr bwMode="auto">
            <a:xfrm>
              <a:off x="3408" y="3552"/>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Calibri" pitchFamily="34" charset="0"/>
              </a:endParaRPr>
            </a:p>
          </p:txBody>
        </p:sp>
      </p:grpSp>
      <p:sp>
        <p:nvSpPr>
          <p:cNvPr id="53259" name="Freeform 11"/>
          <p:cNvSpPr>
            <a:spLocks/>
          </p:cNvSpPr>
          <p:nvPr/>
        </p:nvSpPr>
        <p:spPr bwMode="auto">
          <a:xfrm>
            <a:off x="2438400" y="1371600"/>
            <a:ext cx="1828800" cy="4419600"/>
          </a:xfrm>
          <a:custGeom>
            <a:avLst/>
            <a:gdLst>
              <a:gd name="T0" fmla="*/ 2147483646 w 1296"/>
              <a:gd name="T1" fmla="*/ 0 h 3201"/>
              <a:gd name="T2" fmla="*/ 2147483646 w 1296"/>
              <a:gd name="T3" fmla="*/ 2147483646 h 3201"/>
              <a:gd name="T4" fmla="*/ 2147483646 w 1296"/>
              <a:gd name="T5" fmla="*/ 2147483646 h 3201"/>
              <a:gd name="T6" fmla="*/ 2147483646 w 1296"/>
              <a:gd name="T7" fmla="*/ 2147483646 h 3201"/>
              <a:gd name="T8" fmla="*/ 2147483646 w 1296"/>
              <a:gd name="T9" fmla="*/ 2147483646 h 3201"/>
              <a:gd name="T10" fmla="*/ 2147483646 w 1296"/>
              <a:gd name="T11" fmla="*/ 2147483646 h 3201"/>
              <a:gd name="T12" fmla="*/ 2147483646 w 1296"/>
              <a:gd name="T13" fmla="*/ 2147483646 h 3201"/>
              <a:gd name="T14" fmla="*/ 2147483646 w 1296"/>
              <a:gd name="T15" fmla="*/ 2147483646 h 3201"/>
              <a:gd name="T16" fmla="*/ 2147483646 w 1296"/>
              <a:gd name="T17" fmla="*/ 2147483646 h 3201"/>
              <a:gd name="T18" fmla="*/ 2147483646 w 1296"/>
              <a:gd name="T19" fmla="*/ 2147483646 h 3201"/>
              <a:gd name="T20" fmla="*/ 2147483646 w 1296"/>
              <a:gd name="T21" fmla="*/ 2147483646 h 3201"/>
              <a:gd name="T22" fmla="*/ 2147483646 w 1296"/>
              <a:gd name="T23" fmla="*/ 2147483646 h 3201"/>
              <a:gd name="T24" fmla="*/ 2147483646 w 1296"/>
              <a:gd name="T25" fmla="*/ 2147483646 h 3201"/>
              <a:gd name="T26" fmla="*/ 2147483646 w 1296"/>
              <a:gd name="T27" fmla="*/ 2147483646 h 3201"/>
              <a:gd name="T28" fmla="*/ 2147483646 w 1296"/>
              <a:gd name="T29" fmla="*/ 2147483646 h 3201"/>
              <a:gd name="T30" fmla="*/ 2147483646 w 1296"/>
              <a:gd name="T31" fmla="*/ 2147483646 h 3201"/>
              <a:gd name="T32" fmla="*/ 2147483646 w 1296"/>
              <a:gd name="T33" fmla="*/ 2147483646 h 3201"/>
              <a:gd name="T34" fmla="*/ 2147483646 w 1296"/>
              <a:gd name="T35" fmla="*/ 2147483646 h 3201"/>
              <a:gd name="T36" fmla="*/ 2147483646 w 1296"/>
              <a:gd name="T37" fmla="*/ 2147483646 h 3201"/>
              <a:gd name="T38" fmla="*/ 2147483646 w 1296"/>
              <a:gd name="T39" fmla="*/ 2147483646 h 3201"/>
              <a:gd name="T40" fmla="*/ 2147483646 w 1296"/>
              <a:gd name="T41" fmla="*/ 2147483646 h 3201"/>
              <a:gd name="T42" fmla="*/ 2147483646 w 1296"/>
              <a:gd name="T43" fmla="*/ 2147483646 h 3201"/>
              <a:gd name="T44" fmla="*/ 2147483646 w 1296"/>
              <a:gd name="T45" fmla="*/ 2147483646 h 3201"/>
              <a:gd name="T46" fmla="*/ 2147483646 w 1296"/>
              <a:gd name="T47" fmla="*/ 2147483646 h 3201"/>
              <a:gd name="T48" fmla="*/ 2147483646 w 1296"/>
              <a:gd name="T49" fmla="*/ 2147483646 h 3201"/>
              <a:gd name="T50" fmla="*/ 2147483646 w 1296"/>
              <a:gd name="T51" fmla="*/ 2147483646 h 3201"/>
              <a:gd name="T52" fmla="*/ 2147483646 w 1296"/>
              <a:gd name="T53" fmla="*/ 2147483646 h 3201"/>
              <a:gd name="T54" fmla="*/ 2147483646 w 1296"/>
              <a:gd name="T55" fmla="*/ 2147483646 h 3201"/>
              <a:gd name="T56" fmla="*/ 2147483646 w 1296"/>
              <a:gd name="T57" fmla="*/ 2147483646 h 3201"/>
              <a:gd name="T58" fmla="*/ 2147483646 w 1296"/>
              <a:gd name="T59" fmla="*/ 2147483646 h 3201"/>
              <a:gd name="T60" fmla="*/ 2147483646 w 1296"/>
              <a:gd name="T61" fmla="*/ 2147483646 h 3201"/>
              <a:gd name="T62" fmla="*/ 2147483646 w 1296"/>
              <a:gd name="T63" fmla="*/ 2147483646 h 3201"/>
              <a:gd name="T64" fmla="*/ 2147483646 w 1296"/>
              <a:gd name="T65" fmla="*/ 2147483646 h 3201"/>
              <a:gd name="T66" fmla="*/ 2147483646 w 1296"/>
              <a:gd name="T67" fmla="*/ 2147483646 h 3201"/>
              <a:gd name="T68" fmla="*/ 2147483646 w 1296"/>
              <a:gd name="T69" fmla="*/ 2147483646 h 3201"/>
              <a:gd name="T70" fmla="*/ 2147483646 w 1296"/>
              <a:gd name="T71" fmla="*/ 2147483646 h 3201"/>
              <a:gd name="T72" fmla="*/ 2147483646 w 1296"/>
              <a:gd name="T73" fmla="*/ 2147483646 h 3201"/>
              <a:gd name="T74" fmla="*/ 2147483646 w 1296"/>
              <a:gd name="T75" fmla="*/ 2147483646 h 3201"/>
              <a:gd name="T76" fmla="*/ 2147483646 w 1296"/>
              <a:gd name="T77" fmla="*/ 2147483646 h 3201"/>
              <a:gd name="T78" fmla="*/ 2147483646 w 1296"/>
              <a:gd name="T79" fmla="*/ 2147483646 h 3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96" h="3201">
                <a:moveTo>
                  <a:pt x="187" y="0"/>
                </a:moveTo>
                <a:cubicBezTo>
                  <a:pt x="182" y="8"/>
                  <a:pt x="178" y="18"/>
                  <a:pt x="171" y="24"/>
                </a:cubicBezTo>
                <a:cubicBezTo>
                  <a:pt x="157" y="37"/>
                  <a:pt x="123" y="56"/>
                  <a:pt x="123" y="56"/>
                </a:cubicBezTo>
                <a:cubicBezTo>
                  <a:pt x="115" y="80"/>
                  <a:pt x="107" y="104"/>
                  <a:pt x="99" y="128"/>
                </a:cubicBezTo>
                <a:cubicBezTo>
                  <a:pt x="96" y="136"/>
                  <a:pt x="91" y="152"/>
                  <a:pt x="91" y="152"/>
                </a:cubicBezTo>
                <a:cubicBezTo>
                  <a:pt x="82" y="239"/>
                  <a:pt x="72" y="300"/>
                  <a:pt x="67" y="392"/>
                </a:cubicBezTo>
                <a:cubicBezTo>
                  <a:pt x="75" y="664"/>
                  <a:pt x="0" y="657"/>
                  <a:pt x="155" y="696"/>
                </a:cubicBezTo>
                <a:cubicBezTo>
                  <a:pt x="189" y="799"/>
                  <a:pt x="156" y="694"/>
                  <a:pt x="179" y="784"/>
                </a:cubicBezTo>
                <a:cubicBezTo>
                  <a:pt x="181" y="792"/>
                  <a:pt x="180" y="803"/>
                  <a:pt x="187" y="808"/>
                </a:cubicBezTo>
                <a:cubicBezTo>
                  <a:pt x="218" y="830"/>
                  <a:pt x="308" y="830"/>
                  <a:pt x="331" y="832"/>
                </a:cubicBezTo>
                <a:cubicBezTo>
                  <a:pt x="342" y="848"/>
                  <a:pt x="352" y="864"/>
                  <a:pt x="363" y="880"/>
                </a:cubicBezTo>
                <a:cubicBezTo>
                  <a:pt x="368" y="887"/>
                  <a:pt x="365" y="898"/>
                  <a:pt x="371" y="904"/>
                </a:cubicBezTo>
                <a:cubicBezTo>
                  <a:pt x="377" y="910"/>
                  <a:pt x="387" y="909"/>
                  <a:pt x="395" y="912"/>
                </a:cubicBezTo>
                <a:cubicBezTo>
                  <a:pt x="400" y="928"/>
                  <a:pt x="418" y="972"/>
                  <a:pt x="427" y="984"/>
                </a:cubicBezTo>
                <a:cubicBezTo>
                  <a:pt x="453" y="1016"/>
                  <a:pt x="512" y="1012"/>
                  <a:pt x="547" y="1024"/>
                </a:cubicBezTo>
                <a:cubicBezTo>
                  <a:pt x="554" y="1077"/>
                  <a:pt x="540" y="1153"/>
                  <a:pt x="587" y="1184"/>
                </a:cubicBezTo>
                <a:cubicBezTo>
                  <a:pt x="592" y="1192"/>
                  <a:pt x="596" y="1201"/>
                  <a:pt x="603" y="1208"/>
                </a:cubicBezTo>
                <a:cubicBezTo>
                  <a:pt x="610" y="1215"/>
                  <a:pt x="621" y="1216"/>
                  <a:pt x="627" y="1224"/>
                </a:cubicBezTo>
                <a:cubicBezTo>
                  <a:pt x="658" y="1263"/>
                  <a:pt x="607" y="1239"/>
                  <a:pt x="659" y="1256"/>
                </a:cubicBezTo>
                <a:cubicBezTo>
                  <a:pt x="667" y="1280"/>
                  <a:pt x="672" y="1309"/>
                  <a:pt x="691" y="1328"/>
                </a:cubicBezTo>
                <a:cubicBezTo>
                  <a:pt x="700" y="1337"/>
                  <a:pt x="714" y="1342"/>
                  <a:pt x="723" y="1352"/>
                </a:cubicBezTo>
                <a:cubicBezTo>
                  <a:pt x="784" y="1421"/>
                  <a:pt x="720" y="1388"/>
                  <a:pt x="803" y="1416"/>
                </a:cubicBezTo>
                <a:cubicBezTo>
                  <a:pt x="814" y="1420"/>
                  <a:pt x="825" y="1426"/>
                  <a:pt x="835" y="1432"/>
                </a:cubicBezTo>
                <a:cubicBezTo>
                  <a:pt x="851" y="1442"/>
                  <a:pt x="883" y="1464"/>
                  <a:pt x="883" y="1464"/>
                </a:cubicBezTo>
                <a:cubicBezTo>
                  <a:pt x="908" y="1502"/>
                  <a:pt x="953" y="1522"/>
                  <a:pt x="995" y="1536"/>
                </a:cubicBezTo>
                <a:cubicBezTo>
                  <a:pt x="1023" y="1578"/>
                  <a:pt x="1020" y="1614"/>
                  <a:pt x="1051" y="1656"/>
                </a:cubicBezTo>
                <a:cubicBezTo>
                  <a:pt x="1057" y="1673"/>
                  <a:pt x="1069" y="1687"/>
                  <a:pt x="1075" y="1704"/>
                </a:cubicBezTo>
                <a:cubicBezTo>
                  <a:pt x="1080" y="1719"/>
                  <a:pt x="1078" y="1737"/>
                  <a:pt x="1083" y="1752"/>
                </a:cubicBezTo>
                <a:cubicBezTo>
                  <a:pt x="1090" y="1774"/>
                  <a:pt x="1110" y="1805"/>
                  <a:pt x="1123" y="1824"/>
                </a:cubicBezTo>
                <a:cubicBezTo>
                  <a:pt x="1133" y="1881"/>
                  <a:pt x="1145" y="1926"/>
                  <a:pt x="1195" y="1960"/>
                </a:cubicBezTo>
                <a:cubicBezTo>
                  <a:pt x="1268" y="2069"/>
                  <a:pt x="1204" y="1964"/>
                  <a:pt x="1219" y="2288"/>
                </a:cubicBezTo>
                <a:cubicBezTo>
                  <a:pt x="1221" y="2322"/>
                  <a:pt x="1229" y="2342"/>
                  <a:pt x="1259" y="2352"/>
                </a:cubicBezTo>
                <a:cubicBezTo>
                  <a:pt x="1288" y="2410"/>
                  <a:pt x="1296" y="2402"/>
                  <a:pt x="1283" y="2480"/>
                </a:cubicBezTo>
                <a:cubicBezTo>
                  <a:pt x="1278" y="2507"/>
                  <a:pt x="1243" y="2552"/>
                  <a:pt x="1243" y="2552"/>
                </a:cubicBezTo>
                <a:cubicBezTo>
                  <a:pt x="1233" y="2615"/>
                  <a:pt x="1224" y="2671"/>
                  <a:pt x="1219" y="2736"/>
                </a:cubicBezTo>
                <a:cubicBezTo>
                  <a:pt x="1218" y="2745"/>
                  <a:pt x="1222" y="2879"/>
                  <a:pt x="1195" y="2912"/>
                </a:cubicBezTo>
                <a:cubicBezTo>
                  <a:pt x="1163" y="2952"/>
                  <a:pt x="1047" y="2943"/>
                  <a:pt x="1027" y="2944"/>
                </a:cubicBezTo>
                <a:cubicBezTo>
                  <a:pt x="1008" y="2972"/>
                  <a:pt x="1008" y="2989"/>
                  <a:pt x="979" y="3008"/>
                </a:cubicBezTo>
                <a:cubicBezTo>
                  <a:pt x="960" y="3037"/>
                  <a:pt x="940" y="3039"/>
                  <a:pt x="915" y="3064"/>
                </a:cubicBezTo>
                <a:cubicBezTo>
                  <a:pt x="869" y="3201"/>
                  <a:pt x="661" y="3096"/>
                  <a:pt x="531" y="3096"/>
                </a:cubicBezTo>
              </a:path>
            </a:pathLst>
          </a:custGeom>
          <a:noFill/>
          <a:ln w="15875" cap="flat">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12"/>
          <p:cNvSpPr>
            <a:spLocks noChangeShapeType="1"/>
          </p:cNvSpPr>
          <p:nvPr/>
        </p:nvSpPr>
        <p:spPr bwMode="auto">
          <a:xfrm>
            <a:off x="2667000" y="1219200"/>
            <a:ext cx="76200" cy="2286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9"/>
                                        </p:tgtEl>
                                        <p:attrNameLst>
                                          <p:attrName>style.visibility</p:attrName>
                                        </p:attrNameLst>
                                      </p:cBhvr>
                                      <p:to>
                                        <p:strVal val="visible"/>
                                      </p:to>
                                    </p:set>
                                    <p:animEffect transition="in" filter="blinds(horizontal)">
                                      <p:cBhvr>
                                        <p:cTn id="7" dur="500"/>
                                        <p:tgtEl>
                                          <p:spTgt spid="53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685800"/>
            <a:ext cx="3276600" cy="6172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2531" name="Text Box 4"/>
          <p:cNvSpPr txBox="1">
            <a:spLocks noChangeArrowheads="1"/>
          </p:cNvSpPr>
          <p:nvPr/>
        </p:nvSpPr>
        <p:spPr bwMode="auto">
          <a:xfrm>
            <a:off x="-76200" y="762000"/>
            <a:ext cx="3630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22532" name="Rectangle 5"/>
          <p:cNvSpPr>
            <a:spLocks noChangeArrowheads="1"/>
          </p:cNvSpPr>
          <p:nvPr/>
        </p:nvSpPr>
        <p:spPr bwMode="auto">
          <a:xfrm>
            <a:off x="-76200" y="1120775"/>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pic>
        <p:nvPicPr>
          <p:cNvPr id="22533" name="imgb" descr="LB%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143000"/>
            <a:ext cx="5486400" cy="4267200"/>
          </a:xfrm>
          <a:prstGeom prst="rect">
            <a:avLst/>
          </a:prstGeom>
          <a:noFill/>
          <a:ln w="57150">
            <a:solidFill>
              <a:srgbClr val="99FF66"/>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 Box 8"/>
          <p:cNvSpPr txBox="1">
            <a:spLocks noChangeArrowheads="1"/>
          </p:cNvSpPr>
          <p:nvPr/>
        </p:nvSpPr>
        <p:spPr bwMode="auto">
          <a:xfrm>
            <a:off x="4810125" y="5699125"/>
            <a:ext cx="258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a:latin typeface="Times New Roman" pitchFamily="18" charset="0"/>
                <a:cs typeface="Times New Roman" pitchFamily="18" charset="0"/>
              </a:rPr>
              <a:t>CẦU LONG BIÊN (XƯA)</a:t>
            </a:r>
          </a:p>
        </p:txBody>
      </p:sp>
      <p:sp>
        <p:nvSpPr>
          <p:cNvPr id="22535" name="Text Box 9"/>
          <p:cNvSpPr txBox="1">
            <a:spLocks noChangeArrowheads="1"/>
          </p:cNvSpPr>
          <p:nvPr/>
        </p:nvSpPr>
        <p:spPr bwMode="auto">
          <a:xfrm>
            <a:off x="15240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22536" name="Text Box 10"/>
          <p:cNvSpPr txBox="1">
            <a:spLocks noChangeArrowheads="1"/>
          </p:cNvSpPr>
          <p:nvPr/>
        </p:nvSpPr>
        <p:spPr bwMode="auto">
          <a:xfrm>
            <a:off x="1524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22537" name="Text Box 11"/>
          <p:cNvSpPr txBox="1">
            <a:spLocks noChangeArrowheads="1"/>
          </p:cNvSpPr>
          <p:nvPr/>
        </p:nvSpPr>
        <p:spPr bwMode="auto">
          <a:xfrm>
            <a:off x="15240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1060450"/>
            <a:ext cx="4054475" cy="5568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rot="-696645">
            <a:off x="6426200" y="2513013"/>
            <a:ext cx="1549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400" b="1">
                <a:solidFill>
                  <a:schemeClr val="tx2"/>
                </a:solidFill>
                <a:latin typeface="Times New Roman" pitchFamily="18" charset="0"/>
                <a:cs typeface="Times New Roman" pitchFamily="18" charset="0"/>
              </a:rPr>
              <a:t>ĐẤT </a:t>
            </a:r>
          </a:p>
          <a:p>
            <a:pPr eaLnBrk="1" hangingPunct="1">
              <a:spcBef>
                <a:spcPct val="50000"/>
              </a:spcBef>
              <a:buFontTx/>
              <a:buNone/>
            </a:pPr>
            <a:endParaRPr lang="en-US" altLang="vi-VN" sz="1400" b="1">
              <a:solidFill>
                <a:schemeClr val="tx2"/>
              </a:solidFill>
              <a:latin typeface="Times New Roman" pitchFamily="18" charset="0"/>
              <a:cs typeface="Times New Roman" pitchFamily="18" charset="0"/>
            </a:endParaRPr>
          </a:p>
          <a:p>
            <a:pPr eaLnBrk="1" hangingPunct="1">
              <a:spcBef>
                <a:spcPct val="50000"/>
              </a:spcBef>
              <a:buFontTx/>
              <a:buNone/>
            </a:pPr>
            <a:r>
              <a:rPr lang="en-US" altLang="vi-VN" sz="1400" b="1">
                <a:solidFill>
                  <a:schemeClr val="tx2"/>
                </a:solidFill>
                <a:latin typeface="Times New Roman" pitchFamily="18" charset="0"/>
                <a:cs typeface="Times New Roman" pitchFamily="18" charset="0"/>
              </a:rPr>
              <a:t>            BẢO</a:t>
            </a:r>
          </a:p>
          <a:p>
            <a:pPr eaLnBrk="1" hangingPunct="1">
              <a:spcBef>
                <a:spcPct val="50000"/>
              </a:spcBef>
              <a:buFontTx/>
              <a:buNone/>
            </a:pPr>
            <a:endParaRPr lang="en-US" altLang="vi-VN" sz="1400" b="1">
              <a:solidFill>
                <a:schemeClr val="tx2"/>
              </a:solidFill>
              <a:latin typeface="Times New Roman" pitchFamily="18" charset="0"/>
              <a:cs typeface="Times New Roman" pitchFamily="18" charset="0"/>
            </a:endParaRPr>
          </a:p>
          <a:p>
            <a:pPr eaLnBrk="1" hangingPunct="1">
              <a:spcBef>
                <a:spcPct val="50000"/>
              </a:spcBef>
              <a:buFontTx/>
              <a:buNone/>
            </a:pPr>
            <a:r>
              <a:rPr lang="en-US" altLang="vi-VN" sz="1400" b="1">
                <a:solidFill>
                  <a:schemeClr val="tx2"/>
                </a:solidFill>
                <a:latin typeface="Times New Roman" pitchFamily="18" charset="0"/>
                <a:cs typeface="Times New Roman" pitchFamily="18" charset="0"/>
              </a:rPr>
              <a:t>                   HỘ</a:t>
            </a:r>
          </a:p>
        </p:txBody>
      </p:sp>
      <p:sp>
        <p:nvSpPr>
          <p:cNvPr id="77830" name="Text Box 6"/>
          <p:cNvSpPr txBox="1">
            <a:spLocks noChangeArrowheads="1"/>
          </p:cNvSpPr>
          <p:nvPr/>
        </p:nvSpPr>
        <p:spPr bwMode="auto">
          <a:xfrm>
            <a:off x="5676900" y="1457325"/>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400" b="1">
                <a:solidFill>
                  <a:srgbClr val="0000FF"/>
                </a:solidFill>
                <a:latin typeface="Times New Roman" pitchFamily="18" charset="0"/>
                <a:cs typeface="Times New Roman" pitchFamily="18" charset="0"/>
              </a:rPr>
              <a:t>ĐẤT NỬA BẢO HỘ</a:t>
            </a:r>
          </a:p>
        </p:txBody>
      </p:sp>
      <p:sp>
        <p:nvSpPr>
          <p:cNvPr id="77831" name="Text Box 7"/>
          <p:cNvSpPr txBox="1">
            <a:spLocks noChangeArrowheads="1"/>
          </p:cNvSpPr>
          <p:nvPr/>
        </p:nvSpPr>
        <p:spPr bwMode="auto">
          <a:xfrm>
            <a:off x="6553200" y="5575300"/>
            <a:ext cx="11430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400" b="1">
                <a:solidFill>
                  <a:srgbClr val="00CC00"/>
                </a:solidFill>
                <a:latin typeface="Times New Roman" pitchFamily="18" charset="0"/>
                <a:cs typeface="Times New Roman" pitchFamily="18" charset="0"/>
              </a:rPr>
              <a:t>    ĐẤT </a:t>
            </a:r>
          </a:p>
          <a:p>
            <a:pPr eaLnBrk="1" hangingPunct="1">
              <a:spcBef>
                <a:spcPct val="50000"/>
              </a:spcBef>
              <a:buFontTx/>
              <a:buNone/>
            </a:pPr>
            <a:r>
              <a:rPr lang="en-US" altLang="vi-VN" sz="1400" b="1">
                <a:solidFill>
                  <a:srgbClr val="00CC00"/>
                </a:solidFill>
                <a:latin typeface="Times New Roman" pitchFamily="18" charset="0"/>
                <a:cs typeface="Times New Roman" pitchFamily="18" charset="0"/>
              </a:rPr>
              <a:t>   THUỘC  PHÁP</a:t>
            </a:r>
          </a:p>
        </p:txBody>
      </p:sp>
      <p:sp>
        <p:nvSpPr>
          <p:cNvPr id="77832" name="AutoShape 8"/>
          <p:cNvSpPr>
            <a:spLocks noChangeArrowheads="1"/>
          </p:cNvSpPr>
          <p:nvPr/>
        </p:nvSpPr>
        <p:spPr bwMode="auto">
          <a:xfrm>
            <a:off x="457200" y="4106863"/>
            <a:ext cx="3162300" cy="1189037"/>
          </a:xfrm>
          <a:prstGeom prst="flowChartAlternateProcess">
            <a:avLst/>
          </a:prstGeom>
          <a:solidFill>
            <a:srgbClr val="F1F5BD"/>
          </a:solidFill>
          <a:ln w="57150" cap="rnd" algn="ctr">
            <a:solidFill>
              <a:srgbClr val="0A902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en-US" altLang="vi-VN" sz="2000" b="1">
              <a:latin typeface="Times New Roman" pitchFamily="18" charset="0"/>
            </a:endParaRPr>
          </a:p>
          <a:p>
            <a:pPr algn="ctr">
              <a:spcBef>
                <a:spcPct val="0"/>
              </a:spcBef>
              <a:buFontTx/>
              <a:buNone/>
            </a:pPr>
            <a:endParaRPr lang="en-US" altLang="vi-VN" sz="2000" b="1">
              <a:latin typeface="Times New Roman" pitchFamily="18" charset="0"/>
            </a:endParaRPr>
          </a:p>
        </p:txBody>
      </p:sp>
      <p:sp>
        <p:nvSpPr>
          <p:cNvPr id="77834" name="Text Box 10"/>
          <p:cNvSpPr txBox="1">
            <a:spLocks noChangeArrowheads="1"/>
          </p:cNvSpPr>
          <p:nvPr/>
        </p:nvSpPr>
        <p:spPr bwMode="auto">
          <a:xfrm>
            <a:off x="684213" y="4252913"/>
            <a:ext cx="2359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1800" b="1">
                <a:latin typeface="Times New Roman" pitchFamily="18" charset="0"/>
              </a:rPr>
              <a:t>+ Bắc Kì: Nửa bảo hộ</a:t>
            </a:r>
          </a:p>
        </p:txBody>
      </p:sp>
      <p:sp>
        <p:nvSpPr>
          <p:cNvPr id="77835" name="Text Box 11"/>
          <p:cNvSpPr txBox="1">
            <a:spLocks noChangeArrowheads="1"/>
          </p:cNvSpPr>
          <p:nvPr/>
        </p:nvSpPr>
        <p:spPr bwMode="auto">
          <a:xfrm>
            <a:off x="698500" y="4597400"/>
            <a:ext cx="23637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1800" b="1">
                <a:solidFill>
                  <a:srgbClr val="D60093"/>
                </a:solidFill>
                <a:latin typeface="Times New Roman" pitchFamily="18" charset="0"/>
              </a:rPr>
              <a:t>+ Trung Kì</a:t>
            </a:r>
            <a:r>
              <a:rPr lang="en-US" altLang="vi-VN" sz="1800" b="1">
                <a:solidFill>
                  <a:schemeClr val="accent2"/>
                </a:solidFill>
                <a:latin typeface="Times New Roman" pitchFamily="18" charset="0"/>
              </a:rPr>
              <a:t>: </a:t>
            </a:r>
            <a:r>
              <a:rPr lang="en-US" altLang="vi-VN" sz="1800" b="1">
                <a:solidFill>
                  <a:srgbClr val="0000FF"/>
                </a:solidFill>
                <a:latin typeface="Times New Roman" pitchFamily="18" charset="0"/>
              </a:rPr>
              <a:t>Bảo hộ</a:t>
            </a:r>
          </a:p>
        </p:txBody>
      </p:sp>
      <p:sp>
        <p:nvSpPr>
          <p:cNvPr id="77836" name="Text Box 12"/>
          <p:cNvSpPr txBox="1">
            <a:spLocks noChangeArrowheads="1"/>
          </p:cNvSpPr>
          <p:nvPr/>
        </p:nvSpPr>
        <p:spPr bwMode="auto">
          <a:xfrm>
            <a:off x="684213" y="4892675"/>
            <a:ext cx="26193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vi-VN" sz="1800" b="1">
                <a:solidFill>
                  <a:srgbClr val="D60093"/>
                </a:solidFill>
                <a:latin typeface="Times New Roman" pitchFamily="18" charset="0"/>
              </a:rPr>
              <a:t>+ Nam Kì:</a:t>
            </a:r>
            <a:r>
              <a:rPr lang="en-US" altLang="vi-VN" sz="1800" b="1">
                <a:solidFill>
                  <a:schemeClr val="accent2"/>
                </a:solidFill>
                <a:latin typeface="Times New Roman" pitchFamily="18" charset="0"/>
              </a:rPr>
              <a:t> </a:t>
            </a:r>
            <a:r>
              <a:rPr lang="en-US" altLang="vi-VN" sz="1800" b="1">
                <a:solidFill>
                  <a:srgbClr val="0000FF"/>
                </a:solidFill>
                <a:latin typeface="Times New Roman" pitchFamily="18" charset="0"/>
              </a:rPr>
              <a:t>Thuộc địa</a:t>
            </a:r>
          </a:p>
        </p:txBody>
      </p:sp>
      <p:sp>
        <p:nvSpPr>
          <p:cNvPr id="4107" name="Text Box 28"/>
          <p:cNvSpPr txBox="1">
            <a:spLocks noChangeArrowheads="1"/>
          </p:cNvSpPr>
          <p:nvPr/>
        </p:nvSpPr>
        <p:spPr bwMode="auto">
          <a:xfrm>
            <a:off x="-31750" y="1393825"/>
            <a:ext cx="48006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2000">
                <a:solidFill>
                  <a:srgbClr val="0000FF"/>
                </a:solidFill>
                <a:latin typeface="Times New Roman" pitchFamily="18" charset="0"/>
                <a:sym typeface="Wingdings" pitchFamily="2" charset="2"/>
              </a:rPr>
              <a:t></a:t>
            </a:r>
            <a:r>
              <a:rPr lang="en-US" altLang="vi-VN" sz="2000">
                <a:latin typeface="Times New Roman" pitchFamily="18" charset="0"/>
              </a:rPr>
              <a:t> </a:t>
            </a:r>
            <a:r>
              <a:rPr lang="en-US" altLang="vi-VN" sz="2000" b="1">
                <a:solidFill>
                  <a:srgbClr val="0000FF"/>
                </a:solidFill>
                <a:latin typeface="Times New Roman" pitchFamily="18" charset="0"/>
                <a:cs typeface="Times New Roman" pitchFamily="18" charset="0"/>
              </a:rPr>
              <a:t>1. Tổ chức bộ máy Nhà nước</a:t>
            </a:r>
          </a:p>
        </p:txBody>
      </p:sp>
      <p:sp>
        <p:nvSpPr>
          <p:cNvPr id="4108" name="Text Box 9"/>
          <p:cNvSpPr txBox="1">
            <a:spLocks noChangeArrowheads="1"/>
          </p:cNvSpPr>
          <p:nvPr/>
        </p:nvSpPr>
        <p:spPr bwMode="auto">
          <a:xfrm>
            <a:off x="11113" y="1770063"/>
            <a:ext cx="4660900" cy="954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vi-VN" sz="2000">
                <a:solidFill>
                  <a:srgbClr val="0000FF"/>
                </a:solidFill>
                <a:latin typeface="Times New Roman" pitchFamily="18" charset="0"/>
                <a:sym typeface="Wingdings" pitchFamily="2" charset="2"/>
              </a:rPr>
              <a:t> </a:t>
            </a:r>
            <a:r>
              <a:rPr lang="en-US" altLang="vi-VN" sz="1800">
                <a:latin typeface="Times New Roman" pitchFamily="18" charset="0"/>
                <a:cs typeface="Times New Roman" pitchFamily="18" charset="0"/>
              </a:rPr>
              <a:t>- Năm 1897 Pháp thành lập Liên bang Đông Dương gồm Việt Nam, Lào, Cam-pu-chia, do Toàn quyền người Pháp đứng đầu.</a:t>
            </a:r>
          </a:p>
        </p:txBody>
      </p:sp>
      <p:sp>
        <p:nvSpPr>
          <p:cNvPr id="21" name="Text Box 10"/>
          <p:cNvSpPr txBox="1">
            <a:spLocks noChangeArrowheads="1"/>
          </p:cNvSpPr>
          <p:nvPr/>
        </p:nvSpPr>
        <p:spPr bwMode="auto">
          <a:xfrm>
            <a:off x="-47625" y="2624138"/>
            <a:ext cx="47371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a:latin typeface="Times New Roman" pitchFamily="18" charset="0"/>
              </a:rPr>
              <a:t>Việt Nam bị chia làm 3 xứ với ba chế độ khác nhau</a:t>
            </a:r>
            <a:r>
              <a:rPr lang="en-US" altLang="vi-VN" sz="1800" b="1">
                <a:latin typeface="Times New Roman" pitchFamily="18" charset="0"/>
              </a:rPr>
              <a:t>.</a:t>
            </a:r>
          </a:p>
        </p:txBody>
      </p:sp>
      <p:sp>
        <p:nvSpPr>
          <p:cNvPr id="4110" name="Line 7"/>
          <p:cNvSpPr>
            <a:spLocks noChangeShapeType="1"/>
          </p:cNvSpPr>
          <p:nvPr/>
        </p:nvSpPr>
        <p:spPr bwMode="auto">
          <a:xfrm flipH="1">
            <a:off x="4705350" y="944563"/>
            <a:ext cx="77788" cy="560863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0"/>
          <p:cNvSpPr txBox="1">
            <a:spLocks noChangeArrowheads="1"/>
          </p:cNvSpPr>
          <p:nvPr/>
        </p:nvSpPr>
        <p:spPr bwMode="auto">
          <a:xfrm>
            <a:off x="0" y="719138"/>
            <a:ext cx="47371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5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fade">
                                      <p:cBhvr>
                                        <p:cTn id="12" dur="500"/>
                                        <p:tgtEl>
                                          <p:spTgt spid="778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fade">
                                      <p:cBhvr>
                                        <p:cTn id="17" dur="500"/>
                                        <p:tgtEl>
                                          <p:spTgt spid="77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31"/>
                                        </p:tgtEl>
                                        <p:attrNameLst>
                                          <p:attrName>style.visibility</p:attrName>
                                        </p:attrNameLst>
                                      </p:cBhvr>
                                      <p:to>
                                        <p:strVal val="visible"/>
                                      </p:to>
                                    </p:set>
                                    <p:animEffect transition="in" filter="fade">
                                      <p:cBhvr>
                                        <p:cTn id="22" dur="500"/>
                                        <p:tgtEl>
                                          <p:spTgt spid="778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832"/>
                                        </p:tgtEl>
                                        <p:attrNameLst>
                                          <p:attrName>style.visibility</p:attrName>
                                        </p:attrNameLst>
                                      </p:cBhvr>
                                      <p:to>
                                        <p:strVal val="visible"/>
                                      </p:to>
                                    </p:set>
                                    <p:animEffect transition="in" filter="fade">
                                      <p:cBhvr>
                                        <p:cTn id="30" dur="500"/>
                                        <p:tgtEl>
                                          <p:spTgt spid="778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834"/>
                                        </p:tgtEl>
                                        <p:attrNameLst>
                                          <p:attrName>style.visibility</p:attrName>
                                        </p:attrNameLst>
                                      </p:cBhvr>
                                      <p:to>
                                        <p:strVal val="visible"/>
                                      </p:to>
                                    </p:set>
                                    <p:animEffect transition="in" filter="fade">
                                      <p:cBhvr>
                                        <p:cTn id="33" dur="500"/>
                                        <p:tgtEl>
                                          <p:spTgt spid="778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7835"/>
                                        </p:tgtEl>
                                        <p:attrNameLst>
                                          <p:attrName>style.visibility</p:attrName>
                                        </p:attrNameLst>
                                      </p:cBhvr>
                                      <p:to>
                                        <p:strVal val="visible"/>
                                      </p:to>
                                    </p:set>
                                    <p:animEffect transition="in" filter="fade">
                                      <p:cBhvr>
                                        <p:cTn id="36" dur="500"/>
                                        <p:tgtEl>
                                          <p:spTgt spid="778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836"/>
                                        </p:tgtEl>
                                        <p:attrNameLst>
                                          <p:attrName>style.visibility</p:attrName>
                                        </p:attrNameLst>
                                      </p:cBhvr>
                                      <p:to>
                                        <p:strVal val="visible"/>
                                      </p:to>
                                    </p:set>
                                    <p:animEffect transition="in" filter="fade">
                                      <p:cBhvr>
                                        <p:cTn id="39" dur="500"/>
                                        <p:tgtEl>
                                          <p:spTgt spid="778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P spid="77832" grpId="0" animBg="1"/>
      <p:bldP spid="77834" grpId="0"/>
      <p:bldP spid="77835" grpId="0"/>
      <p:bldP spid="77836" grpId="0"/>
      <p:bldP spid="21"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8275" y="200025"/>
            <a:ext cx="8796338" cy="579438"/>
          </a:xfrm>
          <a:prstGeom prst="rect">
            <a:avLst/>
          </a:prstGeom>
          <a:gradFill rotWithShape="1">
            <a:gsLst>
              <a:gs pos="0">
                <a:srgbClr val="336600"/>
              </a:gs>
              <a:gs pos="50000">
                <a:srgbClr val="9AD2D6"/>
              </a:gs>
              <a:gs pos="100000">
                <a:srgbClr val="33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23555" name="Line 3"/>
          <p:cNvSpPr>
            <a:spLocks noChangeShapeType="1"/>
          </p:cNvSpPr>
          <p:nvPr/>
        </p:nvSpPr>
        <p:spPr bwMode="auto">
          <a:xfrm>
            <a:off x="169863" y="828675"/>
            <a:ext cx="8783637" cy="0"/>
          </a:xfrm>
          <a:prstGeom prst="line">
            <a:avLst/>
          </a:prstGeom>
          <a:noFill/>
          <a:ln w="57150" cmpd="thinThick">
            <a:solidFill>
              <a:srgbClr val="003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Rectangle 4"/>
          <p:cNvSpPr>
            <a:spLocks noChangeArrowheads="1"/>
          </p:cNvSpPr>
          <p:nvPr/>
        </p:nvSpPr>
        <p:spPr bwMode="auto">
          <a:xfrm>
            <a:off x="2524125" y="249238"/>
            <a:ext cx="4148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US" altLang="vi-VN" sz="2800" b="1">
                <a:solidFill>
                  <a:srgbClr val="FF0000"/>
                </a:solidFill>
                <a:latin typeface="VNI-Times" pitchFamily="2" charset="0"/>
              </a:rPr>
              <a:t>GIAO THOÂNG VAÄN TAÛI</a:t>
            </a:r>
          </a:p>
        </p:txBody>
      </p:sp>
      <p:pic>
        <p:nvPicPr>
          <p:cNvPr id="68613" name="Picture 5" descr="Tuyen duong xe lua Sai Gon- My Tho "/>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23850" y="873125"/>
            <a:ext cx="8458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Ga Hang Co (1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458200"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wedge">
                                      <p:cBhvr>
                                        <p:cTn id="7" dur="2000"/>
                                        <p:tgtEl>
                                          <p:spTgt spid="68613"/>
                                        </p:tgtEl>
                                      </p:cBhvr>
                                    </p:animEffect>
                                  </p:childTnLst>
                                </p:cTn>
                              </p:par>
                            </p:childTnLst>
                          </p:cTn>
                        </p:par>
                        <p:par>
                          <p:cTn id="8" fill="hold" nodeType="afterGroup">
                            <p:stCondLst>
                              <p:cond delay="2000"/>
                            </p:stCondLst>
                            <p:childTnLst>
                              <p:par>
                                <p:cTn id="9" presetID="16" presetClass="entr" presetSubtype="37" fill="hold" nodeType="afterEffect">
                                  <p:stCondLst>
                                    <p:cond delay="2000"/>
                                  </p:stCondLst>
                                  <p:childTnLst>
                                    <p:set>
                                      <p:cBhvr>
                                        <p:cTn id="10" dur="1" fill="hold">
                                          <p:stCondLst>
                                            <p:cond delay="0"/>
                                          </p:stCondLst>
                                        </p:cTn>
                                        <p:tgtEl>
                                          <p:spTgt spid="68614"/>
                                        </p:tgtEl>
                                        <p:attrNameLst>
                                          <p:attrName>style.visibility</p:attrName>
                                        </p:attrNameLst>
                                      </p:cBhvr>
                                      <p:to>
                                        <p:strVal val="visible"/>
                                      </p:to>
                                    </p:set>
                                    <p:animEffect transition="in" filter="barn(outVertical)">
                                      <p:cBhvr>
                                        <p:cTn id="11" dur="5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 y="762000"/>
            <a:ext cx="3276601" cy="4648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4580" name="Text Box 4"/>
          <p:cNvSpPr txBox="1">
            <a:spLocks noChangeArrowheads="1"/>
          </p:cNvSpPr>
          <p:nvPr/>
        </p:nvSpPr>
        <p:spPr bwMode="auto">
          <a:xfrm>
            <a:off x="-76200" y="762000"/>
            <a:ext cx="3703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24581" name="Rectangle 5"/>
          <p:cNvSpPr>
            <a:spLocks noChangeArrowheads="1"/>
          </p:cNvSpPr>
          <p:nvPr/>
        </p:nvSpPr>
        <p:spPr bwMode="auto">
          <a:xfrm>
            <a:off x="-76200" y="1120775"/>
            <a:ext cx="388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pic>
        <p:nvPicPr>
          <p:cNvPr id="24582" name="Picture 7" descr="hinh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429000" y="1219200"/>
            <a:ext cx="5486400" cy="3886200"/>
          </a:xfrm>
          <a:prstGeom prst="rect">
            <a:avLst/>
          </a:prstGeom>
          <a:noFill/>
          <a:ln w="38100">
            <a:solidFill>
              <a:srgbClr val="99FF66"/>
            </a:solidFill>
            <a:miter lim="800000"/>
            <a:headEnd/>
            <a:tailEnd/>
          </a:ln>
          <a:extLst>
            <a:ext uri="{909E8E84-426E-40DD-AFC4-6F175D3DCCD1}">
              <a14:hiddenFill xmlns:a14="http://schemas.microsoft.com/office/drawing/2010/main">
                <a:solidFill>
                  <a:srgbClr val="FFFFFF"/>
                </a:solidFill>
              </a14:hiddenFill>
            </a:ext>
          </a:extLst>
        </p:spPr>
      </p:pic>
      <p:sp>
        <p:nvSpPr>
          <p:cNvPr id="24583" name="Rectangle 8"/>
          <p:cNvSpPr>
            <a:spLocks noChangeArrowheads="1"/>
          </p:cNvSpPr>
          <p:nvPr/>
        </p:nvSpPr>
        <p:spPr bwMode="auto">
          <a:xfrm>
            <a:off x="3505200" y="5638800"/>
            <a:ext cx="5384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latin typeface="Times New Roman" pitchFamily="18" charset="0"/>
                <a:cs typeface="Times New Roman" pitchFamily="18" charset="0"/>
              </a:rPr>
              <a:t>Ga xe điện </a:t>
            </a:r>
            <a:r>
              <a:rPr lang="en-US" altLang="vi-VN" sz="2000" b="1">
                <a:latin typeface="Times New Roman" pitchFamily="18" charset="0"/>
                <a:cs typeface="Times New Roman" pitchFamily="18" charset="0"/>
              </a:rPr>
              <a:t>SÀI GÒN</a:t>
            </a:r>
          </a:p>
        </p:txBody>
      </p:sp>
      <p:sp>
        <p:nvSpPr>
          <p:cNvPr id="24584" name="Text Box 9"/>
          <p:cNvSpPr txBox="1">
            <a:spLocks noChangeArrowheads="1"/>
          </p:cNvSpPr>
          <p:nvPr/>
        </p:nvSpPr>
        <p:spPr bwMode="auto">
          <a:xfrm>
            <a:off x="15240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24585" name="Text Box 10"/>
          <p:cNvSpPr txBox="1">
            <a:spLocks noChangeArrowheads="1"/>
          </p:cNvSpPr>
          <p:nvPr/>
        </p:nvSpPr>
        <p:spPr bwMode="auto">
          <a:xfrm>
            <a:off x="1524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24586" name="Text Box 11"/>
          <p:cNvSpPr txBox="1">
            <a:spLocks noChangeArrowheads="1"/>
          </p:cNvSpPr>
          <p:nvPr/>
        </p:nvSpPr>
        <p:spPr bwMode="auto">
          <a:xfrm>
            <a:off x="15240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5604" name="Text Box 4"/>
          <p:cNvSpPr txBox="1">
            <a:spLocks noChangeArrowheads="1"/>
          </p:cNvSpPr>
          <p:nvPr/>
        </p:nvSpPr>
        <p:spPr bwMode="auto">
          <a:xfrm>
            <a:off x="-76200" y="762000"/>
            <a:ext cx="3703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25605" name="Rectangle 5"/>
          <p:cNvSpPr>
            <a:spLocks noChangeArrowheads="1"/>
          </p:cNvSpPr>
          <p:nvPr/>
        </p:nvSpPr>
        <p:spPr bwMode="auto">
          <a:xfrm>
            <a:off x="-76200" y="1120775"/>
            <a:ext cx="388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25606" name="Rectangle 7"/>
          <p:cNvSpPr>
            <a:spLocks noChangeArrowheads="1"/>
          </p:cNvSpPr>
          <p:nvPr/>
        </p:nvSpPr>
        <p:spPr bwMode="auto">
          <a:xfrm>
            <a:off x="3505200" y="5638800"/>
            <a:ext cx="5384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latin typeface="Times New Roman" pitchFamily="18" charset="0"/>
                <a:cs typeface="Times New Roman" pitchFamily="18" charset="0"/>
              </a:rPr>
              <a:t>Các tuyến đường sắt</a:t>
            </a:r>
          </a:p>
        </p:txBody>
      </p:sp>
      <p:grpSp>
        <p:nvGrpSpPr>
          <p:cNvPr id="25607" name="Group 8"/>
          <p:cNvGrpSpPr>
            <a:grpSpLocks/>
          </p:cNvGrpSpPr>
          <p:nvPr/>
        </p:nvGrpSpPr>
        <p:grpSpPr bwMode="auto">
          <a:xfrm>
            <a:off x="3810000" y="990600"/>
            <a:ext cx="4953000" cy="4495800"/>
            <a:chOff x="2928" y="1008"/>
            <a:chExt cx="2832" cy="3312"/>
          </a:xfrm>
        </p:grpSpPr>
        <p:grpSp>
          <p:nvGrpSpPr>
            <p:cNvPr id="25611" name="Group 24"/>
            <p:cNvGrpSpPr>
              <a:grpSpLocks/>
            </p:cNvGrpSpPr>
            <p:nvPr/>
          </p:nvGrpSpPr>
          <p:grpSpPr bwMode="auto">
            <a:xfrm>
              <a:off x="2928" y="1008"/>
              <a:ext cx="2832" cy="3312"/>
              <a:chOff x="624" y="114"/>
              <a:chExt cx="4896" cy="2958"/>
            </a:xfrm>
          </p:grpSpPr>
          <p:sp>
            <p:nvSpPr>
              <p:cNvPr id="25613" name="Text Box 3"/>
              <p:cNvSpPr txBox="1">
                <a:spLocks noChangeArrowheads="1"/>
              </p:cNvSpPr>
              <p:nvPr/>
            </p:nvSpPr>
            <p:spPr bwMode="auto">
              <a:xfrm>
                <a:off x="1630" y="2548"/>
                <a:ext cx="2970"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b="1">
                    <a:solidFill>
                      <a:srgbClr val="FF0000"/>
                    </a:solidFill>
                    <a:latin typeface="Times New Roman" pitchFamily="18" charset="0"/>
                    <a:cs typeface="Times New Roman" pitchFamily="18" charset="0"/>
                  </a:rPr>
                  <a:t>Ga Huế</a:t>
                </a:r>
              </a:p>
            </p:txBody>
          </p:sp>
          <p:pic>
            <p:nvPicPr>
              <p:cNvPr id="25614" name="Picture 2" descr="hue_train"/>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624" y="114"/>
                <a:ext cx="4896" cy="295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
          <p:nvSpPr>
            <p:cNvPr id="25612" name="Text Box 12"/>
            <p:cNvSpPr txBox="1">
              <a:spLocks noChangeArrowheads="1"/>
            </p:cNvSpPr>
            <p:nvPr/>
          </p:nvSpPr>
          <p:spPr bwMode="auto">
            <a:xfrm>
              <a:off x="2975" y="1057"/>
              <a:ext cx="273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endParaRPr lang="vi-VN" altLang="vi-VN" sz="1600" b="1">
                <a:solidFill>
                  <a:srgbClr val="D60093"/>
                </a:solidFill>
                <a:latin typeface="Times New Roman" pitchFamily="18" charset="0"/>
                <a:cs typeface="Times New Roman" pitchFamily="18" charset="0"/>
              </a:endParaRPr>
            </a:p>
          </p:txBody>
        </p:sp>
      </p:grpSp>
      <p:sp>
        <p:nvSpPr>
          <p:cNvPr id="25608" name="Text Box 13"/>
          <p:cNvSpPr txBox="1">
            <a:spLocks noChangeArrowheads="1"/>
          </p:cNvSpPr>
          <p:nvPr/>
        </p:nvSpPr>
        <p:spPr bwMode="auto">
          <a:xfrm>
            <a:off x="15240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25609" name="Text Box 14"/>
          <p:cNvSpPr txBox="1">
            <a:spLocks noChangeArrowheads="1"/>
          </p:cNvSpPr>
          <p:nvPr/>
        </p:nvSpPr>
        <p:spPr bwMode="auto">
          <a:xfrm>
            <a:off x="1524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25610" name="Text Box 15"/>
          <p:cNvSpPr txBox="1">
            <a:spLocks noChangeArrowheads="1"/>
          </p:cNvSpPr>
          <p:nvPr/>
        </p:nvSpPr>
        <p:spPr bwMode="auto">
          <a:xfrm>
            <a:off x="15240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nh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1000" y="381000"/>
            <a:ext cx="8305800" cy="6096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685800" y="7620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3000" b="1">
                <a:latin typeface="VNI-Times" pitchFamily="2" charset="0"/>
              </a:rPr>
              <a:t>Ga xe ñieän SAØI GOØN</a:t>
            </a:r>
          </a:p>
        </p:txBody>
      </p:sp>
    </p:spTree>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7652" name="Text Box 4"/>
          <p:cNvSpPr txBox="1">
            <a:spLocks noChangeArrowheads="1"/>
          </p:cNvSpPr>
          <p:nvPr/>
        </p:nvSpPr>
        <p:spPr bwMode="auto">
          <a:xfrm>
            <a:off x="-76200" y="762000"/>
            <a:ext cx="3776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27653" name="Rectangle 5"/>
          <p:cNvSpPr>
            <a:spLocks noChangeArrowheads="1"/>
          </p:cNvSpPr>
          <p:nvPr/>
        </p:nvSpPr>
        <p:spPr bwMode="auto">
          <a:xfrm>
            <a:off x="-76200" y="1120775"/>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grpSp>
        <p:nvGrpSpPr>
          <p:cNvPr id="27654" name="Group 2"/>
          <p:cNvGrpSpPr>
            <a:grpSpLocks/>
          </p:cNvGrpSpPr>
          <p:nvPr/>
        </p:nvGrpSpPr>
        <p:grpSpPr bwMode="auto">
          <a:xfrm>
            <a:off x="4267200" y="990600"/>
            <a:ext cx="3962400" cy="5257800"/>
            <a:chOff x="1152" y="0"/>
            <a:chExt cx="3696" cy="4320"/>
          </a:xfrm>
        </p:grpSpPr>
        <p:pic>
          <p:nvPicPr>
            <p:cNvPr id="27660" name="Picture 3" descr="vietmap2[1]"/>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1152" y="0"/>
              <a:ext cx="3696" cy="43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61" name="Oval 4"/>
            <p:cNvSpPr>
              <a:spLocks noChangeArrowheads="1"/>
            </p:cNvSpPr>
            <p:nvPr/>
          </p:nvSpPr>
          <p:spPr bwMode="auto">
            <a:xfrm>
              <a:off x="2976" y="672"/>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cs typeface="Times New Roman" pitchFamily="18" charset="0"/>
              </a:endParaRPr>
            </a:p>
          </p:txBody>
        </p:sp>
        <p:sp>
          <p:nvSpPr>
            <p:cNvPr id="27662" name="Oval 5"/>
            <p:cNvSpPr>
              <a:spLocks noChangeArrowheads="1"/>
            </p:cNvSpPr>
            <p:nvPr/>
          </p:nvSpPr>
          <p:spPr bwMode="auto">
            <a:xfrm>
              <a:off x="3600" y="1968"/>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cs typeface="Times New Roman" pitchFamily="18" charset="0"/>
              </a:endParaRPr>
            </a:p>
          </p:txBody>
        </p:sp>
        <p:sp>
          <p:nvSpPr>
            <p:cNvPr id="27663" name="Oval 6"/>
            <p:cNvSpPr>
              <a:spLocks noChangeArrowheads="1"/>
            </p:cNvSpPr>
            <p:nvPr/>
          </p:nvSpPr>
          <p:spPr bwMode="auto">
            <a:xfrm>
              <a:off x="3408" y="3552"/>
              <a:ext cx="96" cy="96"/>
            </a:xfrm>
            <a:prstGeom prst="ellipse">
              <a:avLst/>
            </a:prstGeom>
            <a:solidFill>
              <a:srgbClr val="F81651"/>
            </a:solidFill>
            <a:ln w="28575">
              <a:solidFill>
                <a:srgbClr val="FF00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cs typeface="Times New Roman" pitchFamily="18" charset="0"/>
              </a:endParaRPr>
            </a:p>
          </p:txBody>
        </p:sp>
      </p:grpSp>
      <p:sp>
        <p:nvSpPr>
          <p:cNvPr id="46096" name="Freeform 16"/>
          <p:cNvSpPr>
            <a:spLocks/>
          </p:cNvSpPr>
          <p:nvPr/>
        </p:nvSpPr>
        <p:spPr bwMode="auto">
          <a:xfrm>
            <a:off x="6019800" y="1905000"/>
            <a:ext cx="1447800" cy="3581400"/>
          </a:xfrm>
          <a:custGeom>
            <a:avLst/>
            <a:gdLst>
              <a:gd name="T0" fmla="*/ 2147483646 w 1296"/>
              <a:gd name="T1" fmla="*/ 0 h 3201"/>
              <a:gd name="T2" fmla="*/ 2147483646 w 1296"/>
              <a:gd name="T3" fmla="*/ 2147483646 h 3201"/>
              <a:gd name="T4" fmla="*/ 2147483646 w 1296"/>
              <a:gd name="T5" fmla="*/ 2147483646 h 3201"/>
              <a:gd name="T6" fmla="*/ 2147483646 w 1296"/>
              <a:gd name="T7" fmla="*/ 2147483646 h 3201"/>
              <a:gd name="T8" fmla="*/ 2147483646 w 1296"/>
              <a:gd name="T9" fmla="*/ 2147483646 h 3201"/>
              <a:gd name="T10" fmla="*/ 2147483646 w 1296"/>
              <a:gd name="T11" fmla="*/ 2147483646 h 3201"/>
              <a:gd name="T12" fmla="*/ 2147483646 w 1296"/>
              <a:gd name="T13" fmla="*/ 2147483646 h 3201"/>
              <a:gd name="T14" fmla="*/ 2147483646 w 1296"/>
              <a:gd name="T15" fmla="*/ 2147483646 h 3201"/>
              <a:gd name="T16" fmla="*/ 2147483646 w 1296"/>
              <a:gd name="T17" fmla="*/ 2147483646 h 3201"/>
              <a:gd name="T18" fmla="*/ 2147483646 w 1296"/>
              <a:gd name="T19" fmla="*/ 2147483646 h 3201"/>
              <a:gd name="T20" fmla="*/ 2147483646 w 1296"/>
              <a:gd name="T21" fmla="*/ 2147483646 h 3201"/>
              <a:gd name="T22" fmla="*/ 2147483646 w 1296"/>
              <a:gd name="T23" fmla="*/ 2147483646 h 3201"/>
              <a:gd name="T24" fmla="*/ 2147483646 w 1296"/>
              <a:gd name="T25" fmla="*/ 2147483646 h 3201"/>
              <a:gd name="T26" fmla="*/ 2147483646 w 1296"/>
              <a:gd name="T27" fmla="*/ 2147483646 h 3201"/>
              <a:gd name="T28" fmla="*/ 2147483646 w 1296"/>
              <a:gd name="T29" fmla="*/ 2147483646 h 3201"/>
              <a:gd name="T30" fmla="*/ 2147483646 w 1296"/>
              <a:gd name="T31" fmla="*/ 2147483646 h 3201"/>
              <a:gd name="T32" fmla="*/ 2147483646 w 1296"/>
              <a:gd name="T33" fmla="*/ 2147483646 h 3201"/>
              <a:gd name="T34" fmla="*/ 2147483646 w 1296"/>
              <a:gd name="T35" fmla="*/ 2147483646 h 3201"/>
              <a:gd name="T36" fmla="*/ 2147483646 w 1296"/>
              <a:gd name="T37" fmla="*/ 2147483646 h 3201"/>
              <a:gd name="T38" fmla="*/ 2147483646 w 1296"/>
              <a:gd name="T39" fmla="*/ 2147483646 h 3201"/>
              <a:gd name="T40" fmla="*/ 2147483646 w 1296"/>
              <a:gd name="T41" fmla="*/ 2147483646 h 3201"/>
              <a:gd name="T42" fmla="*/ 2147483646 w 1296"/>
              <a:gd name="T43" fmla="*/ 2147483646 h 3201"/>
              <a:gd name="T44" fmla="*/ 2147483646 w 1296"/>
              <a:gd name="T45" fmla="*/ 2147483646 h 3201"/>
              <a:gd name="T46" fmla="*/ 2147483646 w 1296"/>
              <a:gd name="T47" fmla="*/ 2147483646 h 3201"/>
              <a:gd name="T48" fmla="*/ 2147483646 w 1296"/>
              <a:gd name="T49" fmla="*/ 2147483646 h 3201"/>
              <a:gd name="T50" fmla="*/ 2147483646 w 1296"/>
              <a:gd name="T51" fmla="*/ 2147483646 h 3201"/>
              <a:gd name="T52" fmla="*/ 2147483646 w 1296"/>
              <a:gd name="T53" fmla="*/ 2147483646 h 3201"/>
              <a:gd name="T54" fmla="*/ 2147483646 w 1296"/>
              <a:gd name="T55" fmla="*/ 2147483646 h 3201"/>
              <a:gd name="T56" fmla="*/ 2147483646 w 1296"/>
              <a:gd name="T57" fmla="*/ 2147483646 h 3201"/>
              <a:gd name="T58" fmla="*/ 2147483646 w 1296"/>
              <a:gd name="T59" fmla="*/ 2147483646 h 3201"/>
              <a:gd name="T60" fmla="*/ 2147483646 w 1296"/>
              <a:gd name="T61" fmla="*/ 2147483646 h 3201"/>
              <a:gd name="T62" fmla="*/ 2147483646 w 1296"/>
              <a:gd name="T63" fmla="*/ 2147483646 h 3201"/>
              <a:gd name="T64" fmla="*/ 2147483646 w 1296"/>
              <a:gd name="T65" fmla="*/ 2147483646 h 3201"/>
              <a:gd name="T66" fmla="*/ 2147483646 w 1296"/>
              <a:gd name="T67" fmla="*/ 2147483646 h 3201"/>
              <a:gd name="T68" fmla="*/ 2147483646 w 1296"/>
              <a:gd name="T69" fmla="*/ 2147483646 h 3201"/>
              <a:gd name="T70" fmla="*/ 2147483646 w 1296"/>
              <a:gd name="T71" fmla="*/ 2147483646 h 3201"/>
              <a:gd name="T72" fmla="*/ 2147483646 w 1296"/>
              <a:gd name="T73" fmla="*/ 2147483646 h 3201"/>
              <a:gd name="T74" fmla="*/ 2147483646 w 1296"/>
              <a:gd name="T75" fmla="*/ 2147483646 h 3201"/>
              <a:gd name="T76" fmla="*/ 2147483646 w 1296"/>
              <a:gd name="T77" fmla="*/ 2147483646 h 3201"/>
              <a:gd name="T78" fmla="*/ 2147483646 w 1296"/>
              <a:gd name="T79" fmla="*/ 2147483646 h 3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6"/>
              <a:gd name="T121" fmla="*/ 0 h 3201"/>
              <a:gd name="T122" fmla="*/ 1296 w 1296"/>
              <a:gd name="T123" fmla="*/ 3201 h 3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6" h="3201">
                <a:moveTo>
                  <a:pt x="187" y="0"/>
                </a:moveTo>
                <a:cubicBezTo>
                  <a:pt x="182" y="8"/>
                  <a:pt x="178" y="18"/>
                  <a:pt x="171" y="24"/>
                </a:cubicBezTo>
                <a:cubicBezTo>
                  <a:pt x="157" y="37"/>
                  <a:pt x="123" y="56"/>
                  <a:pt x="123" y="56"/>
                </a:cubicBezTo>
                <a:cubicBezTo>
                  <a:pt x="115" y="80"/>
                  <a:pt x="107" y="104"/>
                  <a:pt x="99" y="128"/>
                </a:cubicBezTo>
                <a:cubicBezTo>
                  <a:pt x="96" y="136"/>
                  <a:pt x="91" y="152"/>
                  <a:pt x="91" y="152"/>
                </a:cubicBezTo>
                <a:cubicBezTo>
                  <a:pt x="82" y="239"/>
                  <a:pt x="72" y="300"/>
                  <a:pt x="67" y="392"/>
                </a:cubicBezTo>
                <a:cubicBezTo>
                  <a:pt x="75" y="664"/>
                  <a:pt x="0" y="657"/>
                  <a:pt x="155" y="696"/>
                </a:cubicBezTo>
                <a:cubicBezTo>
                  <a:pt x="189" y="799"/>
                  <a:pt x="156" y="694"/>
                  <a:pt x="179" y="784"/>
                </a:cubicBezTo>
                <a:cubicBezTo>
                  <a:pt x="181" y="792"/>
                  <a:pt x="180" y="803"/>
                  <a:pt x="187" y="808"/>
                </a:cubicBezTo>
                <a:cubicBezTo>
                  <a:pt x="218" y="830"/>
                  <a:pt x="308" y="830"/>
                  <a:pt x="331" y="832"/>
                </a:cubicBezTo>
                <a:cubicBezTo>
                  <a:pt x="342" y="848"/>
                  <a:pt x="352" y="864"/>
                  <a:pt x="363" y="880"/>
                </a:cubicBezTo>
                <a:cubicBezTo>
                  <a:pt x="368" y="887"/>
                  <a:pt x="365" y="898"/>
                  <a:pt x="371" y="904"/>
                </a:cubicBezTo>
                <a:cubicBezTo>
                  <a:pt x="377" y="910"/>
                  <a:pt x="387" y="909"/>
                  <a:pt x="395" y="912"/>
                </a:cubicBezTo>
                <a:cubicBezTo>
                  <a:pt x="400" y="928"/>
                  <a:pt x="418" y="972"/>
                  <a:pt x="427" y="984"/>
                </a:cubicBezTo>
                <a:cubicBezTo>
                  <a:pt x="453" y="1016"/>
                  <a:pt x="512" y="1012"/>
                  <a:pt x="547" y="1024"/>
                </a:cubicBezTo>
                <a:cubicBezTo>
                  <a:pt x="554" y="1077"/>
                  <a:pt x="540" y="1153"/>
                  <a:pt x="587" y="1184"/>
                </a:cubicBezTo>
                <a:cubicBezTo>
                  <a:pt x="592" y="1192"/>
                  <a:pt x="596" y="1201"/>
                  <a:pt x="603" y="1208"/>
                </a:cubicBezTo>
                <a:cubicBezTo>
                  <a:pt x="610" y="1215"/>
                  <a:pt x="621" y="1216"/>
                  <a:pt x="627" y="1224"/>
                </a:cubicBezTo>
                <a:cubicBezTo>
                  <a:pt x="658" y="1263"/>
                  <a:pt x="607" y="1239"/>
                  <a:pt x="659" y="1256"/>
                </a:cubicBezTo>
                <a:cubicBezTo>
                  <a:pt x="667" y="1280"/>
                  <a:pt x="672" y="1309"/>
                  <a:pt x="691" y="1328"/>
                </a:cubicBezTo>
                <a:cubicBezTo>
                  <a:pt x="700" y="1337"/>
                  <a:pt x="714" y="1342"/>
                  <a:pt x="723" y="1352"/>
                </a:cubicBezTo>
                <a:cubicBezTo>
                  <a:pt x="784" y="1421"/>
                  <a:pt x="720" y="1388"/>
                  <a:pt x="803" y="1416"/>
                </a:cubicBezTo>
                <a:cubicBezTo>
                  <a:pt x="814" y="1420"/>
                  <a:pt x="825" y="1426"/>
                  <a:pt x="835" y="1432"/>
                </a:cubicBezTo>
                <a:cubicBezTo>
                  <a:pt x="851" y="1442"/>
                  <a:pt x="883" y="1464"/>
                  <a:pt x="883" y="1464"/>
                </a:cubicBezTo>
                <a:cubicBezTo>
                  <a:pt x="908" y="1502"/>
                  <a:pt x="953" y="1522"/>
                  <a:pt x="995" y="1536"/>
                </a:cubicBezTo>
                <a:cubicBezTo>
                  <a:pt x="1023" y="1578"/>
                  <a:pt x="1020" y="1614"/>
                  <a:pt x="1051" y="1656"/>
                </a:cubicBezTo>
                <a:cubicBezTo>
                  <a:pt x="1057" y="1673"/>
                  <a:pt x="1069" y="1687"/>
                  <a:pt x="1075" y="1704"/>
                </a:cubicBezTo>
                <a:cubicBezTo>
                  <a:pt x="1080" y="1719"/>
                  <a:pt x="1078" y="1737"/>
                  <a:pt x="1083" y="1752"/>
                </a:cubicBezTo>
                <a:cubicBezTo>
                  <a:pt x="1090" y="1774"/>
                  <a:pt x="1110" y="1805"/>
                  <a:pt x="1123" y="1824"/>
                </a:cubicBezTo>
                <a:cubicBezTo>
                  <a:pt x="1133" y="1881"/>
                  <a:pt x="1145" y="1926"/>
                  <a:pt x="1195" y="1960"/>
                </a:cubicBezTo>
                <a:cubicBezTo>
                  <a:pt x="1268" y="2069"/>
                  <a:pt x="1204" y="1964"/>
                  <a:pt x="1219" y="2288"/>
                </a:cubicBezTo>
                <a:cubicBezTo>
                  <a:pt x="1221" y="2322"/>
                  <a:pt x="1229" y="2342"/>
                  <a:pt x="1259" y="2352"/>
                </a:cubicBezTo>
                <a:cubicBezTo>
                  <a:pt x="1288" y="2410"/>
                  <a:pt x="1296" y="2402"/>
                  <a:pt x="1283" y="2480"/>
                </a:cubicBezTo>
                <a:cubicBezTo>
                  <a:pt x="1278" y="2507"/>
                  <a:pt x="1243" y="2552"/>
                  <a:pt x="1243" y="2552"/>
                </a:cubicBezTo>
                <a:cubicBezTo>
                  <a:pt x="1233" y="2615"/>
                  <a:pt x="1224" y="2671"/>
                  <a:pt x="1219" y="2736"/>
                </a:cubicBezTo>
                <a:cubicBezTo>
                  <a:pt x="1218" y="2745"/>
                  <a:pt x="1222" y="2879"/>
                  <a:pt x="1195" y="2912"/>
                </a:cubicBezTo>
                <a:cubicBezTo>
                  <a:pt x="1163" y="2952"/>
                  <a:pt x="1047" y="2943"/>
                  <a:pt x="1027" y="2944"/>
                </a:cubicBezTo>
                <a:cubicBezTo>
                  <a:pt x="1008" y="2972"/>
                  <a:pt x="1008" y="2989"/>
                  <a:pt x="979" y="3008"/>
                </a:cubicBezTo>
                <a:cubicBezTo>
                  <a:pt x="960" y="3037"/>
                  <a:pt x="940" y="3039"/>
                  <a:pt x="915" y="3064"/>
                </a:cubicBezTo>
                <a:cubicBezTo>
                  <a:pt x="869" y="3201"/>
                  <a:pt x="661" y="3096"/>
                  <a:pt x="531" y="3096"/>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Text Box 12"/>
          <p:cNvSpPr txBox="1">
            <a:spLocks noChangeArrowheads="1"/>
          </p:cNvSpPr>
          <p:nvPr/>
        </p:nvSpPr>
        <p:spPr bwMode="auto">
          <a:xfrm>
            <a:off x="3352800" y="6324600"/>
            <a:ext cx="5715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latin typeface="Times New Roman" pitchFamily="18" charset="0"/>
                <a:cs typeface="Times New Roman" pitchFamily="18" charset="0"/>
              </a:rPr>
              <a:t>TUYẾN ĐƯỜNG SẮT HÀ NỘI – TP HỒ CHÍ MINH</a:t>
            </a:r>
          </a:p>
        </p:txBody>
      </p:sp>
      <p:sp>
        <p:nvSpPr>
          <p:cNvPr id="27657" name="Text Box 13"/>
          <p:cNvSpPr txBox="1">
            <a:spLocks noChangeArrowheads="1"/>
          </p:cNvSpPr>
          <p:nvPr/>
        </p:nvSpPr>
        <p:spPr bwMode="auto">
          <a:xfrm>
            <a:off x="15240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27658" name="Text Box 14"/>
          <p:cNvSpPr txBox="1">
            <a:spLocks noChangeArrowheads="1"/>
          </p:cNvSpPr>
          <p:nvPr/>
        </p:nvSpPr>
        <p:spPr bwMode="auto">
          <a:xfrm>
            <a:off x="1524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27659" name="Text Box 15"/>
          <p:cNvSpPr txBox="1">
            <a:spLocks noChangeArrowheads="1"/>
          </p:cNvSpPr>
          <p:nvPr/>
        </p:nvSpPr>
        <p:spPr bwMode="auto">
          <a:xfrm>
            <a:off x="15240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6096"/>
                                        </p:tgtEl>
                                        <p:attrNameLst>
                                          <p:attrName>style.visibility</p:attrName>
                                        </p:attrNameLst>
                                      </p:cBhvr>
                                      <p:to>
                                        <p:strVal val="visible"/>
                                      </p:to>
                                    </p:set>
                                    <p:animEffect transition="in" filter="strips(downRight)">
                                      <p:cBhvr>
                                        <p:cTn id="7" dur="5000"/>
                                        <p:tgtEl>
                                          <p:spTgt spid="4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8676" name="Text Box 4"/>
          <p:cNvSpPr txBox="1">
            <a:spLocks noChangeArrowheads="1"/>
          </p:cNvSpPr>
          <p:nvPr/>
        </p:nvSpPr>
        <p:spPr bwMode="auto">
          <a:xfrm>
            <a:off x="-76200" y="762000"/>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28677" name="Rectangle 5"/>
          <p:cNvSpPr>
            <a:spLocks noChangeArrowheads="1"/>
          </p:cNvSpPr>
          <p:nvPr/>
        </p:nvSpPr>
        <p:spPr bwMode="auto">
          <a:xfrm>
            <a:off x="-76200" y="1120775"/>
            <a:ext cx="3517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graphicFrame>
        <p:nvGraphicFramePr>
          <p:cNvPr id="19462" name="Group 6"/>
          <p:cNvGraphicFramePr>
            <a:graphicFrameLocks noGrp="1"/>
          </p:cNvGraphicFramePr>
          <p:nvPr/>
        </p:nvGraphicFramePr>
        <p:xfrm>
          <a:off x="3352800" y="1600200"/>
          <a:ext cx="5638800" cy="5105401"/>
        </p:xfrm>
        <a:graphic>
          <a:graphicData uri="http://schemas.openxmlformats.org/drawingml/2006/table">
            <a:tbl>
              <a:tblPr/>
              <a:tblGrid>
                <a:gridCol w="14478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06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5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8695" name="Text Box 23"/>
          <p:cNvSpPr txBox="1">
            <a:spLocks noChangeArrowheads="1"/>
          </p:cNvSpPr>
          <p:nvPr/>
        </p:nvSpPr>
        <p:spPr bwMode="auto">
          <a:xfrm>
            <a:off x="3429000" y="17526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Nông nghiệp</a:t>
            </a:r>
            <a:endParaRPr lang="en-US" altLang="vi-VN" sz="2400" b="1" i="1">
              <a:latin typeface="Times New Roman" pitchFamily="18" charset="0"/>
              <a:cs typeface="Times New Roman" pitchFamily="18" charset="0"/>
            </a:endParaRPr>
          </a:p>
        </p:txBody>
      </p:sp>
      <p:sp>
        <p:nvSpPr>
          <p:cNvPr id="28696" name="Text Box 24"/>
          <p:cNvSpPr txBox="1">
            <a:spLocks noChangeArrowheads="1"/>
          </p:cNvSpPr>
          <p:nvPr/>
        </p:nvSpPr>
        <p:spPr bwMode="auto">
          <a:xfrm>
            <a:off x="3429000" y="3048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28697" name="Text Box 26"/>
          <p:cNvSpPr txBox="1">
            <a:spLocks noChangeArrowheads="1"/>
          </p:cNvSpPr>
          <p:nvPr/>
        </p:nvSpPr>
        <p:spPr bwMode="auto">
          <a:xfrm>
            <a:off x="3505200" y="399415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Giao thông vận tải</a:t>
            </a:r>
            <a:endParaRPr lang="en-US" altLang="vi-VN" sz="2400" b="1" i="1">
              <a:latin typeface="Times New Roman" pitchFamily="18" charset="0"/>
              <a:cs typeface="Times New Roman" pitchFamily="18" charset="0"/>
            </a:endParaRPr>
          </a:p>
        </p:txBody>
      </p:sp>
      <p:sp>
        <p:nvSpPr>
          <p:cNvPr id="28698" name="Text Box 27"/>
          <p:cNvSpPr txBox="1">
            <a:spLocks noChangeArrowheads="1"/>
          </p:cNvSpPr>
          <p:nvPr/>
        </p:nvSpPr>
        <p:spPr bwMode="auto">
          <a:xfrm>
            <a:off x="3657600" y="8382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u="sng">
                <a:solidFill>
                  <a:srgbClr val="800000"/>
                </a:solidFill>
                <a:latin typeface="Times New Roman" pitchFamily="18" charset="0"/>
                <a:cs typeface="Times New Roman" pitchFamily="18" charset="0"/>
              </a:rPr>
              <a:t>KẾT QUẢ THẢO LUẬN NHÓM:</a:t>
            </a:r>
            <a:endParaRPr lang="en-US" altLang="vi-VN" sz="2000" b="1">
              <a:solidFill>
                <a:srgbClr val="800000"/>
              </a:solidFill>
              <a:latin typeface="Times New Roman" pitchFamily="18" charset="0"/>
              <a:cs typeface="Times New Roman" pitchFamily="18" charset="0"/>
            </a:endParaRPr>
          </a:p>
        </p:txBody>
      </p:sp>
      <p:sp>
        <p:nvSpPr>
          <p:cNvPr id="28699" name="Text Box 28"/>
          <p:cNvSpPr txBox="1">
            <a:spLocks noChangeArrowheads="1"/>
          </p:cNvSpPr>
          <p:nvPr/>
        </p:nvSpPr>
        <p:spPr bwMode="auto">
          <a:xfrm>
            <a:off x="4953000" y="2041525"/>
            <a:ext cx="4005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Bóc lột nhân dân ta bằng phương pháp “phát canh thu tô”.</a:t>
            </a:r>
          </a:p>
        </p:txBody>
      </p:sp>
      <p:sp>
        <p:nvSpPr>
          <p:cNvPr id="28700" name="Text Box 29"/>
          <p:cNvSpPr txBox="1">
            <a:spLocks noChangeArrowheads="1"/>
          </p:cNvSpPr>
          <p:nvPr/>
        </p:nvSpPr>
        <p:spPr bwMode="auto">
          <a:xfrm>
            <a:off x="4953000" y="1676400"/>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Đẩy mạnh cướp đoạt ruộng đất.</a:t>
            </a:r>
          </a:p>
        </p:txBody>
      </p:sp>
      <p:sp>
        <p:nvSpPr>
          <p:cNvPr id="28701" name="Text Box 30"/>
          <p:cNvSpPr txBox="1">
            <a:spLocks noChangeArrowheads="1"/>
          </p:cNvSpPr>
          <p:nvPr/>
        </p:nvSpPr>
        <p:spPr bwMode="auto">
          <a:xfrm>
            <a:off x="4800600" y="2895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a:latin typeface="Times New Roman" pitchFamily="18" charset="0"/>
                <a:cs typeface="Times New Roman" pitchFamily="18" charset="0"/>
              </a:rPr>
              <a:t>-</a:t>
            </a:r>
            <a:r>
              <a:rPr lang="en-US" altLang="vi-VN" sz="2000" b="1">
                <a:latin typeface="Times New Roman" pitchFamily="18" charset="0"/>
                <a:cs typeface="Times New Roman" pitchFamily="18" charset="0"/>
              </a:rPr>
              <a:t> Khai thác mỏ than, kim loại.</a:t>
            </a:r>
          </a:p>
        </p:txBody>
      </p:sp>
      <p:sp>
        <p:nvSpPr>
          <p:cNvPr id="28702" name="Text Box 31"/>
          <p:cNvSpPr txBox="1">
            <a:spLocks noChangeArrowheads="1"/>
          </p:cNvSpPr>
          <p:nvPr/>
        </p:nvSpPr>
        <p:spPr bwMode="auto">
          <a:xfrm>
            <a:off x="4800600" y="32766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Char char="-"/>
            </a:pPr>
            <a:r>
              <a:rPr lang="en-US" altLang="vi-VN" sz="2000" b="1">
                <a:latin typeface="Times New Roman" pitchFamily="18" charset="0"/>
                <a:cs typeface="Times New Roman" pitchFamily="18" charset="0"/>
              </a:rPr>
              <a:t> Sản xuất xi măng, gạch ngói, điện, nước, xay xát gạo…</a:t>
            </a:r>
            <a:endParaRPr lang="en-US" altLang="vi-VN" sz="2000" b="1">
              <a:solidFill>
                <a:srgbClr val="FF0000"/>
              </a:solidFill>
              <a:latin typeface="Times New Roman" pitchFamily="18" charset="0"/>
              <a:cs typeface="Times New Roman" pitchFamily="18" charset="0"/>
            </a:endParaRPr>
          </a:p>
        </p:txBody>
      </p:sp>
      <p:sp>
        <p:nvSpPr>
          <p:cNvPr id="28703" name="Text Box 32"/>
          <p:cNvSpPr txBox="1">
            <a:spLocks noChangeArrowheads="1"/>
          </p:cNvSpPr>
          <p:nvPr/>
        </p:nvSpPr>
        <p:spPr bwMode="auto">
          <a:xfrm>
            <a:off x="4724400" y="4159250"/>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a:solidFill>
                  <a:srgbClr val="000000"/>
                </a:solidFill>
                <a:latin typeface="Times New Roman" pitchFamily="18" charset="0"/>
                <a:cs typeface="Times New Roman" pitchFamily="18" charset="0"/>
              </a:rPr>
              <a:t> - Tăng cường xây dựng hệ thống đường bộ,đường sắt để bóc lột kinh tế và phục vụ mục đích quân sự.</a:t>
            </a:r>
            <a:endParaRPr lang="en-US" altLang="vi-VN" sz="2000" b="1">
              <a:solidFill>
                <a:srgbClr val="000000"/>
              </a:solidFill>
              <a:latin typeface="Times New Roman" pitchFamily="18" charset="0"/>
              <a:cs typeface="Times New Roman" pitchFamily="18" charset="0"/>
            </a:endParaRPr>
          </a:p>
        </p:txBody>
      </p:sp>
      <p:sp>
        <p:nvSpPr>
          <p:cNvPr id="19489" name="Text Box 33"/>
          <p:cNvSpPr txBox="1">
            <a:spLocks noChangeArrowheads="1"/>
          </p:cNvSpPr>
          <p:nvPr/>
        </p:nvSpPr>
        <p:spPr bwMode="auto">
          <a:xfrm>
            <a:off x="4800600" y="5622925"/>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a:solidFill>
                  <a:srgbClr val="000000"/>
                </a:solidFill>
                <a:latin typeface="Times New Roman" pitchFamily="18" charset="0"/>
                <a:cs typeface="Times New Roman" pitchFamily="18" charset="0"/>
              </a:rPr>
              <a:t>- </a:t>
            </a:r>
            <a:r>
              <a:rPr lang="en-US" altLang="vi-VN" sz="2000" b="1">
                <a:solidFill>
                  <a:srgbClr val="000000"/>
                </a:solidFill>
                <a:latin typeface="Times New Roman" pitchFamily="18" charset="0"/>
                <a:cs typeface="Times New Roman" pitchFamily="18" charset="0"/>
              </a:rPr>
              <a:t>Tiến hành tăng thuế cũ và thu thêm thuế mới để độc chiếm thị trường.</a:t>
            </a:r>
          </a:p>
        </p:txBody>
      </p:sp>
      <p:sp>
        <p:nvSpPr>
          <p:cNvPr id="28705" name="Text Box 34"/>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28706" name="Text Box 35"/>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28707" name="Text Box 36"/>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19494" name="Text Box 38"/>
          <p:cNvSpPr txBox="1">
            <a:spLocks noChangeArrowheads="1"/>
          </p:cNvSpPr>
          <p:nvPr/>
        </p:nvSpPr>
        <p:spPr bwMode="auto">
          <a:xfrm>
            <a:off x="4267200" y="4953000"/>
            <a:ext cx="5905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
        <p:nvSpPr>
          <p:cNvPr id="28709" name="Text Box 39"/>
          <p:cNvSpPr txBox="1">
            <a:spLocks noChangeArrowheads="1"/>
          </p:cNvSpPr>
          <p:nvPr/>
        </p:nvSpPr>
        <p:spPr bwMode="auto">
          <a:xfrm>
            <a:off x="3276600" y="5410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pt-BR" altLang="vi-VN" sz="2400" b="1" i="1">
                <a:latin typeface="Times New Roman" pitchFamily="18" charset="0"/>
                <a:cs typeface="Times New Roman" pitchFamily="18" charset="0"/>
              </a:rPr>
              <a:t>Thương nghiệp và tài chính</a:t>
            </a:r>
            <a:endParaRPr lang="en-US" altLang="vi-VN" sz="2400" b="1" i="1">
              <a:latin typeface="Times New Roman" pitchFamily="18" charset="0"/>
              <a:cs typeface="Times New Roman" pitchFamily="18" charset="0"/>
            </a:endParaRPr>
          </a:p>
        </p:txBody>
      </p:sp>
      <p:sp>
        <p:nvSpPr>
          <p:cNvPr id="19500" name="Text Box 44"/>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00"/>
                                        </p:tgtEl>
                                        <p:attrNameLst>
                                          <p:attrName>style.visibility</p:attrName>
                                        </p:attrNameLst>
                                      </p:cBhvr>
                                      <p:to>
                                        <p:strVal val="visible"/>
                                      </p:to>
                                    </p:set>
                                    <p:animEffect transition="in" filter="diamond(in)">
                                      <p:cBhvr>
                                        <p:cTn id="7" dur="2000"/>
                                        <p:tgtEl>
                                          <p:spTgt spid="19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89"/>
                                        </p:tgtEl>
                                        <p:attrNameLst>
                                          <p:attrName>style.visibility</p:attrName>
                                        </p:attrNameLst>
                                      </p:cBhvr>
                                      <p:to>
                                        <p:strVal val="visible"/>
                                      </p:to>
                                    </p:set>
                                    <p:animEffect transition="in" filter="diamond(in)">
                                      <p:cBhvr>
                                        <p:cTn id="12" dur="2000"/>
                                        <p:tgtEl>
                                          <p:spTgt spid="194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94"/>
                                        </p:tgtEl>
                                        <p:attrNameLst>
                                          <p:attrName>style.visibility</p:attrName>
                                        </p:attrNameLst>
                                      </p:cBhvr>
                                      <p:to>
                                        <p:strVal val="visible"/>
                                      </p:to>
                                    </p:set>
                                    <p:animEffect transition="in" filter="diamond(in)">
                                      <p:cBhvr>
                                        <p:cTn id="17" dur="1000"/>
                                        <p:tgtEl>
                                          <p:spTgt spid="19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9" grpId="0"/>
      <p:bldP spid="19494" grpId="0"/>
      <p:bldP spid="1950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vietmap2[1]"/>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25908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AutoShape 3"/>
          <p:cNvSpPr>
            <a:spLocks noChangeArrowheads="1"/>
          </p:cNvSpPr>
          <p:nvPr/>
        </p:nvSpPr>
        <p:spPr bwMode="auto">
          <a:xfrm>
            <a:off x="2667000" y="838200"/>
            <a:ext cx="914400" cy="838200"/>
          </a:xfrm>
          <a:prstGeom prst="wedgeEllipseCallout">
            <a:avLst>
              <a:gd name="adj1" fmla="val 151736"/>
              <a:gd name="adj2" fmla="val -26324"/>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Đồn điền café</a:t>
            </a:r>
          </a:p>
        </p:txBody>
      </p:sp>
      <p:sp>
        <p:nvSpPr>
          <p:cNvPr id="97284" name="AutoShape 4"/>
          <p:cNvSpPr>
            <a:spLocks noChangeArrowheads="1"/>
          </p:cNvSpPr>
          <p:nvPr/>
        </p:nvSpPr>
        <p:spPr bwMode="auto">
          <a:xfrm>
            <a:off x="2971800" y="0"/>
            <a:ext cx="1143000" cy="838200"/>
          </a:xfrm>
          <a:prstGeom prst="wedgeEllipseCallout">
            <a:avLst>
              <a:gd name="adj1" fmla="val 144861"/>
              <a:gd name="adj2" fmla="val 71593"/>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Rượu, giấy, diêm</a:t>
            </a:r>
          </a:p>
        </p:txBody>
      </p:sp>
      <p:sp>
        <p:nvSpPr>
          <p:cNvPr id="97285" name="AutoShape 5"/>
          <p:cNvSpPr>
            <a:spLocks noChangeArrowheads="1"/>
          </p:cNvSpPr>
          <p:nvPr/>
        </p:nvSpPr>
        <p:spPr bwMode="auto">
          <a:xfrm>
            <a:off x="2743200" y="1676400"/>
            <a:ext cx="1371600" cy="1219200"/>
          </a:xfrm>
          <a:prstGeom prst="wedgeEllipseCallout">
            <a:avLst>
              <a:gd name="adj1" fmla="val 143403"/>
              <a:gd name="adj2" fmla="val -61718"/>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Bông, vải, sợi, rựơu</a:t>
            </a:r>
          </a:p>
        </p:txBody>
      </p:sp>
      <p:sp>
        <p:nvSpPr>
          <p:cNvPr id="97286" name="AutoShape 6"/>
          <p:cNvSpPr>
            <a:spLocks noChangeArrowheads="1"/>
          </p:cNvSpPr>
          <p:nvPr/>
        </p:nvSpPr>
        <p:spPr bwMode="auto">
          <a:xfrm>
            <a:off x="3962400" y="2286000"/>
            <a:ext cx="1143000" cy="838200"/>
          </a:xfrm>
          <a:prstGeom prst="wedgeEllipseCallout">
            <a:avLst>
              <a:gd name="adj1" fmla="val 84657"/>
              <a:gd name="adj2" fmla="val -61366"/>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Gỗ, diêm</a:t>
            </a:r>
          </a:p>
        </p:txBody>
      </p:sp>
      <p:sp>
        <p:nvSpPr>
          <p:cNvPr id="97287" name="AutoShape 7"/>
          <p:cNvSpPr>
            <a:spLocks noChangeArrowheads="1"/>
          </p:cNvSpPr>
          <p:nvPr/>
        </p:nvSpPr>
        <p:spPr bwMode="auto">
          <a:xfrm>
            <a:off x="4648200" y="3429000"/>
            <a:ext cx="1295400" cy="838200"/>
          </a:xfrm>
          <a:prstGeom prst="wedgeEllipseCallout">
            <a:avLst>
              <a:gd name="adj1" fmla="val 112380"/>
              <a:gd name="adj2" fmla="val 79167"/>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VnTime" pitchFamily="34" charset="0"/>
              </a:rPr>
              <a:t>Đồn ®iÒn chÌ, cµ phª</a:t>
            </a:r>
          </a:p>
        </p:txBody>
      </p:sp>
      <p:sp>
        <p:nvSpPr>
          <p:cNvPr id="97288" name="AutoShape 8"/>
          <p:cNvSpPr>
            <a:spLocks noChangeArrowheads="1"/>
          </p:cNvSpPr>
          <p:nvPr/>
        </p:nvSpPr>
        <p:spPr bwMode="auto">
          <a:xfrm>
            <a:off x="4343400" y="4419600"/>
            <a:ext cx="990600" cy="838200"/>
          </a:xfrm>
          <a:prstGeom prst="wedgeEllipseCallout">
            <a:avLst>
              <a:gd name="adj1" fmla="val 149838"/>
              <a:gd name="adj2" fmla="val 59282"/>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VnTime" pitchFamily="34" charset="0"/>
              </a:rPr>
              <a:t> Đồn điền cao su</a:t>
            </a:r>
          </a:p>
        </p:txBody>
      </p:sp>
      <p:sp>
        <p:nvSpPr>
          <p:cNvPr id="97289" name="AutoShape 9"/>
          <p:cNvSpPr>
            <a:spLocks noChangeArrowheads="1"/>
          </p:cNvSpPr>
          <p:nvPr/>
        </p:nvSpPr>
        <p:spPr bwMode="auto">
          <a:xfrm>
            <a:off x="3429000" y="5105400"/>
            <a:ext cx="990600" cy="1066800"/>
          </a:xfrm>
          <a:prstGeom prst="wedgeEllipseCallout">
            <a:avLst>
              <a:gd name="adj1" fmla="val 158014"/>
              <a:gd name="adj2" fmla="val 39731"/>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3300"/>
                </a:solidFill>
                <a:latin typeface="Calibri" pitchFamily="34" charset="0"/>
              </a:rPr>
              <a:t>Đ</a:t>
            </a:r>
            <a:r>
              <a:rPr lang="en-US" altLang="vi-VN" sz="1600">
                <a:solidFill>
                  <a:srgbClr val="FF3300"/>
                </a:solidFill>
                <a:latin typeface="VNI-Bengus" pitchFamily="34" charset="0"/>
              </a:rPr>
              <a:t>ồn</a:t>
            </a:r>
          </a:p>
          <a:p>
            <a:pPr algn="ctr" eaLnBrk="1" hangingPunct="1">
              <a:spcBef>
                <a:spcPct val="0"/>
              </a:spcBef>
              <a:buFontTx/>
              <a:buNone/>
            </a:pPr>
            <a:r>
              <a:rPr lang="en-US" altLang="vi-VN" sz="1600">
                <a:solidFill>
                  <a:srgbClr val="FF3300"/>
                </a:solidFill>
                <a:latin typeface="Calibri" pitchFamily="34" charset="0"/>
              </a:rPr>
              <a:t>điền lúa</a:t>
            </a:r>
          </a:p>
        </p:txBody>
      </p:sp>
      <p:sp>
        <p:nvSpPr>
          <p:cNvPr id="97290" name="AutoShape 10"/>
          <p:cNvSpPr>
            <a:spLocks noChangeArrowheads="1"/>
          </p:cNvSpPr>
          <p:nvPr/>
        </p:nvSpPr>
        <p:spPr bwMode="auto">
          <a:xfrm>
            <a:off x="7239000" y="5334000"/>
            <a:ext cx="1219200" cy="1219200"/>
          </a:xfrm>
          <a:prstGeom prst="wedgeEllipseCallout">
            <a:avLst>
              <a:gd name="adj1" fmla="val -138153"/>
              <a:gd name="adj2" fmla="val -18880"/>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Rượu, bia, xay xát, sửa chữa tàu</a:t>
            </a:r>
          </a:p>
        </p:txBody>
      </p:sp>
      <p:sp>
        <p:nvSpPr>
          <p:cNvPr id="97291" name="AutoShape 11"/>
          <p:cNvSpPr>
            <a:spLocks noChangeArrowheads="1"/>
          </p:cNvSpPr>
          <p:nvPr/>
        </p:nvSpPr>
        <p:spPr bwMode="auto">
          <a:xfrm>
            <a:off x="6324600" y="6019800"/>
            <a:ext cx="838200" cy="838200"/>
          </a:xfrm>
          <a:prstGeom prst="wedgeEllipseCallout">
            <a:avLst>
              <a:gd name="adj1" fmla="val -54926"/>
              <a:gd name="adj2" fmla="val -64583"/>
            </a:avLst>
          </a:prstGeom>
          <a:solidFill>
            <a:schemeClr val="accent2"/>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Xuất cảng</a:t>
            </a:r>
          </a:p>
        </p:txBody>
      </p:sp>
      <p:sp>
        <p:nvSpPr>
          <p:cNvPr id="97292" name="AutoShape 12"/>
          <p:cNvSpPr>
            <a:spLocks noChangeArrowheads="1"/>
          </p:cNvSpPr>
          <p:nvPr/>
        </p:nvSpPr>
        <p:spPr bwMode="auto">
          <a:xfrm>
            <a:off x="5562600" y="0"/>
            <a:ext cx="1219200" cy="914400"/>
          </a:xfrm>
          <a:prstGeom prst="wedgeEllipseCallout">
            <a:avLst>
              <a:gd name="adj1" fmla="val -74870"/>
              <a:gd name="adj2" fmla="val -5380"/>
            </a:avLst>
          </a:prstGeom>
          <a:solidFill>
            <a:srgbClr val="FFCC66"/>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Thiếc, chì, kẽm</a:t>
            </a:r>
          </a:p>
        </p:txBody>
      </p:sp>
      <p:sp>
        <p:nvSpPr>
          <p:cNvPr id="97293" name="AutoShape 13"/>
          <p:cNvSpPr>
            <a:spLocks noChangeArrowheads="1"/>
          </p:cNvSpPr>
          <p:nvPr/>
        </p:nvSpPr>
        <p:spPr bwMode="auto">
          <a:xfrm>
            <a:off x="6477000" y="685800"/>
            <a:ext cx="914400" cy="762000"/>
          </a:xfrm>
          <a:prstGeom prst="wedgeEllipseCallout">
            <a:avLst>
              <a:gd name="adj1" fmla="val -94968"/>
              <a:gd name="adj2" fmla="val -19375"/>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Than </a:t>
            </a:r>
          </a:p>
        </p:txBody>
      </p:sp>
      <p:sp>
        <p:nvSpPr>
          <p:cNvPr id="97294" name="AutoShape 14"/>
          <p:cNvSpPr>
            <a:spLocks noChangeArrowheads="1"/>
          </p:cNvSpPr>
          <p:nvPr/>
        </p:nvSpPr>
        <p:spPr bwMode="auto">
          <a:xfrm>
            <a:off x="6858000" y="1524000"/>
            <a:ext cx="1295400" cy="1143000"/>
          </a:xfrm>
          <a:prstGeom prst="wedgeEllipseCallout">
            <a:avLst>
              <a:gd name="adj1" fmla="val -110907"/>
              <a:gd name="adj2" fmla="val -82917"/>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Sợi, ximăng, sửa chữa tàu</a:t>
            </a:r>
          </a:p>
        </p:txBody>
      </p:sp>
      <p:sp>
        <p:nvSpPr>
          <p:cNvPr id="97295" name="AutoShape 15"/>
          <p:cNvSpPr>
            <a:spLocks noChangeArrowheads="1"/>
          </p:cNvSpPr>
          <p:nvPr/>
        </p:nvSpPr>
        <p:spPr bwMode="auto">
          <a:xfrm>
            <a:off x="7315200" y="2819400"/>
            <a:ext cx="838200" cy="838200"/>
          </a:xfrm>
          <a:prstGeom prst="wedgeEllipseCallout">
            <a:avLst>
              <a:gd name="adj1" fmla="val -224620"/>
              <a:gd name="adj2" fmla="val -246023"/>
            </a:avLst>
          </a:prstGeom>
          <a:solidFill>
            <a:schemeClr val="accent2"/>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Xuất cảng</a:t>
            </a:r>
          </a:p>
        </p:txBody>
      </p:sp>
      <p:sp>
        <p:nvSpPr>
          <p:cNvPr id="29712" name="Text Box 16"/>
          <p:cNvSpPr txBox="1">
            <a:spLocks noChangeArrowheads="1"/>
          </p:cNvSpPr>
          <p:nvPr/>
        </p:nvSpPr>
        <p:spPr bwMode="auto">
          <a:xfrm>
            <a:off x="228600" y="304800"/>
            <a:ext cx="2286000" cy="1554163"/>
          </a:xfrm>
          <a:prstGeom prst="rect">
            <a:avLst/>
          </a:prstGeom>
          <a:solidFill>
            <a:srgbClr val="1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a:solidFill>
                  <a:srgbClr val="FF0000"/>
                </a:solidFill>
                <a:latin typeface="VNI-Times" pitchFamily="2" charset="0"/>
              </a:rPr>
              <a:t>Caùc nguoàn lôïi cuûa Phaùp ôû Vieät Nam</a:t>
            </a:r>
          </a:p>
        </p:txBody>
      </p:sp>
      <p:sp>
        <p:nvSpPr>
          <p:cNvPr id="29713" name="Text Box 17"/>
          <p:cNvSpPr txBox="1">
            <a:spLocks noChangeArrowheads="1"/>
          </p:cNvSpPr>
          <p:nvPr/>
        </p:nvSpPr>
        <p:spPr bwMode="auto">
          <a:xfrm>
            <a:off x="533400" y="60960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vi-VN" altLang="vi-VN" sz="1800">
              <a:solidFill>
                <a:srgbClr val="FF0000"/>
              </a:solidFill>
              <a:latin typeface="Calibri" pitchFamily="34" charset="0"/>
            </a:endParaRPr>
          </a:p>
        </p:txBody>
      </p:sp>
      <p:sp>
        <p:nvSpPr>
          <p:cNvPr id="92178" name="Rectangle 18"/>
          <p:cNvSpPr>
            <a:spLocks noChangeArrowheads="1"/>
          </p:cNvSpPr>
          <p:nvPr/>
        </p:nvSpPr>
        <p:spPr bwMode="auto">
          <a:xfrm>
            <a:off x="228600" y="2362200"/>
            <a:ext cx="2362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a:solidFill>
                  <a:srgbClr val="FF3300"/>
                </a:solidFill>
              </a:rPr>
              <a:t>? </a:t>
            </a:r>
            <a:r>
              <a:rPr lang="en-US" altLang="vi-VN" sz="2400">
                <a:solidFill>
                  <a:srgbClr val="FF3300"/>
                </a:solidFill>
                <a:latin typeface="VNI-Times" pitchFamily="2" charset="0"/>
              </a:rPr>
              <a:t>Nội dung caùc chính  saùch kinh tế t</a:t>
            </a:r>
            <a:r>
              <a:rPr lang="en-US" altLang="vi-VN" sz="2000">
                <a:solidFill>
                  <a:srgbClr val="FF3300"/>
                </a:solidFill>
              </a:rPr>
              <a:t>rên </a:t>
            </a:r>
            <a:r>
              <a:rPr lang="en-US" altLang="vi-VN" sz="2400">
                <a:solidFill>
                  <a:srgbClr val="FF3300"/>
                </a:solidFill>
                <a:latin typeface="VNI-Times" pitchFamily="2" charset="0"/>
              </a:rPr>
              <a:t>coù yếu tố tích cực, tieâu cöïc naøo? </a:t>
            </a:r>
          </a:p>
        </p:txBody>
      </p:sp>
      <p:sp>
        <p:nvSpPr>
          <p:cNvPr id="29715" name="Rectangle 19"/>
          <p:cNvSpPr>
            <a:spLocks noChangeArrowheads="1"/>
          </p:cNvSpPr>
          <p:nvPr/>
        </p:nvSpPr>
        <p:spPr bwMode="auto">
          <a:xfrm>
            <a:off x="5943600" y="5410200"/>
            <a:ext cx="762000" cy="228600"/>
          </a:xfrm>
          <a:prstGeom prst="rect">
            <a:avLst/>
          </a:prstGeom>
          <a:solidFill>
            <a:srgbClr val="B2B2B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latin typeface="VNI-Bengus" pitchFamily="34" charset="0"/>
              </a:rPr>
              <a:t>Sài Gòn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93"/>
                                        </p:tgtEl>
                                        <p:attrNameLst>
                                          <p:attrName>style.visibility</p:attrName>
                                        </p:attrNameLst>
                                      </p:cBhvr>
                                      <p:to>
                                        <p:strVal val="visible"/>
                                      </p:to>
                                    </p:set>
                                    <p:anim calcmode="lin" valueType="num">
                                      <p:cBhvr>
                                        <p:cTn id="7" dur="500" fill="hold"/>
                                        <p:tgtEl>
                                          <p:spTgt spid="97293"/>
                                        </p:tgtEl>
                                        <p:attrNameLst>
                                          <p:attrName>ppt_w</p:attrName>
                                        </p:attrNameLst>
                                      </p:cBhvr>
                                      <p:tavLst>
                                        <p:tav tm="0">
                                          <p:val>
                                            <p:fltVal val="0"/>
                                          </p:val>
                                        </p:tav>
                                        <p:tav tm="100000">
                                          <p:val>
                                            <p:strVal val="#ppt_w"/>
                                          </p:val>
                                        </p:tav>
                                      </p:tavLst>
                                    </p:anim>
                                    <p:anim calcmode="lin" valueType="num">
                                      <p:cBhvr>
                                        <p:cTn id="8" dur="500" fill="hold"/>
                                        <p:tgtEl>
                                          <p:spTgt spid="972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292"/>
                                        </p:tgtEl>
                                        <p:attrNameLst>
                                          <p:attrName>style.visibility</p:attrName>
                                        </p:attrNameLst>
                                      </p:cBhvr>
                                      <p:to>
                                        <p:strVal val="visible"/>
                                      </p:to>
                                    </p:set>
                                    <p:anim calcmode="lin" valueType="num">
                                      <p:cBhvr>
                                        <p:cTn id="13" dur="500" fill="hold"/>
                                        <p:tgtEl>
                                          <p:spTgt spid="97292"/>
                                        </p:tgtEl>
                                        <p:attrNameLst>
                                          <p:attrName>ppt_w</p:attrName>
                                        </p:attrNameLst>
                                      </p:cBhvr>
                                      <p:tavLst>
                                        <p:tav tm="0">
                                          <p:val>
                                            <p:fltVal val="0"/>
                                          </p:val>
                                        </p:tav>
                                        <p:tav tm="100000">
                                          <p:val>
                                            <p:strVal val="#ppt_w"/>
                                          </p:val>
                                        </p:tav>
                                      </p:tavLst>
                                    </p:anim>
                                    <p:anim calcmode="lin" valueType="num">
                                      <p:cBhvr>
                                        <p:cTn id="14" dur="500" fill="hold"/>
                                        <p:tgtEl>
                                          <p:spTgt spid="9729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7283"/>
                                        </p:tgtEl>
                                        <p:attrNameLst>
                                          <p:attrName>style.visibility</p:attrName>
                                        </p:attrNameLst>
                                      </p:cBhvr>
                                      <p:to>
                                        <p:strVal val="visible"/>
                                      </p:to>
                                    </p:set>
                                    <p:anim calcmode="lin" valueType="num">
                                      <p:cBhvr>
                                        <p:cTn id="19" dur="500" fill="hold"/>
                                        <p:tgtEl>
                                          <p:spTgt spid="97283"/>
                                        </p:tgtEl>
                                        <p:attrNameLst>
                                          <p:attrName>ppt_w</p:attrName>
                                        </p:attrNameLst>
                                      </p:cBhvr>
                                      <p:tavLst>
                                        <p:tav tm="0">
                                          <p:val>
                                            <p:fltVal val="0"/>
                                          </p:val>
                                        </p:tav>
                                        <p:tav tm="100000">
                                          <p:val>
                                            <p:strVal val="#ppt_w"/>
                                          </p:val>
                                        </p:tav>
                                      </p:tavLst>
                                    </p:anim>
                                    <p:anim calcmode="lin" valueType="num">
                                      <p:cBhvr>
                                        <p:cTn id="20" dur="500" fill="hold"/>
                                        <p:tgtEl>
                                          <p:spTgt spid="9728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7287"/>
                                        </p:tgtEl>
                                        <p:attrNameLst>
                                          <p:attrName>style.visibility</p:attrName>
                                        </p:attrNameLst>
                                      </p:cBhvr>
                                      <p:to>
                                        <p:strVal val="visible"/>
                                      </p:to>
                                    </p:set>
                                    <p:anim calcmode="lin" valueType="num">
                                      <p:cBhvr>
                                        <p:cTn id="23" dur="500" fill="hold"/>
                                        <p:tgtEl>
                                          <p:spTgt spid="97287"/>
                                        </p:tgtEl>
                                        <p:attrNameLst>
                                          <p:attrName>ppt_w</p:attrName>
                                        </p:attrNameLst>
                                      </p:cBhvr>
                                      <p:tavLst>
                                        <p:tav tm="0">
                                          <p:val>
                                            <p:fltVal val="0"/>
                                          </p:val>
                                        </p:tav>
                                        <p:tav tm="100000">
                                          <p:val>
                                            <p:strVal val="#ppt_w"/>
                                          </p:val>
                                        </p:tav>
                                      </p:tavLst>
                                    </p:anim>
                                    <p:anim calcmode="lin" valueType="num">
                                      <p:cBhvr>
                                        <p:cTn id="24" dur="500" fill="hold"/>
                                        <p:tgtEl>
                                          <p:spTgt spid="9728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7288"/>
                                        </p:tgtEl>
                                        <p:attrNameLst>
                                          <p:attrName>style.visibility</p:attrName>
                                        </p:attrNameLst>
                                      </p:cBhvr>
                                      <p:to>
                                        <p:strVal val="visible"/>
                                      </p:to>
                                    </p:set>
                                    <p:anim calcmode="lin" valueType="num">
                                      <p:cBhvr>
                                        <p:cTn id="27" dur="500" fill="hold"/>
                                        <p:tgtEl>
                                          <p:spTgt spid="97288"/>
                                        </p:tgtEl>
                                        <p:attrNameLst>
                                          <p:attrName>ppt_w</p:attrName>
                                        </p:attrNameLst>
                                      </p:cBhvr>
                                      <p:tavLst>
                                        <p:tav tm="0">
                                          <p:val>
                                            <p:fltVal val="0"/>
                                          </p:val>
                                        </p:tav>
                                        <p:tav tm="100000">
                                          <p:val>
                                            <p:strVal val="#ppt_w"/>
                                          </p:val>
                                        </p:tav>
                                      </p:tavLst>
                                    </p:anim>
                                    <p:anim calcmode="lin" valueType="num">
                                      <p:cBhvr>
                                        <p:cTn id="28" dur="500" fill="hold"/>
                                        <p:tgtEl>
                                          <p:spTgt spid="9728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7289"/>
                                        </p:tgtEl>
                                        <p:attrNameLst>
                                          <p:attrName>style.visibility</p:attrName>
                                        </p:attrNameLst>
                                      </p:cBhvr>
                                      <p:to>
                                        <p:strVal val="visible"/>
                                      </p:to>
                                    </p:set>
                                    <p:anim calcmode="lin" valueType="num">
                                      <p:cBhvr>
                                        <p:cTn id="33" dur="500" fill="hold"/>
                                        <p:tgtEl>
                                          <p:spTgt spid="97289"/>
                                        </p:tgtEl>
                                        <p:attrNameLst>
                                          <p:attrName>ppt_w</p:attrName>
                                        </p:attrNameLst>
                                      </p:cBhvr>
                                      <p:tavLst>
                                        <p:tav tm="0">
                                          <p:val>
                                            <p:fltVal val="0"/>
                                          </p:val>
                                        </p:tav>
                                        <p:tav tm="100000">
                                          <p:val>
                                            <p:strVal val="#ppt_w"/>
                                          </p:val>
                                        </p:tav>
                                      </p:tavLst>
                                    </p:anim>
                                    <p:anim calcmode="lin" valueType="num">
                                      <p:cBhvr>
                                        <p:cTn id="34" dur="500" fill="hold"/>
                                        <p:tgtEl>
                                          <p:spTgt spid="9728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7284"/>
                                        </p:tgtEl>
                                        <p:attrNameLst>
                                          <p:attrName>style.visibility</p:attrName>
                                        </p:attrNameLst>
                                      </p:cBhvr>
                                      <p:to>
                                        <p:strVal val="visible"/>
                                      </p:to>
                                    </p:set>
                                    <p:anim calcmode="lin" valueType="num">
                                      <p:cBhvr>
                                        <p:cTn id="39" dur="500" fill="hold"/>
                                        <p:tgtEl>
                                          <p:spTgt spid="97284"/>
                                        </p:tgtEl>
                                        <p:attrNameLst>
                                          <p:attrName>ppt_w</p:attrName>
                                        </p:attrNameLst>
                                      </p:cBhvr>
                                      <p:tavLst>
                                        <p:tav tm="0">
                                          <p:val>
                                            <p:fltVal val="0"/>
                                          </p:val>
                                        </p:tav>
                                        <p:tav tm="100000">
                                          <p:val>
                                            <p:strVal val="#ppt_w"/>
                                          </p:val>
                                        </p:tav>
                                      </p:tavLst>
                                    </p:anim>
                                    <p:anim calcmode="lin" valueType="num">
                                      <p:cBhvr>
                                        <p:cTn id="40" dur="500" fill="hold"/>
                                        <p:tgtEl>
                                          <p:spTgt spid="97284"/>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97285"/>
                                        </p:tgtEl>
                                        <p:attrNameLst>
                                          <p:attrName>style.visibility</p:attrName>
                                        </p:attrNameLst>
                                      </p:cBhvr>
                                      <p:to>
                                        <p:strVal val="visible"/>
                                      </p:to>
                                    </p:set>
                                    <p:anim calcmode="lin" valueType="num">
                                      <p:cBhvr>
                                        <p:cTn id="43" dur="500" fill="hold"/>
                                        <p:tgtEl>
                                          <p:spTgt spid="97285"/>
                                        </p:tgtEl>
                                        <p:attrNameLst>
                                          <p:attrName>ppt_w</p:attrName>
                                        </p:attrNameLst>
                                      </p:cBhvr>
                                      <p:tavLst>
                                        <p:tav tm="0">
                                          <p:val>
                                            <p:fltVal val="0"/>
                                          </p:val>
                                        </p:tav>
                                        <p:tav tm="100000">
                                          <p:val>
                                            <p:strVal val="#ppt_w"/>
                                          </p:val>
                                        </p:tav>
                                      </p:tavLst>
                                    </p:anim>
                                    <p:anim calcmode="lin" valueType="num">
                                      <p:cBhvr>
                                        <p:cTn id="44" dur="500" fill="hold"/>
                                        <p:tgtEl>
                                          <p:spTgt spid="9728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97286"/>
                                        </p:tgtEl>
                                        <p:attrNameLst>
                                          <p:attrName>style.visibility</p:attrName>
                                        </p:attrNameLst>
                                      </p:cBhvr>
                                      <p:to>
                                        <p:strVal val="visible"/>
                                      </p:to>
                                    </p:set>
                                    <p:anim calcmode="lin" valueType="num">
                                      <p:cBhvr>
                                        <p:cTn id="47" dur="500" fill="hold"/>
                                        <p:tgtEl>
                                          <p:spTgt spid="97286"/>
                                        </p:tgtEl>
                                        <p:attrNameLst>
                                          <p:attrName>ppt_w</p:attrName>
                                        </p:attrNameLst>
                                      </p:cBhvr>
                                      <p:tavLst>
                                        <p:tav tm="0">
                                          <p:val>
                                            <p:fltVal val="0"/>
                                          </p:val>
                                        </p:tav>
                                        <p:tav tm="100000">
                                          <p:val>
                                            <p:strVal val="#ppt_w"/>
                                          </p:val>
                                        </p:tav>
                                      </p:tavLst>
                                    </p:anim>
                                    <p:anim calcmode="lin" valueType="num">
                                      <p:cBhvr>
                                        <p:cTn id="48" dur="500" fill="hold"/>
                                        <p:tgtEl>
                                          <p:spTgt spid="9728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97294"/>
                                        </p:tgtEl>
                                        <p:attrNameLst>
                                          <p:attrName>style.visibility</p:attrName>
                                        </p:attrNameLst>
                                      </p:cBhvr>
                                      <p:to>
                                        <p:strVal val="visible"/>
                                      </p:to>
                                    </p:set>
                                    <p:anim calcmode="lin" valueType="num">
                                      <p:cBhvr>
                                        <p:cTn id="51" dur="500" fill="hold"/>
                                        <p:tgtEl>
                                          <p:spTgt spid="97294"/>
                                        </p:tgtEl>
                                        <p:attrNameLst>
                                          <p:attrName>ppt_w</p:attrName>
                                        </p:attrNameLst>
                                      </p:cBhvr>
                                      <p:tavLst>
                                        <p:tav tm="0">
                                          <p:val>
                                            <p:fltVal val="0"/>
                                          </p:val>
                                        </p:tav>
                                        <p:tav tm="100000">
                                          <p:val>
                                            <p:strVal val="#ppt_w"/>
                                          </p:val>
                                        </p:tav>
                                      </p:tavLst>
                                    </p:anim>
                                    <p:anim calcmode="lin" valueType="num">
                                      <p:cBhvr>
                                        <p:cTn id="52" dur="500" fill="hold"/>
                                        <p:tgtEl>
                                          <p:spTgt spid="9729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97290"/>
                                        </p:tgtEl>
                                        <p:attrNameLst>
                                          <p:attrName>style.visibility</p:attrName>
                                        </p:attrNameLst>
                                      </p:cBhvr>
                                      <p:to>
                                        <p:strVal val="visible"/>
                                      </p:to>
                                    </p:set>
                                    <p:anim calcmode="lin" valueType="num">
                                      <p:cBhvr>
                                        <p:cTn id="55" dur="500" fill="hold"/>
                                        <p:tgtEl>
                                          <p:spTgt spid="97290"/>
                                        </p:tgtEl>
                                        <p:attrNameLst>
                                          <p:attrName>ppt_w</p:attrName>
                                        </p:attrNameLst>
                                      </p:cBhvr>
                                      <p:tavLst>
                                        <p:tav tm="0">
                                          <p:val>
                                            <p:fltVal val="0"/>
                                          </p:val>
                                        </p:tav>
                                        <p:tav tm="100000">
                                          <p:val>
                                            <p:strVal val="#ppt_w"/>
                                          </p:val>
                                        </p:tav>
                                      </p:tavLst>
                                    </p:anim>
                                    <p:anim calcmode="lin" valueType="num">
                                      <p:cBhvr>
                                        <p:cTn id="56" dur="500" fill="hold"/>
                                        <p:tgtEl>
                                          <p:spTgt spid="97290"/>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7295"/>
                                        </p:tgtEl>
                                        <p:attrNameLst>
                                          <p:attrName>style.visibility</p:attrName>
                                        </p:attrNameLst>
                                      </p:cBhvr>
                                      <p:to>
                                        <p:strVal val="visible"/>
                                      </p:to>
                                    </p:set>
                                    <p:animEffect transition="in" filter="dissolve">
                                      <p:cBhvr>
                                        <p:cTn id="61" dur="500"/>
                                        <p:tgtEl>
                                          <p:spTgt spid="972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7291"/>
                                        </p:tgtEl>
                                        <p:attrNameLst>
                                          <p:attrName>style.visibility</p:attrName>
                                        </p:attrNameLst>
                                      </p:cBhvr>
                                      <p:to>
                                        <p:strVal val="visible"/>
                                      </p:to>
                                    </p:set>
                                    <p:animEffect transition="in" filter="dissolve">
                                      <p:cBhvr>
                                        <p:cTn id="64" dur="500"/>
                                        <p:tgtEl>
                                          <p:spTgt spid="972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2178"/>
                                        </p:tgtEl>
                                        <p:attrNameLst>
                                          <p:attrName>style.visibility</p:attrName>
                                        </p:attrNameLst>
                                      </p:cBhvr>
                                      <p:to>
                                        <p:strVal val="visible"/>
                                      </p:to>
                                    </p:set>
                                    <p:animEffect transition="in" filter="blinds(horizontal)">
                                      <p:cBhvr>
                                        <p:cTn id="69" dur="500"/>
                                        <p:tgtEl>
                                          <p:spTgt spid="9217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2178"/>
                                        </p:tgtEl>
                                      </p:cBhvr>
                                    </p:animEffect>
                                    <p:set>
                                      <p:cBhvr>
                                        <p:cTn id="74" dur="1" fill="hold">
                                          <p:stCondLst>
                                            <p:cond delay="499"/>
                                          </p:stCondLst>
                                        </p:cTn>
                                        <p:tgtEl>
                                          <p:spTgt spid="92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7" grpId="0" animBg="1"/>
      <p:bldP spid="97288" grpId="0" animBg="1"/>
      <p:bldP spid="97289" grpId="0" animBg="1"/>
      <p:bldP spid="97291" grpId="0" animBg="1"/>
      <p:bldP spid="97292" grpId="0" animBg="1"/>
      <p:bldP spid="97293" grpId="0" animBg="1"/>
      <p:bldP spid="97295" grpId="0" animBg="1"/>
      <p:bldP spid="92178" grpId="0"/>
      <p:bldP spid="921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30724" name="Text Box 4"/>
          <p:cNvSpPr txBox="1">
            <a:spLocks noChangeArrowheads="1"/>
          </p:cNvSpPr>
          <p:nvPr/>
        </p:nvSpPr>
        <p:spPr bwMode="auto">
          <a:xfrm>
            <a:off x="-76200" y="762000"/>
            <a:ext cx="3630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30725" name="Rectangle 5"/>
          <p:cNvSpPr>
            <a:spLocks noChangeArrowheads="1"/>
          </p:cNvSpPr>
          <p:nvPr/>
        </p:nvSpPr>
        <p:spPr bwMode="auto">
          <a:xfrm>
            <a:off x="-76200" y="1120775"/>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20486" name="AutoShape 6"/>
          <p:cNvSpPr>
            <a:spLocks noChangeArrowheads="1"/>
          </p:cNvSpPr>
          <p:nvPr/>
        </p:nvSpPr>
        <p:spPr bwMode="auto">
          <a:xfrm>
            <a:off x="3629025" y="1295400"/>
            <a:ext cx="5514975" cy="49530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0487" name="Rectangle 7"/>
          <p:cNvSpPr>
            <a:spLocks noChangeArrowheads="1"/>
          </p:cNvSpPr>
          <p:nvPr/>
        </p:nvSpPr>
        <p:spPr bwMode="auto">
          <a:xfrm>
            <a:off x="4419600" y="1930400"/>
            <a:ext cx="41148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1800" b="1">
                <a:latin typeface="Times New Roman" pitchFamily="18" charset="0"/>
                <a:cs typeface="Times New Roman" pitchFamily="18" charset="0"/>
              </a:rPr>
              <a:t>“Trời đất hỡi dân ta khốn khổ</a:t>
            </a:r>
          </a:p>
          <a:p>
            <a:pPr eaLnBrk="1" hangingPunct="1">
              <a:spcBef>
                <a:spcPct val="0"/>
              </a:spcBef>
              <a:buFontTx/>
              <a:buNone/>
            </a:pPr>
            <a:r>
              <a:rPr lang="en-US" altLang="vi-VN" sz="1800" b="1">
                <a:latin typeface="Times New Roman" pitchFamily="18" charset="0"/>
                <a:cs typeface="Times New Roman" pitchFamily="18" charset="0"/>
              </a:rPr>
              <a:t>Đủ các đường thuế nọ thuế kia</a:t>
            </a:r>
          </a:p>
          <a:p>
            <a:pPr eaLnBrk="1" hangingPunct="1">
              <a:spcBef>
                <a:spcPct val="0"/>
              </a:spcBef>
              <a:buFontTx/>
              <a:buNone/>
            </a:pPr>
            <a:r>
              <a:rPr lang="en-US" altLang="vi-VN" sz="1800" b="1">
                <a:latin typeface="Times New Roman" pitchFamily="18" charset="0"/>
                <a:cs typeface="Times New Roman" pitchFamily="18" charset="0"/>
              </a:rPr>
              <a:t>Lưới vây trải quét trăm bề</a:t>
            </a:r>
          </a:p>
          <a:p>
            <a:pPr eaLnBrk="1" hangingPunct="1">
              <a:spcBef>
                <a:spcPct val="0"/>
              </a:spcBef>
              <a:buFontTx/>
              <a:buNone/>
            </a:pPr>
            <a:r>
              <a:rPr lang="en-US" altLang="vi-VN" sz="1800" b="1">
                <a:latin typeface="Times New Roman" pitchFamily="18" charset="0"/>
                <a:cs typeface="Times New Roman" pitchFamily="18" charset="0"/>
              </a:rPr>
              <a:t>Róc xương, róc thịt còn gì nữa đâu”</a:t>
            </a:r>
          </a:p>
          <a:p>
            <a:pPr eaLnBrk="1" hangingPunct="1">
              <a:spcBef>
                <a:spcPct val="0"/>
              </a:spcBef>
              <a:buFontTx/>
              <a:buNone/>
            </a:pPr>
            <a:r>
              <a:rPr lang="en-US" altLang="vi-VN" sz="1800">
                <a:latin typeface="Times New Roman" pitchFamily="18" charset="0"/>
                <a:cs typeface="Times New Roman" pitchFamily="18" charset="0"/>
              </a:rPr>
              <a:t>                   (Nguyễn Phan Lăng)</a:t>
            </a:r>
          </a:p>
          <a:p>
            <a:pPr eaLnBrk="1" hangingPunct="1">
              <a:spcBef>
                <a:spcPct val="0"/>
              </a:spcBef>
              <a:buFontTx/>
              <a:buNone/>
            </a:pPr>
            <a:endParaRPr lang="en-US" altLang="vi-VN" sz="1800" b="1">
              <a:latin typeface="Times New Roman" pitchFamily="18" charset="0"/>
              <a:cs typeface="Times New Roman" pitchFamily="18" charset="0"/>
            </a:endParaRPr>
          </a:p>
          <a:p>
            <a:pPr eaLnBrk="1" hangingPunct="1">
              <a:spcBef>
                <a:spcPct val="0"/>
              </a:spcBef>
              <a:buFontTx/>
              <a:buNone/>
            </a:pPr>
            <a:r>
              <a:rPr lang="en-US" altLang="vi-VN" sz="1800" b="1">
                <a:latin typeface="Times New Roman" pitchFamily="18" charset="0"/>
                <a:cs typeface="Times New Roman" pitchFamily="18" charset="0"/>
              </a:rPr>
              <a:t>“Lại nghe nói Lào Cai, Yên Bái</a:t>
            </a:r>
          </a:p>
          <a:p>
            <a:pPr eaLnBrk="1" hangingPunct="1">
              <a:spcBef>
                <a:spcPct val="0"/>
              </a:spcBef>
              <a:buFontTx/>
              <a:buNone/>
            </a:pPr>
            <a:r>
              <a:rPr lang="en-US" altLang="vi-VN" sz="1800" b="1">
                <a:latin typeface="Times New Roman" pitchFamily="18" charset="0"/>
                <a:cs typeface="Times New Roman" pitchFamily="18" charset="0"/>
              </a:rPr>
              <a:t>Ngàn muôn người vỡ núi, đào sông</a:t>
            </a:r>
          </a:p>
          <a:p>
            <a:pPr eaLnBrk="1" hangingPunct="1">
              <a:spcBef>
                <a:spcPct val="0"/>
              </a:spcBef>
              <a:buFontTx/>
              <a:buNone/>
            </a:pPr>
            <a:r>
              <a:rPr lang="en-US" altLang="vi-VN" sz="1800" b="1">
                <a:latin typeface="Times New Roman" pitchFamily="18" charset="0"/>
                <a:cs typeface="Times New Roman" pitchFamily="18" charset="0"/>
              </a:rPr>
              <a:t>Độc thay lam chướng ngàn trùng</a:t>
            </a:r>
          </a:p>
          <a:p>
            <a:pPr eaLnBrk="1" hangingPunct="1">
              <a:spcBef>
                <a:spcPct val="0"/>
              </a:spcBef>
              <a:buFontTx/>
              <a:buNone/>
            </a:pPr>
            <a:r>
              <a:rPr lang="en-US" altLang="vi-VN" sz="1800" b="1">
                <a:latin typeface="Times New Roman" pitchFamily="18" charset="0"/>
                <a:cs typeface="Times New Roman" pitchFamily="18" charset="0"/>
              </a:rPr>
              <a:t>Sông sâu quẳng xác, hang cùng chất xương”</a:t>
            </a:r>
          </a:p>
          <a:p>
            <a:pPr eaLnBrk="1" hangingPunct="1">
              <a:spcBef>
                <a:spcPct val="0"/>
              </a:spcBef>
              <a:buFontTx/>
              <a:buNone/>
            </a:pPr>
            <a:r>
              <a:rPr lang="en-US" altLang="vi-VN" sz="1800" b="1">
                <a:latin typeface="Times New Roman" pitchFamily="18" charset="0"/>
                <a:cs typeface="Times New Roman" pitchFamily="18" charset="0"/>
              </a:rPr>
              <a:t>                         (</a:t>
            </a:r>
            <a:r>
              <a:rPr lang="en-US" altLang="vi-VN" sz="1800">
                <a:latin typeface="Times New Roman" pitchFamily="18" charset="0"/>
                <a:cs typeface="Times New Roman" pitchFamily="18" charset="0"/>
              </a:rPr>
              <a:t>Phan Bội Châu)</a:t>
            </a:r>
          </a:p>
        </p:txBody>
      </p:sp>
      <p:sp>
        <p:nvSpPr>
          <p:cNvPr id="20488" name="AutoShape 8"/>
          <p:cNvSpPr>
            <a:spLocks noChangeArrowheads="1"/>
          </p:cNvSpPr>
          <p:nvPr/>
        </p:nvSpPr>
        <p:spPr bwMode="auto">
          <a:xfrm>
            <a:off x="3795713" y="838200"/>
            <a:ext cx="4814887" cy="2057400"/>
          </a:xfrm>
          <a:prstGeom prst="cloudCallout">
            <a:avLst>
              <a:gd name="adj1" fmla="val -34306"/>
              <a:gd name="adj2" fmla="val 77778"/>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i="1">
                <a:solidFill>
                  <a:srgbClr val="FF0000"/>
                </a:solidFill>
                <a:latin typeface="Times New Roman" pitchFamily="18" charset="0"/>
                <a:cs typeface="Times New Roman" pitchFamily="18" charset="0"/>
              </a:rPr>
              <a:t>Nhận xét gì về chính sách khai thác bóc lột của thực dân Pháp trong lĩnh vực kinh tế?</a:t>
            </a:r>
          </a:p>
          <a:p>
            <a:pPr eaLnBrk="1" hangingPunct="1">
              <a:spcBef>
                <a:spcPct val="0"/>
              </a:spcBef>
              <a:buFontTx/>
              <a:buNone/>
            </a:pPr>
            <a:endParaRPr lang="vi-VN" altLang="vi-VN" sz="2000" i="1">
              <a:solidFill>
                <a:srgbClr val="FF0000"/>
              </a:solidFill>
              <a:latin typeface="Times New Roman" pitchFamily="18" charset="0"/>
              <a:cs typeface="Times New Roman" pitchFamily="18" charset="0"/>
            </a:endParaRPr>
          </a:p>
          <a:p>
            <a:pPr algn="ctr" eaLnBrk="1" hangingPunct="1">
              <a:spcBef>
                <a:spcPct val="0"/>
              </a:spcBef>
              <a:buFontTx/>
              <a:buNone/>
            </a:pPr>
            <a:endParaRPr lang="en-US" altLang="vi-VN" sz="1800">
              <a:latin typeface="Times New Roman" pitchFamily="18" charset="0"/>
              <a:cs typeface="Times New Roman" pitchFamily="18" charset="0"/>
            </a:endParaRPr>
          </a:p>
        </p:txBody>
      </p:sp>
      <p:sp>
        <p:nvSpPr>
          <p:cNvPr id="20493" name="Text Box 13"/>
          <p:cNvSpPr txBox="1">
            <a:spLocks noChangeArrowheads="1"/>
          </p:cNvSpPr>
          <p:nvPr/>
        </p:nvSpPr>
        <p:spPr bwMode="auto">
          <a:xfrm>
            <a:off x="4114800" y="3962400"/>
            <a:ext cx="472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b="1" i="1">
                <a:latin typeface="Times New Roman" pitchFamily="18" charset="0"/>
                <a:cs typeface="Times New Roman" pitchFamily="18" charset="0"/>
              </a:rPr>
              <a:t>Ra sức vơ vét bóc lột nhân dân Đông Dương để làm giàu cho tư bản Pháp.</a:t>
            </a:r>
          </a:p>
        </p:txBody>
      </p:sp>
      <p:sp>
        <p:nvSpPr>
          <p:cNvPr id="30730" name="Text Box 14"/>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30731" name="Text Box 15"/>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30732" name="Text Box 16"/>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30733" name="Text Box 17"/>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Scale>
                                      <p:cBhvr>
                                        <p:cTn id="7" dur="1000" decel="50000" fill="hold">
                                          <p:stCondLst>
                                            <p:cond delay="0"/>
                                          </p:stCondLst>
                                        </p:cTn>
                                        <p:tgtEl>
                                          <p:spTgt spid="204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8"/>
                                        </p:tgtEl>
                                        <p:attrNameLst>
                                          <p:attrName>ppt_x</p:attrName>
                                          <p:attrName>ppt_y</p:attrName>
                                        </p:attrNameLst>
                                      </p:cBhvr>
                                    </p:animMotion>
                                    <p:animEffect transition="in" filter="fade">
                                      <p:cBhvr>
                                        <p:cTn id="9" dur="1000"/>
                                        <p:tgtEl>
                                          <p:spTgt spid="204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0493"/>
                                        </p:tgtEl>
                                        <p:attrNameLst>
                                          <p:attrName>style.visibility</p:attrName>
                                        </p:attrNameLst>
                                      </p:cBhvr>
                                      <p:to>
                                        <p:strVal val="visible"/>
                                      </p:to>
                                    </p:set>
                                    <p:animScale>
                                      <p:cBhvr>
                                        <p:cTn id="14" dur="1000" decel="50000" fill="hold">
                                          <p:stCondLst>
                                            <p:cond delay="0"/>
                                          </p:stCondLst>
                                        </p:cTn>
                                        <p:tgtEl>
                                          <p:spTgt spid="204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493"/>
                                        </p:tgtEl>
                                        <p:attrNameLst>
                                          <p:attrName>ppt_x</p:attrName>
                                          <p:attrName>ppt_y</p:attrName>
                                        </p:attrNameLst>
                                      </p:cBhvr>
                                    </p:animMotion>
                                    <p:animEffect transition="in" filter="fade">
                                      <p:cBhvr>
                                        <p:cTn id="16" dur="1000"/>
                                        <p:tgtEl>
                                          <p:spTgt spid="204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1" nodeType="clickEffect">
                                  <p:stCondLst>
                                    <p:cond delay="0"/>
                                  </p:stCondLst>
                                  <p:childTnLst>
                                    <p:anim calcmode="lin" valueType="num">
                                      <p:cBhvr additive="base">
                                        <p:cTn id="20" dur="500"/>
                                        <p:tgtEl>
                                          <p:spTgt spid="20488"/>
                                        </p:tgtEl>
                                        <p:attrNameLst>
                                          <p:attrName>ppt_x</p:attrName>
                                        </p:attrNameLst>
                                      </p:cBhvr>
                                      <p:tavLst>
                                        <p:tav tm="0">
                                          <p:val>
                                            <p:strVal val="ppt_x"/>
                                          </p:val>
                                        </p:tav>
                                        <p:tav tm="100000">
                                          <p:val>
                                            <p:strVal val="ppt_x"/>
                                          </p:val>
                                        </p:tav>
                                      </p:tavLst>
                                    </p:anim>
                                    <p:anim calcmode="lin" valueType="num">
                                      <p:cBhvr additive="base">
                                        <p:cTn id="21" dur="500"/>
                                        <p:tgtEl>
                                          <p:spTgt spid="20488"/>
                                        </p:tgtEl>
                                        <p:attrNameLst>
                                          <p:attrName>ppt_y</p:attrName>
                                        </p:attrNameLst>
                                      </p:cBhvr>
                                      <p:tavLst>
                                        <p:tav tm="0">
                                          <p:val>
                                            <p:strVal val="ppt_y"/>
                                          </p:val>
                                        </p:tav>
                                        <p:tav tm="100000">
                                          <p:val>
                                            <p:strVal val="1+ppt_h/2"/>
                                          </p:val>
                                        </p:tav>
                                      </p:tavLst>
                                    </p:anim>
                                    <p:set>
                                      <p:cBhvr>
                                        <p:cTn id="22" dur="1" fill="hold">
                                          <p:stCondLst>
                                            <p:cond delay="499"/>
                                          </p:stCondLst>
                                        </p:cTn>
                                        <p:tgtEl>
                                          <p:spTgt spid="20488"/>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20493"/>
                                        </p:tgtEl>
                                        <p:attrNameLst>
                                          <p:attrName>ppt_x</p:attrName>
                                        </p:attrNameLst>
                                      </p:cBhvr>
                                      <p:tavLst>
                                        <p:tav tm="0">
                                          <p:val>
                                            <p:strVal val="ppt_x"/>
                                          </p:val>
                                        </p:tav>
                                        <p:tav tm="100000">
                                          <p:val>
                                            <p:strVal val="ppt_x"/>
                                          </p:val>
                                        </p:tav>
                                      </p:tavLst>
                                    </p:anim>
                                    <p:anim calcmode="lin" valueType="num">
                                      <p:cBhvr additive="base">
                                        <p:cTn id="25" dur="500"/>
                                        <p:tgtEl>
                                          <p:spTgt spid="20493"/>
                                        </p:tgtEl>
                                        <p:attrNameLst>
                                          <p:attrName>ppt_y</p:attrName>
                                        </p:attrNameLst>
                                      </p:cBhvr>
                                      <p:tavLst>
                                        <p:tav tm="0">
                                          <p:val>
                                            <p:strVal val="ppt_y"/>
                                          </p:val>
                                        </p:tav>
                                        <p:tav tm="100000">
                                          <p:val>
                                            <p:strVal val="1+ppt_h/2"/>
                                          </p:val>
                                        </p:tav>
                                      </p:tavLst>
                                    </p:anim>
                                    <p:set>
                                      <p:cBhvr>
                                        <p:cTn id="26" dur="1" fill="hold">
                                          <p:stCondLst>
                                            <p:cond delay="499"/>
                                          </p:stCondLst>
                                        </p:cTn>
                                        <p:tgtEl>
                                          <p:spTgt spid="2049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486"/>
                                        </p:tgtEl>
                                        <p:attrNameLst>
                                          <p:attrName>style.visibility</p:attrName>
                                        </p:attrNameLst>
                                      </p:cBhvr>
                                      <p:to>
                                        <p:strVal val="visible"/>
                                      </p:to>
                                    </p:set>
                                    <p:anim calcmode="lin" valueType="num">
                                      <p:cBhvr>
                                        <p:cTn id="31" dur="1000" fill="hold"/>
                                        <p:tgtEl>
                                          <p:spTgt spid="20486"/>
                                        </p:tgtEl>
                                        <p:attrNameLst>
                                          <p:attrName>ppt_w</p:attrName>
                                        </p:attrNameLst>
                                      </p:cBhvr>
                                      <p:tavLst>
                                        <p:tav tm="0">
                                          <p:val>
                                            <p:strVal val="#ppt_w*0.70"/>
                                          </p:val>
                                        </p:tav>
                                        <p:tav tm="100000">
                                          <p:val>
                                            <p:strVal val="#ppt_w"/>
                                          </p:val>
                                        </p:tav>
                                      </p:tavLst>
                                    </p:anim>
                                    <p:anim calcmode="lin" valueType="num">
                                      <p:cBhvr>
                                        <p:cTn id="32" dur="1000" fill="hold"/>
                                        <p:tgtEl>
                                          <p:spTgt spid="20486"/>
                                        </p:tgtEl>
                                        <p:attrNameLst>
                                          <p:attrName>ppt_h</p:attrName>
                                        </p:attrNameLst>
                                      </p:cBhvr>
                                      <p:tavLst>
                                        <p:tav tm="0">
                                          <p:val>
                                            <p:strVal val="#ppt_h"/>
                                          </p:val>
                                        </p:tav>
                                        <p:tav tm="100000">
                                          <p:val>
                                            <p:strVal val="#ppt_h"/>
                                          </p:val>
                                        </p:tav>
                                      </p:tavLst>
                                    </p:anim>
                                    <p:animEffect transition="in" filter="fade">
                                      <p:cBhvr>
                                        <p:cTn id="33" dur="1000"/>
                                        <p:tgtEl>
                                          <p:spTgt spid="2048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0487"/>
                                        </p:tgtEl>
                                        <p:attrNameLst>
                                          <p:attrName>style.visibility</p:attrName>
                                        </p:attrNameLst>
                                      </p:cBhvr>
                                      <p:to>
                                        <p:strVal val="visible"/>
                                      </p:to>
                                    </p:set>
                                    <p:anim calcmode="lin" valueType="num">
                                      <p:cBhvr>
                                        <p:cTn id="36" dur="1000" fill="hold"/>
                                        <p:tgtEl>
                                          <p:spTgt spid="20487"/>
                                        </p:tgtEl>
                                        <p:attrNameLst>
                                          <p:attrName>ppt_w</p:attrName>
                                        </p:attrNameLst>
                                      </p:cBhvr>
                                      <p:tavLst>
                                        <p:tav tm="0">
                                          <p:val>
                                            <p:strVal val="#ppt_w*0.70"/>
                                          </p:val>
                                        </p:tav>
                                        <p:tav tm="100000">
                                          <p:val>
                                            <p:strVal val="#ppt_w"/>
                                          </p:val>
                                        </p:tav>
                                      </p:tavLst>
                                    </p:anim>
                                    <p:anim calcmode="lin" valueType="num">
                                      <p:cBhvr>
                                        <p:cTn id="37" dur="1000" fill="hold"/>
                                        <p:tgtEl>
                                          <p:spTgt spid="20487"/>
                                        </p:tgtEl>
                                        <p:attrNameLst>
                                          <p:attrName>ppt_h</p:attrName>
                                        </p:attrNameLst>
                                      </p:cBhvr>
                                      <p:tavLst>
                                        <p:tav tm="0">
                                          <p:val>
                                            <p:strVal val="#ppt_h"/>
                                          </p:val>
                                        </p:tav>
                                        <p:tav tm="100000">
                                          <p:val>
                                            <p:strVal val="#ppt_h"/>
                                          </p:val>
                                        </p:tav>
                                      </p:tavLst>
                                    </p:anim>
                                    <p:animEffect transition="in" filter="fade">
                                      <p:cBhvr>
                                        <p:cTn id="38" dur="1000"/>
                                        <p:tgtEl>
                                          <p:spTgt spid="204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20487"/>
                                        </p:tgtEl>
                                        <p:attrNameLst>
                                          <p:attrName>ppt_x</p:attrName>
                                        </p:attrNameLst>
                                      </p:cBhvr>
                                      <p:tavLst>
                                        <p:tav tm="0">
                                          <p:val>
                                            <p:strVal val="ppt_x"/>
                                          </p:val>
                                        </p:tav>
                                        <p:tav tm="100000">
                                          <p:val>
                                            <p:strVal val="ppt_x"/>
                                          </p:val>
                                        </p:tav>
                                      </p:tavLst>
                                    </p:anim>
                                    <p:anim calcmode="lin" valueType="num">
                                      <p:cBhvr additive="base">
                                        <p:cTn id="43" dur="500"/>
                                        <p:tgtEl>
                                          <p:spTgt spid="20487"/>
                                        </p:tgtEl>
                                        <p:attrNameLst>
                                          <p:attrName>ppt_y</p:attrName>
                                        </p:attrNameLst>
                                      </p:cBhvr>
                                      <p:tavLst>
                                        <p:tav tm="0">
                                          <p:val>
                                            <p:strVal val="ppt_y"/>
                                          </p:val>
                                        </p:tav>
                                        <p:tav tm="100000">
                                          <p:val>
                                            <p:strVal val="1+ppt_h/2"/>
                                          </p:val>
                                        </p:tav>
                                      </p:tavLst>
                                    </p:anim>
                                    <p:set>
                                      <p:cBhvr>
                                        <p:cTn id="44" dur="1" fill="hold">
                                          <p:stCondLst>
                                            <p:cond delay="499"/>
                                          </p:stCondLst>
                                        </p:cTn>
                                        <p:tgtEl>
                                          <p:spTgt spid="20487"/>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0486"/>
                                        </p:tgtEl>
                                        <p:attrNameLst>
                                          <p:attrName>ppt_x</p:attrName>
                                        </p:attrNameLst>
                                      </p:cBhvr>
                                      <p:tavLst>
                                        <p:tav tm="0">
                                          <p:val>
                                            <p:strVal val="ppt_x"/>
                                          </p:val>
                                        </p:tav>
                                        <p:tav tm="100000">
                                          <p:val>
                                            <p:strVal val="ppt_x"/>
                                          </p:val>
                                        </p:tav>
                                      </p:tavLst>
                                    </p:anim>
                                    <p:anim calcmode="lin" valueType="num">
                                      <p:cBhvr additive="base">
                                        <p:cTn id="47" dur="500"/>
                                        <p:tgtEl>
                                          <p:spTgt spid="20486"/>
                                        </p:tgtEl>
                                        <p:attrNameLst>
                                          <p:attrName>ppt_y</p:attrName>
                                        </p:attrNameLst>
                                      </p:cBhvr>
                                      <p:tavLst>
                                        <p:tav tm="0">
                                          <p:val>
                                            <p:strVal val="ppt_y"/>
                                          </p:val>
                                        </p:tav>
                                        <p:tav tm="100000">
                                          <p:val>
                                            <p:strVal val="1+ppt_h/2"/>
                                          </p:val>
                                        </p:tav>
                                      </p:tavLst>
                                    </p:anim>
                                    <p:set>
                                      <p:cBhvr>
                                        <p:cTn id="48" dur="1" fill="hold">
                                          <p:stCondLst>
                                            <p:cond delay="499"/>
                                          </p:stCondLst>
                                        </p:cTn>
                                        <p:tgtEl>
                                          <p:spTgt spid="20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6" grpId="1" animBg="1"/>
      <p:bldP spid="20487" grpId="0"/>
      <p:bldP spid="20487" grpId="1"/>
      <p:bldP spid="20488" grpId="0" animBg="1"/>
      <p:bldP spid="20488" grpId="1" animBg="1"/>
      <p:bldP spid="20493" grpId="0"/>
      <p:bldP spid="2049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vietmap2[1]"/>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25908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AutoShape 3"/>
          <p:cNvSpPr>
            <a:spLocks noChangeArrowheads="1"/>
          </p:cNvSpPr>
          <p:nvPr/>
        </p:nvSpPr>
        <p:spPr bwMode="auto">
          <a:xfrm>
            <a:off x="2667000" y="838200"/>
            <a:ext cx="914400" cy="838200"/>
          </a:xfrm>
          <a:prstGeom prst="wedgeEllipseCallout">
            <a:avLst>
              <a:gd name="adj1" fmla="val 151736"/>
              <a:gd name="adj2" fmla="val -26324"/>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Đồn điền café</a:t>
            </a:r>
          </a:p>
        </p:txBody>
      </p:sp>
      <p:sp>
        <p:nvSpPr>
          <p:cNvPr id="97284" name="AutoShape 4"/>
          <p:cNvSpPr>
            <a:spLocks noChangeArrowheads="1"/>
          </p:cNvSpPr>
          <p:nvPr/>
        </p:nvSpPr>
        <p:spPr bwMode="auto">
          <a:xfrm>
            <a:off x="2971800" y="0"/>
            <a:ext cx="1143000" cy="838200"/>
          </a:xfrm>
          <a:prstGeom prst="wedgeEllipseCallout">
            <a:avLst>
              <a:gd name="adj1" fmla="val 144861"/>
              <a:gd name="adj2" fmla="val 71593"/>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Rượu, giấy, diêm</a:t>
            </a:r>
          </a:p>
        </p:txBody>
      </p:sp>
      <p:sp>
        <p:nvSpPr>
          <p:cNvPr id="97285" name="AutoShape 5"/>
          <p:cNvSpPr>
            <a:spLocks noChangeArrowheads="1"/>
          </p:cNvSpPr>
          <p:nvPr/>
        </p:nvSpPr>
        <p:spPr bwMode="auto">
          <a:xfrm>
            <a:off x="2743200" y="1676400"/>
            <a:ext cx="1371600" cy="1219200"/>
          </a:xfrm>
          <a:prstGeom prst="wedgeEllipseCallout">
            <a:avLst>
              <a:gd name="adj1" fmla="val 143403"/>
              <a:gd name="adj2" fmla="val -61718"/>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Bông, vải, sợi, rựơu</a:t>
            </a:r>
          </a:p>
        </p:txBody>
      </p:sp>
      <p:sp>
        <p:nvSpPr>
          <p:cNvPr id="97286" name="AutoShape 6"/>
          <p:cNvSpPr>
            <a:spLocks noChangeArrowheads="1"/>
          </p:cNvSpPr>
          <p:nvPr/>
        </p:nvSpPr>
        <p:spPr bwMode="auto">
          <a:xfrm>
            <a:off x="3962400" y="2286000"/>
            <a:ext cx="1143000" cy="838200"/>
          </a:xfrm>
          <a:prstGeom prst="wedgeEllipseCallout">
            <a:avLst>
              <a:gd name="adj1" fmla="val 84657"/>
              <a:gd name="adj2" fmla="val -61366"/>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Gỗ, diêm</a:t>
            </a:r>
          </a:p>
        </p:txBody>
      </p:sp>
      <p:sp>
        <p:nvSpPr>
          <p:cNvPr id="97287" name="AutoShape 7"/>
          <p:cNvSpPr>
            <a:spLocks noChangeArrowheads="1"/>
          </p:cNvSpPr>
          <p:nvPr/>
        </p:nvSpPr>
        <p:spPr bwMode="auto">
          <a:xfrm>
            <a:off x="4648200" y="3429000"/>
            <a:ext cx="1295400" cy="838200"/>
          </a:xfrm>
          <a:prstGeom prst="wedgeEllipseCallout">
            <a:avLst>
              <a:gd name="adj1" fmla="val 112380"/>
              <a:gd name="adj2" fmla="val 79167"/>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VnTime" pitchFamily="34" charset="0"/>
              </a:rPr>
              <a:t>Đồn ®iÒn chÌ, cµ phª</a:t>
            </a:r>
          </a:p>
        </p:txBody>
      </p:sp>
      <p:sp>
        <p:nvSpPr>
          <p:cNvPr id="97288" name="AutoShape 8"/>
          <p:cNvSpPr>
            <a:spLocks noChangeArrowheads="1"/>
          </p:cNvSpPr>
          <p:nvPr/>
        </p:nvSpPr>
        <p:spPr bwMode="auto">
          <a:xfrm>
            <a:off x="4343400" y="4419600"/>
            <a:ext cx="990600" cy="838200"/>
          </a:xfrm>
          <a:prstGeom prst="wedgeEllipseCallout">
            <a:avLst>
              <a:gd name="adj1" fmla="val 149838"/>
              <a:gd name="adj2" fmla="val 59282"/>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VnTime" pitchFamily="34" charset="0"/>
              </a:rPr>
              <a:t> Đồn điền cao su</a:t>
            </a:r>
          </a:p>
        </p:txBody>
      </p:sp>
      <p:sp>
        <p:nvSpPr>
          <p:cNvPr id="97289" name="AutoShape 9"/>
          <p:cNvSpPr>
            <a:spLocks noChangeArrowheads="1"/>
          </p:cNvSpPr>
          <p:nvPr/>
        </p:nvSpPr>
        <p:spPr bwMode="auto">
          <a:xfrm>
            <a:off x="3429000" y="5105400"/>
            <a:ext cx="990600" cy="1066800"/>
          </a:xfrm>
          <a:prstGeom prst="wedgeEllipseCallout">
            <a:avLst>
              <a:gd name="adj1" fmla="val 158014"/>
              <a:gd name="adj2" fmla="val 39731"/>
            </a:avLst>
          </a:prstGeom>
          <a:solidFill>
            <a:srgbClr val="00FF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3300"/>
                </a:solidFill>
                <a:latin typeface="Calibri" pitchFamily="34" charset="0"/>
              </a:rPr>
              <a:t>Đ</a:t>
            </a:r>
            <a:r>
              <a:rPr lang="en-US" altLang="vi-VN" sz="1600">
                <a:solidFill>
                  <a:srgbClr val="FF3300"/>
                </a:solidFill>
                <a:latin typeface="VNI-Bengus" pitchFamily="34" charset="0"/>
              </a:rPr>
              <a:t>ồn</a:t>
            </a:r>
          </a:p>
          <a:p>
            <a:pPr algn="ctr" eaLnBrk="1" hangingPunct="1">
              <a:spcBef>
                <a:spcPct val="0"/>
              </a:spcBef>
              <a:buFontTx/>
              <a:buNone/>
            </a:pPr>
            <a:r>
              <a:rPr lang="en-US" altLang="vi-VN" sz="1600">
                <a:solidFill>
                  <a:srgbClr val="FF3300"/>
                </a:solidFill>
                <a:latin typeface="Calibri" pitchFamily="34" charset="0"/>
              </a:rPr>
              <a:t>điền lúa</a:t>
            </a:r>
          </a:p>
        </p:txBody>
      </p:sp>
      <p:sp>
        <p:nvSpPr>
          <p:cNvPr id="97290" name="AutoShape 10"/>
          <p:cNvSpPr>
            <a:spLocks noChangeArrowheads="1"/>
          </p:cNvSpPr>
          <p:nvPr/>
        </p:nvSpPr>
        <p:spPr bwMode="auto">
          <a:xfrm>
            <a:off x="7239000" y="5334000"/>
            <a:ext cx="1219200" cy="1219200"/>
          </a:xfrm>
          <a:prstGeom prst="wedgeEllipseCallout">
            <a:avLst>
              <a:gd name="adj1" fmla="val -138153"/>
              <a:gd name="adj2" fmla="val -18880"/>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Rượu, bia, xay xát, sửa chữa tàu</a:t>
            </a:r>
          </a:p>
        </p:txBody>
      </p:sp>
      <p:sp>
        <p:nvSpPr>
          <p:cNvPr id="97291" name="AutoShape 11"/>
          <p:cNvSpPr>
            <a:spLocks noChangeArrowheads="1"/>
          </p:cNvSpPr>
          <p:nvPr/>
        </p:nvSpPr>
        <p:spPr bwMode="auto">
          <a:xfrm>
            <a:off x="6324600" y="6019800"/>
            <a:ext cx="838200" cy="838200"/>
          </a:xfrm>
          <a:prstGeom prst="wedgeEllipseCallout">
            <a:avLst>
              <a:gd name="adj1" fmla="val -54926"/>
              <a:gd name="adj2" fmla="val -64583"/>
            </a:avLst>
          </a:prstGeom>
          <a:solidFill>
            <a:schemeClr val="accent2"/>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Xuất cảng</a:t>
            </a:r>
          </a:p>
        </p:txBody>
      </p:sp>
      <p:sp>
        <p:nvSpPr>
          <p:cNvPr id="97292" name="AutoShape 12"/>
          <p:cNvSpPr>
            <a:spLocks noChangeArrowheads="1"/>
          </p:cNvSpPr>
          <p:nvPr/>
        </p:nvSpPr>
        <p:spPr bwMode="auto">
          <a:xfrm>
            <a:off x="5562600" y="0"/>
            <a:ext cx="1219200" cy="914400"/>
          </a:xfrm>
          <a:prstGeom prst="wedgeEllipseCallout">
            <a:avLst>
              <a:gd name="adj1" fmla="val -74870"/>
              <a:gd name="adj2" fmla="val -5380"/>
            </a:avLst>
          </a:prstGeom>
          <a:solidFill>
            <a:srgbClr val="FFCC66"/>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Thiếc, chì, kẽm</a:t>
            </a:r>
          </a:p>
        </p:txBody>
      </p:sp>
      <p:sp>
        <p:nvSpPr>
          <p:cNvPr id="97293" name="AutoShape 13"/>
          <p:cNvSpPr>
            <a:spLocks noChangeArrowheads="1"/>
          </p:cNvSpPr>
          <p:nvPr/>
        </p:nvSpPr>
        <p:spPr bwMode="auto">
          <a:xfrm>
            <a:off x="6477000" y="685800"/>
            <a:ext cx="914400" cy="762000"/>
          </a:xfrm>
          <a:prstGeom prst="wedgeEllipseCallout">
            <a:avLst>
              <a:gd name="adj1" fmla="val -94968"/>
              <a:gd name="adj2" fmla="val -19375"/>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Than </a:t>
            </a:r>
          </a:p>
        </p:txBody>
      </p:sp>
      <p:sp>
        <p:nvSpPr>
          <p:cNvPr id="97294" name="AutoShape 14"/>
          <p:cNvSpPr>
            <a:spLocks noChangeArrowheads="1"/>
          </p:cNvSpPr>
          <p:nvPr/>
        </p:nvSpPr>
        <p:spPr bwMode="auto">
          <a:xfrm>
            <a:off x="6858000" y="1524000"/>
            <a:ext cx="1295400" cy="1143000"/>
          </a:xfrm>
          <a:prstGeom prst="wedgeEllipseCallout">
            <a:avLst>
              <a:gd name="adj1" fmla="val -110907"/>
              <a:gd name="adj2" fmla="val -82917"/>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0000"/>
                </a:solidFill>
                <a:latin typeface="Calibri" pitchFamily="34" charset="0"/>
              </a:rPr>
              <a:t>Sợi, ximăng, sửa chữa tàu</a:t>
            </a:r>
          </a:p>
        </p:txBody>
      </p:sp>
      <p:sp>
        <p:nvSpPr>
          <p:cNvPr id="97295" name="AutoShape 15"/>
          <p:cNvSpPr>
            <a:spLocks noChangeArrowheads="1"/>
          </p:cNvSpPr>
          <p:nvPr/>
        </p:nvSpPr>
        <p:spPr bwMode="auto">
          <a:xfrm>
            <a:off x="7315200" y="2819400"/>
            <a:ext cx="838200" cy="838200"/>
          </a:xfrm>
          <a:prstGeom prst="wedgeEllipseCallout">
            <a:avLst>
              <a:gd name="adj1" fmla="val -224620"/>
              <a:gd name="adj2" fmla="val -246023"/>
            </a:avLst>
          </a:prstGeom>
          <a:solidFill>
            <a:schemeClr val="accent2"/>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a:solidFill>
                  <a:srgbClr val="FF0000"/>
                </a:solidFill>
                <a:latin typeface="Calibri" pitchFamily="34" charset="0"/>
              </a:rPr>
              <a:t>Xuất cảng</a:t>
            </a:r>
          </a:p>
        </p:txBody>
      </p:sp>
      <p:sp>
        <p:nvSpPr>
          <p:cNvPr id="31760" name="Text Box 16"/>
          <p:cNvSpPr txBox="1">
            <a:spLocks noChangeArrowheads="1"/>
          </p:cNvSpPr>
          <p:nvPr/>
        </p:nvSpPr>
        <p:spPr bwMode="auto">
          <a:xfrm>
            <a:off x="228600" y="304800"/>
            <a:ext cx="2286000" cy="1554163"/>
          </a:xfrm>
          <a:prstGeom prst="rect">
            <a:avLst/>
          </a:prstGeom>
          <a:solidFill>
            <a:srgbClr val="1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a:solidFill>
                  <a:srgbClr val="FF0000"/>
                </a:solidFill>
                <a:latin typeface="VNI-Times" pitchFamily="2" charset="0"/>
              </a:rPr>
              <a:t>Caùc nguoàn lôïi cuûa Phaùp ôû Vieät Nam</a:t>
            </a:r>
          </a:p>
        </p:txBody>
      </p:sp>
      <p:sp>
        <p:nvSpPr>
          <p:cNvPr id="31761" name="Text Box 17"/>
          <p:cNvSpPr txBox="1">
            <a:spLocks noChangeArrowheads="1"/>
          </p:cNvSpPr>
          <p:nvPr/>
        </p:nvSpPr>
        <p:spPr bwMode="auto">
          <a:xfrm>
            <a:off x="533400" y="60960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vi-VN" altLang="vi-VN" sz="1800">
              <a:solidFill>
                <a:srgbClr val="FF0000"/>
              </a:solidFill>
              <a:latin typeface="Calibri" pitchFamily="34" charset="0"/>
            </a:endParaRPr>
          </a:p>
        </p:txBody>
      </p:sp>
      <p:sp>
        <p:nvSpPr>
          <p:cNvPr id="94226" name="Rectangle 18"/>
          <p:cNvSpPr>
            <a:spLocks noChangeArrowheads="1"/>
          </p:cNvSpPr>
          <p:nvPr/>
        </p:nvSpPr>
        <p:spPr bwMode="auto">
          <a:xfrm>
            <a:off x="228600" y="2362200"/>
            <a:ext cx="2362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a:solidFill>
                  <a:srgbClr val="FF3300"/>
                </a:solidFill>
              </a:rPr>
              <a:t>? </a:t>
            </a:r>
            <a:r>
              <a:rPr lang="en-US" altLang="vi-VN" sz="2400">
                <a:solidFill>
                  <a:srgbClr val="FF3300"/>
                </a:solidFill>
                <a:latin typeface="VNI-Times" pitchFamily="2" charset="0"/>
              </a:rPr>
              <a:t>Nội dung caùc chính  saùch kinh tế t</a:t>
            </a:r>
            <a:r>
              <a:rPr lang="en-US" altLang="vi-VN" sz="2000">
                <a:solidFill>
                  <a:srgbClr val="FF3300"/>
                </a:solidFill>
              </a:rPr>
              <a:t>rên </a:t>
            </a:r>
            <a:r>
              <a:rPr lang="en-US" altLang="vi-VN" sz="2400">
                <a:solidFill>
                  <a:srgbClr val="FF3300"/>
                </a:solidFill>
                <a:latin typeface="VNI-Times" pitchFamily="2" charset="0"/>
              </a:rPr>
              <a:t>coù yếu tố tích cực, tieâu cöïc naøo? </a:t>
            </a:r>
          </a:p>
        </p:txBody>
      </p:sp>
      <p:sp>
        <p:nvSpPr>
          <p:cNvPr id="31763" name="Rectangle 19"/>
          <p:cNvSpPr>
            <a:spLocks noChangeArrowheads="1"/>
          </p:cNvSpPr>
          <p:nvPr/>
        </p:nvSpPr>
        <p:spPr bwMode="auto">
          <a:xfrm>
            <a:off x="5943600" y="5410200"/>
            <a:ext cx="762000" cy="228600"/>
          </a:xfrm>
          <a:prstGeom prst="rect">
            <a:avLst/>
          </a:prstGeom>
          <a:solidFill>
            <a:srgbClr val="B2B2B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latin typeface="VNI-Bengus" pitchFamily="34" charset="0"/>
              </a:rPr>
              <a:t>Sài Gòn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93"/>
                                        </p:tgtEl>
                                        <p:attrNameLst>
                                          <p:attrName>style.visibility</p:attrName>
                                        </p:attrNameLst>
                                      </p:cBhvr>
                                      <p:to>
                                        <p:strVal val="visible"/>
                                      </p:to>
                                    </p:set>
                                    <p:anim calcmode="lin" valueType="num">
                                      <p:cBhvr>
                                        <p:cTn id="7" dur="500" fill="hold"/>
                                        <p:tgtEl>
                                          <p:spTgt spid="97293"/>
                                        </p:tgtEl>
                                        <p:attrNameLst>
                                          <p:attrName>ppt_w</p:attrName>
                                        </p:attrNameLst>
                                      </p:cBhvr>
                                      <p:tavLst>
                                        <p:tav tm="0">
                                          <p:val>
                                            <p:fltVal val="0"/>
                                          </p:val>
                                        </p:tav>
                                        <p:tav tm="100000">
                                          <p:val>
                                            <p:strVal val="#ppt_w"/>
                                          </p:val>
                                        </p:tav>
                                      </p:tavLst>
                                    </p:anim>
                                    <p:anim calcmode="lin" valueType="num">
                                      <p:cBhvr>
                                        <p:cTn id="8" dur="500" fill="hold"/>
                                        <p:tgtEl>
                                          <p:spTgt spid="972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292"/>
                                        </p:tgtEl>
                                        <p:attrNameLst>
                                          <p:attrName>style.visibility</p:attrName>
                                        </p:attrNameLst>
                                      </p:cBhvr>
                                      <p:to>
                                        <p:strVal val="visible"/>
                                      </p:to>
                                    </p:set>
                                    <p:anim calcmode="lin" valueType="num">
                                      <p:cBhvr>
                                        <p:cTn id="13" dur="500" fill="hold"/>
                                        <p:tgtEl>
                                          <p:spTgt spid="97292"/>
                                        </p:tgtEl>
                                        <p:attrNameLst>
                                          <p:attrName>ppt_w</p:attrName>
                                        </p:attrNameLst>
                                      </p:cBhvr>
                                      <p:tavLst>
                                        <p:tav tm="0">
                                          <p:val>
                                            <p:fltVal val="0"/>
                                          </p:val>
                                        </p:tav>
                                        <p:tav tm="100000">
                                          <p:val>
                                            <p:strVal val="#ppt_w"/>
                                          </p:val>
                                        </p:tav>
                                      </p:tavLst>
                                    </p:anim>
                                    <p:anim calcmode="lin" valueType="num">
                                      <p:cBhvr>
                                        <p:cTn id="14" dur="500" fill="hold"/>
                                        <p:tgtEl>
                                          <p:spTgt spid="9729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7283"/>
                                        </p:tgtEl>
                                        <p:attrNameLst>
                                          <p:attrName>style.visibility</p:attrName>
                                        </p:attrNameLst>
                                      </p:cBhvr>
                                      <p:to>
                                        <p:strVal val="visible"/>
                                      </p:to>
                                    </p:set>
                                    <p:anim calcmode="lin" valueType="num">
                                      <p:cBhvr>
                                        <p:cTn id="19" dur="500" fill="hold"/>
                                        <p:tgtEl>
                                          <p:spTgt spid="97283"/>
                                        </p:tgtEl>
                                        <p:attrNameLst>
                                          <p:attrName>ppt_w</p:attrName>
                                        </p:attrNameLst>
                                      </p:cBhvr>
                                      <p:tavLst>
                                        <p:tav tm="0">
                                          <p:val>
                                            <p:fltVal val="0"/>
                                          </p:val>
                                        </p:tav>
                                        <p:tav tm="100000">
                                          <p:val>
                                            <p:strVal val="#ppt_w"/>
                                          </p:val>
                                        </p:tav>
                                      </p:tavLst>
                                    </p:anim>
                                    <p:anim calcmode="lin" valueType="num">
                                      <p:cBhvr>
                                        <p:cTn id="20" dur="500" fill="hold"/>
                                        <p:tgtEl>
                                          <p:spTgt spid="9728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7287"/>
                                        </p:tgtEl>
                                        <p:attrNameLst>
                                          <p:attrName>style.visibility</p:attrName>
                                        </p:attrNameLst>
                                      </p:cBhvr>
                                      <p:to>
                                        <p:strVal val="visible"/>
                                      </p:to>
                                    </p:set>
                                    <p:anim calcmode="lin" valueType="num">
                                      <p:cBhvr>
                                        <p:cTn id="23" dur="500" fill="hold"/>
                                        <p:tgtEl>
                                          <p:spTgt spid="97287"/>
                                        </p:tgtEl>
                                        <p:attrNameLst>
                                          <p:attrName>ppt_w</p:attrName>
                                        </p:attrNameLst>
                                      </p:cBhvr>
                                      <p:tavLst>
                                        <p:tav tm="0">
                                          <p:val>
                                            <p:fltVal val="0"/>
                                          </p:val>
                                        </p:tav>
                                        <p:tav tm="100000">
                                          <p:val>
                                            <p:strVal val="#ppt_w"/>
                                          </p:val>
                                        </p:tav>
                                      </p:tavLst>
                                    </p:anim>
                                    <p:anim calcmode="lin" valueType="num">
                                      <p:cBhvr>
                                        <p:cTn id="24" dur="500" fill="hold"/>
                                        <p:tgtEl>
                                          <p:spTgt spid="9728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7288"/>
                                        </p:tgtEl>
                                        <p:attrNameLst>
                                          <p:attrName>style.visibility</p:attrName>
                                        </p:attrNameLst>
                                      </p:cBhvr>
                                      <p:to>
                                        <p:strVal val="visible"/>
                                      </p:to>
                                    </p:set>
                                    <p:anim calcmode="lin" valueType="num">
                                      <p:cBhvr>
                                        <p:cTn id="27" dur="500" fill="hold"/>
                                        <p:tgtEl>
                                          <p:spTgt spid="97288"/>
                                        </p:tgtEl>
                                        <p:attrNameLst>
                                          <p:attrName>ppt_w</p:attrName>
                                        </p:attrNameLst>
                                      </p:cBhvr>
                                      <p:tavLst>
                                        <p:tav tm="0">
                                          <p:val>
                                            <p:fltVal val="0"/>
                                          </p:val>
                                        </p:tav>
                                        <p:tav tm="100000">
                                          <p:val>
                                            <p:strVal val="#ppt_w"/>
                                          </p:val>
                                        </p:tav>
                                      </p:tavLst>
                                    </p:anim>
                                    <p:anim calcmode="lin" valueType="num">
                                      <p:cBhvr>
                                        <p:cTn id="28" dur="500" fill="hold"/>
                                        <p:tgtEl>
                                          <p:spTgt spid="9728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7289"/>
                                        </p:tgtEl>
                                        <p:attrNameLst>
                                          <p:attrName>style.visibility</p:attrName>
                                        </p:attrNameLst>
                                      </p:cBhvr>
                                      <p:to>
                                        <p:strVal val="visible"/>
                                      </p:to>
                                    </p:set>
                                    <p:anim calcmode="lin" valueType="num">
                                      <p:cBhvr>
                                        <p:cTn id="33" dur="500" fill="hold"/>
                                        <p:tgtEl>
                                          <p:spTgt spid="97289"/>
                                        </p:tgtEl>
                                        <p:attrNameLst>
                                          <p:attrName>ppt_w</p:attrName>
                                        </p:attrNameLst>
                                      </p:cBhvr>
                                      <p:tavLst>
                                        <p:tav tm="0">
                                          <p:val>
                                            <p:fltVal val="0"/>
                                          </p:val>
                                        </p:tav>
                                        <p:tav tm="100000">
                                          <p:val>
                                            <p:strVal val="#ppt_w"/>
                                          </p:val>
                                        </p:tav>
                                      </p:tavLst>
                                    </p:anim>
                                    <p:anim calcmode="lin" valueType="num">
                                      <p:cBhvr>
                                        <p:cTn id="34" dur="500" fill="hold"/>
                                        <p:tgtEl>
                                          <p:spTgt spid="9728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7284"/>
                                        </p:tgtEl>
                                        <p:attrNameLst>
                                          <p:attrName>style.visibility</p:attrName>
                                        </p:attrNameLst>
                                      </p:cBhvr>
                                      <p:to>
                                        <p:strVal val="visible"/>
                                      </p:to>
                                    </p:set>
                                    <p:anim calcmode="lin" valueType="num">
                                      <p:cBhvr>
                                        <p:cTn id="39" dur="500" fill="hold"/>
                                        <p:tgtEl>
                                          <p:spTgt spid="97284"/>
                                        </p:tgtEl>
                                        <p:attrNameLst>
                                          <p:attrName>ppt_w</p:attrName>
                                        </p:attrNameLst>
                                      </p:cBhvr>
                                      <p:tavLst>
                                        <p:tav tm="0">
                                          <p:val>
                                            <p:fltVal val="0"/>
                                          </p:val>
                                        </p:tav>
                                        <p:tav tm="100000">
                                          <p:val>
                                            <p:strVal val="#ppt_w"/>
                                          </p:val>
                                        </p:tav>
                                      </p:tavLst>
                                    </p:anim>
                                    <p:anim calcmode="lin" valueType="num">
                                      <p:cBhvr>
                                        <p:cTn id="40" dur="500" fill="hold"/>
                                        <p:tgtEl>
                                          <p:spTgt spid="97284"/>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97285"/>
                                        </p:tgtEl>
                                        <p:attrNameLst>
                                          <p:attrName>style.visibility</p:attrName>
                                        </p:attrNameLst>
                                      </p:cBhvr>
                                      <p:to>
                                        <p:strVal val="visible"/>
                                      </p:to>
                                    </p:set>
                                    <p:anim calcmode="lin" valueType="num">
                                      <p:cBhvr>
                                        <p:cTn id="43" dur="500" fill="hold"/>
                                        <p:tgtEl>
                                          <p:spTgt spid="97285"/>
                                        </p:tgtEl>
                                        <p:attrNameLst>
                                          <p:attrName>ppt_w</p:attrName>
                                        </p:attrNameLst>
                                      </p:cBhvr>
                                      <p:tavLst>
                                        <p:tav tm="0">
                                          <p:val>
                                            <p:fltVal val="0"/>
                                          </p:val>
                                        </p:tav>
                                        <p:tav tm="100000">
                                          <p:val>
                                            <p:strVal val="#ppt_w"/>
                                          </p:val>
                                        </p:tav>
                                      </p:tavLst>
                                    </p:anim>
                                    <p:anim calcmode="lin" valueType="num">
                                      <p:cBhvr>
                                        <p:cTn id="44" dur="500" fill="hold"/>
                                        <p:tgtEl>
                                          <p:spTgt spid="9728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97286"/>
                                        </p:tgtEl>
                                        <p:attrNameLst>
                                          <p:attrName>style.visibility</p:attrName>
                                        </p:attrNameLst>
                                      </p:cBhvr>
                                      <p:to>
                                        <p:strVal val="visible"/>
                                      </p:to>
                                    </p:set>
                                    <p:anim calcmode="lin" valueType="num">
                                      <p:cBhvr>
                                        <p:cTn id="47" dur="500" fill="hold"/>
                                        <p:tgtEl>
                                          <p:spTgt spid="97286"/>
                                        </p:tgtEl>
                                        <p:attrNameLst>
                                          <p:attrName>ppt_w</p:attrName>
                                        </p:attrNameLst>
                                      </p:cBhvr>
                                      <p:tavLst>
                                        <p:tav tm="0">
                                          <p:val>
                                            <p:fltVal val="0"/>
                                          </p:val>
                                        </p:tav>
                                        <p:tav tm="100000">
                                          <p:val>
                                            <p:strVal val="#ppt_w"/>
                                          </p:val>
                                        </p:tav>
                                      </p:tavLst>
                                    </p:anim>
                                    <p:anim calcmode="lin" valueType="num">
                                      <p:cBhvr>
                                        <p:cTn id="48" dur="500" fill="hold"/>
                                        <p:tgtEl>
                                          <p:spTgt spid="9728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97294"/>
                                        </p:tgtEl>
                                        <p:attrNameLst>
                                          <p:attrName>style.visibility</p:attrName>
                                        </p:attrNameLst>
                                      </p:cBhvr>
                                      <p:to>
                                        <p:strVal val="visible"/>
                                      </p:to>
                                    </p:set>
                                    <p:anim calcmode="lin" valueType="num">
                                      <p:cBhvr>
                                        <p:cTn id="51" dur="500" fill="hold"/>
                                        <p:tgtEl>
                                          <p:spTgt spid="97294"/>
                                        </p:tgtEl>
                                        <p:attrNameLst>
                                          <p:attrName>ppt_w</p:attrName>
                                        </p:attrNameLst>
                                      </p:cBhvr>
                                      <p:tavLst>
                                        <p:tav tm="0">
                                          <p:val>
                                            <p:fltVal val="0"/>
                                          </p:val>
                                        </p:tav>
                                        <p:tav tm="100000">
                                          <p:val>
                                            <p:strVal val="#ppt_w"/>
                                          </p:val>
                                        </p:tav>
                                      </p:tavLst>
                                    </p:anim>
                                    <p:anim calcmode="lin" valueType="num">
                                      <p:cBhvr>
                                        <p:cTn id="52" dur="500" fill="hold"/>
                                        <p:tgtEl>
                                          <p:spTgt spid="9729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97290"/>
                                        </p:tgtEl>
                                        <p:attrNameLst>
                                          <p:attrName>style.visibility</p:attrName>
                                        </p:attrNameLst>
                                      </p:cBhvr>
                                      <p:to>
                                        <p:strVal val="visible"/>
                                      </p:to>
                                    </p:set>
                                    <p:anim calcmode="lin" valueType="num">
                                      <p:cBhvr>
                                        <p:cTn id="55" dur="500" fill="hold"/>
                                        <p:tgtEl>
                                          <p:spTgt spid="97290"/>
                                        </p:tgtEl>
                                        <p:attrNameLst>
                                          <p:attrName>ppt_w</p:attrName>
                                        </p:attrNameLst>
                                      </p:cBhvr>
                                      <p:tavLst>
                                        <p:tav tm="0">
                                          <p:val>
                                            <p:fltVal val="0"/>
                                          </p:val>
                                        </p:tav>
                                        <p:tav tm="100000">
                                          <p:val>
                                            <p:strVal val="#ppt_w"/>
                                          </p:val>
                                        </p:tav>
                                      </p:tavLst>
                                    </p:anim>
                                    <p:anim calcmode="lin" valueType="num">
                                      <p:cBhvr>
                                        <p:cTn id="56" dur="500" fill="hold"/>
                                        <p:tgtEl>
                                          <p:spTgt spid="97290"/>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7295"/>
                                        </p:tgtEl>
                                        <p:attrNameLst>
                                          <p:attrName>style.visibility</p:attrName>
                                        </p:attrNameLst>
                                      </p:cBhvr>
                                      <p:to>
                                        <p:strVal val="visible"/>
                                      </p:to>
                                    </p:set>
                                    <p:animEffect transition="in" filter="dissolve">
                                      <p:cBhvr>
                                        <p:cTn id="61" dur="500"/>
                                        <p:tgtEl>
                                          <p:spTgt spid="972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7291"/>
                                        </p:tgtEl>
                                        <p:attrNameLst>
                                          <p:attrName>style.visibility</p:attrName>
                                        </p:attrNameLst>
                                      </p:cBhvr>
                                      <p:to>
                                        <p:strVal val="visible"/>
                                      </p:to>
                                    </p:set>
                                    <p:animEffect transition="in" filter="dissolve">
                                      <p:cBhvr>
                                        <p:cTn id="64" dur="500"/>
                                        <p:tgtEl>
                                          <p:spTgt spid="972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4226"/>
                                        </p:tgtEl>
                                        <p:attrNameLst>
                                          <p:attrName>style.visibility</p:attrName>
                                        </p:attrNameLst>
                                      </p:cBhvr>
                                      <p:to>
                                        <p:strVal val="visible"/>
                                      </p:to>
                                    </p:set>
                                    <p:animEffect transition="in" filter="blinds(horizontal)">
                                      <p:cBhvr>
                                        <p:cTn id="69" dur="500"/>
                                        <p:tgtEl>
                                          <p:spTgt spid="9422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4226"/>
                                        </p:tgtEl>
                                      </p:cBhvr>
                                    </p:animEffect>
                                    <p:set>
                                      <p:cBhvr>
                                        <p:cTn id="74" dur="1" fill="hold">
                                          <p:stCondLst>
                                            <p:cond delay="499"/>
                                          </p:stCondLst>
                                        </p:cTn>
                                        <p:tgtEl>
                                          <p:spTgt spid="94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7" grpId="0" animBg="1"/>
      <p:bldP spid="97288" grpId="0" animBg="1"/>
      <p:bldP spid="97289" grpId="0" animBg="1"/>
      <p:bldP spid="97291" grpId="0" animBg="1"/>
      <p:bldP spid="97292" grpId="0" animBg="1"/>
      <p:bldP spid="97293" grpId="0" animBg="1"/>
      <p:bldP spid="97295" grpId="0" animBg="1"/>
      <p:bldP spid="94226" grpId="0"/>
      <p:bldP spid="9422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1143000"/>
            <a:ext cx="8534400" cy="762000"/>
          </a:xfrm>
        </p:spPr>
        <p:txBody>
          <a:bodyPr/>
          <a:lstStyle/>
          <a:p>
            <a:pPr eaLnBrk="1" hangingPunct="1"/>
            <a:r>
              <a:rPr lang="en-US" altLang="vi-VN" sz="2000" b="1" smtClean="0">
                <a:solidFill>
                  <a:srgbClr val="0000FF"/>
                </a:solidFill>
              </a:rPr>
              <a:t>I. CUỘC KHAI THÁC THUỘC ĐỊA LẦN THỨ NHẤT CỦA THỰC DÂN </a:t>
            </a:r>
            <a:r>
              <a:rPr lang="en-US" altLang="vi-VN" sz="2000" b="1" u="sng" smtClean="0">
                <a:solidFill>
                  <a:srgbClr val="0000FF"/>
                </a:solidFill>
              </a:rPr>
              <a:t>PHÁP (1897-1914)</a:t>
            </a:r>
          </a:p>
        </p:txBody>
      </p:sp>
      <p:sp>
        <p:nvSpPr>
          <p:cNvPr id="32771" name="Rectangle 3"/>
          <p:cNvSpPr>
            <a:spLocks noGrp="1" noChangeArrowheads="1"/>
          </p:cNvSpPr>
          <p:nvPr>
            <p:ph type="body" idx="1"/>
          </p:nvPr>
        </p:nvSpPr>
        <p:spPr>
          <a:xfrm>
            <a:off x="0" y="1981200"/>
            <a:ext cx="5943600" cy="304800"/>
          </a:xfrm>
        </p:spPr>
        <p:txBody>
          <a:bodyPr/>
          <a:lstStyle/>
          <a:p>
            <a:pPr eaLnBrk="1" hangingPunct="1">
              <a:lnSpc>
                <a:spcPct val="80000"/>
              </a:lnSpc>
              <a:spcBef>
                <a:spcPct val="50000"/>
              </a:spcBef>
              <a:buFontTx/>
              <a:buNone/>
            </a:pPr>
            <a:r>
              <a:rPr lang="en-US" altLang="vi-VN" sz="2400" b="1" u="sng" smtClean="0">
                <a:solidFill>
                  <a:schemeClr val="accent2"/>
                </a:solidFill>
              </a:rPr>
              <a:t>2. Chính sách kinh tế</a:t>
            </a:r>
          </a:p>
        </p:txBody>
      </p:sp>
      <p:sp>
        <p:nvSpPr>
          <p:cNvPr id="32772" name="Line 4"/>
          <p:cNvSpPr>
            <a:spLocks noChangeShapeType="1"/>
          </p:cNvSpPr>
          <p:nvPr/>
        </p:nvSpPr>
        <p:spPr bwMode="auto">
          <a:xfrm>
            <a:off x="4800600" y="22860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Text Box 5"/>
          <p:cNvSpPr txBox="1">
            <a:spLocks noChangeArrowheads="1"/>
          </p:cNvSpPr>
          <p:nvPr/>
        </p:nvSpPr>
        <p:spPr bwMode="auto">
          <a:xfrm>
            <a:off x="5410200" y="243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b="1">
                <a:solidFill>
                  <a:srgbClr val="0000FF"/>
                </a:solidFill>
              </a:rPr>
              <a:t>- Tác động tích cực:</a:t>
            </a:r>
          </a:p>
        </p:txBody>
      </p:sp>
      <p:sp>
        <p:nvSpPr>
          <p:cNvPr id="95238" name="Text Box 6"/>
          <p:cNvSpPr txBox="1">
            <a:spLocks noChangeArrowheads="1"/>
          </p:cNvSpPr>
          <p:nvPr/>
        </p:nvSpPr>
        <p:spPr bwMode="auto">
          <a:xfrm>
            <a:off x="4724400" y="3048000"/>
            <a:ext cx="472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a:solidFill>
                  <a:schemeClr val="accent2"/>
                </a:solidFill>
              </a:rPr>
              <a:t>Những yếu tố của nền sản xuất TBCN được du nhập vào Vi</a:t>
            </a:r>
            <a:r>
              <a:rPr lang="en-US" altLang="vi-VN" sz="2400">
                <a:solidFill>
                  <a:schemeClr val="accent2"/>
                </a:solidFill>
                <a:latin typeface="VNI-Bengus" pitchFamily="34" charset="0"/>
              </a:rPr>
              <a:t>ệt Nam</a:t>
            </a:r>
            <a:r>
              <a:rPr lang="en-US" altLang="vi-VN" sz="2400">
                <a:solidFill>
                  <a:schemeClr val="accent2"/>
                </a:solidFill>
              </a:rPr>
              <a:t>.</a:t>
            </a:r>
          </a:p>
        </p:txBody>
      </p:sp>
      <p:sp>
        <p:nvSpPr>
          <p:cNvPr id="32775" name="Text Box 8"/>
          <p:cNvSpPr txBox="1">
            <a:spLocks noChangeArrowheads="1"/>
          </p:cNvSpPr>
          <p:nvPr/>
        </p:nvSpPr>
        <p:spPr bwMode="auto">
          <a:xfrm>
            <a:off x="5165725" y="3695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6" name="Group 12"/>
          <p:cNvGrpSpPr>
            <a:grpSpLocks/>
          </p:cNvGrpSpPr>
          <p:nvPr/>
        </p:nvGrpSpPr>
        <p:grpSpPr bwMode="auto">
          <a:xfrm>
            <a:off x="168275" y="1627188"/>
            <a:ext cx="8747125" cy="4597400"/>
            <a:chOff x="288" y="755"/>
            <a:chExt cx="5184" cy="3094"/>
          </a:xfrm>
        </p:grpSpPr>
        <p:sp>
          <p:nvSpPr>
            <p:cNvPr id="5126" name="Rectangle 13"/>
            <p:cNvSpPr>
              <a:spLocks noRot="1" noChangeArrowheads="1"/>
            </p:cNvSpPr>
            <p:nvPr/>
          </p:nvSpPr>
          <p:spPr bwMode="auto">
            <a:xfrm>
              <a:off x="288" y="755"/>
              <a:ext cx="518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800" b="1">
                  <a:solidFill>
                    <a:srgbClr val="0000FF"/>
                  </a:solidFill>
                  <a:latin typeface="Times New Roman" pitchFamily="18" charset="0"/>
                  <a:cs typeface="Times New Roman" pitchFamily="18" charset="0"/>
                </a:rPr>
                <a:t> </a:t>
              </a:r>
              <a:r>
                <a:rPr lang="en-US" altLang="vi-VN" sz="1800" b="1">
                  <a:solidFill>
                    <a:srgbClr val="CC3300"/>
                  </a:solidFill>
                  <a:latin typeface="Times New Roman" pitchFamily="18" charset="0"/>
                  <a:cs typeface="Times New Roman" pitchFamily="18" charset="0"/>
                </a:rPr>
                <a:t>SƠ ĐỒ BỘ MÁY THỐNG TRỊ CỦA PHÁP Ở ĐÔNG DƯƠNG</a:t>
              </a:r>
            </a:p>
          </p:txBody>
        </p:sp>
        <p:grpSp>
          <p:nvGrpSpPr>
            <p:cNvPr id="5127" name="Group 14"/>
            <p:cNvGrpSpPr>
              <a:grpSpLocks/>
            </p:cNvGrpSpPr>
            <p:nvPr/>
          </p:nvGrpSpPr>
          <p:grpSpPr bwMode="auto">
            <a:xfrm>
              <a:off x="480" y="1008"/>
              <a:ext cx="4956" cy="2841"/>
              <a:chOff x="240" y="1152"/>
              <a:chExt cx="4956" cy="2841"/>
            </a:xfrm>
          </p:grpSpPr>
          <p:sp>
            <p:nvSpPr>
              <p:cNvPr id="5128" name="Line 15"/>
              <p:cNvSpPr>
                <a:spLocks noChangeShapeType="1"/>
              </p:cNvSpPr>
              <p:nvPr/>
            </p:nvSpPr>
            <p:spPr bwMode="auto">
              <a:xfrm>
                <a:off x="2163" y="1564"/>
                <a:ext cx="0" cy="10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6"/>
              <p:cNvSpPr>
                <a:spLocks noChangeShapeType="1"/>
              </p:cNvSpPr>
              <p:nvPr/>
            </p:nvSpPr>
            <p:spPr bwMode="auto">
              <a:xfrm>
                <a:off x="3792" y="1581"/>
                <a:ext cx="0" cy="33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Text Box 17"/>
              <p:cNvSpPr txBox="1">
                <a:spLocks noChangeArrowheads="1"/>
              </p:cNvSpPr>
              <p:nvPr/>
            </p:nvSpPr>
            <p:spPr bwMode="auto">
              <a:xfrm>
                <a:off x="1533" y="1152"/>
                <a:ext cx="2371" cy="445"/>
              </a:xfrm>
              <a:prstGeom prst="rect">
                <a:avLst/>
              </a:prstGeom>
              <a:solidFill>
                <a:srgbClr val="99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LIÊN BANG ĐÔNG DƯƠNG</a:t>
                </a:r>
                <a:r>
                  <a:rPr lang="en-US" altLang="vi-VN" sz="1800" b="1">
                    <a:solidFill>
                      <a:srgbClr val="0000FF"/>
                    </a:solidFill>
                    <a:latin typeface="Times New Roman" pitchFamily="18" charset="0"/>
                    <a:cs typeface="Times New Roman" pitchFamily="18" charset="0"/>
                  </a:rPr>
                  <a:t> (Toàn quyền Đông Dương – Người Pháp)</a:t>
                </a:r>
              </a:p>
            </p:txBody>
          </p:sp>
          <p:sp>
            <p:nvSpPr>
              <p:cNvPr id="5131" name="Text Box 18"/>
              <p:cNvSpPr txBox="1">
                <a:spLocks noChangeArrowheads="1"/>
              </p:cNvSpPr>
              <p:nvPr/>
            </p:nvSpPr>
            <p:spPr bwMode="auto">
              <a:xfrm>
                <a:off x="240" y="1887"/>
                <a:ext cx="908" cy="445"/>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BẮC KÌ</a:t>
                </a:r>
                <a:r>
                  <a:rPr lang="en-US" altLang="vi-VN" sz="1800" b="1">
                    <a:solidFill>
                      <a:srgbClr val="0000FF"/>
                    </a:solidFill>
                    <a:latin typeface="Times New Roman" pitchFamily="18" charset="0"/>
                    <a:cs typeface="Times New Roman" pitchFamily="18" charset="0"/>
                  </a:rPr>
                  <a:t> (Thống sứ)</a:t>
                </a:r>
              </a:p>
            </p:txBody>
          </p:sp>
          <p:sp>
            <p:nvSpPr>
              <p:cNvPr id="5132" name="Text Box 19"/>
              <p:cNvSpPr txBox="1">
                <a:spLocks noChangeArrowheads="1"/>
              </p:cNvSpPr>
              <p:nvPr/>
            </p:nvSpPr>
            <p:spPr bwMode="auto">
              <a:xfrm>
                <a:off x="1264" y="1884"/>
                <a:ext cx="839" cy="444"/>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TRUNG KÌ</a:t>
                </a:r>
                <a:r>
                  <a:rPr lang="en-US" altLang="vi-VN" sz="1800" b="1">
                    <a:solidFill>
                      <a:srgbClr val="0000FF"/>
                    </a:solidFill>
                    <a:latin typeface="Times New Roman" pitchFamily="18" charset="0"/>
                    <a:cs typeface="Times New Roman" pitchFamily="18" charset="0"/>
                  </a:rPr>
                  <a:t> (Khâm sứ)</a:t>
                </a:r>
              </a:p>
            </p:txBody>
          </p:sp>
          <p:sp>
            <p:nvSpPr>
              <p:cNvPr id="5133" name="Text Box 20"/>
              <p:cNvSpPr txBox="1">
                <a:spLocks noChangeArrowheads="1"/>
              </p:cNvSpPr>
              <p:nvPr/>
            </p:nvSpPr>
            <p:spPr bwMode="auto">
              <a:xfrm>
                <a:off x="2228" y="1884"/>
                <a:ext cx="970" cy="444"/>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NAM KÌ</a:t>
                </a:r>
                <a:r>
                  <a:rPr lang="en-US" altLang="vi-VN" sz="1800" b="1">
                    <a:solidFill>
                      <a:srgbClr val="0000FF"/>
                    </a:solidFill>
                    <a:latin typeface="Times New Roman" pitchFamily="18" charset="0"/>
                    <a:cs typeface="Times New Roman" pitchFamily="18" charset="0"/>
                  </a:rPr>
                  <a:t> (Thống đốc)</a:t>
                </a:r>
              </a:p>
            </p:txBody>
          </p:sp>
          <p:sp>
            <p:nvSpPr>
              <p:cNvPr id="5134" name="Text Box 21"/>
              <p:cNvSpPr txBox="1">
                <a:spLocks noChangeArrowheads="1"/>
              </p:cNvSpPr>
              <p:nvPr/>
            </p:nvSpPr>
            <p:spPr bwMode="auto">
              <a:xfrm>
                <a:off x="3335" y="1897"/>
                <a:ext cx="1022" cy="537"/>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CAMPUCHIA</a:t>
                </a:r>
              </a:p>
              <a:p>
                <a:pPr algn="ctr" eaLnBrk="1" hangingPunct="1">
                  <a:spcBef>
                    <a:spcPct val="50000"/>
                  </a:spcBef>
                  <a:buFontTx/>
                  <a:buNone/>
                </a:pPr>
                <a:r>
                  <a:rPr lang="en-US" altLang="vi-VN" sz="1800" b="1">
                    <a:solidFill>
                      <a:srgbClr val="0000FF"/>
                    </a:solidFill>
                    <a:latin typeface="Times New Roman" pitchFamily="18" charset="0"/>
                    <a:cs typeface="Times New Roman" pitchFamily="18" charset="0"/>
                  </a:rPr>
                  <a:t>(Khâm sứ)</a:t>
                </a:r>
              </a:p>
            </p:txBody>
          </p:sp>
          <p:sp>
            <p:nvSpPr>
              <p:cNvPr id="5135" name="Text Box 22"/>
              <p:cNvSpPr txBox="1">
                <a:spLocks noChangeArrowheads="1"/>
              </p:cNvSpPr>
              <p:nvPr/>
            </p:nvSpPr>
            <p:spPr bwMode="auto">
              <a:xfrm>
                <a:off x="4412" y="1897"/>
                <a:ext cx="784" cy="537"/>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LÀO </a:t>
                </a:r>
              </a:p>
              <a:p>
                <a:pPr algn="ctr" eaLnBrk="1" hangingPunct="1">
                  <a:spcBef>
                    <a:spcPct val="50000"/>
                  </a:spcBef>
                  <a:buFontTx/>
                  <a:buNone/>
                </a:pPr>
                <a:r>
                  <a:rPr lang="en-US" altLang="vi-VN" sz="1800" b="1">
                    <a:solidFill>
                      <a:srgbClr val="0000FF"/>
                    </a:solidFill>
                    <a:latin typeface="Times New Roman" pitchFamily="18" charset="0"/>
                    <a:cs typeface="Times New Roman" pitchFamily="18" charset="0"/>
                  </a:rPr>
                  <a:t>(Khâm sứ)</a:t>
                </a:r>
              </a:p>
            </p:txBody>
          </p:sp>
          <p:sp>
            <p:nvSpPr>
              <p:cNvPr id="5136" name="Text Box 23"/>
              <p:cNvSpPr txBox="1">
                <a:spLocks noChangeArrowheads="1"/>
              </p:cNvSpPr>
              <p:nvPr/>
            </p:nvSpPr>
            <p:spPr bwMode="auto">
              <a:xfrm>
                <a:off x="482" y="2581"/>
                <a:ext cx="4606" cy="249"/>
              </a:xfrm>
              <a:prstGeom prst="rect">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BỘ MÁY CHÍNH QUYỀN CẤP KÌ</a:t>
                </a:r>
                <a:r>
                  <a:rPr lang="en-US" altLang="vi-VN" sz="1800" b="1">
                    <a:solidFill>
                      <a:srgbClr val="0000FF"/>
                    </a:solidFill>
                    <a:latin typeface="Times New Roman" pitchFamily="18" charset="0"/>
                    <a:cs typeface="Times New Roman" pitchFamily="18" charset="0"/>
                  </a:rPr>
                  <a:t> (Người Pháp)</a:t>
                </a:r>
              </a:p>
            </p:txBody>
          </p:sp>
          <p:sp>
            <p:nvSpPr>
              <p:cNvPr id="5137" name="Text Box 24"/>
              <p:cNvSpPr txBox="1">
                <a:spLocks noChangeArrowheads="1"/>
              </p:cNvSpPr>
              <p:nvPr/>
            </p:nvSpPr>
            <p:spPr bwMode="auto">
              <a:xfrm>
                <a:off x="482" y="3176"/>
                <a:ext cx="4606" cy="249"/>
              </a:xfrm>
              <a:prstGeom prst="rect">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BỘ MÁY CHÍNH QUYỀN CẤP TỈNH, HUYỆN</a:t>
                </a:r>
                <a:r>
                  <a:rPr lang="en-US" altLang="vi-VN" sz="1800" b="1">
                    <a:solidFill>
                      <a:srgbClr val="0000FF"/>
                    </a:solidFill>
                    <a:latin typeface="Times New Roman" pitchFamily="18" charset="0"/>
                    <a:cs typeface="Times New Roman" pitchFamily="18" charset="0"/>
                  </a:rPr>
                  <a:t> (Người Pháp + bản xứ)</a:t>
                </a:r>
              </a:p>
            </p:txBody>
          </p:sp>
          <p:sp>
            <p:nvSpPr>
              <p:cNvPr id="5138" name="Text Box 25"/>
              <p:cNvSpPr txBox="1">
                <a:spLocks noChangeArrowheads="1"/>
              </p:cNvSpPr>
              <p:nvPr/>
            </p:nvSpPr>
            <p:spPr bwMode="auto">
              <a:xfrm>
                <a:off x="482" y="3744"/>
                <a:ext cx="4606" cy="249"/>
              </a:xfrm>
              <a:prstGeom prst="rect">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3300"/>
                    </a:solidFill>
                    <a:latin typeface="Times New Roman" pitchFamily="18" charset="0"/>
                    <a:cs typeface="Times New Roman" pitchFamily="18" charset="0"/>
                  </a:rPr>
                  <a:t>BỘ MÁY CHÍNH QUYỀN CẤP PHỦ,XÃ, THÔN</a:t>
                </a:r>
                <a:r>
                  <a:rPr lang="en-US" altLang="vi-VN" sz="1800" b="1">
                    <a:solidFill>
                      <a:srgbClr val="0000FF"/>
                    </a:solidFill>
                    <a:latin typeface="Times New Roman" pitchFamily="18" charset="0"/>
                    <a:cs typeface="Times New Roman" pitchFamily="18" charset="0"/>
                  </a:rPr>
                  <a:t> (Người bản xứ)</a:t>
                </a:r>
              </a:p>
            </p:txBody>
          </p:sp>
          <p:sp>
            <p:nvSpPr>
              <p:cNvPr id="5139" name="Line 26"/>
              <p:cNvSpPr>
                <a:spLocks noChangeShapeType="1"/>
              </p:cNvSpPr>
              <p:nvPr/>
            </p:nvSpPr>
            <p:spPr bwMode="auto">
              <a:xfrm>
                <a:off x="3864" y="1564"/>
                <a:ext cx="860" cy="3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Line 27"/>
              <p:cNvSpPr>
                <a:spLocks noChangeShapeType="1"/>
              </p:cNvSpPr>
              <p:nvPr/>
            </p:nvSpPr>
            <p:spPr bwMode="auto">
              <a:xfrm flipH="1">
                <a:off x="714" y="1564"/>
                <a:ext cx="873" cy="2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8"/>
              <p:cNvSpPr>
                <a:spLocks noChangeShapeType="1"/>
              </p:cNvSpPr>
              <p:nvPr/>
            </p:nvSpPr>
            <p:spPr bwMode="auto">
              <a:xfrm>
                <a:off x="1632" y="1564"/>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29"/>
              <p:cNvSpPr>
                <a:spLocks noChangeShapeType="1"/>
              </p:cNvSpPr>
              <p:nvPr/>
            </p:nvSpPr>
            <p:spPr bwMode="auto">
              <a:xfrm>
                <a:off x="3270" y="1564"/>
                <a:ext cx="0" cy="10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Line 30"/>
              <p:cNvSpPr>
                <a:spLocks noChangeShapeType="1"/>
              </p:cNvSpPr>
              <p:nvPr/>
            </p:nvSpPr>
            <p:spPr bwMode="auto">
              <a:xfrm>
                <a:off x="2753" y="1562"/>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31"/>
              <p:cNvSpPr>
                <a:spLocks noChangeShapeType="1"/>
              </p:cNvSpPr>
              <p:nvPr/>
            </p:nvSpPr>
            <p:spPr bwMode="auto">
              <a:xfrm>
                <a:off x="1632" y="2835"/>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32"/>
              <p:cNvSpPr>
                <a:spLocks noChangeShapeType="1"/>
              </p:cNvSpPr>
              <p:nvPr/>
            </p:nvSpPr>
            <p:spPr bwMode="auto">
              <a:xfrm>
                <a:off x="1632" y="3431"/>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Line 33"/>
              <p:cNvSpPr>
                <a:spLocks noChangeShapeType="1"/>
              </p:cNvSpPr>
              <p:nvPr/>
            </p:nvSpPr>
            <p:spPr bwMode="auto">
              <a:xfrm>
                <a:off x="3792" y="2842"/>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34"/>
              <p:cNvSpPr>
                <a:spLocks noChangeShapeType="1"/>
              </p:cNvSpPr>
              <p:nvPr/>
            </p:nvSpPr>
            <p:spPr bwMode="auto">
              <a:xfrm>
                <a:off x="3792" y="3431"/>
                <a:ext cx="0" cy="32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35"/>
              <p:cNvSpPr>
                <a:spLocks noChangeShapeType="1"/>
              </p:cNvSpPr>
              <p:nvPr/>
            </p:nvSpPr>
            <p:spPr bwMode="auto">
              <a:xfrm>
                <a:off x="2736" y="2343"/>
                <a:ext cx="0" cy="2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36"/>
              <p:cNvSpPr>
                <a:spLocks noChangeShapeType="1"/>
              </p:cNvSpPr>
              <p:nvPr/>
            </p:nvSpPr>
            <p:spPr bwMode="auto">
              <a:xfrm>
                <a:off x="2736" y="283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7"/>
              <p:cNvSpPr>
                <a:spLocks noChangeShapeType="1"/>
              </p:cNvSpPr>
              <p:nvPr/>
            </p:nvSpPr>
            <p:spPr bwMode="auto">
              <a:xfrm>
                <a:off x="2736" y="3408"/>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9" name="Text Box 10"/>
          <p:cNvSpPr txBox="1">
            <a:spLocks noChangeArrowheads="1"/>
          </p:cNvSpPr>
          <p:nvPr/>
        </p:nvSpPr>
        <p:spPr bwMode="auto">
          <a:xfrm>
            <a:off x="0" y="792163"/>
            <a:ext cx="8534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
        <p:nvSpPr>
          <p:cNvPr id="5125" name="Text Box 28"/>
          <p:cNvSpPr txBox="1">
            <a:spLocks noChangeArrowheads="1"/>
          </p:cNvSpPr>
          <p:nvPr/>
        </p:nvSpPr>
        <p:spPr bwMode="auto">
          <a:xfrm>
            <a:off x="0" y="1143000"/>
            <a:ext cx="48006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1800">
                <a:solidFill>
                  <a:srgbClr val="0000FF"/>
                </a:solidFill>
                <a:latin typeface="Times New Roman" pitchFamily="18" charset="0"/>
                <a:sym typeface="Wingdings" pitchFamily="2" charset="2"/>
              </a:rPr>
              <a:t></a:t>
            </a:r>
            <a:r>
              <a:rPr lang="en-US" altLang="vi-VN" sz="1800">
                <a:latin typeface="Times New Roman" pitchFamily="18" charset="0"/>
              </a:rPr>
              <a:t> </a:t>
            </a:r>
            <a:r>
              <a:rPr lang="en-US" altLang="vi-VN" sz="1800" b="1">
                <a:solidFill>
                  <a:srgbClr val="0000FF"/>
                </a:solidFill>
                <a:latin typeface="Times New Roman" pitchFamily="18" charset="0"/>
                <a:cs typeface="Times New Roman" pitchFamily="18" charset="0"/>
              </a:rPr>
              <a:t>1. Tổ chức bộ máy Nhà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16"/>
                                        </p:tgtEl>
                                        <p:attrNameLst>
                                          <p:attrName>style.visibility</p:attrName>
                                        </p:attrNameLst>
                                      </p:cBhvr>
                                      <p:to>
                                        <p:strVal val="visible"/>
                                      </p:to>
                                    </p:set>
                                    <p:animEffect transition="in" filter="box(in)">
                                      <p:cBhvr>
                                        <p:cTn id="7" dur="1000"/>
                                        <p:tgtEl>
                                          <p:spTgt spid="47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3212829772_343267e7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65150"/>
            <a:ext cx="487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23-xua.jpg picture by cestlamour"/>
          <p:cNvPicPr>
            <a:picLocks noChangeAspect="1" noChangeArrowheads="1"/>
          </p:cNvPicPr>
          <p:nvPr/>
        </p:nvPicPr>
        <p:blipFill>
          <a:blip r:embed="rId4">
            <a:lum bright="6000" contrast="36000"/>
            <a:extLst>
              <a:ext uri="{28A0092B-C50C-407E-A947-70E740481C1C}">
                <a14:useLocalDpi xmlns:a14="http://schemas.microsoft.com/office/drawing/2010/main" val="0"/>
              </a:ext>
            </a:extLst>
          </a:blip>
          <a:srcRect/>
          <a:stretch>
            <a:fillRect/>
          </a:stretch>
        </p:blipFill>
        <p:spPr bwMode="auto">
          <a:xfrm>
            <a:off x="4267200" y="4114800"/>
            <a:ext cx="4876800" cy="2743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 Box 4"/>
          <p:cNvSpPr txBox="1">
            <a:spLocks noChangeArrowheads="1"/>
          </p:cNvSpPr>
          <p:nvPr/>
        </p:nvSpPr>
        <p:spPr bwMode="auto">
          <a:xfrm>
            <a:off x="7391400" y="3733800"/>
            <a:ext cx="1752600" cy="3365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600" b="1">
                <a:solidFill>
                  <a:schemeClr val="bg1"/>
                </a:solidFill>
                <a:latin typeface="Times New Roman" pitchFamily="18" charset="0"/>
              </a:rPr>
              <a:t>GIA ĐỊNH 1915</a:t>
            </a:r>
          </a:p>
        </p:txBody>
      </p:sp>
      <p:sp>
        <p:nvSpPr>
          <p:cNvPr id="62469" name="Text Box 5"/>
          <p:cNvSpPr txBox="1">
            <a:spLocks noChangeArrowheads="1"/>
          </p:cNvSpPr>
          <p:nvPr/>
        </p:nvSpPr>
        <p:spPr bwMode="auto">
          <a:xfrm>
            <a:off x="6781800" y="6553200"/>
            <a:ext cx="2362200" cy="304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400" b="1">
                <a:solidFill>
                  <a:schemeClr val="bg1"/>
                </a:solidFill>
                <a:latin typeface="Times New Roman" pitchFamily="18" charset="0"/>
              </a:rPr>
              <a:t>PHỐ TRÀNG TIỀN 1916</a:t>
            </a:r>
          </a:p>
        </p:txBody>
      </p:sp>
      <p:pic>
        <p:nvPicPr>
          <p:cNvPr id="195608" name="Picture 24" descr="4526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12" name="Picture 28" descr="Hang ban l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14800"/>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 Box 8"/>
          <p:cNvSpPr txBox="1">
            <a:spLocks noChangeArrowheads="1"/>
          </p:cNvSpPr>
          <p:nvPr/>
        </p:nvSpPr>
        <p:spPr bwMode="auto">
          <a:xfrm>
            <a:off x="304800" y="0"/>
            <a:ext cx="3581400"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a:latin typeface="Times New Roman" pitchFamily="18" charset="0"/>
              </a:rPr>
              <a:t>BUÔN BÁN GIỮA TK XIX</a:t>
            </a:r>
          </a:p>
        </p:txBody>
      </p:sp>
      <p:sp>
        <p:nvSpPr>
          <p:cNvPr id="62473" name="Text Box 9"/>
          <p:cNvSpPr txBox="1">
            <a:spLocks noChangeArrowheads="1"/>
          </p:cNvSpPr>
          <p:nvPr/>
        </p:nvSpPr>
        <p:spPr bwMode="auto">
          <a:xfrm>
            <a:off x="5181600" y="0"/>
            <a:ext cx="3581400" cy="396875"/>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a:latin typeface="Times New Roman" pitchFamily="18" charset="0"/>
              </a:rPr>
              <a:t>BUÔN BÁN ĐẦU TK XX</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p:cTn id="7" dur="500" fill="hold"/>
                                        <p:tgtEl>
                                          <p:spTgt spid="62472"/>
                                        </p:tgtEl>
                                        <p:attrNameLst>
                                          <p:attrName>ppt_w</p:attrName>
                                        </p:attrNameLst>
                                      </p:cBhvr>
                                      <p:tavLst>
                                        <p:tav tm="0">
                                          <p:val>
                                            <p:fltVal val="0"/>
                                          </p:val>
                                        </p:tav>
                                        <p:tav tm="100000">
                                          <p:val>
                                            <p:strVal val="#ppt_w"/>
                                          </p:val>
                                        </p:tav>
                                      </p:tavLst>
                                    </p:anim>
                                    <p:anim calcmode="lin" valueType="num">
                                      <p:cBhvr>
                                        <p:cTn id="8" dur="500" fill="hold"/>
                                        <p:tgtEl>
                                          <p:spTgt spid="62472"/>
                                        </p:tgtEl>
                                        <p:attrNameLst>
                                          <p:attrName>ppt_h</p:attrName>
                                        </p:attrNameLst>
                                      </p:cBhvr>
                                      <p:tavLst>
                                        <p:tav tm="0">
                                          <p:val>
                                            <p:fltVal val="0"/>
                                          </p:val>
                                        </p:tav>
                                        <p:tav tm="100000">
                                          <p:val>
                                            <p:strVal val="#ppt_h"/>
                                          </p:val>
                                        </p:tav>
                                      </p:tavLst>
                                    </p:anim>
                                    <p:animEffect transition="in" filter="fade">
                                      <p:cBhvr>
                                        <p:cTn id="9" dur="500"/>
                                        <p:tgtEl>
                                          <p:spTgt spid="624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95608"/>
                                        </p:tgtEl>
                                        <p:attrNameLst>
                                          <p:attrName>style.visibility</p:attrName>
                                        </p:attrNameLst>
                                      </p:cBhvr>
                                      <p:to>
                                        <p:strVal val="visible"/>
                                      </p:to>
                                    </p:set>
                                    <p:animEffect transition="in" filter="checkerboard(across)">
                                      <p:cBhvr>
                                        <p:cTn id="14" dur="500"/>
                                        <p:tgtEl>
                                          <p:spTgt spid="1956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95612"/>
                                        </p:tgtEl>
                                        <p:attrNameLst>
                                          <p:attrName>style.visibility</p:attrName>
                                        </p:attrNameLst>
                                      </p:cBhvr>
                                      <p:to>
                                        <p:strVal val="visible"/>
                                      </p:to>
                                    </p:set>
                                    <p:animEffect transition="in" filter="checkerboard(across)">
                                      <p:cBhvr>
                                        <p:cTn id="19" dur="500"/>
                                        <p:tgtEl>
                                          <p:spTgt spid="1956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2473"/>
                                        </p:tgtEl>
                                        <p:attrNameLst>
                                          <p:attrName>style.visibility</p:attrName>
                                        </p:attrNameLst>
                                      </p:cBhvr>
                                      <p:to>
                                        <p:strVal val="visible"/>
                                      </p:to>
                                    </p:set>
                                    <p:animEffect transition="in" filter="box(in)">
                                      <p:cBhvr>
                                        <p:cTn id="24" dur="500"/>
                                        <p:tgtEl>
                                          <p:spTgt spid="624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62466"/>
                                        </p:tgtEl>
                                        <p:attrNameLst>
                                          <p:attrName>style.visibility</p:attrName>
                                        </p:attrNameLst>
                                      </p:cBhvr>
                                      <p:to>
                                        <p:strVal val="visible"/>
                                      </p:to>
                                    </p:set>
                                    <p:animEffect transition="in" filter="checkerboard(across)">
                                      <p:cBhvr>
                                        <p:cTn id="29" dur="500"/>
                                        <p:tgtEl>
                                          <p:spTgt spid="6246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2468"/>
                                        </p:tgtEl>
                                        <p:attrNameLst>
                                          <p:attrName>style.visibility</p:attrName>
                                        </p:attrNameLst>
                                      </p:cBhvr>
                                      <p:to>
                                        <p:strVal val="visible"/>
                                      </p:to>
                                    </p:set>
                                    <p:animEffect transition="in" filter="checkerboard(across)">
                                      <p:cBhvr>
                                        <p:cTn id="32" dur="500"/>
                                        <p:tgtEl>
                                          <p:spTgt spid="624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62467"/>
                                        </p:tgtEl>
                                        <p:attrNameLst>
                                          <p:attrName>style.visibility</p:attrName>
                                        </p:attrNameLst>
                                      </p:cBhvr>
                                      <p:to>
                                        <p:strVal val="visible"/>
                                      </p:to>
                                    </p:set>
                                    <p:animEffect transition="in" filter="checkerboard(across)">
                                      <p:cBhvr>
                                        <p:cTn id="37" dur="500"/>
                                        <p:tgtEl>
                                          <p:spTgt spid="6246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2469"/>
                                        </p:tgtEl>
                                        <p:attrNameLst>
                                          <p:attrName>style.visibility</p:attrName>
                                        </p:attrNameLst>
                                      </p:cBhvr>
                                      <p:to>
                                        <p:strVal val="visible"/>
                                      </p:to>
                                    </p:set>
                                    <p:animEffect transition="in" filter="checkerboard(across)">
                                      <p:cBhvr>
                                        <p:cTn id="40"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animBg="1"/>
      <p:bldP spid="62472" grpId="0" animBg="1"/>
      <p:bldP spid="624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35844" name="Text Box 4"/>
          <p:cNvSpPr txBox="1">
            <a:spLocks noChangeArrowheads="1"/>
          </p:cNvSpPr>
          <p:nvPr/>
        </p:nvSpPr>
        <p:spPr bwMode="auto">
          <a:xfrm>
            <a:off x="-76200" y="762000"/>
            <a:ext cx="35591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35845" name="Rectangle 5"/>
          <p:cNvSpPr>
            <a:spLocks noChangeArrowheads="1"/>
          </p:cNvSpPr>
          <p:nvPr/>
        </p:nvSpPr>
        <p:spPr bwMode="auto">
          <a:xfrm>
            <a:off x="-76200" y="1120775"/>
            <a:ext cx="373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35846" name="Text Box 6"/>
          <p:cNvSpPr txBox="1">
            <a:spLocks noChangeArrowheads="1"/>
          </p:cNvSpPr>
          <p:nvPr/>
        </p:nvSpPr>
        <p:spPr bwMode="auto">
          <a:xfrm>
            <a:off x="3352800" y="1828800"/>
            <a:ext cx="5638800" cy="2676525"/>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400" b="1">
                <a:latin typeface="Times New Roman" pitchFamily="18" charset="0"/>
                <a:cs typeface="Times New Roman" pitchFamily="18" charset="0"/>
              </a:rPr>
              <a:t>Với những chính sách trên của thực dân Pháp làm cho tài nguyên của nước ta bị cạn kiệt, môi trường bị hủy hoại, nhân dân bị bóc lột tối đa. Nông nghiệp lạc hậu, công nghiệp phát triển nhỏ giọt. Đây là “cuộc cướp đoạt trên quy mô lớn” bằng những thủ đoạn trắng trợn. </a:t>
            </a:r>
            <a:endParaRPr lang="en-US" altLang="vi-VN" sz="2400">
              <a:latin typeface="Times New Roman" pitchFamily="18" charset="0"/>
              <a:cs typeface="Times New Roman" pitchFamily="18" charset="0"/>
            </a:endParaRPr>
          </a:p>
        </p:txBody>
      </p:sp>
      <p:sp>
        <p:nvSpPr>
          <p:cNvPr id="35847" name="Text Box 11"/>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35848" name="Text Box 12"/>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35849" name="Text Box 13"/>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35850" name="Text Box 14"/>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vi-VN" altLang="vi-VN" smtClean="0"/>
          </a:p>
        </p:txBody>
      </p:sp>
      <p:sp>
        <p:nvSpPr>
          <p:cNvPr id="36867" name="Rectangle 3"/>
          <p:cNvSpPr>
            <a:spLocks noGrp="1" noChangeArrowheads="1"/>
          </p:cNvSpPr>
          <p:nvPr>
            <p:ph type="body" idx="1"/>
          </p:nvPr>
        </p:nvSpPr>
        <p:spPr/>
        <p:txBody>
          <a:bodyPr/>
          <a:lstStyle/>
          <a:p>
            <a:pPr eaLnBrk="1" hangingPunct="1"/>
            <a:endParaRPr lang="vi-VN" altLang="vi-VN" smtClean="0"/>
          </a:p>
        </p:txBody>
      </p:sp>
      <p:pic>
        <p:nvPicPr>
          <p:cNvPr id="97284" name="Picture 4" descr="696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1828800" y="6132513"/>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solidFill>
                  <a:srgbClr val="0000FF"/>
                </a:solidFill>
                <a:latin typeface="Times New Roman" pitchFamily="18" charset="0"/>
              </a:rPr>
              <a:t>Chợ xưa</a:t>
            </a:r>
          </a:p>
        </p:txBody>
      </p:sp>
      <p:pic>
        <p:nvPicPr>
          <p:cNvPr id="97286" name="Picture 6" descr="chuyen-thu-vi-xung-quanh-nhung-vat-thiet-than-cua-phu-nu-viet-x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7" descr="imag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checkerboard(across)">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anim calcmode="lin" valueType="num">
                                      <p:cBhvr additive="base">
                                        <p:cTn id="12" dur="500" fill="hold"/>
                                        <p:tgtEl>
                                          <p:spTgt spid="97286"/>
                                        </p:tgtEl>
                                        <p:attrNameLst>
                                          <p:attrName>ppt_x</p:attrName>
                                        </p:attrNameLst>
                                      </p:cBhvr>
                                      <p:tavLst>
                                        <p:tav tm="0">
                                          <p:val>
                                            <p:strVal val="#ppt_x"/>
                                          </p:val>
                                        </p:tav>
                                        <p:tav tm="100000">
                                          <p:val>
                                            <p:strVal val="#ppt_x"/>
                                          </p:val>
                                        </p:tav>
                                      </p:tavLst>
                                    </p:anim>
                                    <p:anim calcmode="lin" valueType="num">
                                      <p:cBhvr additive="base">
                                        <p:cTn id="13"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7287"/>
                                        </p:tgtEl>
                                        <p:attrNameLst>
                                          <p:attrName>style.visibility</p:attrName>
                                        </p:attrNameLst>
                                      </p:cBhvr>
                                      <p:to>
                                        <p:strVal val="visible"/>
                                      </p:to>
                                    </p:set>
                                    <p:anim calcmode="lin" valueType="num">
                                      <p:cBhvr additive="base">
                                        <p:cTn id="18" dur="500" fill="hold"/>
                                        <p:tgtEl>
                                          <p:spTgt spid="97287"/>
                                        </p:tgtEl>
                                        <p:attrNameLst>
                                          <p:attrName>ppt_x</p:attrName>
                                        </p:attrNameLst>
                                      </p:cBhvr>
                                      <p:tavLst>
                                        <p:tav tm="0">
                                          <p:val>
                                            <p:strVal val="#ppt_x"/>
                                          </p:val>
                                        </p:tav>
                                        <p:tav tm="100000">
                                          <p:val>
                                            <p:strVal val="#ppt_x"/>
                                          </p:val>
                                        </p:tav>
                                      </p:tavLst>
                                    </p:anim>
                                    <p:anim calcmode="lin" valueType="num">
                                      <p:cBhvr additive="base">
                                        <p:cTn id="19"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990600"/>
            <a:ext cx="7543800" cy="762000"/>
          </a:xfrm>
        </p:spPr>
        <p:txBody>
          <a:bodyPr/>
          <a:lstStyle/>
          <a:p>
            <a:pPr eaLnBrk="1" hangingPunct="1"/>
            <a:r>
              <a:rPr lang="en-US" altLang="vi-VN" sz="2400" b="1" smtClean="0">
                <a:solidFill>
                  <a:srgbClr val="FF3300"/>
                </a:solidFill>
              </a:rPr>
              <a:t>I. CUỘC KHAI THÁC THUỘC ĐỊA LẦN THỨ NHẤT CỦA THỰC DÂN PHÁP (1897-1914)</a:t>
            </a:r>
          </a:p>
        </p:txBody>
      </p:sp>
      <p:sp>
        <p:nvSpPr>
          <p:cNvPr id="37891" name="Rectangle 3"/>
          <p:cNvSpPr>
            <a:spLocks noGrp="1" noChangeArrowheads="1"/>
          </p:cNvSpPr>
          <p:nvPr>
            <p:ph type="body" idx="1"/>
          </p:nvPr>
        </p:nvSpPr>
        <p:spPr>
          <a:xfrm>
            <a:off x="0" y="1752600"/>
            <a:ext cx="5943600" cy="457200"/>
          </a:xfrm>
        </p:spPr>
        <p:txBody>
          <a:bodyPr/>
          <a:lstStyle/>
          <a:p>
            <a:pPr eaLnBrk="1" hangingPunct="1">
              <a:lnSpc>
                <a:spcPct val="80000"/>
              </a:lnSpc>
              <a:spcBef>
                <a:spcPct val="50000"/>
              </a:spcBef>
              <a:buFontTx/>
              <a:buNone/>
            </a:pPr>
            <a:r>
              <a:rPr lang="en-US" altLang="vi-VN" sz="2400" b="1" u="sng" smtClean="0">
                <a:solidFill>
                  <a:schemeClr val="accent2"/>
                </a:solidFill>
              </a:rPr>
              <a:t>2. Chính sách kinh tế</a:t>
            </a:r>
          </a:p>
        </p:txBody>
      </p:sp>
      <p:sp>
        <p:nvSpPr>
          <p:cNvPr id="37892" name="Line 4"/>
          <p:cNvSpPr>
            <a:spLocks noChangeShapeType="1"/>
          </p:cNvSpPr>
          <p:nvPr/>
        </p:nvSpPr>
        <p:spPr bwMode="auto">
          <a:xfrm>
            <a:off x="4648200" y="2133600"/>
            <a:ext cx="7620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7" name="Text Box 5"/>
          <p:cNvSpPr txBox="1">
            <a:spLocks noChangeArrowheads="1"/>
          </p:cNvSpPr>
          <p:nvPr/>
        </p:nvSpPr>
        <p:spPr bwMode="auto">
          <a:xfrm>
            <a:off x="4800600" y="3276600"/>
            <a:ext cx="419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i="1">
                <a:solidFill>
                  <a:srgbClr val="0000FF"/>
                </a:solidFill>
              </a:rPr>
              <a:t>+ Tài nguyên thiên nhiên của Việt Nam bị bóc lột cùng kiệt.</a:t>
            </a:r>
          </a:p>
        </p:txBody>
      </p:sp>
      <p:sp>
        <p:nvSpPr>
          <p:cNvPr id="84998" name="Text Box 6"/>
          <p:cNvSpPr txBox="1">
            <a:spLocks noChangeArrowheads="1"/>
          </p:cNvSpPr>
          <p:nvPr/>
        </p:nvSpPr>
        <p:spPr bwMode="auto">
          <a:xfrm>
            <a:off x="76200" y="2362200"/>
            <a:ext cx="464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b="1">
                <a:solidFill>
                  <a:schemeClr val="accent2"/>
                </a:solidFill>
                <a:latin typeface="VNI-Bengus" pitchFamily="34" charset="0"/>
              </a:rPr>
              <a:t>- Hậu quả: </a:t>
            </a:r>
            <a:r>
              <a:rPr lang="en-US" altLang="vi-VN" sz="2400">
                <a:solidFill>
                  <a:schemeClr val="accent2"/>
                </a:solidFill>
              </a:rPr>
              <a:t>Kinh tế Vi</a:t>
            </a:r>
            <a:r>
              <a:rPr lang="en-US" altLang="vi-VN" sz="2400">
                <a:solidFill>
                  <a:schemeClr val="accent2"/>
                </a:solidFill>
                <a:latin typeface="VNI-Bengus" pitchFamily="34" charset="0"/>
              </a:rPr>
              <a:t>ệt Nam</a:t>
            </a:r>
            <a:r>
              <a:rPr lang="en-US" altLang="vi-VN" sz="2400">
                <a:solidFill>
                  <a:schemeClr val="accent2"/>
                </a:solidFill>
              </a:rPr>
              <a:t> về cơ bản vẫn là nền sản xuất </a:t>
            </a:r>
            <a:r>
              <a:rPr lang="en-US" altLang="vi-VN" sz="2400" u="sng">
                <a:solidFill>
                  <a:schemeClr val="accent2"/>
                </a:solidFill>
              </a:rPr>
              <a:t>nhỏ</a:t>
            </a:r>
            <a:r>
              <a:rPr lang="en-US" altLang="vi-VN" sz="2400">
                <a:solidFill>
                  <a:schemeClr val="accent2"/>
                </a:solidFill>
              </a:rPr>
              <a:t>, </a:t>
            </a:r>
            <a:r>
              <a:rPr lang="en-US" altLang="vi-VN" sz="2400" u="sng">
                <a:solidFill>
                  <a:schemeClr val="accent2"/>
                </a:solidFill>
              </a:rPr>
              <a:t>lạc hậu</a:t>
            </a:r>
            <a:r>
              <a:rPr lang="en-US" altLang="vi-VN" sz="2400">
                <a:solidFill>
                  <a:schemeClr val="accent2"/>
                </a:solidFill>
              </a:rPr>
              <a:t>, </a:t>
            </a:r>
            <a:r>
              <a:rPr lang="en-US" altLang="vi-VN" sz="2400" u="sng">
                <a:solidFill>
                  <a:schemeClr val="accent2"/>
                </a:solidFill>
              </a:rPr>
              <a:t>phụ thuộc</a:t>
            </a:r>
            <a:r>
              <a:rPr lang="en-US" altLang="vi-VN" sz="2400">
                <a:solidFill>
                  <a:schemeClr val="accent2"/>
                </a:solidFill>
              </a:rPr>
              <a:t> v</a:t>
            </a:r>
            <a:r>
              <a:rPr lang="en-US" altLang="vi-VN" sz="2400">
                <a:solidFill>
                  <a:schemeClr val="accent2"/>
                </a:solidFill>
                <a:latin typeface="VNI-Bengus" pitchFamily="34" charset="0"/>
              </a:rPr>
              <a:t>ào Pháp.</a:t>
            </a:r>
          </a:p>
        </p:txBody>
      </p:sp>
      <p:sp>
        <p:nvSpPr>
          <p:cNvPr id="37895" name="Text Box 7"/>
          <p:cNvSpPr txBox="1">
            <a:spLocks noChangeArrowheads="1"/>
          </p:cNvSpPr>
          <p:nvPr/>
        </p:nvSpPr>
        <p:spPr bwMode="auto">
          <a:xfrm>
            <a:off x="4876800" y="23780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a:solidFill>
                  <a:srgbClr val="FF0066"/>
                </a:solidFill>
              </a:rPr>
              <a:t>T</a:t>
            </a:r>
            <a:r>
              <a:rPr lang="en-US" altLang="vi-VN" sz="2400">
                <a:solidFill>
                  <a:srgbClr val="FF0066"/>
                </a:solidFill>
                <a:latin typeface="VNI-Bengus" pitchFamily="34" charset="0"/>
              </a:rPr>
              <a:t>ác động </a:t>
            </a:r>
            <a:r>
              <a:rPr lang="en-US" altLang="vi-VN" sz="2400">
                <a:solidFill>
                  <a:srgbClr val="FF0066"/>
                </a:solidFill>
              </a:rPr>
              <a:t>tiêu cực</a:t>
            </a:r>
            <a:r>
              <a:rPr lang="en-US" altLang="vi-VN" sz="1800">
                <a:solidFill>
                  <a:srgbClr val="FF0066"/>
                </a:solidFill>
              </a:rPr>
              <a:t> </a:t>
            </a:r>
            <a:r>
              <a:rPr lang="en-US" altLang="vi-VN" sz="2400">
                <a:solidFill>
                  <a:srgbClr val="FF0066"/>
                </a:solidFill>
              </a:rPr>
              <a:t> đối với nền kinh tế Việt Nam ntn ?</a:t>
            </a:r>
          </a:p>
        </p:txBody>
      </p:sp>
      <p:sp>
        <p:nvSpPr>
          <p:cNvPr id="85000" name="Text Box 8"/>
          <p:cNvSpPr txBox="1">
            <a:spLocks noChangeArrowheads="1"/>
          </p:cNvSpPr>
          <p:nvPr/>
        </p:nvSpPr>
        <p:spPr bwMode="auto">
          <a:xfrm>
            <a:off x="4800600" y="4151313"/>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i="1">
                <a:solidFill>
                  <a:srgbClr val="0000FF"/>
                </a:solidFill>
              </a:rPr>
              <a:t>+ Nông nghiệp lạc hậu. Nông dân bị bóc lột tàn nhẫn, bị mất ruộng đất.</a:t>
            </a:r>
          </a:p>
        </p:txBody>
      </p:sp>
      <p:sp>
        <p:nvSpPr>
          <p:cNvPr id="85001" name="Text Box 9"/>
          <p:cNvSpPr txBox="1">
            <a:spLocks noChangeArrowheads="1"/>
          </p:cNvSpPr>
          <p:nvPr/>
        </p:nvSpPr>
        <p:spPr bwMode="auto">
          <a:xfrm>
            <a:off x="4800600" y="544195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i="1">
                <a:solidFill>
                  <a:srgbClr val="0000FF"/>
                </a:solidFill>
              </a:rPr>
              <a:t>+ Công nghiệp phát triển nhỏ giọt, thiếu hẳn công nghiệp nặng.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0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P spid="85000" grpId="0"/>
      <p:bldP spid="850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3400" y="43815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4000" b="1">
                <a:solidFill>
                  <a:srgbClr val="000099"/>
                </a:solidFill>
                <a:latin typeface="VNI-Times" pitchFamily="2" charset="0"/>
              </a:rPr>
              <a:t>Tieàn giaáy thôøi Phaùp thuoäc</a:t>
            </a:r>
          </a:p>
        </p:txBody>
      </p:sp>
      <p:pic>
        <p:nvPicPr>
          <p:cNvPr id="74755" name="Picture 3" descr="5d07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485900"/>
            <a:ext cx="7391400" cy="49149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4" descr="1d02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35100"/>
            <a:ext cx="7467600" cy="49657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1d04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409700"/>
            <a:ext cx="7543800" cy="49911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1d12_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365250"/>
            <a:ext cx="7543800" cy="50355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6" fill="hold" nodeType="click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p:cTn id="13" dur="500" fill="hold"/>
                                        <p:tgtEl>
                                          <p:spTgt spid="74756"/>
                                        </p:tgtEl>
                                        <p:attrNameLst>
                                          <p:attrName>ppt_w</p:attrName>
                                        </p:attrNameLst>
                                      </p:cBhvr>
                                      <p:tavLst>
                                        <p:tav tm="0">
                                          <p:val>
                                            <p:strVal val="(6*min(max(#ppt_w*#ppt_h,.3),1)-7.4)/-.7*#ppt_w"/>
                                          </p:val>
                                        </p:tav>
                                        <p:tav tm="100000">
                                          <p:val>
                                            <p:strVal val="#ppt_w"/>
                                          </p:val>
                                        </p:tav>
                                      </p:tavLst>
                                    </p:anim>
                                    <p:anim calcmode="lin" valueType="num">
                                      <p:cBhvr>
                                        <p:cTn id="14" dur="500" fill="hold"/>
                                        <p:tgtEl>
                                          <p:spTgt spid="74756"/>
                                        </p:tgtEl>
                                        <p:attrNameLst>
                                          <p:attrName>ppt_h</p:attrName>
                                        </p:attrNameLst>
                                      </p:cBhvr>
                                      <p:tavLst>
                                        <p:tav tm="0">
                                          <p:val>
                                            <p:strVal val="(6*min(max(#ppt_w*#ppt_h,.3),1)-7.4)/-.7*#ppt_h"/>
                                          </p:val>
                                        </p:tav>
                                        <p:tav tm="100000">
                                          <p:val>
                                            <p:strVal val="#ppt_h"/>
                                          </p:val>
                                        </p:tav>
                                      </p:tavLst>
                                    </p:anim>
                                    <p:anim calcmode="lin" valueType="num">
                                      <p:cBhvr>
                                        <p:cTn id="15" dur="500" fill="hold"/>
                                        <p:tgtEl>
                                          <p:spTgt spid="74756"/>
                                        </p:tgtEl>
                                        <p:attrNameLst>
                                          <p:attrName>ppt_x</p:attrName>
                                        </p:attrNameLst>
                                      </p:cBhvr>
                                      <p:tavLst>
                                        <p:tav tm="0">
                                          <p:val>
                                            <p:fltVal val="0.5"/>
                                          </p:val>
                                        </p:tav>
                                        <p:tav tm="100000">
                                          <p:val>
                                            <p:strVal val="#ppt_x"/>
                                          </p:val>
                                        </p:tav>
                                      </p:tavLst>
                                    </p:anim>
                                    <p:anim calcmode="lin" valueType="num">
                                      <p:cBhvr>
                                        <p:cTn id="16" dur="500" fill="hold"/>
                                        <p:tgtEl>
                                          <p:spTgt spid="74756"/>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74757"/>
                                        </p:tgtEl>
                                        <p:attrNameLst>
                                          <p:attrName>style.visibility</p:attrName>
                                        </p:attrNameLst>
                                      </p:cBhvr>
                                      <p:to>
                                        <p:strVal val="visible"/>
                                      </p:to>
                                    </p:set>
                                    <p:anim calcmode="lin" valueType="num">
                                      <p:cBhvr>
                                        <p:cTn id="21" dur="500" fill="hold"/>
                                        <p:tgtEl>
                                          <p:spTgt spid="74757"/>
                                        </p:tgtEl>
                                        <p:attrNameLst>
                                          <p:attrName>ppt_w</p:attrName>
                                        </p:attrNameLst>
                                      </p:cBhvr>
                                      <p:tavLst>
                                        <p:tav tm="0">
                                          <p:val>
                                            <p:fltVal val="0"/>
                                          </p:val>
                                        </p:tav>
                                        <p:tav tm="100000">
                                          <p:val>
                                            <p:strVal val="#ppt_w"/>
                                          </p:val>
                                        </p:tav>
                                      </p:tavLst>
                                    </p:anim>
                                    <p:anim calcmode="lin" valueType="num">
                                      <p:cBhvr>
                                        <p:cTn id="22" dur="500" fill="hold"/>
                                        <p:tgtEl>
                                          <p:spTgt spid="74757"/>
                                        </p:tgtEl>
                                        <p:attrNameLst>
                                          <p:attrName>ppt_h</p:attrName>
                                        </p:attrNameLst>
                                      </p:cBhvr>
                                      <p:tavLst>
                                        <p:tav tm="0">
                                          <p:val>
                                            <p:fltVal val="0"/>
                                          </p:val>
                                        </p:tav>
                                        <p:tav tm="100000">
                                          <p:val>
                                            <p:strVal val="#ppt_h"/>
                                          </p:val>
                                        </p:tav>
                                      </p:tavLst>
                                    </p:anim>
                                    <p:anim calcmode="lin" valueType="num">
                                      <p:cBhvr>
                                        <p:cTn id="23" dur="500" fill="hold"/>
                                        <p:tgtEl>
                                          <p:spTgt spid="74757"/>
                                        </p:tgtEl>
                                        <p:attrNameLst>
                                          <p:attrName>ppt_x</p:attrName>
                                        </p:attrNameLst>
                                      </p:cBhvr>
                                      <p:tavLst>
                                        <p:tav tm="0">
                                          <p:val>
                                            <p:fltVal val="0.5"/>
                                          </p:val>
                                        </p:tav>
                                        <p:tav tm="100000">
                                          <p:val>
                                            <p:strVal val="#ppt_x"/>
                                          </p:val>
                                        </p:tav>
                                      </p:tavLst>
                                    </p:anim>
                                    <p:anim calcmode="lin" valueType="num">
                                      <p:cBhvr>
                                        <p:cTn id="24" dur="500" fill="hold"/>
                                        <p:tgtEl>
                                          <p:spTgt spid="7475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6" fill="hold" nodeType="clickEffect">
                                  <p:stCondLst>
                                    <p:cond delay="0"/>
                                  </p:stCondLst>
                                  <p:childTnLst>
                                    <p:set>
                                      <p:cBhvr>
                                        <p:cTn id="28" dur="1" fill="hold">
                                          <p:stCondLst>
                                            <p:cond delay="0"/>
                                          </p:stCondLst>
                                        </p:cTn>
                                        <p:tgtEl>
                                          <p:spTgt spid="74758"/>
                                        </p:tgtEl>
                                        <p:attrNameLst>
                                          <p:attrName>style.visibility</p:attrName>
                                        </p:attrNameLst>
                                      </p:cBhvr>
                                      <p:to>
                                        <p:strVal val="visible"/>
                                      </p:to>
                                    </p:set>
                                    <p:anim calcmode="lin" valueType="num">
                                      <p:cBhvr>
                                        <p:cTn id="29" dur="500" fill="hold"/>
                                        <p:tgtEl>
                                          <p:spTgt spid="7475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475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4758"/>
                                        </p:tgtEl>
                                        <p:attrNameLst>
                                          <p:attrName>ppt_x</p:attrName>
                                        </p:attrNameLst>
                                      </p:cBhvr>
                                      <p:tavLst>
                                        <p:tav tm="0">
                                          <p:val>
                                            <p:fltVal val="0.5"/>
                                          </p:val>
                                        </p:tav>
                                        <p:tav tm="100000">
                                          <p:val>
                                            <p:strVal val="#ppt_x"/>
                                          </p:val>
                                        </p:tav>
                                      </p:tavLst>
                                    </p:anim>
                                    <p:anim calcmode="lin" valueType="num">
                                      <p:cBhvr>
                                        <p:cTn id="32" dur="500" fill="hold"/>
                                        <p:tgtEl>
                                          <p:spTgt spid="7475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76200"/>
            <a:ext cx="9144000" cy="860425"/>
          </a:xfrm>
          <a:prstGeom prst="rect">
            <a:avLst/>
          </a:prstGeom>
          <a:noFill/>
          <a:ln w="38100" algn="ctr">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400" b="1">
                <a:solidFill>
                  <a:srgbClr val="FF3399"/>
                </a:solidFill>
                <a:latin typeface="Times New Roman" pitchFamily="18" charset="0"/>
              </a:rPr>
              <a:t>I. CUỘC KHAI THÁC THUỘC ĐỊA LẦN THỨ NHẤT CỦA THỰC DÂN PHÁP(1897-1914)</a:t>
            </a:r>
          </a:p>
        </p:txBody>
      </p:sp>
      <p:sp>
        <p:nvSpPr>
          <p:cNvPr id="39939" name="Text Box 3"/>
          <p:cNvSpPr txBox="1">
            <a:spLocks noChangeArrowheads="1"/>
          </p:cNvSpPr>
          <p:nvPr/>
        </p:nvSpPr>
        <p:spPr bwMode="auto">
          <a:xfrm>
            <a:off x="0" y="990600"/>
            <a:ext cx="4876800" cy="557213"/>
          </a:xfrm>
          <a:prstGeom prst="rect">
            <a:avLst/>
          </a:prstGeom>
          <a:noFill/>
          <a:ln w="38100" cap="rnd" algn="ctr">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latin typeface="Times New Roman" pitchFamily="18" charset="0"/>
              </a:rPr>
              <a:t>1. Tổ chức bộ máy nhà nước</a:t>
            </a:r>
          </a:p>
        </p:txBody>
      </p:sp>
      <p:sp>
        <p:nvSpPr>
          <p:cNvPr id="79876" name="Text Box 4"/>
          <p:cNvSpPr txBox="1">
            <a:spLocks noChangeArrowheads="1"/>
          </p:cNvSpPr>
          <p:nvPr/>
        </p:nvSpPr>
        <p:spPr bwMode="auto">
          <a:xfrm>
            <a:off x="0" y="1752600"/>
            <a:ext cx="4191000" cy="557213"/>
          </a:xfrm>
          <a:prstGeom prst="rect">
            <a:avLst/>
          </a:prstGeom>
          <a:noFill/>
          <a:ln w="38100" cap="rnd" algn="ctr">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latin typeface="Times New Roman" pitchFamily="18" charset="0"/>
              </a:rPr>
              <a:t>2. Chính sách kinh tế</a:t>
            </a:r>
          </a:p>
        </p:txBody>
      </p:sp>
      <p:sp>
        <p:nvSpPr>
          <p:cNvPr id="39941" name="Line 5"/>
          <p:cNvSpPr>
            <a:spLocks noChangeShapeType="1"/>
          </p:cNvSpPr>
          <p:nvPr/>
        </p:nvSpPr>
        <p:spPr bwMode="auto">
          <a:xfrm>
            <a:off x="4876800" y="1676400"/>
            <a:ext cx="0" cy="52578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Text Box 6"/>
          <p:cNvSpPr txBox="1">
            <a:spLocks noChangeArrowheads="1"/>
          </p:cNvSpPr>
          <p:nvPr/>
        </p:nvSpPr>
        <p:spPr bwMode="auto">
          <a:xfrm>
            <a:off x="0" y="22098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800" b="1">
                <a:solidFill>
                  <a:srgbClr val="FF0000"/>
                </a:solidFill>
              </a:rPr>
              <a:t>  </a:t>
            </a:r>
          </a:p>
        </p:txBody>
      </p:sp>
      <p:pic>
        <p:nvPicPr>
          <p:cNvPr id="120838" name="Picture 6"/>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4953000" y="1257300"/>
            <a:ext cx="419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0" y="35814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rgbClr val="FF0000"/>
                </a:solidFill>
                <a:latin typeface="Times New Roman" pitchFamily="18" charset="0"/>
              </a:rPr>
              <a:t>  </a:t>
            </a:r>
          </a:p>
        </p:txBody>
      </p:sp>
      <p:sp>
        <p:nvSpPr>
          <p:cNvPr id="39945" name="Text Box 10"/>
          <p:cNvSpPr txBox="1">
            <a:spLocks noChangeArrowheads="1"/>
          </p:cNvSpPr>
          <p:nvPr/>
        </p:nvSpPr>
        <p:spPr bwMode="auto">
          <a:xfrm>
            <a:off x="0" y="4648200"/>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endParaRPr lang="vi-VN" altLang="vi-VN" sz="2000" b="1">
              <a:solidFill>
                <a:srgbClr val="FF0000"/>
              </a:solidFill>
              <a:latin typeface="Times New Roman" pitchFamily="18" charset="0"/>
            </a:endParaRPr>
          </a:p>
        </p:txBody>
      </p:sp>
      <p:grpSp>
        <p:nvGrpSpPr>
          <p:cNvPr id="79885" name="Group 13"/>
          <p:cNvGrpSpPr>
            <a:grpSpLocks/>
          </p:cNvGrpSpPr>
          <p:nvPr/>
        </p:nvGrpSpPr>
        <p:grpSpPr bwMode="auto">
          <a:xfrm>
            <a:off x="4876800" y="1752600"/>
            <a:ext cx="4267200" cy="4953000"/>
            <a:chOff x="3504" y="2928"/>
            <a:chExt cx="2640" cy="3216"/>
          </a:xfrm>
        </p:grpSpPr>
        <p:pic>
          <p:nvPicPr>
            <p:cNvPr id="39973" name="Picture 11"/>
            <p:cNvPicPr>
              <a:picLocks noChangeAspect="1" noChangeArrowheads="1"/>
            </p:cNvPicPr>
            <p:nvPr/>
          </p:nvPicPr>
          <p:blipFill>
            <a:blip r:embed="rId4">
              <a:lum bright="-18000" contrast="34000"/>
              <a:extLst>
                <a:ext uri="{28A0092B-C50C-407E-A947-70E740481C1C}">
                  <a14:useLocalDpi xmlns:a14="http://schemas.microsoft.com/office/drawing/2010/main" val="0"/>
                </a:ext>
              </a:extLst>
            </a:blip>
            <a:srcRect/>
            <a:stretch>
              <a:fillRect/>
            </a:stretch>
          </p:blipFill>
          <p:spPr bwMode="auto">
            <a:xfrm>
              <a:off x="3504" y="2928"/>
              <a:ext cx="2640"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4" name="Text Box 15"/>
            <p:cNvSpPr txBox="1">
              <a:spLocks noChangeArrowheads="1"/>
            </p:cNvSpPr>
            <p:nvPr/>
          </p:nvSpPr>
          <p:spPr bwMode="auto">
            <a:xfrm>
              <a:off x="3600" y="3024"/>
              <a:ext cx="249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1800" b="1">
                  <a:latin typeface="Times New Roman" pitchFamily="18" charset="0"/>
                </a:rPr>
                <a:t>NHÀ MÁY XI MĂNG HẢI PHÒNG</a:t>
              </a:r>
            </a:p>
          </p:txBody>
        </p:sp>
      </p:grpSp>
      <p:grpSp>
        <p:nvGrpSpPr>
          <p:cNvPr id="3" name="Group 6"/>
          <p:cNvGrpSpPr>
            <a:grpSpLocks/>
          </p:cNvGrpSpPr>
          <p:nvPr/>
        </p:nvGrpSpPr>
        <p:grpSpPr bwMode="auto">
          <a:xfrm>
            <a:off x="4419600" y="1990725"/>
            <a:ext cx="4724400" cy="4867275"/>
            <a:chOff x="0" y="432"/>
            <a:chExt cx="5760" cy="3889"/>
          </a:xfrm>
        </p:grpSpPr>
        <p:grpSp>
          <p:nvGrpSpPr>
            <p:cNvPr id="39966" name="Group 7"/>
            <p:cNvGrpSpPr>
              <a:grpSpLocks/>
            </p:cNvGrpSpPr>
            <p:nvPr/>
          </p:nvGrpSpPr>
          <p:grpSpPr bwMode="auto">
            <a:xfrm>
              <a:off x="0" y="461"/>
              <a:ext cx="5760" cy="3860"/>
              <a:chOff x="-12" y="346"/>
              <a:chExt cx="5760" cy="3860"/>
            </a:xfrm>
          </p:grpSpPr>
          <p:graphicFrame>
            <p:nvGraphicFramePr>
              <p:cNvPr id="39969" name="Object 8"/>
              <p:cNvGraphicFramePr>
                <a:graphicFrameLocks noChangeAspect="1"/>
              </p:cNvGraphicFramePr>
              <p:nvPr/>
            </p:nvGraphicFramePr>
            <p:xfrm>
              <a:off x="-12" y="346"/>
              <a:ext cx="5760" cy="3844"/>
            </p:xfrm>
            <a:graphic>
              <a:graphicData uri="http://schemas.openxmlformats.org/presentationml/2006/ole">
                <mc:AlternateContent xmlns:mc="http://schemas.openxmlformats.org/markup-compatibility/2006">
                  <mc:Choice xmlns:v="urn:schemas-microsoft-com:vml" Requires="v">
                    <p:oleObj spid="_x0000_s39977" name="Chart" r:id="rId5" imgW="6096000" imgH="4067175" progId="MSGraph.Chart.8">
                      <p:embed followColorScheme="full"/>
                    </p:oleObj>
                  </mc:Choice>
                  <mc:Fallback>
                    <p:oleObj name="Chart" r:id="rId5" imgW="6096000" imgH="4067175" progId="MSGraph.Chart.8">
                      <p:embed followColorScheme="full"/>
                      <p:pic>
                        <p:nvPicPr>
                          <p:cNvPr id="0" name="Object 8"/>
                          <p:cNvPicPr>
                            <a:picLocks noChangeAspect="1" noChangeArrowheads="1"/>
                          </p:cNvPicPr>
                          <p:nvPr/>
                        </p:nvPicPr>
                        <p:blipFill>
                          <a:blip r:embed="rId6">
                            <a:lum bright="-16000"/>
                            <a:extLst>
                              <a:ext uri="{28A0092B-C50C-407E-A947-70E740481C1C}">
                                <a14:useLocalDpi xmlns:a14="http://schemas.microsoft.com/office/drawing/2010/main" val="0"/>
                              </a:ext>
                            </a:extLst>
                          </a:blip>
                          <a:srcRect/>
                          <a:stretch>
                            <a:fillRect/>
                          </a:stretch>
                        </p:blipFill>
                        <p:spPr bwMode="auto">
                          <a:xfrm>
                            <a:off x="-12" y="346"/>
                            <a:ext cx="5760" cy="3844"/>
                          </a:xfrm>
                          <a:prstGeom prst="rect">
                            <a:avLst/>
                          </a:prstGeom>
                          <a:solidFill>
                            <a:srgbClr val="9966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70" name="Text Box 9"/>
              <p:cNvSpPr txBox="1">
                <a:spLocks noChangeArrowheads="1"/>
              </p:cNvSpPr>
              <p:nvPr/>
            </p:nvSpPr>
            <p:spPr bwMode="auto">
              <a:xfrm>
                <a:off x="962" y="3937"/>
                <a:ext cx="129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600" b="1">
                    <a:solidFill>
                      <a:srgbClr val="FFFF00"/>
                    </a:solidFill>
                    <a:latin typeface="Times New Roman" pitchFamily="18" charset="0"/>
                  </a:rPr>
                  <a:t>285.915</a:t>
                </a:r>
              </a:p>
            </p:txBody>
          </p:sp>
          <p:sp>
            <p:nvSpPr>
              <p:cNvPr id="39971" name="Text Box 10"/>
              <p:cNvSpPr txBox="1">
                <a:spLocks noChangeArrowheads="1"/>
              </p:cNvSpPr>
              <p:nvPr/>
            </p:nvSpPr>
            <p:spPr bwMode="auto">
              <a:xfrm>
                <a:off x="2061" y="3937"/>
                <a:ext cx="125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600" b="1">
                    <a:solidFill>
                      <a:srgbClr val="0000CC"/>
                    </a:solidFill>
                    <a:latin typeface="Times New Roman" pitchFamily="18" charset="0"/>
                  </a:rPr>
                  <a:t>415.000</a:t>
                </a:r>
              </a:p>
            </p:txBody>
          </p:sp>
          <p:sp>
            <p:nvSpPr>
              <p:cNvPr id="39972" name="Text Box 11"/>
              <p:cNvSpPr txBox="1">
                <a:spLocks noChangeArrowheads="1"/>
              </p:cNvSpPr>
              <p:nvPr/>
            </p:nvSpPr>
            <p:spPr bwMode="auto">
              <a:xfrm>
                <a:off x="3360" y="3937"/>
                <a:ext cx="12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600" b="1">
                    <a:solidFill>
                      <a:srgbClr val="FFFF00"/>
                    </a:solidFill>
                    <a:latin typeface="Times New Roman" pitchFamily="18" charset="0"/>
                  </a:rPr>
                  <a:t>500.000</a:t>
                </a:r>
              </a:p>
            </p:txBody>
          </p:sp>
        </p:grpSp>
        <p:sp>
          <p:nvSpPr>
            <p:cNvPr id="39967" name="Text Box 12"/>
            <p:cNvSpPr txBox="1">
              <a:spLocks noChangeArrowheads="1"/>
            </p:cNvSpPr>
            <p:nvPr/>
          </p:nvSpPr>
          <p:spPr bwMode="auto">
            <a:xfrm>
              <a:off x="815" y="432"/>
              <a:ext cx="5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vi-VN" altLang="vi-VN" sz="1600" b="1">
                <a:solidFill>
                  <a:schemeClr val="accent1"/>
                </a:solidFill>
                <a:latin typeface="Times New Roman" pitchFamily="18" charset="0"/>
              </a:endParaRPr>
            </a:p>
          </p:txBody>
        </p:sp>
        <p:sp>
          <p:nvSpPr>
            <p:cNvPr id="39968" name="Text Box 13"/>
            <p:cNvSpPr txBox="1">
              <a:spLocks noChangeArrowheads="1"/>
            </p:cNvSpPr>
            <p:nvPr/>
          </p:nvSpPr>
          <p:spPr bwMode="auto">
            <a:xfrm>
              <a:off x="5137" y="3840"/>
              <a:ext cx="62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vi-VN" altLang="vi-VN" sz="1400" b="1">
                <a:solidFill>
                  <a:schemeClr val="bg1"/>
                </a:solidFill>
                <a:latin typeface="Times New Roman" pitchFamily="18" charset="0"/>
              </a:endParaRPr>
            </a:p>
          </p:txBody>
        </p:sp>
      </p:grpSp>
      <p:sp>
        <p:nvSpPr>
          <p:cNvPr id="79896" name="Text Box 14"/>
          <p:cNvSpPr txBox="1">
            <a:spLocks noChangeArrowheads="1"/>
          </p:cNvSpPr>
          <p:nvPr/>
        </p:nvSpPr>
        <p:spPr bwMode="auto">
          <a:xfrm>
            <a:off x="4419600" y="16764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800" b="1">
                <a:latin typeface="Times New Roman" pitchFamily="18" charset="0"/>
                <a:cs typeface="Times New Roman" pitchFamily="18" charset="0"/>
              </a:rPr>
              <a:t>TỔNG SẢN LƯỢNG KHAI THÁC THAN</a:t>
            </a:r>
          </a:p>
        </p:txBody>
      </p:sp>
      <p:sp>
        <p:nvSpPr>
          <p:cNvPr id="79897" name="Text Box 25"/>
          <p:cNvSpPr txBox="1">
            <a:spLocks noChangeArrowheads="1"/>
          </p:cNvSpPr>
          <p:nvPr/>
        </p:nvSpPr>
        <p:spPr bwMode="auto">
          <a:xfrm>
            <a:off x="8153400" y="6324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1800" b="1">
                <a:solidFill>
                  <a:srgbClr val="00FF00"/>
                </a:solidFill>
                <a:latin typeface="Times New Roman" pitchFamily="18" charset="0"/>
              </a:rPr>
              <a:t>Năm</a:t>
            </a:r>
          </a:p>
        </p:txBody>
      </p:sp>
      <p:sp>
        <p:nvSpPr>
          <p:cNvPr id="79898" name="Text Box 26"/>
          <p:cNvSpPr txBox="1">
            <a:spLocks noChangeArrowheads="1"/>
          </p:cNvSpPr>
          <p:nvPr/>
        </p:nvSpPr>
        <p:spPr bwMode="auto">
          <a:xfrm>
            <a:off x="4953000" y="2286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1800" b="1">
                <a:solidFill>
                  <a:srgbClr val="00FF00"/>
                </a:solidFill>
                <a:latin typeface="Times New Roman" pitchFamily="18" charset="0"/>
              </a:rPr>
              <a:t>Tấn</a:t>
            </a:r>
          </a:p>
        </p:txBody>
      </p:sp>
      <p:pic>
        <p:nvPicPr>
          <p:cNvPr id="97282" name="Picture 2" descr="vietmap2[1]"/>
          <p:cNvPicPr>
            <a:picLocks noChangeAspect="1" noChangeArrowheads="1"/>
          </p:cNvPicPr>
          <p:nvPr/>
        </p:nvPicPr>
        <p:blipFill>
          <a:blip r:embed="rId7">
            <a:lum bright="-28000" contrast="14000"/>
            <a:extLst>
              <a:ext uri="{28A0092B-C50C-407E-A947-70E740481C1C}">
                <a14:useLocalDpi xmlns:a14="http://schemas.microsoft.com/office/drawing/2010/main" val="0"/>
              </a:ext>
            </a:extLst>
          </a:blip>
          <a:srcRect/>
          <a:stretch>
            <a:fillRect/>
          </a:stretch>
        </p:blipFill>
        <p:spPr bwMode="auto">
          <a:xfrm>
            <a:off x="4876800" y="762000"/>
            <a:ext cx="4267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AutoShape 9"/>
          <p:cNvSpPr>
            <a:spLocks noChangeArrowheads="1"/>
          </p:cNvSpPr>
          <p:nvPr/>
        </p:nvSpPr>
        <p:spPr bwMode="auto">
          <a:xfrm>
            <a:off x="5562600" y="5638800"/>
            <a:ext cx="990600" cy="990600"/>
          </a:xfrm>
          <a:prstGeom prst="wedgeEllipseCallout">
            <a:avLst>
              <a:gd name="adj1" fmla="val 112662"/>
              <a:gd name="adj2" fmla="val 16986"/>
            </a:avLst>
          </a:prstGeom>
          <a:solidFill>
            <a:srgbClr val="6633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b="1">
                <a:solidFill>
                  <a:schemeClr val="bg1"/>
                </a:solidFill>
                <a:latin typeface="Times New Roman" pitchFamily="18" charset="0"/>
                <a:cs typeface="Times New Roman" pitchFamily="18" charset="0"/>
              </a:rPr>
              <a:t>Đồn điền lúa</a:t>
            </a:r>
          </a:p>
        </p:txBody>
      </p:sp>
      <p:sp>
        <p:nvSpPr>
          <p:cNvPr id="97288" name="AutoShape 8"/>
          <p:cNvSpPr>
            <a:spLocks noChangeArrowheads="1"/>
          </p:cNvSpPr>
          <p:nvPr/>
        </p:nvSpPr>
        <p:spPr bwMode="auto">
          <a:xfrm>
            <a:off x="6248400" y="4343400"/>
            <a:ext cx="990600" cy="914400"/>
          </a:xfrm>
          <a:prstGeom prst="wedgeEllipseCallout">
            <a:avLst>
              <a:gd name="adj1" fmla="val 95194"/>
              <a:gd name="adj2" fmla="val 79167"/>
            </a:avLst>
          </a:prstGeom>
          <a:solidFill>
            <a:srgbClr val="6633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chemeClr val="bg1"/>
                </a:solidFill>
                <a:latin typeface="Times New Roman" pitchFamily="18" charset="0"/>
                <a:cs typeface="Times New Roman" pitchFamily="18" charset="0"/>
              </a:rPr>
              <a:t>Đồn điền cao su</a:t>
            </a:r>
          </a:p>
        </p:txBody>
      </p:sp>
      <p:sp>
        <p:nvSpPr>
          <p:cNvPr id="97287" name="AutoShape 7"/>
          <p:cNvSpPr>
            <a:spLocks noChangeArrowheads="1"/>
          </p:cNvSpPr>
          <p:nvPr/>
        </p:nvSpPr>
        <p:spPr bwMode="auto">
          <a:xfrm>
            <a:off x="7772400" y="3810000"/>
            <a:ext cx="1143000" cy="838200"/>
          </a:xfrm>
          <a:prstGeom prst="wedgeEllipseCallout">
            <a:avLst>
              <a:gd name="adj1" fmla="val -28889"/>
              <a:gd name="adj2" fmla="val 104736"/>
            </a:avLst>
          </a:prstGeom>
          <a:solidFill>
            <a:srgbClr val="6633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chemeClr val="bg1"/>
                </a:solidFill>
                <a:latin typeface="Times New Roman" pitchFamily="18" charset="0"/>
                <a:cs typeface="Times New Roman" pitchFamily="18" charset="0"/>
              </a:rPr>
              <a:t>Đồn điền chè, café</a:t>
            </a:r>
          </a:p>
        </p:txBody>
      </p:sp>
      <p:sp>
        <p:nvSpPr>
          <p:cNvPr id="97283" name="AutoShape 3"/>
          <p:cNvSpPr>
            <a:spLocks noChangeArrowheads="1"/>
          </p:cNvSpPr>
          <p:nvPr/>
        </p:nvSpPr>
        <p:spPr bwMode="auto">
          <a:xfrm>
            <a:off x="4953000" y="1981200"/>
            <a:ext cx="1066800" cy="990600"/>
          </a:xfrm>
          <a:prstGeom prst="wedgeEllipseCallout">
            <a:avLst>
              <a:gd name="adj1" fmla="val 44347"/>
              <a:gd name="adj2" fmla="val -83653"/>
            </a:avLst>
          </a:prstGeom>
          <a:solidFill>
            <a:srgbClr val="663300"/>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b="1">
                <a:solidFill>
                  <a:schemeClr val="bg1"/>
                </a:solidFill>
                <a:latin typeface="Times New Roman" pitchFamily="18" charset="0"/>
                <a:cs typeface="Times New Roman" pitchFamily="18" charset="0"/>
              </a:rPr>
              <a:t>Đồn điền café</a:t>
            </a:r>
          </a:p>
        </p:txBody>
      </p:sp>
      <p:pic>
        <p:nvPicPr>
          <p:cNvPr id="2" name="Picture 2" descr="vietmap2[1]"/>
          <p:cNvPicPr>
            <a:picLocks noChangeAspect="1" noChangeArrowheads="1"/>
          </p:cNvPicPr>
          <p:nvPr/>
        </p:nvPicPr>
        <p:blipFill>
          <a:blip r:embed="rId7">
            <a:lum bright="-28000" contrast="14000"/>
            <a:extLst>
              <a:ext uri="{28A0092B-C50C-407E-A947-70E740481C1C}">
                <a14:useLocalDpi xmlns:a14="http://schemas.microsoft.com/office/drawing/2010/main" val="0"/>
              </a:ext>
            </a:extLst>
          </a:blip>
          <a:srcRect/>
          <a:stretch>
            <a:fillRect/>
          </a:stretch>
        </p:blipFill>
        <p:spPr bwMode="auto">
          <a:xfrm>
            <a:off x="4876800" y="762000"/>
            <a:ext cx="4267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AutoShape 11"/>
          <p:cNvSpPr>
            <a:spLocks noChangeArrowheads="1"/>
          </p:cNvSpPr>
          <p:nvPr/>
        </p:nvSpPr>
        <p:spPr bwMode="auto">
          <a:xfrm>
            <a:off x="8001000" y="5562600"/>
            <a:ext cx="1143000" cy="1066800"/>
          </a:xfrm>
          <a:prstGeom prst="wedgeEllipseCallout">
            <a:avLst>
              <a:gd name="adj1" fmla="val -71111"/>
              <a:gd name="adj2" fmla="val -17708"/>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FF3399"/>
                </a:solidFill>
                <a:latin typeface="Times New Roman" pitchFamily="18" charset="0"/>
                <a:cs typeface="Times New Roman" pitchFamily="18" charset="0"/>
              </a:rPr>
              <a:t>Xuất cảng</a:t>
            </a:r>
          </a:p>
        </p:txBody>
      </p:sp>
      <p:sp>
        <p:nvSpPr>
          <p:cNvPr id="97290" name="AutoShape 10"/>
          <p:cNvSpPr>
            <a:spLocks noChangeArrowheads="1"/>
          </p:cNvSpPr>
          <p:nvPr/>
        </p:nvSpPr>
        <p:spPr bwMode="auto">
          <a:xfrm>
            <a:off x="5486400" y="4724400"/>
            <a:ext cx="1447800" cy="1371600"/>
          </a:xfrm>
          <a:prstGeom prst="wedgeEllipseCallout">
            <a:avLst>
              <a:gd name="adj1" fmla="val 90130"/>
              <a:gd name="adj2" fmla="val 32639"/>
            </a:avLst>
          </a:prstGeom>
          <a:solidFill>
            <a:srgbClr val="F1F5BD"/>
          </a:solidFill>
          <a:ln w="9525">
            <a:solidFill>
              <a:srgbClr val="0000FF"/>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a:solidFill>
                  <a:srgbClr val="FF3399"/>
                </a:solidFill>
                <a:latin typeface="Times New Roman" pitchFamily="18" charset="0"/>
                <a:cs typeface="Times New Roman" pitchFamily="18" charset="0"/>
              </a:rPr>
              <a:t>Rượu, bia, xay xát gạo</a:t>
            </a:r>
          </a:p>
        </p:txBody>
      </p:sp>
      <p:sp>
        <p:nvSpPr>
          <p:cNvPr id="97295" name="AutoShape 15"/>
          <p:cNvSpPr>
            <a:spLocks noChangeArrowheads="1"/>
          </p:cNvSpPr>
          <p:nvPr/>
        </p:nvSpPr>
        <p:spPr bwMode="auto">
          <a:xfrm>
            <a:off x="6553200" y="3962400"/>
            <a:ext cx="1371600" cy="1066800"/>
          </a:xfrm>
          <a:prstGeom prst="wedgeEllipseCallout">
            <a:avLst>
              <a:gd name="adj1" fmla="val 74884"/>
              <a:gd name="adj2" fmla="val -38245"/>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800" b="1">
                <a:solidFill>
                  <a:srgbClr val="FF3399"/>
                </a:solidFill>
                <a:latin typeface="Times New Roman" pitchFamily="18" charset="0"/>
                <a:cs typeface="Times New Roman" pitchFamily="18" charset="0"/>
              </a:rPr>
              <a:t>Vàng</a:t>
            </a:r>
          </a:p>
        </p:txBody>
      </p:sp>
      <p:sp>
        <p:nvSpPr>
          <p:cNvPr id="97286" name="AutoShape 6"/>
          <p:cNvSpPr>
            <a:spLocks noChangeArrowheads="1"/>
          </p:cNvSpPr>
          <p:nvPr/>
        </p:nvSpPr>
        <p:spPr bwMode="auto">
          <a:xfrm>
            <a:off x="5486400" y="3124200"/>
            <a:ext cx="1143000" cy="838200"/>
          </a:xfrm>
          <a:prstGeom prst="wedgeEllipseCallout">
            <a:avLst>
              <a:gd name="adj1" fmla="val 77639"/>
              <a:gd name="adj2" fmla="val -98106"/>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FF3399"/>
                </a:solidFill>
                <a:latin typeface="Calibri" pitchFamily="34" charset="0"/>
              </a:rPr>
              <a:t>Gỗ, diêm</a:t>
            </a:r>
          </a:p>
        </p:txBody>
      </p:sp>
      <p:sp>
        <p:nvSpPr>
          <p:cNvPr id="97285" name="AutoShape 5"/>
          <p:cNvSpPr>
            <a:spLocks noChangeArrowheads="1"/>
          </p:cNvSpPr>
          <p:nvPr/>
        </p:nvSpPr>
        <p:spPr bwMode="auto">
          <a:xfrm>
            <a:off x="5334000" y="1676400"/>
            <a:ext cx="1066800" cy="1295400"/>
          </a:xfrm>
          <a:prstGeom prst="wedgeEllipseCallout">
            <a:avLst>
              <a:gd name="adj1" fmla="val 110713"/>
              <a:gd name="adj2" fmla="val -18870"/>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600" b="1">
                <a:solidFill>
                  <a:srgbClr val="FF3399"/>
                </a:solidFill>
                <a:latin typeface="Times New Roman" pitchFamily="18" charset="0"/>
                <a:cs typeface="Times New Roman" pitchFamily="18" charset="0"/>
              </a:rPr>
              <a:t> </a:t>
            </a:r>
            <a:r>
              <a:rPr lang="en-US" altLang="vi-VN" sz="2000" b="1">
                <a:solidFill>
                  <a:srgbClr val="FF3399"/>
                </a:solidFill>
                <a:latin typeface="Times New Roman" pitchFamily="18" charset="0"/>
                <a:cs typeface="Times New Roman" pitchFamily="18" charset="0"/>
              </a:rPr>
              <a:t>vải, sợi, rựơu</a:t>
            </a:r>
          </a:p>
        </p:txBody>
      </p:sp>
      <p:sp>
        <p:nvSpPr>
          <p:cNvPr id="97284" name="AutoShape 4"/>
          <p:cNvSpPr>
            <a:spLocks noChangeArrowheads="1"/>
          </p:cNvSpPr>
          <p:nvPr/>
        </p:nvSpPr>
        <p:spPr bwMode="auto">
          <a:xfrm>
            <a:off x="5638800" y="838200"/>
            <a:ext cx="1143000" cy="914400"/>
          </a:xfrm>
          <a:prstGeom prst="wedgeEllipseCallout">
            <a:avLst>
              <a:gd name="adj1" fmla="val 70139"/>
              <a:gd name="adj2" fmla="val 55208"/>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1400" b="1">
                <a:solidFill>
                  <a:srgbClr val="FF3399"/>
                </a:solidFill>
                <a:latin typeface="Times New Roman" pitchFamily="18" charset="0"/>
                <a:cs typeface="Times New Roman" pitchFamily="18" charset="0"/>
              </a:rPr>
              <a:t>Rượu, giấy, diêm</a:t>
            </a:r>
          </a:p>
        </p:txBody>
      </p:sp>
      <p:sp>
        <p:nvSpPr>
          <p:cNvPr id="97292" name="AutoShape 12"/>
          <p:cNvSpPr>
            <a:spLocks noChangeArrowheads="1"/>
          </p:cNvSpPr>
          <p:nvPr/>
        </p:nvSpPr>
        <p:spPr bwMode="auto">
          <a:xfrm>
            <a:off x="7543800" y="457200"/>
            <a:ext cx="1219200" cy="1143000"/>
          </a:xfrm>
          <a:prstGeom prst="wedgeEllipseCallout">
            <a:avLst>
              <a:gd name="adj1" fmla="val -82032"/>
              <a:gd name="adj2" fmla="val -125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FF3399"/>
                </a:solidFill>
                <a:latin typeface="Times New Roman" pitchFamily="18" charset="0"/>
                <a:cs typeface="Times New Roman" pitchFamily="18" charset="0"/>
              </a:rPr>
              <a:t>Thiếc, chì, kẽm</a:t>
            </a:r>
          </a:p>
        </p:txBody>
      </p:sp>
      <p:sp>
        <p:nvSpPr>
          <p:cNvPr id="97293" name="AutoShape 13"/>
          <p:cNvSpPr>
            <a:spLocks noChangeArrowheads="1"/>
          </p:cNvSpPr>
          <p:nvPr/>
        </p:nvSpPr>
        <p:spPr bwMode="auto">
          <a:xfrm>
            <a:off x="8077200" y="1524000"/>
            <a:ext cx="1066800" cy="914400"/>
          </a:xfrm>
          <a:prstGeom prst="wedgeEllipseCallout">
            <a:avLst>
              <a:gd name="adj1" fmla="val -104019"/>
              <a:gd name="adj2" fmla="val -45310"/>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FF3399"/>
                </a:solidFill>
                <a:latin typeface="Times New Roman" pitchFamily="18" charset="0"/>
                <a:cs typeface="Times New Roman" pitchFamily="18" charset="0"/>
              </a:rPr>
              <a:t>Than đá</a:t>
            </a:r>
          </a:p>
        </p:txBody>
      </p:sp>
      <p:sp>
        <p:nvSpPr>
          <p:cNvPr id="97294" name="AutoShape 14"/>
          <p:cNvSpPr>
            <a:spLocks noChangeArrowheads="1"/>
          </p:cNvSpPr>
          <p:nvPr/>
        </p:nvSpPr>
        <p:spPr bwMode="auto">
          <a:xfrm>
            <a:off x="7162800" y="2209800"/>
            <a:ext cx="1371600" cy="1143000"/>
          </a:xfrm>
          <a:prstGeom prst="wedgeEllipseCallout">
            <a:avLst>
              <a:gd name="adj1" fmla="val -37963"/>
              <a:gd name="adj2" fmla="val -81944"/>
            </a:avLst>
          </a:prstGeom>
          <a:solidFill>
            <a:srgbClr val="F1F5BD"/>
          </a:solidFill>
          <a:ln w="9525">
            <a:solidFill>
              <a:schemeClr val="tx1"/>
            </a:solidFill>
            <a:miter lim="800000"/>
            <a:headEnd/>
            <a:tailEnd/>
          </a:ln>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000" b="1">
                <a:solidFill>
                  <a:srgbClr val="FF3399"/>
                </a:solidFill>
                <a:latin typeface="Times New Roman" pitchFamily="18" charset="0"/>
                <a:cs typeface="Times New Roman" pitchFamily="18" charset="0"/>
              </a:rPr>
              <a:t> </a:t>
            </a:r>
            <a:r>
              <a:rPr lang="en-US" altLang="vi-VN" sz="2400" b="1">
                <a:solidFill>
                  <a:srgbClr val="FF3399"/>
                </a:solidFill>
                <a:latin typeface="Times New Roman" pitchFamily="18" charset="0"/>
                <a:cs typeface="Times New Roman" pitchFamily="18" charset="0"/>
              </a:rPr>
              <a:t>xi măng,</a:t>
            </a:r>
            <a:r>
              <a:rPr lang="en-US" altLang="vi-VN" sz="2000" b="1">
                <a:solidFill>
                  <a:srgbClr val="FF3399"/>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blinds(horizontal)">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78"/>
                                        </p:tgtEl>
                                        <p:attrNameLst>
                                          <p:attrName>style.visibility</p:attrName>
                                        </p:attrNameLst>
                                      </p:cBhvr>
                                      <p:to>
                                        <p:strVal val="visible"/>
                                      </p:to>
                                    </p:set>
                                    <p:animEffect transition="in" filter="diamond(in)">
                                      <p:cBhvr>
                                        <p:cTn id="12" dur="2000"/>
                                        <p:tgtEl>
                                          <p:spTgt spid="79878"/>
                                        </p:tgtEl>
                                      </p:cBhvr>
                                    </p:animEffect>
                                  </p:childTnLst>
                                </p:cTn>
                              </p:par>
                              <p:par>
                                <p:cTn id="13" presetID="8" presetClass="entr" presetSubtype="16" fill="hold" nodeType="withEffect">
                                  <p:stCondLst>
                                    <p:cond delay="0"/>
                                  </p:stCondLst>
                                  <p:childTnLst>
                                    <p:set>
                                      <p:cBhvr>
                                        <p:cTn id="14" dur="1" fill="hold">
                                          <p:stCondLst>
                                            <p:cond delay="0"/>
                                          </p:stCondLst>
                                        </p:cTn>
                                        <p:tgtEl>
                                          <p:spTgt spid="120838"/>
                                        </p:tgtEl>
                                        <p:attrNameLst>
                                          <p:attrName>style.visibility</p:attrName>
                                        </p:attrNameLst>
                                      </p:cBhvr>
                                      <p:to>
                                        <p:strVal val="visible"/>
                                      </p:to>
                                    </p:set>
                                    <p:animEffect transition="in" filter="diamond(in)">
                                      <p:cBhvr>
                                        <p:cTn id="15" dur="2000"/>
                                        <p:tgtEl>
                                          <p:spTgt spid="1208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500"/>
                                        <p:tgtEl>
                                          <p:spTgt spid="120838"/>
                                        </p:tgtEl>
                                      </p:cBhvr>
                                    </p:animEffect>
                                    <p:set>
                                      <p:cBhvr>
                                        <p:cTn id="20" dur="1" fill="hold">
                                          <p:stCondLst>
                                            <p:cond delay="499"/>
                                          </p:stCondLst>
                                        </p:cTn>
                                        <p:tgtEl>
                                          <p:spTgt spid="120838"/>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97282"/>
                                        </p:tgtEl>
                                        <p:attrNameLst>
                                          <p:attrName>style.visibility</p:attrName>
                                        </p:attrNameLst>
                                      </p:cBhvr>
                                      <p:to>
                                        <p:strVal val="visible"/>
                                      </p:to>
                                    </p:set>
                                    <p:animEffect transition="in" filter="checkerboard(across)">
                                      <p:cBhvr>
                                        <p:cTn id="23" dur="1000"/>
                                        <p:tgtEl>
                                          <p:spTgt spid="97282"/>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97288"/>
                                        </p:tgtEl>
                                        <p:attrNameLst>
                                          <p:attrName>style.visibility</p:attrName>
                                        </p:attrNameLst>
                                      </p:cBhvr>
                                      <p:to>
                                        <p:strVal val="visible"/>
                                      </p:to>
                                    </p:set>
                                    <p:anim calcmode="lin" valueType="num">
                                      <p:cBhvr>
                                        <p:cTn id="26" dur="500" fill="hold"/>
                                        <p:tgtEl>
                                          <p:spTgt spid="97288"/>
                                        </p:tgtEl>
                                        <p:attrNameLst>
                                          <p:attrName>ppt_w</p:attrName>
                                        </p:attrNameLst>
                                      </p:cBhvr>
                                      <p:tavLst>
                                        <p:tav tm="0">
                                          <p:val>
                                            <p:fltVal val="0"/>
                                          </p:val>
                                        </p:tav>
                                        <p:tav tm="100000">
                                          <p:val>
                                            <p:strVal val="#ppt_w"/>
                                          </p:val>
                                        </p:tav>
                                      </p:tavLst>
                                    </p:anim>
                                    <p:anim calcmode="lin" valueType="num">
                                      <p:cBhvr>
                                        <p:cTn id="27" dur="500" fill="hold"/>
                                        <p:tgtEl>
                                          <p:spTgt spid="9728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97287"/>
                                        </p:tgtEl>
                                        <p:attrNameLst>
                                          <p:attrName>style.visibility</p:attrName>
                                        </p:attrNameLst>
                                      </p:cBhvr>
                                      <p:to>
                                        <p:strVal val="visible"/>
                                      </p:to>
                                    </p:set>
                                    <p:anim calcmode="lin" valueType="num">
                                      <p:cBhvr>
                                        <p:cTn id="30" dur="500" fill="hold"/>
                                        <p:tgtEl>
                                          <p:spTgt spid="97287"/>
                                        </p:tgtEl>
                                        <p:attrNameLst>
                                          <p:attrName>ppt_w</p:attrName>
                                        </p:attrNameLst>
                                      </p:cBhvr>
                                      <p:tavLst>
                                        <p:tav tm="0">
                                          <p:val>
                                            <p:fltVal val="0"/>
                                          </p:val>
                                        </p:tav>
                                        <p:tav tm="100000">
                                          <p:val>
                                            <p:strVal val="#ppt_w"/>
                                          </p:val>
                                        </p:tav>
                                      </p:tavLst>
                                    </p:anim>
                                    <p:anim calcmode="lin" valueType="num">
                                      <p:cBhvr>
                                        <p:cTn id="31" dur="500" fill="hold"/>
                                        <p:tgtEl>
                                          <p:spTgt spid="9728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97283"/>
                                        </p:tgtEl>
                                        <p:attrNameLst>
                                          <p:attrName>style.visibility</p:attrName>
                                        </p:attrNameLst>
                                      </p:cBhvr>
                                      <p:to>
                                        <p:strVal val="visible"/>
                                      </p:to>
                                    </p:set>
                                    <p:anim calcmode="lin" valueType="num">
                                      <p:cBhvr>
                                        <p:cTn id="34" dur="500" fill="hold"/>
                                        <p:tgtEl>
                                          <p:spTgt spid="97283"/>
                                        </p:tgtEl>
                                        <p:attrNameLst>
                                          <p:attrName>ppt_w</p:attrName>
                                        </p:attrNameLst>
                                      </p:cBhvr>
                                      <p:tavLst>
                                        <p:tav tm="0">
                                          <p:val>
                                            <p:fltVal val="0"/>
                                          </p:val>
                                        </p:tav>
                                        <p:tav tm="100000">
                                          <p:val>
                                            <p:strVal val="#ppt_w"/>
                                          </p:val>
                                        </p:tav>
                                      </p:tavLst>
                                    </p:anim>
                                    <p:anim calcmode="lin" valueType="num">
                                      <p:cBhvr>
                                        <p:cTn id="35" dur="500" fill="hold"/>
                                        <p:tgtEl>
                                          <p:spTgt spid="97283"/>
                                        </p:tgtEl>
                                        <p:attrNameLst>
                                          <p:attrName>ppt_h</p:attrName>
                                        </p:attrNameLst>
                                      </p:cBhvr>
                                      <p:tavLst>
                                        <p:tav tm="0">
                                          <p:val>
                                            <p:fltVal val="0"/>
                                          </p:val>
                                        </p:tav>
                                        <p:tav tm="100000">
                                          <p:val>
                                            <p:strVal val="#ppt_h"/>
                                          </p:val>
                                        </p:tav>
                                      </p:tavLst>
                                    </p:anim>
                                  </p:childTnLst>
                                </p:cTn>
                              </p:par>
                              <p:par>
                                <p:cTn id="36" presetID="53" presetClass="entr" presetSubtype="0" fill="hold" grpId="1" nodeType="withEffect">
                                  <p:stCondLst>
                                    <p:cond delay="0"/>
                                  </p:stCondLst>
                                  <p:iterate type="lt">
                                    <p:tmPct val="0"/>
                                  </p:iterate>
                                  <p:childTnLst>
                                    <p:set>
                                      <p:cBhvr>
                                        <p:cTn id="37" dur="1" fill="hold">
                                          <p:stCondLst>
                                            <p:cond delay="0"/>
                                          </p:stCondLst>
                                        </p:cTn>
                                        <p:tgtEl>
                                          <p:spTgt spid="97289"/>
                                        </p:tgtEl>
                                        <p:attrNameLst>
                                          <p:attrName>style.visibility</p:attrName>
                                        </p:attrNameLst>
                                      </p:cBhvr>
                                      <p:to>
                                        <p:strVal val="visible"/>
                                      </p:to>
                                    </p:set>
                                    <p:anim calcmode="lin" valueType="num">
                                      <p:cBhvr>
                                        <p:cTn id="38" dur="500" fill="hold"/>
                                        <p:tgtEl>
                                          <p:spTgt spid="97289"/>
                                        </p:tgtEl>
                                        <p:attrNameLst>
                                          <p:attrName>ppt_w</p:attrName>
                                        </p:attrNameLst>
                                      </p:cBhvr>
                                      <p:tavLst>
                                        <p:tav tm="0">
                                          <p:val>
                                            <p:fltVal val="0"/>
                                          </p:val>
                                        </p:tav>
                                        <p:tav tm="100000">
                                          <p:val>
                                            <p:strVal val="#ppt_w"/>
                                          </p:val>
                                        </p:tav>
                                      </p:tavLst>
                                    </p:anim>
                                    <p:anim calcmode="lin" valueType="num">
                                      <p:cBhvr>
                                        <p:cTn id="39" dur="500" fill="hold"/>
                                        <p:tgtEl>
                                          <p:spTgt spid="97289"/>
                                        </p:tgtEl>
                                        <p:attrNameLst>
                                          <p:attrName>ppt_h</p:attrName>
                                        </p:attrNameLst>
                                      </p:cBhvr>
                                      <p:tavLst>
                                        <p:tav tm="0">
                                          <p:val>
                                            <p:fltVal val="0"/>
                                          </p:val>
                                        </p:tav>
                                        <p:tav tm="100000">
                                          <p:val>
                                            <p:strVal val="#ppt_h"/>
                                          </p:val>
                                        </p:tav>
                                      </p:tavLst>
                                    </p:anim>
                                    <p:animEffect transition="in" filter="fade">
                                      <p:cBhvr>
                                        <p:cTn id="40" dur="500"/>
                                        <p:tgtEl>
                                          <p:spTgt spid="9728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xit" presetSubtype="16" fill="hold" nodeType="clickEffect">
                                  <p:stCondLst>
                                    <p:cond delay="0"/>
                                  </p:stCondLst>
                                  <p:childTnLst>
                                    <p:animEffect transition="out" filter="diamond(in)">
                                      <p:cBhvr>
                                        <p:cTn id="44" dur="500"/>
                                        <p:tgtEl>
                                          <p:spTgt spid="97282"/>
                                        </p:tgtEl>
                                      </p:cBhvr>
                                    </p:animEffect>
                                    <p:set>
                                      <p:cBhvr>
                                        <p:cTn id="45" dur="1" fill="hold">
                                          <p:stCondLst>
                                            <p:cond delay="499"/>
                                          </p:stCondLst>
                                        </p:cTn>
                                        <p:tgtEl>
                                          <p:spTgt spid="97282"/>
                                        </p:tgtEl>
                                        <p:attrNameLst>
                                          <p:attrName>style.visibility</p:attrName>
                                        </p:attrNameLst>
                                      </p:cBhvr>
                                      <p:to>
                                        <p:strVal val="hidden"/>
                                      </p:to>
                                    </p:set>
                                  </p:childTnLst>
                                </p:cTn>
                              </p:par>
                              <p:par>
                                <p:cTn id="46" presetID="8" presetClass="exit" presetSubtype="16" fill="hold" grpId="1" nodeType="withEffect">
                                  <p:stCondLst>
                                    <p:cond delay="0"/>
                                  </p:stCondLst>
                                  <p:childTnLst>
                                    <p:animEffect transition="out" filter="diamond(in)">
                                      <p:cBhvr>
                                        <p:cTn id="47" dur="500"/>
                                        <p:tgtEl>
                                          <p:spTgt spid="97287"/>
                                        </p:tgtEl>
                                      </p:cBhvr>
                                    </p:animEffect>
                                    <p:set>
                                      <p:cBhvr>
                                        <p:cTn id="48" dur="1" fill="hold">
                                          <p:stCondLst>
                                            <p:cond delay="499"/>
                                          </p:stCondLst>
                                        </p:cTn>
                                        <p:tgtEl>
                                          <p:spTgt spid="97287"/>
                                        </p:tgtEl>
                                        <p:attrNameLst>
                                          <p:attrName>style.visibility</p:attrName>
                                        </p:attrNameLst>
                                      </p:cBhvr>
                                      <p:to>
                                        <p:strVal val="hidden"/>
                                      </p:to>
                                    </p:set>
                                  </p:childTnLst>
                                </p:cTn>
                              </p:par>
                              <p:par>
                                <p:cTn id="49" presetID="8" presetClass="exit" presetSubtype="16" fill="hold" grpId="1" nodeType="withEffect">
                                  <p:stCondLst>
                                    <p:cond delay="0"/>
                                  </p:stCondLst>
                                  <p:childTnLst>
                                    <p:animEffect transition="out" filter="diamond(in)">
                                      <p:cBhvr>
                                        <p:cTn id="50" dur="500"/>
                                        <p:tgtEl>
                                          <p:spTgt spid="97283"/>
                                        </p:tgtEl>
                                      </p:cBhvr>
                                    </p:animEffect>
                                    <p:set>
                                      <p:cBhvr>
                                        <p:cTn id="51" dur="1" fill="hold">
                                          <p:stCondLst>
                                            <p:cond delay="499"/>
                                          </p:stCondLst>
                                        </p:cTn>
                                        <p:tgtEl>
                                          <p:spTgt spid="97283"/>
                                        </p:tgtEl>
                                        <p:attrNameLst>
                                          <p:attrName>style.visibility</p:attrName>
                                        </p:attrNameLst>
                                      </p:cBhvr>
                                      <p:to>
                                        <p:strVal val="hidden"/>
                                      </p:to>
                                    </p:set>
                                  </p:childTnLst>
                                </p:cTn>
                              </p:par>
                              <p:par>
                                <p:cTn id="52" presetID="8" presetClass="exit" presetSubtype="16" fill="hold" grpId="1" nodeType="withEffect">
                                  <p:stCondLst>
                                    <p:cond delay="0"/>
                                  </p:stCondLst>
                                  <p:childTnLst>
                                    <p:animEffect transition="out" filter="diamond(in)">
                                      <p:cBhvr>
                                        <p:cTn id="53" dur="500"/>
                                        <p:tgtEl>
                                          <p:spTgt spid="97288"/>
                                        </p:tgtEl>
                                      </p:cBhvr>
                                    </p:animEffect>
                                    <p:set>
                                      <p:cBhvr>
                                        <p:cTn id="54" dur="1" fill="hold">
                                          <p:stCondLst>
                                            <p:cond delay="499"/>
                                          </p:stCondLst>
                                        </p:cTn>
                                        <p:tgtEl>
                                          <p:spTgt spid="97288"/>
                                        </p:tgtEl>
                                        <p:attrNameLst>
                                          <p:attrName>style.visibility</p:attrName>
                                        </p:attrNameLst>
                                      </p:cBhvr>
                                      <p:to>
                                        <p:strVal val="hidden"/>
                                      </p:to>
                                    </p:set>
                                  </p:childTnLst>
                                </p:cTn>
                              </p:par>
                              <p:par>
                                <p:cTn id="55" presetID="8" presetClass="exit" presetSubtype="16" fill="hold" grpId="0" nodeType="withEffect">
                                  <p:stCondLst>
                                    <p:cond delay="0"/>
                                  </p:stCondLst>
                                  <p:iterate type="lt">
                                    <p:tmPct val="0"/>
                                  </p:iterate>
                                  <p:childTnLst>
                                    <p:animEffect transition="out" filter="diamond(in)">
                                      <p:cBhvr>
                                        <p:cTn id="56" dur="500"/>
                                        <p:tgtEl>
                                          <p:spTgt spid="97289"/>
                                        </p:tgtEl>
                                      </p:cBhvr>
                                    </p:animEffect>
                                    <p:set>
                                      <p:cBhvr>
                                        <p:cTn id="57" dur="1" fill="hold">
                                          <p:stCondLst>
                                            <p:cond delay="499"/>
                                          </p:stCondLst>
                                        </p:cTn>
                                        <p:tgtEl>
                                          <p:spTgt spid="97289"/>
                                        </p:tgtEl>
                                        <p:attrNameLst>
                                          <p:attrName>style.visibility</p:attrName>
                                        </p:attrNameLst>
                                      </p:cBhvr>
                                      <p:to>
                                        <p:strVal val="hidden"/>
                                      </p:to>
                                    </p:set>
                                  </p:childTnLst>
                                </p:cTn>
                              </p:par>
                              <p:par>
                                <p:cTn id="58" presetID="5" presetClass="entr" presetSubtype="10" fill="hold" nodeType="withEffect">
                                  <p:stCondLst>
                                    <p:cond delay="0"/>
                                  </p:stCondLst>
                                  <p:childTnLst>
                                    <p:set>
                                      <p:cBhvr>
                                        <p:cTn id="59" dur="1" fill="hold">
                                          <p:stCondLst>
                                            <p:cond delay="0"/>
                                          </p:stCondLst>
                                        </p:cTn>
                                        <p:tgtEl>
                                          <p:spTgt spid="79880">
                                            <p:txEl>
                                              <p:pRg st="0" end="0"/>
                                            </p:txEl>
                                          </p:spTgt>
                                        </p:tgtEl>
                                        <p:attrNameLst>
                                          <p:attrName>style.visibility</p:attrName>
                                        </p:attrNameLst>
                                      </p:cBhvr>
                                      <p:to>
                                        <p:strVal val="visible"/>
                                      </p:to>
                                    </p:set>
                                    <p:animEffect transition="in" filter="checkerboard(across)">
                                      <p:cBhvr>
                                        <p:cTn id="60" dur="500"/>
                                        <p:tgtEl>
                                          <p:spTgt spid="79880">
                                            <p:txEl>
                                              <p:pRg st="0" end="0"/>
                                            </p:txEl>
                                          </p:spTgt>
                                        </p:tgtEl>
                                      </p:cBhvr>
                                    </p:animEffect>
                                  </p:childTnLst>
                                </p:cTn>
                              </p:par>
                              <p:par>
                                <p:cTn id="61" presetID="8" presetClass="entr" presetSubtype="16"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diamond(in)">
                                      <p:cBhvr>
                                        <p:cTn id="63" dur="2000"/>
                                        <p:tgtEl>
                                          <p:spTgt spid="3"/>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79897"/>
                                        </p:tgtEl>
                                        <p:attrNameLst>
                                          <p:attrName>style.visibility</p:attrName>
                                        </p:attrNameLst>
                                      </p:cBhvr>
                                      <p:to>
                                        <p:strVal val="visible"/>
                                      </p:to>
                                    </p:set>
                                    <p:animEffect transition="in" filter="diamond(in)">
                                      <p:cBhvr>
                                        <p:cTn id="66" dur="2000"/>
                                        <p:tgtEl>
                                          <p:spTgt spid="79897"/>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79898"/>
                                        </p:tgtEl>
                                        <p:attrNameLst>
                                          <p:attrName>style.visibility</p:attrName>
                                        </p:attrNameLst>
                                      </p:cBhvr>
                                      <p:to>
                                        <p:strVal val="visible"/>
                                      </p:to>
                                    </p:set>
                                    <p:animEffect transition="in" filter="diamond(in)">
                                      <p:cBhvr>
                                        <p:cTn id="69" dur="2000"/>
                                        <p:tgtEl>
                                          <p:spTgt spid="79898"/>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79896"/>
                                        </p:tgtEl>
                                        <p:attrNameLst>
                                          <p:attrName>style.visibility</p:attrName>
                                        </p:attrNameLst>
                                      </p:cBhvr>
                                      <p:to>
                                        <p:strVal val="visible"/>
                                      </p:to>
                                    </p:set>
                                    <p:animEffect transition="in" filter="diamond(in)">
                                      <p:cBhvr>
                                        <p:cTn id="72" dur="2000"/>
                                        <p:tgtEl>
                                          <p:spTgt spid="7989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xit" presetSubtype="16" fill="hold" nodeType="clickEffect">
                                  <p:stCondLst>
                                    <p:cond delay="0"/>
                                  </p:stCondLst>
                                  <p:childTnLst>
                                    <p:animEffect transition="out" filter="diamond(in)">
                                      <p:cBhvr>
                                        <p:cTn id="76" dur="2000"/>
                                        <p:tgtEl>
                                          <p:spTgt spid="3"/>
                                        </p:tgtEl>
                                      </p:cBhvr>
                                    </p:animEffect>
                                    <p:set>
                                      <p:cBhvr>
                                        <p:cTn id="77" dur="1" fill="hold">
                                          <p:stCondLst>
                                            <p:cond delay="1999"/>
                                          </p:stCondLst>
                                        </p:cTn>
                                        <p:tgtEl>
                                          <p:spTgt spid="3"/>
                                        </p:tgtEl>
                                        <p:attrNameLst>
                                          <p:attrName>style.visibility</p:attrName>
                                        </p:attrNameLst>
                                      </p:cBhvr>
                                      <p:to>
                                        <p:strVal val="hidden"/>
                                      </p:to>
                                    </p:set>
                                  </p:childTnLst>
                                </p:cTn>
                              </p:par>
                              <p:par>
                                <p:cTn id="78" presetID="8" presetClass="exit" presetSubtype="16" fill="hold" grpId="1" nodeType="withEffect">
                                  <p:stCondLst>
                                    <p:cond delay="0"/>
                                  </p:stCondLst>
                                  <p:childTnLst>
                                    <p:animEffect transition="out" filter="diamond(in)">
                                      <p:cBhvr>
                                        <p:cTn id="79" dur="2000"/>
                                        <p:tgtEl>
                                          <p:spTgt spid="79897"/>
                                        </p:tgtEl>
                                      </p:cBhvr>
                                    </p:animEffect>
                                    <p:set>
                                      <p:cBhvr>
                                        <p:cTn id="80" dur="1" fill="hold">
                                          <p:stCondLst>
                                            <p:cond delay="1999"/>
                                          </p:stCondLst>
                                        </p:cTn>
                                        <p:tgtEl>
                                          <p:spTgt spid="79897"/>
                                        </p:tgtEl>
                                        <p:attrNameLst>
                                          <p:attrName>style.visibility</p:attrName>
                                        </p:attrNameLst>
                                      </p:cBhvr>
                                      <p:to>
                                        <p:strVal val="hidden"/>
                                      </p:to>
                                    </p:set>
                                  </p:childTnLst>
                                </p:cTn>
                              </p:par>
                              <p:par>
                                <p:cTn id="81" presetID="8" presetClass="exit" presetSubtype="16" fill="hold" grpId="1" nodeType="withEffect">
                                  <p:stCondLst>
                                    <p:cond delay="0"/>
                                  </p:stCondLst>
                                  <p:childTnLst>
                                    <p:animEffect transition="out" filter="diamond(in)">
                                      <p:cBhvr>
                                        <p:cTn id="82" dur="2000"/>
                                        <p:tgtEl>
                                          <p:spTgt spid="79898"/>
                                        </p:tgtEl>
                                      </p:cBhvr>
                                    </p:animEffect>
                                    <p:set>
                                      <p:cBhvr>
                                        <p:cTn id="83" dur="1" fill="hold">
                                          <p:stCondLst>
                                            <p:cond delay="1999"/>
                                          </p:stCondLst>
                                        </p:cTn>
                                        <p:tgtEl>
                                          <p:spTgt spid="79898"/>
                                        </p:tgtEl>
                                        <p:attrNameLst>
                                          <p:attrName>style.visibility</p:attrName>
                                        </p:attrNameLst>
                                      </p:cBhvr>
                                      <p:to>
                                        <p:strVal val="hidden"/>
                                      </p:to>
                                    </p:set>
                                  </p:childTnLst>
                                </p:cTn>
                              </p:par>
                              <p:par>
                                <p:cTn id="84" presetID="8" presetClass="exit" presetSubtype="16" fill="hold" grpId="1" nodeType="withEffect">
                                  <p:stCondLst>
                                    <p:cond delay="0"/>
                                  </p:stCondLst>
                                  <p:childTnLst>
                                    <p:animEffect transition="out" filter="diamond(in)">
                                      <p:cBhvr>
                                        <p:cTn id="85" dur="2000"/>
                                        <p:tgtEl>
                                          <p:spTgt spid="79896"/>
                                        </p:tgtEl>
                                      </p:cBhvr>
                                    </p:animEffect>
                                    <p:set>
                                      <p:cBhvr>
                                        <p:cTn id="86" dur="1" fill="hold">
                                          <p:stCondLst>
                                            <p:cond delay="1999"/>
                                          </p:stCondLst>
                                        </p:cTn>
                                        <p:tgtEl>
                                          <p:spTgt spid="79896"/>
                                        </p:tgtEl>
                                        <p:attrNameLst>
                                          <p:attrName>style.visibility</p:attrName>
                                        </p:attrNameLst>
                                      </p:cBhvr>
                                      <p:to>
                                        <p:strVal val="hidden"/>
                                      </p:to>
                                    </p:set>
                                  </p:childTnLst>
                                </p:cTn>
                              </p:par>
                              <p:par>
                                <p:cTn id="87" presetID="5" presetClass="entr" presetSubtype="10" fill="hold"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checkerboard(across)">
                                      <p:cBhvr>
                                        <p:cTn id="89" dur="2000"/>
                                        <p:tgtEl>
                                          <p:spTgt spid="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97291"/>
                                        </p:tgtEl>
                                        <p:attrNameLst>
                                          <p:attrName>style.visibility</p:attrName>
                                        </p:attrNameLst>
                                      </p:cBhvr>
                                      <p:to>
                                        <p:strVal val="visible"/>
                                      </p:to>
                                    </p:set>
                                    <p:animEffect transition="in" filter="dissolve">
                                      <p:cBhvr>
                                        <p:cTn id="92" dur="2000"/>
                                        <p:tgtEl>
                                          <p:spTgt spid="97291"/>
                                        </p:tgtEl>
                                      </p:cBhvr>
                                    </p:animEffect>
                                  </p:childTnLst>
                                </p:cTn>
                              </p:par>
                              <p:par>
                                <p:cTn id="93" presetID="23" presetClass="entr" presetSubtype="16" fill="hold" nodeType="withEffect">
                                  <p:stCondLst>
                                    <p:cond delay="0"/>
                                  </p:stCondLst>
                                  <p:childTnLst>
                                    <p:set>
                                      <p:cBhvr>
                                        <p:cTn id="94" dur="1" fill="hold">
                                          <p:stCondLst>
                                            <p:cond delay="0"/>
                                          </p:stCondLst>
                                        </p:cTn>
                                        <p:tgtEl>
                                          <p:spTgt spid="97290"/>
                                        </p:tgtEl>
                                        <p:attrNameLst>
                                          <p:attrName>style.visibility</p:attrName>
                                        </p:attrNameLst>
                                      </p:cBhvr>
                                      <p:to>
                                        <p:strVal val="visible"/>
                                      </p:to>
                                    </p:set>
                                    <p:anim calcmode="lin" valueType="num">
                                      <p:cBhvr>
                                        <p:cTn id="95" dur="2000" fill="hold"/>
                                        <p:tgtEl>
                                          <p:spTgt spid="97290"/>
                                        </p:tgtEl>
                                        <p:attrNameLst>
                                          <p:attrName>ppt_w</p:attrName>
                                        </p:attrNameLst>
                                      </p:cBhvr>
                                      <p:tavLst>
                                        <p:tav tm="0">
                                          <p:val>
                                            <p:fltVal val="0"/>
                                          </p:val>
                                        </p:tav>
                                        <p:tav tm="100000">
                                          <p:val>
                                            <p:strVal val="#ppt_w"/>
                                          </p:val>
                                        </p:tav>
                                      </p:tavLst>
                                    </p:anim>
                                    <p:anim calcmode="lin" valueType="num">
                                      <p:cBhvr>
                                        <p:cTn id="96" dur="2000" fill="hold"/>
                                        <p:tgtEl>
                                          <p:spTgt spid="97290"/>
                                        </p:tgtEl>
                                        <p:attrNameLst>
                                          <p:attrName>ppt_h</p:attrName>
                                        </p:attrNameLst>
                                      </p:cBhvr>
                                      <p:tavLst>
                                        <p:tav tm="0">
                                          <p:val>
                                            <p:fltVal val="0"/>
                                          </p:val>
                                        </p:tav>
                                        <p:tav tm="100000">
                                          <p:val>
                                            <p:strVal val="#ppt_h"/>
                                          </p:val>
                                        </p:tav>
                                      </p:tavLst>
                                    </p:anim>
                                  </p:childTnLst>
                                </p:cTn>
                              </p:par>
                              <p:par>
                                <p:cTn id="97" presetID="9" presetClass="entr" presetSubtype="0" fill="hold" grpId="0" nodeType="withEffect">
                                  <p:stCondLst>
                                    <p:cond delay="0"/>
                                  </p:stCondLst>
                                  <p:childTnLst>
                                    <p:set>
                                      <p:cBhvr>
                                        <p:cTn id="98" dur="1" fill="hold">
                                          <p:stCondLst>
                                            <p:cond delay="0"/>
                                          </p:stCondLst>
                                        </p:cTn>
                                        <p:tgtEl>
                                          <p:spTgt spid="97295"/>
                                        </p:tgtEl>
                                        <p:attrNameLst>
                                          <p:attrName>style.visibility</p:attrName>
                                        </p:attrNameLst>
                                      </p:cBhvr>
                                      <p:to>
                                        <p:strVal val="visible"/>
                                      </p:to>
                                    </p:set>
                                    <p:animEffect transition="in" filter="dissolve">
                                      <p:cBhvr>
                                        <p:cTn id="99" dur="2000"/>
                                        <p:tgtEl>
                                          <p:spTgt spid="97295"/>
                                        </p:tgtEl>
                                      </p:cBhvr>
                                    </p:animEffect>
                                  </p:childTnLst>
                                </p:cTn>
                              </p:par>
                              <p:par>
                                <p:cTn id="100" presetID="23" presetClass="entr" presetSubtype="16" fill="hold" nodeType="withEffect">
                                  <p:stCondLst>
                                    <p:cond delay="0"/>
                                  </p:stCondLst>
                                  <p:childTnLst>
                                    <p:set>
                                      <p:cBhvr>
                                        <p:cTn id="101" dur="1" fill="hold">
                                          <p:stCondLst>
                                            <p:cond delay="0"/>
                                          </p:stCondLst>
                                        </p:cTn>
                                        <p:tgtEl>
                                          <p:spTgt spid="97286"/>
                                        </p:tgtEl>
                                        <p:attrNameLst>
                                          <p:attrName>style.visibility</p:attrName>
                                        </p:attrNameLst>
                                      </p:cBhvr>
                                      <p:to>
                                        <p:strVal val="visible"/>
                                      </p:to>
                                    </p:set>
                                    <p:anim calcmode="lin" valueType="num">
                                      <p:cBhvr>
                                        <p:cTn id="102" dur="2000" fill="hold"/>
                                        <p:tgtEl>
                                          <p:spTgt spid="97286"/>
                                        </p:tgtEl>
                                        <p:attrNameLst>
                                          <p:attrName>ppt_w</p:attrName>
                                        </p:attrNameLst>
                                      </p:cBhvr>
                                      <p:tavLst>
                                        <p:tav tm="0">
                                          <p:val>
                                            <p:fltVal val="0"/>
                                          </p:val>
                                        </p:tav>
                                        <p:tav tm="100000">
                                          <p:val>
                                            <p:strVal val="#ppt_w"/>
                                          </p:val>
                                        </p:tav>
                                      </p:tavLst>
                                    </p:anim>
                                    <p:anim calcmode="lin" valueType="num">
                                      <p:cBhvr>
                                        <p:cTn id="103" dur="2000" fill="hold"/>
                                        <p:tgtEl>
                                          <p:spTgt spid="97286"/>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0"/>
                                  </p:stCondLst>
                                  <p:childTnLst>
                                    <p:set>
                                      <p:cBhvr>
                                        <p:cTn id="105" dur="1" fill="hold">
                                          <p:stCondLst>
                                            <p:cond delay="0"/>
                                          </p:stCondLst>
                                        </p:cTn>
                                        <p:tgtEl>
                                          <p:spTgt spid="97285"/>
                                        </p:tgtEl>
                                        <p:attrNameLst>
                                          <p:attrName>style.visibility</p:attrName>
                                        </p:attrNameLst>
                                      </p:cBhvr>
                                      <p:to>
                                        <p:strVal val="visible"/>
                                      </p:to>
                                    </p:set>
                                    <p:anim calcmode="lin" valueType="num">
                                      <p:cBhvr>
                                        <p:cTn id="106" dur="2000" fill="hold"/>
                                        <p:tgtEl>
                                          <p:spTgt spid="97285"/>
                                        </p:tgtEl>
                                        <p:attrNameLst>
                                          <p:attrName>ppt_w</p:attrName>
                                        </p:attrNameLst>
                                      </p:cBhvr>
                                      <p:tavLst>
                                        <p:tav tm="0">
                                          <p:val>
                                            <p:fltVal val="0"/>
                                          </p:val>
                                        </p:tav>
                                        <p:tav tm="100000">
                                          <p:val>
                                            <p:strVal val="#ppt_w"/>
                                          </p:val>
                                        </p:tav>
                                      </p:tavLst>
                                    </p:anim>
                                    <p:anim calcmode="lin" valueType="num">
                                      <p:cBhvr>
                                        <p:cTn id="107" dur="2000" fill="hold"/>
                                        <p:tgtEl>
                                          <p:spTgt spid="97285"/>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97284"/>
                                        </p:tgtEl>
                                        <p:attrNameLst>
                                          <p:attrName>style.visibility</p:attrName>
                                        </p:attrNameLst>
                                      </p:cBhvr>
                                      <p:to>
                                        <p:strVal val="visible"/>
                                      </p:to>
                                    </p:set>
                                    <p:anim calcmode="lin" valueType="num">
                                      <p:cBhvr>
                                        <p:cTn id="110" dur="2000" fill="hold"/>
                                        <p:tgtEl>
                                          <p:spTgt spid="97284"/>
                                        </p:tgtEl>
                                        <p:attrNameLst>
                                          <p:attrName>ppt_w</p:attrName>
                                        </p:attrNameLst>
                                      </p:cBhvr>
                                      <p:tavLst>
                                        <p:tav tm="0">
                                          <p:val>
                                            <p:fltVal val="0"/>
                                          </p:val>
                                        </p:tav>
                                        <p:tav tm="100000">
                                          <p:val>
                                            <p:strVal val="#ppt_w"/>
                                          </p:val>
                                        </p:tav>
                                      </p:tavLst>
                                    </p:anim>
                                    <p:anim calcmode="lin" valueType="num">
                                      <p:cBhvr>
                                        <p:cTn id="111" dur="2000" fill="hold"/>
                                        <p:tgtEl>
                                          <p:spTgt spid="97284"/>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97292"/>
                                        </p:tgtEl>
                                        <p:attrNameLst>
                                          <p:attrName>style.visibility</p:attrName>
                                        </p:attrNameLst>
                                      </p:cBhvr>
                                      <p:to>
                                        <p:strVal val="visible"/>
                                      </p:to>
                                    </p:set>
                                    <p:anim calcmode="lin" valueType="num">
                                      <p:cBhvr>
                                        <p:cTn id="114" dur="2000" fill="hold"/>
                                        <p:tgtEl>
                                          <p:spTgt spid="97292"/>
                                        </p:tgtEl>
                                        <p:attrNameLst>
                                          <p:attrName>ppt_w</p:attrName>
                                        </p:attrNameLst>
                                      </p:cBhvr>
                                      <p:tavLst>
                                        <p:tav tm="0">
                                          <p:val>
                                            <p:fltVal val="0"/>
                                          </p:val>
                                        </p:tav>
                                        <p:tav tm="100000">
                                          <p:val>
                                            <p:strVal val="#ppt_w"/>
                                          </p:val>
                                        </p:tav>
                                      </p:tavLst>
                                    </p:anim>
                                    <p:anim calcmode="lin" valueType="num">
                                      <p:cBhvr>
                                        <p:cTn id="115" dur="2000" fill="hold"/>
                                        <p:tgtEl>
                                          <p:spTgt spid="97292"/>
                                        </p:tgtEl>
                                        <p:attrNameLst>
                                          <p:attrName>ppt_h</p:attrName>
                                        </p:attrNameLst>
                                      </p:cBhvr>
                                      <p:tavLst>
                                        <p:tav tm="0">
                                          <p:val>
                                            <p:fltVal val="0"/>
                                          </p:val>
                                        </p:tav>
                                        <p:tav tm="100000">
                                          <p:val>
                                            <p:strVal val="#ppt_h"/>
                                          </p:val>
                                        </p:tav>
                                      </p:tavLst>
                                    </p:anim>
                                  </p:childTnLst>
                                </p:cTn>
                              </p:par>
                              <p:par>
                                <p:cTn id="116" presetID="23" presetClass="entr" presetSubtype="16" fill="hold" grpId="0" nodeType="withEffect">
                                  <p:stCondLst>
                                    <p:cond delay="0"/>
                                  </p:stCondLst>
                                  <p:childTnLst>
                                    <p:set>
                                      <p:cBhvr>
                                        <p:cTn id="117" dur="1" fill="hold">
                                          <p:stCondLst>
                                            <p:cond delay="0"/>
                                          </p:stCondLst>
                                        </p:cTn>
                                        <p:tgtEl>
                                          <p:spTgt spid="97293"/>
                                        </p:tgtEl>
                                        <p:attrNameLst>
                                          <p:attrName>style.visibility</p:attrName>
                                        </p:attrNameLst>
                                      </p:cBhvr>
                                      <p:to>
                                        <p:strVal val="visible"/>
                                      </p:to>
                                    </p:set>
                                    <p:anim calcmode="lin" valueType="num">
                                      <p:cBhvr>
                                        <p:cTn id="118" dur="2000" fill="hold"/>
                                        <p:tgtEl>
                                          <p:spTgt spid="97293"/>
                                        </p:tgtEl>
                                        <p:attrNameLst>
                                          <p:attrName>ppt_w</p:attrName>
                                        </p:attrNameLst>
                                      </p:cBhvr>
                                      <p:tavLst>
                                        <p:tav tm="0">
                                          <p:val>
                                            <p:fltVal val="0"/>
                                          </p:val>
                                        </p:tav>
                                        <p:tav tm="100000">
                                          <p:val>
                                            <p:strVal val="#ppt_w"/>
                                          </p:val>
                                        </p:tav>
                                      </p:tavLst>
                                    </p:anim>
                                    <p:anim calcmode="lin" valueType="num">
                                      <p:cBhvr>
                                        <p:cTn id="119" dur="2000" fill="hold"/>
                                        <p:tgtEl>
                                          <p:spTgt spid="97293"/>
                                        </p:tgtEl>
                                        <p:attrNameLst>
                                          <p:attrName>ppt_h</p:attrName>
                                        </p:attrNameLst>
                                      </p:cBhvr>
                                      <p:tavLst>
                                        <p:tav tm="0">
                                          <p:val>
                                            <p:fltVal val="0"/>
                                          </p:val>
                                        </p:tav>
                                        <p:tav tm="100000">
                                          <p:val>
                                            <p:strVal val="#ppt_h"/>
                                          </p:val>
                                        </p:tav>
                                      </p:tavLst>
                                    </p:anim>
                                  </p:childTnLst>
                                </p:cTn>
                              </p:par>
                              <p:par>
                                <p:cTn id="120" presetID="23" presetClass="entr" presetSubtype="16" fill="hold" nodeType="withEffect">
                                  <p:stCondLst>
                                    <p:cond delay="0"/>
                                  </p:stCondLst>
                                  <p:childTnLst>
                                    <p:set>
                                      <p:cBhvr>
                                        <p:cTn id="121" dur="1" fill="hold">
                                          <p:stCondLst>
                                            <p:cond delay="0"/>
                                          </p:stCondLst>
                                        </p:cTn>
                                        <p:tgtEl>
                                          <p:spTgt spid="97294"/>
                                        </p:tgtEl>
                                        <p:attrNameLst>
                                          <p:attrName>style.visibility</p:attrName>
                                        </p:attrNameLst>
                                      </p:cBhvr>
                                      <p:to>
                                        <p:strVal val="visible"/>
                                      </p:to>
                                    </p:set>
                                    <p:anim calcmode="lin" valueType="num">
                                      <p:cBhvr>
                                        <p:cTn id="122" dur="2000" fill="hold"/>
                                        <p:tgtEl>
                                          <p:spTgt spid="97294"/>
                                        </p:tgtEl>
                                        <p:attrNameLst>
                                          <p:attrName>ppt_w</p:attrName>
                                        </p:attrNameLst>
                                      </p:cBhvr>
                                      <p:tavLst>
                                        <p:tav tm="0">
                                          <p:val>
                                            <p:fltVal val="0"/>
                                          </p:val>
                                        </p:tav>
                                        <p:tav tm="100000">
                                          <p:val>
                                            <p:strVal val="#ppt_w"/>
                                          </p:val>
                                        </p:tav>
                                      </p:tavLst>
                                    </p:anim>
                                    <p:anim calcmode="lin" valueType="num">
                                      <p:cBhvr>
                                        <p:cTn id="123" dur="2000" fill="hold"/>
                                        <p:tgtEl>
                                          <p:spTgt spid="97294"/>
                                        </p:tgtEl>
                                        <p:attrNameLst>
                                          <p:attrName>ppt_h</p:attrName>
                                        </p:attrNameLst>
                                      </p:cBhvr>
                                      <p:tavLst>
                                        <p:tav tm="0">
                                          <p:val>
                                            <p:fltVal val="0"/>
                                          </p:val>
                                        </p:tav>
                                        <p:tav tm="100000">
                                          <p:val>
                                            <p:strVal val="#ppt_h"/>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8" presetClass="exit" presetSubtype="16" fill="hold" nodeType="clickEffect">
                                  <p:stCondLst>
                                    <p:cond delay="0"/>
                                  </p:stCondLst>
                                  <p:childTnLst>
                                    <p:animEffect transition="out" filter="diamond(in)">
                                      <p:cBhvr>
                                        <p:cTn id="127" dur="500"/>
                                        <p:tgtEl>
                                          <p:spTgt spid="2"/>
                                        </p:tgtEl>
                                      </p:cBhvr>
                                    </p:animEffect>
                                    <p:set>
                                      <p:cBhvr>
                                        <p:cTn id="128" dur="1" fill="hold">
                                          <p:stCondLst>
                                            <p:cond delay="499"/>
                                          </p:stCondLst>
                                        </p:cTn>
                                        <p:tgtEl>
                                          <p:spTgt spid="2"/>
                                        </p:tgtEl>
                                        <p:attrNameLst>
                                          <p:attrName>style.visibility</p:attrName>
                                        </p:attrNameLst>
                                      </p:cBhvr>
                                      <p:to>
                                        <p:strVal val="hidden"/>
                                      </p:to>
                                    </p:set>
                                  </p:childTnLst>
                                </p:cTn>
                              </p:par>
                              <p:par>
                                <p:cTn id="129" presetID="8" presetClass="exit" presetSubtype="16" fill="hold" grpId="1" nodeType="withEffect">
                                  <p:stCondLst>
                                    <p:cond delay="0"/>
                                  </p:stCondLst>
                                  <p:childTnLst>
                                    <p:animEffect transition="out" filter="diamond(in)">
                                      <p:cBhvr>
                                        <p:cTn id="130" dur="500"/>
                                        <p:tgtEl>
                                          <p:spTgt spid="97291"/>
                                        </p:tgtEl>
                                      </p:cBhvr>
                                    </p:animEffect>
                                    <p:set>
                                      <p:cBhvr>
                                        <p:cTn id="131" dur="1" fill="hold">
                                          <p:stCondLst>
                                            <p:cond delay="499"/>
                                          </p:stCondLst>
                                        </p:cTn>
                                        <p:tgtEl>
                                          <p:spTgt spid="97291"/>
                                        </p:tgtEl>
                                        <p:attrNameLst>
                                          <p:attrName>style.visibility</p:attrName>
                                        </p:attrNameLst>
                                      </p:cBhvr>
                                      <p:to>
                                        <p:strVal val="hidden"/>
                                      </p:to>
                                    </p:set>
                                  </p:childTnLst>
                                </p:cTn>
                              </p:par>
                              <p:par>
                                <p:cTn id="132" presetID="8" presetClass="exit" presetSubtype="16" fill="hold" grpId="0" nodeType="withEffect">
                                  <p:stCondLst>
                                    <p:cond delay="0"/>
                                  </p:stCondLst>
                                  <p:childTnLst>
                                    <p:animEffect transition="out" filter="diamond(in)">
                                      <p:cBhvr>
                                        <p:cTn id="133" dur="500"/>
                                        <p:tgtEl>
                                          <p:spTgt spid="97290"/>
                                        </p:tgtEl>
                                      </p:cBhvr>
                                    </p:animEffect>
                                    <p:set>
                                      <p:cBhvr>
                                        <p:cTn id="134" dur="1" fill="hold">
                                          <p:stCondLst>
                                            <p:cond delay="499"/>
                                          </p:stCondLst>
                                        </p:cTn>
                                        <p:tgtEl>
                                          <p:spTgt spid="97290"/>
                                        </p:tgtEl>
                                        <p:attrNameLst>
                                          <p:attrName>style.visibility</p:attrName>
                                        </p:attrNameLst>
                                      </p:cBhvr>
                                      <p:to>
                                        <p:strVal val="hidden"/>
                                      </p:to>
                                    </p:set>
                                  </p:childTnLst>
                                </p:cTn>
                              </p:par>
                              <p:par>
                                <p:cTn id="135" presetID="8" presetClass="exit" presetSubtype="16" fill="hold" grpId="1" nodeType="withEffect">
                                  <p:stCondLst>
                                    <p:cond delay="0"/>
                                  </p:stCondLst>
                                  <p:childTnLst>
                                    <p:animEffect transition="out" filter="diamond(in)">
                                      <p:cBhvr>
                                        <p:cTn id="136" dur="500"/>
                                        <p:tgtEl>
                                          <p:spTgt spid="97295"/>
                                        </p:tgtEl>
                                      </p:cBhvr>
                                    </p:animEffect>
                                    <p:set>
                                      <p:cBhvr>
                                        <p:cTn id="137" dur="1" fill="hold">
                                          <p:stCondLst>
                                            <p:cond delay="499"/>
                                          </p:stCondLst>
                                        </p:cTn>
                                        <p:tgtEl>
                                          <p:spTgt spid="97295"/>
                                        </p:tgtEl>
                                        <p:attrNameLst>
                                          <p:attrName>style.visibility</p:attrName>
                                        </p:attrNameLst>
                                      </p:cBhvr>
                                      <p:to>
                                        <p:strVal val="hidden"/>
                                      </p:to>
                                    </p:set>
                                  </p:childTnLst>
                                </p:cTn>
                              </p:par>
                              <p:par>
                                <p:cTn id="138" presetID="8" presetClass="exit" presetSubtype="16" fill="hold" grpId="0" nodeType="withEffect">
                                  <p:stCondLst>
                                    <p:cond delay="0"/>
                                  </p:stCondLst>
                                  <p:childTnLst>
                                    <p:animEffect transition="out" filter="diamond(in)">
                                      <p:cBhvr>
                                        <p:cTn id="139" dur="500"/>
                                        <p:tgtEl>
                                          <p:spTgt spid="97294"/>
                                        </p:tgtEl>
                                      </p:cBhvr>
                                    </p:animEffect>
                                    <p:set>
                                      <p:cBhvr>
                                        <p:cTn id="140" dur="1" fill="hold">
                                          <p:stCondLst>
                                            <p:cond delay="499"/>
                                          </p:stCondLst>
                                        </p:cTn>
                                        <p:tgtEl>
                                          <p:spTgt spid="97294"/>
                                        </p:tgtEl>
                                        <p:attrNameLst>
                                          <p:attrName>style.visibility</p:attrName>
                                        </p:attrNameLst>
                                      </p:cBhvr>
                                      <p:to>
                                        <p:strVal val="hidden"/>
                                      </p:to>
                                    </p:set>
                                  </p:childTnLst>
                                </p:cTn>
                              </p:par>
                              <p:par>
                                <p:cTn id="141" presetID="8" presetClass="exit" presetSubtype="16" fill="hold" grpId="0" nodeType="withEffect">
                                  <p:stCondLst>
                                    <p:cond delay="0"/>
                                  </p:stCondLst>
                                  <p:childTnLst>
                                    <p:animEffect transition="out" filter="diamond(in)">
                                      <p:cBhvr>
                                        <p:cTn id="142" dur="500"/>
                                        <p:tgtEl>
                                          <p:spTgt spid="97286"/>
                                        </p:tgtEl>
                                      </p:cBhvr>
                                    </p:animEffect>
                                    <p:set>
                                      <p:cBhvr>
                                        <p:cTn id="143" dur="1" fill="hold">
                                          <p:stCondLst>
                                            <p:cond delay="499"/>
                                          </p:stCondLst>
                                        </p:cTn>
                                        <p:tgtEl>
                                          <p:spTgt spid="97286"/>
                                        </p:tgtEl>
                                        <p:attrNameLst>
                                          <p:attrName>style.visibility</p:attrName>
                                        </p:attrNameLst>
                                      </p:cBhvr>
                                      <p:to>
                                        <p:strVal val="hidden"/>
                                      </p:to>
                                    </p:set>
                                  </p:childTnLst>
                                </p:cTn>
                              </p:par>
                              <p:par>
                                <p:cTn id="144" presetID="8" presetClass="exit" presetSubtype="16" fill="hold" grpId="0" nodeType="withEffect">
                                  <p:stCondLst>
                                    <p:cond delay="0"/>
                                  </p:stCondLst>
                                  <p:childTnLst>
                                    <p:animEffect transition="out" filter="diamond(in)">
                                      <p:cBhvr>
                                        <p:cTn id="145" dur="500"/>
                                        <p:tgtEl>
                                          <p:spTgt spid="97285"/>
                                        </p:tgtEl>
                                      </p:cBhvr>
                                    </p:animEffect>
                                    <p:set>
                                      <p:cBhvr>
                                        <p:cTn id="146" dur="1" fill="hold">
                                          <p:stCondLst>
                                            <p:cond delay="499"/>
                                          </p:stCondLst>
                                        </p:cTn>
                                        <p:tgtEl>
                                          <p:spTgt spid="97285"/>
                                        </p:tgtEl>
                                        <p:attrNameLst>
                                          <p:attrName>style.visibility</p:attrName>
                                        </p:attrNameLst>
                                      </p:cBhvr>
                                      <p:to>
                                        <p:strVal val="hidden"/>
                                      </p:to>
                                    </p:set>
                                  </p:childTnLst>
                                </p:cTn>
                              </p:par>
                              <p:par>
                                <p:cTn id="147" presetID="8" presetClass="exit" presetSubtype="16" fill="hold" grpId="1" nodeType="withEffect">
                                  <p:stCondLst>
                                    <p:cond delay="0"/>
                                  </p:stCondLst>
                                  <p:childTnLst>
                                    <p:animEffect transition="out" filter="diamond(in)">
                                      <p:cBhvr>
                                        <p:cTn id="148" dur="500"/>
                                        <p:tgtEl>
                                          <p:spTgt spid="97293"/>
                                        </p:tgtEl>
                                      </p:cBhvr>
                                    </p:animEffect>
                                    <p:set>
                                      <p:cBhvr>
                                        <p:cTn id="149" dur="1" fill="hold">
                                          <p:stCondLst>
                                            <p:cond delay="499"/>
                                          </p:stCondLst>
                                        </p:cTn>
                                        <p:tgtEl>
                                          <p:spTgt spid="97293"/>
                                        </p:tgtEl>
                                        <p:attrNameLst>
                                          <p:attrName>style.visibility</p:attrName>
                                        </p:attrNameLst>
                                      </p:cBhvr>
                                      <p:to>
                                        <p:strVal val="hidden"/>
                                      </p:to>
                                    </p:set>
                                  </p:childTnLst>
                                </p:cTn>
                              </p:par>
                              <p:par>
                                <p:cTn id="150" presetID="8" presetClass="exit" presetSubtype="16" fill="hold" grpId="1" nodeType="withEffect">
                                  <p:stCondLst>
                                    <p:cond delay="0"/>
                                  </p:stCondLst>
                                  <p:childTnLst>
                                    <p:animEffect transition="out" filter="diamond(in)">
                                      <p:cBhvr>
                                        <p:cTn id="151" dur="500"/>
                                        <p:tgtEl>
                                          <p:spTgt spid="97292"/>
                                        </p:tgtEl>
                                      </p:cBhvr>
                                    </p:animEffect>
                                    <p:set>
                                      <p:cBhvr>
                                        <p:cTn id="152" dur="1" fill="hold">
                                          <p:stCondLst>
                                            <p:cond delay="499"/>
                                          </p:stCondLst>
                                        </p:cTn>
                                        <p:tgtEl>
                                          <p:spTgt spid="97292"/>
                                        </p:tgtEl>
                                        <p:attrNameLst>
                                          <p:attrName>style.visibility</p:attrName>
                                        </p:attrNameLst>
                                      </p:cBhvr>
                                      <p:to>
                                        <p:strVal val="hidden"/>
                                      </p:to>
                                    </p:set>
                                  </p:childTnLst>
                                </p:cTn>
                              </p:par>
                              <p:par>
                                <p:cTn id="153" presetID="8" presetClass="exit" presetSubtype="16" fill="hold" grpId="1" nodeType="withEffect">
                                  <p:stCondLst>
                                    <p:cond delay="0"/>
                                  </p:stCondLst>
                                  <p:childTnLst>
                                    <p:animEffect transition="out" filter="diamond(in)">
                                      <p:cBhvr>
                                        <p:cTn id="154" dur="500"/>
                                        <p:tgtEl>
                                          <p:spTgt spid="97284"/>
                                        </p:tgtEl>
                                      </p:cBhvr>
                                    </p:animEffect>
                                    <p:set>
                                      <p:cBhvr>
                                        <p:cTn id="155" dur="1" fill="hold">
                                          <p:stCondLst>
                                            <p:cond delay="499"/>
                                          </p:stCondLst>
                                        </p:cTn>
                                        <p:tgtEl>
                                          <p:spTgt spid="97284"/>
                                        </p:tgtEl>
                                        <p:attrNameLst>
                                          <p:attrName>style.visibility</p:attrName>
                                        </p:attrNameLst>
                                      </p:cBhvr>
                                      <p:to>
                                        <p:strVal val="hidden"/>
                                      </p:to>
                                    </p:set>
                                  </p:childTnLst>
                                </p:cTn>
                              </p:par>
                              <p:par>
                                <p:cTn id="156" presetID="8" presetClass="entr" presetSubtype="16" fill="hold" nodeType="withEffect">
                                  <p:stCondLst>
                                    <p:cond delay="0"/>
                                  </p:stCondLst>
                                  <p:childTnLst>
                                    <p:set>
                                      <p:cBhvr>
                                        <p:cTn id="157" dur="1" fill="hold">
                                          <p:stCondLst>
                                            <p:cond delay="0"/>
                                          </p:stCondLst>
                                        </p:cTn>
                                        <p:tgtEl>
                                          <p:spTgt spid="79885"/>
                                        </p:tgtEl>
                                        <p:attrNameLst>
                                          <p:attrName>style.visibility</p:attrName>
                                        </p:attrNameLst>
                                      </p:cBhvr>
                                      <p:to>
                                        <p:strVal val="visible"/>
                                      </p:to>
                                    </p:set>
                                    <p:animEffect transition="in" filter="diamond(in)">
                                      <p:cBhvr>
                                        <p:cTn id="158" dur="2000"/>
                                        <p:tgtEl>
                                          <p:spTgt spid="7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8" grpId="0"/>
      <p:bldP spid="79896" grpId="0"/>
      <p:bldP spid="79896" grpId="1"/>
      <p:bldP spid="79897" grpId="0"/>
      <p:bldP spid="79897" grpId="1"/>
      <p:bldP spid="79898" grpId="0"/>
      <p:bldP spid="79898" grpId="1"/>
      <p:bldP spid="97289" grpId="0" animBg="1"/>
      <p:bldP spid="97289" grpId="1" animBg="1"/>
      <p:bldP spid="97288" grpId="0" animBg="1"/>
      <p:bldP spid="97288" grpId="1" animBg="1"/>
      <p:bldP spid="97287" grpId="0" animBg="1"/>
      <p:bldP spid="97287" grpId="1" animBg="1"/>
      <p:bldP spid="97283" grpId="0" animBg="1"/>
      <p:bldP spid="97283" grpId="1" animBg="1"/>
      <p:bldP spid="97291" grpId="0" animBg="1"/>
      <p:bldP spid="97291" grpId="1" animBg="1"/>
      <p:bldP spid="97290" grpId="0" animBg="1"/>
      <p:bldP spid="97295" grpId="0" animBg="1"/>
      <p:bldP spid="97295" grpId="1" animBg="1"/>
      <p:bldP spid="97286" grpId="0" animBg="1"/>
      <p:bldP spid="97285" grpId="0" animBg="1"/>
      <p:bldP spid="97284" grpId="0" animBg="1"/>
      <p:bldP spid="97284" grpId="1" animBg="1"/>
      <p:bldP spid="97292" grpId="0" animBg="1"/>
      <p:bldP spid="97292" grpId="1" animBg="1"/>
      <p:bldP spid="97293" grpId="0" animBg="1"/>
      <p:bldP spid="97293" grpId="1" animBg="1"/>
      <p:bldP spid="972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0964" name="Text Box 4"/>
          <p:cNvSpPr txBox="1">
            <a:spLocks noChangeArrowheads="1"/>
          </p:cNvSpPr>
          <p:nvPr/>
        </p:nvSpPr>
        <p:spPr bwMode="auto">
          <a:xfrm>
            <a:off x="-76200" y="762000"/>
            <a:ext cx="3703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40965" name="Rectangle 5"/>
          <p:cNvSpPr>
            <a:spLocks noChangeArrowheads="1"/>
          </p:cNvSpPr>
          <p:nvPr/>
        </p:nvSpPr>
        <p:spPr bwMode="auto">
          <a:xfrm>
            <a:off x="-76200" y="1120775"/>
            <a:ext cx="388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44038" name="Text Box 6"/>
          <p:cNvSpPr txBox="1">
            <a:spLocks noChangeArrowheads="1"/>
          </p:cNvSpPr>
          <p:nvPr/>
        </p:nvSpPr>
        <p:spPr bwMode="auto">
          <a:xfrm>
            <a:off x="0" y="316865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a:solidFill>
                  <a:schemeClr val="bg1"/>
                </a:solidFill>
                <a:latin typeface="Times New Roman" pitchFamily="18" charset="0"/>
                <a:cs typeface="Times New Roman" pitchFamily="18" charset="0"/>
              </a:rPr>
              <a:t>3. Chính sách văn hóa, giáo dục:</a:t>
            </a:r>
            <a:endParaRPr lang="en-US" altLang="vi-VN" sz="1800" b="1">
              <a:solidFill>
                <a:schemeClr val="bg1"/>
              </a:solidFill>
              <a:latin typeface="Times New Roman" pitchFamily="18" charset="0"/>
              <a:cs typeface="Times New Roman" pitchFamily="18" charset="0"/>
            </a:endParaRPr>
          </a:p>
        </p:txBody>
      </p:sp>
      <p:sp>
        <p:nvSpPr>
          <p:cNvPr id="40967" name="Text Box 7"/>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40968" name="Text Box 8"/>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40969" name="Text Box 9"/>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40970" name="Text Box 10"/>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
        <p:nvSpPr>
          <p:cNvPr id="44043" name="AutoShape 11"/>
          <p:cNvSpPr>
            <a:spLocks noChangeArrowheads="1"/>
          </p:cNvSpPr>
          <p:nvPr/>
        </p:nvSpPr>
        <p:spPr bwMode="auto">
          <a:xfrm>
            <a:off x="4648200" y="838200"/>
            <a:ext cx="4191000" cy="1676400"/>
          </a:xfrm>
          <a:prstGeom prst="cloudCallout">
            <a:avLst>
              <a:gd name="adj1" fmla="val -52500"/>
              <a:gd name="adj2" fmla="val 713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4044" name="Text Box 12"/>
          <p:cNvSpPr txBox="1">
            <a:spLocks noChangeArrowheads="1"/>
          </p:cNvSpPr>
          <p:nvPr/>
        </p:nvSpPr>
        <p:spPr bwMode="auto">
          <a:xfrm>
            <a:off x="5257800" y="114300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FF0000"/>
                </a:solidFill>
                <a:latin typeface="Times New Roman" pitchFamily="18" charset="0"/>
                <a:cs typeface="Times New Roman" pitchFamily="18" charset="0"/>
              </a:rPr>
              <a:t>Về văn hóa, giáo dục Thực dân Pháp thực hiện những chính sách gì?</a:t>
            </a:r>
            <a:endParaRPr lang="en-US" altLang="vi-VN" sz="2400" b="1" i="1">
              <a:solidFill>
                <a:srgbClr val="FF0000"/>
              </a:solidFill>
              <a:latin typeface="Times New Roman" pitchFamily="18" charset="0"/>
              <a:cs typeface="Times New Roman" pitchFamily="18" charset="0"/>
            </a:endParaRPr>
          </a:p>
        </p:txBody>
      </p:sp>
      <p:sp>
        <p:nvSpPr>
          <p:cNvPr id="44045" name="Text Box 13"/>
          <p:cNvSpPr txBox="1">
            <a:spLocks noChangeArrowheads="1"/>
          </p:cNvSpPr>
          <p:nvPr/>
        </p:nvSpPr>
        <p:spPr bwMode="auto">
          <a:xfrm>
            <a:off x="3810000" y="2971800"/>
            <a:ext cx="5105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a:latin typeface="Times New Roman" pitchFamily="18" charset="0"/>
                <a:cs typeface="Times New Roman" pitchFamily="18" charset="0"/>
              </a:rPr>
              <a:t>-</a:t>
            </a:r>
            <a:r>
              <a:rPr lang="pt-BR" altLang="vi-VN" sz="2400" b="1" i="1">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400" b="1" i="1">
                <a:latin typeface="Times New Roman" pitchFamily="18" charset="0"/>
                <a:cs typeface="Times New Roman" pitchFamily="18" charset="0"/>
              </a:rPr>
              <a:t>- Về sau Pháp mở trường học mới nhằm đào tạo lớp người bản xứ phục vụ việc cai trị.</a:t>
            </a:r>
          </a:p>
          <a:p>
            <a:pPr eaLnBrk="1" hangingPunct="1">
              <a:spcBef>
                <a:spcPct val="0"/>
              </a:spcBef>
              <a:buFontTx/>
              <a:buNone/>
            </a:pPr>
            <a:r>
              <a:rPr lang="en-US" altLang="vi-VN" sz="2400" b="1" i="1">
                <a:latin typeface="Times New Roman" pitchFamily="18" charset="0"/>
                <a:cs typeface="Times New Roman" pitchFamily="18" charset="0"/>
              </a:rPr>
              <a:t>- Mở một số cơ sở văn hóa, y tế.</a:t>
            </a:r>
          </a:p>
          <a:p>
            <a:pPr eaLnBrk="1" hangingPunct="1">
              <a:spcBef>
                <a:spcPct val="0"/>
              </a:spcBef>
              <a:buFontTx/>
              <a:buChar char="-"/>
            </a:pPr>
            <a:endParaRPr lang="en-US" altLang="vi-VN" sz="2400">
              <a:latin typeface="Times New Roman" pitchFamily="18" charset="0"/>
              <a:cs typeface="Times New Roman" pitchFamily="18" charset="0"/>
            </a:endParaRPr>
          </a:p>
        </p:txBody>
      </p:sp>
      <p:sp>
        <p:nvSpPr>
          <p:cNvPr id="44046" name="Text Box 14"/>
          <p:cNvSpPr txBox="1">
            <a:spLocks noChangeArrowheads="1"/>
          </p:cNvSpPr>
          <p:nvPr/>
        </p:nvSpPr>
        <p:spPr bwMode="auto">
          <a:xfrm>
            <a:off x="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44047" name="Text Box 15"/>
          <p:cNvSpPr txBox="1">
            <a:spLocks noChangeArrowheads="1"/>
          </p:cNvSpPr>
          <p:nvPr/>
        </p:nvSpPr>
        <p:spPr bwMode="auto">
          <a:xfrm>
            <a:off x="3352800" y="2438400"/>
            <a:ext cx="5905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diamond(in)">
                                      <p:cBhvr>
                                        <p:cTn id="7" dur="10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44043"/>
                                        </p:tgtEl>
                                        <p:attrNameLst>
                                          <p:attrName>style.visibility</p:attrName>
                                        </p:attrNameLst>
                                      </p:cBhvr>
                                      <p:to>
                                        <p:strVal val="visible"/>
                                      </p:to>
                                    </p:set>
                                    <p:animScale>
                                      <p:cBhvr>
                                        <p:cTn id="12" dur="1000" decel="50000" fill="hold">
                                          <p:stCondLst>
                                            <p:cond delay="0"/>
                                          </p:stCondLst>
                                        </p:cTn>
                                        <p:tgtEl>
                                          <p:spTgt spid="440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4043"/>
                                        </p:tgtEl>
                                        <p:attrNameLst>
                                          <p:attrName>ppt_x</p:attrName>
                                          <p:attrName>ppt_y</p:attrName>
                                        </p:attrNameLst>
                                      </p:cBhvr>
                                    </p:animMotion>
                                    <p:animEffect transition="in" filter="fade">
                                      <p:cBhvr>
                                        <p:cTn id="14" dur="1000"/>
                                        <p:tgtEl>
                                          <p:spTgt spid="4404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4044"/>
                                        </p:tgtEl>
                                        <p:attrNameLst>
                                          <p:attrName>style.visibility</p:attrName>
                                        </p:attrNameLst>
                                      </p:cBhvr>
                                      <p:to>
                                        <p:strVal val="visible"/>
                                      </p:to>
                                    </p:set>
                                    <p:animScale>
                                      <p:cBhvr>
                                        <p:cTn id="17" dur="1000" decel="50000" fill="hold">
                                          <p:stCondLst>
                                            <p:cond delay="0"/>
                                          </p:stCondLst>
                                        </p:cTn>
                                        <p:tgtEl>
                                          <p:spTgt spid="440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4044"/>
                                        </p:tgtEl>
                                        <p:attrNameLst>
                                          <p:attrName>ppt_x</p:attrName>
                                          <p:attrName>ppt_y</p:attrName>
                                        </p:attrNameLst>
                                      </p:cBhvr>
                                    </p:animMotion>
                                    <p:animEffect transition="in" filter="fade">
                                      <p:cBhvr>
                                        <p:cTn id="19" dur="1000"/>
                                        <p:tgtEl>
                                          <p:spTgt spid="440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045"/>
                                        </p:tgtEl>
                                        <p:attrNameLst>
                                          <p:attrName>style.visibility</p:attrName>
                                        </p:attrNameLst>
                                      </p:cBhvr>
                                      <p:to>
                                        <p:strVal val="visible"/>
                                      </p:to>
                                    </p:set>
                                    <p:anim calcmode="lin" valueType="num">
                                      <p:cBhvr additive="base">
                                        <p:cTn id="24" dur="500" fill="hold"/>
                                        <p:tgtEl>
                                          <p:spTgt spid="44045"/>
                                        </p:tgtEl>
                                        <p:attrNameLst>
                                          <p:attrName>ppt_x</p:attrName>
                                        </p:attrNameLst>
                                      </p:cBhvr>
                                      <p:tavLst>
                                        <p:tav tm="0">
                                          <p:val>
                                            <p:strVal val="#ppt_x"/>
                                          </p:val>
                                        </p:tav>
                                        <p:tav tm="100000">
                                          <p:val>
                                            <p:strVal val="#ppt_x"/>
                                          </p:val>
                                        </p:tav>
                                      </p:tavLst>
                                    </p:anim>
                                    <p:anim calcmode="lin" valueType="num">
                                      <p:cBhvr additive="base">
                                        <p:cTn id="25"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xit" presetSubtype="4" fill="hold" grpId="1" nodeType="clickEffect">
                                  <p:stCondLst>
                                    <p:cond delay="0"/>
                                  </p:stCondLst>
                                  <p:childTnLst>
                                    <p:anim calcmode="lin" valueType="num">
                                      <p:cBhvr additive="base">
                                        <p:cTn id="29" dur="500"/>
                                        <p:tgtEl>
                                          <p:spTgt spid="44044"/>
                                        </p:tgtEl>
                                        <p:attrNameLst>
                                          <p:attrName>ppt_x</p:attrName>
                                        </p:attrNameLst>
                                      </p:cBhvr>
                                      <p:tavLst>
                                        <p:tav tm="0">
                                          <p:val>
                                            <p:strVal val="ppt_x"/>
                                          </p:val>
                                        </p:tav>
                                        <p:tav tm="100000">
                                          <p:val>
                                            <p:strVal val="ppt_x"/>
                                          </p:val>
                                        </p:tav>
                                      </p:tavLst>
                                    </p:anim>
                                    <p:anim calcmode="lin" valueType="num">
                                      <p:cBhvr additive="base">
                                        <p:cTn id="30" dur="500"/>
                                        <p:tgtEl>
                                          <p:spTgt spid="44044"/>
                                        </p:tgtEl>
                                        <p:attrNameLst>
                                          <p:attrName>ppt_y</p:attrName>
                                        </p:attrNameLst>
                                      </p:cBhvr>
                                      <p:tavLst>
                                        <p:tav tm="0">
                                          <p:val>
                                            <p:strVal val="ppt_y"/>
                                          </p:val>
                                        </p:tav>
                                        <p:tav tm="100000">
                                          <p:val>
                                            <p:strVal val="1+ppt_h/2"/>
                                          </p:val>
                                        </p:tav>
                                      </p:tavLst>
                                    </p:anim>
                                    <p:set>
                                      <p:cBhvr>
                                        <p:cTn id="31" dur="1" fill="hold">
                                          <p:stCondLst>
                                            <p:cond delay="499"/>
                                          </p:stCondLst>
                                        </p:cTn>
                                        <p:tgtEl>
                                          <p:spTgt spid="44044"/>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44043"/>
                                        </p:tgtEl>
                                        <p:attrNameLst>
                                          <p:attrName>ppt_x</p:attrName>
                                        </p:attrNameLst>
                                      </p:cBhvr>
                                      <p:tavLst>
                                        <p:tav tm="0">
                                          <p:val>
                                            <p:strVal val="ppt_x"/>
                                          </p:val>
                                        </p:tav>
                                        <p:tav tm="100000">
                                          <p:val>
                                            <p:strVal val="ppt_x"/>
                                          </p:val>
                                        </p:tav>
                                      </p:tavLst>
                                    </p:anim>
                                    <p:anim calcmode="lin" valueType="num">
                                      <p:cBhvr additive="base">
                                        <p:cTn id="34" dur="500"/>
                                        <p:tgtEl>
                                          <p:spTgt spid="44043"/>
                                        </p:tgtEl>
                                        <p:attrNameLst>
                                          <p:attrName>ppt_y</p:attrName>
                                        </p:attrNameLst>
                                      </p:cBhvr>
                                      <p:tavLst>
                                        <p:tav tm="0">
                                          <p:val>
                                            <p:strVal val="ppt_y"/>
                                          </p:val>
                                        </p:tav>
                                        <p:tav tm="100000">
                                          <p:val>
                                            <p:strVal val="1+ppt_h/2"/>
                                          </p:val>
                                        </p:tav>
                                      </p:tavLst>
                                    </p:anim>
                                    <p:set>
                                      <p:cBhvr>
                                        <p:cTn id="35" dur="1" fill="hold">
                                          <p:stCondLst>
                                            <p:cond delay="499"/>
                                          </p:stCondLst>
                                        </p:cTn>
                                        <p:tgtEl>
                                          <p:spTgt spid="4404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4047"/>
                                        </p:tgtEl>
                                        <p:attrNameLst>
                                          <p:attrName>style.visibility</p:attrName>
                                        </p:attrNameLst>
                                      </p:cBhvr>
                                      <p:to>
                                        <p:strVal val="visible"/>
                                      </p:to>
                                    </p:set>
                                    <p:animEffect transition="in" filter="diamond(in)">
                                      <p:cBhvr>
                                        <p:cTn id="40" dur="1000"/>
                                        <p:tgtEl>
                                          <p:spTgt spid="4404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046"/>
                                        </p:tgtEl>
                                        <p:attrNameLst>
                                          <p:attrName>style.visibility</p:attrName>
                                        </p:attrNameLst>
                                      </p:cBhvr>
                                      <p:to>
                                        <p:strVal val="visible"/>
                                      </p:to>
                                    </p:set>
                                    <p:anim calcmode="lin" valueType="num">
                                      <p:cBhvr additive="base">
                                        <p:cTn id="45" dur="500" fill="hold"/>
                                        <p:tgtEl>
                                          <p:spTgt spid="44046"/>
                                        </p:tgtEl>
                                        <p:attrNameLst>
                                          <p:attrName>ppt_x</p:attrName>
                                        </p:attrNameLst>
                                      </p:cBhvr>
                                      <p:tavLst>
                                        <p:tav tm="0">
                                          <p:val>
                                            <p:strVal val="#ppt_x"/>
                                          </p:val>
                                        </p:tav>
                                        <p:tav tm="100000">
                                          <p:val>
                                            <p:strVal val="#ppt_x"/>
                                          </p:val>
                                        </p:tav>
                                      </p:tavLst>
                                    </p:anim>
                                    <p:anim calcmode="lin" valueType="num">
                                      <p:cBhvr additive="base">
                                        <p:cTn id="46" dur="500" fill="hold"/>
                                        <p:tgtEl>
                                          <p:spTgt spid="44046"/>
                                        </p:tgtEl>
                                        <p:attrNameLst>
                                          <p:attrName>ppt_y</p:attrName>
                                        </p:attrNameLst>
                                      </p:cBhvr>
                                      <p:tavLst>
                                        <p:tav tm="0">
                                          <p:val>
                                            <p:strVal val="1+#ppt_h/2"/>
                                          </p:val>
                                        </p:tav>
                                        <p:tav tm="100000">
                                          <p:val>
                                            <p:strVal val="#ppt_y"/>
                                          </p:val>
                                        </p:tav>
                                      </p:tavLst>
                                    </p:anim>
                                  </p:childTnLst>
                                </p:cTn>
                              </p:par>
                              <p:par>
                                <p:cTn id="47" presetID="2" presetClass="exit" presetSubtype="4" fill="hold" grpId="1" nodeType="withEffect">
                                  <p:stCondLst>
                                    <p:cond delay="0"/>
                                  </p:stCondLst>
                                  <p:childTnLst>
                                    <p:anim calcmode="lin" valueType="num">
                                      <p:cBhvr additive="base">
                                        <p:cTn id="48" dur="500"/>
                                        <p:tgtEl>
                                          <p:spTgt spid="44045"/>
                                        </p:tgtEl>
                                        <p:attrNameLst>
                                          <p:attrName>ppt_x</p:attrName>
                                        </p:attrNameLst>
                                      </p:cBhvr>
                                      <p:tavLst>
                                        <p:tav tm="0">
                                          <p:val>
                                            <p:strVal val="ppt_x"/>
                                          </p:val>
                                        </p:tav>
                                        <p:tav tm="100000">
                                          <p:val>
                                            <p:strVal val="ppt_x"/>
                                          </p:val>
                                        </p:tav>
                                      </p:tavLst>
                                    </p:anim>
                                    <p:anim calcmode="lin" valueType="num">
                                      <p:cBhvr additive="base">
                                        <p:cTn id="49" dur="500"/>
                                        <p:tgtEl>
                                          <p:spTgt spid="44045"/>
                                        </p:tgtEl>
                                        <p:attrNameLst>
                                          <p:attrName>ppt_y</p:attrName>
                                        </p:attrNameLst>
                                      </p:cBhvr>
                                      <p:tavLst>
                                        <p:tav tm="0">
                                          <p:val>
                                            <p:strVal val="ppt_y"/>
                                          </p:val>
                                        </p:tav>
                                        <p:tav tm="100000">
                                          <p:val>
                                            <p:strVal val="1+ppt_h/2"/>
                                          </p:val>
                                        </p:tav>
                                      </p:tavLst>
                                    </p:anim>
                                    <p:set>
                                      <p:cBhvr>
                                        <p:cTn id="50" dur="1" fill="hold">
                                          <p:stCondLst>
                                            <p:cond delay="499"/>
                                          </p:stCondLst>
                                        </p:cTn>
                                        <p:tgtEl>
                                          <p:spTgt spid="44045"/>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44047"/>
                                        </p:tgtEl>
                                        <p:attrNameLst>
                                          <p:attrName>ppt_x</p:attrName>
                                        </p:attrNameLst>
                                      </p:cBhvr>
                                      <p:tavLst>
                                        <p:tav tm="0">
                                          <p:val>
                                            <p:strVal val="ppt_x"/>
                                          </p:val>
                                        </p:tav>
                                        <p:tav tm="100000">
                                          <p:val>
                                            <p:strVal val="ppt_x"/>
                                          </p:val>
                                        </p:tav>
                                      </p:tavLst>
                                    </p:anim>
                                    <p:anim calcmode="lin" valueType="num">
                                      <p:cBhvr additive="base">
                                        <p:cTn id="53" dur="500"/>
                                        <p:tgtEl>
                                          <p:spTgt spid="44047"/>
                                        </p:tgtEl>
                                        <p:attrNameLst>
                                          <p:attrName>ppt_y</p:attrName>
                                        </p:attrNameLst>
                                      </p:cBhvr>
                                      <p:tavLst>
                                        <p:tav tm="0">
                                          <p:val>
                                            <p:strVal val="ppt_y"/>
                                          </p:val>
                                        </p:tav>
                                        <p:tav tm="100000">
                                          <p:val>
                                            <p:strVal val="1+ppt_h/2"/>
                                          </p:val>
                                        </p:tav>
                                      </p:tavLst>
                                    </p:anim>
                                    <p:set>
                                      <p:cBhvr>
                                        <p:cTn id="54" dur="1" fill="hold">
                                          <p:stCondLst>
                                            <p:cond delay="499"/>
                                          </p:stCondLst>
                                        </p:cTn>
                                        <p:tgtEl>
                                          <p:spTgt spid="440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43" grpId="0" animBg="1"/>
      <p:bldP spid="44043" grpId="1" animBg="1"/>
      <p:bldP spid="44044" grpId="0"/>
      <p:bldP spid="44044" grpId="1"/>
      <p:bldP spid="44045" grpId="0"/>
      <p:bldP spid="44045" grpId="1"/>
      <p:bldP spid="44046" grpId="0"/>
      <p:bldP spid="44047" grpId="0"/>
      <p:bldP spid="4404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1988" name="Text Box 4"/>
          <p:cNvSpPr txBox="1">
            <a:spLocks noChangeArrowheads="1"/>
          </p:cNvSpPr>
          <p:nvPr/>
        </p:nvSpPr>
        <p:spPr bwMode="auto">
          <a:xfrm>
            <a:off x="-76200" y="762000"/>
            <a:ext cx="3657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41989" name="Rectangle 5"/>
          <p:cNvSpPr>
            <a:spLocks noChangeArrowheads="1"/>
          </p:cNvSpPr>
          <p:nvPr/>
        </p:nvSpPr>
        <p:spPr bwMode="auto">
          <a:xfrm>
            <a:off x="-76200" y="1120775"/>
            <a:ext cx="38369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41990" name="Text Box 6"/>
          <p:cNvSpPr txBox="1">
            <a:spLocks noChangeArrowheads="1"/>
          </p:cNvSpPr>
          <p:nvPr/>
        </p:nvSpPr>
        <p:spPr bwMode="auto">
          <a:xfrm>
            <a:off x="0" y="316865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pic>
        <p:nvPicPr>
          <p:cNvPr id="41991" name="Picture 8"/>
          <p:cNvPicPr>
            <a:picLocks noChangeAspect="1" noChangeArrowheads="1"/>
          </p:cNvPicPr>
          <p:nvPr/>
        </p:nvPicPr>
        <p:blipFill>
          <a:blip r:embed="rId2">
            <a:lum contrast="26000"/>
            <a:extLst>
              <a:ext uri="{28A0092B-C50C-407E-A947-70E740481C1C}">
                <a14:useLocalDpi xmlns:a14="http://schemas.microsoft.com/office/drawing/2010/main" val="0"/>
              </a:ext>
            </a:extLst>
          </a:blip>
          <a:srcRect/>
          <a:stretch>
            <a:fillRect/>
          </a:stretch>
        </p:blipFill>
        <p:spPr bwMode="auto">
          <a:xfrm>
            <a:off x="3429000" y="1143000"/>
            <a:ext cx="5562600" cy="449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1992" name="Text Box 12"/>
          <p:cNvSpPr txBox="1">
            <a:spLocks noChangeArrowheads="1"/>
          </p:cNvSpPr>
          <p:nvPr/>
        </p:nvSpPr>
        <p:spPr bwMode="auto">
          <a:xfrm>
            <a:off x="4357688" y="5867400"/>
            <a:ext cx="3262312" cy="64135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FF00"/>
                </a:solidFill>
                <a:latin typeface="Times New Roman" pitchFamily="18" charset="0"/>
                <a:cs typeface="Times New Roman" pitchFamily="18" charset="0"/>
              </a:rPr>
              <a:t>Giờ học môn Vật lý tại giảng đường Đại học Đông Dương</a:t>
            </a:r>
          </a:p>
        </p:txBody>
      </p:sp>
      <p:sp>
        <p:nvSpPr>
          <p:cNvPr id="41993" name="Text Box 16"/>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41994" name="Text Box 17"/>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41995" name="Text Box 18"/>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41996" name="Text Box 19"/>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41997" name="Text Box 20"/>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3012" name="Text Box 4"/>
          <p:cNvSpPr txBox="1">
            <a:spLocks noChangeArrowheads="1"/>
          </p:cNvSpPr>
          <p:nvPr/>
        </p:nvSpPr>
        <p:spPr bwMode="auto">
          <a:xfrm>
            <a:off x="-76200" y="762000"/>
            <a:ext cx="3630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43013" name="Rectangle 5"/>
          <p:cNvSpPr>
            <a:spLocks noChangeArrowheads="1"/>
          </p:cNvSpPr>
          <p:nvPr/>
        </p:nvSpPr>
        <p:spPr bwMode="auto">
          <a:xfrm>
            <a:off x="-76200" y="1120775"/>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43014" name="Text Box 6"/>
          <p:cNvSpPr txBox="1">
            <a:spLocks noChangeArrowheads="1"/>
          </p:cNvSpPr>
          <p:nvPr/>
        </p:nvSpPr>
        <p:spPr bwMode="auto">
          <a:xfrm>
            <a:off x="0" y="316865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pic>
        <p:nvPicPr>
          <p:cNvPr id="43015" name="Picture 7"/>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3429000" y="914400"/>
            <a:ext cx="5562600" cy="45720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3016" name="Text Box 12"/>
          <p:cNvSpPr txBox="1">
            <a:spLocks noChangeArrowheads="1"/>
          </p:cNvSpPr>
          <p:nvPr/>
        </p:nvSpPr>
        <p:spPr bwMode="auto">
          <a:xfrm>
            <a:off x="4237038" y="5697538"/>
            <a:ext cx="4221162" cy="779462"/>
          </a:xfrm>
          <a:prstGeom prst="rect">
            <a:avLst/>
          </a:prstGeom>
          <a:solidFill>
            <a:srgbClr val="0000FF"/>
          </a:solidFill>
          <a:ln>
            <a:noFill/>
          </a:ln>
          <a:effectLst/>
          <a:extLs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vi-VN" sz="1800" b="1">
                <a:solidFill>
                  <a:srgbClr val="FFFF00"/>
                </a:solidFill>
                <a:latin typeface="Times New Roman" pitchFamily="18" charset="0"/>
                <a:cs typeface="Times New Roman" pitchFamily="18" charset="0"/>
              </a:rPr>
              <a:t>TRƯỜNG BƯỞI</a:t>
            </a:r>
          </a:p>
          <a:p>
            <a:pPr algn="ctr">
              <a:spcBef>
                <a:spcPct val="50000"/>
              </a:spcBef>
              <a:buFontTx/>
              <a:buNone/>
            </a:pPr>
            <a:r>
              <a:rPr lang="en-US" altLang="vi-VN" sz="1800" b="1">
                <a:solidFill>
                  <a:srgbClr val="FFFF00"/>
                </a:solidFill>
                <a:latin typeface="Times New Roman" pitchFamily="18" charset="0"/>
                <a:cs typeface="Times New Roman" pitchFamily="18" charset="0"/>
              </a:rPr>
              <a:t>TRƯỜNG CHU VĂN AN - HÀ NỘI</a:t>
            </a:r>
          </a:p>
        </p:txBody>
      </p:sp>
      <p:sp>
        <p:nvSpPr>
          <p:cNvPr id="43017" name="Text Box 16"/>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43018" name="Text Box 17"/>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43019" name="Text Box 18"/>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43020" name="Text Box 19"/>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43021" name="Text Box 20"/>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vi-VN" altLang="vi-VN" smtClean="0"/>
          </a:p>
        </p:txBody>
      </p:sp>
      <p:sp>
        <p:nvSpPr>
          <p:cNvPr id="44035" name="Rectangle 3"/>
          <p:cNvSpPr>
            <a:spLocks noGrp="1" noChangeArrowheads="1"/>
          </p:cNvSpPr>
          <p:nvPr>
            <p:ph type="body" idx="1"/>
          </p:nvPr>
        </p:nvSpPr>
        <p:spPr/>
        <p:txBody>
          <a:bodyPr/>
          <a:lstStyle/>
          <a:p>
            <a:pPr eaLnBrk="1" hangingPunct="1"/>
            <a:endParaRPr lang="vi-VN" altLang="vi-VN" smtClean="0"/>
          </a:p>
        </p:txBody>
      </p:sp>
      <p:grpSp>
        <p:nvGrpSpPr>
          <p:cNvPr id="44036" name="Group 4"/>
          <p:cNvGrpSpPr>
            <a:grpSpLocks/>
          </p:cNvGrpSpPr>
          <p:nvPr/>
        </p:nvGrpSpPr>
        <p:grpSpPr bwMode="auto">
          <a:xfrm>
            <a:off x="457200" y="304800"/>
            <a:ext cx="8305800" cy="6324600"/>
            <a:chOff x="240" y="576"/>
            <a:chExt cx="5232" cy="3504"/>
          </a:xfrm>
        </p:grpSpPr>
        <p:pic>
          <p:nvPicPr>
            <p:cNvPr id="44037" name="Picture 5" descr="Truong Dai hoc Dong D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576"/>
              <a:ext cx="5232"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1056" y="3632"/>
              <a:ext cx="3035"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fr-FR" altLang="vi-VN" sz="1800" b="1">
                  <a:latin typeface="Times New Roman" pitchFamily="18" charset="0"/>
                </a:rPr>
                <a:t> TRƯỜNG ĐẠI HỌC ĐÔNG DƯƠNG</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8"/>
          <p:cNvSpPr txBox="1">
            <a:spLocks noChangeArrowheads="1"/>
          </p:cNvSpPr>
          <p:nvPr/>
        </p:nvSpPr>
        <p:spPr bwMode="auto">
          <a:xfrm>
            <a:off x="-57150" y="1457325"/>
            <a:ext cx="48006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1800">
                <a:solidFill>
                  <a:srgbClr val="0000FF"/>
                </a:solidFill>
                <a:latin typeface="Times New Roman" pitchFamily="18" charset="0"/>
                <a:sym typeface="Wingdings" pitchFamily="2" charset="2"/>
              </a:rPr>
              <a:t></a:t>
            </a:r>
            <a:r>
              <a:rPr lang="en-US" altLang="vi-VN" sz="1800">
                <a:latin typeface="Times New Roman" pitchFamily="18" charset="0"/>
              </a:rPr>
              <a:t> </a:t>
            </a:r>
            <a:r>
              <a:rPr lang="en-US" altLang="vi-VN" sz="1800" b="1">
                <a:solidFill>
                  <a:srgbClr val="0000FF"/>
                </a:solidFill>
                <a:latin typeface="Times New Roman" pitchFamily="18" charset="0"/>
                <a:cs typeface="Times New Roman" pitchFamily="18" charset="0"/>
              </a:rPr>
              <a:t>1. Tổ chức bộ máy Nhà nước</a:t>
            </a:r>
          </a:p>
        </p:txBody>
      </p:sp>
      <p:sp>
        <p:nvSpPr>
          <p:cNvPr id="6148" name="Text Box 9"/>
          <p:cNvSpPr txBox="1">
            <a:spLocks noChangeArrowheads="1"/>
          </p:cNvSpPr>
          <p:nvPr/>
        </p:nvSpPr>
        <p:spPr bwMode="auto">
          <a:xfrm>
            <a:off x="0" y="1776413"/>
            <a:ext cx="4743450" cy="954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vi-VN" sz="2000">
                <a:solidFill>
                  <a:srgbClr val="0000FF"/>
                </a:solidFill>
                <a:latin typeface="Times New Roman" pitchFamily="18" charset="0"/>
                <a:sym typeface="Wingdings" pitchFamily="2" charset="2"/>
              </a:rPr>
              <a:t> </a:t>
            </a:r>
            <a:r>
              <a:rPr lang="en-US" altLang="vi-VN" sz="1800">
                <a:latin typeface="Times New Roman" pitchFamily="18" charset="0"/>
                <a:cs typeface="Times New Roman" pitchFamily="18" charset="0"/>
              </a:rPr>
              <a:t>- Năm 1897 Pháp thành lập Liên bang Đông Dương gồm Việt Nam, Lào, Cam-pu-chia, do Toàn quyền người Pháp đứng đầu.</a:t>
            </a:r>
          </a:p>
        </p:txBody>
      </p:sp>
      <p:sp>
        <p:nvSpPr>
          <p:cNvPr id="11" name="Text Box 10"/>
          <p:cNvSpPr txBox="1">
            <a:spLocks noChangeArrowheads="1"/>
          </p:cNvSpPr>
          <p:nvPr/>
        </p:nvSpPr>
        <p:spPr bwMode="auto">
          <a:xfrm>
            <a:off x="-76200" y="2614613"/>
            <a:ext cx="4953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a:latin typeface="Times New Roman" pitchFamily="18" charset="0"/>
              </a:rPr>
              <a:t>Việt Nam bị chia làm 3 xứ với ba chế độ khác nhau</a:t>
            </a:r>
            <a:r>
              <a:rPr lang="en-US" altLang="vi-VN" sz="1800" b="1">
                <a:latin typeface="Times New Roman" pitchFamily="18" charset="0"/>
              </a:rPr>
              <a:t>:</a:t>
            </a:r>
          </a:p>
        </p:txBody>
      </p:sp>
      <p:sp>
        <p:nvSpPr>
          <p:cNvPr id="12" name="Text Box 10"/>
          <p:cNvSpPr txBox="1">
            <a:spLocks noChangeArrowheads="1"/>
          </p:cNvSpPr>
          <p:nvPr/>
        </p:nvSpPr>
        <p:spPr bwMode="auto">
          <a:xfrm>
            <a:off x="0" y="757238"/>
            <a:ext cx="4876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
        <p:nvSpPr>
          <p:cNvPr id="6151" name="Line 7"/>
          <p:cNvSpPr>
            <a:spLocks noChangeShapeType="1"/>
          </p:cNvSpPr>
          <p:nvPr/>
        </p:nvSpPr>
        <p:spPr bwMode="auto">
          <a:xfrm flipH="1">
            <a:off x="4743450" y="944563"/>
            <a:ext cx="39688" cy="568483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0"/>
          <p:cNvSpPr txBox="1">
            <a:spLocks noChangeArrowheads="1"/>
          </p:cNvSpPr>
          <p:nvPr/>
        </p:nvSpPr>
        <p:spPr bwMode="auto">
          <a:xfrm>
            <a:off x="4953000" y="1408113"/>
            <a:ext cx="4062413" cy="706437"/>
          </a:xfrm>
          <a:prstGeom prst="rect">
            <a:avLst/>
          </a:prstGeom>
          <a:solidFill>
            <a:srgbClr val="FCFCA2"/>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vi-VN" sz="2000" b="1">
                <a:solidFill>
                  <a:srgbClr val="FF0000"/>
                </a:solidFill>
                <a:latin typeface="Times New Roman" pitchFamily="18" charset="0"/>
                <a:cs typeface="Times New Roman" pitchFamily="18" charset="0"/>
              </a:rPr>
              <a:t>Em có nhận xét gì về tổ chức </a:t>
            </a:r>
          </a:p>
          <a:p>
            <a:pPr algn="just" eaLnBrk="1" hangingPunct="1">
              <a:spcBef>
                <a:spcPct val="0"/>
              </a:spcBef>
              <a:buFontTx/>
              <a:buNone/>
            </a:pPr>
            <a:r>
              <a:rPr lang="en-US" altLang="vi-VN" sz="2000" b="1">
                <a:solidFill>
                  <a:srgbClr val="FF0000"/>
                </a:solidFill>
                <a:latin typeface="Times New Roman" pitchFamily="18" charset="0"/>
                <a:cs typeface="Times New Roman" pitchFamily="18" charset="0"/>
              </a:rPr>
              <a:t>bộ máy cai trị của thực dân Pháp?</a:t>
            </a:r>
          </a:p>
        </p:txBody>
      </p:sp>
      <p:sp>
        <p:nvSpPr>
          <p:cNvPr id="16" name="Text Box 10"/>
          <p:cNvSpPr txBox="1">
            <a:spLocks noChangeArrowheads="1"/>
          </p:cNvSpPr>
          <p:nvPr/>
        </p:nvSpPr>
        <p:spPr bwMode="auto">
          <a:xfrm>
            <a:off x="4954588" y="2362200"/>
            <a:ext cx="4062412" cy="3170238"/>
          </a:xfrm>
          <a:prstGeom prst="rect">
            <a:avLst/>
          </a:prstGeom>
          <a:solidFill>
            <a:srgbClr val="FCFCA2"/>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spcBef>
                <a:spcPct val="0"/>
              </a:spcBef>
              <a:buFontTx/>
              <a:buNone/>
            </a:pPr>
            <a:r>
              <a:rPr lang="en-US" altLang="vi-VN" sz="2000" b="1">
                <a:solidFill>
                  <a:srgbClr val="0000FF"/>
                </a:solidFill>
                <a:latin typeface="Times New Roman" pitchFamily="18" charset="0"/>
              </a:rPr>
              <a:t>Pháp lập nên bộ máy nhà nước nhằm chia cắt đất nước, chia rẽ dân tộc, kết hợp giữa nhà nước thực dân với quan lại phong kiến để cai trị nhân dân Đông Dương một cách chặt chẽ hơn, để bóc lột làm giàu cho tư bản Pháp. Biến Đông Dương thành một tỉnh của Pháp, nhằm xóa tên Việt Nam, Lào, Cam-pu-chia trên bản đồ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5060" name="Text Box 4"/>
          <p:cNvSpPr txBox="1">
            <a:spLocks noChangeArrowheads="1"/>
          </p:cNvSpPr>
          <p:nvPr/>
        </p:nvSpPr>
        <p:spPr bwMode="auto">
          <a:xfrm>
            <a:off x="-76200" y="762000"/>
            <a:ext cx="3630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45061" name="Rectangle 5"/>
          <p:cNvSpPr>
            <a:spLocks noChangeArrowheads="1"/>
          </p:cNvSpPr>
          <p:nvPr/>
        </p:nvSpPr>
        <p:spPr bwMode="auto">
          <a:xfrm>
            <a:off x="-76200" y="1120775"/>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45062" name="Text Box 6"/>
          <p:cNvSpPr txBox="1">
            <a:spLocks noChangeArrowheads="1"/>
          </p:cNvSpPr>
          <p:nvPr/>
        </p:nvSpPr>
        <p:spPr bwMode="auto">
          <a:xfrm>
            <a:off x="0" y="316865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pic>
        <p:nvPicPr>
          <p:cNvPr id="45063" name="Picture 11" descr="hoc-tro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5257800" cy="46323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4" name="Rectangle 12"/>
          <p:cNvSpPr>
            <a:spLocks noChangeArrowheads="1"/>
          </p:cNvSpPr>
          <p:nvPr/>
        </p:nvSpPr>
        <p:spPr bwMode="auto">
          <a:xfrm>
            <a:off x="3741738" y="6029325"/>
            <a:ext cx="4962525" cy="523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solidFill>
                  <a:srgbClr val="663300"/>
                </a:solidFill>
                <a:latin typeface="Times New Roman" pitchFamily="18" charset="0"/>
                <a:cs typeface="Times New Roman" pitchFamily="18" charset="0"/>
              </a:rPr>
              <a:t>Học sinh thời Pháp</a:t>
            </a:r>
          </a:p>
        </p:txBody>
      </p:sp>
      <p:sp>
        <p:nvSpPr>
          <p:cNvPr id="45065" name="Text Box 16"/>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45066" name="Text Box 17"/>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45067" name="Text Box 18"/>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45068" name="Text Box 19"/>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45069" name="Text Box 20"/>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0038"/>
            <a:ext cx="8229600" cy="766762"/>
          </a:xfrm>
        </p:spPr>
        <p:txBody>
          <a:bodyPr/>
          <a:lstStyle/>
          <a:p>
            <a:pPr eaLnBrk="1" hangingPunct="1"/>
            <a:r>
              <a:rPr lang="en-US" altLang="vi-VN" sz="2400" b="1" smtClean="0">
                <a:solidFill>
                  <a:srgbClr val="FF3300"/>
                </a:solidFill>
              </a:rPr>
              <a:t>I. CUỘC KHAI THÁC THUỘC ĐỊA LẦN THỨ NHẤT CỦA THỰC DÂN PHÁP (1897-1914)</a:t>
            </a:r>
          </a:p>
        </p:txBody>
      </p:sp>
      <p:sp>
        <p:nvSpPr>
          <p:cNvPr id="46083" name="Line 3"/>
          <p:cNvSpPr>
            <a:spLocks noChangeShapeType="1"/>
          </p:cNvSpPr>
          <p:nvPr/>
        </p:nvSpPr>
        <p:spPr bwMode="auto">
          <a:xfrm>
            <a:off x="4648200" y="14478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2672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4672013" y="3352800"/>
            <a:ext cx="4090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FF00"/>
                </a:solidFill>
              </a:rPr>
              <a:t>            Trường Bưởi		 (Trường Chu Văn An-Hà Nội)</a:t>
            </a:r>
          </a:p>
        </p:txBody>
      </p:sp>
      <p:pic>
        <p:nvPicPr>
          <p:cNvPr id="46086" name="Picture 6" descr="hoc-tro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40200"/>
            <a:ext cx="4267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6087" name="Text Box 7"/>
          <p:cNvSpPr txBox="1">
            <a:spLocks noChangeArrowheads="1"/>
          </p:cNvSpPr>
          <p:nvPr/>
        </p:nvSpPr>
        <p:spPr bwMode="auto">
          <a:xfrm>
            <a:off x="4419600" y="6324600"/>
            <a:ext cx="295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FF00"/>
                </a:solidFill>
              </a:rPr>
              <a:t>Trong lớp học</a:t>
            </a:r>
          </a:p>
        </p:txBody>
      </p:sp>
      <p:pic>
        <p:nvPicPr>
          <p:cNvPr id="46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6482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381000" y="32766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chemeClr val="bg1"/>
                </a:solidFill>
              </a:rPr>
              <a:t>Trường Đại học Đông Dương  (Đại học quốc gia Hà Nội ngày nay)</a:t>
            </a:r>
          </a:p>
        </p:txBody>
      </p:sp>
      <p:pic>
        <p:nvPicPr>
          <p:cNvPr id="460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1"/>
          <p:cNvSpPr txBox="1">
            <a:spLocks noChangeArrowheads="1"/>
          </p:cNvSpPr>
          <p:nvPr/>
        </p:nvSpPr>
        <p:spPr bwMode="auto">
          <a:xfrm>
            <a:off x="685800" y="41148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1800" b="1">
                <a:solidFill>
                  <a:srgbClr val="FFFF00"/>
                </a:solidFill>
              </a:rPr>
              <a:t>Giờ học môn Vật lý tại giảng đường Đại học Đông Dương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8275" y="200025"/>
            <a:ext cx="8796338" cy="579438"/>
          </a:xfrm>
          <a:prstGeom prst="rect">
            <a:avLst/>
          </a:prstGeom>
          <a:gradFill rotWithShape="1">
            <a:gsLst>
              <a:gs pos="0">
                <a:srgbClr val="336600"/>
              </a:gs>
              <a:gs pos="50000">
                <a:srgbClr val="9AD2D6"/>
              </a:gs>
              <a:gs pos="100000">
                <a:srgbClr val="33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47107" name="Line 3"/>
          <p:cNvSpPr>
            <a:spLocks noChangeShapeType="1"/>
          </p:cNvSpPr>
          <p:nvPr/>
        </p:nvSpPr>
        <p:spPr bwMode="auto">
          <a:xfrm>
            <a:off x="169863" y="828675"/>
            <a:ext cx="8783637" cy="0"/>
          </a:xfrm>
          <a:prstGeom prst="line">
            <a:avLst/>
          </a:prstGeom>
          <a:noFill/>
          <a:ln w="57150" cmpd="thinThick">
            <a:solidFill>
              <a:srgbClr val="003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Rectangle 4"/>
          <p:cNvSpPr>
            <a:spLocks noChangeArrowheads="1"/>
          </p:cNvSpPr>
          <p:nvPr/>
        </p:nvSpPr>
        <p:spPr bwMode="auto">
          <a:xfrm>
            <a:off x="3597275" y="249238"/>
            <a:ext cx="2030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US" altLang="vi-VN" sz="2800" b="1">
                <a:solidFill>
                  <a:srgbClr val="FF0000"/>
                </a:solidFill>
                <a:latin typeface="VNI-Times" pitchFamily="2" charset="0"/>
              </a:rPr>
              <a:t>GIAÙO DUÏC</a:t>
            </a:r>
          </a:p>
        </p:txBody>
      </p:sp>
      <p:pic>
        <p:nvPicPr>
          <p:cNvPr id="70661" name="Picture 5" descr="hoctro1iw0"/>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9863" y="828675"/>
            <a:ext cx="878363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hoctro5hx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8275" y="828675"/>
            <a:ext cx="87852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hoctro7fs8"/>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8275" y="828675"/>
            <a:ext cx="87852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hoctro10gs9"/>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96850" y="814388"/>
            <a:ext cx="87471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9" descr="hoctromh9"/>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58750" y="828675"/>
            <a:ext cx="8763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0" descr="BangVangDeTen"/>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42875" y="828675"/>
            <a:ext cx="86868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FF0000"/>
                </a:solidFill>
                <a:miter lim="800000"/>
                <a:headEnd/>
                <a:tailEnd/>
              </a14:hiddenLine>
            </a:ext>
          </a:extLst>
        </p:spPr>
      </p:pic>
      <p:pic>
        <p:nvPicPr>
          <p:cNvPr id="70667" name="Picture 11" descr="lophocln4"/>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69863" y="828675"/>
            <a:ext cx="8751887"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12" descr="hoc-tro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edge">
                                      <p:cBhvr>
                                        <p:cTn id="7" dur="3000"/>
                                        <p:tgtEl>
                                          <p:spTgt spid="7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diamond(out)">
                                      <p:cBhvr>
                                        <p:cTn id="12" dur="3000"/>
                                        <p:tgtEl>
                                          <p:spTgt spid="706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70663"/>
                                        </p:tgtEl>
                                        <p:attrNameLst>
                                          <p:attrName>style.visibility</p:attrName>
                                        </p:attrNameLst>
                                      </p:cBhvr>
                                      <p:to>
                                        <p:strVal val="visible"/>
                                      </p:to>
                                    </p:set>
                                    <p:animEffect transition="in" filter="barn(outVertical)">
                                      <p:cBhvr>
                                        <p:cTn id="17" dur="3000"/>
                                        <p:tgtEl>
                                          <p:spTgt spid="706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nodeType="clickEffect">
                                  <p:stCondLst>
                                    <p:cond delay="0"/>
                                  </p:stCondLst>
                                  <p:childTnLst>
                                    <p:set>
                                      <p:cBhvr>
                                        <p:cTn id="21" dur="1" fill="hold">
                                          <p:stCondLst>
                                            <p:cond delay="0"/>
                                          </p:stCondLst>
                                        </p:cTn>
                                        <p:tgtEl>
                                          <p:spTgt spid="70664"/>
                                        </p:tgtEl>
                                        <p:attrNameLst>
                                          <p:attrName>style.visibility</p:attrName>
                                        </p:attrNameLst>
                                      </p:cBhvr>
                                      <p:to>
                                        <p:strVal val="visible"/>
                                      </p:to>
                                    </p:set>
                                    <p:animEffect transition="in" filter="checkerboard(down)">
                                      <p:cBhvr>
                                        <p:cTn id="22" dur="3000"/>
                                        <p:tgtEl>
                                          <p:spTgt spid="706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70665"/>
                                        </p:tgtEl>
                                        <p:attrNameLst>
                                          <p:attrName>style.visibility</p:attrName>
                                        </p:attrNameLst>
                                      </p:cBhvr>
                                      <p:to>
                                        <p:strVal val="visible"/>
                                      </p:to>
                                    </p:set>
                                    <p:anim calcmode="lin" valueType="num">
                                      <p:cBhvr>
                                        <p:cTn id="27" dur="3000" fill="hold"/>
                                        <p:tgtEl>
                                          <p:spTgt spid="70665"/>
                                        </p:tgtEl>
                                        <p:attrNameLst>
                                          <p:attrName>ppt_w</p:attrName>
                                        </p:attrNameLst>
                                      </p:cBhvr>
                                      <p:tavLst>
                                        <p:tav tm="0">
                                          <p:val>
                                            <p:fltVal val="0"/>
                                          </p:val>
                                        </p:tav>
                                        <p:tav tm="100000">
                                          <p:val>
                                            <p:strVal val="#ppt_w"/>
                                          </p:val>
                                        </p:tav>
                                      </p:tavLst>
                                    </p:anim>
                                    <p:anim calcmode="lin" valueType="num">
                                      <p:cBhvr>
                                        <p:cTn id="28" dur="3000" fill="hold"/>
                                        <p:tgtEl>
                                          <p:spTgt spid="70665"/>
                                        </p:tgtEl>
                                        <p:attrNameLst>
                                          <p:attrName>ppt_h</p:attrName>
                                        </p:attrNameLst>
                                      </p:cBhvr>
                                      <p:tavLst>
                                        <p:tav tm="0">
                                          <p:val>
                                            <p:fltVal val="0"/>
                                          </p:val>
                                        </p:tav>
                                        <p:tav tm="100000">
                                          <p:val>
                                            <p:strVal val="#ppt_h"/>
                                          </p:val>
                                        </p:tav>
                                      </p:tavLst>
                                    </p:anim>
                                    <p:animEffect transition="in" filter="fade">
                                      <p:cBhvr>
                                        <p:cTn id="29" dur="3000"/>
                                        <p:tgtEl>
                                          <p:spTgt spid="7066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0666"/>
                                        </p:tgtEl>
                                        <p:attrNameLst>
                                          <p:attrName>style.visibility</p:attrName>
                                        </p:attrNameLst>
                                      </p:cBhvr>
                                      <p:to>
                                        <p:strVal val="visible"/>
                                      </p:to>
                                    </p:set>
                                    <p:animEffect transition="in" filter="fade">
                                      <p:cBhvr>
                                        <p:cTn id="34" dur="3000"/>
                                        <p:tgtEl>
                                          <p:spTgt spid="7066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70667"/>
                                        </p:tgtEl>
                                        <p:attrNameLst>
                                          <p:attrName>style.visibility</p:attrName>
                                        </p:attrNameLst>
                                      </p:cBhvr>
                                      <p:to>
                                        <p:strVal val="visible"/>
                                      </p:to>
                                    </p:set>
                                    <p:anim calcmode="lin" valueType="num">
                                      <p:cBhvr>
                                        <p:cTn id="39" dur="3000" fill="hold"/>
                                        <p:tgtEl>
                                          <p:spTgt spid="70667"/>
                                        </p:tgtEl>
                                        <p:attrNameLst>
                                          <p:attrName>ppt_w</p:attrName>
                                        </p:attrNameLst>
                                      </p:cBhvr>
                                      <p:tavLst>
                                        <p:tav tm="0">
                                          <p:val>
                                            <p:fltVal val="0"/>
                                          </p:val>
                                        </p:tav>
                                        <p:tav tm="100000">
                                          <p:val>
                                            <p:strVal val="#ppt_w"/>
                                          </p:val>
                                        </p:tav>
                                      </p:tavLst>
                                    </p:anim>
                                    <p:anim calcmode="lin" valueType="num">
                                      <p:cBhvr>
                                        <p:cTn id="40" dur="3000" fill="hold"/>
                                        <p:tgtEl>
                                          <p:spTgt spid="70667"/>
                                        </p:tgtEl>
                                        <p:attrNameLst>
                                          <p:attrName>ppt_h</p:attrName>
                                        </p:attrNameLst>
                                      </p:cBhvr>
                                      <p:tavLst>
                                        <p:tav tm="0">
                                          <p:val>
                                            <p:fltVal val="0"/>
                                          </p:val>
                                        </p:tav>
                                        <p:tav tm="100000">
                                          <p:val>
                                            <p:strVal val="#ppt_h"/>
                                          </p:val>
                                        </p:tav>
                                      </p:tavLst>
                                    </p:anim>
                                    <p:anim calcmode="lin" valueType="num">
                                      <p:cBhvr>
                                        <p:cTn id="41" dur="3000" fill="hold"/>
                                        <p:tgtEl>
                                          <p:spTgt spid="70667"/>
                                        </p:tgtEl>
                                        <p:attrNameLst>
                                          <p:attrName>style.rotation</p:attrName>
                                        </p:attrNameLst>
                                      </p:cBhvr>
                                      <p:tavLst>
                                        <p:tav tm="0">
                                          <p:val>
                                            <p:fltVal val="90"/>
                                          </p:val>
                                        </p:tav>
                                        <p:tav tm="100000">
                                          <p:val>
                                            <p:fltVal val="0"/>
                                          </p:val>
                                        </p:tav>
                                      </p:tavLst>
                                    </p:anim>
                                    <p:animEffect transition="in" filter="fade">
                                      <p:cBhvr>
                                        <p:cTn id="42" dur="3000"/>
                                        <p:tgtEl>
                                          <p:spTgt spid="706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70668"/>
                                        </p:tgtEl>
                                        <p:attrNameLst>
                                          <p:attrName>style.visibility</p:attrName>
                                        </p:attrNameLst>
                                      </p:cBhvr>
                                      <p:to>
                                        <p:strVal val="visible"/>
                                      </p:to>
                                    </p:set>
                                    <p:anim calcmode="lin" valueType="num">
                                      <p:cBhvr>
                                        <p:cTn id="47" dur="1000" fill="hold"/>
                                        <p:tgtEl>
                                          <p:spTgt spid="70668"/>
                                        </p:tgtEl>
                                        <p:attrNameLst>
                                          <p:attrName>ppt_w</p:attrName>
                                        </p:attrNameLst>
                                      </p:cBhvr>
                                      <p:tavLst>
                                        <p:tav tm="0">
                                          <p:val>
                                            <p:fltVal val="0"/>
                                          </p:val>
                                        </p:tav>
                                        <p:tav tm="100000">
                                          <p:val>
                                            <p:strVal val="#ppt_w"/>
                                          </p:val>
                                        </p:tav>
                                      </p:tavLst>
                                    </p:anim>
                                    <p:anim calcmode="lin" valueType="num">
                                      <p:cBhvr>
                                        <p:cTn id="48" dur="1000" fill="hold"/>
                                        <p:tgtEl>
                                          <p:spTgt spid="70668"/>
                                        </p:tgtEl>
                                        <p:attrNameLst>
                                          <p:attrName>ppt_h</p:attrName>
                                        </p:attrNameLst>
                                      </p:cBhvr>
                                      <p:tavLst>
                                        <p:tav tm="0">
                                          <p:val>
                                            <p:fltVal val="0"/>
                                          </p:val>
                                        </p:tav>
                                        <p:tav tm="100000">
                                          <p:val>
                                            <p:strVal val="#ppt_h"/>
                                          </p:val>
                                        </p:tav>
                                      </p:tavLst>
                                    </p:anim>
                                    <p:anim calcmode="lin" valueType="num">
                                      <p:cBhvr>
                                        <p:cTn id="49" dur="1000" fill="hold"/>
                                        <p:tgtEl>
                                          <p:spTgt spid="70668"/>
                                        </p:tgtEl>
                                        <p:attrNameLst>
                                          <p:attrName>style.rotation</p:attrName>
                                        </p:attrNameLst>
                                      </p:cBhvr>
                                      <p:tavLst>
                                        <p:tav tm="0">
                                          <p:val>
                                            <p:fltVal val="90"/>
                                          </p:val>
                                        </p:tav>
                                        <p:tav tm="100000">
                                          <p:val>
                                            <p:fltVal val="0"/>
                                          </p:val>
                                        </p:tav>
                                      </p:tavLst>
                                    </p:anim>
                                    <p:animEffect transition="in" filter="fade">
                                      <p:cBhvr>
                                        <p:cTn id="50" dur="10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48132" name="Text Box 4"/>
          <p:cNvSpPr txBox="1">
            <a:spLocks noChangeArrowheads="1"/>
          </p:cNvSpPr>
          <p:nvPr/>
        </p:nvSpPr>
        <p:spPr bwMode="auto">
          <a:xfrm>
            <a:off x="-76200" y="762000"/>
            <a:ext cx="3630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48133" name="Rectangle 5"/>
          <p:cNvSpPr>
            <a:spLocks noChangeArrowheads="1"/>
          </p:cNvSpPr>
          <p:nvPr/>
        </p:nvSpPr>
        <p:spPr bwMode="auto">
          <a:xfrm>
            <a:off x="-76200" y="1120775"/>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48134" name="Text Box 6"/>
          <p:cNvSpPr txBox="1">
            <a:spLocks noChangeArrowheads="1"/>
          </p:cNvSpPr>
          <p:nvPr/>
        </p:nvSpPr>
        <p:spPr bwMode="auto">
          <a:xfrm>
            <a:off x="0" y="316865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sp>
        <p:nvSpPr>
          <p:cNvPr id="33803" name="AutoShape 11"/>
          <p:cNvSpPr>
            <a:spLocks noChangeArrowheads="1"/>
          </p:cNvSpPr>
          <p:nvPr/>
        </p:nvSpPr>
        <p:spPr bwMode="auto">
          <a:xfrm>
            <a:off x="4495800" y="1143000"/>
            <a:ext cx="4191000" cy="1447800"/>
          </a:xfrm>
          <a:prstGeom prst="cloudCallout">
            <a:avLst>
              <a:gd name="adj1" fmla="val -47917"/>
              <a:gd name="adj2" fmla="val 1271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33804" name="Text Box 12"/>
          <p:cNvSpPr txBox="1">
            <a:spLocks noChangeArrowheads="1"/>
          </p:cNvSpPr>
          <p:nvPr/>
        </p:nvSpPr>
        <p:spPr bwMode="auto">
          <a:xfrm>
            <a:off x="5029200" y="1508125"/>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FF0000"/>
                </a:solidFill>
                <a:latin typeface="Times New Roman" pitchFamily="18" charset="0"/>
                <a:cs typeface="Times New Roman" pitchFamily="18" charset="0"/>
              </a:rPr>
              <a:t>Mục đích của việc mở các cơ sở văn hóa ?</a:t>
            </a:r>
            <a:endParaRPr lang="en-US" altLang="vi-VN" sz="2400" b="1" i="1">
              <a:solidFill>
                <a:srgbClr val="FF0000"/>
              </a:solidFill>
              <a:latin typeface="Times New Roman" pitchFamily="18" charset="0"/>
              <a:cs typeface="Times New Roman" pitchFamily="18" charset="0"/>
            </a:endParaRPr>
          </a:p>
        </p:txBody>
      </p:sp>
      <p:sp>
        <p:nvSpPr>
          <p:cNvPr id="33805" name="Text Box 13"/>
          <p:cNvSpPr txBox="1">
            <a:spLocks noChangeArrowheads="1"/>
          </p:cNvSpPr>
          <p:nvPr/>
        </p:nvSpPr>
        <p:spPr bwMode="auto">
          <a:xfrm>
            <a:off x="4191000" y="39624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vi-VN" sz="2400">
                <a:latin typeface="Times New Roman" pitchFamily="18" charset="0"/>
                <a:cs typeface="Times New Roman" pitchFamily="18" charset="0"/>
              </a:rPr>
              <a:t>Tuyên truyền văn hóa đồi trụy, duy trì các thói hư tật xấu.</a:t>
            </a:r>
          </a:p>
        </p:txBody>
      </p:sp>
      <p:sp>
        <p:nvSpPr>
          <p:cNvPr id="48138" name="Text Box 17"/>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48139" name="Text Box 18"/>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48140" name="Text Box 19"/>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48141" name="Text Box 20"/>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48142" name="Text Box 21"/>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animScale>
                                      <p:cBhvr>
                                        <p:cTn id="7" dur="1000" decel="50000" fill="hold">
                                          <p:stCondLst>
                                            <p:cond delay="0"/>
                                          </p:stCondLst>
                                        </p:cTn>
                                        <p:tgtEl>
                                          <p:spTgt spid="338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804"/>
                                        </p:tgtEl>
                                        <p:attrNameLst>
                                          <p:attrName>ppt_x</p:attrName>
                                          <p:attrName>ppt_y</p:attrName>
                                        </p:attrNameLst>
                                      </p:cBhvr>
                                    </p:animMotion>
                                    <p:animEffect transition="in" filter="fade">
                                      <p:cBhvr>
                                        <p:cTn id="9" dur="1000"/>
                                        <p:tgtEl>
                                          <p:spTgt spid="3380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3803"/>
                                        </p:tgtEl>
                                        <p:attrNameLst>
                                          <p:attrName>style.visibility</p:attrName>
                                        </p:attrNameLst>
                                      </p:cBhvr>
                                      <p:to>
                                        <p:strVal val="visible"/>
                                      </p:to>
                                    </p:set>
                                    <p:animScale>
                                      <p:cBhvr>
                                        <p:cTn id="12" dur="1000" decel="50000" fill="hold">
                                          <p:stCondLst>
                                            <p:cond delay="0"/>
                                          </p:stCondLst>
                                        </p:cTn>
                                        <p:tgtEl>
                                          <p:spTgt spid="338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803"/>
                                        </p:tgtEl>
                                        <p:attrNameLst>
                                          <p:attrName>ppt_x</p:attrName>
                                          <p:attrName>ppt_y</p:attrName>
                                        </p:attrNameLst>
                                      </p:cBhvr>
                                    </p:animMotion>
                                    <p:animEffect transition="in" filter="fade">
                                      <p:cBhvr>
                                        <p:cTn id="14" dur="1000"/>
                                        <p:tgtEl>
                                          <p:spTgt spid="338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3805"/>
                                        </p:tgtEl>
                                        <p:attrNameLst>
                                          <p:attrName>style.visibility</p:attrName>
                                        </p:attrNameLst>
                                      </p:cBhvr>
                                      <p:to>
                                        <p:strVal val="visible"/>
                                      </p:to>
                                    </p:set>
                                    <p:animScale>
                                      <p:cBhvr>
                                        <p:cTn id="19" dur="1000" decel="50000" fill="hold">
                                          <p:stCondLst>
                                            <p:cond delay="0"/>
                                          </p:stCondLst>
                                        </p:cTn>
                                        <p:tgtEl>
                                          <p:spTgt spid="338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3805"/>
                                        </p:tgtEl>
                                        <p:attrNameLst>
                                          <p:attrName>ppt_x</p:attrName>
                                          <p:attrName>ppt_y</p:attrName>
                                        </p:attrNameLst>
                                      </p:cBhvr>
                                    </p:animMotion>
                                    <p:animEffect transition="in" filter="fade">
                                      <p:cBhvr>
                                        <p:cTn id="21" dur="10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33804" grpId="0"/>
      <p:bldP spid="3380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6021388"/>
            <a:ext cx="8229600" cy="566737"/>
          </a:xfrm>
        </p:spPr>
        <p:txBody>
          <a:bodyPr/>
          <a:lstStyle/>
          <a:p>
            <a:pPr eaLnBrk="1" hangingPunct="1"/>
            <a:r>
              <a:rPr lang="en-US" altLang="vi-VN" sz="2400" b="1" smtClean="0">
                <a:solidFill>
                  <a:srgbClr val="FF0000"/>
                </a:solidFill>
              </a:rPr>
              <a:t>Cảnh hút thuốc phiện</a:t>
            </a:r>
            <a:endParaRPr lang="vi-VN" altLang="vi-VN" sz="2400" b="1" smtClean="0">
              <a:solidFill>
                <a:srgbClr val="FF0000"/>
              </a:solidFill>
            </a:endParaRPr>
          </a:p>
        </p:txBody>
      </p:sp>
      <p:sp>
        <p:nvSpPr>
          <p:cNvPr id="49155" name="Rectangle 3"/>
          <p:cNvSpPr>
            <a:spLocks noGrp="1" noChangeArrowheads="1"/>
          </p:cNvSpPr>
          <p:nvPr>
            <p:ph type="body" idx="1"/>
          </p:nvPr>
        </p:nvSpPr>
        <p:spPr/>
        <p:txBody>
          <a:bodyPr/>
          <a:lstStyle/>
          <a:p>
            <a:pPr eaLnBrk="1" hangingPunct="1"/>
            <a:endParaRPr lang="vi-VN" altLang="vi-VN" smtClean="0"/>
          </a:p>
        </p:txBody>
      </p:sp>
      <p:sp>
        <p:nvSpPr>
          <p:cNvPr id="49156" name="AutoShape 4" descr="Z"/>
          <p:cNvSpPr>
            <a:spLocks noChangeAspect="1" noChangeArrowheads="1"/>
          </p:cNvSpPr>
          <p:nvPr/>
        </p:nvSpPr>
        <p:spPr bwMode="auto">
          <a:xfrm>
            <a:off x="77788" y="4603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49157" name="AutoShape 5" descr="Z"/>
          <p:cNvSpPr>
            <a:spLocks noChangeAspect="1" noChangeArrowheads="1"/>
          </p:cNvSpPr>
          <p:nvPr/>
        </p:nvSpPr>
        <p:spPr bwMode="auto">
          <a:xfrm>
            <a:off x="77788" y="4603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49158" name="AutoShape 6" descr="Z"/>
          <p:cNvSpPr>
            <a:spLocks noChangeAspect="1" noChangeArrowheads="1"/>
          </p:cNvSpPr>
          <p:nvPr/>
        </p:nvSpPr>
        <p:spPr bwMode="auto">
          <a:xfrm>
            <a:off x="77788" y="4603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pic>
        <p:nvPicPr>
          <p:cNvPr id="57351" name="Picture 7" descr="ANd9GcQaFwROmVBWsbRWQj4f-H5cjevLNqT-96aQANe7KfpE0OiraW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645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hinh-anh-hiem-ve-xi-nghiep-thuoc-phien-o-sai-gon-thoi-phap-thuoc-cade366d13fa39a6114d91510663d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800100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13 5 Opium Smokers French Indochina 19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3_7_1307272260_45_1307245823-thuoc-phien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THUOCPHI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diamond(in)">
                                      <p:cBhvr>
                                        <p:cTn id="7" dur="2000"/>
                                        <p:tgtEl>
                                          <p:spTgt spid="57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7352"/>
                                        </p:tgtEl>
                                        <p:attrNameLst>
                                          <p:attrName>style.visibility</p:attrName>
                                        </p:attrNameLst>
                                      </p:cBhvr>
                                      <p:to>
                                        <p:strVal val="visible"/>
                                      </p:to>
                                    </p:set>
                                    <p:anim calcmode="lin" valueType="num">
                                      <p:cBhvr additive="base">
                                        <p:cTn id="12" dur="500" fill="hold"/>
                                        <p:tgtEl>
                                          <p:spTgt spid="57352"/>
                                        </p:tgtEl>
                                        <p:attrNameLst>
                                          <p:attrName>ppt_x</p:attrName>
                                        </p:attrNameLst>
                                      </p:cBhvr>
                                      <p:tavLst>
                                        <p:tav tm="0">
                                          <p:val>
                                            <p:strVal val="#ppt_x"/>
                                          </p:val>
                                        </p:tav>
                                        <p:tav tm="100000">
                                          <p:val>
                                            <p:strVal val="#ppt_x"/>
                                          </p:val>
                                        </p:tav>
                                      </p:tavLst>
                                    </p:anim>
                                    <p:anim calcmode="lin" valueType="num">
                                      <p:cBhvr additive="base">
                                        <p:cTn id="13" dur="500" fill="hold"/>
                                        <p:tgtEl>
                                          <p:spTgt spid="5735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57353"/>
                                        </p:tgtEl>
                                        <p:attrNameLst>
                                          <p:attrName>style.visibility</p:attrName>
                                        </p:attrNameLst>
                                      </p:cBhvr>
                                      <p:to>
                                        <p:strVal val="visible"/>
                                      </p:to>
                                    </p:set>
                                    <p:animEffect transition="in" filter="checkerboard(across)">
                                      <p:cBhvr>
                                        <p:cTn id="18" dur="500"/>
                                        <p:tgtEl>
                                          <p:spTgt spid="573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355"/>
                                        </p:tgtEl>
                                        <p:attrNameLst>
                                          <p:attrName>style.visibility</p:attrName>
                                        </p:attrNameLst>
                                      </p:cBhvr>
                                      <p:to>
                                        <p:strVal val="visible"/>
                                      </p:to>
                                    </p:set>
                                    <p:anim calcmode="lin" valueType="num">
                                      <p:cBhvr additive="base">
                                        <p:cTn id="23" dur="500" fill="hold"/>
                                        <p:tgtEl>
                                          <p:spTgt spid="57355"/>
                                        </p:tgtEl>
                                        <p:attrNameLst>
                                          <p:attrName>ppt_x</p:attrName>
                                        </p:attrNameLst>
                                      </p:cBhvr>
                                      <p:tavLst>
                                        <p:tav tm="0">
                                          <p:val>
                                            <p:strVal val="#ppt_x"/>
                                          </p:val>
                                        </p:tav>
                                        <p:tav tm="100000">
                                          <p:val>
                                            <p:strVal val="#ppt_x"/>
                                          </p:val>
                                        </p:tav>
                                      </p:tavLst>
                                    </p:anim>
                                    <p:anim calcmode="lin" valueType="num">
                                      <p:cBhvr additive="base">
                                        <p:cTn id="24" dur="500" fill="hold"/>
                                        <p:tgtEl>
                                          <p:spTgt spid="5735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nodeType="clickEffect">
                                  <p:stCondLst>
                                    <p:cond delay="0"/>
                                  </p:stCondLst>
                                  <p:childTnLst>
                                    <p:set>
                                      <p:cBhvr>
                                        <p:cTn id="28" dur="1" fill="hold">
                                          <p:stCondLst>
                                            <p:cond delay="0"/>
                                          </p:stCondLst>
                                        </p:cTn>
                                        <p:tgtEl>
                                          <p:spTgt spid="57359"/>
                                        </p:tgtEl>
                                        <p:attrNameLst>
                                          <p:attrName>style.visibility</p:attrName>
                                        </p:attrNameLst>
                                      </p:cBhvr>
                                      <p:to>
                                        <p:strVal val="visible"/>
                                      </p:to>
                                    </p:set>
                                    <p:anim to="" calcmode="lin" valueType="num">
                                      <p:cBhvr>
                                        <p:cTn id="29" dur="1" fill="hold"/>
                                        <p:tgtEl>
                                          <p:spTgt spid="573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vi-VN" altLang="vi-VN" smtClean="0"/>
          </a:p>
        </p:txBody>
      </p:sp>
      <p:pic>
        <p:nvPicPr>
          <p:cNvPr id="100356" name="Picture 4" descr="image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0"/>
            <a:ext cx="8991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7" name="Picture 5" descr="tan-muc-song-bac-o-ma-cao-trong-the-ky-truoc-hin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6"/>
          <p:cNvSpPr txBox="1">
            <a:spLocks noChangeArrowheads="1"/>
          </p:cNvSpPr>
          <p:nvPr/>
        </p:nvSpPr>
        <p:spPr bwMode="auto">
          <a:xfrm>
            <a:off x="3946525" y="6172200"/>
            <a:ext cx="923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1800" b="1">
                <a:solidFill>
                  <a:srgbClr val="FCFCA2"/>
                </a:solidFill>
                <a:latin typeface="Times New Roman" pitchFamily="18" charset="0"/>
              </a:rPr>
              <a:t>Cờ bạc</a:t>
            </a:r>
          </a:p>
          <a:p>
            <a:pPr eaLnBrk="1" hangingPunct="1">
              <a:spcBef>
                <a:spcPct val="0"/>
              </a:spcBef>
              <a:buFontTx/>
              <a:buNone/>
            </a:pPr>
            <a:endParaRPr lang="en-US" altLang="vi-VN" sz="1800">
              <a:solidFill>
                <a:srgbClr val="FCFCA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ox(in)">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box(in)">
                                      <p:cBhvr>
                                        <p:cTn id="12" dur="5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0358">
                                            <p:txEl>
                                              <p:pRg st="0" end="0"/>
                                            </p:txEl>
                                          </p:spTgt>
                                        </p:tgtEl>
                                        <p:attrNameLst>
                                          <p:attrName>style.visibility</p:attrName>
                                        </p:attrNameLst>
                                      </p:cBhvr>
                                      <p:to>
                                        <p:strVal val="visible"/>
                                      </p:to>
                                    </p:set>
                                    <p:animEffect transition="in" filter="blinds(horizontal)">
                                      <p:cBhvr>
                                        <p:cTn id="17" dur="500"/>
                                        <p:tgtEl>
                                          <p:spTgt spid="100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hung-buc-anh-hiem-ve-viet-nam-thoi-phap-th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9450"/>
            <a:ext cx="428466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nhung-buc-anh-hiem-ve-viet-nam-thoi-phap-th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701675"/>
            <a:ext cx="47879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0" y="4652963"/>
            <a:ext cx="4284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200" b="1">
                <a:solidFill>
                  <a:srgbClr val="0033CC"/>
                </a:solidFill>
              </a:rPr>
              <a:t>Cờ bạc</a:t>
            </a:r>
          </a:p>
        </p:txBody>
      </p:sp>
      <p:sp>
        <p:nvSpPr>
          <p:cNvPr id="51205" name="Text Box 5"/>
          <p:cNvSpPr txBox="1">
            <a:spLocks noChangeArrowheads="1"/>
          </p:cNvSpPr>
          <p:nvPr/>
        </p:nvSpPr>
        <p:spPr bwMode="auto">
          <a:xfrm>
            <a:off x="4356100" y="4652963"/>
            <a:ext cx="47879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200" b="1">
                <a:solidFill>
                  <a:srgbClr val="0033CC"/>
                </a:solidFill>
              </a:rPr>
              <a:t>Mê tín dị đoan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vi-VN" altLang="vi-VN" smtClean="0"/>
          </a:p>
        </p:txBody>
      </p:sp>
      <p:sp>
        <p:nvSpPr>
          <p:cNvPr id="52227" name="Rectangle 3"/>
          <p:cNvSpPr>
            <a:spLocks noGrp="1" noChangeArrowheads="1"/>
          </p:cNvSpPr>
          <p:nvPr>
            <p:ph type="body" idx="1"/>
          </p:nvPr>
        </p:nvSpPr>
        <p:spPr/>
        <p:txBody>
          <a:bodyPr/>
          <a:lstStyle/>
          <a:p>
            <a:pPr eaLnBrk="1" hangingPunct="1"/>
            <a:endParaRPr lang="vi-VN" altLang="vi-VN" smtClean="0"/>
          </a:p>
        </p:txBody>
      </p:sp>
      <p:pic>
        <p:nvPicPr>
          <p:cNvPr id="52228" name="Picture 4" descr="ANd9GcSVG-LJ15SlB25D_4MKOxXt_HDQbfpSA9LXw0XLifwSsgXCnNJN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73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468313" y="6021388"/>
            <a:ext cx="8229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2400" b="1">
                <a:solidFill>
                  <a:srgbClr val="FF0000"/>
                </a:solidFill>
              </a:rPr>
              <a:t>Nấu rượu</a:t>
            </a:r>
            <a:endParaRPr lang="vi-VN" altLang="vi-VN" sz="2400" b="1">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53252" name="Text Box 4"/>
          <p:cNvSpPr txBox="1">
            <a:spLocks noChangeArrowheads="1"/>
          </p:cNvSpPr>
          <p:nvPr/>
        </p:nvSpPr>
        <p:spPr bwMode="auto">
          <a:xfrm>
            <a:off x="-76200" y="762000"/>
            <a:ext cx="35591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53253" name="Rectangle 5"/>
          <p:cNvSpPr>
            <a:spLocks noChangeArrowheads="1"/>
          </p:cNvSpPr>
          <p:nvPr/>
        </p:nvSpPr>
        <p:spPr bwMode="auto">
          <a:xfrm>
            <a:off x="-76200" y="1120775"/>
            <a:ext cx="373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53254" name="Text Box 6"/>
          <p:cNvSpPr txBox="1">
            <a:spLocks noChangeArrowheads="1"/>
          </p:cNvSpPr>
          <p:nvPr/>
        </p:nvSpPr>
        <p:spPr bwMode="auto">
          <a:xfrm>
            <a:off x="0" y="316865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sp>
        <p:nvSpPr>
          <p:cNvPr id="29707" name="AutoShape 11"/>
          <p:cNvSpPr>
            <a:spLocks noChangeArrowheads="1"/>
          </p:cNvSpPr>
          <p:nvPr/>
        </p:nvSpPr>
        <p:spPr bwMode="auto">
          <a:xfrm>
            <a:off x="4648200" y="1143000"/>
            <a:ext cx="4191000" cy="1905000"/>
          </a:xfrm>
          <a:prstGeom prst="cloudCallout">
            <a:avLst>
              <a:gd name="adj1" fmla="val -47917"/>
              <a:gd name="adj2" fmla="val 84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29708" name="Text Box 12"/>
          <p:cNvSpPr txBox="1">
            <a:spLocks noChangeArrowheads="1"/>
          </p:cNvSpPr>
          <p:nvPr/>
        </p:nvSpPr>
        <p:spPr bwMode="auto">
          <a:xfrm>
            <a:off x="5181600" y="1508125"/>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FF0000"/>
                </a:solidFill>
                <a:latin typeface="Times New Roman" pitchFamily="18" charset="0"/>
                <a:cs typeface="Times New Roman" pitchFamily="18" charset="0"/>
              </a:rPr>
              <a:t>Nhận xét về những chính sách văn hóa giáo dục của Pháp lúc bấy giờ?</a:t>
            </a:r>
            <a:endParaRPr lang="en-US" altLang="vi-VN" sz="2400" b="1" i="1">
              <a:solidFill>
                <a:srgbClr val="FF0000"/>
              </a:solidFill>
              <a:latin typeface="Times New Roman" pitchFamily="18" charset="0"/>
              <a:cs typeface="Times New Roman" pitchFamily="18" charset="0"/>
            </a:endParaRPr>
          </a:p>
        </p:txBody>
      </p:sp>
      <p:sp>
        <p:nvSpPr>
          <p:cNvPr id="29711" name="Text Box 15"/>
          <p:cNvSpPr txBox="1">
            <a:spLocks noChangeArrowheads="1"/>
          </p:cNvSpPr>
          <p:nvPr/>
        </p:nvSpPr>
        <p:spPr bwMode="auto">
          <a:xfrm>
            <a:off x="-76200" y="592772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i="1">
                <a:solidFill>
                  <a:schemeClr val="bg1"/>
                </a:solidFill>
                <a:latin typeface="Times New Roman" pitchFamily="18" charset="0"/>
                <a:cs typeface="Times New Roman" pitchFamily="18" charset="0"/>
                <a:sym typeface="Wingdings 3" pitchFamily="18" charset="2"/>
              </a:rPr>
              <a:t> </a:t>
            </a:r>
            <a:r>
              <a:rPr lang="pt-BR" altLang="vi-VN" sz="2000" b="1" i="1">
                <a:solidFill>
                  <a:schemeClr val="bg1"/>
                </a:solidFill>
                <a:latin typeface="Times New Roman" pitchFamily="18" charset="0"/>
                <a:cs typeface="Times New Roman" pitchFamily="18" charset="0"/>
              </a:rPr>
              <a:t>Thực hiện chính sách ngu dân nô dịch về văn hoá. </a:t>
            </a:r>
            <a:endParaRPr lang="en-US" altLang="vi-VN" sz="2000" b="1" i="1">
              <a:solidFill>
                <a:schemeClr val="bg1"/>
              </a:solidFill>
              <a:latin typeface="Times New Roman" pitchFamily="18" charset="0"/>
              <a:cs typeface="Times New Roman" pitchFamily="18" charset="0"/>
            </a:endParaRPr>
          </a:p>
        </p:txBody>
      </p:sp>
      <p:sp>
        <p:nvSpPr>
          <p:cNvPr id="29712" name="Text Box 16"/>
          <p:cNvSpPr txBox="1">
            <a:spLocks noChangeArrowheads="1"/>
          </p:cNvSpPr>
          <p:nvPr/>
        </p:nvSpPr>
        <p:spPr bwMode="auto">
          <a:xfrm>
            <a:off x="4648200" y="38100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b="1" i="1">
                <a:latin typeface="Times New Roman" pitchFamily="18" charset="0"/>
                <a:cs typeface="Times New Roman" pitchFamily="18" charset="0"/>
                <a:sym typeface="Wingdings 3" pitchFamily="18" charset="2"/>
              </a:rPr>
              <a:t> </a:t>
            </a:r>
            <a:r>
              <a:rPr lang="pt-BR" altLang="vi-VN" sz="2400" b="1" i="1">
                <a:latin typeface="Times New Roman" pitchFamily="18" charset="0"/>
                <a:cs typeface="Times New Roman" pitchFamily="18" charset="0"/>
              </a:rPr>
              <a:t>Thực hiện chính sách ngu dân nô dịch về văn hoá. </a:t>
            </a:r>
            <a:endParaRPr lang="en-US" altLang="vi-VN" sz="2400" b="1" i="1">
              <a:latin typeface="Times New Roman" pitchFamily="18" charset="0"/>
              <a:cs typeface="Times New Roman" pitchFamily="18" charset="0"/>
            </a:endParaRPr>
          </a:p>
        </p:txBody>
      </p:sp>
      <p:sp>
        <p:nvSpPr>
          <p:cNvPr id="29713" name="Text Box 17"/>
          <p:cNvSpPr txBox="1">
            <a:spLocks noChangeArrowheads="1"/>
          </p:cNvSpPr>
          <p:nvPr/>
        </p:nvSpPr>
        <p:spPr bwMode="auto">
          <a:xfrm>
            <a:off x="3886200" y="3352800"/>
            <a:ext cx="5905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
        <p:nvSpPr>
          <p:cNvPr id="53260" name="Text Box 20"/>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53261" name="Text Box 21"/>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53262" name="Text Box 22"/>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53263" name="Text Box 23"/>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53264" name="Text Box 24"/>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Scale>
                                      <p:cBhvr>
                                        <p:cTn id="7" dur="1000" decel="50000" fill="hold">
                                          <p:stCondLst>
                                            <p:cond delay="0"/>
                                          </p:stCondLst>
                                        </p:cTn>
                                        <p:tgtEl>
                                          <p:spTgt spid="297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708"/>
                                        </p:tgtEl>
                                        <p:attrNameLst>
                                          <p:attrName>ppt_x</p:attrName>
                                          <p:attrName>ppt_y</p:attrName>
                                        </p:attrNameLst>
                                      </p:cBhvr>
                                    </p:animMotion>
                                    <p:animEffect transition="in" filter="fade">
                                      <p:cBhvr>
                                        <p:cTn id="9" dur="1000"/>
                                        <p:tgtEl>
                                          <p:spTgt spid="2970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9707"/>
                                        </p:tgtEl>
                                        <p:attrNameLst>
                                          <p:attrName>style.visibility</p:attrName>
                                        </p:attrNameLst>
                                      </p:cBhvr>
                                      <p:to>
                                        <p:strVal val="visible"/>
                                      </p:to>
                                    </p:set>
                                    <p:animScale>
                                      <p:cBhvr>
                                        <p:cTn id="12" dur="1000" decel="50000" fill="hold">
                                          <p:stCondLst>
                                            <p:cond delay="0"/>
                                          </p:stCondLst>
                                        </p:cTn>
                                        <p:tgtEl>
                                          <p:spTgt spid="297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707"/>
                                        </p:tgtEl>
                                        <p:attrNameLst>
                                          <p:attrName>ppt_x</p:attrName>
                                          <p:attrName>ppt_y</p:attrName>
                                        </p:attrNameLst>
                                      </p:cBhvr>
                                    </p:animMotion>
                                    <p:animEffect transition="in" filter="fade">
                                      <p:cBhvr>
                                        <p:cTn id="14" dur="1000"/>
                                        <p:tgtEl>
                                          <p:spTgt spid="297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9712"/>
                                        </p:tgtEl>
                                        <p:attrNameLst>
                                          <p:attrName>style.visibility</p:attrName>
                                        </p:attrNameLst>
                                      </p:cBhvr>
                                      <p:to>
                                        <p:strVal val="visible"/>
                                      </p:to>
                                    </p:set>
                                    <p:animScale>
                                      <p:cBhvr>
                                        <p:cTn id="19" dur="2000" decel="50000" fill="hold">
                                          <p:stCondLst>
                                            <p:cond delay="0"/>
                                          </p:stCondLst>
                                        </p:cTn>
                                        <p:tgtEl>
                                          <p:spTgt spid="297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29712"/>
                                        </p:tgtEl>
                                        <p:attrNameLst>
                                          <p:attrName>ppt_x</p:attrName>
                                          <p:attrName>ppt_y</p:attrName>
                                        </p:attrNameLst>
                                      </p:cBhvr>
                                    </p:animMotion>
                                    <p:animEffect transition="in" filter="fade">
                                      <p:cBhvr>
                                        <p:cTn id="21" dur="2000"/>
                                        <p:tgtEl>
                                          <p:spTgt spid="297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29708"/>
                                        </p:tgtEl>
                                        <p:attrNameLst>
                                          <p:attrName>ppt_x</p:attrName>
                                        </p:attrNameLst>
                                      </p:cBhvr>
                                      <p:tavLst>
                                        <p:tav tm="0">
                                          <p:val>
                                            <p:strVal val="ppt_x"/>
                                          </p:val>
                                        </p:tav>
                                        <p:tav tm="100000">
                                          <p:val>
                                            <p:strVal val="ppt_x"/>
                                          </p:val>
                                        </p:tav>
                                      </p:tavLst>
                                    </p:anim>
                                    <p:anim calcmode="lin" valueType="num">
                                      <p:cBhvr additive="base">
                                        <p:cTn id="26" dur="500"/>
                                        <p:tgtEl>
                                          <p:spTgt spid="29708"/>
                                        </p:tgtEl>
                                        <p:attrNameLst>
                                          <p:attrName>ppt_y</p:attrName>
                                        </p:attrNameLst>
                                      </p:cBhvr>
                                      <p:tavLst>
                                        <p:tav tm="0">
                                          <p:val>
                                            <p:strVal val="ppt_y"/>
                                          </p:val>
                                        </p:tav>
                                        <p:tav tm="100000">
                                          <p:val>
                                            <p:strVal val="1+ppt_h/2"/>
                                          </p:val>
                                        </p:tav>
                                      </p:tavLst>
                                    </p:anim>
                                    <p:set>
                                      <p:cBhvr>
                                        <p:cTn id="27" dur="1" fill="hold">
                                          <p:stCondLst>
                                            <p:cond delay="499"/>
                                          </p:stCondLst>
                                        </p:cTn>
                                        <p:tgtEl>
                                          <p:spTgt spid="29708"/>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29707"/>
                                        </p:tgtEl>
                                        <p:attrNameLst>
                                          <p:attrName>ppt_x</p:attrName>
                                        </p:attrNameLst>
                                      </p:cBhvr>
                                      <p:tavLst>
                                        <p:tav tm="0">
                                          <p:val>
                                            <p:strVal val="ppt_x"/>
                                          </p:val>
                                        </p:tav>
                                        <p:tav tm="100000">
                                          <p:val>
                                            <p:strVal val="ppt_x"/>
                                          </p:val>
                                        </p:tav>
                                      </p:tavLst>
                                    </p:anim>
                                    <p:anim calcmode="lin" valueType="num">
                                      <p:cBhvr additive="base">
                                        <p:cTn id="30" dur="500"/>
                                        <p:tgtEl>
                                          <p:spTgt spid="29707"/>
                                        </p:tgtEl>
                                        <p:attrNameLst>
                                          <p:attrName>ppt_y</p:attrName>
                                        </p:attrNameLst>
                                      </p:cBhvr>
                                      <p:tavLst>
                                        <p:tav tm="0">
                                          <p:val>
                                            <p:strVal val="ppt_y"/>
                                          </p:val>
                                        </p:tav>
                                        <p:tav tm="100000">
                                          <p:val>
                                            <p:strVal val="1+ppt_h/2"/>
                                          </p:val>
                                        </p:tav>
                                      </p:tavLst>
                                    </p:anim>
                                    <p:set>
                                      <p:cBhvr>
                                        <p:cTn id="31" dur="1" fill="hold">
                                          <p:stCondLst>
                                            <p:cond delay="499"/>
                                          </p:stCondLst>
                                        </p:cTn>
                                        <p:tgtEl>
                                          <p:spTgt spid="2970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9713"/>
                                        </p:tgtEl>
                                        <p:attrNameLst>
                                          <p:attrName>style.visibility</p:attrName>
                                        </p:attrNameLst>
                                      </p:cBhvr>
                                      <p:to>
                                        <p:strVal val="visible"/>
                                      </p:to>
                                    </p:set>
                                    <p:animEffect transition="in" filter="diamond(in)">
                                      <p:cBhvr>
                                        <p:cTn id="36" dur="1000"/>
                                        <p:tgtEl>
                                          <p:spTgt spid="297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29712"/>
                                        </p:tgtEl>
                                        <p:attrNameLst>
                                          <p:attrName>ppt_x</p:attrName>
                                        </p:attrNameLst>
                                      </p:cBhvr>
                                      <p:tavLst>
                                        <p:tav tm="0">
                                          <p:val>
                                            <p:strVal val="ppt_x"/>
                                          </p:val>
                                        </p:tav>
                                        <p:tav tm="100000">
                                          <p:val>
                                            <p:strVal val="ppt_x"/>
                                          </p:val>
                                        </p:tav>
                                      </p:tavLst>
                                    </p:anim>
                                    <p:anim calcmode="lin" valueType="num">
                                      <p:cBhvr additive="base">
                                        <p:cTn id="41" dur="500"/>
                                        <p:tgtEl>
                                          <p:spTgt spid="29712"/>
                                        </p:tgtEl>
                                        <p:attrNameLst>
                                          <p:attrName>ppt_y</p:attrName>
                                        </p:attrNameLst>
                                      </p:cBhvr>
                                      <p:tavLst>
                                        <p:tav tm="0">
                                          <p:val>
                                            <p:strVal val="ppt_y"/>
                                          </p:val>
                                        </p:tav>
                                        <p:tav tm="100000">
                                          <p:val>
                                            <p:strVal val="1+ppt_h/2"/>
                                          </p:val>
                                        </p:tav>
                                      </p:tavLst>
                                    </p:anim>
                                    <p:set>
                                      <p:cBhvr>
                                        <p:cTn id="42" dur="1" fill="hold">
                                          <p:stCondLst>
                                            <p:cond delay="499"/>
                                          </p:stCondLst>
                                        </p:cTn>
                                        <p:tgtEl>
                                          <p:spTgt spid="29712"/>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9713"/>
                                        </p:tgtEl>
                                        <p:attrNameLst>
                                          <p:attrName>ppt_x</p:attrName>
                                        </p:attrNameLst>
                                      </p:cBhvr>
                                      <p:tavLst>
                                        <p:tav tm="0">
                                          <p:val>
                                            <p:strVal val="ppt_x"/>
                                          </p:val>
                                        </p:tav>
                                        <p:tav tm="100000">
                                          <p:val>
                                            <p:strVal val="ppt_x"/>
                                          </p:val>
                                        </p:tav>
                                      </p:tavLst>
                                    </p:anim>
                                    <p:anim calcmode="lin" valueType="num">
                                      <p:cBhvr additive="base">
                                        <p:cTn id="45" dur="500"/>
                                        <p:tgtEl>
                                          <p:spTgt spid="29713"/>
                                        </p:tgtEl>
                                        <p:attrNameLst>
                                          <p:attrName>ppt_y</p:attrName>
                                        </p:attrNameLst>
                                      </p:cBhvr>
                                      <p:tavLst>
                                        <p:tav tm="0">
                                          <p:val>
                                            <p:strVal val="ppt_y"/>
                                          </p:val>
                                        </p:tav>
                                        <p:tav tm="100000">
                                          <p:val>
                                            <p:strVal val="1+ppt_h/2"/>
                                          </p:val>
                                        </p:tav>
                                      </p:tavLst>
                                    </p:anim>
                                    <p:set>
                                      <p:cBhvr>
                                        <p:cTn id="46" dur="1" fill="hold">
                                          <p:stCondLst>
                                            <p:cond delay="499"/>
                                          </p:stCondLst>
                                        </p:cTn>
                                        <p:tgtEl>
                                          <p:spTgt spid="297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29711"/>
                                        </p:tgtEl>
                                        <p:attrNameLst>
                                          <p:attrName>style.visibility</p:attrName>
                                        </p:attrNameLst>
                                      </p:cBhvr>
                                      <p:to>
                                        <p:strVal val="visible"/>
                                      </p:to>
                                    </p:set>
                                    <p:animScale>
                                      <p:cBhvr>
                                        <p:cTn id="51" dur="2000" decel="50000" fill="hold">
                                          <p:stCondLst>
                                            <p:cond delay="0"/>
                                          </p:stCondLst>
                                        </p:cTn>
                                        <p:tgtEl>
                                          <p:spTgt spid="297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2000" decel="50000" fill="hold">
                                          <p:stCondLst>
                                            <p:cond delay="0"/>
                                          </p:stCondLst>
                                        </p:cTn>
                                        <p:tgtEl>
                                          <p:spTgt spid="29711"/>
                                        </p:tgtEl>
                                        <p:attrNameLst>
                                          <p:attrName>ppt_x</p:attrName>
                                          <p:attrName>ppt_y</p:attrName>
                                        </p:attrNameLst>
                                      </p:cBhvr>
                                    </p:animMotion>
                                    <p:animEffect transition="in" filter="fade">
                                      <p:cBhvr>
                                        <p:cTn id="53" dur="20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7" grpId="1" animBg="1"/>
      <p:bldP spid="29708" grpId="0"/>
      <p:bldP spid="29708" grpId="1"/>
      <p:bldP spid="29711" grpId="0"/>
      <p:bldP spid="29712" grpId="0"/>
      <p:bldP spid="29712" grpId="1"/>
      <p:bldP spid="29713" grpId="0"/>
      <p:bldP spid="29713"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54276" name="Text Box 4"/>
          <p:cNvSpPr txBox="1">
            <a:spLocks noChangeArrowheads="1"/>
          </p:cNvSpPr>
          <p:nvPr/>
        </p:nvSpPr>
        <p:spPr bwMode="auto">
          <a:xfrm>
            <a:off x="-76200" y="762000"/>
            <a:ext cx="3703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54277" name="Rectangle 5"/>
          <p:cNvSpPr>
            <a:spLocks noChangeArrowheads="1"/>
          </p:cNvSpPr>
          <p:nvPr/>
        </p:nvSpPr>
        <p:spPr bwMode="auto">
          <a:xfrm>
            <a:off x="-76200" y="1120775"/>
            <a:ext cx="388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54278" name="Text Box 6"/>
          <p:cNvSpPr txBox="1">
            <a:spLocks noChangeArrowheads="1"/>
          </p:cNvSpPr>
          <p:nvPr/>
        </p:nvSpPr>
        <p:spPr bwMode="auto">
          <a:xfrm>
            <a:off x="0" y="316865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sp>
        <p:nvSpPr>
          <p:cNvPr id="32779" name="Text Box 11"/>
          <p:cNvSpPr txBox="1">
            <a:spLocks noChangeArrowheads="1"/>
          </p:cNvSpPr>
          <p:nvPr/>
        </p:nvSpPr>
        <p:spPr bwMode="auto">
          <a:xfrm>
            <a:off x="3505200" y="1143000"/>
            <a:ext cx="541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FF0000"/>
                </a:solidFill>
                <a:latin typeface="Times New Roman" pitchFamily="18" charset="0"/>
                <a:cs typeface="Times New Roman" pitchFamily="18" charset="0"/>
              </a:rPr>
              <a:t>Theo em mục đích chính sách văn hóa giáo dục của thực dân Pháp ở Việt Nam là “ khai hóa văn minh” cho người Việt Nam có đúng không? Vì sao?</a:t>
            </a:r>
            <a:endParaRPr lang="en-US" altLang="vi-VN" sz="2400" b="1" i="1">
              <a:solidFill>
                <a:srgbClr val="FF0000"/>
              </a:solidFill>
              <a:latin typeface="Times New Roman" pitchFamily="18" charset="0"/>
              <a:cs typeface="Times New Roman" pitchFamily="18" charset="0"/>
            </a:endParaRPr>
          </a:p>
        </p:txBody>
      </p:sp>
      <p:sp>
        <p:nvSpPr>
          <p:cNvPr id="54280" name="Text Box 13"/>
          <p:cNvSpPr txBox="1">
            <a:spLocks noChangeArrowheads="1"/>
          </p:cNvSpPr>
          <p:nvPr/>
        </p:nvSpPr>
        <p:spPr bwMode="auto">
          <a:xfrm>
            <a:off x="-76200" y="592772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i="1">
                <a:solidFill>
                  <a:schemeClr val="bg1"/>
                </a:solidFill>
                <a:latin typeface="Times New Roman" pitchFamily="18" charset="0"/>
                <a:cs typeface="Times New Roman" pitchFamily="18" charset="0"/>
                <a:sym typeface="Wingdings 3" pitchFamily="18" charset="2"/>
              </a:rPr>
              <a:t> </a:t>
            </a:r>
            <a:r>
              <a:rPr lang="pt-BR" altLang="vi-VN" sz="2000" b="1" i="1">
                <a:solidFill>
                  <a:schemeClr val="bg1"/>
                </a:solidFill>
                <a:latin typeface="Times New Roman" pitchFamily="18" charset="0"/>
                <a:cs typeface="Times New Roman" pitchFamily="18" charset="0"/>
              </a:rPr>
              <a:t>Thực hiện chính sách ngu dân nô dịch về văn hoá. </a:t>
            </a:r>
            <a:endParaRPr lang="en-US" altLang="vi-VN" sz="2000" b="1" i="1">
              <a:solidFill>
                <a:schemeClr val="bg1"/>
              </a:solidFill>
              <a:latin typeface="Times New Roman" pitchFamily="18" charset="0"/>
              <a:cs typeface="Times New Roman" pitchFamily="18" charset="0"/>
            </a:endParaRPr>
          </a:p>
        </p:txBody>
      </p:sp>
      <p:sp>
        <p:nvSpPr>
          <p:cNvPr id="54281" name="Text Box 16"/>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54282" name="Text Box 17"/>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54283" name="Text Box 18"/>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54284" name="Text Box 19"/>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54285" name="Text Box 20"/>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checkerboard(across)">
                                      <p:cBhvr>
                                        <p:cTn id="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76200" y="1765300"/>
            <a:ext cx="3811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a:solidFill>
                  <a:srgbClr val="0000FF"/>
                </a:solidFill>
                <a:latin typeface="Times New Roman" pitchFamily="18" charset="0"/>
                <a:sym typeface="Wingdings" pitchFamily="2" charset="2"/>
              </a:rPr>
              <a:t> </a:t>
            </a:r>
            <a:r>
              <a:rPr lang="en-US" altLang="vi-VN" sz="2000" b="1" i="1">
                <a:solidFill>
                  <a:srgbClr val="0000FF"/>
                </a:solidFill>
                <a:latin typeface="Times New Roman" pitchFamily="18" charset="0"/>
                <a:cs typeface="Times New Roman" pitchFamily="18" charset="0"/>
              </a:rPr>
              <a:t>2. Chính sách kinh tế</a:t>
            </a:r>
          </a:p>
        </p:txBody>
      </p:sp>
      <p:sp>
        <p:nvSpPr>
          <p:cNvPr id="8198" name="Text Box 6"/>
          <p:cNvSpPr txBox="1">
            <a:spLocks noChangeArrowheads="1"/>
          </p:cNvSpPr>
          <p:nvPr/>
        </p:nvSpPr>
        <p:spPr bwMode="auto">
          <a:xfrm>
            <a:off x="4265613" y="1600200"/>
            <a:ext cx="4749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vi-VN" sz="2400" b="1" i="1">
                <a:solidFill>
                  <a:srgbClr val="FF0000"/>
                </a:solidFill>
                <a:latin typeface="Times New Roman" pitchFamily="18" charset="0"/>
                <a:cs typeface="Times New Roman" pitchFamily="18" charset="0"/>
              </a:rPr>
              <a:t>Thực dân Pháp đã thực hiện chính sách khai thác trên những lĩnh vực kinh tế nào?</a:t>
            </a:r>
            <a:r>
              <a:rPr lang="en-US" altLang="vi-VN" sz="2400">
                <a:solidFill>
                  <a:srgbClr val="FF0000"/>
                </a:solidFill>
                <a:latin typeface="Times New Roman" pitchFamily="18" charset="0"/>
                <a:cs typeface="Times New Roman" pitchFamily="18" charset="0"/>
              </a:rPr>
              <a:t> </a:t>
            </a:r>
          </a:p>
        </p:txBody>
      </p:sp>
      <p:sp>
        <p:nvSpPr>
          <p:cNvPr id="8199" name="Text Box 7"/>
          <p:cNvSpPr txBox="1">
            <a:spLocks noChangeArrowheads="1"/>
          </p:cNvSpPr>
          <p:nvPr/>
        </p:nvSpPr>
        <p:spPr bwMode="auto">
          <a:xfrm>
            <a:off x="4202113" y="3232150"/>
            <a:ext cx="1143000" cy="831850"/>
          </a:xfrm>
          <a:prstGeom prst="rect">
            <a:avLst/>
          </a:prstGeom>
          <a:solidFill>
            <a:srgbClr val="FCFCA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a:solidFill>
                  <a:srgbClr val="000099"/>
                </a:solidFill>
                <a:latin typeface="Times New Roman" pitchFamily="18" charset="0"/>
                <a:cs typeface="Times New Roman" pitchFamily="18" charset="0"/>
              </a:rPr>
              <a:t>Nông nghiệp</a:t>
            </a:r>
            <a:endParaRPr lang="en-US" altLang="vi-VN" sz="2400" b="1">
              <a:solidFill>
                <a:srgbClr val="000099"/>
              </a:solidFill>
              <a:latin typeface="Times New Roman" pitchFamily="18" charset="0"/>
              <a:cs typeface="Times New Roman" pitchFamily="18" charset="0"/>
            </a:endParaRPr>
          </a:p>
        </p:txBody>
      </p:sp>
      <p:sp>
        <p:nvSpPr>
          <p:cNvPr id="8200" name="Text Box 8"/>
          <p:cNvSpPr txBox="1">
            <a:spLocks noChangeArrowheads="1"/>
          </p:cNvSpPr>
          <p:nvPr/>
        </p:nvSpPr>
        <p:spPr bwMode="auto">
          <a:xfrm>
            <a:off x="5549900" y="3232150"/>
            <a:ext cx="1077913" cy="831850"/>
          </a:xfrm>
          <a:prstGeom prst="rect">
            <a:avLst/>
          </a:prstGeom>
          <a:solidFill>
            <a:srgbClr val="FCFCA2"/>
          </a:solidFill>
          <a:ln w="9525">
            <a:solidFill>
              <a:srgbClr val="0000FF"/>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solidFill>
                  <a:srgbClr val="000099"/>
                </a:solidFill>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8201" name="Text Box 9"/>
          <p:cNvSpPr txBox="1">
            <a:spLocks noChangeArrowheads="1"/>
          </p:cNvSpPr>
          <p:nvPr/>
        </p:nvSpPr>
        <p:spPr bwMode="auto">
          <a:xfrm>
            <a:off x="7802563" y="3192463"/>
            <a:ext cx="1250950" cy="1570037"/>
          </a:xfrm>
          <a:prstGeom prst="rect">
            <a:avLst/>
          </a:prstGeom>
          <a:solidFill>
            <a:srgbClr val="FCFCA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000099"/>
                </a:solidFill>
                <a:latin typeface="Times New Roman" pitchFamily="18" charset="0"/>
                <a:cs typeface="Times New Roman" pitchFamily="18" charset="0"/>
              </a:rPr>
              <a:t>Thương nghiệp và tài chính</a:t>
            </a:r>
            <a:endParaRPr lang="en-US" altLang="vi-VN" sz="2400" b="1" i="1">
              <a:solidFill>
                <a:srgbClr val="000099"/>
              </a:solidFill>
              <a:latin typeface="Times New Roman" pitchFamily="18" charset="0"/>
              <a:cs typeface="Times New Roman" pitchFamily="18" charset="0"/>
            </a:endParaRPr>
          </a:p>
        </p:txBody>
      </p:sp>
      <p:sp>
        <p:nvSpPr>
          <p:cNvPr id="8202" name="Text Box 10"/>
          <p:cNvSpPr txBox="1">
            <a:spLocks noChangeArrowheads="1"/>
          </p:cNvSpPr>
          <p:nvPr/>
        </p:nvSpPr>
        <p:spPr bwMode="auto">
          <a:xfrm>
            <a:off x="6704013" y="3209925"/>
            <a:ext cx="992187" cy="1570038"/>
          </a:xfrm>
          <a:prstGeom prst="rect">
            <a:avLst/>
          </a:prstGeom>
          <a:solidFill>
            <a:srgbClr val="FCFCA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solidFill>
                  <a:srgbClr val="000099"/>
                </a:solidFill>
                <a:latin typeface="Times New Roman" pitchFamily="18" charset="0"/>
                <a:cs typeface="Times New Roman" pitchFamily="18" charset="0"/>
              </a:rPr>
              <a:t>Giao thông vận tải</a:t>
            </a:r>
            <a:endParaRPr lang="en-US" altLang="vi-VN" sz="2400" b="1" i="1">
              <a:solidFill>
                <a:srgbClr val="000099"/>
              </a:solidFill>
              <a:latin typeface="Times New Roman" pitchFamily="18" charset="0"/>
              <a:cs typeface="Times New Roman" pitchFamily="18" charset="0"/>
            </a:endParaRPr>
          </a:p>
        </p:txBody>
      </p:sp>
      <p:sp>
        <p:nvSpPr>
          <p:cNvPr id="7177" name="Line 7"/>
          <p:cNvSpPr>
            <a:spLocks noChangeShapeType="1"/>
          </p:cNvSpPr>
          <p:nvPr/>
        </p:nvSpPr>
        <p:spPr bwMode="auto">
          <a:xfrm flipH="1">
            <a:off x="4114800" y="1066800"/>
            <a:ext cx="0" cy="562451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0"/>
          <p:cNvSpPr txBox="1">
            <a:spLocks noChangeArrowheads="1"/>
          </p:cNvSpPr>
          <p:nvPr/>
        </p:nvSpPr>
        <p:spPr bwMode="auto">
          <a:xfrm>
            <a:off x="0" y="757238"/>
            <a:ext cx="416877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
        <p:nvSpPr>
          <p:cNvPr id="7179" name="Text Box 28"/>
          <p:cNvSpPr txBox="1">
            <a:spLocks noChangeArrowheads="1"/>
          </p:cNvSpPr>
          <p:nvPr/>
        </p:nvSpPr>
        <p:spPr bwMode="auto">
          <a:xfrm>
            <a:off x="76200" y="1360488"/>
            <a:ext cx="3962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2000" b="1">
                <a:solidFill>
                  <a:srgbClr val="0000FF"/>
                </a:solidFill>
                <a:latin typeface="Times New Roman" pitchFamily="18" charset="0"/>
                <a:sym typeface="Wingdings" pitchFamily="2" charset="2"/>
              </a:rPr>
              <a:t></a:t>
            </a:r>
            <a:r>
              <a:rPr lang="en-US" altLang="vi-VN" sz="1800">
                <a:latin typeface="Times New Roman" pitchFamily="18" charset="0"/>
              </a:rPr>
              <a:t> </a:t>
            </a:r>
            <a:r>
              <a:rPr lang="en-US" altLang="vi-VN" sz="1800" b="1">
                <a:solidFill>
                  <a:srgbClr val="0000FF"/>
                </a:solidFill>
                <a:latin typeface="Times New Roman" pitchFamily="18" charset="0"/>
                <a:cs typeface="Times New Roman" pitchFamily="18" charset="0"/>
              </a:rPr>
              <a:t>1. Tổ chức bộ máy Nhà nước</a:t>
            </a:r>
          </a:p>
        </p:txBody>
      </p:sp>
      <p:cxnSp>
        <p:nvCxnSpPr>
          <p:cNvPr id="3" name="Straight Arrow Connector 2"/>
          <p:cNvCxnSpPr/>
          <p:nvPr/>
        </p:nvCxnSpPr>
        <p:spPr>
          <a:xfrm flipH="1">
            <a:off x="5122863" y="2362200"/>
            <a:ext cx="2076450" cy="8699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200" idx="0"/>
          </p:cNvCxnSpPr>
          <p:nvPr/>
        </p:nvCxnSpPr>
        <p:spPr>
          <a:xfrm flipH="1">
            <a:off x="6088063" y="2344738"/>
            <a:ext cx="1123950" cy="8874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067550" y="2362200"/>
            <a:ext cx="131763" cy="830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99313" y="2362200"/>
            <a:ext cx="1030287" cy="830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fade">
                                      <p:cBhvr>
                                        <p:cTn id="15" dur="500"/>
                                        <p:tgtEl>
                                          <p:spTgt spid="81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fade">
                                      <p:cBhvr>
                                        <p:cTn id="23" dur="500"/>
                                        <p:tgtEl>
                                          <p:spTgt spid="82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02"/>
                                        </p:tgtEl>
                                        <p:attrNameLst>
                                          <p:attrName>style.visibility</p:attrName>
                                        </p:attrNameLst>
                                      </p:cBhvr>
                                      <p:to>
                                        <p:strVal val="visible"/>
                                      </p:to>
                                    </p:set>
                                    <p:animEffect transition="in" filter="fade">
                                      <p:cBhvr>
                                        <p:cTn id="31" dur="500"/>
                                        <p:tgtEl>
                                          <p:spTgt spid="820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fade">
                                      <p:cBhvr>
                                        <p:cTn id="39"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animBg="1"/>
      <p:bldP spid="8200" grpId="0" animBg="1"/>
      <p:bldP spid="8201" grpId="0" animBg="1"/>
      <p:bldP spid="820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vi-VN" altLang="vi-VN" smtClean="0"/>
          </a:p>
        </p:txBody>
      </p:sp>
      <p:sp>
        <p:nvSpPr>
          <p:cNvPr id="55299" name="Rectangle 3"/>
          <p:cNvSpPr>
            <a:spLocks noGrp="1" noChangeArrowheads="1"/>
          </p:cNvSpPr>
          <p:nvPr>
            <p:ph type="body" idx="1"/>
          </p:nvPr>
        </p:nvSpPr>
        <p:spPr/>
        <p:txBody>
          <a:bodyPr/>
          <a:lstStyle/>
          <a:p>
            <a:pPr eaLnBrk="1" hangingPunct="1"/>
            <a:endParaRPr lang="vi-VN" altLang="vi-VN" smtClean="0"/>
          </a:p>
        </p:txBody>
      </p:sp>
      <p:pic>
        <p:nvPicPr>
          <p:cNvPr id="55300" name="Picture 4"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200400" y="5638800"/>
            <a:ext cx="2339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800" b="1">
                <a:solidFill>
                  <a:srgbClr val="0000FF"/>
                </a:solidFill>
              </a:rPr>
              <a:t> Hủ tục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68275" y="200025"/>
            <a:ext cx="8796338" cy="579438"/>
          </a:xfrm>
          <a:prstGeom prst="rect">
            <a:avLst/>
          </a:prstGeom>
          <a:gradFill rotWithShape="1">
            <a:gsLst>
              <a:gs pos="0">
                <a:srgbClr val="336600"/>
              </a:gs>
              <a:gs pos="50000">
                <a:srgbClr val="9AD2D6"/>
              </a:gs>
              <a:gs pos="100000">
                <a:srgbClr val="33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56323" name="Line 3"/>
          <p:cNvSpPr>
            <a:spLocks noChangeShapeType="1"/>
          </p:cNvSpPr>
          <p:nvPr/>
        </p:nvSpPr>
        <p:spPr bwMode="auto">
          <a:xfrm>
            <a:off x="169863" y="828675"/>
            <a:ext cx="8783637" cy="0"/>
          </a:xfrm>
          <a:prstGeom prst="line">
            <a:avLst/>
          </a:prstGeom>
          <a:noFill/>
          <a:ln w="57150" cmpd="thinThick">
            <a:solidFill>
              <a:srgbClr val="003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Rectangle 4"/>
          <p:cNvSpPr>
            <a:spLocks noChangeArrowheads="1"/>
          </p:cNvSpPr>
          <p:nvPr/>
        </p:nvSpPr>
        <p:spPr bwMode="auto">
          <a:xfrm>
            <a:off x="3597275" y="249238"/>
            <a:ext cx="2030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US" altLang="vi-VN" sz="2800" b="1">
                <a:solidFill>
                  <a:srgbClr val="FF0000"/>
                </a:solidFill>
                <a:latin typeface="VNI-Times" pitchFamily="2" charset="0"/>
              </a:rPr>
              <a:t>GIAÙO DUÏC</a:t>
            </a:r>
          </a:p>
        </p:txBody>
      </p:sp>
      <p:pic>
        <p:nvPicPr>
          <p:cNvPr id="59397" name="Picture 5" descr="hoctro1iw0"/>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9863" y="828675"/>
            <a:ext cx="878363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hoctro5hx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8275" y="828675"/>
            <a:ext cx="87852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hoctro7fs8"/>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8275" y="828675"/>
            <a:ext cx="87852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hoctro10gs9"/>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96850" y="814388"/>
            <a:ext cx="87471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descr="hoctromh9"/>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58750" y="828675"/>
            <a:ext cx="8763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descr="BangVangDeTen"/>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42875" y="828675"/>
            <a:ext cx="86868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FF0000"/>
                </a:solidFill>
                <a:miter lim="800000"/>
                <a:headEnd/>
                <a:tailEnd/>
              </a14:hiddenLine>
            </a:ext>
          </a:extLst>
        </p:spPr>
      </p:pic>
      <p:pic>
        <p:nvPicPr>
          <p:cNvPr id="59403" name="Picture 11" descr="lophocln4"/>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69863" y="828675"/>
            <a:ext cx="8751887"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descr="hoc-tro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edge">
                                      <p:cBhvr>
                                        <p:cTn id="7" dur="30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amond(out)">
                                      <p:cBhvr>
                                        <p:cTn id="12" dur="3000"/>
                                        <p:tgtEl>
                                          <p:spTgt spid="5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arn(outVertical)">
                                      <p:cBhvr>
                                        <p:cTn id="17" dur="3000"/>
                                        <p:tgtEl>
                                          <p:spTgt spid="5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checkerboard(down)">
                                      <p:cBhvr>
                                        <p:cTn id="22" dur="3000"/>
                                        <p:tgtEl>
                                          <p:spTgt spid="5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59401"/>
                                        </p:tgtEl>
                                        <p:attrNameLst>
                                          <p:attrName>style.visibility</p:attrName>
                                        </p:attrNameLst>
                                      </p:cBhvr>
                                      <p:to>
                                        <p:strVal val="visible"/>
                                      </p:to>
                                    </p:set>
                                    <p:anim calcmode="lin" valueType="num">
                                      <p:cBhvr>
                                        <p:cTn id="27" dur="3000" fill="hold"/>
                                        <p:tgtEl>
                                          <p:spTgt spid="59401"/>
                                        </p:tgtEl>
                                        <p:attrNameLst>
                                          <p:attrName>ppt_w</p:attrName>
                                        </p:attrNameLst>
                                      </p:cBhvr>
                                      <p:tavLst>
                                        <p:tav tm="0">
                                          <p:val>
                                            <p:fltVal val="0"/>
                                          </p:val>
                                        </p:tav>
                                        <p:tav tm="100000">
                                          <p:val>
                                            <p:strVal val="#ppt_w"/>
                                          </p:val>
                                        </p:tav>
                                      </p:tavLst>
                                    </p:anim>
                                    <p:anim calcmode="lin" valueType="num">
                                      <p:cBhvr>
                                        <p:cTn id="28" dur="3000" fill="hold"/>
                                        <p:tgtEl>
                                          <p:spTgt spid="59401"/>
                                        </p:tgtEl>
                                        <p:attrNameLst>
                                          <p:attrName>ppt_h</p:attrName>
                                        </p:attrNameLst>
                                      </p:cBhvr>
                                      <p:tavLst>
                                        <p:tav tm="0">
                                          <p:val>
                                            <p:fltVal val="0"/>
                                          </p:val>
                                        </p:tav>
                                        <p:tav tm="100000">
                                          <p:val>
                                            <p:strVal val="#ppt_h"/>
                                          </p:val>
                                        </p:tav>
                                      </p:tavLst>
                                    </p:anim>
                                    <p:animEffect transition="in" filter="fade">
                                      <p:cBhvr>
                                        <p:cTn id="29" dur="3000"/>
                                        <p:tgtEl>
                                          <p:spTgt spid="594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fade">
                                      <p:cBhvr>
                                        <p:cTn id="34" dur="3000"/>
                                        <p:tgtEl>
                                          <p:spTgt spid="594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59403"/>
                                        </p:tgtEl>
                                        <p:attrNameLst>
                                          <p:attrName>style.visibility</p:attrName>
                                        </p:attrNameLst>
                                      </p:cBhvr>
                                      <p:to>
                                        <p:strVal val="visible"/>
                                      </p:to>
                                    </p:set>
                                    <p:anim calcmode="lin" valueType="num">
                                      <p:cBhvr>
                                        <p:cTn id="39" dur="3000" fill="hold"/>
                                        <p:tgtEl>
                                          <p:spTgt spid="59403"/>
                                        </p:tgtEl>
                                        <p:attrNameLst>
                                          <p:attrName>ppt_w</p:attrName>
                                        </p:attrNameLst>
                                      </p:cBhvr>
                                      <p:tavLst>
                                        <p:tav tm="0">
                                          <p:val>
                                            <p:fltVal val="0"/>
                                          </p:val>
                                        </p:tav>
                                        <p:tav tm="100000">
                                          <p:val>
                                            <p:strVal val="#ppt_w"/>
                                          </p:val>
                                        </p:tav>
                                      </p:tavLst>
                                    </p:anim>
                                    <p:anim calcmode="lin" valueType="num">
                                      <p:cBhvr>
                                        <p:cTn id="40" dur="3000" fill="hold"/>
                                        <p:tgtEl>
                                          <p:spTgt spid="59403"/>
                                        </p:tgtEl>
                                        <p:attrNameLst>
                                          <p:attrName>ppt_h</p:attrName>
                                        </p:attrNameLst>
                                      </p:cBhvr>
                                      <p:tavLst>
                                        <p:tav tm="0">
                                          <p:val>
                                            <p:fltVal val="0"/>
                                          </p:val>
                                        </p:tav>
                                        <p:tav tm="100000">
                                          <p:val>
                                            <p:strVal val="#ppt_h"/>
                                          </p:val>
                                        </p:tav>
                                      </p:tavLst>
                                    </p:anim>
                                    <p:anim calcmode="lin" valueType="num">
                                      <p:cBhvr>
                                        <p:cTn id="41" dur="3000" fill="hold"/>
                                        <p:tgtEl>
                                          <p:spTgt spid="59403"/>
                                        </p:tgtEl>
                                        <p:attrNameLst>
                                          <p:attrName>style.rotation</p:attrName>
                                        </p:attrNameLst>
                                      </p:cBhvr>
                                      <p:tavLst>
                                        <p:tav tm="0">
                                          <p:val>
                                            <p:fltVal val="90"/>
                                          </p:val>
                                        </p:tav>
                                        <p:tav tm="100000">
                                          <p:val>
                                            <p:fltVal val="0"/>
                                          </p:val>
                                        </p:tav>
                                      </p:tavLst>
                                    </p:anim>
                                    <p:animEffect transition="in" filter="fade">
                                      <p:cBhvr>
                                        <p:cTn id="42" dur="3000"/>
                                        <p:tgtEl>
                                          <p:spTgt spid="594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59404"/>
                                        </p:tgtEl>
                                        <p:attrNameLst>
                                          <p:attrName>style.visibility</p:attrName>
                                        </p:attrNameLst>
                                      </p:cBhvr>
                                      <p:to>
                                        <p:strVal val="visible"/>
                                      </p:to>
                                    </p:set>
                                    <p:anim calcmode="lin" valueType="num">
                                      <p:cBhvr>
                                        <p:cTn id="47" dur="1000" fill="hold"/>
                                        <p:tgtEl>
                                          <p:spTgt spid="59404"/>
                                        </p:tgtEl>
                                        <p:attrNameLst>
                                          <p:attrName>ppt_w</p:attrName>
                                        </p:attrNameLst>
                                      </p:cBhvr>
                                      <p:tavLst>
                                        <p:tav tm="0">
                                          <p:val>
                                            <p:fltVal val="0"/>
                                          </p:val>
                                        </p:tav>
                                        <p:tav tm="100000">
                                          <p:val>
                                            <p:strVal val="#ppt_w"/>
                                          </p:val>
                                        </p:tav>
                                      </p:tavLst>
                                    </p:anim>
                                    <p:anim calcmode="lin" valueType="num">
                                      <p:cBhvr>
                                        <p:cTn id="48" dur="1000" fill="hold"/>
                                        <p:tgtEl>
                                          <p:spTgt spid="59404"/>
                                        </p:tgtEl>
                                        <p:attrNameLst>
                                          <p:attrName>ppt_h</p:attrName>
                                        </p:attrNameLst>
                                      </p:cBhvr>
                                      <p:tavLst>
                                        <p:tav tm="0">
                                          <p:val>
                                            <p:fltVal val="0"/>
                                          </p:val>
                                        </p:tav>
                                        <p:tav tm="100000">
                                          <p:val>
                                            <p:strVal val="#ppt_h"/>
                                          </p:val>
                                        </p:tav>
                                      </p:tavLst>
                                    </p:anim>
                                    <p:anim calcmode="lin" valueType="num">
                                      <p:cBhvr>
                                        <p:cTn id="49" dur="1000" fill="hold"/>
                                        <p:tgtEl>
                                          <p:spTgt spid="59404"/>
                                        </p:tgtEl>
                                        <p:attrNameLst>
                                          <p:attrName>style.rotation</p:attrName>
                                        </p:attrNameLst>
                                      </p:cBhvr>
                                      <p:tavLst>
                                        <p:tav tm="0">
                                          <p:val>
                                            <p:fltVal val="90"/>
                                          </p:val>
                                        </p:tav>
                                        <p:tav tm="100000">
                                          <p:val>
                                            <p:fltVal val="0"/>
                                          </p:val>
                                        </p:tav>
                                      </p:tavLst>
                                    </p:anim>
                                    <p:animEffect transition="in" filter="fade">
                                      <p:cBhvr>
                                        <p:cTn id="50" dur="1000"/>
                                        <p:tgtEl>
                                          <p:spTgt spid="5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952500"/>
            <a:ext cx="9144000" cy="60293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VnArial" pitchFamily="34" charset="0"/>
            </a:endParaRPr>
          </a:p>
        </p:txBody>
      </p:sp>
      <p:sp>
        <p:nvSpPr>
          <p:cNvPr id="57347" name="Text Box 3"/>
          <p:cNvSpPr txBox="1">
            <a:spLocks noChangeArrowheads="1"/>
          </p:cNvSpPr>
          <p:nvPr/>
        </p:nvSpPr>
        <p:spPr bwMode="auto">
          <a:xfrm>
            <a:off x="457200" y="12192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u="sng">
                <a:solidFill>
                  <a:srgbClr val="0000FF"/>
                </a:solidFill>
                <a:latin typeface="VNI-Times" pitchFamily="2" charset="0"/>
              </a:rPr>
              <a:t>1. Toå chöùc boä maùy nhaø nöôùc:</a:t>
            </a:r>
          </a:p>
        </p:txBody>
      </p:sp>
      <p:sp>
        <p:nvSpPr>
          <p:cNvPr id="57348" name="Text Box 4"/>
          <p:cNvSpPr txBox="1">
            <a:spLocks noChangeArrowheads="1"/>
          </p:cNvSpPr>
          <p:nvPr/>
        </p:nvSpPr>
        <p:spPr bwMode="auto">
          <a:xfrm>
            <a:off x="381000" y="1524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u="sng">
                <a:solidFill>
                  <a:srgbClr val="0000FF"/>
                </a:solidFill>
                <a:latin typeface="VNI-Times" pitchFamily="2" charset="0"/>
              </a:rPr>
              <a:t>2. Chính saùch kinh teá:</a:t>
            </a:r>
          </a:p>
        </p:txBody>
      </p:sp>
      <p:sp>
        <p:nvSpPr>
          <p:cNvPr id="57349" name="Text Box 5"/>
          <p:cNvSpPr txBox="1">
            <a:spLocks noChangeArrowheads="1"/>
          </p:cNvSpPr>
          <p:nvPr/>
        </p:nvSpPr>
        <p:spPr bwMode="auto">
          <a:xfrm>
            <a:off x="381000" y="182880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u="sng">
                <a:solidFill>
                  <a:srgbClr val="0000FF"/>
                </a:solidFill>
                <a:latin typeface="VNI-Times" pitchFamily="2" charset="0"/>
              </a:rPr>
              <a:t>3. Chính saùch vaên hoùa, giaùo duïc:</a:t>
            </a:r>
          </a:p>
        </p:txBody>
      </p:sp>
      <p:grpSp>
        <p:nvGrpSpPr>
          <p:cNvPr id="60422" name="Group 6"/>
          <p:cNvGrpSpPr>
            <a:grpSpLocks/>
          </p:cNvGrpSpPr>
          <p:nvPr/>
        </p:nvGrpSpPr>
        <p:grpSpPr bwMode="auto">
          <a:xfrm>
            <a:off x="0" y="2286000"/>
            <a:ext cx="9144000" cy="3859213"/>
            <a:chOff x="0" y="1344"/>
            <a:chExt cx="5760" cy="2431"/>
          </a:xfrm>
        </p:grpSpPr>
        <p:sp>
          <p:nvSpPr>
            <p:cNvPr id="57352" name="Text Box 7"/>
            <p:cNvSpPr txBox="1">
              <a:spLocks noChangeArrowheads="1"/>
            </p:cNvSpPr>
            <p:nvPr/>
          </p:nvSpPr>
          <p:spPr bwMode="auto">
            <a:xfrm>
              <a:off x="0" y="1344"/>
              <a:ext cx="5760" cy="250"/>
            </a:xfrm>
            <a:prstGeom prst="rect">
              <a:avLst/>
            </a:prstGeom>
            <a:solidFill>
              <a:srgbClr val="F4F4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a:solidFill>
                    <a:srgbClr val="660066"/>
                  </a:solidFill>
                  <a:latin typeface="VNI-Times" pitchFamily="2" charset="0"/>
                </a:rPr>
                <a:t>SÔ ÑOÀ HEÄ THOÁNG GIAÙO DUÏC PHOÅ THOÂNG THÔØI PHAÙP THUOÄC</a:t>
              </a:r>
            </a:p>
          </p:txBody>
        </p:sp>
        <p:sp>
          <p:nvSpPr>
            <p:cNvPr id="57353" name="Text Box 8"/>
            <p:cNvSpPr txBox="1">
              <a:spLocks noChangeArrowheads="1"/>
            </p:cNvSpPr>
            <p:nvPr/>
          </p:nvSpPr>
          <p:spPr bwMode="auto">
            <a:xfrm>
              <a:off x="2592" y="1545"/>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Haùn</a:t>
              </a:r>
            </a:p>
          </p:txBody>
        </p:sp>
        <p:grpSp>
          <p:nvGrpSpPr>
            <p:cNvPr id="57354" name="Group 9"/>
            <p:cNvGrpSpPr>
              <a:grpSpLocks/>
            </p:cNvGrpSpPr>
            <p:nvPr/>
          </p:nvGrpSpPr>
          <p:grpSpPr bwMode="auto">
            <a:xfrm>
              <a:off x="432" y="2288"/>
              <a:ext cx="1352" cy="442"/>
              <a:chOff x="520" y="2160"/>
              <a:chExt cx="1352" cy="442"/>
            </a:xfrm>
          </p:grpSpPr>
          <p:sp>
            <p:nvSpPr>
              <p:cNvPr id="57378" name="Text Box 10"/>
              <p:cNvSpPr txBox="1">
                <a:spLocks noChangeArrowheads="1"/>
              </p:cNvSpPr>
              <p:nvPr/>
            </p:nvSpPr>
            <p:spPr bwMode="auto">
              <a:xfrm>
                <a:off x="520" y="2160"/>
                <a:ext cx="13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FF0000"/>
                    </a:solidFill>
                    <a:latin typeface="VNI-Times" pitchFamily="2" charset="0"/>
                  </a:rPr>
                  <a:t>BAÄC TIEÅU HOÏC</a:t>
                </a:r>
              </a:p>
            </p:txBody>
          </p:sp>
          <p:sp>
            <p:nvSpPr>
              <p:cNvPr id="57379" name="Text Box 11"/>
              <p:cNvSpPr txBox="1">
                <a:spLocks noChangeArrowheads="1"/>
              </p:cNvSpPr>
              <p:nvPr/>
            </p:nvSpPr>
            <p:spPr bwMode="auto">
              <a:xfrm>
                <a:off x="656" y="2352"/>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0000FF"/>
                    </a:solidFill>
                    <a:latin typeface="VNI-Times" pitchFamily="2" charset="0"/>
                  </a:rPr>
                  <a:t>(phuû-huyeän)</a:t>
                </a:r>
              </a:p>
            </p:txBody>
          </p:sp>
        </p:grpSp>
        <p:grpSp>
          <p:nvGrpSpPr>
            <p:cNvPr id="57355" name="Group 12"/>
            <p:cNvGrpSpPr>
              <a:grpSpLocks/>
            </p:cNvGrpSpPr>
            <p:nvPr/>
          </p:nvGrpSpPr>
          <p:grpSpPr bwMode="auto">
            <a:xfrm>
              <a:off x="512" y="3125"/>
              <a:ext cx="1584" cy="442"/>
              <a:chOff x="512" y="3224"/>
              <a:chExt cx="1584" cy="442"/>
            </a:xfrm>
          </p:grpSpPr>
          <p:sp>
            <p:nvSpPr>
              <p:cNvPr id="57376" name="Text Box 13"/>
              <p:cNvSpPr txBox="1">
                <a:spLocks noChangeArrowheads="1"/>
              </p:cNvSpPr>
              <p:nvPr/>
            </p:nvSpPr>
            <p:spPr bwMode="auto">
              <a:xfrm>
                <a:off x="512" y="3224"/>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FF0000"/>
                    </a:solidFill>
                    <a:latin typeface="VNI-Times" pitchFamily="2" charset="0"/>
                  </a:rPr>
                  <a:t>BAÄC TRUNG HOÏC</a:t>
                </a:r>
              </a:p>
            </p:txBody>
          </p:sp>
          <p:sp>
            <p:nvSpPr>
              <p:cNvPr id="57377" name="Text Box 14"/>
              <p:cNvSpPr txBox="1">
                <a:spLocks noChangeArrowheads="1"/>
              </p:cNvSpPr>
              <p:nvPr/>
            </p:nvSpPr>
            <p:spPr bwMode="auto">
              <a:xfrm>
                <a:off x="936" y="3416"/>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0000FF"/>
                    </a:solidFill>
                    <a:latin typeface="VNI-Times" pitchFamily="2" charset="0"/>
                  </a:rPr>
                  <a:t>(Tænh)</a:t>
                </a:r>
              </a:p>
            </p:txBody>
          </p:sp>
        </p:grpSp>
        <p:grpSp>
          <p:nvGrpSpPr>
            <p:cNvPr id="57356" name="Group 15"/>
            <p:cNvGrpSpPr>
              <a:grpSpLocks/>
            </p:cNvGrpSpPr>
            <p:nvPr/>
          </p:nvGrpSpPr>
          <p:grpSpPr bwMode="auto">
            <a:xfrm>
              <a:off x="520" y="1641"/>
              <a:ext cx="1296" cy="434"/>
              <a:chOff x="520" y="1200"/>
              <a:chExt cx="1296" cy="434"/>
            </a:xfrm>
          </p:grpSpPr>
          <p:sp>
            <p:nvSpPr>
              <p:cNvPr id="57374" name="Text Box 16"/>
              <p:cNvSpPr txBox="1">
                <a:spLocks noChangeArrowheads="1"/>
              </p:cNvSpPr>
              <p:nvPr/>
            </p:nvSpPr>
            <p:spPr bwMode="auto">
              <a:xfrm>
                <a:off x="520" y="1200"/>
                <a:ext cx="1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FF0000"/>
                    </a:solidFill>
                    <a:latin typeface="VNI-Times" pitchFamily="2" charset="0"/>
                  </a:rPr>
                  <a:t>BAÄC AÁU HOÏC</a:t>
                </a:r>
              </a:p>
            </p:txBody>
          </p:sp>
          <p:sp>
            <p:nvSpPr>
              <p:cNvPr id="57375" name="Text Box 17"/>
              <p:cNvSpPr txBox="1">
                <a:spLocks noChangeArrowheads="1"/>
              </p:cNvSpPr>
              <p:nvPr/>
            </p:nvSpPr>
            <p:spPr bwMode="auto">
              <a:xfrm>
                <a:off x="688" y="1384"/>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solidFill>
                      <a:srgbClr val="0000FF"/>
                    </a:solidFill>
                    <a:latin typeface="VNI-Times" pitchFamily="2" charset="0"/>
                  </a:rPr>
                  <a:t>(xaõ thoân)</a:t>
                </a:r>
              </a:p>
            </p:txBody>
          </p:sp>
        </p:grpSp>
        <p:sp>
          <p:nvSpPr>
            <p:cNvPr id="57357" name="Text Box 18"/>
            <p:cNvSpPr txBox="1">
              <a:spLocks noChangeArrowheads="1"/>
            </p:cNvSpPr>
            <p:nvPr/>
          </p:nvSpPr>
          <p:spPr bwMode="auto">
            <a:xfrm>
              <a:off x="2568" y="1881"/>
              <a:ext cx="1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Quoác Ngöõ</a:t>
              </a:r>
            </a:p>
          </p:txBody>
        </p:sp>
        <p:sp>
          <p:nvSpPr>
            <p:cNvPr id="57358" name="Text Box 19"/>
            <p:cNvSpPr txBox="1">
              <a:spLocks noChangeArrowheads="1"/>
            </p:cNvSpPr>
            <p:nvPr/>
          </p:nvSpPr>
          <p:spPr bwMode="auto">
            <a:xfrm>
              <a:off x="2552" y="2432"/>
              <a:ext cx="1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Quoác Ngöõ</a:t>
              </a:r>
            </a:p>
          </p:txBody>
        </p:sp>
        <p:sp>
          <p:nvSpPr>
            <p:cNvPr id="57359" name="Text Box 20"/>
            <p:cNvSpPr txBox="1">
              <a:spLocks noChangeArrowheads="1"/>
            </p:cNvSpPr>
            <p:nvPr/>
          </p:nvSpPr>
          <p:spPr bwMode="auto">
            <a:xfrm>
              <a:off x="2568" y="2144"/>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Haùn</a:t>
              </a:r>
            </a:p>
          </p:txBody>
        </p:sp>
        <p:sp>
          <p:nvSpPr>
            <p:cNvPr id="57360" name="Text Box 21"/>
            <p:cNvSpPr txBox="1">
              <a:spLocks noChangeArrowheads="1"/>
            </p:cNvSpPr>
            <p:nvPr/>
          </p:nvSpPr>
          <p:spPr bwMode="auto">
            <a:xfrm>
              <a:off x="2528" y="2720"/>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Tieáng Phaùp (töï nguyeän)</a:t>
              </a:r>
            </a:p>
          </p:txBody>
        </p:sp>
        <p:sp>
          <p:nvSpPr>
            <p:cNvPr id="57361" name="Text Box 22"/>
            <p:cNvSpPr txBox="1">
              <a:spLocks noChangeArrowheads="1"/>
            </p:cNvSpPr>
            <p:nvPr/>
          </p:nvSpPr>
          <p:spPr bwMode="auto">
            <a:xfrm>
              <a:off x="2560" y="3261"/>
              <a:ext cx="1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Quoác Ngöõ</a:t>
              </a:r>
            </a:p>
          </p:txBody>
        </p:sp>
        <p:sp>
          <p:nvSpPr>
            <p:cNvPr id="57362" name="Text Box 23"/>
            <p:cNvSpPr txBox="1">
              <a:spLocks noChangeArrowheads="1"/>
            </p:cNvSpPr>
            <p:nvPr/>
          </p:nvSpPr>
          <p:spPr bwMode="auto">
            <a:xfrm>
              <a:off x="2568" y="2973"/>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Chöõ Haùn</a:t>
              </a:r>
            </a:p>
          </p:txBody>
        </p:sp>
        <p:sp>
          <p:nvSpPr>
            <p:cNvPr id="57363" name="Text Box 24"/>
            <p:cNvSpPr txBox="1">
              <a:spLocks noChangeArrowheads="1"/>
            </p:cNvSpPr>
            <p:nvPr/>
          </p:nvSpPr>
          <p:spPr bwMode="auto">
            <a:xfrm>
              <a:off x="2544" y="3525"/>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a:latin typeface="VNI-Times" pitchFamily="2" charset="0"/>
                </a:rPr>
                <a:t>Tieáng Phaùp (Baét buoäc)</a:t>
              </a:r>
            </a:p>
          </p:txBody>
        </p:sp>
        <p:sp>
          <p:nvSpPr>
            <p:cNvPr id="57364" name="Line 25"/>
            <p:cNvSpPr>
              <a:spLocks noChangeShapeType="1"/>
            </p:cNvSpPr>
            <p:nvPr/>
          </p:nvSpPr>
          <p:spPr bwMode="auto">
            <a:xfrm flipV="1">
              <a:off x="1632" y="1689"/>
              <a:ext cx="1008" cy="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5" name="Line 26"/>
            <p:cNvSpPr>
              <a:spLocks noChangeShapeType="1"/>
            </p:cNvSpPr>
            <p:nvPr/>
          </p:nvSpPr>
          <p:spPr bwMode="auto">
            <a:xfrm>
              <a:off x="1632" y="1785"/>
              <a:ext cx="96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6" name="Line 27"/>
            <p:cNvSpPr>
              <a:spLocks noChangeShapeType="1"/>
            </p:cNvSpPr>
            <p:nvPr/>
          </p:nvSpPr>
          <p:spPr bwMode="auto">
            <a:xfrm flipV="1">
              <a:off x="1728" y="2288"/>
              <a:ext cx="912"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Line 28"/>
            <p:cNvSpPr>
              <a:spLocks noChangeShapeType="1"/>
            </p:cNvSpPr>
            <p:nvPr/>
          </p:nvSpPr>
          <p:spPr bwMode="auto">
            <a:xfrm>
              <a:off x="1728" y="2432"/>
              <a:ext cx="864"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8" name="Line 29"/>
            <p:cNvSpPr>
              <a:spLocks noChangeShapeType="1"/>
            </p:cNvSpPr>
            <p:nvPr/>
          </p:nvSpPr>
          <p:spPr bwMode="auto">
            <a:xfrm>
              <a:off x="1728" y="2432"/>
              <a:ext cx="86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9" name="Line 30"/>
            <p:cNvSpPr>
              <a:spLocks noChangeShapeType="1"/>
            </p:cNvSpPr>
            <p:nvPr/>
          </p:nvSpPr>
          <p:spPr bwMode="auto">
            <a:xfrm flipV="1">
              <a:off x="1968" y="3165"/>
              <a:ext cx="672" cy="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Line 31"/>
            <p:cNvSpPr>
              <a:spLocks noChangeShapeType="1"/>
            </p:cNvSpPr>
            <p:nvPr/>
          </p:nvSpPr>
          <p:spPr bwMode="auto">
            <a:xfrm>
              <a:off x="1968" y="3261"/>
              <a:ext cx="672"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Line 32"/>
            <p:cNvSpPr>
              <a:spLocks noChangeShapeType="1"/>
            </p:cNvSpPr>
            <p:nvPr/>
          </p:nvSpPr>
          <p:spPr bwMode="auto">
            <a:xfrm>
              <a:off x="1968" y="3261"/>
              <a:ext cx="624"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2" name="Line 33"/>
            <p:cNvSpPr>
              <a:spLocks noChangeShapeType="1"/>
            </p:cNvSpPr>
            <p:nvPr/>
          </p:nvSpPr>
          <p:spPr bwMode="auto">
            <a:xfrm>
              <a:off x="1008" y="2043"/>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3" name="Line 34"/>
            <p:cNvSpPr>
              <a:spLocks noChangeShapeType="1"/>
            </p:cNvSpPr>
            <p:nvPr/>
          </p:nvSpPr>
          <p:spPr bwMode="auto">
            <a:xfrm>
              <a:off x="1008" y="2697"/>
              <a:ext cx="0" cy="4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351" name="Rectangle 35"/>
          <p:cNvSpPr>
            <a:spLocks noChangeArrowheads="1"/>
          </p:cNvSpPr>
          <p:nvPr/>
        </p:nvSpPr>
        <p:spPr bwMode="auto">
          <a:xfrm>
            <a:off x="0" y="-152400"/>
            <a:ext cx="9144000" cy="1295400"/>
          </a:xfrm>
          <a:prstGeom prst="rect">
            <a:avLst/>
          </a:prstGeom>
          <a:solidFill>
            <a:srgbClr val="FFFFCC"/>
          </a:solidFill>
          <a:ln>
            <a:noFill/>
          </a:ln>
          <a:effectLst/>
          <a:extLst>
            <a:ext uri="{91240B29-F687-4F45-9708-019B960494DF}">
              <a14:hiddenLine xmlns:a14="http://schemas.microsoft.com/office/drawing/2010/main" w="2857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US" altLang="vi-VN" sz="1800" b="1" u="sng">
                <a:solidFill>
                  <a:srgbClr val="0000FF"/>
                </a:solidFill>
              </a:rPr>
              <a:t>Bài 29 – Ti</a:t>
            </a:r>
            <a:r>
              <a:rPr lang="en-US" altLang="vi-VN" sz="1800" b="1" u="sng">
                <a:solidFill>
                  <a:srgbClr val="0000FF"/>
                </a:solidFill>
                <a:latin typeface=".VnTime" pitchFamily="34" charset="0"/>
              </a:rPr>
              <a:t>Õt 46</a:t>
            </a:r>
            <a:r>
              <a:rPr lang="en-US" altLang="vi-VN" sz="2400" b="1">
                <a:solidFill>
                  <a:srgbClr val="0000FF"/>
                </a:solidFill>
              </a:rPr>
              <a:t> </a:t>
            </a:r>
          </a:p>
          <a:p>
            <a:pPr algn="ctr" eaLnBrk="1" hangingPunct="1">
              <a:buFontTx/>
              <a:buNone/>
            </a:pPr>
            <a:r>
              <a:rPr lang="en-US" altLang="vi-VN" sz="2000" b="1">
                <a:solidFill>
                  <a:srgbClr val="0000FF"/>
                </a:solidFill>
              </a:rPr>
              <a:t>CHÍNH SÁCH KHAI THÁC THUỘC ĐỊA CỦA THỰC DÂN PHÁP VÀ         </a:t>
            </a:r>
          </a:p>
          <a:p>
            <a:pPr algn="ctr" eaLnBrk="1" hangingPunct="1">
              <a:buFontTx/>
              <a:buNone/>
            </a:pPr>
            <a:r>
              <a:rPr lang="en-US" altLang="vi-VN" sz="2000" b="1">
                <a:solidFill>
                  <a:srgbClr val="0000FF"/>
                </a:solidFill>
              </a:rPr>
              <a:t>                    NHỮNG CHUYỂN BIẾN VỀ KINH TẾ XÃ HỘI Ở VIỆT NAM</a:t>
            </a:r>
          </a:p>
          <a:p>
            <a:pPr algn="ctr" eaLnBrk="1" hangingPunct="1">
              <a:buFontTx/>
              <a:buNone/>
            </a:pPr>
            <a:r>
              <a:rPr lang="vi-VN" altLang="vi-VN" sz="1600" b="1" u="sng">
                <a:solidFill>
                  <a:srgbClr val="FF0000"/>
                </a:solidFill>
              </a:rPr>
              <a:t>I. CUỘC KHAI THÁC THUỘC ĐỊA LẦN THỨ NHẤT CỦA THỰC DÂN PHÁP</a:t>
            </a:r>
            <a:r>
              <a:rPr lang="en-US" altLang="vi-VN" sz="1600" b="1" u="sng">
                <a:solidFill>
                  <a:srgbClr val="FF0000"/>
                </a:solidFill>
              </a:rPr>
              <a:t> (1897 - 1914)</a:t>
            </a:r>
            <a:r>
              <a:rPr lang="vi-VN" altLang="vi-VN" sz="1600" b="1" u="sng">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3276600" cy="68580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58372" name="Text Box 4"/>
          <p:cNvSpPr txBox="1">
            <a:spLocks noChangeArrowheads="1"/>
          </p:cNvSpPr>
          <p:nvPr/>
        </p:nvSpPr>
        <p:spPr bwMode="auto">
          <a:xfrm>
            <a:off x="-76200" y="762000"/>
            <a:ext cx="3776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58373" name="Rectangle 5"/>
          <p:cNvSpPr>
            <a:spLocks noChangeArrowheads="1"/>
          </p:cNvSpPr>
          <p:nvPr/>
        </p:nvSpPr>
        <p:spPr bwMode="auto">
          <a:xfrm>
            <a:off x="-76200" y="1120775"/>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sp>
        <p:nvSpPr>
          <p:cNvPr id="58374" name="Text Box 6"/>
          <p:cNvSpPr txBox="1">
            <a:spLocks noChangeArrowheads="1"/>
          </p:cNvSpPr>
          <p:nvPr/>
        </p:nvSpPr>
        <p:spPr bwMode="auto">
          <a:xfrm>
            <a:off x="0" y="316865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1800" b="1" i="1">
                <a:solidFill>
                  <a:schemeClr val="bg1"/>
                </a:solidFill>
                <a:latin typeface="Times New Roman" pitchFamily="18" charset="0"/>
                <a:cs typeface="Times New Roman" pitchFamily="18" charset="0"/>
              </a:rPr>
              <a:t>3. </a:t>
            </a:r>
            <a:r>
              <a:rPr lang="pt-BR" altLang="vi-VN" sz="1800" b="1" i="1" u="sng">
                <a:solidFill>
                  <a:schemeClr val="bg1"/>
                </a:solidFill>
                <a:latin typeface="Times New Roman" pitchFamily="18" charset="0"/>
                <a:cs typeface="Times New Roman" pitchFamily="18" charset="0"/>
              </a:rPr>
              <a:t>Chính sách văn hóa, giáo dục</a:t>
            </a:r>
            <a:r>
              <a:rPr lang="pt-BR" altLang="vi-VN" sz="1800" b="1" i="1">
                <a:solidFill>
                  <a:schemeClr val="bg1"/>
                </a:solidFill>
                <a:latin typeface="Times New Roman" pitchFamily="18" charset="0"/>
                <a:cs typeface="Times New Roman" pitchFamily="18" charset="0"/>
              </a:rPr>
              <a:t>:</a:t>
            </a:r>
            <a:endParaRPr lang="en-US" altLang="vi-VN" sz="1800" b="1" i="1">
              <a:solidFill>
                <a:schemeClr val="bg1"/>
              </a:solidFill>
              <a:latin typeface="Times New Roman" pitchFamily="18" charset="0"/>
              <a:cs typeface="Times New Roman" pitchFamily="18" charset="0"/>
            </a:endParaRPr>
          </a:p>
        </p:txBody>
      </p:sp>
      <p:sp>
        <p:nvSpPr>
          <p:cNvPr id="31755" name="AutoShape 11"/>
          <p:cNvSpPr>
            <a:spLocks noChangeArrowheads="1"/>
          </p:cNvSpPr>
          <p:nvPr/>
        </p:nvSpPr>
        <p:spPr bwMode="auto">
          <a:xfrm>
            <a:off x="4343400" y="838200"/>
            <a:ext cx="4038600" cy="2133600"/>
          </a:xfrm>
          <a:prstGeom prst="cloudCallout">
            <a:avLst>
              <a:gd name="adj1" fmla="val -67690"/>
              <a:gd name="adj2" fmla="val 7514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31756" name="Text Box 12"/>
          <p:cNvSpPr txBox="1">
            <a:spLocks noChangeArrowheads="1"/>
          </p:cNvSpPr>
          <p:nvPr/>
        </p:nvSpPr>
        <p:spPr bwMode="auto">
          <a:xfrm>
            <a:off x="4800600" y="12192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400" b="1" i="1">
                <a:solidFill>
                  <a:srgbClr val="FF0000"/>
                </a:solidFill>
                <a:latin typeface="Times New Roman" pitchFamily="18" charset="0"/>
                <a:cs typeface="Times New Roman" pitchFamily="18" charset="0"/>
              </a:rPr>
              <a:t>So với trước đây, mục đích giáo dục nước ta ngày nay có gì khác?</a:t>
            </a:r>
            <a:endParaRPr lang="en-US" altLang="vi-VN" sz="2400">
              <a:latin typeface="Times New Roman" pitchFamily="18" charset="0"/>
              <a:cs typeface="Times New Roman" pitchFamily="18" charset="0"/>
            </a:endParaRPr>
          </a:p>
        </p:txBody>
      </p:sp>
      <p:sp>
        <p:nvSpPr>
          <p:cNvPr id="58377" name="Text Box 14"/>
          <p:cNvSpPr txBox="1">
            <a:spLocks noChangeArrowheads="1"/>
          </p:cNvSpPr>
          <p:nvPr/>
        </p:nvSpPr>
        <p:spPr bwMode="auto">
          <a:xfrm>
            <a:off x="-76200" y="592772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000" b="1" i="1">
                <a:solidFill>
                  <a:schemeClr val="bg1"/>
                </a:solidFill>
                <a:latin typeface="Times New Roman" pitchFamily="18" charset="0"/>
                <a:cs typeface="Times New Roman" pitchFamily="18" charset="0"/>
                <a:sym typeface="Wingdings 3" pitchFamily="18" charset="2"/>
              </a:rPr>
              <a:t> </a:t>
            </a:r>
            <a:r>
              <a:rPr lang="pt-BR" altLang="vi-VN" sz="2000" b="1" i="1">
                <a:solidFill>
                  <a:schemeClr val="bg1"/>
                </a:solidFill>
                <a:latin typeface="Times New Roman" pitchFamily="18" charset="0"/>
                <a:cs typeface="Times New Roman" pitchFamily="18" charset="0"/>
              </a:rPr>
              <a:t>Thực hiện chính sách ngu dân nô dịch về văn hoá. \</a:t>
            </a:r>
            <a:endParaRPr lang="en-US" altLang="vi-VN" sz="2000" b="1" i="1">
              <a:solidFill>
                <a:schemeClr val="bg1"/>
              </a:solidFill>
              <a:latin typeface="Times New Roman" pitchFamily="18" charset="0"/>
              <a:cs typeface="Times New Roman" pitchFamily="18" charset="0"/>
            </a:endParaRPr>
          </a:p>
        </p:txBody>
      </p:sp>
      <p:sp>
        <p:nvSpPr>
          <p:cNvPr id="58378" name="Text Box 17"/>
          <p:cNvSpPr txBox="1">
            <a:spLocks noChangeArrowheads="1"/>
          </p:cNvSpPr>
          <p:nvPr/>
        </p:nvSpPr>
        <p:spPr bwMode="auto">
          <a:xfrm>
            <a:off x="-76200" y="3581400"/>
            <a:ext cx="335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pt-BR" altLang="vi-VN" sz="2000" b="1" i="1">
                <a:solidFill>
                  <a:schemeClr val="bg1"/>
                </a:solidFill>
                <a:latin typeface="Times New Roman" pitchFamily="18" charset="0"/>
                <a:cs typeface="Times New Roman" pitchFamily="18" charset="0"/>
              </a:rPr>
              <a:t>Đến 1919 Pháp vẫn duy trì chế độ  giáo dục của thời phong kiến.</a:t>
            </a:r>
          </a:p>
          <a:p>
            <a:pPr eaLnBrk="1" hangingPunct="1">
              <a:spcBef>
                <a:spcPct val="0"/>
              </a:spcBef>
              <a:buFontTx/>
              <a:buNone/>
            </a:pPr>
            <a:r>
              <a:rPr lang="pt-BR" altLang="vi-VN" sz="2000" b="1" i="1">
                <a:solidFill>
                  <a:schemeClr val="bg1"/>
                </a:solidFill>
                <a:latin typeface="Times New Roman" pitchFamily="18" charset="0"/>
                <a:cs typeface="Times New Roman" pitchFamily="18" charset="0"/>
              </a:rPr>
              <a:t>- Mở  trường học đào tạo người bản sứ phục vụ cho Pháp.</a:t>
            </a:r>
          </a:p>
          <a:p>
            <a:pPr eaLnBrk="1" hangingPunct="1">
              <a:spcBef>
                <a:spcPct val="0"/>
              </a:spcBef>
              <a:buFontTx/>
              <a:buChar char="-"/>
            </a:pPr>
            <a:r>
              <a:rPr lang="en-US" altLang="vi-VN" sz="2000" b="1" i="1">
                <a:solidFill>
                  <a:schemeClr val="bg1"/>
                </a:solidFill>
                <a:latin typeface="Times New Roman" pitchFamily="18" charset="0"/>
                <a:cs typeface="Times New Roman" pitchFamily="18" charset="0"/>
              </a:rPr>
              <a:t>Mở một số cơ sở văn hóa, y tế.</a:t>
            </a:r>
          </a:p>
        </p:txBody>
      </p:sp>
      <p:sp>
        <p:nvSpPr>
          <p:cNvPr id="58379" name="Text Box 18"/>
          <p:cNvSpPr txBox="1">
            <a:spLocks noChangeArrowheads="1"/>
          </p:cNvSpPr>
          <p:nvPr/>
        </p:nvSpPr>
        <p:spPr bwMode="auto">
          <a:xfrm>
            <a:off x="0" y="1600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58380" name="Text Box 19"/>
          <p:cNvSpPr txBox="1">
            <a:spLocks noChangeArrowheads="1"/>
          </p:cNvSpPr>
          <p:nvPr/>
        </p:nvSpPr>
        <p:spPr bwMode="auto">
          <a:xfrm>
            <a:off x="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i="1">
                <a:solidFill>
                  <a:schemeClr val="bg1"/>
                </a:solidFill>
                <a:latin typeface="Times New Roman" pitchFamily="18" charset="0"/>
                <a:cs typeface="Times New Roman" pitchFamily="18" charset="0"/>
              </a:rPr>
              <a:t>b.Công nghiệp</a:t>
            </a:r>
            <a:endParaRPr lang="en-US" altLang="vi-VN" sz="2000">
              <a:solidFill>
                <a:schemeClr val="bg1"/>
              </a:solidFill>
              <a:latin typeface="Times New Roman" pitchFamily="18" charset="0"/>
              <a:cs typeface="Times New Roman" pitchFamily="18" charset="0"/>
            </a:endParaRPr>
          </a:p>
        </p:txBody>
      </p:sp>
      <p:sp>
        <p:nvSpPr>
          <p:cNvPr id="58381" name="Text Box 20"/>
          <p:cNvSpPr txBox="1">
            <a:spLocks noChangeArrowheads="1"/>
          </p:cNvSpPr>
          <p:nvPr/>
        </p:nvSpPr>
        <p:spPr bwMode="auto">
          <a:xfrm>
            <a:off x="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c. Giao thông vận tải</a:t>
            </a:r>
            <a:endParaRPr lang="en-US" altLang="vi-VN" sz="2000" b="1" i="1">
              <a:solidFill>
                <a:schemeClr val="bg1"/>
              </a:solidFill>
              <a:latin typeface="Times New Roman" pitchFamily="18" charset="0"/>
              <a:cs typeface="Times New Roman" pitchFamily="18" charset="0"/>
            </a:endParaRPr>
          </a:p>
        </p:txBody>
      </p:sp>
      <p:sp>
        <p:nvSpPr>
          <p:cNvPr id="58382" name="Text Box 21"/>
          <p:cNvSpPr txBox="1">
            <a:spLocks noChangeArrowheads="1"/>
          </p:cNvSpPr>
          <p:nvPr/>
        </p:nvSpPr>
        <p:spPr bwMode="auto">
          <a:xfrm>
            <a:off x="-76200" y="2743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d. Thương nghiệp và tài chính.</a:t>
            </a:r>
            <a:endParaRPr lang="en-US" altLang="vi-VN" sz="2000" b="1"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 calcmode="lin" valueType="num">
                                      <p:cBhvr>
                                        <p:cTn id="7" dur="1000" fill="hold"/>
                                        <p:tgtEl>
                                          <p:spTgt spid="31756"/>
                                        </p:tgtEl>
                                        <p:attrNameLst>
                                          <p:attrName>ppt_w</p:attrName>
                                        </p:attrNameLst>
                                      </p:cBhvr>
                                      <p:tavLst>
                                        <p:tav tm="0">
                                          <p:val>
                                            <p:strVal val="#ppt_w*0.70"/>
                                          </p:val>
                                        </p:tav>
                                        <p:tav tm="100000">
                                          <p:val>
                                            <p:strVal val="#ppt_w"/>
                                          </p:val>
                                        </p:tav>
                                      </p:tavLst>
                                    </p:anim>
                                    <p:anim calcmode="lin" valueType="num">
                                      <p:cBhvr>
                                        <p:cTn id="8" dur="1000" fill="hold"/>
                                        <p:tgtEl>
                                          <p:spTgt spid="31756"/>
                                        </p:tgtEl>
                                        <p:attrNameLst>
                                          <p:attrName>ppt_h</p:attrName>
                                        </p:attrNameLst>
                                      </p:cBhvr>
                                      <p:tavLst>
                                        <p:tav tm="0">
                                          <p:val>
                                            <p:strVal val="#ppt_h"/>
                                          </p:val>
                                        </p:tav>
                                        <p:tav tm="100000">
                                          <p:val>
                                            <p:strVal val="#ppt_h"/>
                                          </p:val>
                                        </p:tav>
                                      </p:tavLst>
                                    </p:anim>
                                    <p:animEffect transition="in" filter="fade">
                                      <p:cBhvr>
                                        <p:cTn id="9" dur="1000"/>
                                        <p:tgtEl>
                                          <p:spTgt spid="3175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1755"/>
                                        </p:tgtEl>
                                        <p:attrNameLst>
                                          <p:attrName>style.visibility</p:attrName>
                                        </p:attrNameLst>
                                      </p:cBhvr>
                                      <p:to>
                                        <p:strVal val="visible"/>
                                      </p:to>
                                    </p:set>
                                    <p:anim calcmode="lin" valueType="num">
                                      <p:cBhvr>
                                        <p:cTn id="12" dur="1000" fill="hold"/>
                                        <p:tgtEl>
                                          <p:spTgt spid="31755"/>
                                        </p:tgtEl>
                                        <p:attrNameLst>
                                          <p:attrName>ppt_w</p:attrName>
                                        </p:attrNameLst>
                                      </p:cBhvr>
                                      <p:tavLst>
                                        <p:tav tm="0">
                                          <p:val>
                                            <p:strVal val="#ppt_w*0.70"/>
                                          </p:val>
                                        </p:tav>
                                        <p:tav tm="100000">
                                          <p:val>
                                            <p:strVal val="#ppt_w"/>
                                          </p:val>
                                        </p:tav>
                                      </p:tavLst>
                                    </p:anim>
                                    <p:anim calcmode="lin" valueType="num">
                                      <p:cBhvr>
                                        <p:cTn id="13" dur="1000" fill="hold"/>
                                        <p:tgtEl>
                                          <p:spTgt spid="31755"/>
                                        </p:tgtEl>
                                        <p:attrNameLst>
                                          <p:attrName>ppt_h</p:attrName>
                                        </p:attrNameLst>
                                      </p:cBhvr>
                                      <p:tavLst>
                                        <p:tav tm="0">
                                          <p:val>
                                            <p:strVal val="#ppt_h"/>
                                          </p:val>
                                        </p:tav>
                                        <p:tav tm="100000">
                                          <p:val>
                                            <p:strVal val="#ppt_h"/>
                                          </p:val>
                                        </p:tav>
                                      </p:tavLst>
                                    </p:anim>
                                    <p:animEffect transition="in" filter="fade">
                                      <p:cBhvr>
                                        <p:cTn id="14" dur="1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animBg="1"/>
      <p:bldP spid="317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vi-VN" altLang="vi-VN" dirty="0" smtClean="0"/>
          </a:p>
        </p:txBody>
      </p:sp>
      <p:sp>
        <p:nvSpPr>
          <p:cNvPr id="105475" name="AutoShape 3"/>
          <p:cNvSpPr>
            <a:spLocks noChangeArrowheads="1"/>
          </p:cNvSpPr>
          <p:nvPr>
            <p:ph type="body" idx="1"/>
          </p:nvPr>
        </p:nvSpPr>
        <p:spPr>
          <a:xfrm>
            <a:off x="3200400" y="533400"/>
            <a:ext cx="5562600" cy="4267200"/>
          </a:xfrm>
          <a:prstGeom prst="cloudCallout">
            <a:avLst>
              <a:gd name="adj1" fmla="val -122259"/>
              <a:gd name="adj2" fmla="val 171875"/>
            </a:avLst>
          </a:prstGeom>
          <a:solidFill>
            <a:schemeClr val="accent1"/>
          </a:solidFill>
          <a:ln>
            <a:solidFill>
              <a:schemeClr val="tx1"/>
            </a:solidFill>
            <a:round/>
            <a:headEnd/>
            <a:tailEnd/>
          </a:ln>
        </p:spPr>
        <p:txBody>
          <a:bodyPr/>
          <a:lstStyle/>
          <a:p>
            <a:pPr eaLnBrk="1" hangingPunct="1">
              <a:lnSpc>
                <a:spcPct val="80000"/>
              </a:lnSpc>
              <a:buFontTx/>
              <a:buNone/>
            </a:pPr>
            <a:r>
              <a:rPr lang="en-US" altLang="vi-VN" sz="2400" smtClean="0">
                <a:solidFill>
                  <a:srgbClr val="FF0000"/>
                </a:solidFill>
              </a:rPr>
              <a:t>Hãy kể tên các công trình mà thực dân Pháp xây dựng trongcông cuộc khai thác bóc lột thuộc địa lần thứ nhất hiện đang còn  sử dụng ở Hà Nội mà em được biết ?</a:t>
            </a:r>
          </a:p>
          <a:p>
            <a:pPr eaLnBrk="1" hangingPunct="1">
              <a:lnSpc>
                <a:spcPct val="80000"/>
              </a:lnSpc>
              <a:buFontTx/>
              <a:buNone/>
            </a:pPr>
            <a:endParaRPr lang="en-US" altLang="vi-VN" sz="2400" smtClean="0">
              <a:solidFill>
                <a:srgbClr val="FF0000"/>
              </a:solidFill>
            </a:endParaRPr>
          </a:p>
        </p:txBody>
      </p:sp>
      <p:sp>
        <p:nvSpPr>
          <p:cNvPr id="60420" name="Text Box 4"/>
          <p:cNvSpPr txBox="1">
            <a:spLocks noChangeArrowheads="1"/>
          </p:cNvSpPr>
          <p:nvPr/>
        </p:nvSpPr>
        <p:spPr bwMode="auto">
          <a:xfrm>
            <a:off x="2574925" y="3619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pic>
        <p:nvPicPr>
          <p:cNvPr id="105477" name="Picture 5" descr="0710201003Phapxay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descr="tc6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7" descr="0710201020Phapxay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8" descr="0710201014PhapxayH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9" descr="0710201007PhapxayH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descr="0710201026Phapxay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descr="tc6_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descr="tc6_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Picture 13" descr="keo-anh-de-xem-cau-long-bien-lot-xac-theo-thoi-gian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6" name="Picture 14" descr="keo-anh-de-xem-cau-long-bien-lot-xac-theo-thoi-gi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Text Box 15"/>
          <p:cNvSpPr txBox="1">
            <a:spLocks noChangeArrowheads="1"/>
          </p:cNvSpPr>
          <p:nvPr/>
        </p:nvSpPr>
        <p:spPr bwMode="auto">
          <a:xfrm>
            <a:off x="784225" y="1287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vi-VN" altLang="vi-VN" sz="1800">
              <a:latin typeface="Times New Roman" pitchFamily="18" charset="0"/>
            </a:endParaRPr>
          </a:p>
        </p:txBody>
      </p:sp>
      <p:sp>
        <p:nvSpPr>
          <p:cNvPr id="105488" name="Rectangle 16"/>
          <p:cNvSpPr>
            <a:spLocks noChangeArrowheads="1"/>
          </p:cNvSpPr>
          <p:nvPr/>
        </p:nvSpPr>
        <p:spPr bwMode="auto">
          <a:xfrm>
            <a:off x="1828800" y="0"/>
            <a:ext cx="5943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400" b="1" i="1">
                <a:solidFill>
                  <a:srgbClr val="FCFCA2"/>
                </a:solidFill>
              </a:rPr>
              <a:t>  Là học sinh các em Thủ đô  theo em phải làm gì để bảo vệ,  giữ gìn với các công trình kinh tế , văn hóa đó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5475"/>
                                        </p:tgtEl>
                                        <p:attrNameLst>
                                          <p:attrName>style.visibility</p:attrName>
                                        </p:attrNameLst>
                                      </p:cBhvr>
                                      <p:to>
                                        <p:strVal val="visible"/>
                                      </p:to>
                                    </p:set>
                                    <p:animScale>
                                      <p:cBhvr>
                                        <p:cTn id="7" dur="1000" decel="50000" fill="hold">
                                          <p:stCondLst>
                                            <p:cond delay="0"/>
                                          </p:stCondLst>
                                        </p:cTn>
                                        <p:tgtEl>
                                          <p:spTgt spid="1054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5475"/>
                                        </p:tgtEl>
                                        <p:attrNameLst>
                                          <p:attrName>ppt_x</p:attrName>
                                          <p:attrName>ppt_y</p:attrName>
                                        </p:attrNameLst>
                                      </p:cBhvr>
                                    </p:animMotion>
                                    <p:animEffect transition="in" filter="fade">
                                      <p:cBhvr>
                                        <p:cTn id="9" dur="1000"/>
                                        <p:tgtEl>
                                          <p:spTgt spid="1054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105475"/>
                                        </p:tgtEl>
                                      </p:cBhvr>
                                    </p:animEffect>
                                    <p:set>
                                      <p:cBhvr>
                                        <p:cTn id="14" dur="1" fill="hold">
                                          <p:stCondLst>
                                            <p:cond delay="1999"/>
                                          </p:stCondLst>
                                        </p:cTn>
                                        <p:tgtEl>
                                          <p:spTgt spid="10547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05477"/>
                                        </p:tgtEl>
                                        <p:attrNameLst>
                                          <p:attrName>style.visibility</p:attrName>
                                        </p:attrNameLst>
                                      </p:cBhvr>
                                      <p:to>
                                        <p:strVal val="visible"/>
                                      </p:to>
                                    </p:set>
                                    <p:animEffect transition="in" filter="diamond(in)">
                                      <p:cBhvr>
                                        <p:cTn id="19" dur="2000"/>
                                        <p:tgtEl>
                                          <p:spTgt spid="1054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5478"/>
                                        </p:tgtEl>
                                        <p:attrNameLst>
                                          <p:attrName>style.visibility</p:attrName>
                                        </p:attrNameLst>
                                      </p:cBhvr>
                                      <p:to>
                                        <p:strVal val="visible"/>
                                      </p:to>
                                    </p:set>
                                    <p:anim calcmode="lin" valueType="num">
                                      <p:cBhvr additive="base">
                                        <p:cTn id="24" dur="500" fill="hold"/>
                                        <p:tgtEl>
                                          <p:spTgt spid="105478"/>
                                        </p:tgtEl>
                                        <p:attrNameLst>
                                          <p:attrName>ppt_x</p:attrName>
                                        </p:attrNameLst>
                                      </p:cBhvr>
                                      <p:tavLst>
                                        <p:tav tm="0">
                                          <p:val>
                                            <p:strVal val="#ppt_x"/>
                                          </p:val>
                                        </p:tav>
                                        <p:tav tm="100000">
                                          <p:val>
                                            <p:strVal val="#ppt_x"/>
                                          </p:val>
                                        </p:tav>
                                      </p:tavLst>
                                    </p:anim>
                                    <p:anim calcmode="lin" valueType="num">
                                      <p:cBhvr additive="base">
                                        <p:cTn id="25" dur="500" fill="hold"/>
                                        <p:tgtEl>
                                          <p:spTgt spid="10547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105479"/>
                                        </p:tgtEl>
                                        <p:attrNameLst>
                                          <p:attrName>style.visibility</p:attrName>
                                        </p:attrNameLst>
                                      </p:cBhvr>
                                      <p:to>
                                        <p:strVal val="visible"/>
                                      </p:to>
                                    </p:set>
                                    <p:anim calcmode="lin" valueType="num">
                                      <p:cBhvr>
                                        <p:cTn id="30" dur="1000" fill="hold"/>
                                        <p:tgtEl>
                                          <p:spTgt spid="105479"/>
                                        </p:tgtEl>
                                        <p:attrNameLst>
                                          <p:attrName>ppt_w</p:attrName>
                                        </p:attrNameLst>
                                      </p:cBhvr>
                                      <p:tavLst>
                                        <p:tav tm="0">
                                          <p:val>
                                            <p:strVal val="#ppt_w*0.70"/>
                                          </p:val>
                                        </p:tav>
                                        <p:tav tm="100000">
                                          <p:val>
                                            <p:strVal val="#ppt_w"/>
                                          </p:val>
                                        </p:tav>
                                      </p:tavLst>
                                    </p:anim>
                                    <p:anim calcmode="lin" valueType="num">
                                      <p:cBhvr>
                                        <p:cTn id="31" dur="1000" fill="hold"/>
                                        <p:tgtEl>
                                          <p:spTgt spid="105479"/>
                                        </p:tgtEl>
                                        <p:attrNameLst>
                                          <p:attrName>ppt_h</p:attrName>
                                        </p:attrNameLst>
                                      </p:cBhvr>
                                      <p:tavLst>
                                        <p:tav tm="0">
                                          <p:val>
                                            <p:strVal val="#ppt_h"/>
                                          </p:val>
                                        </p:tav>
                                        <p:tav tm="100000">
                                          <p:val>
                                            <p:strVal val="#ppt_h"/>
                                          </p:val>
                                        </p:tav>
                                      </p:tavLst>
                                    </p:anim>
                                    <p:animEffect transition="in" filter="fade">
                                      <p:cBhvr>
                                        <p:cTn id="32" dur="1000"/>
                                        <p:tgtEl>
                                          <p:spTgt spid="1054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05480"/>
                                        </p:tgtEl>
                                        <p:attrNameLst>
                                          <p:attrName>style.visibility</p:attrName>
                                        </p:attrNameLst>
                                      </p:cBhvr>
                                      <p:to>
                                        <p:strVal val="visible"/>
                                      </p:to>
                                    </p:set>
                                    <p:anim calcmode="lin" valueType="num">
                                      <p:cBhvr>
                                        <p:cTn id="37" dur="1000" fill="hold"/>
                                        <p:tgtEl>
                                          <p:spTgt spid="105480"/>
                                        </p:tgtEl>
                                        <p:attrNameLst>
                                          <p:attrName>ppt_w</p:attrName>
                                        </p:attrNameLst>
                                      </p:cBhvr>
                                      <p:tavLst>
                                        <p:tav tm="0">
                                          <p:val>
                                            <p:strVal val="#ppt_w*0.70"/>
                                          </p:val>
                                        </p:tav>
                                        <p:tav tm="100000">
                                          <p:val>
                                            <p:strVal val="#ppt_w"/>
                                          </p:val>
                                        </p:tav>
                                      </p:tavLst>
                                    </p:anim>
                                    <p:anim calcmode="lin" valueType="num">
                                      <p:cBhvr>
                                        <p:cTn id="38" dur="1000" fill="hold"/>
                                        <p:tgtEl>
                                          <p:spTgt spid="105480"/>
                                        </p:tgtEl>
                                        <p:attrNameLst>
                                          <p:attrName>ppt_h</p:attrName>
                                        </p:attrNameLst>
                                      </p:cBhvr>
                                      <p:tavLst>
                                        <p:tav tm="0">
                                          <p:val>
                                            <p:strVal val="#ppt_h"/>
                                          </p:val>
                                        </p:tav>
                                        <p:tav tm="100000">
                                          <p:val>
                                            <p:strVal val="#ppt_h"/>
                                          </p:val>
                                        </p:tav>
                                      </p:tavLst>
                                    </p:anim>
                                    <p:animEffect transition="in" filter="fade">
                                      <p:cBhvr>
                                        <p:cTn id="39" dur="1000"/>
                                        <p:tgtEl>
                                          <p:spTgt spid="1054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05481"/>
                                        </p:tgtEl>
                                        <p:attrNameLst>
                                          <p:attrName>style.visibility</p:attrName>
                                        </p:attrNameLst>
                                      </p:cBhvr>
                                      <p:to>
                                        <p:strVal val="visible"/>
                                      </p:to>
                                    </p:set>
                                    <p:animEffect transition="in" filter="fade">
                                      <p:cBhvr>
                                        <p:cTn id="44" dur="2000"/>
                                        <p:tgtEl>
                                          <p:spTgt spid="1054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05482"/>
                                        </p:tgtEl>
                                        <p:attrNameLst>
                                          <p:attrName>style.visibility</p:attrName>
                                        </p:attrNameLst>
                                      </p:cBhvr>
                                      <p:to>
                                        <p:strVal val="visible"/>
                                      </p:to>
                                    </p:set>
                                    <p:anim calcmode="lin" valueType="num">
                                      <p:cBhvr>
                                        <p:cTn id="49" dur="1000" fill="hold"/>
                                        <p:tgtEl>
                                          <p:spTgt spid="105482"/>
                                        </p:tgtEl>
                                        <p:attrNameLst>
                                          <p:attrName>ppt_w</p:attrName>
                                        </p:attrNameLst>
                                      </p:cBhvr>
                                      <p:tavLst>
                                        <p:tav tm="0">
                                          <p:val>
                                            <p:strVal val="#ppt_w*0.70"/>
                                          </p:val>
                                        </p:tav>
                                        <p:tav tm="100000">
                                          <p:val>
                                            <p:strVal val="#ppt_w"/>
                                          </p:val>
                                        </p:tav>
                                      </p:tavLst>
                                    </p:anim>
                                    <p:anim calcmode="lin" valueType="num">
                                      <p:cBhvr>
                                        <p:cTn id="50" dur="1000" fill="hold"/>
                                        <p:tgtEl>
                                          <p:spTgt spid="105482"/>
                                        </p:tgtEl>
                                        <p:attrNameLst>
                                          <p:attrName>ppt_h</p:attrName>
                                        </p:attrNameLst>
                                      </p:cBhvr>
                                      <p:tavLst>
                                        <p:tav tm="0">
                                          <p:val>
                                            <p:strVal val="#ppt_h"/>
                                          </p:val>
                                        </p:tav>
                                        <p:tav tm="100000">
                                          <p:val>
                                            <p:strVal val="#ppt_h"/>
                                          </p:val>
                                        </p:tav>
                                      </p:tavLst>
                                    </p:anim>
                                    <p:animEffect transition="in" filter="fade">
                                      <p:cBhvr>
                                        <p:cTn id="51" dur="1000"/>
                                        <p:tgtEl>
                                          <p:spTgt spid="1054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105483"/>
                                        </p:tgtEl>
                                        <p:attrNameLst>
                                          <p:attrName>style.visibility</p:attrName>
                                        </p:attrNameLst>
                                      </p:cBhvr>
                                      <p:to>
                                        <p:strVal val="visible"/>
                                      </p:to>
                                    </p:set>
                                    <p:anim calcmode="lin" valueType="num">
                                      <p:cBhvr>
                                        <p:cTn id="56" dur="1000" fill="hold"/>
                                        <p:tgtEl>
                                          <p:spTgt spid="105483"/>
                                        </p:tgtEl>
                                        <p:attrNameLst>
                                          <p:attrName>ppt_w</p:attrName>
                                        </p:attrNameLst>
                                      </p:cBhvr>
                                      <p:tavLst>
                                        <p:tav tm="0">
                                          <p:val>
                                            <p:strVal val="#ppt_w*0.70"/>
                                          </p:val>
                                        </p:tav>
                                        <p:tav tm="100000">
                                          <p:val>
                                            <p:strVal val="#ppt_w"/>
                                          </p:val>
                                        </p:tav>
                                      </p:tavLst>
                                    </p:anim>
                                    <p:anim calcmode="lin" valueType="num">
                                      <p:cBhvr>
                                        <p:cTn id="57" dur="1000" fill="hold"/>
                                        <p:tgtEl>
                                          <p:spTgt spid="105483"/>
                                        </p:tgtEl>
                                        <p:attrNameLst>
                                          <p:attrName>ppt_h</p:attrName>
                                        </p:attrNameLst>
                                      </p:cBhvr>
                                      <p:tavLst>
                                        <p:tav tm="0">
                                          <p:val>
                                            <p:strVal val="#ppt_h"/>
                                          </p:val>
                                        </p:tav>
                                        <p:tav tm="100000">
                                          <p:val>
                                            <p:strVal val="#ppt_h"/>
                                          </p:val>
                                        </p:tav>
                                      </p:tavLst>
                                    </p:anim>
                                    <p:animEffect transition="in" filter="fade">
                                      <p:cBhvr>
                                        <p:cTn id="58" dur="1000"/>
                                        <p:tgtEl>
                                          <p:spTgt spid="10548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105484"/>
                                        </p:tgtEl>
                                        <p:attrNameLst>
                                          <p:attrName>style.visibility</p:attrName>
                                        </p:attrNameLst>
                                      </p:cBhvr>
                                      <p:to>
                                        <p:strVal val="visible"/>
                                      </p:to>
                                    </p:set>
                                    <p:anim calcmode="lin" valueType="num">
                                      <p:cBhvr>
                                        <p:cTn id="63" dur="500" fill="hold"/>
                                        <p:tgtEl>
                                          <p:spTgt spid="105484"/>
                                        </p:tgtEl>
                                        <p:attrNameLst>
                                          <p:attrName>ppt_w</p:attrName>
                                        </p:attrNameLst>
                                      </p:cBhvr>
                                      <p:tavLst>
                                        <p:tav tm="0">
                                          <p:val>
                                            <p:fltVal val="0"/>
                                          </p:val>
                                        </p:tav>
                                        <p:tav tm="100000">
                                          <p:val>
                                            <p:strVal val="#ppt_w"/>
                                          </p:val>
                                        </p:tav>
                                      </p:tavLst>
                                    </p:anim>
                                    <p:anim calcmode="lin" valueType="num">
                                      <p:cBhvr>
                                        <p:cTn id="64" dur="500" fill="hold"/>
                                        <p:tgtEl>
                                          <p:spTgt spid="105484"/>
                                        </p:tgtEl>
                                        <p:attrNameLst>
                                          <p:attrName>ppt_h</p:attrName>
                                        </p:attrNameLst>
                                      </p:cBhvr>
                                      <p:tavLst>
                                        <p:tav tm="0">
                                          <p:val>
                                            <p:fltVal val="0"/>
                                          </p:val>
                                        </p:tav>
                                        <p:tav tm="100000">
                                          <p:val>
                                            <p:strVal val="#ppt_h"/>
                                          </p:val>
                                        </p:tav>
                                      </p:tavLst>
                                    </p:anim>
                                    <p:animEffect transition="in" filter="fade">
                                      <p:cBhvr>
                                        <p:cTn id="65" dur="500"/>
                                        <p:tgtEl>
                                          <p:spTgt spid="10548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05485"/>
                                        </p:tgtEl>
                                        <p:attrNameLst>
                                          <p:attrName>style.visibility</p:attrName>
                                        </p:attrNameLst>
                                      </p:cBhvr>
                                      <p:to>
                                        <p:strVal val="visible"/>
                                      </p:to>
                                    </p:set>
                                    <p:animEffect transition="in" filter="fade">
                                      <p:cBhvr>
                                        <p:cTn id="70" dur="2000"/>
                                        <p:tgtEl>
                                          <p:spTgt spid="10548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nodeType="clickEffect">
                                  <p:stCondLst>
                                    <p:cond delay="0"/>
                                  </p:stCondLst>
                                  <p:childTnLst>
                                    <p:set>
                                      <p:cBhvr>
                                        <p:cTn id="74" dur="1" fill="hold">
                                          <p:stCondLst>
                                            <p:cond delay="0"/>
                                          </p:stCondLst>
                                        </p:cTn>
                                        <p:tgtEl>
                                          <p:spTgt spid="105486"/>
                                        </p:tgtEl>
                                        <p:attrNameLst>
                                          <p:attrName>style.visibility</p:attrName>
                                        </p:attrNameLst>
                                      </p:cBhvr>
                                      <p:to>
                                        <p:strVal val="visible"/>
                                      </p:to>
                                    </p:set>
                                    <p:animEffect transition="in" filter="checkerboard(across)">
                                      <p:cBhvr>
                                        <p:cTn id="75" dur="500"/>
                                        <p:tgtEl>
                                          <p:spTgt spid="10548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5488"/>
                                        </p:tgtEl>
                                        <p:attrNameLst>
                                          <p:attrName>style.visibility</p:attrName>
                                        </p:attrNameLst>
                                      </p:cBhvr>
                                      <p:to>
                                        <p:strVal val="visible"/>
                                      </p:to>
                                    </p:set>
                                    <p:animEffect transition="in" filter="fade">
                                      <p:cBhvr>
                                        <p:cTn id="80" dur="2000"/>
                                        <p:tgtEl>
                                          <p:spTgt spid="105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P spid="105475" grpId="1" animBg="1"/>
      <p:bldP spid="1054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76200" y="165100"/>
            <a:ext cx="8991600" cy="66167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61443" name="Line 3"/>
          <p:cNvSpPr>
            <a:spLocks noChangeShapeType="1"/>
          </p:cNvSpPr>
          <p:nvPr/>
        </p:nvSpPr>
        <p:spPr bwMode="auto">
          <a:xfrm>
            <a:off x="2743200" y="76200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4" name="WordArt 33"/>
          <p:cNvSpPr>
            <a:spLocks noChangeArrowheads="1" noChangeShapeType="1" noTextEdit="1"/>
          </p:cNvSpPr>
          <p:nvPr/>
        </p:nvSpPr>
        <p:spPr bwMode="auto">
          <a:xfrm>
            <a:off x="1828800" y="0"/>
            <a:ext cx="5410200" cy="825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200"/>
                  </a:gs>
                  <a:gs pos="45000">
                    <a:srgbClr val="FF7A00"/>
                  </a:gs>
                  <a:gs pos="70000">
                    <a:srgbClr val="FF0300"/>
                  </a:gs>
                  <a:gs pos="100000">
                    <a:srgbClr val="4D0808"/>
                  </a:gs>
                </a:gsLst>
                <a:lin ang="5400000" scaled="1"/>
              </a:gradFill>
              <a:latin typeface="Times New Roman"/>
              <a:cs typeface="Times New Roman"/>
            </a:endParaRPr>
          </a:p>
        </p:txBody>
      </p:sp>
      <p:sp>
        <p:nvSpPr>
          <p:cNvPr id="174114" name="Oval 34"/>
          <p:cNvSpPr>
            <a:spLocks noChangeArrowheads="1"/>
          </p:cNvSpPr>
          <p:nvPr/>
        </p:nvSpPr>
        <p:spPr bwMode="auto">
          <a:xfrm>
            <a:off x="228600" y="5029200"/>
            <a:ext cx="731838" cy="731838"/>
          </a:xfrm>
          <a:prstGeom prst="ellipse">
            <a:avLst/>
          </a:prstGeom>
          <a:solidFill>
            <a:srgbClr val="0099FF"/>
          </a:solidFill>
          <a:ln w="25400" algn="ctr">
            <a:solidFill>
              <a:srgbClr val="00FF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3600" b="1">
                <a:latin typeface="Times New Roman" pitchFamily="18" charset="0"/>
                <a:cs typeface="Times New Roman" pitchFamily="18" charset="0"/>
              </a:rPr>
              <a:t>d</a:t>
            </a:r>
          </a:p>
        </p:txBody>
      </p:sp>
      <p:sp>
        <p:nvSpPr>
          <p:cNvPr id="174115" name="Oval 35"/>
          <p:cNvSpPr>
            <a:spLocks noChangeArrowheads="1"/>
          </p:cNvSpPr>
          <p:nvPr/>
        </p:nvSpPr>
        <p:spPr bwMode="auto">
          <a:xfrm>
            <a:off x="228600" y="1828800"/>
            <a:ext cx="731838" cy="731838"/>
          </a:xfrm>
          <a:prstGeom prst="ellipse">
            <a:avLst/>
          </a:prstGeom>
          <a:solidFill>
            <a:srgbClr val="0099FF"/>
          </a:solidFill>
          <a:ln w="25400" algn="ctr">
            <a:solidFill>
              <a:srgbClr val="00FF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3600" b="1">
                <a:latin typeface="Times New Roman" pitchFamily="18" charset="0"/>
                <a:cs typeface="Times New Roman" pitchFamily="18" charset="0"/>
              </a:rPr>
              <a:t>a</a:t>
            </a:r>
          </a:p>
        </p:txBody>
      </p:sp>
      <p:sp>
        <p:nvSpPr>
          <p:cNvPr id="174116" name="AutoShape 36"/>
          <p:cNvSpPr>
            <a:spLocks noChangeArrowheads="1"/>
          </p:cNvSpPr>
          <p:nvPr/>
        </p:nvSpPr>
        <p:spPr bwMode="auto">
          <a:xfrm>
            <a:off x="6477000" y="1524000"/>
            <a:ext cx="2667000" cy="3048000"/>
          </a:xfrm>
          <a:prstGeom prst="star24">
            <a:avLst>
              <a:gd name="adj" fmla="val 37500"/>
            </a:avLst>
          </a:prstGeom>
          <a:solidFill>
            <a:srgbClr val="FFFF00"/>
          </a:solidFill>
          <a:ln w="28575">
            <a:solidFill>
              <a:srgbClr val="00FF00"/>
            </a:solidFill>
            <a:miter lim="800000"/>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6000" b="1">
                <a:solidFill>
                  <a:srgbClr val="FF0066"/>
                </a:solidFill>
                <a:latin typeface="Times New Roman" pitchFamily="18" charset="0"/>
                <a:cs typeface="Times New Roman" pitchFamily="18" charset="0"/>
                <a:sym typeface="Wingdings" pitchFamily="2" charset="2"/>
              </a:rPr>
              <a:t></a:t>
            </a:r>
          </a:p>
          <a:p>
            <a:pPr algn="ctr" eaLnBrk="1" hangingPunct="1">
              <a:spcBef>
                <a:spcPct val="0"/>
              </a:spcBef>
              <a:buFontTx/>
              <a:buNone/>
            </a:pPr>
            <a:r>
              <a:rPr lang="en-US" altLang="vi-VN" b="1" i="1">
                <a:solidFill>
                  <a:srgbClr val="FF0066"/>
                </a:solidFill>
                <a:latin typeface="Times New Roman" pitchFamily="18" charset="0"/>
                <a:cs typeface="Times New Roman" pitchFamily="18" charset="0"/>
                <a:sym typeface="Wingdings" pitchFamily="2" charset="2"/>
              </a:rPr>
              <a:t>Sai rồi!</a:t>
            </a:r>
          </a:p>
        </p:txBody>
      </p:sp>
      <p:sp>
        <p:nvSpPr>
          <p:cNvPr id="174117" name="AutoShape 37"/>
          <p:cNvSpPr>
            <a:spLocks noChangeArrowheads="1"/>
          </p:cNvSpPr>
          <p:nvPr/>
        </p:nvSpPr>
        <p:spPr bwMode="auto">
          <a:xfrm>
            <a:off x="6248400" y="3733800"/>
            <a:ext cx="2895600" cy="3124200"/>
          </a:xfrm>
          <a:prstGeom prst="star24">
            <a:avLst>
              <a:gd name="adj" fmla="val 37500"/>
            </a:avLst>
          </a:prstGeom>
          <a:solidFill>
            <a:srgbClr val="66FF33"/>
          </a:solidFill>
          <a:ln w="28575">
            <a:solidFill>
              <a:srgbClr val="00FF00"/>
            </a:solidFill>
            <a:miter lim="800000"/>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6000" b="1">
                <a:solidFill>
                  <a:srgbClr val="FF0066"/>
                </a:solidFill>
                <a:latin typeface="Times New Roman" pitchFamily="18" charset="0"/>
                <a:cs typeface="Times New Roman" pitchFamily="18" charset="0"/>
                <a:sym typeface="Wingdings" pitchFamily="2" charset="2"/>
              </a:rPr>
              <a:t></a:t>
            </a:r>
          </a:p>
          <a:p>
            <a:pPr algn="ctr" eaLnBrk="1" hangingPunct="1">
              <a:spcBef>
                <a:spcPct val="0"/>
              </a:spcBef>
              <a:buFontTx/>
              <a:buNone/>
            </a:pPr>
            <a:r>
              <a:rPr lang="en-US" altLang="vi-VN" sz="2800" b="1" i="1">
                <a:solidFill>
                  <a:srgbClr val="FF0000"/>
                </a:solidFill>
                <a:latin typeface="Times New Roman" pitchFamily="18" charset="0"/>
                <a:cs typeface="Times New Roman" pitchFamily="18" charset="0"/>
                <a:sym typeface="Wingdings" pitchFamily="2" charset="2"/>
              </a:rPr>
              <a:t>Đúng rồi!</a:t>
            </a:r>
          </a:p>
        </p:txBody>
      </p:sp>
      <p:sp>
        <p:nvSpPr>
          <p:cNvPr id="174118" name="Oval 38"/>
          <p:cNvSpPr>
            <a:spLocks noChangeArrowheads="1"/>
          </p:cNvSpPr>
          <p:nvPr/>
        </p:nvSpPr>
        <p:spPr bwMode="auto">
          <a:xfrm>
            <a:off x="228600" y="2819400"/>
            <a:ext cx="731838" cy="731838"/>
          </a:xfrm>
          <a:prstGeom prst="ellipse">
            <a:avLst/>
          </a:prstGeom>
          <a:solidFill>
            <a:srgbClr val="0099FF"/>
          </a:solidFill>
          <a:ln w="25400" algn="ctr">
            <a:solidFill>
              <a:srgbClr val="00FF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3600" b="1">
                <a:latin typeface="Times New Roman" pitchFamily="18" charset="0"/>
                <a:cs typeface="Times New Roman" pitchFamily="18" charset="0"/>
              </a:rPr>
              <a:t>b</a:t>
            </a:r>
          </a:p>
        </p:txBody>
      </p:sp>
      <p:sp>
        <p:nvSpPr>
          <p:cNvPr id="174119" name="AutoShape 39"/>
          <p:cNvSpPr>
            <a:spLocks noChangeArrowheads="1"/>
          </p:cNvSpPr>
          <p:nvPr/>
        </p:nvSpPr>
        <p:spPr bwMode="auto">
          <a:xfrm>
            <a:off x="6248400" y="1447800"/>
            <a:ext cx="2895600" cy="3048000"/>
          </a:xfrm>
          <a:prstGeom prst="star24">
            <a:avLst>
              <a:gd name="adj" fmla="val 40023"/>
            </a:avLst>
          </a:prstGeom>
          <a:solidFill>
            <a:srgbClr val="FFFF00"/>
          </a:solidFill>
          <a:ln w="28575">
            <a:solidFill>
              <a:srgbClr val="00FF00"/>
            </a:solidFill>
            <a:miter lim="800000"/>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6000" b="1">
                <a:solidFill>
                  <a:srgbClr val="FF0066"/>
                </a:solidFill>
                <a:latin typeface="Times New Roman" pitchFamily="18" charset="0"/>
                <a:cs typeface="Times New Roman" pitchFamily="18" charset="0"/>
                <a:sym typeface="Wingdings" pitchFamily="2" charset="2"/>
              </a:rPr>
              <a:t></a:t>
            </a:r>
          </a:p>
          <a:p>
            <a:pPr algn="ctr" eaLnBrk="1" hangingPunct="1">
              <a:spcBef>
                <a:spcPct val="0"/>
              </a:spcBef>
              <a:buFontTx/>
              <a:buNone/>
            </a:pPr>
            <a:r>
              <a:rPr lang="en-US" altLang="vi-VN" b="1" i="1">
                <a:solidFill>
                  <a:srgbClr val="FF0066"/>
                </a:solidFill>
                <a:latin typeface="Times New Roman" pitchFamily="18" charset="0"/>
                <a:cs typeface="Times New Roman" pitchFamily="18" charset="0"/>
                <a:sym typeface="Wingdings" pitchFamily="2" charset="2"/>
              </a:rPr>
              <a:t>Sai rồi!</a:t>
            </a:r>
          </a:p>
        </p:txBody>
      </p:sp>
      <p:sp>
        <p:nvSpPr>
          <p:cNvPr id="174120" name="Oval 40"/>
          <p:cNvSpPr>
            <a:spLocks noChangeArrowheads="1"/>
          </p:cNvSpPr>
          <p:nvPr/>
        </p:nvSpPr>
        <p:spPr bwMode="auto">
          <a:xfrm>
            <a:off x="228600" y="3962400"/>
            <a:ext cx="731838" cy="731838"/>
          </a:xfrm>
          <a:prstGeom prst="ellipse">
            <a:avLst/>
          </a:prstGeom>
          <a:solidFill>
            <a:srgbClr val="0099FF"/>
          </a:solidFill>
          <a:ln w="25400" algn="ctr">
            <a:solidFill>
              <a:srgbClr val="00FF00"/>
            </a:solidFill>
            <a:round/>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3600" b="1">
                <a:latin typeface="Times New Roman" pitchFamily="18" charset="0"/>
                <a:cs typeface="Times New Roman" pitchFamily="18" charset="0"/>
              </a:rPr>
              <a:t>c</a:t>
            </a:r>
          </a:p>
        </p:txBody>
      </p:sp>
      <p:sp>
        <p:nvSpPr>
          <p:cNvPr id="174121" name="AutoShape 41"/>
          <p:cNvSpPr>
            <a:spLocks noChangeArrowheads="1"/>
          </p:cNvSpPr>
          <p:nvPr/>
        </p:nvSpPr>
        <p:spPr bwMode="auto">
          <a:xfrm>
            <a:off x="6400800" y="1524000"/>
            <a:ext cx="2743200" cy="2743200"/>
          </a:xfrm>
          <a:prstGeom prst="star24">
            <a:avLst>
              <a:gd name="adj" fmla="val 37500"/>
            </a:avLst>
          </a:prstGeom>
          <a:solidFill>
            <a:srgbClr val="FFFF00"/>
          </a:solidFill>
          <a:ln w="28575">
            <a:solidFill>
              <a:srgbClr val="00FF00"/>
            </a:solidFill>
            <a:miter lim="800000"/>
            <a:headEnd/>
            <a:tailEnd/>
          </a:ln>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vi-VN" sz="6000" b="1">
                <a:solidFill>
                  <a:srgbClr val="FF0066"/>
                </a:solidFill>
                <a:latin typeface="Times New Roman" pitchFamily="18" charset="0"/>
                <a:cs typeface="Times New Roman" pitchFamily="18" charset="0"/>
                <a:sym typeface="Wingdings" pitchFamily="2" charset="2"/>
              </a:rPr>
              <a:t></a:t>
            </a:r>
          </a:p>
          <a:p>
            <a:pPr algn="ctr" eaLnBrk="1" hangingPunct="1">
              <a:spcBef>
                <a:spcPct val="0"/>
              </a:spcBef>
              <a:buFontTx/>
              <a:buNone/>
            </a:pPr>
            <a:r>
              <a:rPr lang="en-US" altLang="vi-VN" b="1" i="1">
                <a:solidFill>
                  <a:srgbClr val="FF0066"/>
                </a:solidFill>
                <a:latin typeface="Times New Roman" pitchFamily="18" charset="0"/>
                <a:cs typeface="Times New Roman" pitchFamily="18" charset="0"/>
                <a:sym typeface="Wingdings" pitchFamily="2" charset="2"/>
              </a:rPr>
              <a:t>Sai </a:t>
            </a:r>
            <a:r>
              <a:rPr lang="en-US" altLang="vi-VN" b="1" i="1">
                <a:solidFill>
                  <a:srgbClr val="FF0000"/>
                </a:solidFill>
                <a:latin typeface="Times New Roman" pitchFamily="18" charset="0"/>
                <a:cs typeface="Times New Roman" pitchFamily="18" charset="0"/>
                <a:sym typeface="Wingdings" pitchFamily="2" charset="2"/>
              </a:rPr>
              <a:t>r</a:t>
            </a:r>
            <a:r>
              <a:rPr lang="en-US" altLang="vi-VN" sz="2800" b="1" i="1">
                <a:solidFill>
                  <a:srgbClr val="FF0000"/>
                </a:solidFill>
                <a:latin typeface="Times New Roman" pitchFamily="18" charset="0"/>
                <a:cs typeface="Times New Roman" pitchFamily="18" charset="0"/>
                <a:sym typeface="Wingdings" pitchFamily="2" charset="2"/>
              </a:rPr>
              <a:t>ồi</a:t>
            </a:r>
          </a:p>
        </p:txBody>
      </p:sp>
      <p:pic>
        <p:nvPicPr>
          <p:cNvPr id="25" name="j021846.wav">
            <a:hlinkClick r:id="" action="ppaction://media"/>
          </p:cNvPr>
          <p:cNvPicPr>
            <a:picLocks noRot="1" noChangeAspect="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8382000" y="51816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Box 14"/>
          <p:cNvSpPr txBox="1">
            <a:spLocks noChangeArrowheads="1"/>
          </p:cNvSpPr>
          <p:nvPr/>
        </p:nvSpPr>
        <p:spPr bwMode="auto">
          <a:xfrm>
            <a:off x="152400" y="1082675"/>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vi-VN" sz="2400" b="1">
                <a:solidFill>
                  <a:schemeClr val="accent2"/>
                </a:solidFill>
                <a:latin typeface="Times New Roman" pitchFamily="18" charset="0"/>
                <a:cs typeface="Times New Roman" pitchFamily="18" charset="0"/>
              </a:rPr>
              <a:t>Câu 1: </a:t>
            </a:r>
            <a:r>
              <a:rPr lang="en-US" altLang="vi-VN" sz="2400" b="1" i="1">
                <a:solidFill>
                  <a:schemeClr val="accent2"/>
                </a:solidFill>
                <a:latin typeface="Times New Roman" pitchFamily="18" charset="0"/>
                <a:cs typeface="Times New Roman" pitchFamily="18" charset="0"/>
              </a:rPr>
              <a:t>Ý đồ của Pháp trong chính sách giáo dục là gì?</a:t>
            </a:r>
          </a:p>
        </p:txBody>
      </p:sp>
      <p:sp>
        <p:nvSpPr>
          <p:cNvPr id="61455" name="Text Box 15"/>
          <p:cNvSpPr txBox="1">
            <a:spLocks noChangeArrowheads="1"/>
          </p:cNvSpPr>
          <p:nvPr/>
        </p:nvSpPr>
        <p:spPr bwMode="auto">
          <a:xfrm>
            <a:off x="1066800" y="1981200"/>
            <a:ext cx="571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b="1">
                <a:latin typeface="Times New Roman" pitchFamily="18" charset="0"/>
                <a:cs typeface="Times New Roman" pitchFamily="18" charset="0"/>
              </a:rPr>
              <a:t>Để khai hoá văn minh cho dân tộc ta.</a:t>
            </a:r>
          </a:p>
        </p:txBody>
      </p:sp>
      <p:sp>
        <p:nvSpPr>
          <p:cNvPr id="61456" name="Rectangle 16"/>
          <p:cNvSpPr>
            <a:spLocks noChangeArrowheads="1"/>
          </p:cNvSpPr>
          <p:nvPr/>
        </p:nvSpPr>
        <p:spPr bwMode="auto">
          <a:xfrm>
            <a:off x="1066800" y="2743200"/>
            <a:ext cx="533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US" altLang="vi-VN" sz="2000" b="1">
                <a:latin typeface="Times New Roman" pitchFamily="18" charset="0"/>
                <a:cs typeface="Times New Roman" pitchFamily="18" charset="0"/>
              </a:rPr>
              <a:t>Thông qua giai cấp phong kiến để tạo ra lớp người biết phục tùng, dùng người Việt trị người Việt.</a:t>
            </a:r>
          </a:p>
        </p:txBody>
      </p:sp>
      <p:sp>
        <p:nvSpPr>
          <p:cNvPr id="61457" name="Text Box 17"/>
          <p:cNvSpPr txBox="1">
            <a:spLocks noChangeArrowheads="1"/>
          </p:cNvSpPr>
          <p:nvPr/>
        </p:nvSpPr>
        <p:spPr bwMode="auto">
          <a:xfrm>
            <a:off x="1066800" y="5257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400" b="1">
                <a:latin typeface="Times New Roman" pitchFamily="18" charset="0"/>
                <a:cs typeface="Times New Roman" pitchFamily="18" charset="0"/>
              </a:rPr>
              <a:t>Câu b, c đúng.</a:t>
            </a:r>
          </a:p>
        </p:txBody>
      </p:sp>
      <p:sp>
        <p:nvSpPr>
          <p:cNvPr id="61458" name="Text Box 18"/>
          <p:cNvSpPr txBox="1">
            <a:spLocks noChangeArrowheads="1"/>
          </p:cNvSpPr>
          <p:nvPr/>
        </p:nvSpPr>
        <p:spPr bwMode="auto">
          <a:xfrm>
            <a:off x="1143000" y="40386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000" b="1">
                <a:latin typeface="Times New Roman" pitchFamily="18" charset="0"/>
                <a:cs typeface="Times New Roman" pitchFamily="18" charset="0"/>
              </a:rPr>
              <a:t>Kìm hãm nhân dân ta trong vòng ngu dốt để cai trị</a:t>
            </a:r>
          </a:p>
        </p:txBody>
      </p:sp>
      <p:sp>
        <p:nvSpPr>
          <p:cNvPr id="61459" name="Text Box 19"/>
          <p:cNvSpPr txBox="1">
            <a:spLocks noChangeArrowheads="1"/>
          </p:cNvSpPr>
          <p:nvPr/>
        </p:nvSpPr>
        <p:spPr bwMode="auto">
          <a:xfrm>
            <a:off x="2895600" y="304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400" b="1">
                <a:solidFill>
                  <a:srgbClr val="FF0000"/>
                </a:solidFill>
                <a:latin typeface="Times New Roman" pitchFamily="18" charset="0"/>
                <a:cs typeface="Times New Roman"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41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ntr" presetSubtype="32" repeatCount="3000" fill="hold" nodeType="clickEffect">
                                  <p:stCondLst>
                                    <p:cond delay="0"/>
                                  </p:stCondLst>
                                  <p:childTnLst>
                                    <p:set>
                                      <p:cBhvr>
                                        <p:cTn id="12" dur="1" fill="hold">
                                          <p:stCondLst>
                                            <p:cond delay="0"/>
                                          </p:stCondLst>
                                        </p:cTn>
                                        <p:tgtEl>
                                          <p:spTgt spid="174117"/>
                                        </p:tgtEl>
                                        <p:attrNameLst>
                                          <p:attrName>style.visibility</p:attrName>
                                        </p:attrNameLst>
                                      </p:cBhvr>
                                      <p:to>
                                        <p:strVal val="visible"/>
                                      </p:to>
                                    </p:set>
                                    <p:animEffect transition="in" filter="box(out)">
                                      <p:cBhvr>
                                        <p:cTn id="13" dur="500"/>
                                        <p:tgtEl>
                                          <p:spTgt spid="17411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4114"/>
                  </p:tgtEl>
                </p:cond>
              </p:nextCondLst>
            </p:seq>
            <p:seq concurrent="1" nextAc="seek">
              <p:cTn id="14" restart="whenNotActive" fill="hold" evtFilter="cancelBubble" nodeType="interactiveSeq">
                <p:stCondLst>
                  <p:cond evt="onClick" delay="0">
                    <p:tgtEl>
                      <p:spTgt spid="17411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174119"/>
                                        </p:tgtEl>
                                        <p:attrNameLst>
                                          <p:attrName>style.visibility</p:attrName>
                                        </p:attrNameLst>
                                      </p:cBhvr>
                                      <p:to>
                                        <p:strVal val="visible"/>
                                      </p:to>
                                    </p:set>
                                    <p:animEffect transition="in" filter="box(out)">
                                      <p:cBhvr>
                                        <p:cTn id="19" dur="500"/>
                                        <p:tgtEl>
                                          <p:spTgt spid="174119"/>
                                        </p:tgtEl>
                                      </p:cBhvr>
                                    </p:animEffect>
                                  </p:childTnLst>
                                </p:cTn>
                              </p:par>
                              <p:par>
                                <p:cTn id="20" presetID="4" presetClass="exit" presetSubtype="16" fill="hold" grpId="1" nodeType="withEffect">
                                  <p:stCondLst>
                                    <p:cond delay="0"/>
                                  </p:stCondLst>
                                  <p:childTnLst>
                                    <p:animEffect transition="out" filter="box(in)">
                                      <p:cBhvr>
                                        <p:cTn id="21" dur="1000"/>
                                        <p:tgtEl>
                                          <p:spTgt spid="174119"/>
                                        </p:tgtEl>
                                      </p:cBhvr>
                                    </p:animEffect>
                                    <p:set>
                                      <p:cBhvr>
                                        <p:cTn id="22" dur="1" fill="hold">
                                          <p:stCondLst>
                                            <p:cond delay="999"/>
                                          </p:stCondLst>
                                        </p:cTn>
                                        <p:tgtEl>
                                          <p:spTgt spid="174119"/>
                                        </p:tgtEl>
                                        <p:attrNameLst>
                                          <p:attrName>style.visibility</p:attrName>
                                        </p:attrNameLst>
                                      </p:cBhvr>
                                      <p:to>
                                        <p:strVal val="hidden"/>
                                      </p:to>
                                    </p:set>
                                  </p:childTnLst>
                                </p:cTn>
                              </p:par>
                            </p:childTnLst>
                          </p:cTn>
                        </p:par>
                      </p:childTnLst>
                    </p:cTn>
                  </p:par>
                </p:childTnLst>
              </p:cTn>
              <p:nextCondLst>
                <p:cond evt="onClick" delay="0">
                  <p:tgtEl>
                    <p:spTgt spid="174118"/>
                  </p:tgtEl>
                </p:cond>
              </p:nextCondLst>
            </p:seq>
            <p:seq concurrent="1" nextAc="seek">
              <p:cTn id="23" restart="whenNotActive" fill="hold" evtFilter="cancelBubble" nodeType="interactiveSeq">
                <p:stCondLst>
                  <p:cond evt="onClick" delay="0">
                    <p:tgtEl>
                      <p:spTgt spid="17412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4121"/>
                                        </p:tgtEl>
                                        <p:attrNameLst>
                                          <p:attrName>style.visibility</p:attrName>
                                        </p:attrNameLst>
                                      </p:cBhvr>
                                      <p:to>
                                        <p:strVal val="visible"/>
                                      </p:to>
                                    </p:set>
                                    <p:animEffect transition="in" filter="box(out)">
                                      <p:cBhvr>
                                        <p:cTn id="28" dur="500"/>
                                        <p:tgtEl>
                                          <p:spTgt spid="174121"/>
                                        </p:tgtEl>
                                      </p:cBhvr>
                                    </p:animEffect>
                                  </p:childTnLst>
                                </p:cTn>
                              </p:par>
                              <p:par>
                                <p:cTn id="29" presetID="4" presetClass="exit" presetSubtype="16" fill="hold" nodeType="withEffect">
                                  <p:stCondLst>
                                    <p:cond delay="0"/>
                                  </p:stCondLst>
                                  <p:childTnLst>
                                    <p:animEffect transition="out" filter="box(in)">
                                      <p:cBhvr>
                                        <p:cTn id="30" dur="1000"/>
                                        <p:tgtEl>
                                          <p:spTgt spid="174121"/>
                                        </p:tgtEl>
                                      </p:cBhvr>
                                    </p:animEffect>
                                    <p:set>
                                      <p:cBhvr>
                                        <p:cTn id="31" dur="1" fill="hold">
                                          <p:stCondLst>
                                            <p:cond delay="999"/>
                                          </p:stCondLst>
                                        </p:cTn>
                                        <p:tgtEl>
                                          <p:spTgt spid="174121"/>
                                        </p:tgtEl>
                                        <p:attrNameLst>
                                          <p:attrName>style.visibility</p:attrName>
                                        </p:attrNameLst>
                                      </p:cBhvr>
                                      <p:to>
                                        <p:strVal val="hidden"/>
                                      </p:to>
                                    </p:set>
                                  </p:childTnLst>
                                </p:cTn>
                              </p:par>
                            </p:childTnLst>
                          </p:cTn>
                        </p:par>
                      </p:childTnLst>
                    </p:cTn>
                  </p:par>
                </p:childTnLst>
              </p:cTn>
              <p:nextCondLst>
                <p:cond evt="onClick" delay="0">
                  <p:tgtEl>
                    <p:spTgt spid="174120"/>
                  </p:tgtEl>
                </p:cond>
              </p:nextCondLst>
            </p:seq>
            <p:seq concurrent="1" nextAc="seek">
              <p:cTn id="32" restart="whenNotActive" fill="hold" evtFilter="cancelBubble" nodeType="interactiveSeq">
                <p:stCondLst>
                  <p:cond evt="onClick" delay="0">
                    <p:tgtEl>
                      <p:spTgt spid="17411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74116"/>
                                        </p:tgtEl>
                                        <p:attrNameLst>
                                          <p:attrName>style.visibility</p:attrName>
                                        </p:attrNameLst>
                                      </p:cBhvr>
                                      <p:to>
                                        <p:strVal val="visible"/>
                                      </p:to>
                                    </p:set>
                                    <p:animEffect transition="in" filter="box(out)">
                                      <p:cBhvr>
                                        <p:cTn id="37" dur="500"/>
                                        <p:tgtEl>
                                          <p:spTgt spid="174116"/>
                                        </p:tgtEl>
                                      </p:cBhvr>
                                    </p:animEffect>
                                  </p:childTnLst>
                                </p:cTn>
                              </p:par>
                              <p:par>
                                <p:cTn id="38" presetID="4" presetClass="exit" presetSubtype="16" fill="hold" grpId="0" nodeType="withEffect">
                                  <p:stCondLst>
                                    <p:cond delay="0"/>
                                  </p:stCondLst>
                                  <p:childTnLst>
                                    <p:animEffect transition="out" filter="box(in)">
                                      <p:cBhvr>
                                        <p:cTn id="39" dur="1000"/>
                                        <p:tgtEl>
                                          <p:spTgt spid="174116"/>
                                        </p:tgtEl>
                                      </p:cBhvr>
                                    </p:animEffect>
                                    <p:set>
                                      <p:cBhvr>
                                        <p:cTn id="40" dur="1" fill="hold">
                                          <p:stCondLst>
                                            <p:cond delay="999"/>
                                          </p:stCondLst>
                                        </p:cTn>
                                        <p:tgtEl>
                                          <p:spTgt spid="174116"/>
                                        </p:tgtEl>
                                        <p:attrNameLst>
                                          <p:attrName>style.visibility</p:attrName>
                                        </p:attrNameLst>
                                      </p:cBhvr>
                                      <p:to>
                                        <p:strVal val="hidden"/>
                                      </p:to>
                                    </p:set>
                                  </p:childTnLst>
                                </p:cTn>
                              </p:par>
                            </p:childTnLst>
                          </p:cTn>
                        </p:par>
                      </p:childTnLst>
                    </p:cTn>
                  </p:par>
                </p:childTnLst>
              </p:cTn>
              <p:nextCondLst>
                <p:cond evt="onClick" delay="0">
                  <p:tgtEl>
                    <p:spTgt spid="174115"/>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174116" grpId="0" animBg="1"/>
      <p:bldP spid="174119" grpId="0" animBg="1"/>
      <p:bldP spid="174119" grpId="1" animBg="1"/>
      <p:bldP spid="1741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81000" y="2416175"/>
            <a:ext cx="5105400" cy="3908425"/>
            <a:chOff x="240" y="1728"/>
            <a:chExt cx="3216" cy="2462"/>
          </a:xfrm>
        </p:grpSpPr>
        <p:pic>
          <p:nvPicPr>
            <p:cNvPr id="62489" name="Picture 3" descr="0710201004Phapxay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728"/>
              <a:ext cx="3216"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0" name="Text Box 4"/>
            <p:cNvSpPr txBox="1">
              <a:spLocks noChangeArrowheads="1"/>
            </p:cNvSpPr>
            <p:nvPr/>
          </p:nvSpPr>
          <p:spPr bwMode="auto">
            <a:xfrm>
              <a:off x="432" y="2832"/>
              <a:ext cx="2832" cy="4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vi-VN" sz="1800" b="1">
                  <a:solidFill>
                    <a:srgbClr val="FF3300"/>
                  </a:solidFill>
                  <a:latin typeface="Times New Roman" pitchFamily="18" charset="0"/>
                  <a:cs typeface="Times New Roman" pitchFamily="18" charset="0"/>
                </a:rPr>
                <a:t>DINH TOÀN QUYỀN ĐÔNG DƯƠNG                     </a:t>
              </a:r>
              <a:r>
                <a:rPr lang="en-US" altLang="vi-VN" sz="1800" b="1">
                  <a:latin typeface="Times New Roman" pitchFamily="18" charset="0"/>
                  <a:cs typeface="Times New Roman" pitchFamily="18" charset="0"/>
                </a:rPr>
                <a:t>PHỦ CHỦ TỊCH NGÀY NAY</a:t>
              </a:r>
              <a:r>
                <a:rPr lang="en-US" altLang="vi-VN" sz="1800" b="1">
                  <a:solidFill>
                    <a:srgbClr val="FF3300"/>
                  </a:solidFill>
                  <a:latin typeface="Times New Roman" pitchFamily="18" charset="0"/>
                  <a:cs typeface="Times New Roman" pitchFamily="18" charset="0"/>
                </a:rPr>
                <a:t>.</a:t>
              </a:r>
            </a:p>
          </p:txBody>
        </p:sp>
      </p:grpSp>
      <p:grpSp>
        <p:nvGrpSpPr>
          <p:cNvPr id="35845" name="Group 5"/>
          <p:cNvGrpSpPr>
            <a:grpSpLocks/>
          </p:cNvGrpSpPr>
          <p:nvPr/>
        </p:nvGrpSpPr>
        <p:grpSpPr bwMode="auto">
          <a:xfrm>
            <a:off x="152400" y="1905000"/>
            <a:ext cx="2819400" cy="2133600"/>
            <a:chOff x="0" y="1392"/>
            <a:chExt cx="1824" cy="1440"/>
          </a:xfrm>
        </p:grpSpPr>
        <p:pic>
          <p:nvPicPr>
            <p:cNvPr id="62487" name="Picture 6" descr="0710201021Phapxay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2"/>
              <a:ext cx="1824" cy="14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88" name="AutoShape 7"/>
            <p:cNvSpPr>
              <a:spLocks noChangeArrowheads="1"/>
            </p:cNvSpPr>
            <p:nvPr/>
          </p:nvSpPr>
          <p:spPr bwMode="auto">
            <a:xfrm>
              <a:off x="1200" y="1392"/>
              <a:ext cx="576" cy="576"/>
            </a:xfrm>
            <a:prstGeom prst="star16">
              <a:avLst>
                <a:gd name="adj" fmla="val 37500"/>
              </a:avLst>
            </a:prstGeom>
            <a:solidFill>
              <a:srgbClr val="FFFF00"/>
            </a:solidFill>
            <a:ln w="12700" cap="rnd" algn="ctr">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5400" b="1">
                  <a:solidFill>
                    <a:srgbClr val="0000FF"/>
                  </a:solidFill>
                  <a:latin typeface="Times New Roman" pitchFamily="18" charset="0"/>
                  <a:cs typeface="Times New Roman" pitchFamily="18" charset="0"/>
                </a:rPr>
                <a:t>1</a:t>
              </a:r>
            </a:p>
          </p:txBody>
        </p:sp>
      </p:grpSp>
      <p:sp>
        <p:nvSpPr>
          <p:cNvPr id="35848" name="Text Box 8"/>
          <p:cNvSpPr txBox="1">
            <a:spLocks noChangeArrowheads="1"/>
          </p:cNvSpPr>
          <p:nvPr/>
        </p:nvSpPr>
        <p:spPr bwMode="auto">
          <a:xfrm>
            <a:off x="228600" y="844550"/>
            <a:ext cx="8686800" cy="984250"/>
          </a:xfrm>
          <a:prstGeom prst="rect">
            <a:avLst/>
          </a:prstGeom>
          <a:solidFill>
            <a:schemeClr val="accent1"/>
          </a:solidFill>
          <a:ln w="38100" cap="rnd"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rgbClr val="FF3300"/>
                </a:solidFill>
                <a:latin typeface="Times New Roman" pitchFamily="18" charset="0"/>
                <a:cs typeface="Times New Roman" pitchFamily="18" charset="0"/>
              </a:rPr>
              <a:t>1. Đứng đầu bộ máy cai trị của thực dân Pháp ở Đông Dương là ai?</a:t>
            </a:r>
          </a:p>
        </p:txBody>
      </p:sp>
      <p:sp>
        <p:nvSpPr>
          <p:cNvPr id="35849" name="Text Box 9"/>
          <p:cNvSpPr txBox="1">
            <a:spLocks noChangeArrowheads="1"/>
          </p:cNvSpPr>
          <p:nvPr/>
        </p:nvSpPr>
        <p:spPr bwMode="auto">
          <a:xfrm>
            <a:off x="5943600" y="2687638"/>
            <a:ext cx="2895600" cy="2684462"/>
          </a:xfrm>
          <a:prstGeom prst="rect">
            <a:avLst/>
          </a:prstGeom>
          <a:solidFill>
            <a:schemeClr val="accent1"/>
          </a:solidFill>
          <a:ln w="28575"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vi-VN" sz="2800" b="1">
                <a:solidFill>
                  <a:schemeClr val="accent2"/>
                </a:solidFill>
                <a:latin typeface="Times New Roman" pitchFamily="18" charset="0"/>
                <a:cs typeface="Times New Roman" pitchFamily="18" charset="0"/>
              </a:rPr>
              <a:t>Trả lời:</a:t>
            </a:r>
            <a:r>
              <a:rPr lang="en-US" altLang="vi-VN" sz="2800" b="1">
                <a:solidFill>
                  <a:srgbClr val="FF3300"/>
                </a:solidFill>
                <a:latin typeface="Times New Roman" pitchFamily="18" charset="0"/>
                <a:cs typeface="Times New Roman" pitchFamily="18" charset="0"/>
              </a:rPr>
              <a:t> Viên         Phủ toàn quyền Đông Dương</a:t>
            </a:r>
          </a:p>
          <a:p>
            <a:pPr algn="ctr">
              <a:spcBef>
                <a:spcPct val="50000"/>
              </a:spcBef>
              <a:buFontTx/>
              <a:buNone/>
            </a:pPr>
            <a:endParaRPr lang="en-US" altLang="vi-VN" sz="2800" b="1">
              <a:solidFill>
                <a:srgbClr val="FF3300"/>
              </a:solidFill>
              <a:latin typeface="Times New Roman" pitchFamily="18" charset="0"/>
              <a:cs typeface="Times New Roman" pitchFamily="18" charset="0"/>
            </a:endParaRPr>
          </a:p>
          <a:p>
            <a:pPr algn="ctr">
              <a:spcBef>
                <a:spcPct val="50000"/>
              </a:spcBef>
              <a:buFontTx/>
              <a:buNone/>
            </a:pPr>
            <a:endParaRPr lang="en-US" altLang="vi-VN" sz="2800" b="1">
              <a:solidFill>
                <a:srgbClr val="FF3300"/>
              </a:solidFill>
              <a:latin typeface="Times New Roman" pitchFamily="18" charset="0"/>
              <a:cs typeface="Times New Roman" pitchFamily="18" charset="0"/>
            </a:endParaRPr>
          </a:p>
        </p:txBody>
      </p:sp>
      <p:grpSp>
        <p:nvGrpSpPr>
          <p:cNvPr id="35850" name="Group 10"/>
          <p:cNvGrpSpPr>
            <a:grpSpLocks/>
          </p:cNvGrpSpPr>
          <p:nvPr/>
        </p:nvGrpSpPr>
        <p:grpSpPr bwMode="auto">
          <a:xfrm>
            <a:off x="152400" y="4114800"/>
            <a:ext cx="2743200" cy="2590800"/>
            <a:chOff x="0" y="2840"/>
            <a:chExt cx="1824" cy="1480"/>
          </a:xfrm>
        </p:grpSpPr>
        <p:pic>
          <p:nvPicPr>
            <p:cNvPr id="62485" name="Picture 11" descr="0710201013Phapxay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40"/>
              <a:ext cx="1824" cy="148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86" name="AutoShape 12"/>
            <p:cNvSpPr>
              <a:spLocks noChangeArrowheads="1"/>
            </p:cNvSpPr>
            <p:nvPr/>
          </p:nvSpPr>
          <p:spPr bwMode="auto">
            <a:xfrm>
              <a:off x="48" y="3744"/>
              <a:ext cx="576" cy="576"/>
            </a:xfrm>
            <a:prstGeom prst="star16">
              <a:avLst>
                <a:gd name="adj" fmla="val 37500"/>
              </a:avLst>
            </a:prstGeom>
            <a:solidFill>
              <a:srgbClr val="FFFF00"/>
            </a:solidFill>
            <a:ln w="12700" cap="rnd" algn="ctr">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5400" b="1">
                  <a:solidFill>
                    <a:srgbClr val="0000FF"/>
                  </a:solidFill>
                  <a:latin typeface="Times New Roman" pitchFamily="18" charset="0"/>
                  <a:cs typeface="Times New Roman" pitchFamily="18" charset="0"/>
                </a:rPr>
                <a:t>3</a:t>
              </a:r>
            </a:p>
          </p:txBody>
        </p:sp>
      </p:grpSp>
      <p:sp>
        <p:nvSpPr>
          <p:cNvPr id="35853" name="Text Box 13"/>
          <p:cNvSpPr txBox="1">
            <a:spLocks noChangeArrowheads="1"/>
          </p:cNvSpPr>
          <p:nvPr/>
        </p:nvSpPr>
        <p:spPr bwMode="auto">
          <a:xfrm>
            <a:off x="304800" y="844550"/>
            <a:ext cx="8686800" cy="984250"/>
          </a:xfrm>
          <a:prstGeom prst="rect">
            <a:avLst/>
          </a:prstGeom>
          <a:solidFill>
            <a:schemeClr val="accent1"/>
          </a:solidFill>
          <a:ln w="38100" cap="rnd"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rgbClr val="FF3300"/>
                </a:solidFill>
                <a:latin typeface="Times New Roman" pitchFamily="18" charset="0"/>
                <a:cs typeface="Times New Roman" pitchFamily="18" charset="0"/>
              </a:rPr>
              <a:t>3. Mục đích trong chính sách kinh tế của Pháp ở Đông Dương là gì?</a:t>
            </a:r>
          </a:p>
        </p:txBody>
      </p:sp>
      <p:sp>
        <p:nvSpPr>
          <p:cNvPr id="35854" name="Text Box 14"/>
          <p:cNvSpPr txBox="1">
            <a:spLocks noChangeArrowheads="1"/>
          </p:cNvSpPr>
          <p:nvPr/>
        </p:nvSpPr>
        <p:spPr bwMode="auto">
          <a:xfrm>
            <a:off x="5943600" y="2743200"/>
            <a:ext cx="2971800" cy="2255838"/>
          </a:xfrm>
          <a:prstGeom prst="rect">
            <a:avLst/>
          </a:prstGeom>
          <a:solidFill>
            <a:schemeClr val="accent1"/>
          </a:solidFill>
          <a:ln w="28575"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chemeClr val="accent2"/>
                </a:solidFill>
                <a:latin typeface="Times New Roman" pitchFamily="18" charset="0"/>
                <a:cs typeface="Times New Roman" pitchFamily="18" charset="0"/>
              </a:rPr>
              <a:t>Trả lời</a:t>
            </a:r>
            <a:r>
              <a:rPr lang="en-US" altLang="vi-VN" sz="2800" b="1">
                <a:solidFill>
                  <a:srgbClr val="FF3300"/>
                </a:solidFill>
                <a:latin typeface="Times New Roman" pitchFamily="18" charset="0"/>
                <a:cs typeface="Times New Roman" pitchFamily="18" charset="0"/>
              </a:rPr>
              <a:t>: Ra sức vơ vét bóc lột nhân dân Đông Dương để làm giàu cho tư bản Pháp.     </a:t>
            </a:r>
          </a:p>
        </p:txBody>
      </p:sp>
      <p:grpSp>
        <p:nvGrpSpPr>
          <p:cNvPr id="35855" name="Group 15"/>
          <p:cNvGrpSpPr>
            <a:grpSpLocks/>
          </p:cNvGrpSpPr>
          <p:nvPr/>
        </p:nvGrpSpPr>
        <p:grpSpPr bwMode="auto">
          <a:xfrm>
            <a:off x="2971800" y="1905000"/>
            <a:ext cx="2590800" cy="2133600"/>
            <a:chOff x="1920" y="1392"/>
            <a:chExt cx="1728" cy="1440"/>
          </a:xfrm>
        </p:grpSpPr>
        <p:pic>
          <p:nvPicPr>
            <p:cNvPr id="62483" name="Picture 16" descr="0710201029PhapxayH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392"/>
              <a:ext cx="1728" cy="14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84" name="AutoShape 17"/>
            <p:cNvSpPr>
              <a:spLocks noChangeArrowheads="1"/>
            </p:cNvSpPr>
            <p:nvPr/>
          </p:nvSpPr>
          <p:spPr bwMode="auto">
            <a:xfrm>
              <a:off x="3024" y="1392"/>
              <a:ext cx="576" cy="576"/>
            </a:xfrm>
            <a:prstGeom prst="star16">
              <a:avLst>
                <a:gd name="adj" fmla="val 37500"/>
              </a:avLst>
            </a:prstGeom>
            <a:solidFill>
              <a:srgbClr val="FFFF00"/>
            </a:solidFill>
            <a:ln w="12700" cap="rnd" algn="ctr">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5400" b="1">
                  <a:solidFill>
                    <a:srgbClr val="0000FF"/>
                  </a:solidFill>
                  <a:latin typeface="Times New Roman" pitchFamily="18" charset="0"/>
                  <a:cs typeface="Times New Roman" pitchFamily="18" charset="0"/>
                </a:rPr>
                <a:t>2</a:t>
              </a:r>
            </a:p>
          </p:txBody>
        </p:sp>
      </p:grpSp>
      <p:sp>
        <p:nvSpPr>
          <p:cNvPr id="35858" name="Text Box 18"/>
          <p:cNvSpPr txBox="1">
            <a:spLocks noChangeArrowheads="1"/>
          </p:cNvSpPr>
          <p:nvPr/>
        </p:nvSpPr>
        <p:spPr bwMode="auto">
          <a:xfrm>
            <a:off x="228600" y="920750"/>
            <a:ext cx="8686800" cy="984250"/>
          </a:xfrm>
          <a:prstGeom prst="rect">
            <a:avLst/>
          </a:prstGeom>
          <a:solidFill>
            <a:schemeClr val="accent1"/>
          </a:solidFill>
          <a:ln w="38100" cap="rnd"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rgbClr val="FF3300"/>
                </a:solidFill>
                <a:latin typeface="Times New Roman" pitchFamily="18" charset="0"/>
                <a:cs typeface="Times New Roman" pitchFamily="18" charset="0"/>
              </a:rPr>
              <a:t>2. Hệ thống giáo dục của Pháp ở Đông Dương được tổ chức như thế nào?</a:t>
            </a:r>
          </a:p>
        </p:txBody>
      </p:sp>
      <p:sp>
        <p:nvSpPr>
          <p:cNvPr id="35859" name="Text Box 19"/>
          <p:cNvSpPr txBox="1">
            <a:spLocks noChangeArrowheads="1"/>
          </p:cNvSpPr>
          <p:nvPr/>
        </p:nvSpPr>
        <p:spPr bwMode="auto">
          <a:xfrm>
            <a:off x="5867400" y="2667000"/>
            <a:ext cx="3048000" cy="2682875"/>
          </a:xfrm>
          <a:prstGeom prst="rect">
            <a:avLst/>
          </a:prstGeom>
          <a:solidFill>
            <a:schemeClr val="accent1"/>
          </a:solidFill>
          <a:ln w="28575"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chemeClr val="accent2"/>
                </a:solidFill>
                <a:latin typeface="Times New Roman" pitchFamily="18" charset="0"/>
                <a:cs typeface="Times New Roman" pitchFamily="18" charset="0"/>
              </a:rPr>
              <a:t>Trả lời:</a:t>
            </a:r>
            <a:r>
              <a:rPr lang="en-US" altLang="vi-VN" sz="2800" b="1">
                <a:solidFill>
                  <a:srgbClr val="FF3300"/>
                </a:solidFill>
                <a:latin typeface="Times New Roman" pitchFamily="18" charset="0"/>
                <a:cs typeface="Times New Roman" pitchFamily="18" charset="0"/>
              </a:rPr>
              <a:t> Hệ thống Giáo dục được chia làm 3 cấp:               + Ấu học                  + Tiểu học               + Trung học      </a:t>
            </a:r>
          </a:p>
        </p:txBody>
      </p:sp>
      <p:grpSp>
        <p:nvGrpSpPr>
          <p:cNvPr id="35860" name="Group 20"/>
          <p:cNvGrpSpPr>
            <a:grpSpLocks/>
          </p:cNvGrpSpPr>
          <p:nvPr/>
        </p:nvGrpSpPr>
        <p:grpSpPr bwMode="auto">
          <a:xfrm>
            <a:off x="2971800" y="4267200"/>
            <a:ext cx="2590800" cy="2590800"/>
            <a:chOff x="1920" y="2880"/>
            <a:chExt cx="1728" cy="1440"/>
          </a:xfrm>
        </p:grpSpPr>
        <p:pic>
          <p:nvPicPr>
            <p:cNvPr id="62481" name="Picture 21" descr="0710201015PhapxayH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2880"/>
              <a:ext cx="1728" cy="14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82" name="AutoShape 22"/>
            <p:cNvSpPr>
              <a:spLocks noChangeArrowheads="1"/>
            </p:cNvSpPr>
            <p:nvPr/>
          </p:nvSpPr>
          <p:spPr bwMode="auto">
            <a:xfrm>
              <a:off x="1920" y="3744"/>
              <a:ext cx="576" cy="576"/>
            </a:xfrm>
            <a:prstGeom prst="star16">
              <a:avLst>
                <a:gd name="adj" fmla="val 37500"/>
              </a:avLst>
            </a:prstGeom>
            <a:solidFill>
              <a:srgbClr val="FFFF00"/>
            </a:solidFill>
            <a:ln w="12700" cap="rnd" algn="ctr">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5400" b="1">
                  <a:solidFill>
                    <a:srgbClr val="0000FF"/>
                  </a:solidFill>
                  <a:latin typeface="Times New Roman" pitchFamily="18" charset="0"/>
                  <a:cs typeface="Times New Roman" pitchFamily="18" charset="0"/>
                </a:rPr>
                <a:t>4</a:t>
              </a:r>
            </a:p>
          </p:txBody>
        </p:sp>
      </p:grpSp>
      <p:sp>
        <p:nvSpPr>
          <p:cNvPr id="35863" name="Text Box 23"/>
          <p:cNvSpPr txBox="1">
            <a:spLocks noChangeArrowheads="1"/>
          </p:cNvSpPr>
          <p:nvPr/>
        </p:nvSpPr>
        <p:spPr bwMode="auto">
          <a:xfrm>
            <a:off x="228600" y="920750"/>
            <a:ext cx="8686800" cy="984250"/>
          </a:xfrm>
          <a:prstGeom prst="rect">
            <a:avLst/>
          </a:prstGeom>
          <a:solidFill>
            <a:schemeClr val="accent1"/>
          </a:solidFill>
          <a:ln w="38100" cap="rnd"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rgbClr val="FF3300"/>
                </a:solidFill>
                <a:latin typeface="Times New Roman" pitchFamily="18" charset="0"/>
                <a:cs typeface="Times New Roman" pitchFamily="18" charset="0"/>
              </a:rPr>
              <a:t>4. Mục đích của thực dân Pháp trong việc mở các trường học ở Việt nam?</a:t>
            </a:r>
          </a:p>
        </p:txBody>
      </p:sp>
      <p:sp>
        <p:nvSpPr>
          <p:cNvPr id="35864" name="Text Box 24"/>
          <p:cNvSpPr txBox="1">
            <a:spLocks noChangeArrowheads="1"/>
          </p:cNvSpPr>
          <p:nvPr/>
        </p:nvSpPr>
        <p:spPr bwMode="auto">
          <a:xfrm>
            <a:off x="5943600" y="2743200"/>
            <a:ext cx="2895600" cy="2470150"/>
          </a:xfrm>
          <a:prstGeom prst="rect">
            <a:avLst/>
          </a:prstGeom>
          <a:solidFill>
            <a:schemeClr val="accent1"/>
          </a:solidFill>
          <a:ln w="28575" algn="ctr">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vi-VN" sz="2800" b="1">
                <a:solidFill>
                  <a:schemeClr val="accent2"/>
                </a:solidFill>
                <a:latin typeface="Times New Roman" pitchFamily="18" charset="0"/>
                <a:cs typeface="Times New Roman" pitchFamily="18" charset="0"/>
              </a:rPr>
              <a:t>Trả lời:</a:t>
            </a:r>
            <a:r>
              <a:rPr lang="en-US" altLang="vi-VN" sz="2800" b="1">
                <a:solidFill>
                  <a:srgbClr val="FF3300"/>
                </a:solidFill>
                <a:latin typeface="Times New Roman" pitchFamily="18" charset="0"/>
                <a:cs typeface="Times New Roman" pitchFamily="18" charset="0"/>
              </a:rPr>
              <a:t> Đào tạo ra lớp người bản xứ phục vụ cho Pháp</a:t>
            </a:r>
          </a:p>
          <a:p>
            <a:pPr>
              <a:spcBef>
                <a:spcPct val="50000"/>
              </a:spcBef>
              <a:buFontTx/>
              <a:buNone/>
            </a:pPr>
            <a:endParaRPr lang="en-US" altLang="vi-VN" sz="2800" b="1">
              <a:solidFill>
                <a:srgbClr val="FF3300"/>
              </a:solidFill>
              <a:latin typeface="Times New Roman" pitchFamily="18" charset="0"/>
              <a:cs typeface="Times New Roman" pitchFamily="18" charset="0"/>
            </a:endParaRPr>
          </a:p>
        </p:txBody>
      </p:sp>
      <p:sp>
        <p:nvSpPr>
          <p:cNvPr id="62479" name="Line 28"/>
          <p:cNvSpPr>
            <a:spLocks noChangeShapeType="1"/>
          </p:cNvSpPr>
          <p:nvPr/>
        </p:nvSpPr>
        <p:spPr bwMode="auto">
          <a:xfrm>
            <a:off x="2743200" y="60960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29"/>
          <p:cNvSpPr txBox="1">
            <a:spLocks noChangeArrowheads="1"/>
          </p:cNvSpPr>
          <p:nvPr/>
        </p:nvSpPr>
        <p:spPr bwMode="auto">
          <a:xfrm>
            <a:off x="2895600" y="152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400" b="1">
                <a:solidFill>
                  <a:srgbClr val="FF0000"/>
                </a:solidFill>
                <a:latin typeface="Times New Roman" pitchFamily="18" charset="0"/>
                <a:cs typeface="Times New Roman" pitchFamily="18" charset="0"/>
              </a:rPr>
              <a:t>BÀI TẬP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5842"/>
                                        </p:tgtEl>
                                      </p:cBhvr>
                                      <p:by x="150000" y="150000"/>
                                    </p:animScale>
                                  </p:childTnLst>
                                </p:cTn>
                              </p:par>
                              <p:par>
                                <p:cTn id="7" presetID="56" presetClass="path" presetSubtype="0" accel="50000" decel="50000" fill="hold" nodeType="withEffect">
                                  <p:stCondLst>
                                    <p:cond delay="0"/>
                                  </p:stCondLst>
                                  <p:childTnLst>
                                    <p:animMotion origin="layout" path="M -0.07083 0.15949 L 0.12917 -0.11505 " pathEditMode="relative" rAng="0" ptsTypes="AA">
                                      <p:cBhvr>
                                        <p:cTn id="8" dur="2000" fill="hold"/>
                                        <p:tgtEl>
                                          <p:spTgt spid="35842"/>
                                        </p:tgtEl>
                                        <p:attrNameLst>
                                          <p:attrName>ppt_x</p:attrName>
                                          <p:attrName>ppt_y</p:attrName>
                                        </p:attrNameLst>
                                      </p:cBhvr>
                                      <p:rCtr x="10000" y="-13727"/>
                                    </p:animMotion>
                                  </p:childTnLst>
                                </p:cTn>
                              </p:par>
                            </p:childTnLst>
                          </p:cTn>
                        </p:par>
                      </p:childTnLst>
                    </p:cTn>
                  </p:par>
                </p:childTnLst>
              </p:cTn>
              <p:nextCondLst>
                <p:cond evt="onClick" delay="0">
                  <p:tgtEl>
                    <p:spTgt spid="35842"/>
                  </p:tgtEl>
                </p:cond>
              </p:nextCondLst>
            </p:seq>
            <p:seq concurrent="1" nextAc="seek">
              <p:cTn id="9" restart="whenNotActive" fill="hold" evtFilter="cancelBubble" nodeType="interactiveSeq">
                <p:stCondLst>
                  <p:cond evt="onClick" delay="0">
                    <p:tgtEl>
                      <p:spTgt spid="3584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5848"/>
                                        </p:tgtEl>
                                        <p:attrNameLst>
                                          <p:attrName>style.visibility</p:attrName>
                                        </p:attrNameLst>
                                      </p:cBhvr>
                                      <p:to>
                                        <p:strVal val="visible"/>
                                      </p:to>
                                    </p:set>
                                    <p:animEffect transition="in" filter="checkerboard(across)">
                                      <p:cBhvr>
                                        <p:cTn id="14" dur="500"/>
                                        <p:tgtEl>
                                          <p:spTgt spid="358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5849"/>
                                        </p:tgtEl>
                                        <p:attrNameLst>
                                          <p:attrName>style.visibility</p:attrName>
                                        </p:attrNameLst>
                                      </p:cBhvr>
                                      <p:to>
                                        <p:strVal val="visible"/>
                                      </p:to>
                                    </p:set>
                                    <p:animEffect transition="in" filter="diamond(in)">
                                      <p:cBhvr>
                                        <p:cTn id="19" dur="2000"/>
                                        <p:tgtEl>
                                          <p:spTgt spid="358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grpId="1" nodeType="clickEffect">
                                  <p:stCondLst>
                                    <p:cond delay="0"/>
                                  </p:stCondLst>
                                  <p:childTnLst>
                                    <p:animEffect transition="out" filter="diamond(in)">
                                      <p:cBhvr>
                                        <p:cTn id="23" dur="2000"/>
                                        <p:tgtEl>
                                          <p:spTgt spid="35848"/>
                                        </p:tgtEl>
                                      </p:cBhvr>
                                    </p:animEffect>
                                    <p:set>
                                      <p:cBhvr>
                                        <p:cTn id="24" dur="1" fill="hold">
                                          <p:stCondLst>
                                            <p:cond delay="1999"/>
                                          </p:stCondLst>
                                        </p:cTn>
                                        <p:tgtEl>
                                          <p:spTgt spid="35848"/>
                                        </p:tgtEl>
                                        <p:attrNameLst>
                                          <p:attrName>style.visibility</p:attrName>
                                        </p:attrNameLst>
                                      </p:cBhvr>
                                      <p:to>
                                        <p:strVal val="hidden"/>
                                      </p:to>
                                    </p:set>
                                  </p:childTnLst>
                                </p:cTn>
                              </p:par>
                              <p:par>
                                <p:cTn id="25" presetID="8" presetClass="exit" presetSubtype="16" fill="hold" grpId="1" nodeType="withEffect">
                                  <p:stCondLst>
                                    <p:cond delay="0"/>
                                  </p:stCondLst>
                                  <p:childTnLst>
                                    <p:animEffect transition="out" filter="diamond(in)">
                                      <p:cBhvr>
                                        <p:cTn id="26" dur="2000"/>
                                        <p:tgtEl>
                                          <p:spTgt spid="35849"/>
                                        </p:tgtEl>
                                      </p:cBhvr>
                                    </p:animEffect>
                                    <p:set>
                                      <p:cBhvr>
                                        <p:cTn id="27" dur="1" fill="hold">
                                          <p:stCondLst>
                                            <p:cond delay="1999"/>
                                          </p:stCondLst>
                                        </p:cTn>
                                        <p:tgtEl>
                                          <p:spTgt spid="35849"/>
                                        </p:tgtEl>
                                        <p:attrNameLst>
                                          <p:attrName>style.visibility</p:attrName>
                                        </p:attrNameLst>
                                      </p:cBhvr>
                                      <p:to>
                                        <p:strVal val="hidden"/>
                                      </p:to>
                                    </p:set>
                                  </p:childTnLst>
                                </p:cTn>
                              </p:par>
                              <p:par>
                                <p:cTn id="28" presetID="8" presetClass="exit" presetSubtype="16" fill="hold" nodeType="withEffect">
                                  <p:stCondLst>
                                    <p:cond delay="0"/>
                                  </p:stCondLst>
                                  <p:childTnLst>
                                    <p:animEffect transition="out" filter="diamond(in)">
                                      <p:cBhvr>
                                        <p:cTn id="29" dur="2000"/>
                                        <p:tgtEl>
                                          <p:spTgt spid="35845"/>
                                        </p:tgtEl>
                                      </p:cBhvr>
                                    </p:animEffect>
                                    <p:set>
                                      <p:cBhvr>
                                        <p:cTn id="30" dur="1" fill="hold">
                                          <p:stCondLst>
                                            <p:cond delay="1999"/>
                                          </p:stCondLst>
                                        </p:cTn>
                                        <p:tgtEl>
                                          <p:spTgt spid="35845"/>
                                        </p:tgtEl>
                                        <p:attrNameLst>
                                          <p:attrName>style.visibility</p:attrName>
                                        </p:attrNameLst>
                                      </p:cBhvr>
                                      <p:to>
                                        <p:strVal val="hidden"/>
                                      </p:to>
                                    </p:set>
                                  </p:childTnLst>
                                </p:cTn>
                              </p:par>
                            </p:childTnLst>
                          </p:cTn>
                        </p:par>
                      </p:childTnLst>
                    </p:cTn>
                  </p:par>
                </p:childTnLst>
              </p:cTn>
              <p:nextCondLst>
                <p:cond evt="onClick" delay="0">
                  <p:tgtEl>
                    <p:spTgt spid="35845"/>
                  </p:tgtEl>
                </p:cond>
              </p:nextCondLst>
            </p:seq>
            <p:seq concurrent="1" nextAc="seek">
              <p:cTn id="31" restart="whenNotActive" fill="hold" evtFilter="cancelBubble" nodeType="interactiveSeq">
                <p:stCondLst>
                  <p:cond evt="onClick" delay="0">
                    <p:tgtEl>
                      <p:spTgt spid="35855"/>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5858"/>
                                        </p:tgtEl>
                                        <p:attrNameLst>
                                          <p:attrName>style.visibility</p:attrName>
                                        </p:attrNameLst>
                                      </p:cBhvr>
                                      <p:to>
                                        <p:strVal val="visible"/>
                                      </p:to>
                                    </p:set>
                                    <p:animEffect transition="in" filter="diamond(in)">
                                      <p:cBhvr>
                                        <p:cTn id="36" dur="2000"/>
                                        <p:tgtEl>
                                          <p:spTgt spid="3585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35859"/>
                                        </p:tgtEl>
                                        <p:attrNameLst>
                                          <p:attrName>style.visibility</p:attrName>
                                        </p:attrNameLst>
                                      </p:cBhvr>
                                      <p:to>
                                        <p:strVal val="visible"/>
                                      </p:to>
                                    </p:set>
                                    <p:animEffect transition="in" filter="diamond(in)">
                                      <p:cBhvr>
                                        <p:cTn id="41" dur="2000"/>
                                        <p:tgtEl>
                                          <p:spTgt spid="3585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xit" presetSubtype="16" fill="hold" grpId="1" nodeType="clickEffect">
                                  <p:stCondLst>
                                    <p:cond delay="0"/>
                                  </p:stCondLst>
                                  <p:childTnLst>
                                    <p:animEffect transition="out" filter="diamond(in)">
                                      <p:cBhvr>
                                        <p:cTn id="45" dur="2000"/>
                                        <p:tgtEl>
                                          <p:spTgt spid="35859"/>
                                        </p:tgtEl>
                                      </p:cBhvr>
                                    </p:animEffect>
                                    <p:set>
                                      <p:cBhvr>
                                        <p:cTn id="46" dur="1" fill="hold">
                                          <p:stCondLst>
                                            <p:cond delay="1999"/>
                                          </p:stCondLst>
                                        </p:cTn>
                                        <p:tgtEl>
                                          <p:spTgt spid="35859"/>
                                        </p:tgtEl>
                                        <p:attrNameLst>
                                          <p:attrName>style.visibility</p:attrName>
                                        </p:attrNameLst>
                                      </p:cBhvr>
                                      <p:to>
                                        <p:strVal val="hidden"/>
                                      </p:to>
                                    </p:set>
                                  </p:childTnLst>
                                </p:cTn>
                              </p:par>
                              <p:par>
                                <p:cTn id="47" presetID="8" presetClass="exit" presetSubtype="16" fill="hold" grpId="1" nodeType="withEffect">
                                  <p:stCondLst>
                                    <p:cond delay="0"/>
                                  </p:stCondLst>
                                  <p:childTnLst>
                                    <p:animEffect transition="out" filter="diamond(in)">
                                      <p:cBhvr>
                                        <p:cTn id="48" dur="2000"/>
                                        <p:tgtEl>
                                          <p:spTgt spid="35858"/>
                                        </p:tgtEl>
                                      </p:cBhvr>
                                    </p:animEffect>
                                    <p:set>
                                      <p:cBhvr>
                                        <p:cTn id="49" dur="1" fill="hold">
                                          <p:stCondLst>
                                            <p:cond delay="1999"/>
                                          </p:stCondLst>
                                        </p:cTn>
                                        <p:tgtEl>
                                          <p:spTgt spid="35858"/>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35855"/>
                                        </p:tgtEl>
                                      </p:cBhvr>
                                    </p:animEffect>
                                    <p:set>
                                      <p:cBhvr>
                                        <p:cTn id="52" dur="1" fill="hold">
                                          <p:stCondLst>
                                            <p:cond delay="1999"/>
                                          </p:stCondLst>
                                        </p:cTn>
                                        <p:tgtEl>
                                          <p:spTgt spid="35855"/>
                                        </p:tgtEl>
                                        <p:attrNameLst>
                                          <p:attrName>style.visibility</p:attrName>
                                        </p:attrNameLst>
                                      </p:cBhvr>
                                      <p:to>
                                        <p:strVal val="hidden"/>
                                      </p:to>
                                    </p:set>
                                  </p:childTnLst>
                                </p:cTn>
                              </p:par>
                            </p:childTnLst>
                          </p:cTn>
                        </p:par>
                      </p:childTnLst>
                    </p:cTn>
                  </p:par>
                </p:childTnLst>
              </p:cTn>
              <p:nextCondLst>
                <p:cond evt="onClick" delay="0">
                  <p:tgtEl>
                    <p:spTgt spid="35855"/>
                  </p:tgtEl>
                </p:cond>
              </p:nextCondLst>
            </p:seq>
            <p:seq concurrent="1" nextAc="seek">
              <p:cTn id="53" restart="whenNotActive" fill="hold" evtFilter="cancelBubble" nodeType="interactiveSeq">
                <p:stCondLst>
                  <p:cond evt="onClick" delay="0">
                    <p:tgtEl>
                      <p:spTgt spid="35860"/>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5863"/>
                                        </p:tgtEl>
                                        <p:attrNameLst>
                                          <p:attrName>style.visibility</p:attrName>
                                        </p:attrNameLst>
                                      </p:cBhvr>
                                      <p:to>
                                        <p:strVal val="visible"/>
                                      </p:to>
                                    </p:set>
                                    <p:animEffect transition="in" filter="diamond(in)">
                                      <p:cBhvr>
                                        <p:cTn id="58" dur="2000"/>
                                        <p:tgtEl>
                                          <p:spTgt spid="358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35864"/>
                                        </p:tgtEl>
                                        <p:attrNameLst>
                                          <p:attrName>style.visibility</p:attrName>
                                        </p:attrNameLst>
                                      </p:cBhvr>
                                      <p:to>
                                        <p:strVal val="visible"/>
                                      </p:to>
                                    </p:set>
                                    <p:animEffect transition="in" filter="diamond(in)">
                                      <p:cBhvr>
                                        <p:cTn id="63" dur="2000"/>
                                        <p:tgtEl>
                                          <p:spTgt spid="358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xit" presetSubtype="16" fill="hold" grpId="1" nodeType="clickEffect">
                                  <p:stCondLst>
                                    <p:cond delay="0"/>
                                  </p:stCondLst>
                                  <p:childTnLst>
                                    <p:animEffect transition="out" filter="diamond(in)">
                                      <p:cBhvr>
                                        <p:cTn id="67" dur="2000"/>
                                        <p:tgtEl>
                                          <p:spTgt spid="35864"/>
                                        </p:tgtEl>
                                      </p:cBhvr>
                                    </p:animEffect>
                                    <p:set>
                                      <p:cBhvr>
                                        <p:cTn id="68" dur="1" fill="hold">
                                          <p:stCondLst>
                                            <p:cond delay="1999"/>
                                          </p:stCondLst>
                                        </p:cTn>
                                        <p:tgtEl>
                                          <p:spTgt spid="35864"/>
                                        </p:tgtEl>
                                        <p:attrNameLst>
                                          <p:attrName>style.visibility</p:attrName>
                                        </p:attrNameLst>
                                      </p:cBhvr>
                                      <p:to>
                                        <p:strVal val="hidden"/>
                                      </p:to>
                                    </p:set>
                                  </p:childTnLst>
                                </p:cTn>
                              </p:par>
                              <p:par>
                                <p:cTn id="69" presetID="8" presetClass="exit" presetSubtype="16" fill="hold" grpId="1" nodeType="withEffect">
                                  <p:stCondLst>
                                    <p:cond delay="0"/>
                                  </p:stCondLst>
                                  <p:childTnLst>
                                    <p:animEffect transition="out" filter="diamond(in)">
                                      <p:cBhvr>
                                        <p:cTn id="70" dur="2000"/>
                                        <p:tgtEl>
                                          <p:spTgt spid="35863"/>
                                        </p:tgtEl>
                                      </p:cBhvr>
                                    </p:animEffect>
                                    <p:set>
                                      <p:cBhvr>
                                        <p:cTn id="71" dur="1" fill="hold">
                                          <p:stCondLst>
                                            <p:cond delay="1999"/>
                                          </p:stCondLst>
                                        </p:cTn>
                                        <p:tgtEl>
                                          <p:spTgt spid="35863"/>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2000"/>
                                        <p:tgtEl>
                                          <p:spTgt spid="35860"/>
                                        </p:tgtEl>
                                      </p:cBhvr>
                                    </p:animEffect>
                                    <p:set>
                                      <p:cBhvr>
                                        <p:cTn id="74" dur="1" fill="hold">
                                          <p:stCondLst>
                                            <p:cond delay="1999"/>
                                          </p:stCondLst>
                                        </p:cTn>
                                        <p:tgtEl>
                                          <p:spTgt spid="35860"/>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75" restart="whenNotActive" fill="hold" evtFilter="cancelBubble" nodeType="interactiveSeq">
                <p:stCondLst>
                  <p:cond evt="onClick" delay="0">
                    <p:tgtEl>
                      <p:spTgt spid="35850"/>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8" presetClass="entr" presetSubtype="16" fill="hold" nodeType="clickEffect">
                                  <p:stCondLst>
                                    <p:cond delay="0"/>
                                  </p:stCondLst>
                                  <p:childTnLst>
                                    <p:set>
                                      <p:cBhvr>
                                        <p:cTn id="79" dur="1" fill="hold">
                                          <p:stCondLst>
                                            <p:cond delay="0"/>
                                          </p:stCondLst>
                                        </p:cTn>
                                        <p:tgtEl>
                                          <p:spTgt spid="35853"/>
                                        </p:tgtEl>
                                        <p:attrNameLst>
                                          <p:attrName>style.visibility</p:attrName>
                                        </p:attrNameLst>
                                      </p:cBhvr>
                                      <p:to>
                                        <p:strVal val="visible"/>
                                      </p:to>
                                    </p:set>
                                    <p:animEffect transition="in" filter="diamond(in)">
                                      <p:cBhvr>
                                        <p:cTn id="80" dur="2000"/>
                                        <p:tgtEl>
                                          <p:spTgt spid="3585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ntr" presetSubtype="16" fill="hold" nodeType="clickEffect">
                                  <p:stCondLst>
                                    <p:cond delay="0"/>
                                  </p:stCondLst>
                                  <p:childTnLst>
                                    <p:set>
                                      <p:cBhvr>
                                        <p:cTn id="84" dur="1" fill="hold">
                                          <p:stCondLst>
                                            <p:cond delay="0"/>
                                          </p:stCondLst>
                                        </p:cTn>
                                        <p:tgtEl>
                                          <p:spTgt spid="35854"/>
                                        </p:tgtEl>
                                        <p:attrNameLst>
                                          <p:attrName>style.visibility</p:attrName>
                                        </p:attrNameLst>
                                      </p:cBhvr>
                                      <p:to>
                                        <p:strVal val="visible"/>
                                      </p:to>
                                    </p:set>
                                    <p:animEffect transition="in" filter="diamond(in)">
                                      <p:cBhvr>
                                        <p:cTn id="85" dur="2000"/>
                                        <p:tgtEl>
                                          <p:spTgt spid="3585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xit" presetSubtype="16" fill="hold" nodeType="clickEffect">
                                  <p:stCondLst>
                                    <p:cond delay="0"/>
                                  </p:stCondLst>
                                  <p:childTnLst>
                                    <p:animEffect transition="out" filter="diamond(in)">
                                      <p:cBhvr>
                                        <p:cTn id="89" dur="2000"/>
                                        <p:tgtEl>
                                          <p:spTgt spid="35853"/>
                                        </p:tgtEl>
                                      </p:cBhvr>
                                    </p:animEffect>
                                    <p:set>
                                      <p:cBhvr>
                                        <p:cTn id="90" dur="1" fill="hold">
                                          <p:stCondLst>
                                            <p:cond delay="1999"/>
                                          </p:stCondLst>
                                        </p:cTn>
                                        <p:tgtEl>
                                          <p:spTgt spid="35853"/>
                                        </p:tgtEl>
                                        <p:attrNameLst>
                                          <p:attrName>style.visibility</p:attrName>
                                        </p:attrNameLst>
                                      </p:cBhvr>
                                      <p:to>
                                        <p:strVal val="hidden"/>
                                      </p:to>
                                    </p:set>
                                  </p:childTnLst>
                                </p:cTn>
                              </p:par>
                              <p:par>
                                <p:cTn id="91" presetID="8" presetClass="exit" presetSubtype="16" fill="hold" grpId="0" nodeType="withEffect">
                                  <p:stCondLst>
                                    <p:cond delay="0"/>
                                  </p:stCondLst>
                                  <p:childTnLst>
                                    <p:animEffect transition="out" filter="diamond(in)">
                                      <p:cBhvr>
                                        <p:cTn id="92" dur="2000"/>
                                        <p:tgtEl>
                                          <p:spTgt spid="35854"/>
                                        </p:tgtEl>
                                      </p:cBhvr>
                                    </p:animEffect>
                                    <p:set>
                                      <p:cBhvr>
                                        <p:cTn id="93" dur="1" fill="hold">
                                          <p:stCondLst>
                                            <p:cond delay="1999"/>
                                          </p:stCondLst>
                                        </p:cTn>
                                        <p:tgtEl>
                                          <p:spTgt spid="35854"/>
                                        </p:tgtEl>
                                        <p:attrNameLst>
                                          <p:attrName>style.visibility</p:attrName>
                                        </p:attrNameLst>
                                      </p:cBhvr>
                                      <p:to>
                                        <p:strVal val="hidden"/>
                                      </p:to>
                                    </p:set>
                                  </p:childTnLst>
                                </p:cTn>
                              </p:par>
                              <p:par>
                                <p:cTn id="94" presetID="8" presetClass="exit" presetSubtype="16" fill="hold" nodeType="withEffect">
                                  <p:stCondLst>
                                    <p:cond delay="0"/>
                                  </p:stCondLst>
                                  <p:childTnLst>
                                    <p:animEffect transition="out" filter="diamond(in)">
                                      <p:cBhvr>
                                        <p:cTn id="95" dur="2000"/>
                                        <p:tgtEl>
                                          <p:spTgt spid="35850"/>
                                        </p:tgtEl>
                                      </p:cBhvr>
                                    </p:animEffect>
                                    <p:set>
                                      <p:cBhvr>
                                        <p:cTn id="96" dur="1" fill="hold">
                                          <p:stCondLst>
                                            <p:cond delay="1999"/>
                                          </p:stCondLst>
                                        </p:cTn>
                                        <p:tgtEl>
                                          <p:spTgt spid="35850"/>
                                        </p:tgtEl>
                                        <p:attrNameLst>
                                          <p:attrName>style.visibility</p:attrName>
                                        </p:attrNameLst>
                                      </p:cBhvr>
                                      <p:to>
                                        <p:strVal val="hidden"/>
                                      </p:to>
                                    </p:set>
                                  </p:childTnLst>
                                </p:cTn>
                              </p:par>
                            </p:childTnLst>
                          </p:cTn>
                        </p:par>
                      </p:childTnLst>
                    </p:cTn>
                  </p:par>
                </p:childTnLst>
              </p:cTn>
              <p:nextCondLst>
                <p:cond evt="onClick" delay="0">
                  <p:tgtEl>
                    <p:spTgt spid="35850"/>
                  </p:tgtEl>
                </p:cond>
              </p:nextCondLst>
            </p:seq>
          </p:childTnLst>
        </p:cTn>
      </p:par>
    </p:tnLst>
    <p:bldLst>
      <p:bldP spid="35848" grpId="0" animBg="1"/>
      <p:bldP spid="35848" grpId="1" animBg="1"/>
      <p:bldP spid="35849" grpId="0" animBg="1"/>
      <p:bldP spid="35849" grpId="1" animBg="1"/>
      <p:bldP spid="35854" grpId="0" animBg="1"/>
      <p:bldP spid="35858" grpId="0" animBg="1"/>
      <p:bldP spid="35858" grpId="1" animBg="1"/>
      <p:bldP spid="35859" grpId="0" animBg="1"/>
      <p:bldP spid="35859" grpId="1" animBg="1"/>
      <p:bldP spid="35863" grpId="0" animBg="1"/>
      <p:bldP spid="35863" grpId="1" animBg="1"/>
      <p:bldP spid="35864" grpId="0" animBg="1"/>
      <p:bldP spid="3586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7813"/>
            <a:ext cx="8229600" cy="1143000"/>
          </a:xfrm>
          <a:solidFill>
            <a:srgbClr val="21F53A"/>
          </a:solidFill>
        </p:spPr>
        <p:txBody>
          <a:bodyPr/>
          <a:lstStyle/>
          <a:p>
            <a:pPr eaLnBrk="1" hangingPunct="1"/>
            <a:r>
              <a:rPr lang="en-US" altLang="vi-VN" sz="4000" smtClean="0">
                <a:solidFill>
                  <a:srgbClr val="FF00FF"/>
                </a:solidFill>
                <a:latin typeface="Times New Roman" pitchFamily="18" charset="0"/>
              </a:rPr>
              <a:t>BÀI TẬP</a:t>
            </a:r>
            <a:br>
              <a:rPr lang="en-US" altLang="vi-VN" sz="4000" smtClean="0">
                <a:solidFill>
                  <a:srgbClr val="FF00FF"/>
                </a:solidFill>
                <a:latin typeface="Times New Roman" pitchFamily="18" charset="0"/>
              </a:rPr>
            </a:br>
            <a:r>
              <a:rPr lang="en-US" altLang="vi-VN" sz="4000" smtClean="0">
                <a:solidFill>
                  <a:srgbClr val="FF0000"/>
                </a:solidFill>
                <a:latin typeface="Times New Roman" pitchFamily="18" charset="0"/>
              </a:rPr>
              <a:t>GIẢI Ô CHỮ</a:t>
            </a:r>
          </a:p>
        </p:txBody>
      </p:sp>
      <p:sp>
        <p:nvSpPr>
          <p:cNvPr id="63491" name="Rectangle 3"/>
          <p:cNvSpPr>
            <a:spLocks noChangeArrowheads="1"/>
          </p:cNvSpPr>
          <p:nvPr/>
        </p:nvSpPr>
        <p:spPr bwMode="auto">
          <a:xfrm>
            <a:off x="838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3300"/>
                </a:solidFill>
                <a:latin typeface="Times New Roman" pitchFamily="18" charset="0"/>
              </a:rPr>
              <a:t>K</a:t>
            </a:r>
          </a:p>
        </p:txBody>
      </p:sp>
      <p:sp>
        <p:nvSpPr>
          <p:cNvPr id="63492" name="Rectangle 4"/>
          <p:cNvSpPr>
            <a:spLocks noChangeArrowheads="1"/>
          </p:cNvSpPr>
          <p:nvPr/>
        </p:nvSpPr>
        <p:spPr bwMode="auto">
          <a:xfrm>
            <a:off x="1600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I</a:t>
            </a:r>
          </a:p>
        </p:txBody>
      </p:sp>
      <p:sp>
        <p:nvSpPr>
          <p:cNvPr id="63493" name="Rectangle 5"/>
          <p:cNvSpPr>
            <a:spLocks noChangeArrowheads="1"/>
          </p:cNvSpPr>
          <p:nvPr/>
        </p:nvSpPr>
        <p:spPr bwMode="auto">
          <a:xfrm>
            <a:off x="2362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M</a:t>
            </a:r>
          </a:p>
        </p:txBody>
      </p:sp>
      <p:sp>
        <p:nvSpPr>
          <p:cNvPr id="63494" name="Rectangle 6"/>
          <p:cNvSpPr>
            <a:spLocks noChangeArrowheads="1"/>
          </p:cNvSpPr>
          <p:nvPr/>
        </p:nvSpPr>
        <p:spPr bwMode="auto">
          <a:xfrm>
            <a:off x="3124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L</a:t>
            </a:r>
          </a:p>
        </p:txBody>
      </p:sp>
      <p:sp>
        <p:nvSpPr>
          <p:cNvPr id="63495" name="Rectangle 7"/>
          <p:cNvSpPr>
            <a:spLocks noChangeArrowheads="1"/>
          </p:cNvSpPr>
          <p:nvPr/>
        </p:nvSpPr>
        <p:spPr bwMode="auto">
          <a:xfrm>
            <a:off x="3886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O</a:t>
            </a:r>
          </a:p>
        </p:txBody>
      </p:sp>
      <p:sp>
        <p:nvSpPr>
          <p:cNvPr id="63496" name="Rectangle 8"/>
          <p:cNvSpPr>
            <a:spLocks noChangeArrowheads="1"/>
          </p:cNvSpPr>
          <p:nvPr/>
        </p:nvSpPr>
        <p:spPr bwMode="auto">
          <a:xfrm>
            <a:off x="4648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A</a:t>
            </a:r>
          </a:p>
        </p:txBody>
      </p:sp>
      <p:sp>
        <p:nvSpPr>
          <p:cNvPr id="63497" name="Rectangle 9"/>
          <p:cNvSpPr>
            <a:spLocks noChangeArrowheads="1"/>
          </p:cNvSpPr>
          <p:nvPr/>
        </p:nvSpPr>
        <p:spPr bwMode="auto">
          <a:xfrm>
            <a:off x="5410200" y="22098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I</a:t>
            </a:r>
          </a:p>
        </p:txBody>
      </p:sp>
      <p:sp>
        <p:nvSpPr>
          <p:cNvPr id="76810" name="Oval 10"/>
          <p:cNvSpPr>
            <a:spLocks noChangeArrowheads="1"/>
          </p:cNvSpPr>
          <p:nvPr/>
        </p:nvSpPr>
        <p:spPr bwMode="auto">
          <a:xfrm>
            <a:off x="152400" y="2286000"/>
            <a:ext cx="533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a:latin typeface="Arial Black" pitchFamily="34" charset="0"/>
              </a:rPr>
              <a:t>1</a:t>
            </a:r>
          </a:p>
        </p:txBody>
      </p:sp>
      <p:sp>
        <p:nvSpPr>
          <p:cNvPr id="76811" name="Oval 11"/>
          <p:cNvSpPr>
            <a:spLocks noChangeArrowheads="1"/>
          </p:cNvSpPr>
          <p:nvPr/>
        </p:nvSpPr>
        <p:spPr bwMode="auto">
          <a:xfrm>
            <a:off x="152400" y="3200400"/>
            <a:ext cx="533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a:latin typeface="Arial Black" pitchFamily="34" charset="0"/>
              </a:rPr>
              <a:t>2</a:t>
            </a:r>
          </a:p>
        </p:txBody>
      </p:sp>
      <p:sp>
        <p:nvSpPr>
          <p:cNvPr id="63500" name="Rectangle 12"/>
          <p:cNvSpPr>
            <a:spLocks noChangeArrowheads="1"/>
          </p:cNvSpPr>
          <p:nvPr/>
        </p:nvSpPr>
        <p:spPr bwMode="auto">
          <a:xfrm>
            <a:off x="838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G</a:t>
            </a:r>
          </a:p>
        </p:txBody>
      </p:sp>
      <p:sp>
        <p:nvSpPr>
          <p:cNvPr id="63501" name="Rectangle 13"/>
          <p:cNvSpPr>
            <a:spLocks noChangeArrowheads="1"/>
          </p:cNvSpPr>
          <p:nvPr/>
        </p:nvSpPr>
        <p:spPr bwMode="auto">
          <a:xfrm>
            <a:off x="1600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I</a:t>
            </a:r>
          </a:p>
        </p:txBody>
      </p:sp>
      <p:sp>
        <p:nvSpPr>
          <p:cNvPr id="63502" name="Rectangle 14"/>
          <p:cNvSpPr>
            <a:spLocks noChangeArrowheads="1"/>
          </p:cNvSpPr>
          <p:nvPr/>
        </p:nvSpPr>
        <p:spPr bwMode="auto">
          <a:xfrm>
            <a:off x="2362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A</a:t>
            </a:r>
          </a:p>
        </p:txBody>
      </p:sp>
      <p:sp>
        <p:nvSpPr>
          <p:cNvPr id="63503" name="Rectangle 15"/>
          <p:cNvSpPr>
            <a:spLocks noChangeArrowheads="1"/>
          </p:cNvSpPr>
          <p:nvPr/>
        </p:nvSpPr>
        <p:spPr bwMode="auto">
          <a:xfrm>
            <a:off x="3124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O</a:t>
            </a:r>
          </a:p>
        </p:txBody>
      </p:sp>
      <p:sp>
        <p:nvSpPr>
          <p:cNvPr id="63504" name="Rectangle 16"/>
          <p:cNvSpPr>
            <a:spLocks noChangeArrowheads="1"/>
          </p:cNvSpPr>
          <p:nvPr/>
        </p:nvSpPr>
        <p:spPr bwMode="auto">
          <a:xfrm>
            <a:off x="3886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T</a:t>
            </a:r>
          </a:p>
        </p:txBody>
      </p:sp>
      <p:sp>
        <p:nvSpPr>
          <p:cNvPr id="63505" name="Rectangle 17"/>
          <p:cNvSpPr>
            <a:spLocks noChangeArrowheads="1"/>
          </p:cNvSpPr>
          <p:nvPr/>
        </p:nvSpPr>
        <p:spPr bwMode="auto">
          <a:xfrm>
            <a:off x="4648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H</a:t>
            </a:r>
          </a:p>
        </p:txBody>
      </p:sp>
      <p:sp>
        <p:nvSpPr>
          <p:cNvPr id="63506" name="Rectangle 18"/>
          <p:cNvSpPr>
            <a:spLocks noChangeArrowheads="1"/>
          </p:cNvSpPr>
          <p:nvPr/>
        </p:nvSpPr>
        <p:spPr bwMode="auto">
          <a:xfrm>
            <a:off x="5410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Ô</a:t>
            </a:r>
          </a:p>
        </p:txBody>
      </p:sp>
      <p:sp>
        <p:nvSpPr>
          <p:cNvPr id="76819" name="Oval 19"/>
          <p:cNvSpPr>
            <a:spLocks noChangeArrowheads="1"/>
          </p:cNvSpPr>
          <p:nvPr/>
        </p:nvSpPr>
        <p:spPr bwMode="auto">
          <a:xfrm>
            <a:off x="152400" y="4114800"/>
            <a:ext cx="533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a:latin typeface="Arial Black" pitchFamily="34" charset="0"/>
              </a:rPr>
              <a:t>3</a:t>
            </a:r>
          </a:p>
        </p:txBody>
      </p:sp>
      <p:sp>
        <p:nvSpPr>
          <p:cNvPr id="63508" name="Rectangle 20"/>
          <p:cNvSpPr>
            <a:spLocks noChangeArrowheads="1"/>
          </p:cNvSpPr>
          <p:nvPr/>
        </p:nvSpPr>
        <p:spPr bwMode="auto">
          <a:xfrm>
            <a:off x="6172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N</a:t>
            </a:r>
          </a:p>
        </p:txBody>
      </p:sp>
      <p:sp>
        <p:nvSpPr>
          <p:cNvPr id="63509" name="Rectangle 21"/>
          <p:cNvSpPr>
            <a:spLocks noChangeArrowheads="1"/>
          </p:cNvSpPr>
          <p:nvPr/>
        </p:nvSpPr>
        <p:spPr bwMode="auto">
          <a:xfrm>
            <a:off x="6934200" y="3124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G</a:t>
            </a:r>
          </a:p>
        </p:txBody>
      </p:sp>
      <p:sp>
        <p:nvSpPr>
          <p:cNvPr id="63510" name="Rectangle 22"/>
          <p:cNvSpPr>
            <a:spLocks noChangeArrowheads="1"/>
          </p:cNvSpPr>
          <p:nvPr/>
        </p:nvSpPr>
        <p:spPr bwMode="auto">
          <a:xfrm>
            <a:off x="838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Đ</a:t>
            </a:r>
          </a:p>
        </p:txBody>
      </p:sp>
      <p:sp>
        <p:nvSpPr>
          <p:cNvPr id="63511" name="Rectangle 23"/>
          <p:cNvSpPr>
            <a:spLocks noChangeArrowheads="1"/>
          </p:cNvSpPr>
          <p:nvPr/>
        </p:nvSpPr>
        <p:spPr bwMode="auto">
          <a:xfrm>
            <a:off x="1600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I</a:t>
            </a:r>
          </a:p>
        </p:txBody>
      </p:sp>
      <p:sp>
        <p:nvSpPr>
          <p:cNvPr id="63512" name="Rectangle 24"/>
          <p:cNvSpPr>
            <a:spLocks noChangeArrowheads="1"/>
          </p:cNvSpPr>
          <p:nvPr/>
        </p:nvSpPr>
        <p:spPr bwMode="auto">
          <a:xfrm>
            <a:off x="2362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A</a:t>
            </a:r>
          </a:p>
        </p:txBody>
      </p:sp>
      <p:sp>
        <p:nvSpPr>
          <p:cNvPr id="63513" name="Rectangle 25"/>
          <p:cNvSpPr>
            <a:spLocks noChangeArrowheads="1"/>
          </p:cNvSpPr>
          <p:nvPr/>
        </p:nvSpPr>
        <p:spPr bwMode="auto">
          <a:xfrm>
            <a:off x="3124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C</a:t>
            </a:r>
          </a:p>
        </p:txBody>
      </p:sp>
      <p:sp>
        <p:nvSpPr>
          <p:cNvPr id="63514" name="Rectangle 26"/>
          <p:cNvSpPr>
            <a:spLocks noChangeArrowheads="1"/>
          </p:cNvSpPr>
          <p:nvPr/>
        </p:nvSpPr>
        <p:spPr bwMode="auto">
          <a:xfrm>
            <a:off x="3886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H</a:t>
            </a:r>
          </a:p>
        </p:txBody>
      </p:sp>
      <p:sp>
        <p:nvSpPr>
          <p:cNvPr id="63515" name="Rectangle 27"/>
          <p:cNvSpPr>
            <a:spLocks noChangeArrowheads="1"/>
          </p:cNvSpPr>
          <p:nvPr/>
        </p:nvSpPr>
        <p:spPr bwMode="auto">
          <a:xfrm>
            <a:off x="4648200" y="40386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U</a:t>
            </a:r>
          </a:p>
        </p:txBody>
      </p:sp>
      <p:sp>
        <p:nvSpPr>
          <p:cNvPr id="63516" name="Rectangle 28"/>
          <p:cNvSpPr>
            <a:spLocks noChangeArrowheads="1"/>
          </p:cNvSpPr>
          <p:nvPr/>
        </p:nvSpPr>
        <p:spPr bwMode="auto">
          <a:xfrm>
            <a:off x="838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N</a:t>
            </a:r>
          </a:p>
        </p:txBody>
      </p:sp>
      <p:sp>
        <p:nvSpPr>
          <p:cNvPr id="63517" name="Rectangle 29"/>
          <p:cNvSpPr>
            <a:spLocks noChangeArrowheads="1"/>
          </p:cNvSpPr>
          <p:nvPr/>
        </p:nvSpPr>
        <p:spPr bwMode="auto">
          <a:xfrm>
            <a:off x="1600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G</a:t>
            </a:r>
          </a:p>
        </p:txBody>
      </p:sp>
      <p:sp>
        <p:nvSpPr>
          <p:cNvPr id="63518" name="Rectangle 30"/>
          <p:cNvSpPr>
            <a:spLocks noChangeArrowheads="1"/>
          </p:cNvSpPr>
          <p:nvPr/>
        </p:nvSpPr>
        <p:spPr bwMode="auto">
          <a:xfrm>
            <a:off x="2362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U</a:t>
            </a:r>
          </a:p>
        </p:txBody>
      </p:sp>
      <p:sp>
        <p:nvSpPr>
          <p:cNvPr id="63519" name="Rectangle 31"/>
          <p:cNvSpPr>
            <a:spLocks noChangeArrowheads="1"/>
          </p:cNvSpPr>
          <p:nvPr/>
        </p:nvSpPr>
        <p:spPr bwMode="auto">
          <a:xfrm>
            <a:off x="3124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D</a:t>
            </a:r>
          </a:p>
        </p:txBody>
      </p:sp>
      <p:sp>
        <p:nvSpPr>
          <p:cNvPr id="63520" name="Rectangle 32"/>
          <p:cNvSpPr>
            <a:spLocks noChangeArrowheads="1"/>
          </p:cNvSpPr>
          <p:nvPr/>
        </p:nvSpPr>
        <p:spPr bwMode="auto">
          <a:xfrm>
            <a:off x="3886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FF0000"/>
                </a:solidFill>
                <a:latin typeface="Times New Roman" pitchFamily="18" charset="0"/>
              </a:rPr>
              <a:t>Â</a:t>
            </a:r>
          </a:p>
        </p:txBody>
      </p:sp>
      <p:sp>
        <p:nvSpPr>
          <p:cNvPr id="63521" name="Rectangle 33"/>
          <p:cNvSpPr>
            <a:spLocks noChangeArrowheads="1"/>
          </p:cNvSpPr>
          <p:nvPr/>
        </p:nvSpPr>
        <p:spPr bwMode="auto">
          <a:xfrm>
            <a:off x="4648200" y="5029200"/>
            <a:ext cx="762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2400">
                <a:solidFill>
                  <a:srgbClr val="66FFFF"/>
                </a:solidFill>
                <a:latin typeface="Times New Roman" pitchFamily="18" charset="0"/>
              </a:rPr>
              <a:t>N</a:t>
            </a:r>
          </a:p>
        </p:txBody>
      </p:sp>
      <p:sp>
        <p:nvSpPr>
          <p:cNvPr id="76834" name="Oval 34"/>
          <p:cNvSpPr>
            <a:spLocks noChangeArrowheads="1"/>
          </p:cNvSpPr>
          <p:nvPr/>
        </p:nvSpPr>
        <p:spPr bwMode="auto">
          <a:xfrm>
            <a:off x="152400" y="5105400"/>
            <a:ext cx="533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a:latin typeface="Arial Black" pitchFamily="34" charset="0"/>
              </a:rPr>
              <a:t>4</a:t>
            </a:r>
          </a:p>
        </p:txBody>
      </p:sp>
      <p:sp>
        <p:nvSpPr>
          <p:cNvPr id="63523" name="Rectangle 35"/>
          <p:cNvSpPr>
            <a:spLocks noChangeArrowheads="1"/>
          </p:cNvSpPr>
          <p:nvPr/>
        </p:nvSpPr>
        <p:spPr bwMode="auto">
          <a:xfrm>
            <a:off x="990600" y="3124200"/>
            <a:ext cx="662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vi-VN" altLang="vi-VN" sz="1800">
              <a:solidFill>
                <a:srgbClr val="000000"/>
              </a:solidFill>
              <a:latin typeface="Times New Roman" pitchFamily="18" charset="0"/>
            </a:endParaRPr>
          </a:p>
        </p:txBody>
      </p:sp>
      <p:sp>
        <p:nvSpPr>
          <p:cNvPr id="63524" name="Rectangle 36"/>
          <p:cNvSpPr>
            <a:spLocks noChangeArrowheads="1"/>
          </p:cNvSpPr>
          <p:nvPr/>
        </p:nvSpPr>
        <p:spPr bwMode="auto">
          <a:xfrm>
            <a:off x="914400" y="4038600"/>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vi-VN" altLang="vi-VN" sz="1800">
              <a:solidFill>
                <a:srgbClr val="000000"/>
              </a:solidFill>
              <a:latin typeface="Times New Roman" pitchFamily="18" charset="0"/>
            </a:endParaRPr>
          </a:p>
        </p:txBody>
      </p:sp>
      <p:sp>
        <p:nvSpPr>
          <p:cNvPr id="63525" name="Rectangle 37"/>
          <p:cNvSpPr>
            <a:spLocks noChangeArrowheads="1"/>
          </p:cNvSpPr>
          <p:nvPr/>
        </p:nvSpPr>
        <p:spPr bwMode="auto">
          <a:xfrm>
            <a:off x="762000" y="4953000"/>
            <a:ext cx="464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vi-VN" altLang="vi-VN" sz="1800">
              <a:solidFill>
                <a:srgbClr val="000000"/>
              </a:solidFill>
              <a:latin typeface="Times New Roman" pitchFamily="18" charset="0"/>
            </a:endParaRPr>
          </a:p>
        </p:txBody>
      </p:sp>
      <p:grpSp>
        <p:nvGrpSpPr>
          <p:cNvPr id="76838" name="Group 38"/>
          <p:cNvGrpSpPr>
            <a:grpSpLocks/>
          </p:cNvGrpSpPr>
          <p:nvPr/>
        </p:nvGrpSpPr>
        <p:grpSpPr bwMode="auto">
          <a:xfrm>
            <a:off x="838200" y="2209800"/>
            <a:ext cx="5334000" cy="685800"/>
            <a:chOff x="528" y="1392"/>
            <a:chExt cx="3360" cy="432"/>
          </a:xfrm>
        </p:grpSpPr>
        <p:sp>
          <p:nvSpPr>
            <p:cNvPr id="63556" name="Rectangle 39"/>
            <p:cNvSpPr>
              <a:spLocks noChangeArrowheads="1"/>
            </p:cNvSpPr>
            <p:nvPr/>
          </p:nvSpPr>
          <p:spPr bwMode="auto">
            <a:xfrm>
              <a:off x="52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7" name="Rectangle 40"/>
            <p:cNvSpPr>
              <a:spLocks noChangeArrowheads="1"/>
            </p:cNvSpPr>
            <p:nvPr/>
          </p:nvSpPr>
          <p:spPr bwMode="auto">
            <a:xfrm>
              <a:off x="100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8" name="Rectangle 41"/>
            <p:cNvSpPr>
              <a:spLocks noChangeArrowheads="1"/>
            </p:cNvSpPr>
            <p:nvPr/>
          </p:nvSpPr>
          <p:spPr bwMode="auto">
            <a:xfrm>
              <a:off x="148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9" name="Rectangle 42"/>
            <p:cNvSpPr>
              <a:spLocks noChangeArrowheads="1"/>
            </p:cNvSpPr>
            <p:nvPr/>
          </p:nvSpPr>
          <p:spPr bwMode="auto">
            <a:xfrm>
              <a:off x="196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60" name="Rectangle 43"/>
            <p:cNvSpPr>
              <a:spLocks noChangeArrowheads="1"/>
            </p:cNvSpPr>
            <p:nvPr/>
          </p:nvSpPr>
          <p:spPr bwMode="auto">
            <a:xfrm>
              <a:off x="244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61" name="Rectangle 44"/>
            <p:cNvSpPr>
              <a:spLocks noChangeArrowheads="1"/>
            </p:cNvSpPr>
            <p:nvPr/>
          </p:nvSpPr>
          <p:spPr bwMode="auto">
            <a:xfrm>
              <a:off x="292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62" name="Rectangle 45"/>
            <p:cNvSpPr>
              <a:spLocks noChangeArrowheads="1"/>
            </p:cNvSpPr>
            <p:nvPr/>
          </p:nvSpPr>
          <p:spPr bwMode="auto">
            <a:xfrm>
              <a:off x="3408" y="1392"/>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grpSp>
      <p:grpSp>
        <p:nvGrpSpPr>
          <p:cNvPr id="76846" name="Group 46"/>
          <p:cNvGrpSpPr>
            <a:grpSpLocks/>
          </p:cNvGrpSpPr>
          <p:nvPr/>
        </p:nvGrpSpPr>
        <p:grpSpPr bwMode="auto">
          <a:xfrm>
            <a:off x="838200" y="3124200"/>
            <a:ext cx="6858000" cy="685800"/>
            <a:chOff x="528" y="1968"/>
            <a:chExt cx="4320" cy="432"/>
          </a:xfrm>
        </p:grpSpPr>
        <p:sp>
          <p:nvSpPr>
            <p:cNvPr id="63547" name="Rectangle 47"/>
            <p:cNvSpPr>
              <a:spLocks noChangeArrowheads="1"/>
            </p:cNvSpPr>
            <p:nvPr/>
          </p:nvSpPr>
          <p:spPr bwMode="auto">
            <a:xfrm>
              <a:off x="52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8" name="Rectangle 48"/>
            <p:cNvSpPr>
              <a:spLocks noChangeArrowheads="1"/>
            </p:cNvSpPr>
            <p:nvPr/>
          </p:nvSpPr>
          <p:spPr bwMode="auto">
            <a:xfrm>
              <a:off x="100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9" name="Rectangle 49"/>
            <p:cNvSpPr>
              <a:spLocks noChangeArrowheads="1"/>
            </p:cNvSpPr>
            <p:nvPr/>
          </p:nvSpPr>
          <p:spPr bwMode="auto">
            <a:xfrm>
              <a:off x="148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0" name="Rectangle 50"/>
            <p:cNvSpPr>
              <a:spLocks noChangeArrowheads="1"/>
            </p:cNvSpPr>
            <p:nvPr/>
          </p:nvSpPr>
          <p:spPr bwMode="auto">
            <a:xfrm>
              <a:off x="196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1" name="Rectangle 51"/>
            <p:cNvSpPr>
              <a:spLocks noChangeArrowheads="1"/>
            </p:cNvSpPr>
            <p:nvPr/>
          </p:nvSpPr>
          <p:spPr bwMode="auto">
            <a:xfrm>
              <a:off x="244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2" name="Rectangle 52"/>
            <p:cNvSpPr>
              <a:spLocks noChangeArrowheads="1"/>
            </p:cNvSpPr>
            <p:nvPr/>
          </p:nvSpPr>
          <p:spPr bwMode="auto">
            <a:xfrm>
              <a:off x="292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3" name="Rectangle 53"/>
            <p:cNvSpPr>
              <a:spLocks noChangeArrowheads="1"/>
            </p:cNvSpPr>
            <p:nvPr/>
          </p:nvSpPr>
          <p:spPr bwMode="auto">
            <a:xfrm>
              <a:off x="340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4" name="Rectangle 54"/>
            <p:cNvSpPr>
              <a:spLocks noChangeArrowheads="1"/>
            </p:cNvSpPr>
            <p:nvPr/>
          </p:nvSpPr>
          <p:spPr bwMode="auto">
            <a:xfrm>
              <a:off x="388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55" name="Rectangle 55"/>
            <p:cNvSpPr>
              <a:spLocks noChangeArrowheads="1"/>
            </p:cNvSpPr>
            <p:nvPr/>
          </p:nvSpPr>
          <p:spPr bwMode="auto">
            <a:xfrm>
              <a:off x="4368" y="19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grpSp>
      <p:grpSp>
        <p:nvGrpSpPr>
          <p:cNvPr id="76856" name="Group 56"/>
          <p:cNvGrpSpPr>
            <a:grpSpLocks/>
          </p:cNvGrpSpPr>
          <p:nvPr/>
        </p:nvGrpSpPr>
        <p:grpSpPr bwMode="auto">
          <a:xfrm>
            <a:off x="838200" y="4038600"/>
            <a:ext cx="4572000" cy="685800"/>
            <a:chOff x="528" y="2544"/>
            <a:chExt cx="2880" cy="432"/>
          </a:xfrm>
        </p:grpSpPr>
        <p:sp>
          <p:nvSpPr>
            <p:cNvPr id="63541" name="Rectangle 57"/>
            <p:cNvSpPr>
              <a:spLocks noChangeArrowheads="1"/>
            </p:cNvSpPr>
            <p:nvPr/>
          </p:nvSpPr>
          <p:spPr bwMode="auto">
            <a:xfrm>
              <a:off x="52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2" name="Rectangle 58"/>
            <p:cNvSpPr>
              <a:spLocks noChangeArrowheads="1"/>
            </p:cNvSpPr>
            <p:nvPr/>
          </p:nvSpPr>
          <p:spPr bwMode="auto">
            <a:xfrm>
              <a:off x="100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3" name="Rectangle 59"/>
            <p:cNvSpPr>
              <a:spLocks noChangeArrowheads="1"/>
            </p:cNvSpPr>
            <p:nvPr/>
          </p:nvSpPr>
          <p:spPr bwMode="auto">
            <a:xfrm>
              <a:off x="148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4" name="Rectangle 60"/>
            <p:cNvSpPr>
              <a:spLocks noChangeArrowheads="1"/>
            </p:cNvSpPr>
            <p:nvPr/>
          </p:nvSpPr>
          <p:spPr bwMode="auto">
            <a:xfrm>
              <a:off x="196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5" name="Rectangle 61"/>
            <p:cNvSpPr>
              <a:spLocks noChangeArrowheads="1"/>
            </p:cNvSpPr>
            <p:nvPr/>
          </p:nvSpPr>
          <p:spPr bwMode="auto">
            <a:xfrm>
              <a:off x="244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6" name="Rectangle 62"/>
            <p:cNvSpPr>
              <a:spLocks noChangeArrowheads="1"/>
            </p:cNvSpPr>
            <p:nvPr/>
          </p:nvSpPr>
          <p:spPr bwMode="auto">
            <a:xfrm>
              <a:off x="2928" y="2544"/>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grpSp>
      <p:grpSp>
        <p:nvGrpSpPr>
          <p:cNvPr id="76863" name="Group 63"/>
          <p:cNvGrpSpPr>
            <a:grpSpLocks/>
          </p:cNvGrpSpPr>
          <p:nvPr/>
        </p:nvGrpSpPr>
        <p:grpSpPr bwMode="auto">
          <a:xfrm>
            <a:off x="838200" y="5029200"/>
            <a:ext cx="4572000" cy="685800"/>
            <a:chOff x="528" y="3168"/>
            <a:chExt cx="2880" cy="432"/>
          </a:xfrm>
        </p:grpSpPr>
        <p:sp>
          <p:nvSpPr>
            <p:cNvPr id="63535" name="Rectangle 64"/>
            <p:cNvSpPr>
              <a:spLocks noChangeArrowheads="1"/>
            </p:cNvSpPr>
            <p:nvPr/>
          </p:nvSpPr>
          <p:spPr bwMode="auto">
            <a:xfrm>
              <a:off x="52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36" name="Rectangle 65"/>
            <p:cNvSpPr>
              <a:spLocks noChangeArrowheads="1"/>
            </p:cNvSpPr>
            <p:nvPr/>
          </p:nvSpPr>
          <p:spPr bwMode="auto">
            <a:xfrm>
              <a:off x="100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37" name="Rectangle 66"/>
            <p:cNvSpPr>
              <a:spLocks noChangeArrowheads="1"/>
            </p:cNvSpPr>
            <p:nvPr/>
          </p:nvSpPr>
          <p:spPr bwMode="auto">
            <a:xfrm>
              <a:off x="148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38" name="Rectangle 67"/>
            <p:cNvSpPr>
              <a:spLocks noChangeArrowheads="1"/>
            </p:cNvSpPr>
            <p:nvPr/>
          </p:nvSpPr>
          <p:spPr bwMode="auto">
            <a:xfrm>
              <a:off x="196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39" name="Rectangle 68"/>
            <p:cNvSpPr>
              <a:spLocks noChangeArrowheads="1"/>
            </p:cNvSpPr>
            <p:nvPr/>
          </p:nvSpPr>
          <p:spPr bwMode="auto">
            <a:xfrm>
              <a:off x="244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sp>
          <p:nvSpPr>
            <p:cNvPr id="63540" name="Rectangle 69"/>
            <p:cNvSpPr>
              <a:spLocks noChangeArrowheads="1"/>
            </p:cNvSpPr>
            <p:nvPr/>
          </p:nvSpPr>
          <p:spPr bwMode="auto">
            <a:xfrm>
              <a:off x="2928" y="3168"/>
              <a:ext cx="4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vi-VN" sz="1800">
                <a:latin typeface="Times New Roman" pitchFamily="18" charset="0"/>
              </a:endParaRPr>
            </a:p>
          </p:txBody>
        </p:sp>
      </p:grpSp>
      <p:sp>
        <p:nvSpPr>
          <p:cNvPr id="76870" name="Oval 70" descr="Bouquet"/>
          <p:cNvSpPr>
            <a:spLocks noChangeArrowheads="1"/>
          </p:cNvSpPr>
          <p:nvPr/>
        </p:nvSpPr>
        <p:spPr bwMode="auto">
          <a:xfrm>
            <a:off x="228600" y="5943600"/>
            <a:ext cx="4800600" cy="7620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b="1">
                <a:solidFill>
                  <a:srgbClr val="FF0000"/>
                </a:solidFill>
                <a:latin typeface="Times New Roman" pitchFamily="18" charset="0"/>
              </a:rPr>
              <a:t>Ngoài khai thác than TD Pháp còn khai thác?</a:t>
            </a:r>
          </a:p>
        </p:txBody>
      </p:sp>
      <p:sp>
        <p:nvSpPr>
          <p:cNvPr id="76871" name="Oval 71" descr="Bouquet"/>
          <p:cNvSpPr>
            <a:spLocks noChangeArrowheads="1"/>
          </p:cNvSpPr>
          <p:nvPr/>
        </p:nvSpPr>
        <p:spPr bwMode="auto">
          <a:xfrm>
            <a:off x="5638800" y="5867400"/>
            <a:ext cx="3124200" cy="7620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b="1">
                <a:solidFill>
                  <a:srgbClr val="FF0000"/>
                </a:solidFill>
                <a:latin typeface="Times New Roman" pitchFamily="18" charset="0"/>
              </a:rPr>
              <a:t>Trong văn hóa giáo dục</a:t>
            </a:r>
          </a:p>
          <a:p>
            <a:pPr algn="ctr">
              <a:spcBef>
                <a:spcPct val="0"/>
              </a:spcBef>
              <a:buFontTx/>
              <a:buNone/>
            </a:pPr>
            <a:r>
              <a:rPr lang="en-US" altLang="vi-VN" sz="1800" b="1">
                <a:solidFill>
                  <a:srgbClr val="FF0000"/>
                </a:solidFill>
                <a:latin typeface="Times New Roman" pitchFamily="18" charset="0"/>
              </a:rPr>
              <a:t> nhằm dễ cai trị dân ta?</a:t>
            </a:r>
          </a:p>
        </p:txBody>
      </p:sp>
      <p:sp>
        <p:nvSpPr>
          <p:cNvPr id="76872" name="Oval 72" descr="Bouquet"/>
          <p:cNvSpPr>
            <a:spLocks noChangeArrowheads="1"/>
          </p:cNvSpPr>
          <p:nvPr/>
        </p:nvSpPr>
        <p:spPr bwMode="auto">
          <a:xfrm>
            <a:off x="5562600" y="3886200"/>
            <a:ext cx="3581400" cy="7620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b="1">
                <a:solidFill>
                  <a:srgbClr val="FF0000"/>
                </a:solidFill>
                <a:latin typeface="Times New Roman" pitchFamily="18" charset="0"/>
              </a:rPr>
              <a:t>Phục vụ cho công cuộc khai thác</a:t>
            </a:r>
          </a:p>
          <a:p>
            <a:pPr algn="ctr">
              <a:spcBef>
                <a:spcPct val="0"/>
              </a:spcBef>
              <a:buFontTx/>
              <a:buNone/>
            </a:pPr>
            <a:r>
              <a:rPr lang="en-US" altLang="vi-VN" sz="1800" b="1">
                <a:solidFill>
                  <a:srgbClr val="FF0000"/>
                </a:solidFill>
                <a:latin typeface="Times New Roman" pitchFamily="18" charset="0"/>
              </a:rPr>
              <a:t>Pháp phát triển ngành?</a:t>
            </a:r>
          </a:p>
        </p:txBody>
      </p:sp>
      <p:sp>
        <p:nvSpPr>
          <p:cNvPr id="76873" name="Oval 73" descr="Bouquet"/>
          <p:cNvSpPr>
            <a:spLocks noChangeArrowheads="1"/>
          </p:cNvSpPr>
          <p:nvPr/>
        </p:nvSpPr>
        <p:spPr bwMode="auto">
          <a:xfrm>
            <a:off x="5715000" y="4876800"/>
            <a:ext cx="3200400" cy="7620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b="1">
                <a:solidFill>
                  <a:srgbClr val="FF0000"/>
                </a:solidFill>
                <a:latin typeface="Times New Roman" pitchFamily="18" charset="0"/>
              </a:rPr>
              <a:t>Đây là giai cấp tay sai </a:t>
            </a:r>
          </a:p>
          <a:p>
            <a:pPr algn="ctr">
              <a:spcBef>
                <a:spcPct val="0"/>
              </a:spcBef>
              <a:buFontTx/>
              <a:buNone/>
            </a:pPr>
            <a:r>
              <a:rPr lang="en-US" altLang="vi-VN" sz="1800" b="1">
                <a:solidFill>
                  <a:srgbClr val="FF0000"/>
                </a:solidFill>
                <a:latin typeface="Times New Roman" pitchFamily="18" charset="0"/>
              </a:rPr>
              <a:t>đắc lực cho Pháp</a:t>
            </a:r>
          </a:p>
        </p:txBody>
      </p:sp>
      <p:sp>
        <p:nvSpPr>
          <p:cNvPr id="76874" name="Oval 74"/>
          <p:cNvSpPr>
            <a:spLocks noChangeArrowheads="1"/>
          </p:cNvSpPr>
          <p:nvPr/>
        </p:nvSpPr>
        <p:spPr bwMode="auto">
          <a:xfrm>
            <a:off x="609600" y="609600"/>
            <a:ext cx="2362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vi-VN" sz="1800">
                <a:latin typeface="Times New Roman" pitchFamily="18" charset="0"/>
              </a:rPr>
              <a:t>Chú ý các chữ màu đỏ </a:t>
            </a:r>
          </a:p>
          <a:p>
            <a:pPr algn="ctr">
              <a:spcBef>
                <a:spcPct val="0"/>
              </a:spcBef>
              <a:buFontTx/>
              <a:buNone/>
            </a:pPr>
            <a:r>
              <a:rPr lang="en-US" altLang="vi-VN" sz="1800">
                <a:latin typeface="Times New Roman" pitchFamily="18" charset="0"/>
              </a:rPr>
              <a:t>trong mỗi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2"/>
                                        </p:tgtEl>
                                        <p:attrNameLst>
                                          <p:attrName>style.visibility</p:attrName>
                                        </p:attrNameLst>
                                      </p:cBhvr>
                                      <p:to>
                                        <p:strVal val="visible"/>
                                      </p:to>
                                    </p:set>
                                    <p:anim calcmode="discrete" valueType="clr">
                                      <p:cBhvr override="childStyle">
                                        <p:cTn id="7" dur="80"/>
                                        <p:tgtEl>
                                          <p:spTgt spid="76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2"/>
                                        </p:tgtEl>
                                        <p:attrNameLst>
                                          <p:attrName>fillcolor</p:attrName>
                                        </p:attrNameLst>
                                      </p:cBhvr>
                                      <p:tavLst>
                                        <p:tav tm="0">
                                          <p:val>
                                            <p:clrVal>
                                              <a:schemeClr val="accent2"/>
                                            </p:clrVal>
                                          </p:val>
                                        </p:tav>
                                        <p:tav tm="50000">
                                          <p:val>
                                            <p:clrVal>
                                              <a:schemeClr val="hlink"/>
                                            </p:clrVal>
                                          </p:val>
                                        </p:tav>
                                      </p:tavLst>
                                    </p:anim>
                                    <p:set>
                                      <p:cBhvr>
                                        <p:cTn id="9" dur="80"/>
                                        <p:tgtEl>
                                          <p:spTgt spid="768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76874">
                                            <p:txEl>
                                              <p:pRg st="0" end="0"/>
                                            </p:txEl>
                                          </p:spTgt>
                                        </p:tgtEl>
                                        <p:attrNameLst>
                                          <p:attrName>style.visibility</p:attrName>
                                        </p:attrNameLst>
                                      </p:cBhvr>
                                      <p:to>
                                        <p:strVal val="visible"/>
                                      </p:to>
                                    </p:set>
                                    <p:anim to="" calcmode="lin" valueType="num">
                                      <p:cBhvr>
                                        <p:cTn id="14" dur="1" fill="hold"/>
                                        <p:tgtEl>
                                          <p:spTgt spid="76874">
                                            <p:txEl>
                                              <p:pRg st="0" end="0"/>
                                            </p:txEl>
                                          </p:spTgt>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76874">
                                            <p:txEl>
                                              <p:pRg st="1" end="1"/>
                                            </p:txEl>
                                          </p:spTgt>
                                        </p:tgtEl>
                                        <p:attrNameLst>
                                          <p:attrName>style.visibility</p:attrName>
                                        </p:attrNameLst>
                                      </p:cBhvr>
                                      <p:to>
                                        <p:strVal val="visible"/>
                                      </p:to>
                                    </p:set>
                                    <p:anim to="" calcmode="lin" valueType="num">
                                      <p:cBhvr>
                                        <p:cTn id="17" dur="1" fill="hold"/>
                                        <p:tgtEl>
                                          <p:spTgt spid="7687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68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6870"/>
                                        </p:tgtEl>
                                        <p:attrNameLst>
                                          <p:attrName>style.visibility</p:attrName>
                                        </p:attrNameLst>
                                      </p:cBhvr>
                                      <p:to>
                                        <p:strVal val="visible"/>
                                      </p:to>
                                    </p:set>
                                    <p:animEffect transition="in" filter="wipe(down)">
                                      <p:cBhvr>
                                        <p:cTn id="23" dur="500"/>
                                        <p:tgtEl>
                                          <p:spTgt spid="768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8" fill="hold" nodeType="clickEffect">
                                  <p:stCondLst>
                                    <p:cond delay="0"/>
                                  </p:stCondLst>
                                  <p:childTnLst>
                                    <p:animEffect transition="out" filter="wipe(left)">
                                      <p:cBhvr>
                                        <p:cTn id="27" dur="500"/>
                                        <p:tgtEl>
                                          <p:spTgt spid="76838"/>
                                        </p:tgtEl>
                                      </p:cBhvr>
                                    </p:animEffect>
                                    <p:set>
                                      <p:cBhvr>
                                        <p:cTn id="28" dur="1" fill="hold">
                                          <p:stCondLst>
                                            <p:cond delay="499"/>
                                          </p:stCondLst>
                                        </p:cTn>
                                        <p:tgtEl>
                                          <p:spTgt spid="76838"/>
                                        </p:tgtEl>
                                        <p:attrNameLst>
                                          <p:attrName>style.visibility</p:attrName>
                                        </p:attrNameLst>
                                      </p:cBhvr>
                                      <p:to>
                                        <p:strVal val="hidden"/>
                                      </p:to>
                                    </p:set>
                                  </p:childTnLst>
                                </p:cTn>
                              </p:par>
                            </p:childTnLst>
                          </p:cTn>
                        </p:par>
                      </p:childTnLst>
                    </p:cTn>
                  </p:par>
                </p:childTnLst>
              </p:cTn>
              <p:nextCondLst>
                <p:cond evt="onClick" delay="0">
                  <p:tgtEl>
                    <p:spTgt spid="76810"/>
                  </p:tgtEl>
                </p:cond>
              </p:nextCondLst>
            </p:seq>
            <p:seq concurrent="1" nextAc="seek">
              <p:cTn id="29" restart="whenNotActive" fill="hold" evtFilter="cancelBubble" nodeType="interactiveSeq">
                <p:stCondLst>
                  <p:cond evt="onClick" delay="0">
                    <p:tgtEl>
                      <p:spTgt spid="76811"/>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6872"/>
                                        </p:tgtEl>
                                        <p:attrNameLst>
                                          <p:attrName>style.visibility</p:attrName>
                                        </p:attrNameLst>
                                      </p:cBhvr>
                                      <p:to>
                                        <p:strVal val="visible"/>
                                      </p:to>
                                    </p:set>
                                    <p:animEffect transition="in" filter="wipe(down)">
                                      <p:cBhvr>
                                        <p:cTn id="34" dur="500"/>
                                        <p:tgtEl>
                                          <p:spTgt spid="768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8" fill="hold" nodeType="clickEffect">
                                  <p:stCondLst>
                                    <p:cond delay="0"/>
                                  </p:stCondLst>
                                  <p:childTnLst>
                                    <p:animEffect transition="out" filter="wipe(left)">
                                      <p:cBhvr>
                                        <p:cTn id="38" dur="500"/>
                                        <p:tgtEl>
                                          <p:spTgt spid="76846"/>
                                        </p:tgtEl>
                                      </p:cBhvr>
                                    </p:animEffect>
                                    <p:set>
                                      <p:cBhvr>
                                        <p:cTn id="39" dur="1" fill="hold">
                                          <p:stCondLst>
                                            <p:cond delay="499"/>
                                          </p:stCondLst>
                                        </p:cTn>
                                        <p:tgtEl>
                                          <p:spTgt spid="76846"/>
                                        </p:tgtEl>
                                        <p:attrNameLst>
                                          <p:attrName>style.visibility</p:attrName>
                                        </p:attrNameLst>
                                      </p:cBhvr>
                                      <p:to>
                                        <p:strVal val="hidden"/>
                                      </p:to>
                                    </p:set>
                                  </p:childTnLst>
                                </p:cTn>
                              </p:par>
                            </p:childTnLst>
                          </p:cTn>
                        </p:par>
                      </p:childTnLst>
                    </p:cTn>
                  </p:par>
                </p:childTnLst>
              </p:cTn>
              <p:nextCondLst>
                <p:cond evt="onClick" delay="0">
                  <p:tgtEl>
                    <p:spTgt spid="76811"/>
                  </p:tgtEl>
                </p:cond>
              </p:nextCondLst>
            </p:seq>
            <p:seq concurrent="1" nextAc="seek">
              <p:cTn id="40" restart="whenNotActive" fill="hold" evtFilter="cancelBubble" nodeType="interactiveSeq">
                <p:stCondLst>
                  <p:cond evt="onClick" delay="0">
                    <p:tgtEl>
                      <p:spTgt spid="7681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6873"/>
                                        </p:tgtEl>
                                        <p:attrNameLst>
                                          <p:attrName>style.visibility</p:attrName>
                                        </p:attrNameLst>
                                      </p:cBhvr>
                                      <p:to>
                                        <p:strVal val="visible"/>
                                      </p:to>
                                    </p:set>
                                    <p:animEffect transition="in" filter="wipe(down)">
                                      <p:cBhvr>
                                        <p:cTn id="45" dur="500"/>
                                        <p:tgtEl>
                                          <p:spTgt spid="768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xit" presetSubtype="8" fill="hold" nodeType="clickEffect">
                                  <p:stCondLst>
                                    <p:cond delay="0"/>
                                  </p:stCondLst>
                                  <p:childTnLst>
                                    <p:animEffect transition="out" filter="wipe(left)">
                                      <p:cBhvr>
                                        <p:cTn id="49" dur="500"/>
                                        <p:tgtEl>
                                          <p:spTgt spid="76856"/>
                                        </p:tgtEl>
                                      </p:cBhvr>
                                    </p:animEffect>
                                    <p:set>
                                      <p:cBhvr>
                                        <p:cTn id="50" dur="1" fill="hold">
                                          <p:stCondLst>
                                            <p:cond delay="499"/>
                                          </p:stCondLst>
                                        </p:cTn>
                                        <p:tgtEl>
                                          <p:spTgt spid="76856"/>
                                        </p:tgtEl>
                                        <p:attrNameLst>
                                          <p:attrName>style.visibility</p:attrName>
                                        </p:attrNameLst>
                                      </p:cBhvr>
                                      <p:to>
                                        <p:strVal val="hidden"/>
                                      </p:to>
                                    </p:set>
                                  </p:childTnLst>
                                </p:cTn>
                              </p:par>
                            </p:childTnLst>
                          </p:cTn>
                        </p:par>
                      </p:childTnLst>
                    </p:cTn>
                  </p:par>
                </p:childTnLst>
              </p:cTn>
              <p:nextCondLst>
                <p:cond evt="onClick" delay="0">
                  <p:tgtEl>
                    <p:spTgt spid="76819"/>
                  </p:tgtEl>
                </p:cond>
              </p:nextCondLst>
            </p:seq>
            <p:seq concurrent="1" nextAc="seek">
              <p:cTn id="51" restart="whenNotActive" fill="hold" evtFilter="cancelBubble" nodeType="interactiveSeq">
                <p:stCondLst>
                  <p:cond evt="onClick" delay="0">
                    <p:tgtEl>
                      <p:spTgt spid="7683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6871"/>
                                        </p:tgtEl>
                                        <p:attrNameLst>
                                          <p:attrName>style.visibility</p:attrName>
                                        </p:attrNameLst>
                                      </p:cBhvr>
                                      <p:to>
                                        <p:strVal val="visible"/>
                                      </p:to>
                                    </p:set>
                                    <p:animEffect transition="in" filter="wipe(down)">
                                      <p:cBhvr>
                                        <p:cTn id="56" dur="500"/>
                                        <p:tgtEl>
                                          <p:spTgt spid="7687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xit" presetSubtype="8" fill="hold" nodeType="clickEffect">
                                  <p:stCondLst>
                                    <p:cond delay="0"/>
                                  </p:stCondLst>
                                  <p:childTnLst>
                                    <p:animEffect transition="out" filter="wipe(left)">
                                      <p:cBhvr>
                                        <p:cTn id="60" dur="500"/>
                                        <p:tgtEl>
                                          <p:spTgt spid="76863"/>
                                        </p:tgtEl>
                                      </p:cBhvr>
                                    </p:animEffect>
                                    <p:set>
                                      <p:cBhvr>
                                        <p:cTn id="61" dur="1" fill="hold">
                                          <p:stCondLst>
                                            <p:cond delay="499"/>
                                          </p:stCondLst>
                                        </p:cTn>
                                        <p:tgtEl>
                                          <p:spTgt spid="76863"/>
                                        </p:tgtEl>
                                        <p:attrNameLst>
                                          <p:attrName>style.visibility</p:attrName>
                                        </p:attrNameLst>
                                      </p:cBhvr>
                                      <p:to>
                                        <p:strVal val="hidden"/>
                                      </p:to>
                                    </p:set>
                                  </p:childTnLst>
                                </p:cTn>
                              </p:par>
                            </p:childTnLst>
                          </p:cTn>
                        </p:par>
                      </p:childTnLst>
                    </p:cTn>
                  </p:par>
                </p:childTnLst>
              </p:cTn>
              <p:nextCondLst>
                <p:cond evt="onClick" delay="0">
                  <p:tgtEl>
                    <p:spTgt spid="76834"/>
                  </p:tgtEl>
                </p:cond>
              </p:nextCondLst>
            </p:seq>
          </p:childTnLst>
        </p:cTn>
      </p:par>
    </p:tnLst>
    <p:bldLst>
      <p:bldP spid="76802" grpId="0" animBg="1"/>
      <p:bldP spid="76870" grpId="0" animBg="1"/>
      <p:bldP spid="76871" grpId="0" animBg="1"/>
      <p:bldP spid="76872" grpId="0" animBg="1"/>
      <p:bldP spid="768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062" name="WordArt 126"/>
          <p:cNvSpPr>
            <a:spLocks noChangeArrowheads="1" noChangeShapeType="1" noTextEdit="1"/>
          </p:cNvSpPr>
          <p:nvPr/>
        </p:nvSpPr>
        <p:spPr bwMode="auto">
          <a:xfrm>
            <a:off x="4133850" y="911225"/>
            <a:ext cx="4900613" cy="1173163"/>
          </a:xfrm>
          <a:prstGeom prst="rect">
            <a:avLst/>
          </a:prstGeom>
        </p:spPr>
        <p:txBody>
          <a:bodyPr wrap="none" fromWordArt="1">
            <a:prstTxWarp prst="textPlain">
              <a:avLst>
                <a:gd name="adj" fmla="val 50000"/>
              </a:avLst>
            </a:prstTxWarp>
          </a:bodyPr>
          <a:lstStyle/>
          <a:p>
            <a:pPr algn="ctr"/>
            <a:r>
              <a:rPr lang="en-US" sz="3200" kern="10">
                <a:ln w="9525">
                  <a:solidFill>
                    <a:srgbClr val="CC9900"/>
                  </a:solidFill>
                  <a:round/>
                  <a:headEnd/>
                  <a:tailEnd/>
                </a:ln>
                <a:solidFill>
                  <a:srgbClr val="FF6699"/>
                </a:solidFill>
                <a:latin typeface="+mn-lt"/>
                <a:ea typeface="+mn-lt"/>
                <a:cs typeface="+mn-lt"/>
              </a:rPr>
              <a:t> Thảo luận nhóm (3 phút)</a:t>
            </a:r>
          </a:p>
        </p:txBody>
      </p:sp>
      <p:sp>
        <p:nvSpPr>
          <p:cNvPr id="106501" name="Text Box 5"/>
          <p:cNvSpPr txBox="1">
            <a:spLocks noChangeArrowheads="1"/>
          </p:cNvSpPr>
          <p:nvPr/>
        </p:nvSpPr>
        <p:spPr bwMode="auto">
          <a:xfrm>
            <a:off x="4414838" y="2011363"/>
            <a:ext cx="4595812" cy="706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vi-VN" sz="2000" b="1">
                <a:solidFill>
                  <a:srgbClr val="0EC045"/>
                </a:solidFill>
                <a:latin typeface="Times New Roman" pitchFamily="18" charset="0"/>
                <a:cs typeface="Times New Roman" pitchFamily="18" charset="0"/>
              </a:rPr>
              <a:t>Nhóm 1</a:t>
            </a:r>
            <a:r>
              <a:rPr lang="en-US" altLang="vi-VN" sz="2000" b="1">
                <a:solidFill>
                  <a:srgbClr val="0A9020"/>
                </a:solidFill>
                <a:latin typeface="Times New Roman" pitchFamily="18" charset="0"/>
                <a:cs typeface="Times New Roman" pitchFamily="18" charset="0"/>
              </a:rPr>
              <a:t>:</a:t>
            </a:r>
            <a:r>
              <a:rPr lang="en-US" altLang="vi-VN" sz="2000" b="1">
                <a:latin typeface="Times New Roman" pitchFamily="18" charset="0"/>
                <a:cs typeface="Times New Roman" pitchFamily="18" charset="0"/>
              </a:rPr>
              <a:t> </a:t>
            </a:r>
            <a:r>
              <a:rPr lang="en-US" altLang="vi-VN" sz="2000" b="1">
                <a:solidFill>
                  <a:srgbClr val="0000FF"/>
                </a:solidFill>
                <a:latin typeface="Times New Roman" pitchFamily="18" charset="0"/>
                <a:cs typeface="Times New Roman" pitchFamily="18" charset="0"/>
              </a:rPr>
              <a:t>Nêu những chính sách của thực dân Pháp trong ngành nông nghiệp</a:t>
            </a:r>
          </a:p>
        </p:txBody>
      </p:sp>
      <p:sp>
        <p:nvSpPr>
          <p:cNvPr id="106502" name="Text Box 6"/>
          <p:cNvSpPr txBox="1">
            <a:spLocks noChangeArrowheads="1"/>
          </p:cNvSpPr>
          <p:nvPr/>
        </p:nvSpPr>
        <p:spPr bwMode="auto">
          <a:xfrm>
            <a:off x="4373563" y="2894013"/>
            <a:ext cx="4595812" cy="1014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vi-VN" sz="2000" b="1">
                <a:solidFill>
                  <a:srgbClr val="0EC045"/>
                </a:solidFill>
                <a:latin typeface="Times New Roman" pitchFamily="18" charset="0"/>
                <a:cs typeface="Times New Roman" pitchFamily="18" charset="0"/>
              </a:rPr>
              <a:t>Nhóm</a:t>
            </a:r>
            <a:r>
              <a:rPr lang="en-US" altLang="vi-VN" sz="2000" b="1">
                <a:solidFill>
                  <a:srgbClr val="FF0066"/>
                </a:solidFill>
                <a:latin typeface="Times New Roman" pitchFamily="18" charset="0"/>
                <a:cs typeface="Times New Roman" pitchFamily="18" charset="0"/>
              </a:rPr>
              <a:t> 2:</a:t>
            </a:r>
            <a:r>
              <a:rPr lang="en-US" altLang="vi-VN" sz="2000" b="1">
                <a:solidFill>
                  <a:srgbClr val="0000FF"/>
                </a:solidFill>
                <a:latin typeface="Times New Roman" pitchFamily="18" charset="0"/>
                <a:cs typeface="Times New Roman" pitchFamily="18" charset="0"/>
              </a:rPr>
              <a:t> Nêu những chính sách của thực dân Pháp trong ngành công  nghiệp</a:t>
            </a:r>
          </a:p>
        </p:txBody>
      </p:sp>
      <p:sp>
        <p:nvSpPr>
          <p:cNvPr id="106503" name="Text Box 7"/>
          <p:cNvSpPr txBox="1">
            <a:spLocks noChangeArrowheads="1"/>
          </p:cNvSpPr>
          <p:nvPr/>
        </p:nvSpPr>
        <p:spPr bwMode="auto">
          <a:xfrm>
            <a:off x="4373563" y="4019550"/>
            <a:ext cx="45958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vi-VN" sz="2000" b="1">
                <a:solidFill>
                  <a:srgbClr val="0EC045"/>
                </a:solidFill>
                <a:latin typeface="Times New Roman" pitchFamily="18" charset="0"/>
                <a:cs typeface="Times New Roman" pitchFamily="18" charset="0"/>
              </a:rPr>
              <a:t>Nhóm </a:t>
            </a:r>
            <a:r>
              <a:rPr lang="en-US" altLang="vi-VN" sz="2000" b="1">
                <a:solidFill>
                  <a:srgbClr val="0A9020"/>
                </a:solidFill>
                <a:latin typeface="Times New Roman" pitchFamily="18" charset="0"/>
                <a:cs typeface="Times New Roman" pitchFamily="18" charset="0"/>
              </a:rPr>
              <a:t>3:</a:t>
            </a:r>
            <a:r>
              <a:rPr lang="en-US" altLang="vi-VN" sz="2000" b="1">
                <a:solidFill>
                  <a:srgbClr val="0000FF"/>
                </a:solidFill>
                <a:latin typeface="Times New Roman" pitchFamily="18" charset="0"/>
                <a:cs typeface="Times New Roman" pitchFamily="18" charset="0"/>
              </a:rPr>
              <a:t> Nêu những chính sách của thực dân Pháp trong ngành giao thông vận tải.</a:t>
            </a:r>
            <a:r>
              <a:rPr lang="en-US" altLang="vi-VN" sz="2000">
                <a:latin typeface="Times New Roman" pitchFamily="18" charset="0"/>
                <a:cs typeface="Times New Roman" pitchFamily="18" charset="0"/>
              </a:rPr>
              <a:t> </a:t>
            </a:r>
          </a:p>
        </p:txBody>
      </p:sp>
      <p:sp>
        <p:nvSpPr>
          <p:cNvPr id="7" name="Text Box 7"/>
          <p:cNvSpPr txBox="1">
            <a:spLocks noChangeArrowheads="1"/>
          </p:cNvSpPr>
          <p:nvPr/>
        </p:nvSpPr>
        <p:spPr bwMode="auto">
          <a:xfrm>
            <a:off x="4373563" y="5257800"/>
            <a:ext cx="45958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vi-VN" sz="2000" b="1">
                <a:solidFill>
                  <a:srgbClr val="0EC045"/>
                </a:solidFill>
                <a:latin typeface="Times New Roman" pitchFamily="18" charset="0"/>
                <a:cs typeface="Times New Roman" pitchFamily="18" charset="0"/>
              </a:rPr>
              <a:t>Nhóm </a:t>
            </a:r>
            <a:r>
              <a:rPr lang="en-US" altLang="vi-VN" sz="2000" b="1">
                <a:solidFill>
                  <a:srgbClr val="0A9020"/>
                </a:solidFill>
                <a:latin typeface="Times New Roman" pitchFamily="18" charset="0"/>
                <a:cs typeface="Times New Roman" pitchFamily="18" charset="0"/>
              </a:rPr>
              <a:t>4:</a:t>
            </a:r>
            <a:r>
              <a:rPr lang="en-US" altLang="vi-VN" sz="2000" b="1">
                <a:solidFill>
                  <a:srgbClr val="0000FF"/>
                </a:solidFill>
                <a:latin typeface="Times New Roman" pitchFamily="18" charset="0"/>
                <a:cs typeface="Times New Roman" pitchFamily="18" charset="0"/>
              </a:rPr>
              <a:t> Nêu những chính sách của thực dân Pháp trong ngành thương  nghiệpvà tài chính.</a:t>
            </a:r>
            <a:r>
              <a:rPr lang="en-US" altLang="vi-VN" sz="2000">
                <a:latin typeface="Times New Roman" pitchFamily="18" charset="0"/>
                <a:cs typeface="Times New Roman" pitchFamily="18" charset="0"/>
              </a:rPr>
              <a:t> </a:t>
            </a:r>
          </a:p>
        </p:txBody>
      </p:sp>
      <p:sp>
        <p:nvSpPr>
          <p:cNvPr id="8200" name="Line 7"/>
          <p:cNvSpPr>
            <a:spLocks noChangeShapeType="1"/>
          </p:cNvSpPr>
          <p:nvPr/>
        </p:nvSpPr>
        <p:spPr bwMode="auto">
          <a:xfrm flipH="1">
            <a:off x="4114800" y="1066800"/>
            <a:ext cx="0" cy="562451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10"/>
          <p:cNvSpPr txBox="1">
            <a:spLocks noChangeArrowheads="1"/>
          </p:cNvSpPr>
          <p:nvPr/>
        </p:nvSpPr>
        <p:spPr bwMode="auto">
          <a:xfrm>
            <a:off x="0" y="757238"/>
            <a:ext cx="416877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
        <p:nvSpPr>
          <p:cNvPr id="8202" name="Text Box 28"/>
          <p:cNvSpPr txBox="1">
            <a:spLocks noChangeArrowheads="1"/>
          </p:cNvSpPr>
          <p:nvPr/>
        </p:nvSpPr>
        <p:spPr bwMode="auto">
          <a:xfrm>
            <a:off x="76200" y="1341438"/>
            <a:ext cx="39624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25000"/>
              </a:lnSpc>
              <a:spcBef>
                <a:spcPct val="0"/>
              </a:spcBef>
              <a:buFontTx/>
              <a:buNone/>
            </a:pPr>
            <a:r>
              <a:rPr lang="pt-BR" altLang="vi-VN" sz="2000" b="1">
                <a:solidFill>
                  <a:srgbClr val="0000FF"/>
                </a:solidFill>
                <a:latin typeface="Times New Roman" pitchFamily="18" charset="0"/>
                <a:sym typeface="Wingdings" pitchFamily="2" charset="2"/>
              </a:rPr>
              <a:t></a:t>
            </a:r>
            <a:r>
              <a:rPr lang="en-US" altLang="vi-VN" sz="1800">
                <a:latin typeface="Times New Roman" pitchFamily="18" charset="0"/>
              </a:rPr>
              <a:t> </a:t>
            </a:r>
            <a:r>
              <a:rPr lang="en-US" altLang="vi-VN" sz="1800" b="1">
                <a:solidFill>
                  <a:srgbClr val="0000FF"/>
                </a:solidFill>
                <a:latin typeface="Times New Roman" pitchFamily="18" charset="0"/>
                <a:cs typeface="Times New Roman" pitchFamily="18" charset="0"/>
              </a:rPr>
              <a:t>1. Tổ chức bộ máy Nhà nước</a:t>
            </a:r>
          </a:p>
        </p:txBody>
      </p:sp>
      <p:sp>
        <p:nvSpPr>
          <p:cNvPr id="8203" name="Rectangle 5"/>
          <p:cNvSpPr>
            <a:spLocks noChangeArrowheads="1"/>
          </p:cNvSpPr>
          <p:nvPr/>
        </p:nvSpPr>
        <p:spPr bwMode="auto">
          <a:xfrm>
            <a:off x="76200" y="1770063"/>
            <a:ext cx="3811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000" b="1">
                <a:solidFill>
                  <a:srgbClr val="0000FF"/>
                </a:solidFill>
                <a:latin typeface="Times New Roman" pitchFamily="18" charset="0"/>
                <a:sym typeface="Wingdings" pitchFamily="2" charset="2"/>
              </a:rPr>
              <a:t> </a:t>
            </a:r>
            <a:r>
              <a:rPr lang="en-US" altLang="vi-VN" sz="2000" b="1" i="1">
                <a:solidFill>
                  <a:srgbClr val="0000FF"/>
                </a:solidFill>
                <a:latin typeface="Times New Roman" pitchFamily="18" charset="0"/>
                <a:cs typeface="Times New Roman" pitchFamily="18" charset="0"/>
              </a:rPr>
              <a:t>2. Chính sách kinh tế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24062"/>
                                        </p:tgtEl>
                                        <p:attrNameLst>
                                          <p:attrName>style.visibility</p:attrName>
                                        </p:attrNameLst>
                                      </p:cBhvr>
                                      <p:to>
                                        <p:strVal val="visible"/>
                                      </p:to>
                                    </p:set>
                                    <p:animEffect transition="in" filter="diamond(in)">
                                      <p:cBhvr>
                                        <p:cTn id="7" dur="2000"/>
                                        <p:tgtEl>
                                          <p:spTgt spid="424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ox(in)">
                                      <p:cBhvr>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checkerboard(across)">
                                      <p:cBhvr>
                                        <p:cTn id="17" dur="500"/>
                                        <p:tgtEl>
                                          <p:spTgt spid="1065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6503"/>
                                        </p:tgtEl>
                                        <p:attrNameLst>
                                          <p:attrName>style.visibility</p:attrName>
                                        </p:attrNameLst>
                                      </p:cBhvr>
                                      <p:to>
                                        <p:strVal val="visible"/>
                                      </p:to>
                                    </p:set>
                                    <p:animEffect transition="in" filter="randombar(horizontal)">
                                      <p:cBhvr>
                                        <p:cTn id="22" dur="500"/>
                                        <p:tgtEl>
                                          <p:spTgt spid="1065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062" grpId="0" animBg="1"/>
      <p:bldP spid="106501" grpId="0" animBg="1"/>
      <p:bldP spid="106502" grpId="0" animBg="1"/>
      <p:bldP spid="10650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6200" y="1255713"/>
            <a:ext cx="350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9219" name="Rectangle 5"/>
          <p:cNvSpPr>
            <a:spLocks noChangeArrowheads="1"/>
          </p:cNvSpPr>
          <p:nvPr/>
        </p:nvSpPr>
        <p:spPr bwMode="auto">
          <a:xfrm>
            <a:off x="-120650" y="1838325"/>
            <a:ext cx="3517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graphicFrame>
        <p:nvGraphicFramePr>
          <p:cNvPr id="9222" name="Group 6"/>
          <p:cNvGraphicFramePr>
            <a:graphicFrameLocks noGrp="1"/>
          </p:cNvGraphicFramePr>
          <p:nvPr/>
        </p:nvGraphicFramePr>
        <p:xfrm>
          <a:off x="3352800" y="2438400"/>
          <a:ext cx="5638800" cy="4038601"/>
        </p:xfrm>
        <a:graphic>
          <a:graphicData uri="http://schemas.openxmlformats.org/drawingml/2006/table">
            <a:tbl>
              <a:tblPr/>
              <a:tblGrid>
                <a:gridCol w="1928813">
                  <a:extLst>
                    <a:ext uri="{9D8B030D-6E8A-4147-A177-3AD203B41FA5}">
                      <a16:colId xmlns:a16="http://schemas.microsoft.com/office/drawing/2014/main" xmlns="" val="20000"/>
                    </a:ext>
                  </a:extLst>
                </a:gridCol>
                <a:gridCol w="3709987">
                  <a:extLst>
                    <a:ext uri="{9D8B030D-6E8A-4147-A177-3AD203B41FA5}">
                      <a16:colId xmlns:a16="http://schemas.microsoft.com/office/drawing/2014/main" xmlns="" val="20001"/>
                    </a:ext>
                  </a:extLst>
                </a:gridCol>
              </a:tblGrid>
              <a:tr h="950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54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50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268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9237" name="Text Box 23"/>
          <p:cNvSpPr txBox="1">
            <a:spLocks noChangeArrowheads="1"/>
          </p:cNvSpPr>
          <p:nvPr/>
        </p:nvSpPr>
        <p:spPr bwMode="auto">
          <a:xfrm>
            <a:off x="3352800" y="2743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Nông nghiệp</a:t>
            </a:r>
            <a:endParaRPr lang="en-US" altLang="vi-VN" sz="2400" b="1" i="1">
              <a:latin typeface="Times New Roman" pitchFamily="18" charset="0"/>
              <a:cs typeface="Times New Roman" pitchFamily="18" charset="0"/>
            </a:endParaRPr>
          </a:p>
        </p:txBody>
      </p:sp>
      <p:sp>
        <p:nvSpPr>
          <p:cNvPr id="9238" name="Text Box 24"/>
          <p:cNvSpPr txBox="1">
            <a:spLocks noChangeArrowheads="1"/>
          </p:cNvSpPr>
          <p:nvPr/>
        </p:nvSpPr>
        <p:spPr bwMode="auto">
          <a:xfrm>
            <a:off x="3429000" y="3581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9239" name="Text Box 25"/>
          <p:cNvSpPr txBox="1">
            <a:spLocks noChangeArrowheads="1"/>
          </p:cNvSpPr>
          <p:nvPr/>
        </p:nvSpPr>
        <p:spPr bwMode="auto">
          <a:xfrm>
            <a:off x="3276600" y="5546725"/>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pt-BR" altLang="vi-VN" sz="2000" b="1" i="1">
                <a:latin typeface="Times New Roman" pitchFamily="18" charset="0"/>
                <a:cs typeface="Times New Roman" pitchFamily="18" charset="0"/>
              </a:rPr>
              <a:t>Thương nghiệp và tài chính</a:t>
            </a:r>
            <a:endParaRPr lang="en-US" altLang="vi-VN" sz="2000" b="1" i="1">
              <a:latin typeface="Times New Roman" pitchFamily="18" charset="0"/>
              <a:cs typeface="Times New Roman" pitchFamily="18" charset="0"/>
            </a:endParaRPr>
          </a:p>
        </p:txBody>
      </p:sp>
      <p:sp>
        <p:nvSpPr>
          <p:cNvPr id="9240" name="Text Box 26"/>
          <p:cNvSpPr txBox="1">
            <a:spLocks noChangeArrowheads="1"/>
          </p:cNvSpPr>
          <p:nvPr/>
        </p:nvSpPr>
        <p:spPr bwMode="auto">
          <a:xfrm>
            <a:off x="3505200" y="4435475"/>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Giao thông vận tải</a:t>
            </a:r>
            <a:endParaRPr lang="en-US" altLang="vi-VN" sz="2400" b="1" i="1">
              <a:latin typeface="Times New Roman" pitchFamily="18" charset="0"/>
              <a:cs typeface="Times New Roman" pitchFamily="18" charset="0"/>
            </a:endParaRPr>
          </a:p>
        </p:txBody>
      </p:sp>
      <p:sp>
        <p:nvSpPr>
          <p:cNvPr id="9241" name="Text Box 27"/>
          <p:cNvSpPr txBox="1">
            <a:spLocks noChangeArrowheads="1"/>
          </p:cNvSpPr>
          <p:nvPr/>
        </p:nvSpPr>
        <p:spPr bwMode="auto">
          <a:xfrm>
            <a:off x="3276600" y="1447800"/>
            <a:ext cx="579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400" b="1" i="1">
                <a:solidFill>
                  <a:srgbClr val="FF0000"/>
                </a:solidFill>
                <a:latin typeface="Times New Roman" pitchFamily="18" charset="0"/>
                <a:cs typeface="Times New Roman" pitchFamily="18" charset="0"/>
              </a:rPr>
              <a:t>Thực dân Pháp đã tiến hành khai thác trong các ngành kinh tế như thế nào?</a:t>
            </a:r>
          </a:p>
        </p:txBody>
      </p:sp>
      <p:sp>
        <p:nvSpPr>
          <p:cNvPr id="9242" name="Text Box 28"/>
          <p:cNvSpPr txBox="1">
            <a:spLocks noChangeArrowheads="1"/>
          </p:cNvSpPr>
          <p:nvPr/>
        </p:nvSpPr>
        <p:spPr bwMode="auto">
          <a:xfrm>
            <a:off x="4038600" y="9906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u="sng">
                <a:solidFill>
                  <a:srgbClr val="800000"/>
                </a:solidFill>
                <a:latin typeface="Times New Roman" pitchFamily="18" charset="0"/>
                <a:cs typeface="Times New Roman" pitchFamily="18" charset="0"/>
              </a:rPr>
              <a:t>THẢO LUẬN NHÓM: (3 PHÚT)</a:t>
            </a:r>
            <a:endParaRPr lang="en-US" altLang="vi-VN" sz="2000" b="1">
              <a:solidFill>
                <a:srgbClr val="800000"/>
              </a:solidFill>
              <a:latin typeface="Times New Roman" pitchFamily="18" charset="0"/>
              <a:cs typeface="Times New Roman" pitchFamily="18" charset="0"/>
            </a:endParaRPr>
          </a:p>
        </p:txBody>
      </p:sp>
      <p:sp>
        <p:nvSpPr>
          <p:cNvPr id="9244" name="Line 7"/>
          <p:cNvSpPr>
            <a:spLocks noChangeShapeType="1"/>
          </p:cNvSpPr>
          <p:nvPr/>
        </p:nvSpPr>
        <p:spPr bwMode="auto">
          <a:xfrm flipH="1">
            <a:off x="3294063" y="990600"/>
            <a:ext cx="0" cy="562451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Text Box 10"/>
          <p:cNvSpPr txBox="1">
            <a:spLocks noChangeArrowheads="1"/>
          </p:cNvSpPr>
          <p:nvPr/>
        </p:nvSpPr>
        <p:spPr bwMode="auto">
          <a:xfrm>
            <a:off x="0" y="757238"/>
            <a:ext cx="32353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spcBef>
                <a:spcPct val="50000"/>
              </a:spcBef>
              <a:buFontTx/>
              <a:buNone/>
            </a:pPr>
            <a:r>
              <a:rPr lang="pt-BR" altLang="vi-VN" sz="2400">
                <a:solidFill>
                  <a:srgbClr val="0000FF"/>
                </a:solidFill>
                <a:latin typeface="Times New Roman" pitchFamily="18" charset="0"/>
                <a:sym typeface="Wingdings" pitchFamily="2" charset="2"/>
              </a:rPr>
              <a:t></a:t>
            </a:r>
            <a:r>
              <a:rPr lang="en-US" altLang="vi-VN" sz="2400">
                <a:solidFill>
                  <a:srgbClr val="0000FF"/>
                </a:solidFill>
                <a:latin typeface="Times New Roman" pitchFamily="18" charset="0"/>
              </a:rPr>
              <a:t> </a:t>
            </a:r>
            <a:r>
              <a:rPr lang="en-US" altLang="vi-VN" sz="1800" b="1">
                <a:solidFill>
                  <a:srgbClr val="0000FF"/>
                </a:solidFill>
                <a:latin typeface="Times New Roman" pitchFamily="18" charset="0"/>
              </a:rPr>
              <a:t>I. Công cuộc khai thác thuộc địa lần thứ nhất của thực dân Pháp (1897-1914)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295400"/>
            <a:ext cx="3276600" cy="55626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0243" name="Text Box 4"/>
          <p:cNvSpPr txBox="1">
            <a:spLocks noChangeArrowheads="1"/>
          </p:cNvSpPr>
          <p:nvPr/>
        </p:nvSpPr>
        <p:spPr bwMode="auto">
          <a:xfrm>
            <a:off x="-22225" y="1830388"/>
            <a:ext cx="3733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2200" b="1" i="1">
                <a:solidFill>
                  <a:schemeClr val="bg1"/>
                </a:solidFill>
                <a:latin typeface="Times New Roman" pitchFamily="18" charset="0"/>
                <a:cs typeface="Times New Roman" pitchFamily="18" charset="0"/>
              </a:rPr>
              <a:t>1.Tổ chức bộ máy nhà nước</a:t>
            </a:r>
          </a:p>
        </p:txBody>
      </p:sp>
      <p:sp>
        <p:nvSpPr>
          <p:cNvPr id="10244" name="Rectangle 5"/>
          <p:cNvSpPr>
            <a:spLocks noChangeArrowheads="1"/>
          </p:cNvSpPr>
          <p:nvPr/>
        </p:nvSpPr>
        <p:spPr bwMode="auto">
          <a:xfrm>
            <a:off x="-76200" y="2292350"/>
            <a:ext cx="39179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vi-VN" sz="2200" b="1" i="1">
                <a:solidFill>
                  <a:schemeClr val="bg1"/>
                </a:solidFill>
                <a:latin typeface="Times New Roman" pitchFamily="18" charset="0"/>
                <a:cs typeface="Times New Roman" pitchFamily="18" charset="0"/>
              </a:rPr>
              <a:t>2. Chính sách kinh tế</a:t>
            </a:r>
          </a:p>
        </p:txBody>
      </p:sp>
      <p:graphicFrame>
        <p:nvGraphicFramePr>
          <p:cNvPr id="10246" name="Group 6"/>
          <p:cNvGraphicFramePr>
            <a:graphicFrameLocks noGrp="1"/>
          </p:cNvGraphicFramePr>
          <p:nvPr/>
        </p:nvGraphicFramePr>
        <p:xfrm>
          <a:off x="3352800" y="1600200"/>
          <a:ext cx="5638800" cy="5105401"/>
        </p:xfrm>
        <a:graphic>
          <a:graphicData uri="http://schemas.openxmlformats.org/drawingml/2006/table">
            <a:tbl>
              <a:tblPr/>
              <a:tblGrid>
                <a:gridCol w="14478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06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1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5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262" name="Text Box 23"/>
          <p:cNvSpPr txBox="1">
            <a:spLocks noChangeArrowheads="1"/>
          </p:cNvSpPr>
          <p:nvPr/>
        </p:nvSpPr>
        <p:spPr bwMode="auto">
          <a:xfrm>
            <a:off x="3429000" y="17526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Nông nghiệp</a:t>
            </a:r>
            <a:endParaRPr lang="en-US" altLang="vi-VN" sz="2400" b="1" i="1">
              <a:latin typeface="Times New Roman" pitchFamily="18" charset="0"/>
              <a:cs typeface="Times New Roman" pitchFamily="18" charset="0"/>
            </a:endParaRPr>
          </a:p>
        </p:txBody>
      </p:sp>
      <p:sp>
        <p:nvSpPr>
          <p:cNvPr id="10263" name="Text Box 24"/>
          <p:cNvSpPr txBox="1">
            <a:spLocks noChangeArrowheads="1"/>
          </p:cNvSpPr>
          <p:nvPr/>
        </p:nvSpPr>
        <p:spPr bwMode="auto">
          <a:xfrm>
            <a:off x="3429000" y="3048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vi-VN" sz="2400" b="1" i="1">
                <a:latin typeface="Times New Roman" pitchFamily="18" charset="0"/>
                <a:cs typeface="Times New Roman" pitchFamily="18" charset="0"/>
              </a:rPr>
              <a:t>Công nghiệp</a:t>
            </a:r>
            <a:endParaRPr lang="en-US" altLang="vi-VN" sz="2400">
              <a:latin typeface="Times New Roman" pitchFamily="18" charset="0"/>
              <a:cs typeface="Times New Roman" pitchFamily="18" charset="0"/>
            </a:endParaRPr>
          </a:p>
        </p:txBody>
      </p:sp>
      <p:sp>
        <p:nvSpPr>
          <p:cNvPr id="10264" name="Text Box 26"/>
          <p:cNvSpPr txBox="1">
            <a:spLocks noChangeArrowheads="1"/>
          </p:cNvSpPr>
          <p:nvPr/>
        </p:nvSpPr>
        <p:spPr bwMode="auto">
          <a:xfrm>
            <a:off x="3505200" y="396240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400" b="1" i="1">
                <a:latin typeface="Times New Roman" pitchFamily="18" charset="0"/>
                <a:cs typeface="Times New Roman" pitchFamily="18" charset="0"/>
              </a:rPr>
              <a:t>Giao thông vận tải</a:t>
            </a:r>
            <a:endParaRPr lang="en-US" altLang="vi-VN" sz="2400" b="1" i="1">
              <a:latin typeface="Times New Roman" pitchFamily="18" charset="0"/>
              <a:cs typeface="Times New Roman" pitchFamily="18" charset="0"/>
            </a:endParaRPr>
          </a:p>
        </p:txBody>
      </p:sp>
      <p:sp>
        <p:nvSpPr>
          <p:cNvPr id="10265" name="Text Box 27"/>
          <p:cNvSpPr txBox="1">
            <a:spLocks noChangeArrowheads="1"/>
          </p:cNvSpPr>
          <p:nvPr/>
        </p:nvSpPr>
        <p:spPr bwMode="auto">
          <a:xfrm>
            <a:off x="3657600" y="8382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vi-VN" sz="2000" b="1" u="sng">
                <a:solidFill>
                  <a:srgbClr val="800000"/>
                </a:solidFill>
                <a:latin typeface="Times New Roman" pitchFamily="18" charset="0"/>
                <a:cs typeface="Times New Roman" pitchFamily="18" charset="0"/>
              </a:rPr>
              <a:t>KẾT QUẢ THẢO LUẬN NHÓM:</a:t>
            </a:r>
            <a:endParaRPr lang="en-US" altLang="vi-VN" sz="2000" b="1">
              <a:solidFill>
                <a:srgbClr val="800000"/>
              </a:solidFill>
              <a:latin typeface="Times New Roman" pitchFamily="18" charset="0"/>
              <a:cs typeface="Times New Roman" pitchFamily="18" charset="0"/>
            </a:endParaRPr>
          </a:p>
        </p:txBody>
      </p:sp>
      <p:sp>
        <p:nvSpPr>
          <p:cNvPr id="10268" name="Text Box 28"/>
          <p:cNvSpPr txBox="1">
            <a:spLocks noChangeArrowheads="1"/>
          </p:cNvSpPr>
          <p:nvPr/>
        </p:nvSpPr>
        <p:spPr bwMode="auto">
          <a:xfrm>
            <a:off x="4953000" y="2041525"/>
            <a:ext cx="4005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Bóc lột nhân dân ta bằng phương pháp “phát canh thu tô”.</a:t>
            </a:r>
          </a:p>
        </p:txBody>
      </p:sp>
      <p:sp>
        <p:nvSpPr>
          <p:cNvPr id="10269" name="Text Box 29"/>
          <p:cNvSpPr txBox="1">
            <a:spLocks noChangeArrowheads="1"/>
          </p:cNvSpPr>
          <p:nvPr/>
        </p:nvSpPr>
        <p:spPr bwMode="auto">
          <a:xfrm>
            <a:off x="4953000" y="1676400"/>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itchFamily="18" charset="0"/>
                <a:cs typeface="Arial" charset="0"/>
              </a:defRPr>
            </a:lvl1pPr>
            <a:lvl2pPr marL="914400" indent="-457200">
              <a:defRPr>
                <a:solidFill>
                  <a:schemeClr val="tx1"/>
                </a:solidFill>
                <a:latin typeface="Times New Roman" pitchFamily="18" charset="0"/>
                <a:cs typeface="Arial" charset="0"/>
              </a:defRPr>
            </a:lvl2pPr>
            <a:lvl3pPr marL="1371600" indent="-457200">
              <a:defRPr>
                <a:solidFill>
                  <a:schemeClr val="tx1"/>
                </a:solidFill>
                <a:latin typeface="Times New Roman" pitchFamily="18" charset="0"/>
                <a:cs typeface="Arial" charset="0"/>
              </a:defRPr>
            </a:lvl3pPr>
            <a:lvl4pPr marL="1828800" indent="-457200">
              <a:defRPr>
                <a:solidFill>
                  <a:schemeClr val="tx1"/>
                </a:solidFill>
                <a:latin typeface="Times New Roman" pitchFamily="18" charset="0"/>
                <a:cs typeface="Arial" charset="0"/>
              </a:defRPr>
            </a:lvl4pPr>
            <a:lvl5pPr marL="2286000" indent="-457200">
              <a:defRPr>
                <a:solidFill>
                  <a:schemeClr val="tx1"/>
                </a:solidFill>
                <a:latin typeface="Times New Roman" pitchFamily="18" charset="0"/>
                <a:cs typeface="Arial" charset="0"/>
              </a:defRPr>
            </a:lvl5pPr>
            <a:lvl6pPr marL="2743200" indent="-457200" eaLnBrk="0" fontAlgn="base" hangingPunct="0">
              <a:spcBef>
                <a:spcPct val="0"/>
              </a:spcBef>
              <a:spcAft>
                <a:spcPct val="0"/>
              </a:spcAft>
              <a:defRPr>
                <a:solidFill>
                  <a:schemeClr val="tx1"/>
                </a:solidFill>
                <a:latin typeface="Times New Roman" pitchFamily="18" charset="0"/>
                <a:cs typeface="Arial" charset="0"/>
              </a:defRPr>
            </a:lvl6pPr>
            <a:lvl7pPr marL="3200400" indent="-457200" eaLnBrk="0" fontAlgn="base" hangingPunct="0">
              <a:spcBef>
                <a:spcPct val="0"/>
              </a:spcBef>
              <a:spcAft>
                <a:spcPct val="0"/>
              </a:spcAft>
              <a:defRPr>
                <a:solidFill>
                  <a:schemeClr val="tx1"/>
                </a:solidFill>
                <a:latin typeface="Times New Roman" pitchFamily="18" charset="0"/>
                <a:cs typeface="Arial" charset="0"/>
              </a:defRPr>
            </a:lvl7pPr>
            <a:lvl8pPr marL="3657600" indent="-457200" eaLnBrk="0" fontAlgn="base" hangingPunct="0">
              <a:spcBef>
                <a:spcPct val="0"/>
              </a:spcBef>
              <a:spcAft>
                <a:spcPct val="0"/>
              </a:spcAft>
              <a:defRPr>
                <a:solidFill>
                  <a:schemeClr val="tx1"/>
                </a:solidFill>
                <a:latin typeface="Times New Roman" pitchFamily="18" charset="0"/>
                <a:cs typeface="Arial" charset="0"/>
              </a:defRPr>
            </a:lvl8pPr>
            <a:lvl9pPr marL="4114800" indent="-4572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vi-VN" sz="2000">
                <a:cs typeface="Times New Roman" pitchFamily="18" charset="0"/>
              </a:rPr>
              <a:t>-</a:t>
            </a:r>
            <a:r>
              <a:rPr lang="en-US" altLang="vi-VN" sz="2000" b="1">
                <a:cs typeface="Times New Roman" pitchFamily="18" charset="0"/>
              </a:rPr>
              <a:t> Đẩy mạnh cướp đoạt ruộng đất.</a:t>
            </a:r>
          </a:p>
        </p:txBody>
      </p:sp>
      <p:sp>
        <p:nvSpPr>
          <p:cNvPr id="10270" name="Text Box 30"/>
          <p:cNvSpPr txBox="1">
            <a:spLocks noChangeArrowheads="1"/>
          </p:cNvSpPr>
          <p:nvPr/>
        </p:nvSpPr>
        <p:spPr bwMode="auto">
          <a:xfrm>
            <a:off x="228600" y="26511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pt-BR" altLang="vi-VN" sz="2000" b="1" i="1">
                <a:solidFill>
                  <a:schemeClr val="bg1"/>
                </a:solidFill>
                <a:latin typeface="Times New Roman" pitchFamily="18" charset="0"/>
                <a:cs typeface="Times New Roman" pitchFamily="18" charset="0"/>
              </a:rPr>
              <a:t>a. Nông nghiệp</a:t>
            </a:r>
            <a:endParaRPr lang="en-US" altLang="vi-VN" sz="2000" b="1" i="1">
              <a:solidFill>
                <a:schemeClr val="bg1"/>
              </a:solidFill>
              <a:latin typeface="Times New Roman" pitchFamily="18" charset="0"/>
              <a:cs typeface="Times New Roman" pitchFamily="18" charset="0"/>
            </a:endParaRPr>
          </a:p>
        </p:txBody>
      </p:sp>
      <p:sp>
        <p:nvSpPr>
          <p:cNvPr id="10271" name="Text Box 31"/>
          <p:cNvSpPr txBox="1">
            <a:spLocks noChangeArrowheads="1"/>
          </p:cNvSpPr>
          <p:nvPr/>
        </p:nvSpPr>
        <p:spPr bwMode="auto">
          <a:xfrm>
            <a:off x="4267200" y="1219200"/>
            <a:ext cx="533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vi-VN" sz="5400" b="1">
                <a:solidFill>
                  <a:srgbClr val="FF0066"/>
                </a:solidFill>
                <a:latin typeface="Times New Roman" pitchFamily="18" charset="0"/>
                <a:sym typeface="Wingdings" pitchFamily="2" charset="2"/>
              </a:rPr>
              <a:t></a:t>
            </a:r>
          </a:p>
        </p:txBody>
      </p:sp>
      <p:sp>
        <p:nvSpPr>
          <p:cNvPr id="2" name="Text Box 58"/>
          <p:cNvSpPr txBox="1">
            <a:spLocks noChangeArrowheads="1"/>
          </p:cNvSpPr>
          <p:nvPr/>
        </p:nvSpPr>
        <p:spPr bwMode="auto">
          <a:xfrm>
            <a:off x="3276600" y="5410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pt-BR" altLang="vi-VN" sz="2400" b="1" i="1">
                <a:latin typeface="Times New Roman" pitchFamily="18" charset="0"/>
                <a:cs typeface="Times New Roman" pitchFamily="18" charset="0"/>
              </a:rPr>
              <a:t>Thương nghiệp và tài chính</a:t>
            </a:r>
            <a:endParaRPr lang="en-US" altLang="vi-VN" sz="24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70"/>
                                        </p:tgtEl>
                                        <p:attrNameLst>
                                          <p:attrName>style.visibility</p:attrName>
                                        </p:attrNameLst>
                                      </p:cBhvr>
                                      <p:to>
                                        <p:strVal val="visible"/>
                                      </p:to>
                                    </p:set>
                                    <p:animEffect transition="in" filter="checkerboard(across)">
                                      <p:cBhvr>
                                        <p:cTn id="7" dur="500"/>
                                        <p:tgtEl>
                                          <p:spTgt spid="10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269"/>
                                        </p:tgtEl>
                                        <p:attrNameLst>
                                          <p:attrName>style.visibility</p:attrName>
                                        </p:attrNameLst>
                                      </p:cBhvr>
                                      <p:to>
                                        <p:strVal val="visible"/>
                                      </p:to>
                                    </p:set>
                                    <p:animEffect transition="in" filter="diamond(in)">
                                      <p:cBhvr>
                                        <p:cTn id="12" dur="500"/>
                                        <p:tgtEl>
                                          <p:spTgt spid="10269"/>
                                        </p:tgtEl>
                                      </p:cBhvr>
                                    </p:animEffect>
                                  </p:childTnLst>
                                </p:cTn>
                              </p:par>
                              <p:par>
                                <p:cTn id="13" presetID="8" presetClass="entr" presetSubtype="16" fill="hold" nodeType="withEffect">
                                  <p:stCondLst>
                                    <p:cond delay="0"/>
                                  </p:stCondLst>
                                  <p:childTnLst>
                                    <p:set>
                                      <p:cBhvr>
                                        <p:cTn id="14" dur="1" fill="hold">
                                          <p:stCondLst>
                                            <p:cond delay="0"/>
                                          </p:stCondLst>
                                        </p:cTn>
                                        <p:tgtEl>
                                          <p:spTgt spid="10268"/>
                                        </p:tgtEl>
                                        <p:attrNameLst>
                                          <p:attrName>style.visibility</p:attrName>
                                        </p:attrNameLst>
                                      </p:cBhvr>
                                      <p:to>
                                        <p:strVal val="visible"/>
                                      </p:to>
                                    </p:set>
                                    <p:animEffect transition="in" filter="diamond(in)">
                                      <p:cBhvr>
                                        <p:cTn id="15" dur="1000"/>
                                        <p:tgtEl>
                                          <p:spTgt spid="102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271"/>
                                        </p:tgtEl>
                                        <p:attrNameLst>
                                          <p:attrName>style.visibility</p:attrName>
                                        </p:attrNameLst>
                                      </p:cBhvr>
                                      <p:to>
                                        <p:strVal val="visible"/>
                                      </p:to>
                                    </p:set>
                                    <p:animEffect transition="in" filter="diamond(in)">
                                      <p:cBhvr>
                                        <p:cTn id="20" dur="1000"/>
                                        <p:tgtEl>
                                          <p:spTgt spid="10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p:bldP spid="10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58888" y="6165850"/>
            <a:ext cx="7067550" cy="692150"/>
          </a:xfrm>
        </p:spPr>
        <p:txBody>
          <a:bodyPr/>
          <a:lstStyle/>
          <a:p>
            <a:pPr eaLnBrk="1" hangingPunct="1"/>
            <a:r>
              <a:rPr lang="en-US" altLang="vi-VN" sz="2400" b="1" smtClean="0">
                <a:solidFill>
                  <a:srgbClr val="FF0000"/>
                </a:solidFill>
              </a:rPr>
              <a:t>Đồn điền cao su của Pháp tại miền Nam</a:t>
            </a:r>
            <a:endParaRPr lang="vi-VN" altLang="vi-VN" sz="2400" b="1" smtClean="0">
              <a:solidFill>
                <a:srgbClr val="FF0000"/>
              </a:solidFill>
            </a:endParaRPr>
          </a:p>
        </p:txBody>
      </p:sp>
      <p:sp>
        <p:nvSpPr>
          <p:cNvPr id="11267" name="Rectangle 3"/>
          <p:cNvSpPr>
            <a:spLocks noGrp="1" noChangeArrowheads="1"/>
          </p:cNvSpPr>
          <p:nvPr>
            <p:ph type="body" idx="1"/>
          </p:nvPr>
        </p:nvSpPr>
        <p:spPr/>
        <p:txBody>
          <a:bodyPr/>
          <a:lstStyle/>
          <a:p>
            <a:pPr eaLnBrk="1" hangingPunct="1"/>
            <a:endParaRPr lang="vi-VN" altLang="vi-VN" smtClean="0"/>
          </a:p>
        </p:txBody>
      </p:sp>
      <p:pic>
        <p:nvPicPr>
          <p:cNvPr id="11268" name="Picture 4" descr="ANd9GcRgB-xbo-HF5NltVvSG026qXx9QTGcJSI4CCxLrTgX8dcMGzx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645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3|0.3|0.3|0.3|0.3|0.2|0.3|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3625</Words>
  <Application>Microsoft Office PowerPoint</Application>
  <PresentationFormat>On-screen Show (4:3)</PresentationFormat>
  <Paragraphs>502</Paragraphs>
  <Slides>57</Slides>
  <Notes>2</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70" baseType="lpstr">
      <vt:lpstr>Times New Roman</vt:lpstr>
      <vt:lpstr>Arial</vt:lpstr>
      <vt:lpstr>Wingdings</vt:lpstr>
      <vt:lpstr>Calibri</vt:lpstr>
      <vt:lpstr>VNI-Times</vt:lpstr>
      <vt:lpstr>.VnTime</vt:lpstr>
      <vt:lpstr>VNI-Bengus</vt:lpstr>
      <vt:lpstr>Wingdings 3</vt:lpstr>
      <vt:lpstr>.VnArial</vt:lpstr>
      <vt:lpstr>Arial Black</vt:lpstr>
      <vt:lpstr>Default Design</vt:lpstr>
      <vt:lpstr>Microsoft Graph 2000 Chart</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Đồn điền cao su của Pháp tại miền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CUỘC KHAI THÁC THUỘC ĐỊA LẦN THỨ NHẤT CỦA THỰC DÂN PHÁP (1897-1914)</vt:lpstr>
      <vt:lpstr>PowerPoint Presentation</vt:lpstr>
      <vt:lpstr>PowerPoint Presentation</vt:lpstr>
      <vt:lpstr>PowerPoint Presentation</vt:lpstr>
      <vt:lpstr>I. CUỘC KHAI THÁC THUỘC ĐỊA LẦN THỨ NHẤT CỦA THỰC DÂN PHÁP (1897-1914)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CUỘC KHAI THÁC THUỘC ĐỊA LẦN THỨ NHẤT CỦA THỰC DÂN PHÁP (1897-1914)</vt:lpstr>
      <vt:lpstr>PowerPoint Presentation</vt:lpstr>
      <vt:lpstr>PowerPoint Presentation</vt:lpstr>
      <vt:lpstr>Cảnh hút thuốc phiện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GIẢI Ô CHỮ</vt:lpstr>
    </vt:vector>
  </TitlesOfParts>
  <Company>DICHVUVITINHANHDUY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 OEM</dc:creator>
  <cp:lastModifiedBy>Administrator</cp:lastModifiedBy>
  <cp:revision>75</cp:revision>
  <dcterms:created xsi:type="dcterms:W3CDTF">2012-03-27T09:18:52Z</dcterms:created>
  <dcterms:modified xsi:type="dcterms:W3CDTF">2023-03-29T03:30:16Z</dcterms:modified>
</cp:coreProperties>
</file>