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93" r:id="rId5"/>
    <p:sldId id="294" r:id="rId6"/>
    <p:sldId id="259" r:id="rId7"/>
    <p:sldId id="288" r:id="rId8"/>
    <p:sldId id="290" r:id="rId9"/>
    <p:sldId id="268" r:id="rId10"/>
    <p:sldId id="271" r:id="rId11"/>
    <p:sldId id="272" r:id="rId12"/>
    <p:sldId id="273" r:id="rId13"/>
    <p:sldId id="291" r:id="rId14"/>
    <p:sldId id="292" r:id="rId15"/>
    <p:sldId id="281" r:id="rId16"/>
    <p:sldId id="28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1B40EA-1B61-4932-8EDD-66BCA6B77401}" v="5" dt="2021-11-26T05:18:00.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35" autoAdjust="0"/>
    <p:restoredTop sz="94265" autoAdjust="0"/>
  </p:normalViewPr>
  <p:slideViewPr>
    <p:cSldViewPr>
      <p:cViewPr>
        <p:scale>
          <a:sx n="100" d="100"/>
          <a:sy n="100" d="100"/>
        </p:scale>
        <p:origin x="-672" y="12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34 Vu Lan Phuong" userId="S::19a4_vulanphuong@thcsdothiviethung.edu.vn::54dd1574-e31c-4c4d-a5ad-93d8825af144" providerId="AD" clId="Web-{9C1B40EA-1B61-4932-8EDD-66BCA6B77401}"/>
    <pc:docChg chg="modSld">
      <pc:chgData name="34 Vu Lan Phuong" userId="S::19a4_vulanphuong@thcsdothiviethung.edu.vn::54dd1574-e31c-4c4d-a5ad-93d8825af144" providerId="AD" clId="Web-{9C1B40EA-1B61-4932-8EDD-66BCA6B77401}" dt="2021-11-26T05:18:00.477" v="2" actId="20577"/>
      <pc:docMkLst>
        <pc:docMk/>
      </pc:docMkLst>
      <pc:sldChg chg="modSp">
        <pc:chgData name="34 Vu Lan Phuong" userId="S::19a4_vulanphuong@thcsdothiviethung.edu.vn::54dd1574-e31c-4c4d-a5ad-93d8825af144" providerId="AD" clId="Web-{9C1B40EA-1B61-4932-8EDD-66BCA6B77401}" dt="2021-11-26T05:18:00.477" v="2" actId="20577"/>
        <pc:sldMkLst>
          <pc:docMk/>
          <pc:sldMk cId="4116708841" sldId="288"/>
        </pc:sldMkLst>
        <pc:spChg chg="mod">
          <ac:chgData name="34 Vu Lan Phuong" userId="S::19a4_vulanphuong@thcsdothiviethung.edu.vn::54dd1574-e31c-4c4d-a5ad-93d8825af144" providerId="AD" clId="Web-{9C1B40EA-1B61-4932-8EDD-66BCA6B77401}" dt="2021-11-26T05:18:00.477" v="2" actId="20577"/>
          <ac:spMkLst>
            <pc:docMk/>
            <pc:sldMk cId="4116708841" sldId="288"/>
            <ac:spMk id="3" creationId="{00000000-0000-0000-0000-000000000000}"/>
          </ac:spMkLst>
        </pc:spChg>
      </pc:sldChg>
      <pc:sldChg chg="modSp">
        <pc:chgData name="34 Vu Lan Phuong" userId="S::19a4_vulanphuong@thcsdothiviethung.edu.vn::54dd1574-e31c-4c4d-a5ad-93d8825af144" providerId="AD" clId="Web-{9C1B40EA-1B61-4932-8EDD-66BCA6B77401}" dt="2021-11-26T05:11:53.503" v="0" actId="1076"/>
        <pc:sldMkLst>
          <pc:docMk/>
          <pc:sldMk cId="3306153321" sldId="291"/>
        </pc:sldMkLst>
        <pc:picChg chg="mod">
          <ac:chgData name="34 Vu Lan Phuong" userId="S::19a4_vulanphuong@thcsdothiviethung.edu.vn::54dd1574-e31c-4c4d-a5ad-93d8825af144" providerId="AD" clId="Web-{9C1B40EA-1B61-4932-8EDD-66BCA6B77401}" dt="2021-11-26T05:11:53.503" v="0" actId="1076"/>
          <ac:picMkLst>
            <pc:docMk/>
            <pc:sldMk cId="3306153321" sldId="291"/>
            <ac:picMk id="1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87807-8EBD-4F79-98DC-2930C9196550}" type="datetimeFigureOut">
              <a:rPr lang="en-US" smtClean="0"/>
              <a:pPr/>
              <a:t>11/25/2021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DADC86-11E4-4C62-AEF2-A626F158C655}" type="slidenum">
              <a:rPr lang="en-US" smtClean="0"/>
              <a:pPr/>
              <a:t>‹#›</a:t>
            </a:fld>
            <a:endParaRPr lang="en-US"/>
          </a:p>
        </p:txBody>
      </p:sp>
    </p:spTree>
    <p:extLst>
      <p:ext uri="{BB962C8B-B14F-4D97-AF65-F5344CB8AC3E}">
        <p14:creationId xmlns:p14="http://schemas.microsoft.com/office/powerpoint/2010/main" val="3104735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DADC86-11E4-4C62-AEF2-A626F158C655}"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9DADC86-11E4-4C62-AEF2-A626F158C655}"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2A895B-3286-463C-BA55-E14ED9F2989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E96148-94A7-4D79-AD7F-A0C042B419C2}" type="datetimeFigureOut">
              <a:rPr lang="en-US" smtClean="0"/>
              <a:pPr/>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F6557A-F85A-4216-B087-08C6F2CCF9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E96148-94A7-4D79-AD7F-A0C042B419C2}" type="datetimeFigureOut">
              <a:rPr lang="en-US" smtClean="0"/>
              <a:pPr/>
              <a:t>11/25/2021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6557A-F85A-4216-B087-08C6F2CCF9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X2Convert.com tham_nhap_co_so_chua_covid_lua_dao_bang_phuong_phap_me_tin_vtv24_838099823993348358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66800"/>
            <a:ext cx="9144000" cy="5867400"/>
          </a:xfrm>
          <a:prstGeom prst="rect">
            <a:avLst/>
          </a:prstGeom>
        </p:spPr>
      </p:pic>
    </p:spTree>
    <p:extLst>
      <p:ext uri="{BB962C8B-B14F-4D97-AF65-F5344CB8AC3E}">
        <p14:creationId xmlns:p14="http://schemas.microsoft.com/office/powerpoint/2010/main" val="13865287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oa2"/>
          <p:cNvPicPr>
            <a:picLocks noChangeAspect="1" noChangeArrowheads="1"/>
          </p:cNvPicPr>
          <p:nvPr/>
        </p:nvPicPr>
        <p:blipFill>
          <a:blip r:embed="rId2" cstate="print"/>
          <a:srcRect/>
          <a:stretch>
            <a:fillRect/>
          </a:stretch>
        </p:blipFill>
        <p:spPr bwMode="auto">
          <a:xfrm>
            <a:off x="0" y="609600"/>
            <a:ext cx="9144000" cy="76200"/>
          </a:xfrm>
          <a:prstGeom prst="rect">
            <a:avLst/>
          </a:prstGeom>
          <a:solidFill>
            <a:srgbClr val="FF3300"/>
          </a:solidFill>
          <a:ln w="9525">
            <a:solidFill>
              <a:srgbClr val="FF9999"/>
            </a:solidFill>
            <a:miter lim="800000"/>
            <a:headEnd/>
            <a:tailEnd/>
          </a:ln>
        </p:spPr>
      </p:pic>
      <p:sp>
        <p:nvSpPr>
          <p:cNvPr id="11" name="WordArt 2"/>
          <p:cNvSpPr>
            <a:spLocks noChangeArrowheads="1" noChangeShapeType="1" noTextEdit="1"/>
          </p:cNvSpPr>
          <p:nvPr/>
        </p:nvSpPr>
        <p:spPr bwMode="auto">
          <a:xfrm>
            <a:off x="0" y="76200"/>
            <a:ext cx="9100344" cy="609600"/>
          </a:xfrm>
          <a:prstGeom prst="rect">
            <a:avLst/>
          </a:prstGeom>
        </p:spPr>
        <p:txBody>
          <a:bodyPr wrap="none" fromWordArt="1">
            <a:prstTxWarp prst="textPlain">
              <a:avLst>
                <a:gd name="adj" fmla="val 50000"/>
              </a:avLst>
            </a:prstTxWarp>
          </a:bodyPr>
          <a:lstStyle/>
          <a:p>
            <a:pPr algn="ctr"/>
            <a:r>
              <a:rPr lang="vi-VN"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Tiết </a:t>
            </a:r>
            <a:r>
              <a:rPr lang="en-US"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7 - BÀI 9:</a:t>
            </a:r>
            <a:r>
              <a:rPr lang="vi-VN"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  GÓP PHẦN XÂY DỰNG NẾP SỐNG VĂN HOÁ Ở CỘNG ĐỒNG DÂN CƯ</a:t>
            </a:r>
            <a:endParaRPr lang="en-US"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4" name="Rectangle 3"/>
          <p:cNvSpPr/>
          <p:nvPr/>
        </p:nvSpPr>
        <p:spPr>
          <a:xfrm>
            <a:off x="0" y="838200"/>
            <a:ext cx="3756156" cy="461665"/>
          </a:xfrm>
          <a:prstGeom prst="rect">
            <a:avLst/>
          </a:prstGeom>
        </p:spPr>
        <p:txBody>
          <a:bodyPr wrap="none">
            <a:spAutoFit/>
          </a:bodyPr>
          <a:lstStyle/>
          <a:p>
            <a:r>
              <a:rPr lang="en-US" sz="2400" b="1">
                <a:solidFill>
                  <a:srgbClr val="FF0000"/>
                </a:solidFill>
                <a:latin typeface="Times New Roman" pitchFamily="18" charset="0"/>
              </a:rPr>
              <a:t>1. Cộng đồng dân cư là gì?</a:t>
            </a:r>
            <a:r>
              <a:rPr lang="en-US" sz="2400" b="1">
                <a:solidFill>
                  <a:srgbClr val="0033CC"/>
                </a:solidFill>
                <a:latin typeface="Times New Roman" pitchFamily="18" charset="0"/>
              </a:rPr>
              <a:t> </a:t>
            </a:r>
            <a:endParaRPr lang="en-US" sz="2400"/>
          </a:p>
        </p:txBody>
      </p:sp>
      <p:sp>
        <p:nvSpPr>
          <p:cNvPr id="2" name="Rectangle 1"/>
          <p:cNvSpPr/>
          <p:nvPr/>
        </p:nvSpPr>
        <p:spPr>
          <a:xfrm>
            <a:off x="0" y="1219200"/>
            <a:ext cx="4267200" cy="830997"/>
          </a:xfrm>
          <a:prstGeom prst="rect">
            <a:avLst/>
          </a:prstGeom>
        </p:spPr>
        <p:txBody>
          <a:bodyPr wrap="square">
            <a:spAutoFit/>
          </a:bodyPr>
          <a:lstStyle/>
          <a:p>
            <a:pPr algn="just"/>
            <a:r>
              <a:rPr lang="en-US" sz="2400" b="1">
                <a:solidFill>
                  <a:srgbClr val="FF0000"/>
                </a:solidFill>
                <a:latin typeface="Times New Roman" pitchFamily="18" charset="0"/>
              </a:rPr>
              <a:t>2. Xây dựng nếp sống văn hoá ở cộng đồng dân cư</a:t>
            </a:r>
            <a:r>
              <a:rPr lang="en-US" sz="2400" b="1">
                <a:solidFill>
                  <a:srgbClr val="0033CC"/>
                </a:solidFill>
                <a:latin typeface="Times New Roman" pitchFamily="18" charset="0"/>
              </a:rPr>
              <a:t> </a:t>
            </a:r>
            <a:endParaRPr lang="en-US" sz="2400"/>
          </a:p>
        </p:txBody>
      </p:sp>
      <p:sp>
        <p:nvSpPr>
          <p:cNvPr id="3" name="Rectangle 2"/>
          <p:cNvSpPr/>
          <p:nvPr/>
        </p:nvSpPr>
        <p:spPr>
          <a:xfrm>
            <a:off x="0" y="1905000"/>
            <a:ext cx="4229100" cy="1200329"/>
          </a:xfrm>
          <a:prstGeom prst="rect">
            <a:avLst/>
          </a:prstGeom>
        </p:spPr>
        <p:txBody>
          <a:bodyPr wrap="square">
            <a:spAutoFit/>
          </a:bodyPr>
          <a:lstStyle/>
          <a:p>
            <a:pPr algn="just">
              <a:spcBef>
                <a:spcPct val="50000"/>
              </a:spcBef>
            </a:pPr>
            <a:r>
              <a:rPr lang="en-US" sz="2400" b="1">
                <a:solidFill>
                  <a:srgbClr val="0033CC"/>
                </a:solidFill>
                <a:latin typeface="Times New Roman" pitchFamily="18" charset="0"/>
              </a:rPr>
              <a:t>     Là làm cho đời sống văn hoá tinh thần ngày càng lành mạnh phong phú.</a:t>
            </a:r>
            <a:endParaRPr lang="en-US" sz="2400">
              <a:latin typeface="Times New Roman" pitchFamily="18" charset="0"/>
            </a:endParaRPr>
          </a:p>
        </p:txBody>
      </p:sp>
      <p:sp>
        <p:nvSpPr>
          <p:cNvPr id="12" name="Rectangle 11"/>
          <p:cNvSpPr/>
          <p:nvPr/>
        </p:nvSpPr>
        <p:spPr>
          <a:xfrm>
            <a:off x="0" y="3048000"/>
            <a:ext cx="4267200" cy="1200329"/>
          </a:xfrm>
          <a:prstGeom prst="rect">
            <a:avLst/>
          </a:prstGeom>
        </p:spPr>
        <p:txBody>
          <a:bodyPr wrap="square">
            <a:spAutoFit/>
          </a:bodyPr>
          <a:lstStyle/>
          <a:p>
            <a:pPr algn="just"/>
            <a:r>
              <a:rPr lang="en-US" sz="2400" b="1">
                <a:solidFill>
                  <a:srgbClr val="FF0000"/>
                </a:solidFill>
                <a:latin typeface="Times New Roman" pitchFamily="18" charset="0"/>
              </a:rPr>
              <a:t>3. Ý nghĩa của xây dựng nếp sống văn hoá ở cộng đồng dân cư</a:t>
            </a:r>
            <a:r>
              <a:rPr lang="en-US" sz="2400" b="1">
                <a:solidFill>
                  <a:srgbClr val="0033CC"/>
                </a:solidFill>
                <a:latin typeface="Times New Roman" pitchFamily="18" charset="0"/>
              </a:rPr>
              <a:t> </a:t>
            </a:r>
            <a:endParaRPr lang="en-US" sz="2400"/>
          </a:p>
        </p:txBody>
      </p:sp>
      <p:cxnSp>
        <p:nvCxnSpPr>
          <p:cNvPr id="6" name="Straight Connector 5"/>
          <p:cNvCxnSpPr/>
          <p:nvPr/>
        </p:nvCxnSpPr>
        <p:spPr>
          <a:xfrm>
            <a:off x="4267200" y="1069032"/>
            <a:ext cx="0" cy="5788968"/>
          </a:xfrm>
          <a:prstGeom prst="line">
            <a:avLst/>
          </a:prstGeom>
        </p:spPr>
        <p:style>
          <a:lnRef idx="3">
            <a:schemeClr val="accent2"/>
          </a:lnRef>
          <a:fillRef idx="0">
            <a:schemeClr val="accent2"/>
          </a:fillRef>
          <a:effectRef idx="2">
            <a:schemeClr val="accent2"/>
          </a:effectRef>
          <a:fontRef idx="minor">
            <a:schemeClr val="tx1"/>
          </a:fontRef>
        </p:style>
      </p:cxnSp>
      <p:pic>
        <p:nvPicPr>
          <p:cNvPr id="14" name="Picture 25" descr="qustionbig_b"/>
          <p:cNvPicPr>
            <a:picLocks noChangeAspect="1" noChangeArrowheads="1" noCrop="1"/>
          </p:cNvPicPr>
          <p:nvPr/>
        </p:nvPicPr>
        <p:blipFill>
          <a:blip r:embed="rId3" cstate="print"/>
          <a:srcRect/>
          <a:stretch>
            <a:fillRect/>
          </a:stretch>
        </p:blipFill>
        <p:spPr bwMode="auto">
          <a:xfrm>
            <a:off x="6318024" y="1517787"/>
            <a:ext cx="750888" cy="990600"/>
          </a:xfrm>
          <a:prstGeom prst="rect">
            <a:avLst/>
          </a:prstGeom>
          <a:noFill/>
          <a:ln w="9525">
            <a:noFill/>
            <a:miter lim="800000"/>
            <a:headEnd/>
            <a:tailEnd/>
          </a:ln>
        </p:spPr>
      </p:pic>
      <p:sp>
        <p:nvSpPr>
          <p:cNvPr id="15" name="Text Box 13"/>
          <p:cNvSpPr txBox="1">
            <a:spLocks noChangeArrowheads="1"/>
          </p:cNvSpPr>
          <p:nvPr/>
        </p:nvSpPr>
        <p:spPr bwMode="auto">
          <a:xfrm>
            <a:off x="4610100" y="2763187"/>
            <a:ext cx="4490244" cy="1200329"/>
          </a:xfrm>
          <a:prstGeom prst="rect">
            <a:avLst/>
          </a:prstGeom>
          <a:noFill/>
          <a:ln w="9525">
            <a:noFill/>
            <a:miter lim="800000"/>
            <a:headEnd/>
            <a:tailEnd/>
          </a:ln>
        </p:spPr>
        <p:txBody>
          <a:bodyPr wrap="square">
            <a:spAutoFit/>
          </a:bodyPr>
          <a:lstStyle/>
          <a:p>
            <a:pPr algn="ctr">
              <a:spcBef>
                <a:spcPct val="50000"/>
              </a:spcBef>
            </a:pPr>
            <a:r>
              <a:rPr lang="en-US" sz="2400" b="1">
                <a:solidFill>
                  <a:srgbClr val="0000FF"/>
                </a:solidFill>
              </a:rPr>
              <a:t>Xây dựng nếp sống văn hoá ở cộng đồng dân cư có ý nghĩa như thế nào?</a:t>
            </a:r>
          </a:p>
        </p:txBody>
      </p:sp>
      <p:sp>
        <p:nvSpPr>
          <p:cNvPr id="18" name="Text Box 8"/>
          <p:cNvSpPr txBox="1">
            <a:spLocks noChangeArrowheads="1"/>
          </p:cNvSpPr>
          <p:nvPr/>
        </p:nvSpPr>
        <p:spPr bwMode="auto">
          <a:xfrm>
            <a:off x="0" y="4248329"/>
            <a:ext cx="4229100" cy="1938992"/>
          </a:xfrm>
          <a:prstGeom prst="rect">
            <a:avLst/>
          </a:prstGeom>
          <a:noFill/>
          <a:ln w="9525">
            <a:noFill/>
            <a:miter lim="800000"/>
            <a:headEnd/>
            <a:tailEnd/>
          </a:ln>
        </p:spPr>
        <p:txBody>
          <a:bodyPr wrap="square">
            <a:spAutoFit/>
          </a:bodyPr>
          <a:lstStyle/>
          <a:p>
            <a:pPr algn="just"/>
            <a:r>
              <a:rPr lang="en-US" sz="2400">
                <a:solidFill>
                  <a:srgbClr val="0000FF"/>
                </a:solidFill>
              </a:rPr>
              <a:t>- </a:t>
            </a:r>
            <a:r>
              <a:rPr lang="en-US" sz="2400">
                <a:solidFill>
                  <a:srgbClr val="0000FF"/>
                </a:solidFill>
                <a:latin typeface="Times New Roman" pitchFamily="18" charset="0"/>
              </a:rPr>
              <a:t>Góp phần làm cho cuộc sống bình yên, hạnh phúc.</a:t>
            </a:r>
          </a:p>
          <a:p>
            <a:pPr algn="just"/>
            <a:r>
              <a:rPr lang="en-US" sz="2400">
                <a:solidFill>
                  <a:srgbClr val="0000FF"/>
                </a:solidFill>
                <a:latin typeface="Times New Roman" pitchFamily="18" charset="0"/>
              </a:rPr>
              <a:t>- Bảo vệ và phát huy truyền thống văn hoá tốt đẹp của dân tộc.</a:t>
            </a:r>
            <a:endParaRPr lang="en-US" sz="2400">
              <a:latin typeface="Times New Roman" pitchFamily="18" charset="0"/>
            </a:endParaRPr>
          </a:p>
        </p:txBody>
      </p:sp>
    </p:spTree>
    <p:extLst>
      <p:ext uri="{BB962C8B-B14F-4D97-AF65-F5344CB8AC3E}">
        <p14:creationId xmlns:p14="http://schemas.microsoft.com/office/powerpoint/2010/main" val="33061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5"/>
                                        </p:tgtEl>
                                        <p:attrNameLst>
                                          <p:attrName>style.visibility</p:attrName>
                                        </p:attrNameLst>
                                      </p:cBhvr>
                                      <p:to>
                                        <p:strVal val="visible"/>
                                      </p:to>
                                    </p:set>
                                    <p:anim calcmode="discrete" valueType="clr">
                                      <p:cBhvr override="childStyle">
                                        <p:cTn id="1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5"/>
                                        </p:tgtEl>
                                        <p:attrNameLst>
                                          <p:attrName>fillcolor</p:attrName>
                                        </p:attrNameLst>
                                      </p:cBhvr>
                                      <p:tavLst>
                                        <p:tav tm="0">
                                          <p:val>
                                            <p:clrVal>
                                              <a:schemeClr val="accent2"/>
                                            </p:clrVal>
                                          </p:val>
                                        </p:tav>
                                        <p:tav tm="50000">
                                          <p:val>
                                            <p:clrVal>
                                              <a:schemeClr val="hlink"/>
                                            </p:clrVal>
                                          </p:val>
                                        </p:tav>
                                      </p:tavLst>
                                    </p:anim>
                                    <p:set>
                                      <p:cBhvr>
                                        <p:cTn id="15" dur="80"/>
                                        <p:tgtEl>
                                          <p:spTgt spid="15"/>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20"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8">
                                            <p:txEl>
                                              <p:pRg st="0" end="0"/>
                                            </p:txEl>
                                          </p:spTgt>
                                        </p:tgtEl>
                                        <p:attrNameLst>
                                          <p:attrName>fill.type</p:attrName>
                                        </p:attrNameLst>
                                      </p:cBhvr>
                                      <p:to>
                                        <p:strVal val="solid"/>
                                      </p:to>
                                    </p:set>
                                  </p:childTnLst>
                                </p:cTn>
                              </p:par>
                            </p:childTnLst>
                          </p:cTn>
                        </p:par>
                        <p:par>
                          <p:cTn id="23" fill="hold">
                            <p:stCondLst>
                              <p:cond delay="1600"/>
                            </p:stCondLst>
                            <p:childTnLst>
                              <p:par>
                                <p:cTn id="24" presetID="27" presetClass="entr" presetSubtype="0" fill="hold" nodeType="afterEffect">
                                  <p:stCondLst>
                                    <p:cond delay="2000"/>
                                  </p:stCondLst>
                                  <p:iterate type="lt">
                                    <p:tmPct val="50000"/>
                                  </p:iterate>
                                  <p:childTnLst>
                                    <p:set>
                                      <p:cBhvr>
                                        <p:cTn id="25" dur="1" fill="hold">
                                          <p:stCondLst>
                                            <p:cond delay="0"/>
                                          </p:stCondLst>
                                        </p:cTn>
                                        <p:tgtEl>
                                          <p:spTgt spid="18">
                                            <p:txEl>
                                              <p:pRg st="1" end="1"/>
                                            </p:txEl>
                                          </p:spTgt>
                                        </p:tgtEl>
                                        <p:attrNameLst>
                                          <p:attrName>style.visibility</p:attrName>
                                        </p:attrNameLst>
                                      </p:cBhvr>
                                      <p:to>
                                        <p:strVal val="visible"/>
                                      </p:to>
                                    </p:set>
                                    <p:anim calcmode="discrete" valueType="clr">
                                      <p:cBhvr override="childStyle">
                                        <p:cTn id="26" dur="80"/>
                                        <p:tgtEl>
                                          <p:spTgt spid="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8">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1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oa2"/>
          <p:cNvPicPr>
            <a:picLocks noChangeAspect="1" noChangeArrowheads="1"/>
          </p:cNvPicPr>
          <p:nvPr/>
        </p:nvPicPr>
        <p:blipFill>
          <a:blip r:embed="rId2" cstate="print"/>
          <a:srcRect/>
          <a:stretch>
            <a:fillRect/>
          </a:stretch>
        </p:blipFill>
        <p:spPr bwMode="auto">
          <a:xfrm>
            <a:off x="0" y="609600"/>
            <a:ext cx="9144000" cy="76200"/>
          </a:xfrm>
          <a:prstGeom prst="rect">
            <a:avLst/>
          </a:prstGeom>
          <a:solidFill>
            <a:srgbClr val="FF3300"/>
          </a:solidFill>
          <a:ln w="9525">
            <a:solidFill>
              <a:srgbClr val="FF9999"/>
            </a:solidFill>
            <a:miter lim="800000"/>
            <a:headEnd/>
            <a:tailEnd/>
          </a:ln>
        </p:spPr>
      </p:pic>
      <p:sp>
        <p:nvSpPr>
          <p:cNvPr id="11" name="WordArt 2"/>
          <p:cNvSpPr>
            <a:spLocks noChangeArrowheads="1" noChangeShapeType="1" noTextEdit="1"/>
          </p:cNvSpPr>
          <p:nvPr/>
        </p:nvSpPr>
        <p:spPr bwMode="auto">
          <a:xfrm>
            <a:off x="0" y="76200"/>
            <a:ext cx="9144000" cy="609600"/>
          </a:xfrm>
          <a:prstGeom prst="rect">
            <a:avLst/>
          </a:prstGeom>
        </p:spPr>
        <p:txBody>
          <a:bodyPr wrap="none" fromWordArt="1">
            <a:prstTxWarp prst="textPlain">
              <a:avLst>
                <a:gd name="adj" fmla="val 50000"/>
              </a:avLst>
            </a:prstTxWarp>
          </a:bodyPr>
          <a:lstStyle/>
          <a:p>
            <a:pPr algn="ctr"/>
            <a:r>
              <a:rPr lang="vi-VN"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Tiết </a:t>
            </a:r>
            <a:r>
              <a:rPr lang="en-US"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12 - BÀI 9:</a:t>
            </a:r>
            <a:r>
              <a:rPr lang="vi-VN"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  GÓP PHẦN XÂY DỰNG NẾP SỐNG VĂN HOÁ Ở CỘNG ĐỒNG DÂN CƯ</a:t>
            </a:r>
            <a:endParaRPr lang="en-US" sz="3600" b="1"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4" name="Rectangle 3"/>
          <p:cNvSpPr/>
          <p:nvPr/>
        </p:nvSpPr>
        <p:spPr>
          <a:xfrm>
            <a:off x="0" y="838200"/>
            <a:ext cx="3756156" cy="461665"/>
          </a:xfrm>
          <a:prstGeom prst="rect">
            <a:avLst/>
          </a:prstGeom>
        </p:spPr>
        <p:txBody>
          <a:bodyPr wrap="none">
            <a:spAutoFit/>
          </a:bodyPr>
          <a:lstStyle/>
          <a:p>
            <a:r>
              <a:rPr lang="en-US" sz="2400" b="1">
                <a:solidFill>
                  <a:srgbClr val="FF0000"/>
                </a:solidFill>
                <a:latin typeface="Times New Roman" pitchFamily="18" charset="0"/>
              </a:rPr>
              <a:t>1. Cộng đồng dân cư là gì?</a:t>
            </a:r>
            <a:r>
              <a:rPr lang="en-US" sz="2400" b="1">
                <a:solidFill>
                  <a:srgbClr val="0033CC"/>
                </a:solidFill>
                <a:latin typeface="Times New Roman" pitchFamily="18" charset="0"/>
              </a:rPr>
              <a:t> </a:t>
            </a:r>
            <a:endParaRPr lang="en-US" sz="2400"/>
          </a:p>
        </p:txBody>
      </p:sp>
      <p:sp>
        <p:nvSpPr>
          <p:cNvPr id="2" name="Rectangle 1"/>
          <p:cNvSpPr/>
          <p:nvPr/>
        </p:nvSpPr>
        <p:spPr>
          <a:xfrm>
            <a:off x="0" y="1219200"/>
            <a:ext cx="4267200" cy="830997"/>
          </a:xfrm>
          <a:prstGeom prst="rect">
            <a:avLst/>
          </a:prstGeom>
        </p:spPr>
        <p:txBody>
          <a:bodyPr wrap="square">
            <a:spAutoFit/>
          </a:bodyPr>
          <a:lstStyle/>
          <a:p>
            <a:pPr algn="just"/>
            <a:r>
              <a:rPr lang="en-US" sz="2400" b="1">
                <a:solidFill>
                  <a:srgbClr val="FF0000"/>
                </a:solidFill>
                <a:latin typeface="Times New Roman" pitchFamily="18" charset="0"/>
              </a:rPr>
              <a:t>2. Xây dựng nếp sống văn hoá ở cộng đồng dân cư</a:t>
            </a:r>
            <a:r>
              <a:rPr lang="en-US" sz="2400" b="1">
                <a:solidFill>
                  <a:srgbClr val="0033CC"/>
                </a:solidFill>
                <a:latin typeface="Times New Roman" pitchFamily="18" charset="0"/>
              </a:rPr>
              <a:t> </a:t>
            </a:r>
            <a:endParaRPr lang="en-US" sz="2400"/>
          </a:p>
        </p:txBody>
      </p:sp>
      <p:sp>
        <p:nvSpPr>
          <p:cNvPr id="3" name="Rectangle 2"/>
          <p:cNvSpPr/>
          <p:nvPr/>
        </p:nvSpPr>
        <p:spPr>
          <a:xfrm>
            <a:off x="0" y="1905000"/>
            <a:ext cx="4229100" cy="1200329"/>
          </a:xfrm>
          <a:prstGeom prst="rect">
            <a:avLst/>
          </a:prstGeom>
        </p:spPr>
        <p:txBody>
          <a:bodyPr wrap="square">
            <a:spAutoFit/>
          </a:bodyPr>
          <a:lstStyle/>
          <a:p>
            <a:pPr algn="just">
              <a:spcBef>
                <a:spcPct val="50000"/>
              </a:spcBef>
            </a:pPr>
            <a:r>
              <a:rPr lang="en-US" sz="2400" b="1">
                <a:solidFill>
                  <a:srgbClr val="0033CC"/>
                </a:solidFill>
                <a:latin typeface="Times New Roman" pitchFamily="18" charset="0"/>
              </a:rPr>
              <a:t>     Là làm cho đời sống văn hoá tinh thần ngày càng lành mạnh phong phú.</a:t>
            </a:r>
            <a:endParaRPr lang="en-US" sz="2400">
              <a:latin typeface="Times New Roman" pitchFamily="18" charset="0"/>
            </a:endParaRPr>
          </a:p>
        </p:txBody>
      </p:sp>
      <p:sp>
        <p:nvSpPr>
          <p:cNvPr id="12" name="Rectangle 11"/>
          <p:cNvSpPr/>
          <p:nvPr/>
        </p:nvSpPr>
        <p:spPr>
          <a:xfrm>
            <a:off x="0" y="3048000"/>
            <a:ext cx="4267200" cy="1200329"/>
          </a:xfrm>
          <a:prstGeom prst="rect">
            <a:avLst/>
          </a:prstGeom>
        </p:spPr>
        <p:txBody>
          <a:bodyPr wrap="square">
            <a:spAutoFit/>
          </a:bodyPr>
          <a:lstStyle/>
          <a:p>
            <a:pPr algn="just"/>
            <a:r>
              <a:rPr lang="en-US" sz="2400" b="1">
                <a:solidFill>
                  <a:srgbClr val="FF0000"/>
                </a:solidFill>
                <a:latin typeface="Times New Roman" pitchFamily="18" charset="0"/>
              </a:rPr>
              <a:t>3. Ý nghĩa của xây dựng nếp sống văn hoá ở cộng đồng dân cư</a:t>
            </a:r>
            <a:r>
              <a:rPr lang="en-US" sz="2400" b="1">
                <a:solidFill>
                  <a:srgbClr val="0033CC"/>
                </a:solidFill>
                <a:latin typeface="Times New Roman" pitchFamily="18" charset="0"/>
              </a:rPr>
              <a:t> </a:t>
            </a:r>
            <a:endParaRPr lang="en-US" sz="2400"/>
          </a:p>
        </p:txBody>
      </p:sp>
      <p:cxnSp>
        <p:nvCxnSpPr>
          <p:cNvPr id="6" name="Straight Connector 5"/>
          <p:cNvCxnSpPr/>
          <p:nvPr/>
        </p:nvCxnSpPr>
        <p:spPr>
          <a:xfrm>
            <a:off x="4267200" y="1069032"/>
            <a:ext cx="0" cy="5788968"/>
          </a:xfrm>
          <a:prstGeom prst="line">
            <a:avLst/>
          </a:prstGeom>
        </p:spPr>
        <p:style>
          <a:lnRef idx="3">
            <a:schemeClr val="accent2"/>
          </a:lnRef>
          <a:fillRef idx="0">
            <a:schemeClr val="accent2"/>
          </a:fillRef>
          <a:effectRef idx="2">
            <a:schemeClr val="accent2"/>
          </a:effectRef>
          <a:fontRef idx="minor">
            <a:schemeClr val="tx1"/>
          </a:fontRef>
        </p:style>
      </p:cxnSp>
      <p:sp>
        <p:nvSpPr>
          <p:cNvPr id="18" name="Text Box 8"/>
          <p:cNvSpPr txBox="1">
            <a:spLocks noChangeArrowheads="1"/>
          </p:cNvSpPr>
          <p:nvPr/>
        </p:nvSpPr>
        <p:spPr bwMode="auto">
          <a:xfrm>
            <a:off x="0" y="4248329"/>
            <a:ext cx="4229100" cy="1938992"/>
          </a:xfrm>
          <a:prstGeom prst="rect">
            <a:avLst/>
          </a:prstGeom>
          <a:noFill/>
          <a:ln w="9525">
            <a:noFill/>
            <a:miter lim="800000"/>
            <a:headEnd/>
            <a:tailEnd/>
          </a:ln>
        </p:spPr>
        <p:txBody>
          <a:bodyPr wrap="square">
            <a:spAutoFit/>
          </a:bodyPr>
          <a:lstStyle/>
          <a:p>
            <a:pPr algn="just"/>
            <a:r>
              <a:rPr lang="en-US" sz="2400">
                <a:solidFill>
                  <a:srgbClr val="0000FF"/>
                </a:solidFill>
              </a:rPr>
              <a:t>- </a:t>
            </a:r>
            <a:r>
              <a:rPr lang="en-US" sz="2400">
                <a:solidFill>
                  <a:srgbClr val="0000FF"/>
                </a:solidFill>
                <a:latin typeface="Times New Roman" pitchFamily="18" charset="0"/>
              </a:rPr>
              <a:t>Góp phần làm cho cuộc sống bình yên, hạnh phúc.</a:t>
            </a:r>
          </a:p>
          <a:p>
            <a:pPr algn="just"/>
            <a:r>
              <a:rPr lang="en-US" sz="2400">
                <a:solidFill>
                  <a:srgbClr val="0000FF"/>
                </a:solidFill>
                <a:latin typeface="Times New Roman" pitchFamily="18" charset="0"/>
              </a:rPr>
              <a:t>- Bảo vệ và phát huy truyền thống văn hoá tốt đẹp của dân tộc.</a:t>
            </a:r>
            <a:endParaRPr lang="en-US" sz="2400">
              <a:latin typeface="Times New Roman" pitchFamily="18" charset="0"/>
            </a:endParaRPr>
          </a:p>
        </p:txBody>
      </p:sp>
      <p:pic>
        <p:nvPicPr>
          <p:cNvPr id="13" name="Picture 25" descr="qustionbig_b"/>
          <p:cNvPicPr>
            <a:picLocks noChangeAspect="1" noChangeArrowheads="1" noCrop="1"/>
          </p:cNvPicPr>
          <p:nvPr/>
        </p:nvPicPr>
        <p:blipFill>
          <a:blip r:embed="rId3" cstate="print"/>
          <a:srcRect/>
          <a:stretch>
            <a:fillRect/>
          </a:stretch>
        </p:blipFill>
        <p:spPr bwMode="auto">
          <a:xfrm>
            <a:off x="6292056" y="1019264"/>
            <a:ext cx="750888" cy="990600"/>
          </a:xfrm>
          <a:prstGeom prst="rect">
            <a:avLst/>
          </a:prstGeom>
          <a:noFill/>
          <a:ln w="9525">
            <a:noFill/>
            <a:miter lim="800000"/>
            <a:headEnd/>
            <a:tailEnd/>
          </a:ln>
        </p:spPr>
      </p:pic>
      <p:sp>
        <p:nvSpPr>
          <p:cNvPr id="16" name="Text Box 15"/>
          <p:cNvSpPr txBox="1">
            <a:spLocks noChangeArrowheads="1"/>
          </p:cNvSpPr>
          <p:nvPr/>
        </p:nvSpPr>
        <p:spPr bwMode="auto">
          <a:xfrm>
            <a:off x="4528344" y="2009864"/>
            <a:ext cx="4495800" cy="1200329"/>
          </a:xfrm>
          <a:prstGeom prst="rect">
            <a:avLst/>
          </a:prstGeom>
          <a:noFill/>
          <a:ln w="9525">
            <a:noFill/>
            <a:miter lim="800000"/>
            <a:headEnd/>
            <a:tailEnd/>
          </a:ln>
        </p:spPr>
        <p:txBody>
          <a:bodyPr wrap="square">
            <a:spAutoFit/>
          </a:bodyPr>
          <a:lstStyle/>
          <a:p>
            <a:pPr algn="just">
              <a:spcBef>
                <a:spcPct val="50000"/>
              </a:spcBef>
            </a:pPr>
            <a:r>
              <a:rPr lang="en-US" sz="2400" b="1">
                <a:solidFill>
                  <a:srgbClr val="0000FF"/>
                </a:solidFill>
              </a:rPr>
              <a:t>Hãy kể những việc em đã làm để góp phần vào xây dựng nếp sống văn hoá ở địa phương em?</a:t>
            </a:r>
          </a:p>
        </p:txBody>
      </p:sp>
    </p:spTree>
    <p:extLst>
      <p:ext uri="{BB962C8B-B14F-4D97-AF65-F5344CB8AC3E}">
        <p14:creationId xmlns:p14="http://schemas.microsoft.com/office/powerpoint/2010/main" val="29837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6"/>
                                        </p:tgtEl>
                                        <p:attrNameLst>
                                          <p:attrName>style.visibility</p:attrName>
                                        </p:attrNameLst>
                                      </p:cBhvr>
                                      <p:to>
                                        <p:strVal val="visible"/>
                                      </p:to>
                                    </p:set>
                                    <p:anim calcmode="discrete" valueType="clr">
                                      <p:cBhvr override="childStyle">
                                        <p:cTn id="1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
                                        </p:tgtEl>
                                        <p:attrNameLst>
                                          <p:attrName>fillcolor</p:attrName>
                                        </p:attrNameLst>
                                      </p:cBhvr>
                                      <p:tavLst>
                                        <p:tav tm="0">
                                          <p:val>
                                            <p:clrVal>
                                              <a:schemeClr val="accent2"/>
                                            </p:clrVal>
                                          </p:val>
                                        </p:tav>
                                        <p:tav tm="50000">
                                          <p:val>
                                            <p:clrVal>
                                              <a:schemeClr val="hlink"/>
                                            </p:clrVal>
                                          </p:val>
                                        </p:tav>
                                      </p:tavLst>
                                    </p:anim>
                                    <p:set>
                                      <p:cBhvr>
                                        <p:cTn id="15"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oa2"/>
          <p:cNvPicPr>
            <a:picLocks noChangeAspect="1" noChangeArrowheads="1"/>
          </p:cNvPicPr>
          <p:nvPr/>
        </p:nvPicPr>
        <p:blipFill>
          <a:blip r:embed="rId2" cstate="print"/>
          <a:srcRect/>
          <a:stretch>
            <a:fillRect/>
          </a:stretch>
        </p:blipFill>
        <p:spPr bwMode="auto">
          <a:xfrm>
            <a:off x="0" y="838200"/>
            <a:ext cx="9144000" cy="76200"/>
          </a:xfrm>
          <a:prstGeom prst="rect">
            <a:avLst/>
          </a:prstGeom>
          <a:solidFill>
            <a:srgbClr val="FF3300"/>
          </a:solidFill>
          <a:ln w="9525">
            <a:solidFill>
              <a:srgbClr val="FF9999"/>
            </a:solidFill>
            <a:miter lim="800000"/>
            <a:headEnd/>
            <a:tailEnd/>
          </a:ln>
        </p:spPr>
      </p:pic>
      <p:sp>
        <p:nvSpPr>
          <p:cNvPr id="14339" name="WordArt 3" descr="Cork"/>
          <p:cNvSpPr>
            <a:spLocks noChangeArrowheads="1" noChangeShapeType="1" noTextEdit="1"/>
          </p:cNvSpPr>
          <p:nvPr/>
        </p:nvSpPr>
        <p:spPr bwMode="auto">
          <a:xfrm>
            <a:off x="152400" y="152400"/>
            <a:ext cx="3962400" cy="609600"/>
          </a:xfrm>
          <a:prstGeom prst="rect">
            <a:avLst/>
          </a:prstGeom>
        </p:spPr>
        <p:txBody>
          <a:bodyPr wrap="none" fromWordArt="1">
            <a:prstTxWarp prst="textPlain">
              <a:avLst>
                <a:gd name="adj" fmla="val 50000"/>
              </a:avLst>
            </a:prstTxWarp>
          </a:bodyPr>
          <a:lstStyle/>
          <a:p>
            <a:pPr algn="ctr"/>
            <a:r>
              <a:rPr lang="en-US" sz="3600" kern="10">
                <a:ln w="19050">
                  <a:solidFill>
                    <a:srgbClr val="800000"/>
                  </a:solidFill>
                  <a:round/>
                  <a:headEnd/>
                  <a:tailEnd/>
                </a:ln>
                <a:blipFill dpi="0" rotWithShape="1">
                  <a:blip r:embed="rId3"/>
                  <a:srcRect/>
                  <a:tile tx="0" ty="0" sx="100000" sy="100000" flip="none" algn="tl"/>
                </a:blipFill>
                <a:effectLst>
                  <a:outerShdw dist="35921" dir="2700000" algn="ctr" rotWithShape="0">
                    <a:srgbClr val="990000"/>
                  </a:outerShdw>
                </a:effectLst>
                <a:latin typeface="Arial"/>
                <a:cs typeface="Arial"/>
              </a:rPr>
              <a:t>Luyện tập</a:t>
            </a:r>
          </a:p>
        </p:txBody>
      </p:sp>
      <p:sp>
        <p:nvSpPr>
          <p:cNvPr id="17412" name="Line 4"/>
          <p:cNvSpPr>
            <a:spLocks noChangeShapeType="1"/>
          </p:cNvSpPr>
          <p:nvPr/>
        </p:nvSpPr>
        <p:spPr bwMode="auto">
          <a:xfrm>
            <a:off x="609600" y="762000"/>
            <a:ext cx="2895600" cy="0"/>
          </a:xfrm>
          <a:prstGeom prst="line">
            <a:avLst/>
          </a:prstGeom>
          <a:noFill/>
          <a:ln w="28575">
            <a:solidFill>
              <a:srgbClr val="A50021"/>
            </a:solidFill>
            <a:round/>
            <a:headEnd/>
            <a:tailEnd/>
          </a:ln>
        </p:spPr>
        <p:txBody>
          <a:bodyPr/>
          <a:lstStyle/>
          <a:p>
            <a:endParaRPr lang="en-US"/>
          </a:p>
        </p:txBody>
      </p:sp>
      <p:sp>
        <p:nvSpPr>
          <p:cNvPr id="14341" name="Text Box 5"/>
          <p:cNvSpPr txBox="1">
            <a:spLocks noChangeArrowheads="1"/>
          </p:cNvSpPr>
          <p:nvPr/>
        </p:nvSpPr>
        <p:spPr bwMode="auto">
          <a:xfrm>
            <a:off x="152400" y="911225"/>
            <a:ext cx="8763000" cy="5807075"/>
          </a:xfrm>
          <a:prstGeom prst="rect">
            <a:avLst/>
          </a:prstGeom>
          <a:noFill/>
          <a:ln w="9525">
            <a:noFill/>
            <a:miter lim="800000"/>
            <a:headEnd/>
            <a:tailEnd/>
          </a:ln>
        </p:spPr>
        <p:txBody>
          <a:bodyPr>
            <a:spAutoFit/>
          </a:bodyPr>
          <a:lstStyle/>
          <a:p>
            <a:pPr marL="457200" indent="-457200">
              <a:lnSpc>
                <a:spcPct val="75000"/>
              </a:lnSpc>
              <a:spcBef>
                <a:spcPct val="35000"/>
              </a:spcBef>
            </a:pPr>
            <a:r>
              <a:rPr lang="en-US" sz="2600" b="1" dirty="0">
                <a:solidFill>
                  <a:schemeClr val="bg1"/>
                </a:solidFill>
                <a:latin typeface="Times New Roman" pitchFamily="18" charset="0"/>
              </a:rPr>
              <a:t>  </a:t>
            </a:r>
            <a:r>
              <a:rPr lang="en-US" sz="2400" b="1" dirty="0" err="1">
                <a:solidFill>
                  <a:srgbClr val="0000FF"/>
                </a:solidFill>
                <a:latin typeface="Times New Roman" pitchFamily="18" charset="0"/>
              </a:rPr>
              <a:t>Bài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tập</a:t>
            </a:r>
            <a:r>
              <a:rPr lang="en-US" sz="2400" b="1" dirty="0">
                <a:solidFill>
                  <a:srgbClr val="0000FF"/>
                </a:solidFill>
                <a:latin typeface="Times New Roman" pitchFamily="18" charset="0"/>
              </a:rPr>
              <a:t> 2, SGK . </a:t>
            </a:r>
          </a:p>
          <a:p>
            <a:pPr marL="457200" indent="-457200">
              <a:lnSpc>
                <a:spcPct val="75000"/>
              </a:lnSpc>
              <a:spcBef>
                <a:spcPct val="35000"/>
              </a:spcBef>
            </a:pPr>
            <a:r>
              <a:rPr lang="en-US" sz="2400" b="1" dirty="0">
                <a:solidFill>
                  <a:srgbClr val="0000FF"/>
                </a:solidFill>
                <a:latin typeface="Times New Roman" pitchFamily="18" charset="0"/>
              </a:rPr>
              <a:t>Theo </a:t>
            </a:r>
            <a:r>
              <a:rPr lang="en-US" sz="2400" b="1" dirty="0" err="1">
                <a:solidFill>
                  <a:srgbClr val="0000FF"/>
                </a:solidFill>
                <a:latin typeface="Times New Roman" pitchFamily="18" charset="0"/>
              </a:rPr>
              <a:t>em</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những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biểu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hiện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nào</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sau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đây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góp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phần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xây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dựng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nếp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sống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văn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hoá</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cộng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đồng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dân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cư</a:t>
            </a:r>
            <a:r>
              <a:rPr lang="en-US" sz="2400" b="1" dirty="0">
                <a:solidFill>
                  <a:srgbClr val="0000FF"/>
                </a:solidFill>
                <a:latin typeface="Times New Roman" pitchFamily="18" charset="0"/>
              </a:rPr>
              <a:t> ? </a:t>
            </a:r>
            <a:r>
              <a:rPr lang="en-US" sz="2400" b="1" dirty="0" err="1">
                <a:solidFill>
                  <a:srgbClr val="0000FF"/>
                </a:solidFill>
                <a:latin typeface="Times New Roman" pitchFamily="18" charset="0"/>
              </a:rPr>
              <a:t>Vì</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sao</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a.   </a:t>
            </a:r>
            <a:r>
              <a:rPr lang="en-US" sz="2400" b="1" dirty="0" err="1">
                <a:solidFill>
                  <a:srgbClr val="0000FF"/>
                </a:solidFill>
                <a:latin typeface="Times New Roman" pitchFamily="18" charset="0"/>
              </a:rPr>
              <a:t>Các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gia</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đình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giúp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nhau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làm</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kinh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tế</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xoá</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đói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giảm</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nghèo</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b.  </a:t>
            </a:r>
            <a:r>
              <a:rPr lang="en-US" sz="2400" b="1" dirty="0" err="1">
                <a:solidFill>
                  <a:srgbClr val="0000FF"/>
                </a:solidFill>
                <a:latin typeface="Times New Roman" pitchFamily="18" charset="0"/>
              </a:rPr>
              <a:t>Trẻ</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em</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tụ</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tập</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quán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xá</a:t>
            </a:r>
            <a:r>
              <a:rPr lang="en-US" sz="2400" b="1" dirty="0">
                <a:solidFill>
                  <a:srgbClr val="0000FF"/>
                </a:solidFill>
                <a:latin typeface="Times New Roman" pitchFamily="18" charset="0"/>
              </a:rPr>
              <a:t>, la </a:t>
            </a:r>
            <a:r>
              <a:rPr lang="en-US" sz="2400" b="1" dirty="0" err="1">
                <a:solidFill>
                  <a:srgbClr val="0000FF"/>
                </a:solidFill>
                <a:latin typeface="Times New Roman" pitchFamily="18" charset="0"/>
              </a:rPr>
              <a:t>cà</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ngoài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đường</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c.   </a:t>
            </a:r>
            <a:r>
              <a:rPr lang="en-US" sz="2400" b="1" dirty="0" err="1">
                <a:solidFill>
                  <a:srgbClr val="0000FF"/>
                </a:solidFill>
                <a:latin typeface="Times New Roman" pitchFamily="18" charset="0"/>
              </a:rPr>
              <a:t>Bỏ</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trồng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cây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thuốc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phiện</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d.  </a:t>
            </a:r>
            <a:r>
              <a:rPr lang="en-US" sz="2400" b="1" dirty="0" err="1">
                <a:solidFill>
                  <a:srgbClr val="0000FF"/>
                </a:solidFill>
                <a:latin typeface="Times New Roman" pitchFamily="18" charset="0"/>
              </a:rPr>
              <a:t>Trẻ</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em</a:t>
            </a:r>
            <a:r>
              <a:rPr lang="en-US" dirty="0">
                <a:solidFill>
                  <a:srgbClr val="0000FF"/>
                </a:solidFill>
              </a:rPr>
              <a:t>  </a:t>
            </a:r>
            <a:r>
              <a:rPr lang="en-US" sz="2400" b="1" dirty="0" err="1">
                <a:solidFill>
                  <a:srgbClr val="0000FF"/>
                </a:solidFill>
                <a:latin typeface="Times New Roman" pitchFamily="18" charset="0"/>
              </a:rPr>
              <a:t>đ</a:t>
            </a:r>
            <a:r>
              <a:rPr lang="en-US" b="1" dirty="0" err="1">
                <a:solidFill>
                  <a:srgbClr val="0000FF"/>
                </a:solidFill>
              </a:rPr>
              <a:t>ến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tuổi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học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đều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đến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trường</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đ.   </a:t>
            </a:r>
            <a:r>
              <a:rPr lang="en-US" sz="2400" b="1" dirty="0" err="1">
                <a:solidFill>
                  <a:srgbClr val="0000FF"/>
                </a:solidFill>
                <a:latin typeface="Times New Roman" pitchFamily="18" charset="0"/>
              </a:rPr>
              <a:t>Sinh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đẻ</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có</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kế</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hoạch</a:t>
            </a:r>
            <a:endParaRPr lang="en-US" sz="2400" b="1" dirty="0">
              <a:solidFill>
                <a:srgbClr val="0000FF"/>
              </a:solidFill>
              <a:latin typeface="Times New Roman" pitchFamily="18" charset="0"/>
            </a:endParaRPr>
          </a:p>
          <a:p>
            <a:pPr marL="457200" indent="-457200">
              <a:lnSpc>
                <a:spcPct val="75000"/>
              </a:lnSpc>
              <a:spcBef>
                <a:spcPct val="35000"/>
              </a:spcBef>
            </a:pPr>
            <a:r>
              <a:rPr lang="en-US" sz="2400" b="1" dirty="0">
                <a:solidFill>
                  <a:srgbClr val="0000FF"/>
                </a:solidFill>
                <a:latin typeface="Times New Roman" pitchFamily="18" charset="0"/>
              </a:rPr>
              <a:t>e.   </a:t>
            </a:r>
            <a:r>
              <a:rPr lang="en-US" sz="2400" b="1" dirty="0" err="1">
                <a:solidFill>
                  <a:srgbClr val="0000FF"/>
                </a:solidFill>
                <a:latin typeface="Times New Roman" pitchFamily="18" charset="0"/>
              </a:rPr>
              <a:t>Tổ</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chức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cưới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xin</a:t>
            </a:r>
            <a:r>
              <a:rPr lang="en-US" sz="2400" b="1" dirty="0">
                <a:solidFill>
                  <a:srgbClr val="0000FF"/>
                </a:solidFill>
                <a:latin typeface="Times New Roman" pitchFamily="18" charset="0"/>
              </a:rPr>
              <a:t>, ma </a:t>
            </a:r>
            <a:r>
              <a:rPr lang="en-US" sz="2400" b="1" dirty="0" err="1">
                <a:solidFill>
                  <a:srgbClr val="0000FF"/>
                </a:solidFill>
                <a:latin typeface="Times New Roman" pitchFamily="18" charset="0"/>
              </a:rPr>
              <a:t>chay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linh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đình</a:t>
            </a:r>
            <a:endParaRPr lang="en-US" sz="2400" b="1" dirty="0">
              <a:solidFill>
                <a:srgbClr val="0000FF"/>
              </a:solidFill>
              <a:latin typeface="Times New Roman" pitchFamily="18" charset="0"/>
            </a:endParaRPr>
          </a:p>
          <a:p>
            <a:pPr marL="457200" indent="-457200">
              <a:lnSpc>
                <a:spcPct val="75000"/>
              </a:lnSpc>
              <a:spcBef>
                <a:spcPct val="35000"/>
              </a:spcBef>
            </a:pPr>
            <a:r>
              <a:rPr lang="en-US" sz="2400" b="1" dirty="0">
                <a:solidFill>
                  <a:srgbClr val="0000FF"/>
                </a:solidFill>
                <a:latin typeface="Times New Roman" pitchFamily="18" charset="0"/>
              </a:rPr>
              <a:t>g.  </a:t>
            </a:r>
            <a:r>
              <a:rPr lang="en-US" sz="2400" b="1" dirty="0" err="1">
                <a:solidFill>
                  <a:srgbClr val="0000FF"/>
                </a:solidFill>
                <a:latin typeface="Times New Roman" pitchFamily="18" charset="0"/>
              </a:rPr>
              <a:t>Trồng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cây</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đ</a:t>
            </a:r>
            <a:r>
              <a:rPr lang="en-US" b="1" dirty="0" err="1">
                <a:solidFill>
                  <a:srgbClr val="0000FF"/>
                </a:solidFill>
              </a:rPr>
              <a:t>ường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ngõ</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xóm</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h.  </a:t>
            </a:r>
            <a:r>
              <a:rPr lang="en-US" sz="2400" b="1" dirty="0" err="1">
                <a:solidFill>
                  <a:srgbClr val="0000FF"/>
                </a:solidFill>
                <a:latin typeface="Times New Roman" pitchFamily="18" charset="0"/>
              </a:rPr>
              <a:t>Tảo</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hôn</a:t>
            </a:r>
            <a:endParaRPr lang="en-US" sz="2400" b="1" dirty="0">
              <a:solidFill>
                <a:srgbClr val="0000FF"/>
              </a:solidFill>
              <a:latin typeface="Times New Roman" pitchFamily="18" charset="0"/>
            </a:endParaRPr>
          </a:p>
          <a:p>
            <a:pPr marL="457200" indent="-457200">
              <a:lnSpc>
                <a:spcPct val="75000"/>
              </a:lnSpc>
              <a:spcBef>
                <a:spcPct val="35000"/>
              </a:spcBef>
            </a:pPr>
            <a:r>
              <a:rPr lang="en-US" sz="2400" b="1" dirty="0" err="1">
                <a:solidFill>
                  <a:srgbClr val="0000FF"/>
                </a:solidFill>
                <a:latin typeface="Times New Roman" pitchFamily="18" charset="0"/>
              </a:rPr>
              <a:t>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Tích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cực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đọc</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sách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báo</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k.   </a:t>
            </a:r>
            <a:r>
              <a:rPr lang="en-US" sz="2400" b="1" dirty="0" err="1">
                <a:solidFill>
                  <a:srgbClr val="0000FF"/>
                </a:solidFill>
                <a:latin typeface="Times New Roman" pitchFamily="18" charset="0"/>
              </a:rPr>
              <a:t>Làm</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vệ</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sinh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đường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phố</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làng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xóm</a:t>
            </a:r>
            <a:r>
              <a:rPr lang="en-US" sz="2400" b="1" dirty="0">
                <a:solidFill>
                  <a:srgbClr val="0000FF"/>
                </a:solidFill>
                <a:latin typeface="Times New Roman" pitchFamily="18" charset="0"/>
              </a:rPr>
              <a:t>.</a:t>
            </a:r>
          </a:p>
          <a:p>
            <a:pPr marL="457200" indent="-457200">
              <a:lnSpc>
                <a:spcPct val="75000"/>
              </a:lnSpc>
              <a:spcBef>
                <a:spcPct val="35000"/>
              </a:spcBef>
            </a:pPr>
            <a:r>
              <a:rPr lang="en-US" sz="2400" b="1" dirty="0">
                <a:solidFill>
                  <a:srgbClr val="0000FF"/>
                </a:solidFill>
                <a:latin typeface="Times New Roman" pitchFamily="18" charset="0"/>
              </a:rPr>
              <a:t>l.   </a:t>
            </a:r>
            <a:r>
              <a:rPr lang="en-US" sz="2400" b="1" dirty="0" err="1">
                <a:solidFill>
                  <a:srgbClr val="0000FF"/>
                </a:solidFill>
                <a:latin typeface="Times New Roman" pitchFamily="18" charset="0"/>
              </a:rPr>
              <a:t>Chữa</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bệnh</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bằng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cúng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bái</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bùa</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phép</a:t>
            </a:r>
            <a:r>
              <a:rPr lang="en-US" sz="2400" b="1" dirty="0">
                <a:solidFill>
                  <a:srgbClr val="0000FF"/>
                </a:solidFill>
                <a:latin typeface="Times New Roman" pitchFamily="18" charset="0"/>
              </a:rPr>
              <a:t>.</a:t>
            </a:r>
          </a:p>
          <a:p>
            <a:pPr marL="457200" indent="-457200">
              <a:lnSpc>
                <a:spcPct val="75000"/>
              </a:lnSpc>
              <a:spcBef>
                <a:spcPct val="35000"/>
              </a:spcBef>
            </a:pPr>
            <a:endParaRPr lang="en-US" b="1" dirty="0">
              <a:solidFill>
                <a:srgbClr val="0000FF"/>
              </a:solidFill>
            </a:endParaRPr>
          </a:p>
        </p:txBody>
      </p:sp>
      <p:sp>
        <p:nvSpPr>
          <p:cNvPr id="14342" name="Oval 6"/>
          <p:cNvSpPr>
            <a:spLocks noChangeArrowheads="1"/>
          </p:cNvSpPr>
          <p:nvPr/>
        </p:nvSpPr>
        <p:spPr bwMode="auto">
          <a:xfrm>
            <a:off x="76200" y="56388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b="1">
                <a:solidFill>
                  <a:schemeClr val="bg1"/>
                </a:solidFill>
                <a:latin typeface="Times New Roman" pitchFamily="18" charset="0"/>
              </a:rPr>
              <a:t>k</a:t>
            </a:r>
            <a:r>
              <a:rPr lang="en-US" sz="2400">
                <a:solidFill>
                  <a:schemeClr val="bg1"/>
                </a:solidFill>
                <a:latin typeface="Times New Roman" pitchFamily="18" charset="0"/>
              </a:rPr>
              <a:t> </a:t>
            </a:r>
          </a:p>
        </p:txBody>
      </p:sp>
      <p:sp>
        <p:nvSpPr>
          <p:cNvPr id="14343" name="Oval 7"/>
          <p:cNvSpPr>
            <a:spLocks noChangeArrowheads="1"/>
          </p:cNvSpPr>
          <p:nvPr/>
        </p:nvSpPr>
        <p:spPr bwMode="auto">
          <a:xfrm>
            <a:off x="76200" y="19812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b="1">
                <a:solidFill>
                  <a:schemeClr val="bg1"/>
                </a:solidFill>
                <a:latin typeface="Times New Roman" pitchFamily="18" charset="0"/>
              </a:rPr>
              <a:t>a </a:t>
            </a:r>
          </a:p>
        </p:txBody>
      </p:sp>
      <p:sp>
        <p:nvSpPr>
          <p:cNvPr id="14344" name="Oval 8"/>
          <p:cNvSpPr>
            <a:spLocks noChangeArrowheads="1"/>
          </p:cNvSpPr>
          <p:nvPr/>
        </p:nvSpPr>
        <p:spPr bwMode="auto">
          <a:xfrm>
            <a:off x="76200" y="36576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a:solidFill>
                  <a:schemeClr val="bg1"/>
                </a:solidFill>
                <a:latin typeface="Times New Roman" pitchFamily="18" charset="0"/>
              </a:rPr>
              <a:t>đ </a:t>
            </a:r>
          </a:p>
        </p:txBody>
      </p:sp>
      <p:sp>
        <p:nvSpPr>
          <p:cNvPr id="14345" name="Oval 9"/>
          <p:cNvSpPr>
            <a:spLocks noChangeArrowheads="1"/>
          </p:cNvSpPr>
          <p:nvPr/>
        </p:nvSpPr>
        <p:spPr bwMode="auto">
          <a:xfrm>
            <a:off x="76200" y="27432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b="1">
                <a:solidFill>
                  <a:schemeClr val="bg1"/>
                </a:solidFill>
                <a:latin typeface="Times New Roman" pitchFamily="18" charset="0"/>
              </a:rPr>
              <a:t>c</a:t>
            </a:r>
            <a:r>
              <a:rPr lang="en-US" sz="2400">
                <a:solidFill>
                  <a:schemeClr val="bg1"/>
                </a:solidFill>
                <a:latin typeface="Times New Roman" pitchFamily="18" charset="0"/>
              </a:rPr>
              <a:t> </a:t>
            </a:r>
          </a:p>
        </p:txBody>
      </p:sp>
      <p:sp>
        <p:nvSpPr>
          <p:cNvPr id="14349" name="Oval 13"/>
          <p:cNvSpPr>
            <a:spLocks noChangeArrowheads="1"/>
          </p:cNvSpPr>
          <p:nvPr/>
        </p:nvSpPr>
        <p:spPr bwMode="auto">
          <a:xfrm>
            <a:off x="76200" y="32004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b="1">
                <a:solidFill>
                  <a:schemeClr val="bg1"/>
                </a:solidFill>
                <a:latin typeface="Times New Roman" pitchFamily="18" charset="0"/>
              </a:rPr>
              <a:t>d</a:t>
            </a:r>
            <a:r>
              <a:rPr lang="en-US" sz="2400">
                <a:solidFill>
                  <a:schemeClr val="bg1"/>
                </a:solidFill>
                <a:latin typeface="Times New Roman" pitchFamily="18" charset="0"/>
              </a:rPr>
              <a:t> </a:t>
            </a:r>
          </a:p>
        </p:txBody>
      </p:sp>
      <p:sp>
        <p:nvSpPr>
          <p:cNvPr id="14350" name="Oval 14"/>
          <p:cNvSpPr>
            <a:spLocks noChangeArrowheads="1"/>
          </p:cNvSpPr>
          <p:nvPr/>
        </p:nvSpPr>
        <p:spPr bwMode="auto">
          <a:xfrm>
            <a:off x="76200" y="44196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a:solidFill>
                  <a:schemeClr val="bg1"/>
                </a:solidFill>
                <a:latin typeface="Times New Roman" pitchFamily="18" charset="0"/>
              </a:rPr>
              <a:t>g </a:t>
            </a:r>
          </a:p>
        </p:txBody>
      </p:sp>
      <p:sp>
        <p:nvSpPr>
          <p:cNvPr id="14351" name="Oval 15"/>
          <p:cNvSpPr>
            <a:spLocks noChangeArrowheads="1"/>
          </p:cNvSpPr>
          <p:nvPr/>
        </p:nvSpPr>
        <p:spPr bwMode="auto">
          <a:xfrm>
            <a:off x="76200" y="5181600"/>
            <a:ext cx="457200" cy="381000"/>
          </a:xfrm>
          <a:prstGeom prst="ellipse">
            <a:avLst/>
          </a:prstGeom>
          <a:solidFill>
            <a:srgbClr val="FF3300"/>
          </a:solidFill>
          <a:ln w="9525">
            <a:solidFill>
              <a:srgbClr val="FF3300"/>
            </a:solidFill>
            <a:round/>
            <a:headEnd/>
            <a:tailEnd/>
          </a:ln>
        </p:spPr>
        <p:txBody>
          <a:bodyPr wrap="none" anchor="ctr"/>
          <a:lstStyle/>
          <a:p>
            <a:pPr algn="ctr"/>
            <a:r>
              <a:rPr lang="en-US" sz="2400" b="1">
                <a:solidFill>
                  <a:schemeClr val="bg1"/>
                </a:solidFill>
                <a:latin typeface="Times New Roman" pitchFamily="18" charset="0"/>
              </a:rPr>
              <a:t>i </a:t>
            </a:r>
          </a:p>
        </p:txBody>
      </p:sp>
      <p:pic>
        <p:nvPicPr>
          <p:cNvPr id="40985" name="Picture 25" descr="qustionbig_b"/>
          <p:cNvPicPr>
            <a:picLocks noChangeAspect="1" noChangeArrowheads="1" noCrop="1"/>
          </p:cNvPicPr>
          <p:nvPr/>
        </p:nvPicPr>
        <p:blipFill>
          <a:blip r:embed="rId4" cstate="print"/>
          <a:srcRect/>
          <a:stretch>
            <a:fillRect/>
          </a:stretch>
        </p:blipFill>
        <p:spPr bwMode="auto">
          <a:xfrm>
            <a:off x="4196556" y="0"/>
            <a:ext cx="750888" cy="990600"/>
          </a:xfrm>
          <a:prstGeom prst="rect">
            <a:avLst/>
          </a:prstGeom>
          <a:noFill/>
          <a:ln w="9525">
            <a:noFill/>
            <a:miter lim="800000"/>
            <a:headEnd/>
            <a:tailEnd/>
          </a:ln>
        </p:spPr>
      </p:pic>
      <p:sp>
        <p:nvSpPr>
          <p:cNvPr id="14" name="Rectangle 13"/>
          <p:cNvSpPr/>
          <p:nvPr/>
        </p:nvSpPr>
        <p:spPr>
          <a:xfrm>
            <a:off x="5867400" y="2779216"/>
            <a:ext cx="3276600" cy="3985706"/>
          </a:xfrm>
          <a:prstGeom prst="rect">
            <a:avLst/>
          </a:prstGeom>
          <a:solidFill>
            <a:srgbClr val="FFFF00"/>
          </a:solidFill>
          <a:ln>
            <a:solidFill>
              <a:srgbClr val="FF0000"/>
            </a:solidFill>
          </a:ln>
        </p:spPr>
        <p:txBody>
          <a:bodyPr wrap="square">
            <a:spAutoFit/>
          </a:bodyPr>
          <a:lstStyle/>
          <a:p>
            <a:pPr algn="just"/>
            <a:r>
              <a:rPr lang="vi-VN" sz="2300">
                <a:solidFill>
                  <a:srgbClr val="FF0000"/>
                </a:solidFill>
              </a:rPr>
              <a:t>Vì đây là những hành động thể hiện sự đoàn kết, gắn bó giúp đỡ lẫn nhau. Cùng tương trợ, góp ý, xây dựng cho nhau để có những hành động hay, hành động đẹp bảo vệ cảnh quan môi trường sạch đẹp, đoàn kết láng giềng…</a:t>
            </a:r>
            <a:endParaRPr lang="en-US" sz="23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0985"/>
                                        </p:tgtEl>
                                        <p:attrNameLst>
                                          <p:attrName>style.visibility</p:attrName>
                                        </p:attrNameLst>
                                      </p:cBhvr>
                                      <p:to>
                                        <p:strVal val="visible"/>
                                      </p:to>
                                    </p:set>
                                    <p:anim calcmode="lin" valueType="num">
                                      <p:cBhvr>
                                        <p:cTn id="7" dur="500" fill="hold"/>
                                        <p:tgtEl>
                                          <p:spTgt spid="40985"/>
                                        </p:tgtEl>
                                        <p:attrNameLst>
                                          <p:attrName>ppt_w</p:attrName>
                                        </p:attrNameLst>
                                      </p:cBhvr>
                                      <p:tavLst>
                                        <p:tav tm="0">
                                          <p:val>
                                            <p:fltVal val="0"/>
                                          </p:val>
                                        </p:tav>
                                        <p:tav tm="100000">
                                          <p:val>
                                            <p:strVal val="#ppt_w"/>
                                          </p:val>
                                        </p:tav>
                                      </p:tavLst>
                                    </p:anim>
                                    <p:anim calcmode="lin" valueType="num">
                                      <p:cBhvr>
                                        <p:cTn id="8" dur="500" fill="hold"/>
                                        <p:tgtEl>
                                          <p:spTgt spid="40985"/>
                                        </p:tgtEl>
                                        <p:attrNameLst>
                                          <p:attrName>ppt_h</p:attrName>
                                        </p:attrNameLst>
                                      </p:cBhvr>
                                      <p:tavLst>
                                        <p:tav tm="0">
                                          <p:val>
                                            <p:fltVal val="0"/>
                                          </p:val>
                                        </p:tav>
                                        <p:tav tm="100000">
                                          <p:val>
                                            <p:strVal val="#ppt_h"/>
                                          </p:val>
                                        </p:tav>
                                      </p:tavLst>
                                    </p:anim>
                                    <p:animEffect transition="in" filter="fade">
                                      <p:cBhvr>
                                        <p:cTn id="9" dur="500"/>
                                        <p:tgtEl>
                                          <p:spTgt spid="40985"/>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4342"/>
                                        </p:tgtEl>
                                        <p:attrNameLst>
                                          <p:attrName>style.visibility</p:attrName>
                                        </p:attrNameLst>
                                      </p:cBhvr>
                                      <p:to>
                                        <p:strVal val="visible"/>
                                      </p:to>
                                    </p:set>
                                    <p:animEffect transition="in" filter="checkerboard(across)">
                                      <p:cBhvr>
                                        <p:cTn id="14" dur="500"/>
                                        <p:tgtEl>
                                          <p:spTgt spid="14342"/>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checkerboard(across)">
                                      <p:cBhvr>
                                        <p:cTn id="17" dur="500"/>
                                        <p:tgtEl>
                                          <p:spTgt spid="14343"/>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4344"/>
                                        </p:tgtEl>
                                        <p:attrNameLst>
                                          <p:attrName>style.visibility</p:attrName>
                                        </p:attrNameLst>
                                      </p:cBhvr>
                                      <p:to>
                                        <p:strVal val="visible"/>
                                      </p:to>
                                    </p:set>
                                    <p:animEffect transition="in" filter="checkerboard(across)">
                                      <p:cBhvr>
                                        <p:cTn id="20" dur="500"/>
                                        <p:tgtEl>
                                          <p:spTgt spid="14344"/>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4345"/>
                                        </p:tgtEl>
                                        <p:attrNameLst>
                                          <p:attrName>style.visibility</p:attrName>
                                        </p:attrNameLst>
                                      </p:cBhvr>
                                      <p:to>
                                        <p:strVal val="visible"/>
                                      </p:to>
                                    </p:set>
                                    <p:animEffect transition="in" filter="checkerboard(across)">
                                      <p:cBhvr>
                                        <p:cTn id="23" dur="500"/>
                                        <p:tgtEl>
                                          <p:spTgt spid="14345"/>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4349"/>
                                        </p:tgtEl>
                                        <p:attrNameLst>
                                          <p:attrName>style.visibility</p:attrName>
                                        </p:attrNameLst>
                                      </p:cBhvr>
                                      <p:to>
                                        <p:strVal val="visible"/>
                                      </p:to>
                                    </p:set>
                                    <p:animEffect transition="in" filter="checkerboard(across)">
                                      <p:cBhvr>
                                        <p:cTn id="26" dur="500"/>
                                        <p:tgtEl>
                                          <p:spTgt spid="14349"/>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14350"/>
                                        </p:tgtEl>
                                        <p:attrNameLst>
                                          <p:attrName>style.visibility</p:attrName>
                                        </p:attrNameLst>
                                      </p:cBhvr>
                                      <p:to>
                                        <p:strVal val="visible"/>
                                      </p:to>
                                    </p:set>
                                    <p:animEffect transition="in" filter="checkerboard(across)">
                                      <p:cBhvr>
                                        <p:cTn id="29" dur="500"/>
                                        <p:tgtEl>
                                          <p:spTgt spid="1435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351"/>
                                        </p:tgtEl>
                                        <p:attrNameLst>
                                          <p:attrName>style.visibility</p:attrName>
                                        </p:attrNameLst>
                                      </p:cBhvr>
                                      <p:to>
                                        <p:strVal val="visible"/>
                                      </p:to>
                                    </p:set>
                                    <p:animEffect transition="in" filter="checkerboard(across)">
                                      <p:cBhvr>
                                        <p:cTn id="32" dur="500"/>
                                        <p:tgtEl>
                                          <p:spTgt spid="1435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P spid="14345" grpId="0" animBg="1"/>
      <p:bldP spid="14349" grpId="0" animBg="1"/>
      <p:bldP spid="14350" grpId="0" animBg="1"/>
      <p:bldP spid="1435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605088" y="762000"/>
            <a:ext cx="5105400" cy="762000"/>
          </a:xfrm>
          <a:solidFill>
            <a:srgbClr val="CCCCFF"/>
          </a:solidFill>
        </p:spPr>
        <p:txBody>
          <a:bodyPr>
            <a:noAutofit/>
          </a:bodyPr>
          <a:lstStyle/>
          <a:p>
            <a:pPr eaLnBrk="1" hangingPunct="1"/>
            <a:r>
              <a:rPr lang="en-US" b="1">
                <a:solidFill>
                  <a:srgbClr val="FF0000"/>
                </a:solidFill>
                <a:latin typeface="Times New Roman" pitchFamily="18" charset="0"/>
              </a:rPr>
              <a:t>Hướng dẫn về nhà</a:t>
            </a:r>
          </a:p>
        </p:txBody>
      </p:sp>
      <p:sp>
        <p:nvSpPr>
          <p:cNvPr id="54275" name="Rectangle 3"/>
          <p:cNvSpPr>
            <a:spLocks noGrp="1" noChangeArrowheads="1"/>
          </p:cNvSpPr>
          <p:nvPr>
            <p:ph type="body" idx="1"/>
          </p:nvPr>
        </p:nvSpPr>
        <p:spPr>
          <a:xfrm>
            <a:off x="419100" y="2070100"/>
            <a:ext cx="8686800" cy="4483100"/>
          </a:xfrm>
          <a:solidFill>
            <a:srgbClr val="CCCCFF"/>
          </a:solidFill>
          <a:ln>
            <a:solidFill>
              <a:schemeClr val="accent1"/>
            </a:solidFill>
          </a:ln>
        </p:spPr>
        <p:txBody>
          <a:bodyPr>
            <a:noAutofit/>
          </a:bodyPr>
          <a:lstStyle/>
          <a:p>
            <a:pPr eaLnBrk="1" hangingPunct="1">
              <a:buFontTx/>
              <a:buNone/>
            </a:pPr>
            <a:r>
              <a:rPr lang="en-US" sz="5400" b="1" i="1">
                <a:solidFill>
                  <a:srgbClr val="0000FF"/>
                </a:solidFill>
                <a:latin typeface="Times New Roman" pitchFamily="18" charset="0"/>
              </a:rPr>
              <a:t>- Học bài và làm các bài tập còn lại SGK</a:t>
            </a:r>
            <a:endParaRPr lang="en-US" sz="5400" b="1" i="1" dirty="0">
              <a:solidFill>
                <a:srgbClr val="0000FF"/>
              </a:solidFill>
              <a:latin typeface="Times New Roman" pitchFamily="18" charset="0"/>
            </a:endParaRPr>
          </a:p>
          <a:p>
            <a:pPr eaLnBrk="1" hangingPunct="1">
              <a:buFontTx/>
              <a:buNone/>
            </a:pPr>
            <a:r>
              <a:rPr lang="en-US" sz="5400" b="1" i="1">
                <a:solidFill>
                  <a:srgbClr val="0000FF"/>
                </a:solidFill>
                <a:latin typeface="Times New Roman" pitchFamily="18" charset="0"/>
              </a:rPr>
              <a:t>- Chuẩn bị bài 10: Tự Lập </a:t>
            </a:r>
            <a:endParaRPr lang="en-US" sz="5400" b="1" i="1" dirty="0">
              <a:solidFill>
                <a:srgbClr val="0000FF"/>
              </a:solidFill>
              <a:latin typeface="Times New Roman" pitchFamily="18" charset="0"/>
            </a:endParaRPr>
          </a:p>
        </p:txBody>
      </p:sp>
      <p:grpSp>
        <p:nvGrpSpPr>
          <p:cNvPr id="2" name="Group 4"/>
          <p:cNvGrpSpPr>
            <a:grpSpLocks/>
          </p:cNvGrpSpPr>
          <p:nvPr/>
        </p:nvGrpSpPr>
        <p:grpSpPr bwMode="auto">
          <a:xfrm>
            <a:off x="0" y="6096000"/>
            <a:ext cx="833438" cy="762000"/>
            <a:chOff x="2256" y="672"/>
            <a:chExt cx="525" cy="480"/>
          </a:xfrm>
        </p:grpSpPr>
        <p:sp>
          <p:nvSpPr>
            <p:cNvPr id="19511" name="Freeform 5"/>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512" name="Freeform 6"/>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513" name="Freeform 7"/>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514" name="Freeform 8"/>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3" name="Group 9"/>
          <p:cNvGrpSpPr>
            <a:grpSpLocks/>
          </p:cNvGrpSpPr>
          <p:nvPr/>
        </p:nvGrpSpPr>
        <p:grpSpPr bwMode="auto">
          <a:xfrm>
            <a:off x="4343400" y="6096000"/>
            <a:ext cx="833438" cy="762000"/>
            <a:chOff x="2256" y="672"/>
            <a:chExt cx="525" cy="480"/>
          </a:xfrm>
        </p:grpSpPr>
        <p:sp>
          <p:nvSpPr>
            <p:cNvPr id="19507" name="Freeform 10"/>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508" name="Freeform 11"/>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509" name="Freeform 12"/>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510" name="Freeform 13"/>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4" name="Group 14"/>
          <p:cNvGrpSpPr>
            <a:grpSpLocks/>
          </p:cNvGrpSpPr>
          <p:nvPr/>
        </p:nvGrpSpPr>
        <p:grpSpPr bwMode="auto">
          <a:xfrm>
            <a:off x="8310563" y="2743200"/>
            <a:ext cx="833437" cy="762000"/>
            <a:chOff x="2256" y="672"/>
            <a:chExt cx="525" cy="480"/>
          </a:xfrm>
        </p:grpSpPr>
        <p:sp>
          <p:nvSpPr>
            <p:cNvPr id="19503" name="Freeform 15"/>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504" name="Freeform 16"/>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505" name="Freeform 17"/>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506" name="Freeform 18"/>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5" name="Group 19"/>
          <p:cNvGrpSpPr>
            <a:grpSpLocks/>
          </p:cNvGrpSpPr>
          <p:nvPr/>
        </p:nvGrpSpPr>
        <p:grpSpPr bwMode="auto">
          <a:xfrm>
            <a:off x="0" y="2667000"/>
            <a:ext cx="833438" cy="762000"/>
            <a:chOff x="2256" y="672"/>
            <a:chExt cx="525" cy="480"/>
          </a:xfrm>
        </p:grpSpPr>
        <p:sp>
          <p:nvSpPr>
            <p:cNvPr id="19499" name="Freeform 20"/>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500" name="Freeform 21"/>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501" name="Freeform 22"/>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502" name="Freeform 23"/>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6" name="Group 24"/>
          <p:cNvGrpSpPr>
            <a:grpSpLocks/>
          </p:cNvGrpSpPr>
          <p:nvPr/>
        </p:nvGrpSpPr>
        <p:grpSpPr bwMode="auto">
          <a:xfrm>
            <a:off x="8310563" y="4495800"/>
            <a:ext cx="833437" cy="762000"/>
            <a:chOff x="2256" y="672"/>
            <a:chExt cx="525" cy="480"/>
          </a:xfrm>
        </p:grpSpPr>
        <p:sp>
          <p:nvSpPr>
            <p:cNvPr id="19495" name="Freeform 25"/>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96" name="Freeform 26"/>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97" name="Freeform 27"/>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98" name="Freeform 28"/>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7" name="Group 29"/>
          <p:cNvGrpSpPr>
            <a:grpSpLocks/>
          </p:cNvGrpSpPr>
          <p:nvPr/>
        </p:nvGrpSpPr>
        <p:grpSpPr bwMode="auto">
          <a:xfrm>
            <a:off x="2057400" y="0"/>
            <a:ext cx="833438" cy="762000"/>
            <a:chOff x="2256" y="672"/>
            <a:chExt cx="525" cy="480"/>
          </a:xfrm>
        </p:grpSpPr>
        <p:sp>
          <p:nvSpPr>
            <p:cNvPr id="19491" name="Freeform 30"/>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92" name="Freeform 31"/>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93" name="Freeform 32"/>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94" name="Freeform 33"/>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8" name="Group 34"/>
          <p:cNvGrpSpPr>
            <a:grpSpLocks/>
          </p:cNvGrpSpPr>
          <p:nvPr/>
        </p:nvGrpSpPr>
        <p:grpSpPr bwMode="auto">
          <a:xfrm>
            <a:off x="8001000" y="0"/>
            <a:ext cx="833438" cy="762000"/>
            <a:chOff x="2256" y="672"/>
            <a:chExt cx="525" cy="480"/>
          </a:xfrm>
        </p:grpSpPr>
        <p:sp>
          <p:nvSpPr>
            <p:cNvPr id="19487" name="Freeform 35"/>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88" name="Freeform 36"/>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89" name="Freeform 37"/>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90" name="Freeform 38"/>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9" name="Group 39"/>
          <p:cNvGrpSpPr>
            <a:grpSpLocks/>
          </p:cNvGrpSpPr>
          <p:nvPr/>
        </p:nvGrpSpPr>
        <p:grpSpPr bwMode="auto">
          <a:xfrm>
            <a:off x="5867400" y="0"/>
            <a:ext cx="833438" cy="762000"/>
            <a:chOff x="2256" y="672"/>
            <a:chExt cx="525" cy="480"/>
          </a:xfrm>
        </p:grpSpPr>
        <p:sp>
          <p:nvSpPr>
            <p:cNvPr id="19483" name="Freeform 40"/>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84" name="Freeform 41"/>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85" name="Freeform 42"/>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86" name="Freeform 43"/>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10" name="Group 44"/>
          <p:cNvGrpSpPr>
            <a:grpSpLocks/>
          </p:cNvGrpSpPr>
          <p:nvPr/>
        </p:nvGrpSpPr>
        <p:grpSpPr bwMode="auto">
          <a:xfrm>
            <a:off x="2133600" y="3962400"/>
            <a:ext cx="833438" cy="762000"/>
            <a:chOff x="2256" y="672"/>
            <a:chExt cx="525" cy="480"/>
          </a:xfrm>
        </p:grpSpPr>
        <p:sp>
          <p:nvSpPr>
            <p:cNvPr id="19479" name="Freeform 45"/>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80" name="Freeform 46"/>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81" name="Freeform 47"/>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82" name="Freeform 48"/>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grpSp>
        <p:nvGrpSpPr>
          <p:cNvPr id="11" name="Group 49"/>
          <p:cNvGrpSpPr>
            <a:grpSpLocks/>
          </p:cNvGrpSpPr>
          <p:nvPr/>
        </p:nvGrpSpPr>
        <p:grpSpPr bwMode="auto">
          <a:xfrm>
            <a:off x="5486400" y="3429000"/>
            <a:ext cx="833438" cy="762000"/>
            <a:chOff x="2256" y="672"/>
            <a:chExt cx="525" cy="480"/>
          </a:xfrm>
        </p:grpSpPr>
        <p:sp>
          <p:nvSpPr>
            <p:cNvPr id="19475" name="Freeform 50"/>
            <p:cNvSpPr>
              <a:spLocks/>
            </p:cNvSpPr>
            <p:nvPr/>
          </p:nvSpPr>
          <p:spPr bwMode="gray">
            <a:xfrm>
              <a:off x="2256" y="67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chemeClr val="bg1"/>
                </a:gs>
              </a:gsLst>
              <a:path path="rect">
                <a:fillToRect l="50000" t="50000" r="50000" b="50000"/>
              </a:path>
            </a:gradFill>
            <a:ln w="9525" cap="rnd">
              <a:noFill/>
              <a:round/>
              <a:headEnd/>
              <a:tailEnd/>
            </a:ln>
          </p:spPr>
          <p:txBody>
            <a:bodyPr/>
            <a:lstStyle/>
            <a:p>
              <a:endParaRPr lang="en-US"/>
            </a:p>
          </p:txBody>
        </p:sp>
        <p:sp>
          <p:nvSpPr>
            <p:cNvPr id="19476" name="Freeform 51"/>
            <p:cNvSpPr>
              <a:spLocks/>
            </p:cNvSpPr>
            <p:nvPr/>
          </p:nvSpPr>
          <p:spPr bwMode="gray">
            <a:xfrm>
              <a:off x="2328" y="73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FFCC00"/>
                </a:gs>
              </a:gsLst>
              <a:path path="rect">
                <a:fillToRect l="50000" t="50000" r="50000" b="50000"/>
              </a:path>
            </a:gradFill>
            <a:ln w="9525" cap="rnd">
              <a:noFill/>
              <a:round/>
              <a:headEnd/>
              <a:tailEnd/>
            </a:ln>
          </p:spPr>
          <p:txBody>
            <a:bodyPr/>
            <a:lstStyle/>
            <a:p>
              <a:endParaRPr lang="en-US"/>
            </a:p>
          </p:txBody>
        </p:sp>
        <p:sp>
          <p:nvSpPr>
            <p:cNvPr id="19477" name="Freeform 52"/>
            <p:cNvSpPr>
              <a:spLocks/>
            </p:cNvSpPr>
            <p:nvPr/>
          </p:nvSpPr>
          <p:spPr bwMode="gray">
            <a:xfrm>
              <a:off x="2384" y="74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66FF33"/>
                </a:gs>
              </a:gsLst>
              <a:path path="rect">
                <a:fillToRect l="50000" t="50000" r="50000" b="50000"/>
              </a:path>
            </a:gradFill>
            <a:ln w="9525" cap="rnd">
              <a:noFill/>
              <a:round/>
              <a:headEnd/>
              <a:tailEnd/>
            </a:ln>
          </p:spPr>
          <p:txBody>
            <a:bodyPr/>
            <a:lstStyle/>
            <a:p>
              <a:endParaRPr lang="en-US"/>
            </a:p>
          </p:txBody>
        </p:sp>
        <p:sp>
          <p:nvSpPr>
            <p:cNvPr id="19478" name="Freeform 53"/>
            <p:cNvSpPr>
              <a:spLocks/>
            </p:cNvSpPr>
            <p:nvPr/>
          </p:nvSpPr>
          <p:spPr bwMode="gray">
            <a:xfrm>
              <a:off x="2485" y="86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FFFFFF"/>
                </a:gs>
                <a:gs pos="100000">
                  <a:srgbClr val="CC3300"/>
                </a:gs>
              </a:gsLst>
              <a:path path="rect">
                <a:fillToRect l="50000" t="50000" r="50000" b="50000"/>
              </a:path>
            </a:gradFill>
            <a:ln w="9525" cap="rnd">
              <a:noFill/>
              <a:round/>
              <a:headEnd/>
              <a:tailEnd/>
            </a:ln>
          </p:spPr>
          <p:txBody>
            <a:bodyPr/>
            <a:lstStyle/>
            <a:p>
              <a:endParaRPr lang="en-US"/>
            </a:p>
          </p:txBody>
        </p:sp>
      </p:grpSp>
      <p:pic>
        <p:nvPicPr>
          <p:cNvPr id="19471" name="Picture 32" descr="j0232133"/>
          <p:cNvPicPr>
            <a:picLocks noChangeAspect="1" noChangeArrowheads="1"/>
          </p:cNvPicPr>
          <p:nvPr/>
        </p:nvPicPr>
        <p:blipFill>
          <a:blip r:embed="rId2" cstate="print"/>
          <a:srcRect/>
          <a:stretch>
            <a:fillRect/>
          </a:stretch>
        </p:blipFill>
        <p:spPr bwMode="auto">
          <a:xfrm>
            <a:off x="0" y="0"/>
            <a:ext cx="2667000" cy="231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4275">
                                            <p:bg/>
                                          </p:spTgt>
                                        </p:tgtEl>
                                        <p:attrNameLst>
                                          <p:attrName>style.visibility</p:attrName>
                                        </p:attrNameLst>
                                      </p:cBhvr>
                                      <p:to>
                                        <p:strVal val="visible"/>
                                      </p:to>
                                    </p:set>
                                    <p:anim calcmode="discrete" valueType="clr">
                                      <p:cBhvr override="childStyle">
                                        <p:cTn id="7" dur="80"/>
                                        <p:tgtEl>
                                          <p:spTgt spid="54275">
                                            <p:bg/>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4275">
                                            <p:bg/>
                                          </p:spTgt>
                                        </p:tgtEl>
                                        <p:attrNameLst>
                                          <p:attrName>fillcolor</p:attrName>
                                        </p:attrNameLst>
                                      </p:cBhvr>
                                      <p:tavLst>
                                        <p:tav tm="0">
                                          <p:val>
                                            <p:clrVal>
                                              <a:schemeClr val="accent2"/>
                                            </p:clrVal>
                                          </p:val>
                                        </p:tav>
                                        <p:tav tm="50000">
                                          <p:val>
                                            <p:clrVal>
                                              <a:schemeClr val="hlink"/>
                                            </p:clrVal>
                                          </p:val>
                                        </p:tav>
                                      </p:tavLst>
                                    </p:anim>
                                    <p:set>
                                      <p:cBhvr>
                                        <p:cTn id="9" dur="80"/>
                                        <p:tgtEl>
                                          <p:spTgt spid="54275">
                                            <p:bg/>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4275">
                                            <p:txEl>
                                              <p:pRg st="0" end="0"/>
                                            </p:txEl>
                                          </p:spTgt>
                                        </p:tgtEl>
                                        <p:attrNameLst>
                                          <p:attrName>style.visibility</p:attrName>
                                        </p:attrNameLst>
                                      </p:cBhvr>
                                      <p:to>
                                        <p:strVal val="visible"/>
                                      </p:to>
                                    </p:set>
                                    <p:anim calcmode="discrete" valueType="clr">
                                      <p:cBhvr override="childStyle">
                                        <p:cTn id="14" dur="80"/>
                                        <p:tgtEl>
                                          <p:spTgt spid="542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427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5427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54275">
                                            <p:txEl>
                                              <p:pRg st="1" end="1"/>
                                            </p:txEl>
                                          </p:spTgt>
                                        </p:tgtEl>
                                        <p:attrNameLst>
                                          <p:attrName>style.visibility</p:attrName>
                                        </p:attrNameLst>
                                      </p:cBhvr>
                                      <p:to>
                                        <p:strVal val="visible"/>
                                      </p:to>
                                    </p:set>
                                    <p:anim calcmode="discrete" valueType="clr">
                                      <p:cBhvr override="childStyle">
                                        <p:cTn id="21" dur="80"/>
                                        <p:tgtEl>
                                          <p:spTgt spid="5427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5427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5427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úa"/>
          <p:cNvPicPr>
            <a:picLocks noChangeAspect="1" noChangeArrowheads="1"/>
          </p:cNvPicPr>
          <p:nvPr/>
        </p:nvPicPr>
        <p:blipFill>
          <a:blip r:embed="rId2" cstate="print"/>
          <a:srcRect/>
          <a:stretch>
            <a:fillRect/>
          </a:stretch>
        </p:blipFill>
        <p:spPr bwMode="auto">
          <a:xfrm>
            <a:off x="-619125" y="-114300"/>
            <a:ext cx="10210800" cy="7543800"/>
          </a:xfrm>
          <a:prstGeom prst="rect">
            <a:avLst/>
          </a:prstGeom>
          <a:noFill/>
          <a:ln w="9525">
            <a:noFill/>
            <a:miter lim="800000"/>
            <a:headEnd/>
            <a:tailEnd/>
          </a:ln>
        </p:spPr>
      </p:pic>
      <p:sp>
        <p:nvSpPr>
          <p:cNvPr id="7171" name="Text Box 3"/>
          <p:cNvSpPr txBox="1">
            <a:spLocks noChangeArrowheads="1"/>
          </p:cNvSpPr>
          <p:nvPr/>
        </p:nvSpPr>
        <p:spPr bwMode="auto">
          <a:xfrm>
            <a:off x="1295400" y="3657600"/>
            <a:ext cx="6858000" cy="579438"/>
          </a:xfrm>
          <a:prstGeom prst="rect">
            <a:avLst/>
          </a:prstGeom>
          <a:noFill/>
          <a:ln w="9525">
            <a:noFill/>
            <a:miter lim="800000"/>
            <a:headEnd/>
            <a:tailEnd/>
          </a:ln>
        </p:spPr>
        <p:txBody>
          <a:bodyPr>
            <a:spAutoFit/>
          </a:bodyPr>
          <a:lstStyle/>
          <a:p>
            <a:pPr algn="just"/>
            <a:endParaRPr lang="en-US" sz="3200" b="1">
              <a:solidFill>
                <a:srgbClr val="0000CC"/>
              </a:solidFill>
              <a:latin typeface=".VnArial" pitchFamily="34" charset="0"/>
            </a:endParaRPr>
          </a:p>
        </p:txBody>
      </p:sp>
      <p:sp>
        <p:nvSpPr>
          <p:cNvPr id="33797" name="Rectangle 5"/>
          <p:cNvSpPr>
            <a:spLocks noChangeArrowheads="1"/>
          </p:cNvSpPr>
          <p:nvPr/>
        </p:nvSpPr>
        <p:spPr bwMode="auto">
          <a:xfrm>
            <a:off x="609600" y="1079151"/>
            <a:ext cx="8077200" cy="1384995"/>
          </a:xfrm>
          <a:prstGeom prst="rect">
            <a:avLst/>
          </a:prstGeom>
          <a:noFill/>
          <a:ln w="9525">
            <a:noFill/>
            <a:miter lim="800000"/>
            <a:headEnd/>
            <a:tailEnd/>
          </a:ln>
        </p:spPr>
        <p:txBody>
          <a:bodyPr wrap="square" anchor="ctr">
            <a:spAutoFit/>
          </a:bodyPr>
          <a:lstStyle/>
          <a:p>
            <a:pPr algn="ctr"/>
            <a:r>
              <a:rPr lang="en-US" sz="2800" dirty="0">
                <a:solidFill>
                  <a:srgbClr val="0000FF"/>
                </a:solidFill>
                <a:latin typeface="Times New Roman" pitchFamily="18" charset="0"/>
              </a:rPr>
              <a:t>TIẾT 12 – BÀI 9</a:t>
            </a:r>
          </a:p>
          <a:p>
            <a:pPr algn="ctr"/>
            <a:r>
              <a:rPr lang="en-US" sz="2800" dirty="0">
                <a:solidFill>
                  <a:srgbClr val="0000FF"/>
                </a:solidFill>
                <a:latin typeface="Times New Roman" pitchFamily="18" charset="0"/>
              </a:rPr>
              <a:t>GÓP PHẦN XÂY DỰNG NẾP SỐNG VĂN HÓA Ở CỘNG ĐỒNG DÂN CƯ	</a:t>
            </a:r>
          </a:p>
        </p:txBody>
      </p:sp>
      <p:sp>
        <p:nvSpPr>
          <p:cNvPr id="7173" name="Line 6"/>
          <p:cNvSpPr>
            <a:spLocks noChangeShapeType="1"/>
          </p:cNvSpPr>
          <p:nvPr/>
        </p:nvSpPr>
        <p:spPr bwMode="auto">
          <a:xfrm>
            <a:off x="6477000" y="1295400"/>
            <a:ext cx="0" cy="0"/>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12919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 calcmode="lin" valueType="num">
                                      <p:cBhvr additive="base">
                                        <p:cTn id="7" dur="500" fill="hold"/>
                                        <p:tgtEl>
                                          <p:spTgt spid="3379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797">
                                            <p:txEl>
                                              <p:pRg st="1" end="1"/>
                                            </p:txEl>
                                          </p:spTgt>
                                        </p:tgtEl>
                                        <p:attrNameLst>
                                          <p:attrName>style.visibility</p:attrName>
                                        </p:attrNameLst>
                                      </p:cBhvr>
                                      <p:to>
                                        <p:strVal val="visible"/>
                                      </p:to>
                                    </p:set>
                                    <p:anim calcmode="lin" valueType="num">
                                      <p:cBhvr additive="base">
                                        <p:cTn id="12" dur="500" fill="hold"/>
                                        <p:tgtEl>
                                          <p:spTgt spid="3379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379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oa2"/>
          <p:cNvPicPr>
            <a:picLocks noChangeAspect="1" noChangeArrowheads="1"/>
          </p:cNvPicPr>
          <p:nvPr/>
        </p:nvPicPr>
        <p:blipFill>
          <a:blip r:embed="rId2" cstate="print"/>
          <a:srcRect/>
          <a:stretch>
            <a:fillRect/>
          </a:stretch>
        </p:blipFill>
        <p:spPr bwMode="auto">
          <a:xfrm>
            <a:off x="0" y="609600"/>
            <a:ext cx="9144000" cy="76200"/>
          </a:xfrm>
          <a:prstGeom prst="rect">
            <a:avLst/>
          </a:prstGeom>
          <a:solidFill>
            <a:srgbClr val="FF3300"/>
          </a:solidFill>
          <a:ln w="9525">
            <a:solidFill>
              <a:srgbClr val="FF9999"/>
            </a:solidFill>
            <a:miter lim="800000"/>
            <a:headEnd/>
            <a:tailEnd/>
          </a:ln>
        </p:spPr>
      </p:pic>
      <p:sp>
        <p:nvSpPr>
          <p:cNvPr id="6149" name="Text Box 5"/>
          <p:cNvSpPr txBox="1">
            <a:spLocks noChangeArrowheads="1"/>
          </p:cNvSpPr>
          <p:nvPr/>
        </p:nvSpPr>
        <p:spPr bwMode="auto">
          <a:xfrm>
            <a:off x="-9525" y="930275"/>
            <a:ext cx="2667000" cy="1015663"/>
          </a:xfrm>
          <a:prstGeom prst="rect">
            <a:avLst/>
          </a:prstGeom>
          <a:noFill/>
          <a:ln w="9525">
            <a:noFill/>
            <a:miter lim="800000"/>
            <a:headEnd/>
            <a:tailEnd/>
          </a:ln>
        </p:spPr>
        <p:txBody>
          <a:bodyPr wrap="square">
            <a:spAutoFit/>
          </a:bodyPr>
          <a:lstStyle/>
          <a:p>
            <a:pPr algn="ctr">
              <a:spcBef>
                <a:spcPct val="50000"/>
              </a:spcBef>
            </a:pPr>
            <a:r>
              <a:rPr lang="en-US" sz="2400" b="1" dirty="0">
                <a:latin typeface="Times New Roman" pitchFamily="18" charset="0"/>
              </a:rPr>
              <a:t>I. </a:t>
            </a:r>
            <a:r>
              <a:rPr lang="en-US" sz="2400" b="1" dirty="0" err="1">
                <a:latin typeface="Times New Roman" pitchFamily="18" charset="0"/>
              </a:rPr>
              <a:t>Đặt</a:t>
            </a:r>
            <a:r>
              <a:rPr lang="en-US" sz="2400" b="1" dirty="0">
                <a:latin typeface="Times New Roman" pitchFamily="18" charset="0"/>
              </a:rPr>
              <a:t> </a:t>
            </a:r>
            <a:r>
              <a:rPr lang="en-US" sz="2400" b="1" dirty="0" err="1">
                <a:latin typeface="Times New Roman" pitchFamily="18" charset="0"/>
              </a:rPr>
              <a:t>vấn</a:t>
            </a:r>
            <a:r>
              <a:rPr lang="en-US" sz="2400" b="1" dirty="0">
                <a:latin typeface="Times New Roman" pitchFamily="18" charset="0"/>
              </a:rPr>
              <a:t> </a:t>
            </a:r>
            <a:r>
              <a:rPr lang="en-US" sz="2400" b="1" dirty="0" err="1">
                <a:latin typeface="Times New Roman" pitchFamily="18" charset="0"/>
              </a:rPr>
              <a:t>đề</a:t>
            </a:r>
            <a:endParaRPr lang="en-US" sz="2400" b="1" dirty="0">
              <a:latin typeface="Times New Roman" pitchFamily="18" charset="0"/>
            </a:endParaRPr>
          </a:p>
          <a:p>
            <a:pPr algn="ctr">
              <a:spcBef>
                <a:spcPct val="50000"/>
              </a:spcBef>
            </a:pPr>
            <a:endParaRPr lang="en-US" sz="2400" b="1" dirty="0">
              <a:latin typeface="Times New Roman" pitchFamily="18" charset="0"/>
            </a:endParaRPr>
          </a:p>
        </p:txBody>
      </p:sp>
      <p:sp>
        <p:nvSpPr>
          <p:cNvPr id="11" name="WordArt 2"/>
          <p:cNvSpPr>
            <a:spLocks noChangeArrowheads="1" noChangeShapeType="1" noTextEdit="1"/>
          </p:cNvSpPr>
          <p:nvPr/>
        </p:nvSpPr>
        <p:spPr bwMode="auto">
          <a:xfrm>
            <a:off x="0" y="76200"/>
            <a:ext cx="9144000" cy="609600"/>
          </a:xfrm>
          <a:prstGeom prst="rect">
            <a:avLst/>
          </a:prstGeom>
        </p:spPr>
        <p:txBody>
          <a:bodyPr wrap="none" fromWordArt="1">
            <a:prstTxWarp prst="textPlain">
              <a:avLst>
                <a:gd name="adj" fmla="val 50000"/>
              </a:avLst>
            </a:prstTxWarp>
          </a:bodyPr>
          <a:lstStyle/>
          <a:p>
            <a:pPr algn="ctr"/>
            <a:r>
              <a:rPr lang="vi-VN" sz="3600" kern="10" dirty="0">
                <a:ln w="19050">
                  <a:solidFill>
                    <a:srgbClr val="FF0000"/>
                  </a:solidFill>
                  <a:round/>
                  <a:headEnd/>
                  <a:tailEnd/>
                </a:ln>
                <a:solidFill>
                  <a:srgbClr val="FF0000"/>
                </a:solidFill>
                <a:latin typeface="Times New Roman"/>
                <a:cs typeface="Times New Roman"/>
              </a:rPr>
              <a:t>Tiết </a:t>
            </a:r>
            <a:r>
              <a:rPr lang="en-US" sz="3600" kern="10" dirty="0">
                <a:ln w="19050">
                  <a:solidFill>
                    <a:srgbClr val="FF0000"/>
                  </a:solidFill>
                  <a:round/>
                  <a:headEnd/>
                  <a:tailEnd/>
                </a:ln>
                <a:solidFill>
                  <a:srgbClr val="FF0000"/>
                </a:solidFill>
                <a:latin typeface="Times New Roman"/>
                <a:cs typeface="Times New Roman"/>
              </a:rPr>
              <a:t>12 -  BÀI 9:</a:t>
            </a:r>
            <a:r>
              <a:rPr lang="vi-VN" sz="3600" kern="10" dirty="0">
                <a:ln w="19050">
                  <a:solidFill>
                    <a:srgbClr val="FF0000"/>
                  </a:solidFill>
                  <a:round/>
                  <a:headEnd/>
                  <a:tailEnd/>
                </a:ln>
                <a:solidFill>
                  <a:srgbClr val="FF0000"/>
                </a:solidFill>
                <a:latin typeface="Times New Roman"/>
                <a:cs typeface="Times New Roman"/>
              </a:rPr>
              <a:t>  GÓP PHẦN XÂY DỰNG NẾP SỐNG VĂN HOÁ Ở CỘNG ĐỒNG DÂN CƯ</a:t>
            </a:r>
            <a:endParaRPr lang="en-US" sz="3600" kern="10" dirty="0">
              <a:ln w="19050">
                <a:solidFill>
                  <a:srgbClr val="FF0000"/>
                </a:solidFill>
                <a:round/>
                <a:headEnd/>
                <a:tailEnd/>
              </a:ln>
              <a:solidFill>
                <a:srgbClr val="FF0000"/>
              </a:solidFill>
              <a:latin typeface="Times New Roman"/>
              <a:cs typeface="Times New Roman"/>
            </a:endParaRPr>
          </a:p>
        </p:txBody>
      </p:sp>
      <p:sp>
        <p:nvSpPr>
          <p:cNvPr id="4" name="Rectangle 3"/>
          <p:cNvSpPr/>
          <p:nvPr/>
        </p:nvSpPr>
        <p:spPr>
          <a:xfrm>
            <a:off x="663444" y="1485900"/>
            <a:ext cx="3756156" cy="461665"/>
          </a:xfrm>
          <a:prstGeom prst="rect">
            <a:avLst/>
          </a:prstGeom>
        </p:spPr>
        <p:txBody>
          <a:bodyPr wrap="none">
            <a:spAutoFit/>
          </a:bodyPr>
          <a:lstStyle/>
          <a:p>
            <a:r>
              <a:rPr lang="en-US" sz="2400" b="1" dirty="0">
                <a:latin typeface="Times New Roman" pitchFamily="18" charset="0"/>
              </a:rPr>
              <a:t>1. </a:t>
            </a:r>
            <a:r>
              <a:rPr lang="en-US" sz="2400" b="1" dirty="0" err="1">
                <a:latin typeface="Times New Roman" pitchFamily="18" charset="0"/>
              </a:rPr>
              <a:t>Cộng</a:t>
            </a:r>
            <a:r>
              <a:rPr lang="en-US" sz="2400" b="1" dirty="0">
                <a:latin typeface="Times New Roman" pitchFamily="18" charset="0"/>
              </a:rPr>
              <a:t> </a:t>
            </a:r>
            <a:r>
              <a:rPr lang="en-US" sz="2400" b="1" dirty="0" err="1">
                <a:latin typeface="Times New Roman" pitchFamily="18" charset="0"/>
              </a:rPr>
              <a:t>đồng</a:t>
            </a:r>
            <a:r>
              <a:rPr lang="en-US" sz="2400" b="1" dirty="0">
                <a:latin typeface="Times New Roman" pitchFamily="18" charset="0"/>
              </a:rPr>
              <a:t> </a:t>
            </a:r>
            <a:r>
              <a:rPr lang="en-US" sz="2400" b="1" dirty="0" err="1">
                <a:latin typeface="Times New Roman" pitchFamily="18" charset="0"/>
              </a:rPr>
              <a:t>dân</a:t>
            </a:r>
            <a:r>
              <a:rPr lang="en-US" sz="2400" b="1" dirty="0">
                <a:latin typeface="Times New Roman" pitchFamily="18" charset="0"/>
              </a:rPr>
              <a:t> </a:t>
            </a:r>
            <a:r>
              <a:rPr lang="en-US" sz="2400" b="1" dirty="0" err="1">
                <a:latin typeface="Times New Roman" pitchFamily="18" charset="0"/>
              </a:rPr>
              <a:t>cư</a:t>
            </a:r>
            <a:r>
              <a:rPr lang="en-US" sz="2400" b="1" dirty="0">
                <a:latin typeface="Times New Roman" pitchFamily="18" charset="0"/>
              </a:rPr>
              <a:t> </a:t>
            </a:r>
            <a:r>
              <a:rPr lang="en-US" sz="2400" b="1" dirty="0" err="1">
                <a:latin typeface="Times New Roman" pitchFamily="18" charset="0"/>
              </a:rPr>
              <a:t>là</a:t>
            </a:r>
            <a:r>
              <a:rPr lang="en-US" sz="2400" b="1" dirty="0">
                <a:latin typeface="Times New Roman" pitchFamily="18" charset="0"/>
              </a:rPr>
              <a:t> </a:t>
            </a:r>
            <a:r>
              <a:rPr lang="en-US" sz="2400" b="1" dirty="0" err="1">
                <a:latin typeface="Times New Roman" pitchFamily="18" charset="0"/>
              </a:rPr>
              <a:t>gì</a:t>
            </a:r>
            <a:r>
              <a:rPr lang="en-US" sz="2400" b="1" dirty="0">
                <a:latin typeface="Times New Roman" pitchFamily="18" charset="0"/>
              </a:rPr>
              <a:t>? </a:t>
            </a:r>
            <a:endParaRPr lang="en-US" sz="2400" dirty="0"/>
          </a:p>
        </p:txBody>
      </p:sp>
      <p:sp>
        <p:nvSpPr>
          <p:cNvPr id="10" name="Text Box 7"/>
          <p:cNvSpPr txBox="1">
            <a:spLocks noChangeArrowheads="1"/>
          </p:cNvSpPr>
          <p:nvPr/>
        </p:nvSpPr>
        <p:spPr bwMode="auto">
          <a:xfrm>
            <a:off x="9525" y="1947565"/>
            <a:ext cx="3067050" cy="4154984"/>
          </a:xfrm>
          <a:prstGeom prst="rect">
            <a:avLst/>
          </a:prstGeom>
          <a:solidFill>
            <a:srgbClr val="F8DBA2"/>
          </a:solidFill>
          <a:ln w="9525">
            <a:noFill/>
            <a:miter lim="800000"/>
            <a:headEnd/>
            <a:tailEnd/>
          </a:ln>
        </p:spPr>
        <p:txBody>
          <a:bodyPr wrap="square">
            <a:spAutoFit/>
          </a:bodyPr>
          <a:lstStyle/>
          <a:p>
            <a:pPr marL="342900" indent="-342900" algn="just">
              <a:spcBef>
                <a:spcPct val="50000"/>
              </a:spcBef>
            </a:pPr>
            <a:r>
              <a:rPr lang="en-US" sz="2400" b="1" dirty="0">
                <a:solidFill>
                  <a:srgbClr val="FF0000"/>
                </a:solidFill>
                <a:latin typeface="Times New Roman" pitchFamily="18" charset="0"/>
              </a:rPr>
              <a:t>     </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Là</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toàn</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thể</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những</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người</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cùng</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sinh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sống</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trong</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một</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khu</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vực</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lãnh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thổ</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hoặc</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đơn</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vị</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hành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chính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có</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sự</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gắn</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bó</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liên</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kết</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và</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hợp</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tác</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để</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cùng</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thực</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hiện</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lợi</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ích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của</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mình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vì</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lợi</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ích</a:t>
            </a:r>
            <a:r>
              <a:rPr lang="en-US" sz="2400" b="1" dirty="0">
                <a:solidFill>
                  <a:srgbClr val="0033CC"/>
                </a:solidFill>
                <a:latin typeface="Times New Roman" pitchFamily="18" charset="0"/>
              </a:rPr>
              <a:t> </a:t>
            </a:r>
            <a:r>
              <a:rPr lang="en-US" sz="2400" b="1" dirty="0" err="1">
                <a:solidFill>
                  <a:srgbClr val="0033CC"/>
                </a:solidFill>
                <a:latin typeface="Times New Roman" pitchFamily="18" charset="0"/>
              </a:rPr>
              <a:t>chung</a:t>
            </a:r>
            <a:r>
              <a:rPr lang="en-US" sz="2400" b="1" dirty="0">
                <a:solidFill>
                  <a:srgbClr val="0033CC"/>
                </a:solidFill>
                <a:latin typeface="Times New Roman" pitchFamily="18"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637" y="1947566"/>
            <a:ext cx="5948363" cy="41549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49"/>
                                        </p:tgtEl>
                                        <p:attrNameLst>
                                          <p:attrName>style.visibility</p:attrName>
                                        </p:attrNameLst>
                                      </p:cBhvr>
                                      <p:to>
                                        <p:strVal val="visible"/>
                                      </p:to>
                                    </p:set>
                                    <p:anim calcmode="discrete" valueType="clr">
                                      <p:cBhvr override="childStyle">
                                        <p:cTn id="7" dur="80"/>
                                        <p:tgtEl>
                                          <p:spTgt spid="614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49"/>
                                        </p:tgtEl>
                                        <p:attrNameLst>
                                          <p:attrName>fillcolor</p:attrName>
                                        </p:attrNameLst>
                                      </p:cBhvr>
                                      <p:tavLst>
                                        <p:tav tm="0">
                                          <p:val>
                                            <p:clrVal>
                                              <a:schemeClr val="accent2"/>
                                            </p:clrVal>
                                          </p:val>
                                        </p:tav>
                                        <p:tav tm="50000">
                                          <p:val>
                                            <p:clrVal>
                                              <a:schemeClr val="hlink"/>
                                            </p:clrVal>
                                          </p:val>
                                        </p:tav>
                                      </p:tavLst>
                                    </p:anim>
                                    <p:set>
                                      <p:cBhvr>
                                        <p:cTn id="9" dur="80"/>
                                        <p:tgtEl>
                                          <p:spTgt spid="614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0"/>
                                        </p:tgtEl>
                                        <p:attrNameLst>
                                          <p:attrName>style.visibility</p:attrName>
                                        </p:attrNameLst>
                                      </p:cBhvr>
                                      <p:to>
                                        <p:strVal val="visible"/>
                                      </p:to>
                                    </p:set>
                                    <p:anim calcmode="discrete" valueType="clr">
                                      <p:cBhvr override="childStyle">
                                        <p:cTn id="2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
                                        </p:tgtEl>
                                        <p:attrNameLst>
                                          <p:attrName>fillcolor</p:attrName>
                                        </p:attrNameLst>
                                      </p:cBhvr>
                                      <p:tavLst>
                                        <p:tav tm="0">
                                          <p:val>
                                            <p:clrVal>
                                              <a:schemeClr val="accent2"/>
                                            </p:clrVal>
                                          </p:val>
                                        </p:tav>
                                        <p:tav tm="50000">
                                          <p:val>
                                            <p:clrVal>
                                              <a:schemeClr val="hlink"/>
                                            </p:clrVal>
                                          </p:val>
                                        </p:tav>
                                      </p:tavLst>
                                    </p:anim>
                                    <p:set>
                                      <p:cBhvr>
                                        <p:cTn id="23" dur="80"/>
                                        <p:tgtEl>
                                          <p:spTgt spid="10"/>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4"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oa2"/>
          <p:cNvPicPr>
            <a:picLocks noChangeAspect="1" noChangeArrowheads="1"/>
          </p:cNvPicPr>
          <p:nvPr/>
        </p:nvPicPr>
        <p:blipFill>
          <a:blip r:embed="rId2" cstate="print"/>
          <a:srcRect/>
          <a:stretch>
            <a:fillRect/>
          </a:stretch>
        </p:blipFill>
        <p:spPr bwMode="auto">
          <a:xfrm>
            <a:off x="0" y="609600"/>
            <a:ext cx="9144000" cy="76200"/>
          </a:xfrm>
          <a:prstGeom prst="rect">
            <a:avLst/>
          </a:prstGeom>
          <a:solidFill>
            <a:srgbClr val="FF3300"/>
          </a:solidFill>
          <a:ln w="9525">
            <a:solidFill>
              <a:srgbClr val="FF9999"/>
            </a:solidFill>
            <a:miter lim="800000"/>
            <a:headEnd/>
            <a:tailEnd/>
          </a:ln>
        </p:spPr>
      </p:pic>
      <p:sp>
        <p:nvSpPr>
          <p:cNvPr id="6148" name="Rectangle 4"/>
          <p:cNvSpPr>
            <a:spLocks noChangeArrowheads="1"/>
          </p:cNvSpPr>
          <p:nvPr/>
        </p:nvSpPr>
        <p:spPr bwMode="auto">
          <a:xfrm>
            <a:off x="4267200" y="685800"/>
            <a:ext cx="4876800" cy="6172200"/>
          </a:xfrm>
          <a:prstGeom prst="rect">
            <a:avLst/>
          </a:prstGeom>
          <a:solidFill>
            <a:srgbClr val="A9F5EE"/>
          </a:solidFill>
          <a:ln w="19050">
            <a:solidFill>
              <a:srgbClr val="FF3300"/>
            </a:solidFill>
            <a:miter lim="800000"/>
            <a:headEnd/>
            <a:tailEnd/>
          </a:ln>
        </p:spPr>
        <p:txBody>
          <a:bodyPr wrap="none" anchor="ctr"/>
          <a:lstStyle/>
          <a:p>
            <a:endParaRPr lang="en-US"/>
          </a:p>
        </p:txBody>
      </p:sp>
      <p:sp>
        <p:nvSpPr>
          <p:cNvPr id="11" name="WordArt 2"/>
          <p:cNvSpPr>
            <a:spLocks noChangeArrowheads="1" noChangeShapeType="1" noTextEdit="1"/>
          </p:cNvSpPr>
          <p:nvPr/>
        </p:nvSpPr>
        <p:spPr bwMode="auto">
          <a:xfrm>
            <a:off x="685800" y="76200"/>
            <a:ext cx="7848600" cy="609600"/>
          </a:xfrm>
          <a:prstGeom prst="rect">
            <a:avLst/>
          </a:prstGeom>
        </p:spPr>
        <p:txBody>
          <a:bodyPr wrap="none" fromWordArt="1">
            <a:prstTxWarp prst="textPlain">
              <a:avLst>
                <a:gd name="adj" fmla="val 50000"/>
              </a:avLst>
            </a:prstTxWarp>
          </a:bodyPr>
          <a:lstStyle/>
          <a:p>
            <a:pPr algn="ct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Tiết </a:t>
            </a:r>
            <a:r>
              <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7, BÀI 9:</a:t>
            </a: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  GÓP PHẦN XÂY DỰNG NẾP SỐNG VĂN HOÁ Ở CỘNG ĐỒNG DÂN CƯ</a:t>
            </a:r>
            <a:endPar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4" name="Rectangle 3"/>
          <p:cNvSpPr/>
          <p:nvPr/>
        </p:nvSpPr>
        <p:spPr>
          <a:xfrm>
            <a:off x="0" y="974209"/>
            <a:ext cx="3756156" cy="461665"/>
          </a:xfrm>
          <a:prstGeom prst="rect">
            <a:avLst/>
          </a:prstGeom>
        </p:spPr>
        <p:txBody>
          <a:bodyPr wrap="none">
            <a:spAutoFit/>
          </a:bodyPr>
          <a:lstStyle/>
          <a:p>
            <a:r>
              <a:rPr lang="en-US" sz="2400" b="1">
                <a:solidFill>
                  <a:srgbClr val="FF0000"/>
                </a:solidFill>
                <a:latin typeface="Times New Roman" pitchFamily="18" charset="0"/>
              </a:rPr>
              <a:t>1. Cộng đồng dân cư là gì?</a:t>
            </a:r>
            <a:r>
              <a:rPr lang="en-US" sz="2400" b="1">
                <a:solidFill>
                  <a:srgbClr val="0033CC"/>
                </a:solidFill>
                <a:latin typeface="Times New Roman" pitchFamily="18" charset="0"/>
              </a:rPr>
              <a:t> </a:t>
            </a:r>
            <a:endParaRPr lang="en-US" sz="2400"/>
          </a:p>
        </p:txBody>
      </p:sp>
      <p:sp>
        <p:nvSpPr>
          <p:cNvPr id="13" name="Text Box 7"/>
          <p:cNvSpPr txBox="1">
            <a:spLocks noChangeArrowheads="1"/>
          </p:cNvSpPr>
          <p:nvPr/>
        </p:nvSpPr>
        <p:spPr bwMode="auto">
          <a:xfrm>
            <a:off x="0" y="1493024"/>
            <a:ext cx="4229100" cy="2677656"/>
          </a:xfrm>
          <a:prstGeom prst="rect">
            <a:avLst/>
          </a:prstGeom>
          <a:solidFill>
            <a:srgbClr val="F8DBA2"/>
          </a:solidFill>
          <a:ln w="9525">
            <a:noFill/>
            <a:miter lim="800000"/>
            <a:headEnd/>
            <a:tailEnd/>
          </a:ln>
        </p:spPr>
        <p:txBody>
          <a:bodyPr wrap="square">
            <a:spAutoFit/>
          </a:bodyPr>
          <a:lstStyle/>
          <a:p>
            <a:pPr marL="342900" indent="-342900" algn="just">
              <a:spcBef>
                <a:spcPct val="50000"/>
              </a:spcBef>
            </a:pPr>
            <a:r>
              <a:rPr lang="en-US" sz="2400" b="1">
                <a:solidFill>
                  <a:srgbClr val="FF0000"/>
                </a:solidFill>
                <a:latin typeface="Times New Roman" pitchFamily="18" charset="0"/>
              </a:rPr>
              <a:t>     </a:t>
            </a:r>
            <a:r>
              <a:rPr lang="en-US" sz="2400" b="1">
                <a:solidFill>
                  <a:srgbClr val="0033CC"/>
                </a:solidFill>
                <a:latin typeface="Times New Roman" pitchFamily="18" charset="0"/>
              </a:rPr>
              <a:t> Là toàn thể những người cùng sinh sống trong một  khu vực lãnh thổ hoặc đơn vị hành chính, có sự  gắn bó, liên kết  và hợp tác để cùng thực hiện lợi ích của mình vì lợi ích chung.</a:t>
            </a:r>
          </a:p>
        </p:txBody>
      </p:sp>
      <p:sp>
        <p:nvSpPr>
          <p:cNvPr id="2" name="Rectangle 1"/>
          <p:cNvSpPr/>
          <p:nvPr/>
        </p:nvSpPr>
        <p:spPr>
          <a:xfrm>
            <a:off x="0" y="4209465"/>
            <a:ext cx="4267200" cy="830997"/>
          </a:xfrm>
          <a:prstGeom prst="rect">
            <a:avLst/>
          </a:prstGeom>
        </p:spPr>
        <p:txBody>
          <a:bodyPr wrap="square">
            <a:spAutoFit/>
          </a:bodyPr>
          <a:lstStyle/>
          <a:p>
            <a:pPr algn="just"/>
            <a:r>
              <a:rPr lang="en-US" sz="2400" b="1">
                <a:solidFill>
                  <a:srgbClr val="FF0000"/>
                </a:solidFill>
                <a:latin typeface="Times New Roman" pitchFamily="18" charset="0"/>
              </a:rPr>
              <a:t>2. Xây dựng nếp sống văn hoá ở cộng đồng dân cư</a:t>
            </a:r>
            <a:r>
              <a:rPr lang="en-US" sz="2400" b="1">
                <a:solidFill>
                  <a:srgbClr val="0033CC"/>
                </a:solidFill>
                <a:latin typeface="Times New Roman" pitchFamily="18" charset="0"/>
              </a:rPr>
              <a:t>  </a:t>
            </a:r>
            <a:r>
              <a:rPr lang="en-US" sz="2400" b="1">
                <a:solidFill>
                  <a:srgbClr val="FF0000"/>
                </a:solidFill>
                <a:latin typeface="Times New Roman" pitchFamily="18" charset="0"/>
              </a:rPr>
              <a:t>là gì?</a:t>
            </a:r>
            <a:endParaRPr lang="en-US" sz="2400">
              <a:solidFill>
                <a:srgbClr val="FF0000"/>
              </a:solidFill>
            </a:endParaRPr>
          </a:p>
        </p:txBody>
      </p:sp>
      <p:pic>
        <p:nvPicPr>
          <p:cNvPr id="14" name="Picture 25" descr="qustionbig_b"/>
          <p:cNvPicPr>
            <a:picLocks noChangeAspect="1" noChangeArrowheads="1" noCrop="1"/>
          </p:cNvPicPr>
          <p:nvPr/>
        </p:nvPicPr>
        <p:blipFill>
          <a:blip r:embed="rId3" cstate="print"/>
          <a:srcRect/>
          <a:stretch>
            <a:fillRect/>
          </a:stretch>
        </p:blipFill>
        <p:spPr bwMode="auto">
          <a:xfrm>
            <a:off x="6330156" y="1512074"/>
            <a:ext cx="750888" cy="990600"/>
          </a:xfrm>
          <a:prstGeom prst="rect">
            <a:avLst/>
          </a:prstGeom>
          <a:noFill/>
          <a:ln w="9525">
            <a:noFill/>
            <a:miter lim="800000"/>
            <a:headEnd/>
            <a:tailEnd/>
          </a:ln>
        </p:spPr>
      </p:pic>
      <p:sp>
        <p:nvSpPr>
          <p:cNvPr id="15" name="Text Box 15"/>
          <p:cNvSpPr txBox="1">
            <a:spLocks noChangeArrowheads="1"/>
          </p:cNvSpPr>
          <p:nvPr/>
        </p:nvSpPr>
        <p:spPr bwMode="auto">
          <a:xfrm>
            <a:off x="4610100" y="2831852"/>
            <a:ext cx="4305300" cy="830997"/>
          </a:xfrm>
          <a:prstGeom prst="rect">
            <a:avLst/>
          </a:prstGeom>
          <a:noFill/>
          <a:ln w="9525">
            <a:noFill/>
            <a:miter lim="800000"/>
            <a:headEnd/>
            <a:tailEnd/>
          </a:ln>
        </p:spPr>
        <p:txBody>
          <a:bodyPr wrap="square">
            <a:spAutoFit/>
          </a:bodyPr>
          <a:lstStyle/>
          <a:p>
            <a:pPr algn="just">
              <a:spcBef>
                <a:spcPct val="50000"/>
              </a:spcBef>
            </a:pPr>
            <a:r>
              <a:rPr lang="en-US" sz="2400" b="1">
                <a:solidFill>
                  <a:srgbClr val="0000FF"/>
                </a:solidFill>
              </a:rPr>
              <a:t>Em hiểu xây dựng nếp sống văn hoá ở cộng đồng dân cư là gì?</a:t>
            </a:r>
          </a:p>
        </p:txBody>
      </p:sp>
      <p:sp>
        <p:nvSpPr>
          <p:cNvPr id="3" name="Rectangle 2"/>
          <p:cNvSpPr/>
          <p:nvPr/>
        </p:nvSpPr>
        <p:spPr>
          <a:xfrm>
            <a:off x="0" y="4971871"/>
            <a:ext cx="4229100" cy="1200329"/>
          </a:xfrm>
          <a:prstGeom prst="rect">
            <a:avLst/>
          </a:prstGeom>
        </p:spPr>
        <p:txBody>
          <a:bodyPr wrap="square" lIns="91440" tIns="45720" rIns="91440" bIns="45720" anchor="t">
            <a:spAutoFit/>
          </a:bodyPr>
          <a:lstStyle/>
          <a:p>
            <a:pPr algn="just">
              <a:spcBef>
                <a:spcPct val="50000"/>
              </a:spcBef>
            </a:pP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Là</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làm</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cho</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đời</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sống</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văn</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hoá</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tinh</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thần</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ngày</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càng</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lành</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mạnh</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phong</a:t>
            </a:r>
            <a:r>
              <a:rPr lang="en-US" sz="2400" b="1" dirty="0">
                <a:solidFill>
                  <a:srgbClr val="0033CC"/>
                </a:solidFill>
                <a:latin typeface="Times New Roman"/>
                <a:cs typeface="Times New Roman"/>
              </a:rPr>
              <a:t> </a:t>
            </a:r>
            <a:r>
              <a:rPr lang="en-US" sz="2400" b="1" dirty="0" err="1">
                <a:solidFill>
                  <a:srgbClr val="0033CC"/>
                </a:solidFill>
                <a:latin typeface="Times New Roman"/>
                <a:cs typeface="Times New Roman"/>
              </a:rPr>
              <a:t>phú</a:t>
            </a:r>
            <a:r>
              <a:rPr lang="en-US" sz="2400" b="1" dirty="0">
                <a:solidFill>
                  <a:srgbClr val="0033CC"/>
                </a:solidFill>
                <a:latin typeface="Times New Roman"/>
                <a:cs typeface="Times New Roman"/>
              </a:rPr>
              <a:t>.</a:t>
            </a:r>
            <a:endParaRPr lang="en-US" sz="2400" dirty="0">
              <a:latin typeface="Times New Roman"/>
              <a:cs typeface="Times New Roman"/>
            </a:endParaRPr>
          </a:p>
        </p:txBody>
      </p:sp>
    </p:spTree>
    <p:extLst>
      <p:ext uri="{BB962C8B-B14F-4D97-AF65-F5344CB8AC3E}">
        <p14:creationId xmlns:p14="http://schemas.microsoft.com/office/powerpoint/2010/main" val="411670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15"/>
                                        </p:tgtEl>
                                        <p:attrNameLst>
                                          <p:attrName>style.visibility</p:attrName>
                                        </p:attrNameLst>
                                      </p:cBhvr>
                                      <p:to>
                                        <p:strVal val="visible"/>
                                      </p:to>
                                    </p:set>
                                    <p:anim calcmode="discrete" valueType="clr">
                                      <p:cBhvr override="childStyle">
                                        <p:cTn id="20"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5"/>
                                        </p:tgtEl>
                                        <p:attrNameLst>
                                          <p:attrName>fillcolor</p:attrName>
                                        </p:attrNameLst>
                                      </p:cBhvr>
                                      <p:tavLst>
                                        <p:tav tm="0">
                                          <p:val>
                                            <p:clrVal>
                                              <a:schemeClr val="accent2"/>
                                            </p:clrVal>
                                          </p:val>
                                        </p:tav>
                                        <p:tav tm="50000">
                                          <p:val>
                                            <p:clrVal>
                                              <a:schemeClr val="hlink"/>
                                            </p:clrVal>
                                          </p:val>
                                        </p:tav>
                                      </p:tavLst>
                                    </p:anim>
                                    <p:set>
                                      <p:cBhvr>
                                        <p:cTn id="22" dur="80"/>
                                        <p:tgtEl>
                                          <p:spTgt spid="1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oa2"/>
          <p:cNvPicPr>
            <a:picLocks noChangeAspect="1" noChangeArrowheads="1"/>
          </p:cNvPicPr>
          <p:nvPr/>
        </p:nvPicPr>
        <p:blipFill>
          <a:blip r:embed="rId2" cstate="print"/>
          <a:srcRect/>
          <a:stretch>
            <a:fillRect/>
          </a:stretch>
        </p:blipFill>
        <p:spPr bwMode="auto">
          <a:xfrm>
            <a:off x="0" y="609600"/>
            <a:ext cx="9144000" cy="76200"/>
          </a:xfrm>
          <a:prstGeom prst="rect">
            <a:avLst/>
          </a:prstGeom>
          <a:solidFill>
            <a:srgbClr val="FF3300"/>
          </a:solidFill>
          <a:ln w="9525">
            <a:solidFill>
              <a:srgbClr val="FF9999"/>
            </a:solidFill>
            <a:miter lim="800000"/>
            <a:headEnd/>
            <a:tailEnd/>
          </a:ln>
        </p:spPr>
      </p:pic>
      <p:sp>
        <p:nvSpPr>
          <p:cNvPr id="11" name="WordArt 2"/>
          <p:cNvSpPr>
            <a:spLocks noChangeArrowheads="1" noChangeShapeType="1" noTextEdit="1"/>
          </p:cNvSpPr>
          <p:nvPr/>
        </p:nvSpPr>
        <p:spPr bwMode="auto">
          <a:xfrm>
            <a:off x="685800" y="76200"/>
            <a:ext cx="7848600" cy="609600"/>
          </a:xfrm>
          <a:prstGeom prst="rect">
            <a:avLst/>
          </a:prstGeom>
        </p:spPr>
        <p:txBody>
          <a:bodyPr wrap="none" fromWordArt="1">
            <a:prstTxWarp prst="textPlain">
              <a:avLst>
                <a:gd name="adj" fmla="val 50000"/>
              </a:avLst>
            </a:prstTxWarp>
          </a:bodyPr>
          <a:lstStyle/>
          <a:p>
            <a:pPr algn="ct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Tiết </a:t>
            </a:r>
            <a:r>
              <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7, BÀI 9:</a:t>
            </a: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  GÓP PHẦN XÂY DỰNG NẾP SỐNG VĂN HOÁ Ở CỘNG ĐỒNG DÂN CƯ</a:t>
            </a:r>
            <a:endPar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4" name="Rectangle 3"/>
          <p:cNvSpPr/>
          <p:nvPr/>
        </p:nvSpPr>
        <p:spPr>
          <a:xfrm>
            <a:off x="0" y="838200"/>
            <a:ext cx="3756156" cy="461665"/>
          </a:xfrm>
          <a:prstGeom prst="rect">
            <a:avLst/>
          </a:prstGeom>
        </p:spPr>
        <p:txBody>
          <a:bodyPr wrap="none">
            <a:spAutoFit/>
          </a:bodyPr>
          <a:lstStyle/>
          <a:p>
            <a:r>
              <a:rPr lang="en-US" sz="2400" b="1">
                <a:solidFill>
                  <a:srgbClr val="FF0000"/>
                </a:solidFill>
                <a:latin typeface="Times New Roman" pitchFamily="18" charset="0"/>
              </a:rPr>
              <a:t>1. Cộng đồng dân cư là gì?</a:t>
            </a:r>
            <a:r>
              <a:rPr lang="en-US" sz="2400" b="1">
                <a:solidFill>
                  <a:srgbClr val="0033CC"/>
                </a:solidFill>
                <a:latin typeface="Times New Roman" pitchFamily="18" charset="0"/>
              </a:rPr>
              <a:t> </a:t>
            </a:r>
            <a:endParaRPr lang="en-US" sz="2400"/>
          </a:p>
        </p:txBody>
      </p:sp>
      <p:sp>
        <p:nvSpPr>
          <p:cNvPr id="13" name="Text Box 7"/>
          <p:cNvSpPr txBox="1">
            <a:spLocks noChangeArrowheads="1"/>
          </p:cNvSpPr>
          <p:nvPr/>
        </p:nvSpPr>
        <p:spPr bwMode="auto">
          <a:xfrm>
            <a:off x="0" y="1295400"/>
            <a:ext cx="4229100" cy="2677656"/>
          </a:xfrm>
          <a:prstGeom prst="rect">
            <a:avLst/>
          </a:prstGeom>
          <a:solidFill>
            <a:srgbClr val="F8DBA2"/>
          </a:solidFill>
          <a:ln w="9525">
            <a:noFill/>
            <a:miter lim="800000"/>
            <a:headEnd/>
            <a:tailEnd/>
          </a:ln>
        </p:spPr>
        <p:txBody>
          <a:bodyPr wrap="square">
            <a:spAutoFit/>
          </a:bodyPr>
          <a:lstStyle/>
          <a:p>
            <a:pPr marL="342900" indent="-342900" algn="just">
              <a:spcBef>
                <a:spcPct val="50000"/>
              </a:spcBef>
            </a:pPr>
            <a:r>
              <a:rPr lang="en-US" sz="2400" b="1">
                <a:solidFill>
                  <a:srgbClr val="FF0000"/>
                </a:solidFill>
                <a:latin typeface="Times New Roman" pitchFamily="18" charset="0"/>
              </a:rPr>
              <a:t>     </a:t>
            </a:r>
            <a:r>
              <a:rPr lang="en-US" sz="2400" b="1">
                <a:solidFill>
                  <a:srgbClr val="0033CC"/>
                </a:solidFill>
                <a:latin typeface="Times New Roman" pitchFamily="18" charset="0"/>
              </a:rPr>
              <a:t> Là toàn thể những người cùng sinh sống trong một  khu vực lãnh thổ hoặc đơn vị hành chính, có sự  gắn bó, liên kết  và hợp tác để cùng thực hiện lợi ích của mình vì lợi ích chung.</a:t>
            </a:r>
          </a:p>
        </p:txBody>
      </p:sp>
      <p:sp>
        <p:nvSpPr>
          <p:cNvPr id="2" name="Rectangle 1"/>
          <p:cNvSpPr/>
          <p:nvPr/>
        </p:nvSpPr>
        <p:spPr>
          <a:xfrm>
            <a:off x="0" y="3962400"/>
            <a:ext cx="4267200" cy="830997"/>
          </a:xfrm>
          <a:prstGeom prst="rect">
            <a:avLst/>
          </a:prstGeom>
        </p:spPr>
        <p:txBody>
          <a:bodyPr wrap="square">
            <a:spAutoFit/>
          </a:bodyPr>
          <a:lstStyle/>
          <a:p>
            <a:pPr algn="just"/>
            <a:r>
              <a:rPr lang="en-US" sz="2400" b="1">
                <a:solidFill>
                  <a:srgbClr val="FF0000"/>
                </a:solidFill>
                <a:latin typeface="Times New Roman" pitchFamily="18" charset="0"/>
              </a:rPr>
              <a:t>2. Xây dựng nếp sống văn hoá ở cộng đồng dân cư là gì?</a:t>
            </a:r>
            <a:r>
              <a:rPr lang="en-US" sz="2400" b="1">
                <a:solidFill>
                  <a:srgbClr val="0033CC"/>
                </a:solidFill>
                <a:latin typeface="Times New Roman" pitchFamily="18" charset="0"/>
              </a:rPr>
              <a:t> </a:t>
            </a:r>
            <a:endParaRPr lang="en-US" sz="2400"/>
          </a:p>
        </p:txBody>
      </p:sp>
      <p:sp>
        <p:nvSpPr>
          <p:cNvPr id="3" name="Rectangle 2"/>
          <p:cNvSpPr/>
          <p:nvPr/>
        </p:nvSpPr>
        <p:spPr>
          <a:xfrm>
            <a:off x="0" y="4648200"/>
            <a:ext cx="4229100" cy="1200329"/>
          </a:xfrm>
          <a:prstGeom prst="rect">
            <a:avLst/>
          </a:prstGeom>
        </p:spPr>
        <p:txBody>
          <a:bodyPr wrap="square">
            <a:spAutoFit/>
          </a:bodyPr>
          <a:lstStyle/>
          <a:p>
            <a:pPr algn="just">
              <a:spcBef>
                <a:spcPct val="50000"/>
              </a:spcBef>
            </a:pPr>
            <a:r>
              <a:rPr lang="en-US" sz="2400" b="1">
                <a:solidFill>
                  <a:srgbClr val="0033CC"/>
                </a:solidFill>
                <a:latin typeface="Times New Roman" pitchFamily="18" charset="0"/>
              </a:rPr>
              <a:t>     Là làm cho đời sống văn hoá tinh thần ngày càng lành mạnh phong phú.</a:t>
            </a:r>
            <a:endParaRPr lang="en-US" sz="2400">
              <a:latin typeface="Times New Roman" pitchFamily="18" charset="0"/>
            </a:endParaRPr>
          </a:p>
        </p:txBody>
      </p:sp>
      <p:sp>
        <p:nvSpPr>
          <p:cNvPr id="12" name="Rectangle 11"/>
          <p:cNvSpPr/>
          <p:nvPr/>
        </p:nvSpPr>
        <p:spPr>
          <a:xfrm>
            <a:off x="0" y="5715000"/>
            <a:ext cx="4267200" cy="1200329"/>
          </a:xfrm>
          <a:prstGeom prst="rect">
            <a:avLst/>
          </a:prstGeom>
        </p:spPr>
        <p:txBody>
          <a:bodyPr wrap="square">
            <a:spAutoFit/>
          </a:bodyPr>
          <a:lstStyle/>
          <a:p>
            <a:pPr algn="just"/>
            <a:r>
              <a:rPr lang="en-US" sz="2400" b="1">
                <a:solidFill>
                  <a:srgbClr val="FF0000"/>
                </a:solidFill>
                <a:latin typeface="Times New Roman" pitchFamily="18" charset="0"/>
              </a:rPr>
              <a:t>3. Ý nghĩa của xây dựng nếp sống văn hoá ở cộng đồng dân cư</a:t>
            </a:r>
            <a:r>
              <a:rPr lang="en-US" sz="2400" b="1">
                <a:solidFill>
                  <a:srgbClr val="0033CC"/>
                </a:solidFill>
                <a:latin typeface="Times New Roman" pitchFamily="18" charset="0"/>
              </a:rPr>
              <a:t> </a:t>
            </a:r>
            <a:endParaRPr lang="en-US" sz="2400"/>
          </a:p>
        </p:txBody>
      </p:sp>
      <p:cxnSp>
        <p:nvCxnSpPr>
          <p:cNvPr id="6" name="Straight Connector 5"/>
          <p:cNvCxnSpPr/>
          <p:nvPr/>
        </p:nvCxnSpPr>
        <p:spPr>
          <a:xfrm>
            <a:off x="4267200" y="1069032"/>
            <a:ext cx="0" cy="5788968"/>
          </a:xfrm>
          <a:prstGeom prst="line">
            <a:avLst/>
          </a:prstGeom>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4343400" y="1905000"/>
            <a:ext cx="4800600" cy="1200329"/>
          </a:xfrm>
          <a:prstGeom prst="rect">
            <a:avLst/>
          </a:prstGeom>
        </p:spPr>
        <p:txBody>
          <a:bodyPr wrap="square">
            <a:spAutoFit/>
          </a:bodyPr>
          <a:lstStyle/>
          <a:p>
            <a:pPr algn="just">
              <a:spcBef>
                <a:spcPct val="50000"/>
              </a:spcBef>
            </a:pPr>
            <a:r>
              <a:rPr lang="en-US" sz="2400" b="1">
                <a:solidFill>
                  <a:srgbClr val="0033CC"/>
                </a:solidFill>
                <a:latin typeface="Times New Roman" pitchFamily="18" charset="0"/>
              </a:rPr>
              <a:t>1. </a:t>
            </a:r>
            <a:r>
              <a:rPr lang="en-US" sz="2400" b="1">
                <a:solidFill>
                  <a:srgbClr val="0000FF"/>
                </a:solidFill>
                <a:latin typeface="Times New Roman" pitchFamily="18" charset="0"/>
              </a:rPr>
              <a:t>Tìm </a:t>
            </a:r>
            <a:r>
              <a:rPr lang="en-US" sz="2400" b="1" dirty="0" err="1">
                <a:solidFill>
                  <a:srgbClr val="0000FF"/>
                </a:solidFill>
                <a:latin typeface="Times New Roman" pitchFamily="18" charset="0"/>
              </a:rPr>
              <a:t>những</a:t>
            </a:r>
            <a:r>
              <a:rPr lang="en-US" sz="2400" b="1" dirty="0">
                <a:solidFill>
                  <a:srgbClr val="0000FF"/>
                </a:solidFill>
                <a:latin typeface="Times New Roman" pitchFamily="18" charset="0"/>
              </a:rPr>
              <a:t> </a:t>
            </a:r>
            <a:r>
              <a:rPr lang="en-US" sz="2400" b="1" err="1">
                <a:solidFill>
                  <a:srgbClr val="0000FF"/>
                </a:solidFill>
                <a:latin typeface="Times New Roman" pitchFamily="18" charset="0"/>
              </a:rPr>
              <a:t>biểu</a:t>
            </a:r>
            <a:r>
              <a:rPr lang="en-US" sz="2400" b="1">
                <a:solidFill>
                  <a:srgbClr val="0000FF"/>
                </a:solidFill>
                <a:latin typeface="Times New Roman" pitchFamily="18" charset="0"/>
              </a:rPr>
              <a:t> hiên </a:t>
            </a:r>
            <a:r>
              <a:rPr lang="en-US" sz="2400" b="1" dirty="0" err="1">
                <a:solidFill>
                  <a:srgbClr val="0000FF"/>
                </a:solidFill>
                <a:latin typeface="Times New Roman" pitchFamily="18" charset="0"/>
              </a:rPr>
              <a:t>góp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phần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xây</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dựng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nếp</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sống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văn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hoá</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cộng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đồng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dân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cư</a:t>
            </a:r>
            <a:r>
              <a:rPr lang="en-US" sz="2400" b="1" dirty="0">
                <a:solidFill>
                  <a:srgbClr val="0000FF"/>
                </a:solidFill>
                <a:latin typeface="Times New Roman" pitchFamily="18" charset="0"/>
              </a:rPr>
              <a:t>.</a:t>
            </a:r>
          </a:p>
        </p:txBody>
      </p:sp>
      <p:sp>
        <p:nvSpPr>
          <p:cNvPr id="17" name="Text Box 7"/>
          <p:cNvSpPr txBox="1">
            <a:spLocks noChangeArrowheads="1"/>
          </p:cNvSpPr>
          <p:nvPr/>
        </p:nvSpPr>
        <p:spPr bwMode="auto">
          <a:xfrm>
            <a:off x="4419600" y="3276600"/>
            <a:ext cx="4648200" cy="830997"/>
          </a:xfrm>
          <a:prstGeom prst="rect">
            <a:avLst/>
          </a:prstGeom>
          <a:noFill/>
          <a:ln w="9525">
            <a:noFill/>
            <a:miter lim="800000"/>
            <a:headEnd/>
            <a:tailEnd/>
          </a:ln>
        </p:spPr>
        <p:txBody>
          <a:bodyPr wrap="square">
            <a:spAutoFit/>
          </a:bodyPr>
          <a:lstStyle/>
          <a:p>
            <a:pPr algn="just">
              <a:spcBef>
                <a:spcPct val="50000"/>
              </a:spcBef>
            </a:pPr>
            <a:r>
              <a:rPr lang="en-US" sz="2400" b="1">
                <a:solidFill>
                  <a:srgbClr val="0000FF"/>
                </a:solidFill>
                <a:latin typeface="Times New Roman" pitchFamily="18" charset="0"/>
              </a:rPr>
              <a:t>2.Tìm những </a:t>
            </a:r>
            <a:r>
              <a:rPr lang="en-US" sz="2400" b="1" dirty="0" err="1">
                <a:solidFill>
                  <a:srgbClr val="0000FF"/>
                </a:solidFill>
                <a:latin typeface="Times New Roman" pitchFamily="18" charset="0"/>
              </a:rPr>
              <a:t>biểu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hiện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thiếu</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văn</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hoá</a:t>
            </a:r>
            <a:r>
              <a:rPr lang="en-US" sz="2400" b="1" dirty="0">
                <a:solidFill>
                  <a:srgbClr val="0000FF"/>
                </a:solidFill>
                <a:latin typeface="Times New Roman" pitchFamily="18" charset="0"/>
              </a:rPr>
              <a:t> ở </a:t>
            </a:r>
            <a:r>
              <a:rPr lang="en-US" sz="2400" b="1" dirty="0" err="1">
                <a:solidFill>
                  <a:srgbClr val="0000FF"/>
                </a:solidFill>
                <a:latin typeface="Times New Roman" pitchFamily="18" charset="0"/>
              </a:rPr>
              <a:t>cộng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đồng</a:t>
            </a:r>
            <a:r>
              <a:rPr lang="en-US" sz="2400" b="1" dirty="0">
                <a:solidFill>
                  <a:srgbClr val="0000FF"/>
                </a:solidFill>
                <a:latin typeface="Times New Roman" pitchFamily="18" charset="0"/>
              </a:rPr>
              <a:t> </a:t>
            </a:r>
            <a:r>
              <a:rPr lang="en-US" sz="2400" b="1" dirty="0" err="1">
                <a:solidFill>
                  <a:srgbClr val="0000FF"/>
                </a:solidFill>
                <a:latin typeface="Times New Roman" pitchFamily="18" charset="0"/>
              </a:rPr>
              <a:t>dân</a:t>
            </a:r>
            <a:r>
              <a:rPr lang="en-US" sz="2400" b="1" dirty="0">
                <a:solidFill>
                  <a:srgbClr val="0000FF"/>
                </a:solidFill>
                <a:latin typeface="Times New Roman" pitchFamily="18" charset="0"/>
              </a:rPr>
              <a:t> </a:t>
            </a:r>
            <a:r>
              <a:rPr lang="en-US" sz="2400" b="1" err="1">
                <a:solidFill>
                  <a:srgbClr val="0000FF"/>
                </a:solidFill>
                <a:latin typeface="Times New Roman" pitchFamily="18" charset="0"/>
              </a:rPr>
              <a:t>cư</a:t>
            </a:r>
            <a:r>
              <a:rPr lang="en-US" sz="2400" b="1">
                <a:solidFill>
                  <a:srgbClr val="0000FF"/>
                </a:solidFill>
                <a:latin typeface="Times New Roman" pitchFamily="18" charset="0"/>
              </a:rPr>
              <a:t>.</a:t>
            </a:r>
            <a:endParaRPr lang="en-US" sz="2400" b="1" dirty="0">
              <a:solidFill>
                <a:srgbClr val="0000FF"/>
              </a:solidFill>
              <a:latin typeface="Times New Roman" pitchFamily="18" charset="0"/>
            </a:endParaRPr>
          </a:p>
        </p:txBody>
      </p:sp>
    </p:spTree>
    <p:extLst>
      <p:ext uri="{BB962C8B-B14F-4D97-AF65-F5344CB8AC3E}">
        <p14:creationId xmlns:p14="http://schemas.microsoft.com/office/powerpoint/2010/main" val="9595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blinds(horizontal)">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1" name="Picture 3" descr="hoa2"/>
          <p:cNvPicPr>
            <a:picLocks noChangeAspect="1" noChangeArrowheads="1"/>
          </p:cNvPicPr>
          <p:nvPr/>
        </p:nvPicPr>
        <p:blipFill>
          <a:blip r:embed="rId3" cstate="print"/>
          <a:srcRect/>
          <a:stretch>
            <a:fillRect/>
          </a:stretch>
        </p:blipFill>
        <p:spPr bwMode="auto">
          <a:xfrm>
            <a:off x="0" y="762000"/>
            <a:ext cx="9144000" cy="76200"/>
          </a:xfrm>
          <a:prstGeom prst="rect">
            <a:avLst/>
          </a:prstGeom>
          <a:solidFill>
            <a:srgbClr val="FF3300"/>
          </a:solidFill>
          <a:ln w="9525">
            <a:solidFill>
              <a:srgbClr val="FF9999"/>
            </a:solidFill>
            <a:miter lim="800000"/>
            <a:headEnd/>
            <a:tailEnd/>
          </a:ln>
        </p:spPr>
      </p:pic>
      <p:graphicFrame>
        <p:nvGraphicFramePr>
          <p:cNvPr id="9310" name="Group 94"/>
          <p:cNvGraphicFramePr>
            <a:graphicFrameLocks noGrp="1"/>
          </p:cNvGraphicFramePr>
          <p:nvPr>
            <p:ph/>
            <p:extLst>
              <p:ext uri="{D42A27DB-BD31-4B8C-83A1-F6EECF244321}">
                <p14:modId xmlns:p14="http://schemas.microsoft.com/office/powerpoint/2010/main" val="3824833372"/>
              </p:ext>
            </p:extLst>
          </p:nvPr>
        </p:nvGraphicFramePr>
        <p:xfrm>
          <a:off x="76200" y="841248"/>
          <a:ext cx="8991600" cy="5102352"/>
        </p:xfrm>
        <a:graphic>
          <a:graphicData uri="http://schemas.openxmlformats.org/drawingml/2006/table">
            <a:tbl>
              <a:tblPr/>
              <a:tblGrid>
                <a:gridCol w="4422775">
                  <a:extLst>
                    <a:ext uri="{9D8B030D-6E8A-4147-A177-3AD203B41FA5}">
                      <a16:colId xmlns:a16="http://schemas.microsoft.com/office/drawing/2014/main" val="20000"/>
                    </a:ext>
                  </a:extLst>
                </a:gridCol>
                <a:gridCol w="4568825">
                  <a:extLst>
                    <a:ext uri="{9D8B030D-6E8A-4147-A177-3AD203B41FA5}">
                      <a16:colId xmlns:a16="http://schemas.microsoft.com/office/drawing/2014/main" val="20001"/>
                    </a:ext>
                  </a:extLst>
                </a:gridCol>
              </a:tblGrid>
              <a:tr h="304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rPr>
                        <a:t>Có</a:t>
                      </a:r>
                      <a:r>
                        <a:rPr kumimoji="0" lang="en-US" sz="2800" b="1" i="0" u="none" strike="noStrike" cap="none" normalizeH="0" baseline="0" dirty="0">
                          <a:ln>
                            <a:noFill/>
                          </a:ln>
                          <a:solidFill>
                            <a:srgbClr val="0000FF"/>
                          </a:solidFill>
                          <a:effectLst/>
                          <a:latin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rPr>
                        <a:t>văn</a:t>
                      </a:r>
                      <a:r>
                        <a:rPr kumimoji="0" lang="en-US" sz="2800" b="1" i="0" u="none" strike="noStrike" cap="none" normalizeH="0" baseline="0" dirty="0">
                          <a:ln>
                            <a:noFill/>
                          </a:ln>
                          <a:solidFill>
                            <a:srgbClr val="0000FF"/>
                          </a:solidFill>
                          <a:effectLst/>
                          <a:latin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rPr>
                        <a:t>hoá</a:t>
                      </a:r>
                      <a:endParaRPr kumimoji="0" lang="en-US" sz="2800" b="1" i="0" u="none" strike="noStrike" cap="none" normalizeH="0" baseline="0" dirty="0">
                        <a:ln>
                          <a:noFill/>
                        </a:ln>
                        <a:solidFill>
                          <a:srgbClr val="0000FF"/>
                        </a:solidFill>
                        <a:effectLst/>
                        <a:latin typeface="Times New Roman" pitchFamily="18" charset="0"/>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00FF"/>
                          </a:solidFill>
                          <a:effectLst/>
                          <a:latin typeface="Times New Roman" pitchFamily="18" charset="0"/>
                        </a:rPr>
                        <a:t>Thiếu văn hoá</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3179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Xây</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dựng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khu</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vui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chơi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cho</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trẻ</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em</a:t>
                      </a:r>
                      <a:r>
                        <a:rPr kumimoji="0" lang="en-US" sz="2200" b="1" i="0" u="none" strike="noStrike" cap="none" normalizeH="0" baseline="0" dirty="0">
                          <a:ln>
                            <a:noFill/>
                          </a:ln>
                          <a:solidFill>
                            <a:srgbClr val="0000FF"/>
                          </a:solidFill>
                          <a:effectLst/>
                          <a:latin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Động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viên</a:t>
                      </a:r>
                      <a:r>
                        <a:rPr kumimoji="0" lang="en-US" sz="2200" b="1" i="0" u="none" strike="noStrike" cap="none" normalizeH="0" baseline="0" dirty="0">
                          <a:ln>
                            <a:noFill/>
                          </a:ln>
                          <a:solidFill>
                            <a:srgbClr val="0000FF"/>
                          </a:solidFill>
                          <a:effectLst/>
                          <a:latin typeface="Times New Roman" pitchFamily="18" charset="0"/>
                        </a:rPr>
                        <a:t> con </a:t>
                      </a:r>
                      <a:r>
                        <a:rPr kumimoji="0" lang="en-US" sz="2200" b="1" i="0" u="none" strike="noStrike" cap="none" normalizeH="0" baseline="0" dirty="0" err="1">
                          <a:ln>
                            <a:noFill/>
                          </a:ln>
                          <a:solidFill>
                            <a:srgbClr val="0000FF"/>
                          </a:solidFill>
                          <a:effectLst/>
                          <a:latin typeface="Times New Roman" pitchFamily="18" charset="0"/>
                        </a:rPr>
                        <a:t>cháu</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đến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trường</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Giữ</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gìn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vệ</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sinh</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Phòng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chống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tệ</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nạn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xã</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hội</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Thực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hiện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sinh</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đẻ</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có</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kế</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hoạch</a:t>
                      </a:r>
                      <a:r>
                        <a:rPr kumimoji="0" lang="en-US" sz="2200" b="1" i="0" u="none" strike="noStrike" cap="none" normalizeH="0" baseline="0" dirty="0">
                          <a:ln>
                            <a:noFill/>
                          </a:ln>
                          <a:solidFill>
                            <a:srgbClr val="0000FF"/>
                          </a:solidFill>
                          <a:effectLst/>
                          <a:latin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Đọc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sách</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báo</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tuyên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truyền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vận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động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quần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chúng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tham</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gia</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hoạt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động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xã</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hội</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Thực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hiện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nếp</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sống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văn</a:t>
                      </a:r>
                      <a:r>
                        <a:rPr kumimoji="0" lang="en-US" sz="2200" b="1" i="0" u="none" strike="noStrike" cap="none" normalizeH="0" baseline="0" dirty="0">
                          <a:ln>
                            <a:noFill/>
                          </a:ln>
                          <a:solidFill>
                            <a:srgbClr val="0000FF"/>
                          </a:solidFill>
                          <a:effectLst/>
                          <a:latin typeface="Times New Roman" pitchFamily="18" charset="0"/>
                        </a:rPr>
                        <a:t> minh.</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Đoàn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kết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giúp</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nhau</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khi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khó</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khăn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hoạn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nạn</a:t>
                      </a:r>
                      <a:r>
                        <a:rPr kumimoji="0" lang="en-US" sz="2200" b="1" i="0" u="none" strike="noStrike" cap="none" normalizeH="0" baseline="0" dirty="0">
                          <a:ln>
                            <a:noFill/>
                          </a:ln>
                          <a:solidFill>
                            <a:srgbClr val="0000FF"/>
                          </a:solidFill>
                          <a:effectLst/>
                          <a:latin typeface="Times New Roman" pitchFamily="18" charset="0"/>
                        </a:rPr>
                        <a:t>.</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Hát</a:t>
                      </a:r>
                      <a:r>
                        <a:rPr kumimoji="0" lang="en-US" sz="2200" b="1" i="0" u="none" strike="noStrike" cap="none" normalizeH="0" baseline="0" dirty="0">
                          <a:ln>
                            <a:noFill/>
                          </a:ln>
                          <a:solidFill>
                            <a:srgbClr val="0000FF"/>
                          </a:solidFill>
                          <a:effectLst/>
                          <a:latin typeface="Times New Roman" pitchFamily="18" charset="0"/>
                        </a:rPr>
                        <a:t> karaoke </a:t>
                      </a:r>
                      <a:r>
                        <a:rPr kumimoji="0" lang="en-US" sz="2200" b="1" i="0" u="none" strike="noStrike" cap="none" normalizeH="0" baseline="0" dirty="0" err="1">
                          <a:ln>
                            <a:noFill/>
                          </a:ln>
                          <a:solidFill>
                            <a:srgbClr val="0000FF"/>
                          </a:solidFill>
                          <a:effectLst/>
                          <a:latin typeface="Times New Roman" pitchFamily="18" charset="0"/>
                        </a:rPr>
                        <a:t>tới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khuya</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Vứt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rác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bừa</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bãi</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Tụ</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tập</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quán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xá</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nhậu</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nhẹt</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Mua</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số</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đề,cờ</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bạc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nghiện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hút</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Mê</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tín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dị</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đoan</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Tảo</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hôn</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Tổ</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chức</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đám</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cưới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đám</a:t>
                      </a:r>
                      <a:r>
                        <a:rPr kumimoji="0" lang="en-US" sz="2200" b="1" i="0" u="none" strike="noStrike" cap="none" normalizeH="0" baseline="0" dirty="0">
                          <a:ln>
                            <a:noFill/>
                          </a:ln>
                          <a:solidFill>
                            <a:srgbClr val="0000FF"/>
                          </a:solidFill>
                          <a:effectLst/>
                          <a:latin typeface="Times New Roman" pitchFamily="18" charset="0"/>
                        </a:rPr>
                        <a:t> ma </a:t>
                      </a:r>
                      <a:r>
                        <a:rPr kumimoji="0" lang="en-US" sz="2200" b="1" i="0" u="none" strike="noStrike" cap="none" normalizeH="0" baseline="0" dirty="0" err="1">
                          <a:ln>
                            <a:noFill/>
                          </a:ln>
                          <a:solidFill>
                            <a:srgbClr val="0000FF"/>
                          </a:solidFill>
                          <a:effectLst/>
                          <a:latin typeface="Times New Roman" pitchFamily="18" charset="0"/>
                        </a:rPr>
                        <a:t>linh</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đình</a:t>
                      </a:r>
                      <a:r>
                        <a:rPr kumimoji="0" lang="en-US" sz="2200" b="1" i="0" u="none" strike="noStrike" cap="none" normalizeH="0" baseline="0" dirty="0">
                          <a:ln>
                            <a:noFill/>
                          </a:ln>
                          <a:solidFill>
                            <a:srgbClr val="0000FF"/>
                          </a:solidFill>
                          <a:effectLst/>
                          <a:latin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Lấn</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chiếm</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vỉa</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hè</a:t>
                      </a:r>
                      <a:endParaRPr kumimoji="0" lang="en-US" sz="2200" b="1" i="0" u="none" strike="noStrike" cap="none" normalizeH="0" baseline="0" dirty="0">
                        <a:ln>
                          <a:noFill/>
                        </a:ln>
                        <a:solidFill>
                          <a:srgbClr val="0000FF"/>
                        </a:solidFill>
                        <a:effectLst/>
                        <a:latin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Để</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vật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nuôi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phóng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uế</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bừa</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bãi</a:t>
                      </a:r>
                      <a:r>
                        <a:rPr kumimoji="0" lang="en-US" sz="2200" b="1" i="0" u="none" strike="noStrike" cap="none" normalizeH="0" baseline="0" dirty="0">
                          <a:ln>
                            <a:noFill/>
                          </a:ln>
                          <a:solidFill>
                            <a:srgbClr val="0000FF"/>
                          </a:solidFill>
                          <a:effectLst/>
                          <a:latin typeface="Times New Roman" pitchFamily="18" charset="0"/>
                        </a:rPr>
                        <a:t>.</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Gây</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mất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trật</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tự</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nơi</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công</a:t>
                      </a:r>
                      <a:r>
                        <a:rPr kumimoji="0" lang="en-US" sz="2200" b="1" i="0" u="none" strike="noStrike" cap="none" normalizeH="0" baseline="0" dirty="0">
                          <a:ln>
                            <a:noFill/>
                          </a:ln>
                          <a:solidFill>
                            <a:srgbClr val="0000FF"/>
                          </a:solidFill>
                          <a:effectLst/>
                          <a:latin typeface="Times New Roman" pitchFamily="18" charset="0"/>
                        </a:rPr>
                        <a:t> </a:t>
                      </a:r>
                      <a:r>
                        <a:rPr kumimoji="0" lang="en-US" sz="2200" b="1" i="0" u="none" strike="noStrike" cap="none" normalizeH="0" baseline="0" dirty="0" err="1">
                          <a:ln>
                            <a:noFill/>
                          </a:ln>
                          <a:solidFill>
                            <a:srgbClr val="0000FF"/>
                          </a:solidFill>
                          <a:effectLst/>
                          <a:latin typeface="Times New Roman" pitchFamily="18" charset="0"/>
                        </a:rPr>
                        <a:t>cộng</a:t>
                      </a:r>
                      <a:r>
                        <a:rPr kumimoji="0" lang="en-US" sz="2400" b="1" i="0" u="none" strike="noStrike" cap="none" normalizeH="0" baseline="0" dirty="0">
                          <a:ln>
                            <a:noFill/>
                          </a:ln>
                          <a:solidFill>
                            <a:srgbClr val="0000FF"/>
                          </a:solidFill>
                          <a:effectLst/>
                          <a:latin typeface="Times New Roman" pitchFamily="18" charset="0"/>
                        </a:rPr>
                        <a:t>.</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311" name="Text Box 95"/>
          <p:cNvSpPr txBox="1">
            <a:spLocks noChangeArrowheads="1"/>
          </p:cNvSpPr>
          <p:nvPr/>
        </p:nvSpPr>
        <p:spPr bwMode="auto">
          <a:xfrm>
            <a:off x="1981200" y="6172200"/>
            <a:ext cx="71628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itchFamily="18" charset="0"/>
              </a:rPr>
              <a:t>Thái độ của em như thế nào về những biểu hiện trên?</a:t>
            </a:r>
          </a:p>
        </p:txBody>
      </p:sp>
      <p:pic>
        <p:nvPicPr>
          <p:cNvPr id="40985" name="Picture 25" descr="qustionbig_b"/>
          <p:cNvPicPr>
            <a:picLocks noChangeAspect="1" noChangeArrowheads="1" noCrop="1"/>
          </p:cNvPicPr>
          <p:nvPr/>
        </p:nvPicPr>
        <p:blipFill>
          <a:blip r:embed="rId4" cstate="print"/>
          <a:srcRect/>
          <a:stretch>
            <a:fillRect/>
          </a:stretch>
        </p:blipFill>
        <p:spPr bwMode="auto">
          <a:xfrm>
            <a:off x="990600" y="5867400"/>
            <a:ext cx="750888" cy="990600"/>
          </a:xfrm>
          <a:prstGeom prst="rect">
            <a:avLst/>
          </a:prstGeom>
          <a:noFill/>
          <a:ln w="9525">
            <a:noFill/>
            <a:miter lim="800000"/>
            <a:headEnd/>
            <a:tailEnd/>
          </a:ln>
        </p:spPr>
      </p:pic>
      <p:sp>
        <p:nvSpPr>
          <p:cNvPr id="9313" name="Text Box 97"/>
          <p:cNvSpPr txBox="1">
            <a:spLocks noChangeArrowheads="1"/>
          </p:cNvSpPr>
          <p:nvPr/>
        </p:nvSpPr>
        <p:spPr bwMode="auto">
          <a:xfrm>
            <a:off x="228600" y="6096000"/>
            <a:ext cx="3733800" cy="457200"/>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itchFamily="18" charset="0"/>
              </a:rPr>
              <a:t>=&gt; Tôn trọng và ủng hộ</a:t>
            </a:r>
          </a:p>
        </p:txBody>
      </p:sp>
      <p:sp>
        <p:nvSpPr>
          <p:cNvPr id="9314" name="Text Box 98"/>
          <p:cNvSpPr txBox="1">
            <a:spLocks noChangeArrowheads="1"/>
          </p:cNvSpPr>
          <p:nvPr/>
        </p:nvSpPr>
        <p:spPr bwMode="auto">
          <a:xfrm>
            <a:off x="4724400" y="5867400"/>
            <a:ext cx="4419600" cy="830997"/>
          </a:xfrm>
          <a:prstGeom prst="rect">
            <a:avLst/>
          </a:prstGeom>
          <a:noFill/>
          <a:ln w="9525">
            <a:noFill/>
            <a:miter lim="800000"/>
            <a:headEnd/>
            <a:tailEnd/>
          </a:ln>
        </p:spPr>
        <p:txBody>
          <a:bodyPr>
            <a:spAutoFit/>
          </a:bodyPr>
          <a:lstStyle/>
          <a:p>
            <a:pPr>
              <a:spcBef>
                <a:spcPct val="50000"/>
              </a:spcBef>
            </a:pPr>
            <a:r>
              <a:rPr lang="en-US" sz="2400" b="1">
                <a:solidFill>
                  <a:srgbClr val="FF0000"/>
                </a:solidFill>
                <a:latin typeface="Times New Roman" pitchFamily="18" charset="0"/>
              </a:rPr>
              <a:t>=&gt; Phê phán, đấu tranh và tránh xa</a:t>
            </a:r>
          </a:p>
        </p:txBody>
      </p:sp>
      <p:sp>
        <p:nvSpPr>
          <p:cNvPr id="9" name="WordArt 2"/>
          <p:cNvSpPr>
            <a:spLocks noChangeArrowheads="1" noChangeShapeType="1" noTextEdit="1"/>
          </p:cNvSpPr>
          <p:nvPr/>
        </p:nvSpPr>
        <p:spPr bwMode="auto">
          <a:xfrm>
            <a:off x="685800" y="76200"/>
            <a:ext cx="7848600" cy="609600"/>
          </a:xfrm>
          <a:prstGeom prst="rect">
            <a:avLst/>
          </a:prstGeom>
        </p:spPr>
        <p:txBody>
          <a:bodyPr wrap="none" fromWordArt="1">
            <a:prstTxWarp prst="textPlain">
              <a:avLst>
                <a:gd name="adj" fmla="val 50000"/>
              </a:avLst>
            </a:prstTxWarp>
          </a:bodyPr>
          <a:lstStyle/>
          <a:p>
            <a:pPr algn="ct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Tiết </a:t>
            </a:r>
            <a:r>
              <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7, BÀI 9:</a:t>
            </a:r>
            <a:r>
              <a:rPr lang="vi-VN"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  GÓP PHẦN XÂY DỰNG NẾP SỐNG VĂN HOÁ Ở CỘNG ĐỒNG DÂN CƯ</a:t>
            </a:r>
            <a:endParaRPr lang="en-US" sz="3600" b="1"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310"/>
                                        </p:tgtEl>
                                        <p:attrNameLst>
                                          <p:attrName>style.visibility</p:attrName>
                                        </p:attrNameLst>
                                      </p:cBhvr>
                                      <p:to>
                                        <p:strVal val="visible"/>
                                      </p:to>
                                    </p:set>
                                    <p:anim calcmode="lin" valueType="num">
                                      <p:cBhvr>
                                        <p:cTn id="7" dur="2000" fill="hold"/>
                                        <p:tgtEl>
                                          <p:spTgt spid="9310"/>
                                        </p:tgtEl>
                                        <p:attrNameLst>
                                          <p:attrName>ppt_w</p:attrName>
                                        </p:attrNameLst>
                                      </p:cBhvr>
                                      <p:tavLst>
                                        <p:tav tm="0">
                                          <p:val>
                                            <p:fltVal val="0"/>
                                          </p:val>
                                        </p:tav>
                                        <p:tav tm="100000">
                                          <p:val>
                                            <p:strVal val="#ppt_w"/>
                                          </p:val>
                                        </p:tav>
                                      </p:tavLst>
                                    </p:anim>
                                    <p:anim calcmode="lin" valueType="num">
                                      <p:cBhvr>
                                        <p:cTn id="8" dur="2000" fill="hold"/>
                                        <p:tgtEl>
                                          <p:spTgt spid="9310"/>
                                        </p:tgtEl>
                                        <p:attrNameLst>
                                          <p:attrName>ppt_h</p:attrName>
                                        </p:attrNameLst>
                                      </p:cBhvr>
                                      <p:tavLst>
                                        <p:tav tm="0">
                                          <p:val>
                                            <p:fltVal val="0"/>
                                          </p:val>
                                        </p:tav>
                                        <p:tav tm="100000">
                                          <p:val>
                                            <p:strVal val="#ppt_h"/>
                                          </p:val>
                                        </p:tav>
                                      </p:tavLst>
                                    </p:anim>
                                    <p:animEffect transition="in" filter="fade">
                                      <p:cBhvr>
                                        <p:cTn id="9" dur="2000"/>
                                        <p:tgtEl>
                                          <p:spTgt spid="93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0985"/>
                                        </p:tgtEl>
                                        <p:attrNameLst>
                                          <p:attrName>style.visibility</p:attrName>
                                        </p:attrNameLst>
                                      </p:cBhvr>
                                      <p:to>
                                        <p:strVal val="visible"/>
                                      </p:to>
                                    </p:set>
                                    <p:anim calcmode="lin" valueType="num">
                                      <p:cBhvr>
                                        <p:cTn id="14" dur="500" fill="hold"/>
                                        <p:tgtEl>
                                          <p:spTgt spid="40985"/>
                                        </p:tgtEl>
                                        <p:attrNameLst>
                                          <p:attrName>ppt_w</p:attrName>
                                        </p:attrNameLst>
                                      </p:cBhvr>
                                      <p:tavLst>
                                        <p:tav tm="0">
                                          <p:val>
                                            <p:fltVal val="0"/>
                                          </p:val>
                                        </p:tav>
                                        <p:tav tm="100000">
                                          <p:val>
                                            <p:strVal val="#ppt_w"/>
                                          </p:val>
                                        </p:tav>
                                      </p:tavLst>
                                    </p:anim>
                                    <p:anim calcmode="lin" valueType="num">
                                      <p:cBhvr>
                                        <p:cTn id="15" dur="500" fill="hold"/>
                                        <p:tgtEl>
                                          <p:spTgt spid="40985"/>
                                        </p:tgtEl>
                                        <p:attrNameLst>
                                          <p:attrName>ppt_h</p:attrName>
                                        </p:attrNameLst>
                                      </p:cBhvr>
                                      <p:tavLst>
                                        <p:tav tm="0">
                                          <p:val>
                                            <p:fltVal val="0"/>
                                          </p:val>
                                        </p:tav>
                                        <p:tav tm="100000">
                                          <p:val>
                                            <p:strVal val="#ppt_h"/>
                                          </p:val>
                                        </p:tav>
                                      </p:tavLst>
                                    </p:anim>
                                    <p:animEffect transition="in" filter="fade">
                                      <p:cBhvr>
                                        <p:cTn id="16" dur="500"/>
                                        <p:tgtEl>
                                          <p:spTgt spid="40985"/>
                                        </p:tgtEl>
                                      </p:cBhvr>
                                    </p:animEffect>
                                  </p:childTnLst>
                                </p:cTn>
                              </p:par>
                            </p:childTnLst>
                          </p:cTn>
                        </p:par>
                        <p:par>
                          <p:cTn id="17" fill="hold">
                            <p:stCondLst>
                              <p:cond delay="50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9311"/>
                                        </p:tgtEl>
                                        <p:attrNameLst>
                                          <p:attrName>style.visibility</p:attrName>
                                        </p:attrNameLst>
                                      </p:cBhvr>
                                      <p:to>
                                        <p:strVal val="visible"/>
                                      </p:to>
                                    </p:set>
                                    <p:anim calcmode="discrete" valueType="clr">
                                      <p:cBhvr override="childStyle">
                                        <p:cTn id="20" dur="80"/>
                                        <p:tgtEl>
                                          <p:spTgt spid="931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9311"/>
                                        </p:tgtEl>
                                        <p:attrNameLst>
                                          <p:attrName>fillcolor</p:attrName>
                                        </p:attrNameLst>
                                      </p:cBhvr>
                                      <p:tavLst>
                                        <p:tav tm="0">
                                          <p:val>
                                            <p:clrVal>
                                              <a:schemeClr val="accent2"/>
                                            </p:clrVal>
                                          </p:val>
                                        </p:tav>
                                        <p:tav tm="50000">
                                          <p:val>
                                            <p:clrVal>
                                              <a:schemeClr val="hlink"/>
                                            </p:clrVal>
                                          </p:val>
                                        </p:tav>
                                      </p:tavLst>
                                    </p:anim>
                                    <p:set>
                                      <p:cBhvr>
                                        <p:cTn id="22" dur="80"/>
                                        <p:tgtEl>
                                          <p:spTgt spid="93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40985"/>
                                        </p:tgtEl>
                                      </p:cBhvr>
                                    </p:animEffect>
                                    <p:set>
                                      <p:cBhvr>
                                        <p:cTn id="27" dur="1" fill="hold">
                                          <p:stCondLst>
                                            <p:cond delay="499"/>
                                          </p:stCondLst>
                                        </p:cTn>
                                        <p:tgtEl>
                                          <p:spTgt spid="40985"/>
                                        </p:tgtEl>
                                        <p:attrNameLst>
                                          <p:attrName>style.visibility</p:attrName>
                                        </p:attrNameLst>
                                      </p:cBhvr>
                                      <p:to>
                                        <p:strVal val="hidden"/>
                                      </p:to>
                                    </p:set>
                                  </p:childTnLst>
                                </p:cTn>
                              </p:par>
                              <p:par>
                                <p:cTn id="28" presetID="14" presetClass="exit" presetSubtype="10" fill="hold" grpId="1" nodeType="withEffect">
                                  <p:stCondLst>
                                    <p:cond delay="0"/>
                                  </p:stCondLst>
                                  <p:iterate type="lt">
                                    <p:tmPct val="0"/>
                                  </p:iterate>
                                  <p:childTnLst>
                                    <p:animEffect transition="out" filter="randombar(horizontal)">
                                      <p:cBhvr>
                                        <p:cTn id="29" dur="500"/>
                                        <p:tgtEl>
                                          <p:spTgt spid="9311"/>
                                        </p:tgtEl>
                                      </p:cBhvr>
                                    </p:animEffect>
                                    <p:set>
                                      <p:cBhvr>
                                        <p:cTn id="30" dur="1" fill="hold">
                                          <p:stCondLst>
                                            <p:cond delay="499"/>
                                          </p:stCondLst>
                                        </p:cTn>
                                        <p:tgtEl>
                                          <p:spTgt spid="9311"/>
                                        </p:tgtEl>
                                        <p:attrNameLst>
                                          <p:attrName>style.visibility</p:attrName>
                                        </p:attrNameLst>
                                      </p:cBhvr>
                                      <p:to>
                                        <p:strVal val="hidden"/>
                                      </p:to>
                                    </p:set>
                                  </p:childTnLst>
                                </p:cTn>
                              </p:par>
                            </p:childTnLst>
                          </p:cTn>
                        </p:par>
                        <p:par>
                          <p:cTn id="31" fill="hold">
                            <p:stCondLst>
                              <p:cond delay="500"/>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9313"/>
                                        </p:tgtEl>
                                        <p:attrNameLst>
                                          <p:attrName>style.visibility</p:attrName>
                                        </p:attrNameLst>
                                      </p:cBhvr>
                                      <p:to>
                                        <p:strVal val="visible"/>
                                      </p:to>
                                    </p:set>
                                    <p:anim calcmode="discrete" valueType="clr">
                                      <p:cBhvr override="childStyle">
                                        <p:cTn id="34" dur="80"/>
                                        <p:tgtEl>
                                          <p:spTgt spid="9313"/>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9313"/>
                                        </p:tgtEl>
                                        <p:attrNameLst>
                                          <p:attrName>fillcolor</p:attrName>
                                        </p:attrNameLst>
                                      </p:cBhvr>
                                      <p:tavLst>
                                        <p:tav tm="0">
                                          <p:val>
                                            <p:clrVal>
                                              <a:schemeClr val="accent2"/>
                                            </p:clrVal>
                                          </p:val>
                                        </p:tav>
                                        <p:tav tm="50000">
                                          <p:val>
                                            <p:clrVal>
                                              <a:schemeClr val="hlink"/>
                                            </p:clrVal>
                                          </p:val>
                                        </p:tav>
                                      </p:tavLst>
                                    </p:anim>
                                    <p:set>
                                      <p:cBhvr>
                                        <p:cTn id="36" dur="80"/>
                                        <p:tgtEl>
                                          <p:spTgt spid="9313"/>
                                        </p:tgtEl>
                                        <p:attrNameLst>
                                          <p:attrName>fill.type</p:attrName>
                                        </p:attrNameLst>
                                      </p:cBhvr>
                                      <p:to>
                                        <p:strVal val="solid"/>
                                      </p:to>
                                    </p:set>
                                  </p:childTnLst>
                                </p:cTn>
                              </p:par>
                            </p:childTnLst>
                          </p:cTn>
                        </p:par>
                        <p:par>
                          <p:cTn id="37" fill="hold">
                            <p:stCondLst>
                              <p:cond delay="1220"/>
                            </p:stCondLst>
                            <p:childTnLst>
                              <p:par>
                                <p:cTn id="38" presetID="27" presetClass="entr" presetSubtype="0" fill="hold" grpId="0" nodeType="afterEffect">
                                  <p:stCondLst>
                                    <p:cond delay="0"/>
                                  </p:stCondLst>
                                  <p:iterate type="lt">
                                    <p:tmPct val="50000"/>
                                  </p:iterate>
                                  <p:childTnLst>
                                    <p:set>
                                      <p:cBhvr>
                                        <p:cTn id="39" dur="1" fill="hold">
                                          <p:stCondLst>
                                            <p:cond delay="0"/>
                                          </p:stCondLst>
                                        </p:cTn>
                                        <p:tgtEl>
                                          <p:spTgt spid="9314"/>
                                        </p:tgtEl>
                                        <p:attrNameLst>
                                          <p:attrName>style.visibility</p:attrName>
                                        </p:attrNameLst>
                                      </p:cBhvr>
                                      <p:to>
                                        <p:strVal val="visible"/>
                                      </p:to>
                                    </p:set>
                                    <p:anim calcmode="discrete" valueType="clr">
                                      <p:cBhvr override="childStyle">
                                        <p:cTn id="40" dur="80"/>
                                        <p:tgtEl>
                                          <p:spTgt spid="9314"/>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9314"/>
                                        </p:tgtEl>
                                        <p:attrNameLst>
                                          <p:attrName>fillcolor</p:attrName>
                                        </p:attrNameLst>
                                      </p:cBhvr>
                                      <p:tavLst>
                                        <p:tav tm="0">
                                          <p:val>
                                            <p:clrVal>
                                              <a:schemeClr val="accent2"/>
                                            </p:clrVal>
                                          </p:val>
                                        </p:tav>
                                        <p:tav tm="50000">
                                          <p:val>
                                            <p:clrVal>
                                              <a:schemeClr val="hlink"/>
                                            </p:clrVal>
                                          </p:val>
                                        </p:tav>
                                      </p:tavLst>
                                    </p:anim>
                                    <p:set>
                                      <p:cBhvr>
                                        <p:cTn id="42" dur="80"/>
                                        <p:tgtEl>
                                          <p:spTgt spid="93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1" grpId="0"/>
      <p:bldP spid="9311" grpId="1"/>
      <p:bldP spid="9313" grpId="0"/>
      <p:bldP spid="93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DỌN DẸP VE SINH"/>
          <p:cNvPicPr>
            <a:picLocks noGrp="1" noChangeAspect="1" noChangeArrowheads="1"/>
          </p:cNvPicPr>
          <p:nvPr>
            <p:ph/>
          </p:nvPr>
        </p:nvPicPr>
        <p:blipFill>
          <a:blip r:embed="rId3" cstate="print"/>
          <a:srcRect/>
          <a:stretch>
            <a:fillRect/>
          </a:stretch>
        </p:blipFill>
        <p:spPr bwMode="auto">
          <a:xfrm>
            <a:off x="457200" y="485517"/>
            <a:ext cx="8229600" cy="5429766"/>
          </a:xfrm>
          <a:prstGeom prst="rect">
            <a:avLst/>
          </a:prstGeom>
          <a:noFill/>
        </p:spPr>
      </p:pic>
      <p:sp>
        <p:nvSpPr>
          <p:cNvPr id="7" name="TextBox 6"/>
          <p:cNvSpPr txBox="1"/>
          <p:nvPr/>
        </p:nvSpPr>
        <p:spPr>
          <a:xfrm flipH="1">
            <a:off x="2219325" y="6019800"/>
            <a:ext cx="4526281"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dirty="0">
                <a:latin typeface="Times New Roman" panose="02020603050405020304" pitchFamily="18" charset="0"/>
                <a:cs typeface="Times New Roman" panose="02020603050405020304" pitchFamily="18" charset="0"/>
              </a:rPr>
              <a:t>DỌN VỆ SINH NƠI 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Kết quả hình ảnh cho TĂNG CƯỜNG TUẦN TRA CANH GÁC"/>
          <p:cNvPicPr>
            <a:picLocks noGrp="1" noChangeAspect="1" noChangeArrowheads="1"/>
          </p:cNvPicPr>
          <p:nvPr>
            <p:ph/>
          </p:nvPr>
        </p:nvPicPr>
        <p:blipFill>
          <a:blip r:embed="rId2" cstate="print"/>
          <a:srcRect/>
          <a:stretch>
            <a:fillRect/>
          </a:stretch>
        </p:blipFill>
        <p:spPr bwMode="auto">
          <a:xfrm>
            <a:off x="838200" y="228600"/>
            <a:ext cx="7278807" cy="4876800"/>
          </a:xfrm>
          <a:prstGeom prst="rect">
            <a:avLst/>
          </a:prstGeom>
          <a:noFill/>
        </p:spPr>
      </p:pic>
      <p:sp>
        <p:nvSpPr>
          <p:cNvPr id="13" name="TextBox 12"/>
          <p:cNvSpPr txBox="1"/>
          <p:nvPr/>
        </p:nvSpPr>
        <p:spPr>
          <a:xfrm>
            <a:off x="1828800" y="5411450"/>
            <a:ext cx="6096000"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dirty="0">
                <a:solidFill>
                  <a:srgbClr val="FF0000"/>
                </a:solidFill>
              </a:rPr>
              <a:t>TĂNG </a:t>
            </a:r>
            <a:r>
              <a:rPr lang="en-US" sz="4400">
                <a:solidFill>
                  <a:srgbClr val="FF0000"/>
                </a:solidFill>
              </a:rPr>
              <a:t>CƯỜNG TUẦN </a:t>
            </a:r>
            <a:r>
              <a:rPr lang="en-US" sz="4400" dirty="0">
                <a:solidFill>
                  <a:srgbClr val="FF0000"/>
                </a:solidFill>
              </a:rPr>
              <a:t>TRA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buNone/>
            </a:pPr>
            <a:r>
              <a:rPr lang="en-US" dirty="0"/>
              <a:t>BÀI TRỪ MÊ TÍN DỊ ĐOAN</a:t>
            </a:r>
          </a:p>
        </p:txBody>
      </p:sp>
      <p:pic>
        <p:nvPicPr>
          <p:cNvPr id="36866" name="Picture 2" descr="Ăn theo tháng cô hồn để cổ súy dị đoan "/>
          <p:cNvPicPr>
            <a:picLocks noChangeAspect="1" noChangeArrowheads="1"/>
          </p:cNvPicPr>
          <p:nvPr/>
        </p:nvPicPr>
        <p:blipFill>
          <a:blip r:embed="rId2" cstate="print"/>
          <a:srcRect/>
          <a:stretch>
            <a:fillRect/>
          </a:stretch>
        </p:blipFill>
        <p:spPr bwMode="auto">
          <a:xfrm>
            <a:off x="838200" y="990600"/>
            <a:ext cx="7542497" cy="42291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Tài liệu" ma:contentTypeID="0x010100D7739E2496A1344A84C66A66C385440B" ma:contentTypeVersion="8" ma:contentTypeDescription="Tạo tài liệu mới." ma:contentTypeScope="" ma:versionID="737053d729e559d2d9ab391ea49dff6e">
  <xsd:schema xmlns:xsd="http://www.w3.org/2001/XMLSchema" xmlns:xs="http://www.w3.org/2001/XMLSchema" xmlns:p="http://schemas.microsoft.com/office/2006/metadata/properties" xmlns:ns2="a7ab306f-c7f5-4985-ad84-f0ce67b4cb3d" targetNamespace="http://schemas.microsoft.com/office/2006/metadata/properties" ma:root="true" ma:fieldsID="4dc097d506e4dd1570c917d0802a4282" ns2:_="">
    <xsd:import namespace="a7ab306f-c7f5-4985-ad84-f0ce67b4cb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b306f-c7f5-4985-ad84-f0ce67b4cb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C97DC4-34FD-49A9-B599-BF6AC7B0C76D}">
  <ds:schemaRefs>
    <ds:schemaRef ds:uri="http://schemas.microsoft.com/sharepoint/v3/contenttype/forms"/>
  </ds:schemaRefs>
</ds:datastoreItem>
</file>

<file path=customXml/itemProps2.xml><?xml version="1.0" encoding="utf-8"?>
<ds:datastoreItem xmlns:ds="http://schemas.openxmlformats.org/officeDocument/2006/customXml" ds:itemID="{7F41BA37-CE21-465C-8EF2-F04C2429F3E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19576BD-AAA5-49F6-B3A9-E9BEE9948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ab306f-c7f5-4985-ad84-f0ce67b4cb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347</TotalTime>
  <Words>1012</Words>
  <Application>Microsoft Office PowerPoint</Application>
  <PresentationFormat>On-screen Show (4:3)</PresentationFormat>
  <Paragraphs>90</Paragraphs>
  <Slides>13</Slides>
  <Notes>2</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SONY SVF14</dc:creator>
  <cp:lastModifiedBy>Windows User</cp:lastModifiedBy>
  <cp:revision>63</cp:revision>
  <dcterms:created xsi:type="dcterms:W3CDTF">2016-11-17T14:49:30Z</dcterms:created>
  <dcterms:modified xsi:type="dcterms:W3CDTF">2021-11-26T05:18:01Z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0x010100D7739E2496A1344A84C66A66C385440B</vt:lpwstr>
  </property>
</Properties>
</file>