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tags/tag2.xml" ContentType="application/vnd.openxmlformats-officedocument.presentationml.tags+xml"/>
  <Default Extension="wmf" ContentType="image/x-wmf"/>
  <Override PartName="/ppt/tags/tag3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Override PartName="/ppt/tags/tag7.xml" ContentType="application/vnd.openxmlformats-officedocument.presentationml.tag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ags/tag5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3" r:id="rId2"/>
    <p:sldId id="295" r:id="rId3"/>
    <p:sldId id="296" r:id="rId4"/>
    <p:sldId id="297" r:id="rId5"/>
    <p:sldId id="298" r:id="rId6"/>
    <p:sldId id="299" r:id="rId7"/>
    <p:sldId id="300" r:id="rId8"/>
    <p:sldId id="301" r:id="rId9"/>
    <p:sldId id="302" r:id="rId10"/>
    <p:sldId id="303" r:id="rId11"/>
    <p:sldId id="304" r:id="rId12"/>
    <p:sldId id="305" r:id="rId13"/>
    <p:sldId id="306" r:id="rId14"/>
    <p:sldId id="307" r:id="rId15"/>
    <p:sldId id="308" r:id="rId16"/>
    <p:sldId id="309" r:id="rId17"/>
    <p:sldId id="310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45" d="100"/>
          <a:sy n="45" d="100"/>
        </p:scale>
        <p:origin x="-126" y="-6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614AF-2A9F-425C-8AB6-A0B6B43A0612}" type="datetimeFigureOut">
              <a:rPr lang="en-US" smtClean="0"/>
              <a:pPr/>
              <a:t>05/10/202121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E3AB6-8288-42D0-AD1E-4FA70B14AA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59414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614AF-2A9F-425C-8AB6-A0B6B43A0612}" type="datetimeFigureOut">
              <a:rPr lang="en-US" smtClean="0"/>
              <a:pPr/>
              <a:t>05/10/202121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E3AB6-8288-42D0-AD1E-4FA70B14AA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241179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614AF-2A9F-425C-8AB6-A0B6B43A0612}" type="datetimeFigureOut">
              <a:rPr lang="en-US" smtClean="0"/>
              <a:pPr/>
              <a:t>05/10/202121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E3AB6-8288-42D0-AD1E-4FA70B14AA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000375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614AF-2A9F-425C-8AB6-A0B6B43A0612}" type="datetimeFigureOut">
              <a:rPr lang="en-US" smtClean="0"/>
              <a:pPr/>
              <a:t>05/10/202121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E3AB6-8288-42D0-AD1E-4FA70B14AA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43288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614AF-2A9F-425C-8AB6-A0B6B43A0612}" type="datetimeFigureOut">
              <a:rPr lang="en-US" smtClean="0"/>
              <a:pPr/>
              <a:t>05/10/202121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E3AB6-8288-42D0-AD1E-4FA70B14AA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326850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614AF-2A9F-425C-8AB6-A0B6B43A0612}" type="datetimeFigureOut">
              <a:rPr lang="en-US" smtClean="0"/>
              <a:pPr/>
              <a:t>05/10/202121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E3AB6-8288-42D0-AD1E-4FA70B14AA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334826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614AF-2A9F-425C-8AB6-A0B6B43A0612}" type="datetimeFigureOut">
              <a:rPr lang="en-US" smtClean="0"/>
              <a:pPr/>
              <a:t>05/10/202121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E3AB6-8288-42D0-AD1E-4FA70B14AA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545513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614AF-2A9F-425C-8AB6-A0B6B43A0612}" type="datetimeFigureOut">
              <a:rPr lang="en-US" smtClean="0"/>
              <a:pPr/>
              <a:t>05/10/202121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E3AB6-8288-42D0-AD1E-4FA70B14AA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892923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614AF-2A9F-425C-8AB6-A0B6B43A0612}" type="datetimeFigureOut">
              <a:rPr lang="en-US" smtClean="0"/>
              <a:pPr/>
              <a:t>05/10/202121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E3AB6-8288-42D0-AD1E-4FA70B14AA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985996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614AF-2A9F-425C-8AB6-A0B6B43A0612}" type="datetimeFigureOut">
              <a:rPr lang="en-US" smtClean="0"/>
              <a:pPr/>
              <a:t>05/10/202121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E3AB6-8288-42D0-AD1E-4FA70B14AA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951675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614AF-2A9F-425C-8AB6-A0B6B43A0612}" type="datetimeFigureOut">
              <a:rPr lang="en-US" smtClean="0"/>
              <a:pPr/>
              <a:t>05/10/202121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E3AB6-8288-42D0-AD1E-4FA70B14AA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761608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5000" b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E614AF-2A9F-425C-8AB6-A0B6B43A0612}" type="datetimeFigureOut">
              <a:rPr lang="en-US" smtClean="0"/>
              <a:pPr/>
              <a:t>05/10/202121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DE3AB6-8288-42D0-AD1E-4FA70B14AA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69393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10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5.bin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13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6.bin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17.xml"/><Relationship Id="rId1" Type="http://schemas.openxmlformats.org/officeDocument/2006/relationships/vmlDrawing" Target="../drawings/vmlDrawing7.vml"/><Relationship Id="rId5" Type="http://schemas.openxmlformats.org/officeDocument/2006/relationships/oleObject" Target="../embeddings/oleObject8.bin"/><Relationship Id="rId4" Type="http://schemas.openxmlformats.org/officeDocument/2006/relationships/oleObject" Target="../embeddings/oleObject7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5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6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3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8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4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1706880" y="1722120"/>
            <a:ext cx="9250680" cy="15881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altLang="en-GB" sz="4800" b="1" u="sng" dirty="0" smtClean="0">
                <a:solidFill>
                  <a:schemeClr val="bg1"/>
                </a:solidFill>
                <a:latin typeface="Algerian" panose="04020705040A02060702" charset="0"/>
                <a:ea typeface="方正彩云_GBK" panose="03000509000000000000" charset="-122"/>
                <a:cs typeface="Algerian" panose="04020705040A02060702" charset="0"/>
                <a:sym typeface="+mn-ea"/>
              </a:rPr>
              <a:t>BÀI 4</a:t>
            </a:r>
            <a:r>
              <a:rPr lang="en-US" altLang="en-GB" sz="4800" b="1" dirty="0" smtClean="0">
                <a:solidFill>
                  <a:schemeClr val="bg1"/>
                </a:solidFill>
                <a:latin typeface="Algerian" panose="04020705040A02060702" charset="0"/>
                <a:ea typeface="方正彩云_GBK" panose="03000509000000000000" charset="-122"/>
                <a:cs typeface="Algerian" panose="04020705040A02060702" charset="0"/>
                <a:sym typeface="+mn-ea"/>
              </a:rPr>
              <a:t>: </a:t>
            </a:r>
            <a:r>
              <a:rPr lang="en-US" altLang="en-GB" sz="5400" b="1" dirty="0" smtClean="0">
                <a:solidFill>
                  <a:schemeClr val="bg1"/>
                </a:solidFill>
                <a:latin typeface="Algerian" panose="04020705040A02060702" charset="0"/>
                <a:ea typeface="方正彩云_GBK" panose="03000509000000000000" charset="-122"/>
                <a:cs typeface="Algerian" panose="04020705040A02060702" charset="0"/>
                <a:sym typeface="+mn-ea"/>
              </a:rPr>
              <a:t>NHỮNG HẰNG ĐẲNG THỨC ĐÁNG NHỚ (TT)</a:t>
            </a:r>
            <a:endParaRPr lang="en-US" altLang="en-GB" sz="4800" b="1" dirty="0">
              <a:solidFill>
                <a:schemeClr val="bg1"/>
              </a:solidFill>
              <a:latin typeface="Algerian" panose="04020705040A02060702" charset="0"/>
              <a:ea typeface="方正彩云_GBK" panose="03000509000000000000" charset="-122"/>
              <a:cs typeface="Algerian" panose="04020705040A02060702" charset="0"/>
              <a:sym typeface="+mn-ea"/>
            </a:endParaRP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1557452" y="980027"/>
            <a:ext cx="3048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1900352" y="702877"/>
            <a:ext cx="1946819" cy="646331"/>
          </a:xfrm>
          <a:prstGeom prst="rect">
            <a:avLst/>
          </a:prstGeom>
          <a:solidFill>
            <a:srgbClr val="8BE784"/>
          </a:solidFill>
          <a:ln w="28575">
            <a:noFill/>
            <a:miter lim="800000"/>
            <a:headEnd/>
            <a:tailEnd/>
          </a:ln>
          <a:effectLst/>
          <a:extLst/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 dirty="0" err="1">
                <a:latin typeface="Times New Roman" pitchFamily="18" charset="0"/>
                <a:cs typeface="Times New Roman" pitchFamily="18" charset="0"/>
              </a:rPr>
              <a:t>Áp</a:t>
            </a:r>
            <a:r>
              <a:rPr lang="en-US" alt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altLang="en-US" sz="3600" dirty="0">
                <a:latin typeface="Times New Roman" pitchFamily="18" charset="0"/>
                <a:cs typeface="Times New Roman" pitchFamily="18" charset="0"/>
              </a:rPr>
              <a:t>: </a:t>
            </a:r>
          </a:p>
        </p:txBody>
      </p:sp>
      <p:grpSp>
        <p:nvGrpSpPr>
          <p:cNvPr id="4" name="Group 28"/>
          <p:cNvGrpSpPr>
            <a:grpSpLocks/>
          </p:cNvGrpSpPr>
          <p:nvPr/>
        </p:nvGrpSpPr>
        <p:grpSpPr bwMode="auto">
          <a:xfrm>
            <a:off x="1862252" y="2270134"/>
            <a:ext cx="7638587" cy="3149359"/>
            <a:chOff x="1945" y="2051"/>
            <a:chExt cx="3274" cy="1163"/>
          </a:xfrm>
        </p:grpSpPr>
        <p:graphicFrame>
          <p:nvGraphicFramePr>
            <p:cNvPr id="5" name="Object 1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xmlns="" val="4177620134"/>
                </p:ext>
              </p:extLst>
            </p:nvPr>
          </p:nvGraphicFramePr>
          <p:xfrm>
            <a:off x="1945" y="2351"/>
            <a:ext cx="3274" cy="863"/>
          </p:xfrm>
          <a:graphic>
            <a:graphicData uri="http://schemas.openxmlformats.org/presentationml/2006/ole">
              <p:oleObj spid="_x0000_s61442" name="Equation" r:id="rId4" imgW="2540000" imgH="889000" progId="Equation.DSMT4">
                <p:embed/>
              </p:oleObj>
            </a:graphicData>
          </a:graphic>
        </p:graphicFrame>
        <p:sp>
          <p:nvSpPr>
            <p:cNvPr id="6" name="Rectangle 19"/>
            <p:cNvSpPr>
              <a:spLocks noChangeArrowheads="1"/>
            </p:cNvSpPr>
            <p:nvPr/>
          </p:nvSpPr>
          <p:spPr bwMode="auto">
            <a:xfrm>
              <a:off x="3462" y="2051"/>
              <a:ext cx="459" cy="22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altLang="en-US" sz="3200" b="1" u="sng" dirty="0" err="1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Giải</a:t>
              </a:r>
              <a:r>
                <a:rPr lang="en-US" altLang="en-US" sz="3200" b="1" u="sng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:</a:t>
              </a:r>
            </a:p>
          </p:txBody>
        </p:sp>
      </p:grpSp>
      <p:grpSp>
        <p:nvGrpSpPr>
          <p:cNvPr id="7" name="Group 29"/>
          <p:cNvGrpSpPr>
            <a:grpSpLocks/>
          </p:cNvGrpSpPr>
          <p:nvPr/>
        </p:nvGrpSpPr>
        <p:grpSpPr bwMode="auto">
          <a:xfrm>
            <a:off x="1862252" y="1529057"/>
            <a:ext cx="3663950" cy="854075"/>
            <a:chOff x="1449" y="1200"/>
            <a:chExt cx="2308" cy="538"/>
          </a:xfrm>
          <a:noFill/>
        </p:grpSpPr>
        <p:sp>
          <p:nvSpPr>
            <p:cNvPr id="8" name="Text Box 30"/>
            <p:cNvSpPr txBox="1">
              <a:spLocks noChangeArrowheads="1"/>
            </p:cNvSpPr>
            <p:nvPr/>
          </p:nvSpPr>
          <p:spPr bwMode="auto">
            <a:xfrm>
              <a:off x="1449" y="1248"/>
              <a:ext cx="2308" cy="446"/>
            </a:xfrm>
            <a:prstGeom prst="rect">
              <a:avLst/>
            </a:prstGeom>
            <a:grpFill/>
            <a:ln w="28575">
              <a:noFill/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marL="342900" indent="-34290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800100" indent="-34290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257300" indent="-3429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714500" indent="-3429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171700" indent="-3429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628900" indent="-3429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3086100" indent="-3429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543300" indent="-3429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4000500" indent="-3429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AutoNum type="alphaLcParenR"/>
              </a:pPr>
              <a:r>
                <a:rPr lang="en-US" altLang="en-US" sz="3600" dirty="0" err="1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Tính</a:t>
              </a:r>
              <a:r>
                <a:rPr lang="en-US" altLang="en-US" sz="3600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:</a:t>
              </a:r>
              <a:r>
                <a:rPr lang="en-US" altLang="en-US" sz="4000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  </a:t>
              </a:r>
              <a:r>
                <a:rPr lang="en-US" altLang="en-US" sz="3600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(</a:t>
              </a:r>
              <a:r>
                <a:rPr lang="en-US" altLang="en-US" sz="3600" i="1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x -   </a:t>
              </a:r>
              <a:r>
                <a:rPr lang="en-US" altLang="en-US" sz="36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)</a:t>
              </a:r>
              <a:endParaRPr lang="en-US" altLang="en-US" sz="3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9" name="Group 31"/>
            <p:cNvGrpSpPr>
              <a:grpSpLocks/>
            </p:cNvGrpSpPr>
            <p:nvPr/>
          </p:nvGrpSpPr>
          <p:grpSpPr bwMode="auto">
            <a:xfrm>
              <a:off x="2928" y="1200"/>
              <a:ext cx="489" cy="538"/>
              <a:chOff x="2928" y="1200"/>
              <a:chExt cx="489" cy="538"/>
            </a:xfrm>
            <a:grpFill/>
          </p:grpSpPr>
          <p:sp>
            <p:nvSpPr>
              <p:cNvPr id="10" name="Line 32"/>
              <p:cNvSpPr>
                <a:spLocks noChangeShapeType="1"/>
              </p:cNvSpPr>
              <p:nvPr/>
            </p:nvSpPr>
            <p:spPr bwMode="auto">
              <a:xfrm>
                <a:off x="2928" y="1488"/>
                <a:ext cx="197" cy="1"/>
              </a:xfrm>
              <a:prstGeom prst="line">
                <a:avLst/>
              </a:prstGeom>
              <a:grpFill/>
              <a:ln w="22225">
                <a:noFill/>
                <a:round/>
                <a:headEnd/>
                <a:tailEnd/>
              </a:ln>
              <a:extLst/>
            </p:spPr>
            <p:txBody>
              <a:bodyPr/>
              <a:lstStyle/>
              <a:p>
                <a:endParaRPr lang="vi-VN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1" name="Rectangle 33"/>
              <p:cNvSpPr>
                <a:spLocks noChangeArrowheads="1"/>
              </p:cNvSpPr>
              <p:nvPr/>
            </p:nvSpPr>
            <p:spPr bwMode="auto">
              <a:xfrm>
                <a:off x="3225" y="1200"/>
                <a:ext cx="192" cy="233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  <a:extLst/>
            </p:spPr>
            <p:txBody>
              <a:bodyPr lIns="0" tIns="0" rIns="0" bIns="0">
                <a:spAutoFit/>
              </a:bodyPr>
              <a:lstStyle/>
              <a:p>
                <a:pPr eaLnBrk="1" hangingPunct="1"/>
                <a:r>
                  <a:rPr lang="en-US" altLang="en-US" sz="2400" dirty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3</a:t>
                </a:r>
              </a:p>
            </p:txBody>
          </p:sp>
          <p:sp>
            <p:nvSpPr>
              <p:cNvPr id="12" name="Rectangle 34"/>
              <p:cNvSpPr>
                <a:spLocks noChangeArrowheads="1"/>
              </p:cNvSpPr>
              <p:nvPr/>
            </p:nvSpPr>
            <p:spPr bwMode="auto">
              <a:xfrm>
                <a:off x="2976" y="1221"/>
                <a:ext cx="96" cy="298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  <a:extLst/>
            </p:spPr>
            <p:txBody>
              <a:bodyPr lIns="0" tIns="0" rIns="0" bIns="0">
                <a:spAutoFit/>
              </a:bodyPr>
              <a:lstStyle/>
              <a:p>
                <a:pPr eaLnBrk="1" hangingPunct="1"/>
                <a:r>
                  <a:rPr lang="en-US" altLang="en-US" sz="3100" dirty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1</a:t>
                </a:r>
                <a:endParaRPr lang="en-US" altLang="en-US" sz="3200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3" name="Rectangle 35"/>
              <p:cNvSpPr>
                <a:spLocks noChangeArrowheads="1"/>
              </p:cNvSpPr>
              <p:nvPr/>
            </p:nvSpPr>
            <p:spPr bwMode="auto">
              <a:xfrm>
                <a:off x="2976" y="1440"/>
                <a:ext cx="124" cy="298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  <a:extLst/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en-US" altLang="en-US" sz="3100" dirty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3</a:t>
                </a:r>
                <a:endParaRPr lang="en-US" altLang="en-US" sz="3200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</p:spTree>
    <p:custDataLst>
      <p:tags r:id="rId2"/>
    </p:custDataLst>
    <p:extLst>
      <p:ext uri="{BB962C8B-B14F-4D97-AF65-F5344CB8AC3E}">
        <p14:creationId xmlns:p14="http://schemas.microsoft.com/office/powerpoint/2010/main" xmlns="" val="114430765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3028213" y="1752600"/>
            <a:ext cx="3048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1847113" y="695107"/>
            <a:ext cx="1921999" cy="646331"/>
          </a:xfrm>
          <a:prstGeom prst="rect">
            <a:avLst/>
          </a:prstGeom>
          <a:solidFill>
            <a:srgbClr val="8BE784"/>
          </a:solidFill>
          <a:ln w="28575">
            <a:noFill/>
            <a:miter lim="800000"/>
            <a:headEnd/>
            <a:tailEnd/>
          </a:ln>
          <a:effectLst/>
          <a:extLst/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 dirty="0" err="1">
                <a:latin typeface="Times New Roman" pitchFamily="18" charset="0"/>
                <a:cs typeface="Times New Roman" pitchFamily="18" charset="0"/>
              </a:rPr>
              <a:t>Áp</a:t>
            </a:r>
            <a:r>
              <a:rPr lang="en-US" alt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altLang="en-US" sz="3600" dirty="0">
                <a:latin typeface="Times New Roman" pitchFamily="18" charset="0"/>
                <a:cs typeface="Times New Roman" pitchFamily="18" charset="0"/>
              </a:rPr>
              <a:t>: </a:t>
            </a: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2074127" y="2214454"/>
            <a:ext cx="8463776" cy="2123658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600" b="1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altLang="en-US" sz="3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</a:t>
            </a:r>
            <a:endParaRPr lang="en-US" altLang="en-US" sz="3600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en-US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x  - </a:t>
            </a:r>
            <a:r>
              <a:rPr lang="en-US" alt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altLang="en-US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y </a:t>
            </a:r>
            <a:r>
              <a:rPr lang="en-US" alt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altLang="en-US" baseline="30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en-US" alt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altLang="en-US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altLang="en-US" baseline="30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alt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– 3.</a:t>
            </a:r>
            <a:r>
              <a:rPr lang="en-US" altLang="en-US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altLang="en-US" baseline="30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3y  +3x(3</a:t>
            </a:r>
            <a:r>
              <a:rPr lang="en-US" altLang="en-US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alt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altLang="en-US" baseline="30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alt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(3</a:t>
            </a:r>
            <a:r>
              <a:rPr lang="en-US" altLang="en-US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alt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altLang="en-US" baseline="30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baseline="30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        </a:t>
            </a:r>
            <a:r>
              <a:rPr lang="en-US" alt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altLang="en-US" baseline="30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en-US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altLang="en-US" baseline="30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alt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– 9.</a:t>
            </a:r>
            <a:r>
              <a:rPr lang="en-US" altLang="en-US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altLang="en-US" baseline="30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y  +27x</a:t>
            </a:r>
            <a:r>
              <a:rPr lang="en-US" altLang="en-US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altLang="en-US" baseline="30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- 27</a:t>
            </a:r>
            <a:r>
              <a:rPr lang="en-US" altLang="en-US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altLang="en-US" baseline="30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5" name="Text Box 15"/>
          <p:cNvSpPr txBox="1">
            <a:spLocks noChangeArrowheads="1"/>
          </p:cNvSpPr>
          <p:nvPr/>
        </p:nvSpPr>
        <p:spPr bwMode="auto">
          <a:xfrm>
            <a:off x="1847113" y="1568123"/>
            <a:ext cx="3962400" cy="646331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en-US" altLang="en-US" sz="36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altLang="en-US" sz="3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 (</a:t>
            </a:r>
            <a:r>
              <a:rPr lang="en-US" altLang="en-US" sz="3600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x  - </a:t>
            </a:r>
            <a:r>
              <a:rPr lang="en-US" altLang="en-US" sz="3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altLang="en-US" sz="3600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y </a:t>
            </a:r>
            <a:r>
              <a:rPr lang="en-US" altLang="en-US" sz="3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altLang="en-US" sz="3600" baseline="30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en-US" altLang="en-US" sz="3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16437957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1756317" y="981306"/>
            <a:ext cx="3048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 Box 6"/>
          <p:cNvSpPr txBox="1">
            <a:spLocks noChangeArrowheads="1"/>
          </p:cNvSpPr>
          <p:nvPr/>
        </p:nvSpPr>
        <p:spPr bwMode="auto">
          <a:xfrm>
            <a:off x="1904999" y="1675665"/>
            <a:ext cx="5164873" cy="2308324"/>
          </a:xfrm>
          <a:prstGeom prst="rect">
            <a:avLst/>
          </a:prstGeom>
          <a:noFill/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1) ( 2x-1)</a:t>
            </a:r>
            <a:r>
              <a:rPr lang="en-US" altLang="en-US" sz="3600" baseline="30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en-US" sz="3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= (1 – 2x)</a:t>
            </a:r>
            <a:r>
              <a:rPr lang="en-US" altLang="en-US" sz="3600" baseline="30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en-US" sz="3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 ( x - 1)</a:t>
            </a:r>
            <a:r>
              <a:rPr lang="en-US" altLang="en-US" sz="3600" baseline="30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altLang="en-US" sz="3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= (1 – x)</a:t>
            </a:r>
            <a:r>
              <a:rPr lang="en-US" altLang="en-US" sz="3600" baseline="30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altLang="en-US" sz="3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 ( x + 1)</a:t>
            </a:r>
            <a:r>
              <a:rPr lang="en-US" altLang="en-US" sz="3600" baseline="30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altLang="en-US" sz="3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= (1 + x)</a:t>
            </a:r>
            <a:r>
              <a:rPr lang="en-US" altLang="en-US" sz="3600" baseline="30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en-US" altLang="en-US" sz="3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 Box 14"/>
          <p:cNvSpPr txBox="1">
            <a:spLocks noChangeArrowheads="1"/>
          </p:cNvSpPr>
          <p:nvPr/>
        </p:nvSpPr>
        <p:spPr bwMode="auto">
          <a:xfrm>
            <a:off x="1839022" y="912090"/>
            <a:ext cx="9539868" cy="584775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 dirty="0">
                <a:ln>
                  <a:solidFill>
                    <a:schemeClr val="bg1"/>
                  </a:solidFill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c) </a:t>
            </a:r>
            <a:r>
              <a:rPr lang="en-US" altLang="en-US" b="1" dirty="0" err="1" smtClean="0">
                <a:ln>
                  <a:solidFill>
                    <a:schemeClr val="bg1"/>
                  </a:solidFill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altLang="en-US" b="1" dirty="0" smtClean="0">
                <a:ln>
                  <a:solidFill>
                    <a:schemeClr val="bg1"/>
                  </a:solidFill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b="1" dirty="0" err="1">
                <a:ln>
                  <a:solidFill>
                    <a:schemeClr val="bg1"/>
                  </a:solidFill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altLang="en-US" b="1" dirty="0">
                <a:ln>
                  <a:solidFill>
                    <a:schemeClr val="bg1"/>
                  </a:solidFill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b="1" dirty="0" err="1">
                <a:ln>
                  <a:solidFill>
                    <a:schemeClr val="bg1"/>
                  </a:solidFill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khẳng</a:t>
            </a:r>
            <a:r>
              <a:rPr lang="en-US" altLang="en-US" b="1" dirty="0">
                <a:ln>
                  <a:solidFill>
                    <a:schemeClr val="bg1"/>
                  </a:solidFill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b="1" dirty="0" err="1">
                <a:ln>
                  <a:solidFill>
                    <a:schemeClr val="bg1"/>
                  </a:solidFill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altLang="en-US" b="1" dirty="0">
                <a:ln>
                  <a:solidFill>
                    <a:schemeClr val="bg1"/>
                  </a:solidFill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b="1" dirty="0" err="1">
                <a:ln>
                  <a:solidFill>
                    <a:schemeClr val="bg1"/>
                  </a:solidFill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altLang="en-US" b="1" dirty="0">
                <a:ln>
                  <a:solidFill>
                    <a:schemeClr val="bg1"/>
                  </a:solidFill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en-US" b="1" dirty="0" err="1">
                <a:ln>
                  <a:solidFill>
                    <a:schemeClr val="bg1"/>
                  </a:solidFill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khẳng</a:t>
            </a:r>
            <a:r>
              <a:rPr lang="en-US" altLang="en-US" b="1" dirty="0">
                <a:ln>
                  <a:solidFill>
                    <a:schemeClr val="bg1"/>
                  </a:solidFill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b="1" dirty="0" err="1">
                <a:ln>
                  <a:solidFill>
                    <a:schemeClr val="bg1"/>
                  </a:solidFill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altLang="en-US" b="1" dirty="0">
                <a:ln>
                  <a:solidFill>
                    <a:schemeClr val="bg1"/>
                  </a:solidFill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b="1" dirty="0" err="1">
                <a:ln>
                  <a:solidFill>
                    <a:schemeClr val="bg1"/>
                  </a:solidFill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altLang="en-US" b="1" dirty="0">
                <a:ln>
                  <a:solidFill>
                    <a:schemeClr val="bg1"/>
                  </a:solidFill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b="1" dirty="0" err="1" smtClean="0">
                <a:ln>
                  <a:solidFill>
                    <a:schemeClr val="bg1"/>
                  </a:solidFill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altLang="en-US" b="1" dirty="0" smtClean="0">
                <a:ln>
                  <a:solidFill>
                    <a:schemeClr val="bg1"/>
                  </a:solidFill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?</a:t>
            </a:r>
            <a:endParaRPr lang="en-US" altLang="en-US" b="1" dirty="0">
              <a:ln>
                <a:solidFill>
                  <a:schemeClr val="bg1"/>
                </a:solidFill>
              </a:ln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 Box 15"/>
          <p:cNvSpPr txBox="1">
            <a:spLocks noChangeArrowheads="1"/>
          </p:cNvSpPr>
          <p:nvPr/>
        </p:nvSpPr>
        <p:spPr bwMode="auto">
          <a:xfrm>
            <a:off x="1839022" y="4006925"/>
            <a:ext cx="4724400" cy="1477328"/>
          </a:xfrm>
          <a:prstGeom prst="rect">
            <a:avLst/>
          </a:prstGeom>
          <a:noFill/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4)  </a:t>
            </a:r>
            <a:r>
              <a:rPr lang="en-US" altLang="en-US" sz="3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altLang="en-US" sz="3600" baseline="30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en-US" sz="3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-1 = 1- x</a:t>
            </a:r>
            <a:r>
              <a:rPr lang="en-US" altLang="en-US" sz="3600" baseline="30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altLang="en-US" sz="3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altLang="en-US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5) </a:t>
            </a:r>
            <a:r>
              <a:rPr lang="en-US" altLang="en-US" sz="3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 x - 3)</a:t>
            </a:r>
            <a:r>
              <a:rPr lang="en-US" altLang="en-US" sz="3600" baseline="30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en-US" sz="3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= x</a:t>
            </a:r>
            <a:r>
              <a:rPr lang="en-US" altLang="en-US" sz="3600" baseline="30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en-US" sz="3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- 2x + 9</a:t>
            </a:r>
            <a:endParaRPr lang="en-US" altLang="en-US" sz="3600" baseline="30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 Box 17"/>
          <p:cNvSpPr txBox="1">
            <a:spLocks noChangeArrowheads="1"/>
          </p:cNvSpPr>
          <p:nvPr/>
        </p:nvSpPr>
        <p:spPr bwMode="auto">
          <a:xfrm>
            <a:off x="7069872" y="1748891"/>
            <a:ext cx="7620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</a:t>
            </a:r>
          </a:p>
        </p:txBody>
      </p:sp>
      <p:sp>
        <p:nvSpPr>
          <p:cNvPr id="7" name="Text Box 18"/>
          <p:cNvSpPr txBox="1">
            <a:spLocks noChangeArrowheads="1"/>
          </p:cNvSpPr>
          <p:nvPr/>
        </p:nvSpPr>
        <p:spPr bwMode="auto">
          <a:xfrm>
            <a:off x="7069872" y="3422151"/>
            <a:ext cx="60216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</a:t>
            </a:r>
          </a:p>
        </p:txBody>
      </p:sp>
      <p:sp>
        <p:nvSpPr>
          <p:cNvPr id="8" name="Text Box 19"/>
          <p:cNvSpPr txBox="1">
            <a:spLocks noChangeArrowheads="1"/>
          </p:cNvSpPr>
          <p:nvPr/>
        </p:nvSpPr>
        <p:spPr bwMode="auto">
          <a:xfrm>
            <a:off x="7069872" y="4884087"/>
            <a:ext cx="7620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</a:t>
            </a:r>
          </a:p>
        </p:txBody>
      </p:sp>
      <p:sp>
        <p:nvSpPr>
          <p:cNvPr id="9" name="Text Box 20"/>
          <p:cNvSpPr txBox="1">
            <a:spLocks noChangeArrowheads="1"/>
          </p:cNvSpPr>
          <p:nvPr/>
        </p:nvSpPr>
        <p:spPr bwMode="auto">
          <a:xfrm>
            <a:off x="7069872" y="4006925"/>
            <a:ext cx="7620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</a:t>
            </a:r>
          </a:p>
        </p:txBody>
      </p:sp>
      <p:sp>
        <p:nvSpPr>
          <p:cNvPr id="10" name="Text Box 21"/>
          <p:cNvSpPr txBox="1">
            <a:spLocks noChangeArrowheads="1"/>
          </p:cNvSpPr>
          <p:nvPr/>
        </p:nvSpPr>
        <p:spPr bwMode="auto">
          <a:xfrm>
            <a:off x="7069872" y="2585692"/>
            <a:ext cx="7620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205231820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/>
      <p:bldP spid="7" grpId="0"/>
      <p:bldP spid="8" grpId="0"/>
      <p:bldP spid="9" grpId="0"/>
      <p:bldP spid="1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2847278" y="1932877"/>
            <a:ext cx="1143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endParaRPr lang="en-US" altLang="en-US" sz="1800"/>
          </a:p>
        </p:txBody>
      </p:sp>
      <p:sp>
        <p:nvSpPr>
          <p:cNvPr id="3" name="Text Box 16"/>
          <p:cNvSpPr txBox="1">
            <a:spLocks noChangeArrowheads="1"/>
          </p:cNvSpPr>
          <p:nvPr/>
        </p:nvSpPr>
        <p:spPr bwMode="auto">
          <a:xfrm>
            <a:off x="1793487" y="1409657"/>
            <a:ext cx="4239323" cy="584775"/>
          </a:xfrm>
          <a:prstGeom prst="rect">
            <a:avLst/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26 –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sgk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14 ý a.    </a:t>
            </a:r>
          </a:p>
        </p:txBody>
      </p:sp>
      <p:graphicFrame>
        <p:nvGraphicFramePr>
          <p:cNvPr id="4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829814250"/>
              </p:ext>
            </p:extLst>
          </p:nvPr>
        </p:nvGraphicFramePr>
        <p:xfrm>
          <a:off x="1793487" y="2614739"/>
          <a:ext cx="7785411" cy="1622724"/>
        </p:xfrm>
        <a:graphic>
          <a:graphicData uri="http://schemas.openxmlformats.org/presentationml/2006/ole">
            <p:oleObj spid="_x0000_s62466" name="Equation" r:id="rId4" imgW="3492500" imgH="558800" progId="Equation.DSMT4">
              <p:embed/>
            </p:oleObj>
          </a:graphicData>
        </a:graphic>
      </p:graphicFrame>
      <p:sp>
        <p:nvSpPr>
          <p:cNvPr id="5" name="Rectangle 19"/>
          <p:cNvSpPr>
            <a:spLocks noChangeArrowheads="1"/>
          </p:cNvSpPr>
          <p:nvPr/>
        </p:nvSpPr>
        <p:spPr bwMode="auto">
          <a:xfrm>
            <a:off x="5411318" y="1954223"/>
            <a:ext cx="1095172" cy="5847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3200" b="1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Giải</a:t>
            </a:r>
            <a:r>
              <a:rPr lang="en-US" altLang="en-US" sz="32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: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3641803" y="738144"/>
            <a:ext cx="5156510" cy="609600"/>
          </a:xfrm>
          <a:prstGeom prst="rect">
            <a:avLst/>
          </a:prstGeom>
          <a:solidFill>
            <a:srgbClr val="8BE784"/>
          </a:solidFill>
          <a:ln w="2857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en-US" alt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000" dirty="0" err="1" smtClean="0"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alt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000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altLang="en-US" sz="40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altLang="en-US" sz="4000" dirty="0" err="1" smtClean="0">
                <a:latin typeface="Times New Roman" pitchFamily="18" charset="0"/>
                <a:cs typeface="Times New Roman" pitchFamily="18" charset="0"/>
              </a:rPr>
              <a:t>củng</a:t>
            </a:r>
            <a:r>
              <a:rPr lang="en-US" alt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000" dirty="0" err="1" smtClean="0">
                <a:latin typeface="Times New Roman" pitchFamily="18" charset="0"/>
                <a:cs typeface="Times New Roman" pitchFamily="18" charset="0"/>
              </a:rPr>
              <a:t>cố</a:t>
            </a:r>
            <a:r>
              <a:rPr lang="en-US" altLang="en-US" sz="40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xmlns="" val="239885892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2668859" y="2022086"/>
            <a:ext cx="11430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endParaRPr lang="en-US" altLang="en-US" sz="2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2005362" y="2294766"/>
            <a:ext cx="5715000" cy="584775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 err="1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 smtClean="0"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alt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 smtClean="0">
                <a:latin typeface="Times New Roman" pitchFamily="18" charset="0"/>
                <a:cs typeface="Times New Roman" pitchFamily="18" charset="0"/>
              </a:rPr>
              <a:t>thức</a:t>
            </a:r>
            <a:endParaRPr lang="en-US" alt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2097359" y="3847747"/>
            <a:ext cx="6934200" cy="646331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 dirty="0">
                <a:latin typeface="Times New Roman" pitchFamily="18" charset="0"/>
                <a:cs typeface="Times New Roman" pitchFamily="18" charset="0"/>
              </a:rPr>
              <a:t>b) x</a:t>
            </a:r>
            <a:r>
              <a:rPr lang="en-US" altLang="en-US" sz="3600" baseline="30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altLang="en-US" sz="3600" dirty="0">
                <a:latin typeface="Times New Roman" pitchFamily="18" charset="0"/>
                <a:cs typeface="Times New Roman" pitchFamily="18" charset="0"/>
              </a:rPr>
              <a:t> - 6x</a:t>
            </a:r>
            <a:r>
              <a:rPr lang="en-US" altLang="en-US" sz="3600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en-US" sz="3600" dirty="0">
                <a:latin typeface="Times New Roman" pitchFamily="18" charset="0"/>
                <a:cs typeface="Times New Roman" pitchFamily="18" charset="0"/>
              </a:rPr>
              <a:t> + 12x – 8 </a:t>
            </a:r>
            <a:r>
              <a:rPr lang="en-US" altLang="en-US" sz="3600" dirty="0" err="1"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en-US" altLang="en-US" sz="3600" dirty="0">
                <a:latin typeface="Times New Roman" pitchFamily="18" charset="0"/>
                <a:cs typeface="Times New Roman" pitchFamily="18" charset="0"/>
              </a:rPr>
              <a:t> x = 22</a:t>
            </a:r>
          </a:p>
        </p:txBody>
      </p:sp>
      <p:sp>
        <p:nvSpPr>
          <p:cNvPr id="14" name="Text Box 9"/>
          <p:cNvSpPr txBox="1">
            <a:spLocks noChangeArrowheads="1"/>
          </p:cNvSpPr>
          <p:nvPr/>
        </p:nvSpPr>
        <p:spPr bwMode="auto">
          <a:xfrm>
            <a:off x="2005362" y="1589343"/>
            <a:ext cx="5791200" cy="646331"/>
          </a:xfrm>
          <a:prstGeom prst="rect">
            <a:avLst/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 dirty="0" err="1">
                <a:latin typeface="Times New Roman" pitchFamily="18" charset="0"/>
                <a:cs typeface="Times New Roman" pitchFamily="18" charset="0"/>
              </a:rPr>
              <a:t>Áp</a:t>
            </a:r>
            <a:r>
              <a:rPr lang="en-US" alt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b="1" dirty="0" err="1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alt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b="1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altLang="en-US" b="1" dirty="0">
                <a:latin typeface="Times New Roman" pitchFamily="18" charset="0"/>
                <a:cs typeface="Times New Roman" pitchFamily="18" charset="0"/>
              </a:rPr>
              <a:t> 28 –</a:t>
            </a:r>
            <a:r>
              <a:rPr lang="en-US" altLang="en-US" b="1" dirty="0" err="1">
                <a:latin typeface="Times New Roman" pitchFamily="18" charset="0"/>
                <a:cs typeface="Times New Roman" pitchFamily="18" charset="0"/>
              </a:rPr>
              <a:t>sgk</a:t>
            </a:r>
            <a:r>
              <a:rPr lang="en-US" alt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b="1" dirty="0" err="1">
                <a:latin typeface="Times New Roman" pitchFamily="18" charset="0"/>
                <a:cs typeface="Times New Roman" pitchFamily="18" charset="0"/>
              </a:rPr>
              <a:t>tr</a:t>
            </a:r>
            <a:r>
              <a:rPr lang="en-US" altLang="en-US" b="1" dirty="0">
                <a:latin typeface="Times New Roman" pitchFamily="18" charset="0"/>
                <a:cs typeface="Times New Roman" pitchFamily="18" charset="0"/>
              </a:rPr>
              <a:t> 14     </a:t>
            </a:r>
          </a:p>
        </p:txBody>
      </p:sp>
      <p:sp>
        <p:nvSpPr>
          <p:cNvPr id="15" name="Text Box 8"/>
          <p:cNvSpPr txBox="1">
            <a:spLocks noChangeArrowheads="1"/>
          </p:cNvSpPr>
          <p:nvPr/>
        </p:nvSpPr>
        <p:spPr bwMode="auto">
          <a:xfrm>
            <a:off x="2097359" y="2989188"/>
            <a:ext cx="6324600" cy="646331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 dirty="0">
                <a:latin typeface="Times New Roman" pitchFamily="18" charset="0"/>
                <a:cs typeface="Times New Roman" pitchFamily="18" charset="0"/>
              </a:rPr>
              <a:t>a) x</a:t>
            </a:r>
            <a:r>
              <a:rPr lang="en-US" altLang="en-US" sz="3600" baseline="30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altLang="en-US" sz="3600" dirty="0">
                <a:latin typeface="Times New Roman" pitchFamily="18" charset="0"/>
                <a:cs typeface="Times New Roman" pitchFamily="18" charset="0"/>
              </a:rPr>
              <a:t> + 12x</a:t>
            </a:r>
            <a:r>
              <a:rPr lang="en-US" altLang="en-US" sz="3600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en-US" sz="3600" dirty="0">
                <a:latin typeface="Times New Roman" pitchFamily="18" charset="0"/>
                <a:cs typeface="Times New Roman" pitchFamily="18" charset="0"/>
              </a:rPr>
              <a:t> + 48x + 64 </a:t>
            </a:r>
            <a:r>
              <a:rPr lang="en-US" altLang="en-US" sz="3600" dirty="0" err="1"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en-US" altLang="en-US" sz="3600" dirty="0">
                <a:latin typeface="Times New Roman" pitchFamily="18" charset="0"/>
                <a:cs typeface="Times New Roman" pitchFamily="18" charset="0"/>
              </a:rPr>
              <a:t> x = 6 </a:t>
            </a:r>
          </a:p>
        </p:txBody>
      </p:sp>
      <p:sp>
        <p:nvSpPr>
          <p:cNvPr id="17" name="Rectangle 2"/>
          <p:cNvSpPr txBox="1">
            <a:spLocks noChangeArrowheads="1"/>
          </p:cNvSpPr>
          <p:nvPr/>
        </p:nvSpPr>
        <p:spPr bwMode="auto">
          <a:xfrm>
            <a:off x="3392759" y="826607"/>
            <a:ext cx="5029200" cy="609600"/>
          </a:xfrm>
          <a:prstGeom prst="rect">
            <a:avLst/>
          </a:prstGeom>
          <a:solidFill>
            <a:srgbClr val="8BE784"/>
          </a:solidFill>
          <a:ln w="2857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en-US" altLang="en-US" sz="4000" dirty="0" err="1" smtClean="0"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alt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000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altLang="en-US" sz="40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altLang="en-US" sz="4000" dirty="0" err="1" smtClean="0">
                <a:latin typeface="Times New Roman" pitchFamily="18" charset="0"/>
                <a:cs typeface="Times New Roman" pitchFamily="18" charset="0"/>
              </a:rPr>
              <a:t>củng</a:t>
            </a:r>
            <a:r>
              <a:rPr lang="en-US" alt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000" dirty="0" err="1" smtClean="0">
                <a:latin typeface="Times New Roman" pitchFamily="18" charset="0"/>
                <a:cs typeface="Times New Roman" pitchFamily="18" charset="0"/>
              </a:rPr>
              <a:t>cố</a:t>
            </a:r>
            <a:r>
              <a:rPr lang="en-US" altLang="en-US" sz="40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386197560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  <p:bldP spid="1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2345473" y="1977482"/>
            <a:ext cx="11430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endParaRPr lang="en-US" altLang="en-US" sz="1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2116873" y="2201589"/>
            <a:ext cx="5257800" cy="1323439"/>
          </a:xfrm>
          <a:prstGeom prst="rect">
            <a:avLst/>
          </a:prstGeom>
          <a:noFill/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</a:t>
            </a:r>
            <a:r>
              <a:rPr lang="en-US" alt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alt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 </a:t>
            </a:r>
            <a:endParaRPr lang="en-US" altLang="en-US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alt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a)</a:t>
            </a:r>
            <a:r>
              <a:rPr lang="en-US" alt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alt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alt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alt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alt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13" name="Text Box 6"/>
          <p:cNvSpPr txBox="1">
            <a:spLocks noChangeArrowheads="1"/>
          </p:cNvSpPr>
          <p:nvPr/>
        </p:nvSpPr>
        <p:spPr bwMode="auto">
          <a:xfrm>
            <a:off x="1850173" y="1507869"/>
            <a:ext cx="5791200" cy="707886"/>
          </a:xfrm>
          <a:prstGeom prst="rect">
            <a:avLst/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 dirty="0" err="1">
                <a:latin typeface="Times New Roman" pitchFamily="18" charset="0"/>
                <a:cs typeface="Times New Roman" pitchFamily="18" charset="0"/>
              </a:rPr>
              <a:t>Áp</a:t>
            </a:r>
            <a:r>
              <a:rPr lang="en-US" alt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000" b="1" dirty="0" err="1" smtClean="0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alt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b="1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altLang="en-US" b="1" dirty="0">
                <a:latin typeface="Times New Roman" pitchFamily="18" charset="0"/>
                <a:cs typeface="Times New Roman" pitchFamily="18" charset="0"/>
              </a:rPr>
              <a:t> 28 –</a:t>
            </a:r>
            <a:r>
              <a:rPr lang="en-US" altLang="en-US" b="1" dirty="0" err="1">
                <a:latin typeface="Times New Roman" pitchFamily="18" charset="0"/>
                <a:cs typeface="Times New Roman" pitchFamily="18" charset="0"/>
              </a:rPr>
              <a:t>sgk</a:t>
            </a:r>
            <a:r>
              <a:rPr lang="en-US" alt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b="1" dirty="0" err="1">
                <a:latin typeface="Times New Roman" pitchFamily="18" charset="0"/>
                <a:cs typeface="Times New Roman" pitchFamily="18" charset="0"/>
              </a:rPr>
              <a:t>tr</a:t>
            </a:r>
            <a:r>
              <a:rPr lang="en-US" altLang="en-US" b="1" dirty="0">
                <a:latin typeface="Times New Roman" pitchFamily="18" charset="0"/>
                <a:cs typeface="Times New Roman" pitchFamily="18" charset="0"/>
              </a:rPr>
              <a:t> 14     </a:t>
            </a:r>
          </a:p>
        </p:txBody>
      </p:sp>
      <p:sp>
        <p:nvSpPr>
          <p:cNvPr id="14" name="Text Box 7"/>
          <p:cNvSpPr txBox="1">
            <a:spLocks noChangeArrowheads="1"/>
          </p:cNvSpPr>
          <p:nvPr/>
        </p:nvSpPr>
        <p:spPr bwMode="auto">
          <a:xfrm>
            <a:off x="2228385" y="3702204"/>
            <a:ext cx="7620000" cy="280076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altLang="en-US" baseline="30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alt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+ 12x</a:t>
            </a:r>
            <a:r>
              <a:rPr lang="en-US" altLang="en-US" baseline="30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+ 48x + 64  = ( x+4)</a:t>
            </a:r>
            <a:r>
              <a:rPr lang="en-US" altLang="en-US" baseline="30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en-US" alt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altLang="en-US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alt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en-US" alt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x = 6:   ( 6 + 4)</a:t>
            </a:r>
            <a:r>
              <a:rPr lang="en-US" altLang="en-US" baseline="30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alt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= 10</a:t>
            </a:r>
            <a:r>
              <a:rPr lang="en-US" altLang="en-US" baseline="30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en-US" alt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= 1000</a:t>
            </a:r>
            <a:endParaRPr lang="en-US" alt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ct val="50000"/>
              </a:spcBef>
            </a:pPr>
            <a:endParaRPr lang="en-US" altLang="en-US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 eaLnBrk="1" hangingPunct="1">
              <a:spcBef>
                <a:spcPct val="50000"/>
              </a:spcBef>
            </a:pPr>
            <a:endParaRPr lang="en-US" alt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Rectangle 2"/>
          <p:cNvSpPr txBox="1">
            <a:spLocks noChangeArrowheads="1"/>
          </p:cNvSpPr>
          <p:nvPr/>
        </p:nvSpPr>
        <p:spPr bwMode="auto">
          <a:xfrm>
            <a:off x="3609278" y="807553"/>
            <a:ext cx="5122127" cy="609600"/>
          </a:xfrm>
          <a:prstGeom prst="rect">
            <a:avLst/>
          </a:prstGeom>
          <a:solidFill>
            <a:srgbClr val="8BE784"/>
          </a:solidFill>
          <a:ln w="2857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en-US" alt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000" dirty="0" err="1" smtClean="0"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alt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000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altLang="en-US" sz="40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altLang="en-US" sz="4000" dirty="0" err="1" smtClean="0">
                <a:latin typeface="Times New Roman" pitchFamily="18" charset="0"/>
                <a:cs typeface="Times New Roman" pitchFamily="18" charset="0"/>
              </a:rPr>
              <a:t>củng</a:t>
            </a:r>
            <a:r>
              <a:rPr lang="en-US" alt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000" dirty="0" err="1" smtClean="0">
                <a:latin typeface="Times New Roman" pitchFamily="18" charset="0"/>
                <a:cs typeface="Times New Roman" pitchFamily="18" charset="0"/>
              </a:rPr>
              <a:t>cố</a:t>
            </a:r>
            <a:r>
              <a:rPr lang="en-US" altLang="en-US" sz="40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249917283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2434683" y="1698702"/>
            <a:ext cx="1143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endParaRPr lang="en-US" altLang="en-US" sz="1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1849244" y="2065415"/>
            <a:ext cx="5982629" cy="1323439"/>
          </a:xfrm>
          <a:prstGeom prst="rect">
            <a:avLst/>
          </a:prstGeom>
          <a:noFill/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en-US" altLang="en-US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altLang="en-US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alt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altLang="en-US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alt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b)</a:t>
            </a:r>
            <a:r>
              <a:rPr lang="en-US" alt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alt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alt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alt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alt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1849244" y="1457402"/>
            <a:ext cx="4752278" cy="52322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Áp</a:t>
            </a:r>
            <a:r>
              <a:rPr lang="en-US" altLang="en-US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altLang="en-US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altLang="en-US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28 –</a:t>
            </a:r>
            <a:r>
              <a:rPr lang="en-US" altLang="en-US" sz="28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sgk</a:t>
            </a:r>
            <a:r>
              <a:rPr lang="en-US" altLang="en-US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</a:t>
            </a:r>
            <a:r>
              <a:rPr lang="en-US" altLang="en-US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14     </a:t>
            </a: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2014653" y="3473647"/>
            <a:ext cx="8835483" cy="1323439"/>
          </a:xfrm>
          <a:prstGeom prst="rect">
            <a:avLst/>
          </a:prstGeom>
          <a:noFill/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altLang="en-US" baseline="30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alt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- 6x</a:t>
            </a:r>
            <a:r>
              <a:rPr lang="en-US" altLang="en-US" baseline="30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+ 12x – 8 = ( x- 2)</a:t>
            </a:r>
            <a:r>
              <a:rPr lang="en-US" altLang="en-US" baseline="30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alt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altLang="en-US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alt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en-US" alt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x = </a:t>
            </a:r>
            <a:r>
              <a:rPr lang="en-US" alt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22: ( 22 – 2 )</a:t>
            </a:r>
            <a:r>
              <a:rPr lang="en-US" altLang="en-US" baseline="30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alt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=20</a:t>
            </a:r>
            <a:r>
              <a:rPr lang="en-US" altLang="en-US" baseline="30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alt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= 8000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3798848" y="783509"/>
            <a:ext cx="4724400" cy="609600"/>
          </a:xfrm>
          <a:prstGeom prst="rect">
            <a:avLst/>
          </a:prstGeom>
          <a:solidFill>
            <a:srgbClr val="8BE784"/>
          </a:solidFill>
          <a:ln w="2857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en-US" alt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000" dirty="0" err="1" smtClean="0"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alt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000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altLang="en-US" sz="40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altLang="en-US" sz="4000" dirty="0" err="1" smtClean="0">
                <a:latin typeface="Times New Roman" pitchFamily="18" charset="0"/>
                <a:cs typeface="Times New Roman" pitchFamily="18" charset="0"/>
              </a:rPr>
              <a:t>củng</a:t>
            </a:r>
            <a:r>
              <a:rPr lang="en-US" alt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000" dirty="0" err="1" smtClean="0">
                <a:latin typeface="Times New Roman" pitchFamily="18" charset="0"/>
                <a:cs typeface="Times New Roman" pitchFamily="18" charset="0"/>
              </a:rPr>
              <a:t>cố</a:t>
            </a:r>
            <a:r>
              <a:rPr lang="en-US" altLang="en-US" sz="40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59146419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1943871" y="1499992"/>
            <a:ext cx="6019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alt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altLang="en-US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tổng</a:t>
            </a:r>
            <a:endParaRPr lang="en-US" alt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1943871" y="3449250"/>
            <a:ext cx="7239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alt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altLang="en-US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hiệu</a:t>
            </a:r>
            <a:endParaRPr lang="en-US" alt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611769107"/>
              </p:ext>
            </p:extLst>
          </p:nvPr>
        </p:nvGraphicFramePr>
        <p:xfrm>
          <a:off x="2155902" y="2261992"/>
          <a:ext cx="7086600" cy="889000"/>
        </p:xfrm>
        <a:graphic>
          <a:graphicData uri="http://schemas.openxmlformats.org/presentationml/2006/ole">
            <p:oleObj spid="_x0000_s63490" name="Equation" r:id="rId4" imgW="2590800" imgH="279400" progId="Equation.DSMT4">
              <p:embed/>
            </p:oleObj>
          </a:graphicData>
        </a:graphic>
      </p:graphicFrame>
      <p:graphicFrame>
        <p:nvGraphicFramePr>
          <p:cNvPr id="6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4274787122"/>
              </p:ext>
            </p:extLst>
          </p:nvPr>
        </p:nvGraphicFramePr>
        <p:xfrm>
          <a:off x="2176439" y="4520812"/>
          <a:ext cx="6773863" cy="889000"/>
        </p:xfrm>
        <a:graphic>
          <a:graphicData uri="http://schemas.openxmlformats.org/presentationml/2006/ole">
            <p:oleObj spid="_x0000_s63491" name="Equation" r:id="rId5" imgW="2476500" imgH="279400" progId="Equation.DSMT4">
              <p:embed/>
            </p:oleObj>
          </a:graphicData>
        </a:graphic>
      </p:graphicFrame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1943871" y="897440"/>
            <a:ext cx="7772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alt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alt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alt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B </a:t>
            </a:r>
            <a:r>
              <a:rPr lang="en-US" alt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alt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alt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alt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alt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tùy</a:t>
            </a:r>
            <a:r>
              <a:rPr lang="en-US" alt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ý, ta </a:t>
            </a:r>
            <a:r>
              <a:rPr lang="en-US" alt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alt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xmlns="" val="405790444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200;p25"/>
          <p:cNvSpPr/>
          <p:nvPr/>
        </p:nvSpPr>
        <p:spPr>
          <a:xfrm>
            <a:off x="1832517" y="1184146"/>
            <a:ext cx="5527288" cy="71883"/>
          </a:xfrm>
          <a:custGeom>
            <a:avLst/>
            <a:gdLst/>
            <a:ahLst/>
            <a:cxnLst/>
            <a:rect l="l" t="t" r="r" b="b"/>
            <a:pathLst>
              <a:path w="17860" h="1727" fill="none" extrusionOk="0">
                <a:moveTo>
                  <a:pt x="17860" y="1465"/>
                </a:moveTo>
                <a:cubicBezTo>
                  <a:pt x="17550" y="989"/>
                  <a:pt x="16717" y="453"/>
                  <a:pt x="16110" y="429"/>
                </a:cubicBezTo>
                <a:cubicBezTo>
                  <a:pt x="15193" y="417"/>
                  <a:pt x="14871" y="1727"/>
                  <a:pt x="13979" y="1715"/>
                </a:cubicBezTo>
                <a:cubicBezTo>
                  <a:pt x="13133" y="1703"/>
                  <a:pt x="13074" y="512"/>
                  <a:pt x="12121" y="274"/>
                </a:cubicBezTo>
                <a:cubicBezTo>
                  <a:pt x="11002" y="1"/>
                  <a:pt x="10645" y="1536"/>
                  <a:pt x="9347" y="1417"/>
                </a:cubicBezTo>
                <a:cubicBezTo>
                  <a:pt x="8335" y="1322"/>
                  <a:pt x="8228" y="346"/>
                  <a:pt x="7263" y="405"/>
                </a:cubicBezTo>
                <a:cubicBezTo>
                  <a:pt x="6299" y="465"/>
                  <a:pt x="6192" y="1441"/>
                  <a:pt x="5251" y="1489"/>
                </a:cubicBezTo>
                <a:cubicBezTo>
                  <a:pt x="4203" y="1536"/>
                  <a:pt x="4120" y="310"/>
                  <a:pt x="3037" y="346"/>
                </a:cubicBezTo>
                <a:cubicBezTo>
                  <a:pt x="2215" y="370"/>
                  <a:pt x="1858" y="1084"/>
                  <a:pt x="691" y="1060"/>
                </a:cubicBezTo>
                <a:cubicBezTo>
                  <a:pt x="393" y="1060"/>
                  <a:pt x="155" y="1001"/>
                  <a:pt x="1" y="953"/>
                </a:cubicBezTo>
              </a:path>
            </a:pathLst>
          </a:custGeom>
          <a:noFill/>
          <a:ln w="28575" cap="flat" cmpd="sng">
            <a:solidFill>
              <a:schemeClr val="accent2"/>
            </a:solidFill>
            <a:prstDash val="solid"/>
            <a:miter lim="11906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" name="Rectangle 2"/>
          <p:cNvSpPr txBox="1">
            <a:spLocks noChangeArrowheads="1"/>
          </p:cNvSpPr>
          <p:nvPr/>
        </p:nvSpPr>
        <p:spPr>
          <a:xfrm>
            <a:off x="1721003" y="496751"/>
            <a:ext cx="6283713" cy="7620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vert="horz" lIns="90000" tIns="46800" rIns="90000" bIns="46800" rtlCol="0" anchor="b" anchorCtr="0">
            <a:noAutofit/>
          </a:bodyPr>
          <a:lstStyle>
            <a:lvl1pPr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sz="6000" b="1" u="none" strike="noStrike" kern="1200" cap="none" spc="30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</a:defRPr>
            </a:lvl1pPr>
          </a:lstStyle>
          <a:p>
            <a:pPr algn="l"/>
            <a:r>
              <a:rPr lang="en-US" altLang="en-US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4.Lập </a:t>
            </a:r>
            <a:r>
              <a:rPr lang="en-US" altLang="en-US" sz="32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altLang="en-US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altLang="en-US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altLang="en-US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tổng</a:t>
            </a:r>
            <a:endParaRPr lang="en-US" altLang="en-US" sz="32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Text Box 6"/>
          <p:cNvSpPr txBox="1">
            <a:spLocks noChangeArrowheads="1"/>
          </p:cNvSpPr>
          <p:nvPr/>
        </p:nvSpPr>
        <p:spPr bwMode="auto">
          <a:xfrm>
            <a:off x="1893979" y="2375385"/>
            <a:ext cx="8458200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a+b</a:t>
            </a:r>
            <a:r>
              <a:rPr lang="en-US" alt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)(</a:t>
            </a:r>
            <a:r>
              <a:rPr lang="en-US" alt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a+b</a:t>
            </a:r>
            <a:r>
              <a:rPr lang="en-US" alt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altLang="en-US" baseline="30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=(</a:t>
            </a:r>
            <a:r>
              <a:rPr lang="en-US" alt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a+b</a:t>
            </a:r>
            <a:r>
              <a:rPr lang="en-US" alt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)(a</a:t>
            </a:r>
            <a:r>
              <a:rPr lang="en-US" altLang="en-US" baseline="30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+2ab+b</a:t>
            </a:r>
            <a:r>
              <a:rPr lang="en-US" altLang="en-US" baseline="30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      = a</a:t>
            </a:r>
            <a:r>
              <a:rPr lang="en-US" altLang="en-US" baseline="30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alt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+2a</a:t>
            </a:r>
            <a:r>
              <a:rPr lang="en-US" altLang="en-US" baseline="30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 + ab</a:t>
            </a:r>
            <a:r>
              <a:rPr lang="en-US" altLang="en-US" baseline="30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+ a</a:t>
            </a:r>
            <a:r>
              <a:rPr lang="en-US" altLang="en-US" baseline="30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b+2ab</a:t>
            </a:r>
            <a:r>
              <a:rPr lang="en-US" altLang="en-US" baseline="30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+ b</a:t>
            </a:r>
            <a:r>
              <a:rPr lang="en-US" altLang="en-US" baseline="30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baseline="30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               </a:t>
            </a:r>
            <a:r>
              <a:rPr lang="en-US" alt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= a</a:t>
            </a:r>
            <a:r>
              <a:rPr lang="en-US" altLang="en-US" baseline="30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alt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+3a</a:t>
            </a:r>
            <a:r>
              <a:rPr lang="en-US" altLang="en-US" baseline="30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 +3ab</a:t>
            </a:r>
            <a:r>
              <a:rPr lang="en-US" altLang="en-US" baseline="30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+ b</a:t>
            </a:r>
            <a:r>
              <a:rPr lang="en-US" altLang="en-US" baseline="30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en-US" alt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7" name="Group 29"/>
          <p:cNvGrpSpPr>
            <a:grpSpLocks/>
          </p:cNvGrpSpPr>
          <p:nvPr/>
        </p:nvGrpSpPr>
        <p:grpSpPr bwMode="auto">
          <a:xfrm>
            <a:off x="1721003" y="1473610"/>
            <a:ext cx="8024843" cy="541338"/>
            <a:chOff x="31" y="857"/>
            <a:chExt cx="3151" cy="341"/>
          </a:xfrm>
        </p:grpSpPr>
        <p:sp>
          <p:nvSpPr>
            <p:cNvPr id="42" name="Text Box 25"/>
            <p:cNvSpPr txBox="1">
              <a:spLocks noChangeArrowheads="1"/>
            </p:cNvSpPr>
            <p:nvPr/>
          </p:nvSpPr>
          <p:spPr bwMode="auto">
            <a:xfrm>
              <a:off x="337" y="868"/>
              <a:ext cx="2845" cy="33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CC33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Comic Sans MS" pitchFamily="66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800" dirty="0" err="1">
                  <a:latin typeface="Times New Roman" pitchFamily="18" charset="0"/>
                  <a:cs typeface="Times New Roman" pitchFamily="18" charset="0"/>
                </a:rPr>
                <a:t>Với</a:t>
              </a:r>
              <a:r>
                <a:rPr lang="en-US" altLang="en-US" sz="28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altLang="en-US" sz="2800" dirty="0" err="1">
                  <a:latin typeface="Times New Roman" pitchFamily="18" charset="0"/>
                  <a:cs typeface="Times New Roman" pitchFamily="18" charset="0"/>
                </a:rPr>
                <a:t>a,b</a:t>
              </a:r>
              <a:r>
                <a:rPr lang="en-US" altLang="en-US" sz="28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altLang="en-US" sz="2800" dirty="0" err="1">
                  <a:latin typeface="Times New Roman" pitchFamily="18" charset="0"/>
                  <a:cs typeface="Times New Roman" pitchFamily="18" charset="0"/>
                </a:rPr>
                <a:t>là</a:t>
              </a:r>
              <a:r>
                <a:rPr lang="en-US" altLang="en-US" sz="28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altLang="en-US" sz="2800" dirty="0" err="1">
                  <a:latin typeface="Times New Roman" pitchFamily="18" charset="0"/>
                  <a:cs typeface="Times New Roman" pitchFamily="18" charset="0"/>
                </a:rPr>
                <a:t>hai</a:t>
              </a:r>
              <a:r>
                <a:rPr lang="en-US" altLang="en-US" sz="28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altLang="en-US" sz="2800" dirty="0" err="1">
                  <a:latin typeface="Times New Roman" pitchFamily="18" charset="0"/>
                  <a:cs typeface="Times New Roman" pitchFamily="18" charset="0"/>
                </a:rPr>
                <a:t>số</a:t>
              </a:r>
              <a:r>
                <a:rPr lang="en-US" altLang="en-US" sz="28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altLang="en-US" sz="2800" dirty="0" err="1">
                  <a:latin typeface="Times New Roman" pitchFamily="18" charset="0"/>
                  <a:cs typeface="Times New Roman" pitchFamily="18" charset="0"/>
                </a:rPr>
                <a:t>bất</a:t>
              </a:r>
              <a:r>
                <a:rPr lang="en-US" altLang="en-US" sz="28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altLang="en-US" sz="2800" dirty="0" err="1">
                  <a:latin typeface="Times New Roman" pitchFamily="18" charset="0"/>
                  <a:cs typeface="Times New Roman" pitchFamily="18" charset="0"/>
                </a:rPr>
                <a:t>kì</a:t>
              </a:r>
              <a:r>
                <a:rPr lang="en-US" altLang="en-US" sz="2800" dirty="0">
                  <a:latin typeface="Times New Roman" pitchFamily="18" charset="0"/>
                  <a:cs typeface="Times New Roman" pitchFamily="18" charset="0"/>
                </a:rPr>
                <a:t>, </a:t>
              </a:r>
              <a:r>
                <a:rPr lang="en-US" altLang="en-US" sz="2800" dirty="0" err="1">
                  <a:latin typeface="Times New Roman" pitchFamily="18" charset="0"/>
                  <a:cs typeface="Times New Roman" pitchFamily="18" charset="0"/>
                </a:rPr>
                <a:t>tính</a:t>
              </a:r>
              <a:r>
                <a:rPr lang="en-US" altLang="en-US" sz="2800" dirty="0">
                  <a:latin typeface="Times New Roman" pitchFamily="18" charset="0"/>
                  <a:cs typeface="Times New Roman" pitchFamily="18" charset="0"/>
                </a:rPr>
                <a:t>: ( a + b) ( a + b)</a:t>
              </a:r>
              <a:r>
                <a:rPr lang="en-US" altLang="en-US" sz="2800" baseline="30000" dirty="0"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lang="en-US" altLang="en-US" sz="2800" dirty="0">
                  <a:latin typeface="Times New Roman" pitchFamily="18" charset="0"/>
                  <a:cs typeface="Times New Roman" pitchFamily="18" charset="0"/>
                </a:rPr>
                <a:t> = ?</a:t>
              </a:r>
            </a:p>
          </p:txBody>
        </p:sp>
        <p:sp>
          <p:nvSpPr>
            <p:cNvPr id="43" name="Text Box 27"/>
            <p:cNvSpPr txBox="1">
              <a:spLocks noChangeArrowheads="1"/>
            </p:cNvSpPr>
            <p:nvPr/>
          </p:nvSpPr>
          <p:spPr bwMode="auto">
            <a:xfrm>
              <a:off x="31" y="857"/>
              <a:ext cx="233" cy="299"/>
            </a:xfrm>
            <a:prstGeom prst="rect">
              <a:avLst/>
            </a:prstGeom>
            <a:solidFill>
              <a:srgbClr val="8BE784"/>
            </a:solidFill>
            <a:ln w="2857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Comic Sans MS" pitchFamily="66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400" b="1" dirty="0">
                  <a:solidFill>
                    <a:srgbClr val="CC3300"/>
                  </a:solidFill>
                  <a:latin typeface="Times New Roman" pitchFamily="18" charset="0"/>
                  <a:cs typeface="Times New Roman" pitchFamily="18" charset="0"/>
                </a:rPr>
                <a:t>?1</a:t>
              </a:r>
            </a:p>
          </p:txBody>
        </p:sp>
      </p:grpSp>
      <p:sp>
        <p:nvSpPr>
          <p:cNvPr id="44" name="Text Box 31"/>
          <p:cNvSpPr txBox="1">
            <a:spLocks noChangeArrowheads="1"/>
          </p:cNvSpPr>
          <p:nvPr/>
        </p:nvSpPr>
        <p:spPr bwMode="auto">
          <a:xfrm>
            <a:off x="2977932" y="4797925"/>
            <a:ext cx="6477000" cy="830997"/>
          </a:xfrm>
          <a:prstGeom prst="rect">
            <a:avLst/>
          </a:prstGeom>
          <a:solidFill>
            <a:srgbClr val="8BE784"/>
          </a:solidFill>
          <a:ln w="28575">
            <a:solidFill>
              <a:srgbClr val="CC3300"/>
            </a:solidFill>
            <a:miter lim="800000"/>
            <a:headEnd/>
            <a:tailEnd/>
          </a:ln>
          <a:effectLst/>
          <a:extLst/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Vậy</a:t>
            </a:r>
            <a:r>
              <a:rPr lang="en-US" alt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( </a:t>
            </a:r>
            <a:r>
              <a:rPr lang="en-US" alt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a+b</a:t>
            </a:r>
            <a:r>
              <a:rPr lang="en-US" alt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altLang="en-US" baseline="30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alt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=</a:t>
            </a:r>
            <a:r>
              <a:rPr lang="en-US" altLang="en-US" sz="1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altLang="en-US" baseline="30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alt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+3a</a:t>
            </a:r>
            <a:r>
              <a:rPr lang="en-US" altLang="en-US" baseline="30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 +3ab</a:t>
            </a:r>
            <a:r>
              <a:rPr lang="en-US" altLang="en-US" baseline="30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+ b</a:t>
            </a:r>
            <a:r>
              <a:rPr lang="en-US" altLang="en-US" baseline="30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altLang="en-US" sz="4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4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200;p25"/>
          <p:cNvSpPr/>
          <p:nvPr/>
        </p:nvSpPr>
        <p:spPr>
          <a:xfrm flipV="1">
            <a:off x="1972945" y="1126273"/>
            <a:ext cx="5899816" cy="84037"/>
          </a:xfrm>
          <a:custGeom>
            <a:avLst/>
            <a:gdLst/>
            <a:ahLst/>
            <a:cxnLst/>
            <a:rect l="l" t="t" r="r" b="b"/>
            <a:pathLst>
              <a:path w="17860" h="1727" fill="none" extrusionOk="0">
                <a:moveTo>
                  <a:pt x="17860" y="1465"/>
                </a:moveTo>
                <a:cubicBezTo>
                  <a:pt x="17550" y="989"/>
                  <a:pt x="16717" y="453"/>
                  <a:pt x="16110" y="429"/>
                </a:cubicBezTo>
                <a:cubicBezTo>
                  <a:pt x="15193" y="417"/>
                  <a:pt x="14871" y="1727"/>
                  <a:pt x="13979" y="1715"/>
                </a:cubicBezTo>
                <a:cubicBezTo>
                  <a:pt x="13133" y="1703"/>
                  <a:pt x="13074" y="512"/>
                  <a:pt x="12121" y="274"/>
                </a:cubicBezTo>
                <a:cubicBezTo>
                  <a:pt x="11002" y="1"/>
                  <a:pt x="10645" y="1536"/>
                  <a:pt x="9347" y="1417"/>
                </a:cubicBezTo>
                <a:cubicBezTo>
                  <a:pt x="8335" y="1322"/>
                  <a:pt x="8228" y="346"/>
                  <a:pt x="7263" y="405"/>
                </a:cubicBezTo>
                <a:cubicBezTo>
                  <a:pt x="6299" y="465"/>
                  <a:pt x="6192" y="1441"/>
                  <a:pt x="5251" y="1489"/>
                </a:cubicBezTo>
                <a:cubicBezTo>
                  <a:pt x="4203" y="1536"/>
                  <a:pt x="4120" y="310"/>
                  <a:pt x="3037" y="346"/>
                </a:cubicBezTo>
                <a:cubicBezTo>
                  <a:pt x="2215" y="370"/>
                  <a:pt x="1858" y="1084"/>
                  <a:pt x="691" y="1060"/>
                </a:cubicBezTo>
                <a:cubicBezTo>
                  <a:pt x="393" y="1060"/>
                  <a:pt x="155" y="1001"/>
                  <a:pt x="1" y="953"/>
                </a:cubicBezTo>
              </a:path>
            </a:pathLst>
          </a:custGeom>
          <a:noFill/>
          <a:ln w="28575" cap="flat" cmpd="sng">
            <a:solidFill>
              <a:schemeClr val="accent2"/>
            </a:solidFill>
            <a:prstDash val="solid"/>
            <a:miter lim="11906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" name="Text Box 6"/>
          <p:cNvSpPr txBox="1">
            <a:spLocks noChangeArrowheads="1"/>
          </p:cNvSpPr>
          <p:nvPr/>
        </p:nvSpPr>
        <p:spPr bwMode="auto">
          <a:xfrm>
            <a:off x="1972945" y="1437032"/>
            <a:ext cx="749935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alt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alt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alt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B </a:t>
            </a:r>
            <a:r>
              <a:rPr lang="en-US" alt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alt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alt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alt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alt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tùy</a:t>
            </a:r>
            <a:r>
              <a:rPr lang="en-US" alt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ý, ta </a:t>
            </a:r>
            <a:r>
              <a:rPr lang="en-US" alt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alt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grpSp>
        <p:nvGrpSpPr>
          <p:cNvPr id="14" name="Group 33"/>
          <p:cNvGrpSpPr>
            <a:grpSpLocks/>
          </p:cNvGrpSpPr>
          <p:nvPr/>
        </p:nvGrpSpPr>
        <p:grpSpPr bwMode="auto">
          <a:xfrm>
            <a:off x="1972170" y="3117010"/>
            <a:ext cx="7153726" cy="620713"/>
            <a:chOff x="288" y="3210"/>
            <a:chExt cx="4501" cy="391"/>
          </a:xfrm>
        </p:grpSpPr>
        <p:sp>
          <p:nvSpPr>
            <p:cNvPr id="41" name="Text Box 31"/>
            <p:cNvSpPr txBox="1">
              <a:spLocks noChangeArrowheads="1"/>
            </p:cNvSpPr>
            <p:nvPr/>
          </p:nvSpPr>
          <p:spPr bwMode="auto">
            <a:xfrm>
              <a:off x="709" y="3218"/>
              <a:ext cx="4080" cy="383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Comic Sans MS" pitchFamily="66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dirty="0" err="1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Phát</a:t>
              </a:r>
              <a:r>
                <a:rPr lang="en-US" altLang="en-US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altLang="en-US" dirty="0" err="1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biểu</a:t>
              </a:r>
              <a:r>
                <a:rPr lang="en-US" altLang="en-US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altLang="en-US" dirty="0" err="1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đẳng</a:t>
              </a:r>
              <a:r>
                <a:rPr lang="en-US" altLang="en-US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altLang="en-US" dirty="0" err="1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thức</a:t>
              </a:r>
              <a:r>
                <a:rPr lang="en-US" altLang="en-US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altLang="en-US" dirty="0" err="1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trên</a:t>
              </a:r>
              <a:r>
                <a:rPr lang="en-US" altLang="en-US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altLang="en-US" dirty="0" err="1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bằng</a:t>
              </a:r>
              <a:r>
                <a:rPr lang="en-US" altLang="en-US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altLang="en-US" dirty="0" err="1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lời</a:t>
              </a:r>
              <a:endParaRPr lang="en-US" alt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2" name="Text Box 32"/>
            <p:cNvSpPr txBox="1">
              <a:spLocks noChangeArrowheads="1"/>
            </p:cNvSpPr>
            <p:nvPr/>
          </p:nvSpPr>
          <p:spPr bwMode="auto">
            <a:xfrm>
              <a:off x="288" y="3210"/>
              <a:ext cx="384" cy="368"/>
            </a:xfrm>
            <a:prstGeom prst="rect">
              <a:avLst/>
            </a:prstGeom>
            <a:solidFill>
              <a:srgbClr val="8BE784"/>
            </a:solidFill>
            <a:ln w="28575">
              <a:noFill/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Comic Sans MS" pitchFamily="66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b="1" dirty="0">
                  <a:solidFill>
                    <a:srgbClr val="CC3300"/>
                  </a:solidFill>
                  <a:latin typeface="Times New Roman" pitchFamily="18" charset="0"/>
                  <a:cs typeface="Times New Roman" pitchFamily="18" charset="0"/>
                </a:rPr>
                <a:t>?2</a:t>
              </a:r>
            </a:p>
          </p:txBody>
        </p:sp>
      </p:grpSp>
      <p:graphicFrame>
        <p:nvGraphicFramePr>
          <p:cNvPr id="43" name="Object 3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943946195"/>
              </p:ext>
            </p:extLst>
          </p:nvPr>
        </p:nvGraphicFramePr>
        <p:xfrm>
          <a:off x="2183575" y="2163996"/>
          <a:ext cx="6514376" cy="604692"/>
        </p:xfrm>
        <a:graphic>
          <a:graphicData uri="http://schemas.openxmlformats.org/presentationml/2006/ole">
            <p:oleObj spid="_x0000_s57346" name="Equation" r:id="rId4" imgW="2590800" imgH="279400" progId="Equation.DSMT4">
              <p:embed/>
            </p:oleObj>
          </a:graphicData>
        </a:graphic>
      </p:graphicFrame>
      <p:sp>
        <p:nvSpPr>
          <p:cNvPr id="44" name="Rectangle 2"/>
          <p:cNvSpPr txBox="1">
            <a:spLocks noChangeArrowheads="1"/>
          </p:cNvSpPr>
          <p:nvPr/>
        </p:nvSpPr>
        <p:spPr>
          <a:xfrm>
            <a:off x="1753526" y="448310"/>
            <a:ext cx="7239000" cy="7620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vert="horz" lIns="90000" tIns="46800" rIns="90000" bIns="46800" rtlCol="0" anchor="b" anchorCtr="0">
            <a:normAutofit/>
          </a:bodyPr>
          <a:lstStyle>
            <a:lvl1pPr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sz="6000" b="1" u="none" strike="noStrike" kern="1200" cap="none" spc="30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</a:defRPr>
            </a:lvl1pPr>
          </a:lstStyle>
          <a:p>
            <a:pPr algn="l"/>
            <a:r>
              <a:rPr lang="en-US" altLang="en-US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en-US" altLang="en-US" sz="32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altLang="en-US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altLang="en-US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altLang="en-US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altLang="en-US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tổng</a:t>
            </a:r>
            <a:endParaRPr lang="en-US" altLang="en-US" sz="32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custDataLst>
      <p:tags r:id="rId2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Text Box 25"/>
          <p:cNvSpPr txBox="1">
            <a:spLocks noChangeArrowheads="1"/>
          </p:cNvSpPr>
          <p:nvPr/>
        </p:nvSpPr>
        <p:spPr bwMode="auto">
          <a:xfrm>
            <a:off x="1972945" y="818614"/>
            <a:ext cx="2112119" cy="646331"/>
          </a:xfrm>
          <a:prstGeom prst="rect">
            <a:avLst/>
          </a:prstGeom>
          <a:solidFill>
            <a:srgbClr val="8BE784"/>
          </a:solidFill>
          <a:ln w="28575">
            <a:noFill/>
            <a:miter lim="800000"/>
            <a:headEnd/>
            <a:tailEnd/>
          </a:ln>
          <a:effectLst/>
          <a:extLst/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 dirty="0" err="1">
                <a:latin typeface="Times New Roman" pitchFamily="18" charset="0"/>
                <a:cs typeface="Times New Roman" pitchFamily="18" charset="0"/>
              </a:rPr>
              <a:t>Áp</a:t>
            </a:r>
            <a:r>
              <a:rPr lang="en-US" alt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altLang="en-US" sz="3600" dirty="0">
                <a:latin typeface="Times New Roman" pitchFamily="18" charset="0"/>
                <a:cs typeface="Times New Roman" pitchFamily="18" charset="0"/>
              </a:rPr>
              <a:t>: </a:t>
            </a:r>
          </a:p>
        </p:txBody>
      </p:sp>
      <p:sp>
        <p:nvSpPr>
          <p:cNvPr id="43" name="Text Box 26"/>
          <p:cNvSpPr txBox="1">
            <a:spLocks noChangeArrowheads="1"/>
          </p:cNvSpPr>
          <p:nvPr/>
        </p:nvSpPr>
        <p:spPr bwMode="auto">
          <a:xfrm>
            <a:off x="1972945" y="1610965"/>
            <a:ext cx="3200400" cy="646331"/>
          </a:xfrm>
          <a:prstGeom prst="rect">
            <a:avLst/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 dirty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en-US" altLang="en-US" sz="3600" dirty="0" err="1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altLang="en-US" sz="3600" dirty="0">
                <a:latin typeface="Times New Roman" pitchFamily="18" charset="0"/>
                <a:cs typeface="Times New Roman" pitchFamily="18" charset="0"/>
              </a:rPr>
              <a:t> ( x+1)</a:t>
            </a:r>
            <a:r>
              <a:rPr lang="en-US" altLang="en-US" sz="3600" baseline="30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altLang="en-US" sz="36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44" name="Text Box 27"/>
          <p:cNvSpPr txBox="1">
            <a:spLocks noChangeArrowheads="1"/>
          </p:cNvSpPr>
          <p:nvPr/>
        </p:nvSpPr>
        <p:spPr bwMode="auto">
          <a:xfrm>
            <a:off x="1972945" y="2540476"/>
            <a:ext cx="3368489" cy="646331"/>
          </a:xfrm>
          <a:prstGeom prst="rect">
            <a:avLst/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 dirty="0">
                <a:latin typeface="Times New Roman" pitchFamily="18" charset="0"/>
                <a:cs typeface="Times New Roman" pitchFamily="18" charset="0"/>
              </a:rPr>
              <a:t>b)</a:t>
            </a:r>
            <a:r>
              <a:rPr lang="en-US" altLang="en-US" sz="3600" dirty="0" err="1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altLang="en-US" sz="3600" dirty="0">
                <a:latin typeface="Times New Roman" pitchFamily="18" charset="0"/>
                <a:cs typeface="Times New Roman" pitchFamily="18" charset="0"/>
              </a:rPr>
              <a:t> ( 2x+y)</a:t>
            </a:r>
            <a:r>
              <a:rPr lang="en-US" altLang="en-US" sz="3600" baseline="30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altLang="en-US" sz="36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  <p:bldP spid="43" grpId="0" animBg="1"/>
      <p:bldP spid="4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ext Box 3"/>
          <p:cNvSpPr txBox="1">
            <a:spLocks noChangeArrowheads="1"/>
          </p:cNvSpPr>
          <p:nvPr/>
        </p:nvSpPr>
        <p:spPr bwMode="auto">
          <a:xfrm>
            <a:off x="2077841" y="736980"/>
            <a:ext cx="2170773" cy="646331"/>
          </a:xfrm>
          <a:prstGeom prst="rect">
            <a:avLst/>
          </a:prstGeom>
          <a:solidFill>
            <a:srgbClr val="8BE784"/>
          </a:solidFill>
          <a:ln w="28575">
            <a:noFill/>
            <a:miter lim="800000"/>
            <a:headEnd/>
            <a:tailEnd/>
          </a:ln>
          <a:effectLst/>
          <a:extLst/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>
                <a:latin typeface="Times New Roman" pitchFamily="18" charset="0"/>
                <a:cs typeface="Times New Roman" pitchFamily="18" charset="0"/>
              </a:rPr>
              <a:t>Áp dụng: </a:t>
            </a:r>
          </a:p>
        </p:txBody>
      </p:sp>
      <p:sp>
        <p:nvSpPr>
          <p:cNvPr id="60" name="Text Box 4"/>
          <p:cNvSpPr txBox="1">
            <a:spLocks noChangeArrowheads="1"/>
          </p:cNvSpPr>
          <p:nvPr/>
        </p:nvSpPr>
        <p:spPr bwMode="auto">
          <a:xfrm>
            <a:off x="2077841" y="1633810"/>
            <a:ext cx="3200400" cy="646331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en-US" altLang="en-US" sz="36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altLang="en-US" sz="3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( x+1)</a:t>
            </a:r>
            <a:r>
              <a:rPr lang="en-US" altLang="en-US" sz="3600" baseline="30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altLang="en-US" sz="3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graphicFrame>
        <p:nvGraphicFramePr>
          <p:cNvPr id="61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518329820"/>
              </p:ext>
            </p:extLst>
          </p:nvPr>
        </p:nvGraphicFramePr>
        <p:xfrm>
          <a:off x="2325027" y="3040517"/>
          <a:ext cx="7848600" cy="1735138"/>
        </p:xfrm>
        <a:graphic>
          <a:graphicData uri="http://schemas.openxmlformats.org/presentationml/2006/ole">
            <p:oleObj spid="_x0000_s58370" name="Equation" r:id="rId4" imgW="2413000" imgH="533400" progId="Equation.DSMT4">
              <p:embed/>
            </p:oleObj>
          </a:graphicData>
        </a:graphic>
      </p:graphicFrame>
      <p:sp>
        <p:nvSpPr>
          <p:cNvPr id="98" name="Text Box 7"/>
          <p:cNvSpPr txBox="1">
            <a:spLocks noChangeArrowheads="1"/>
          </p:cNvSpPr>
          <p:nvPr/>
        </p:nvSpPr>
        <p:spPr bwMode="auto">
          <a:xfrm>
            <a:off x="5431573" y="2394186"/>
            <a:ext cx="1219200" cy="646331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 b="1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altLang="en-US" sz="36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  </a:t>
            </a:r>
          </a:p>
        </p:txBody>
      </p:sp>
    </p:spTree>
    <p:custDataLst>
      <p:tags r:id="rId2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1888273" y="825628"/>
            <a:ext cx="1981200" cy="646331"/>
          </a:xfrm>
          <a:prstGeom prst="rect">
            <a:avLst/>
          </a:prstGeom>
          <a:solidFill>
            <a:srgbClr val="8BE784"/>
          </a:solidFill>
          <a:ln w="28575">
            <a:noFill/>
            <a:miter lim="800000"/>
            <a:headEnd/>
            <a:tailEnd/>
          </a:ln>
          <a:effectLst/>
          <a:extLst/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>
                <a:latin typeface="Times New Roman" pitchFamily="18" charset="0"/>
                <a:cs typeface="Times New Roman" pitchFamily="18" charset="0"/>
              </a:rPr>
              <a:t>Áp dụng: </a:t>
            </a:r>
          </a:p>
        </p:txBody>
      </p:sp>
      <p:sp>
        <p:nvSpPr>
          <p:cNvPr id="3" name="Text Box 7"/>
          <p:cNvSpPr txBox="1">
            <a:spLocks noChangeArrowheads="1"/>
          </p:cNvSpPr>
          <p:nvPr/>
        </p:nvSpPr>
        <p:spPr bwMode="auto">
          <a:xfrm>
            <a:off x="5431573" y="2394186"/>
            <a:ext cx="1219200" cy="646331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 b="1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altLang="en-US" sz="36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  </a:t>
            </a:r>
          </a:p>
        </p:txBody>
      </p:sp>
      <p:sp>
        <p:nvSpPr>
          <p:cNvPr id="4" name="Text Box 8"/>
          <p:cNvSpPr txBox="1">
            <a:spLocks noChangeArrowheads="1"/>
          </p:cNvSpPr>
          <p:nvPr/>
        </p:nvSpPr>
        <p:spPr bwMode="auto">
          <a:xfrm>
            <a:off x="2116873" y="1852959"/>
            <a:ext cx="3886200" cy="646331"/>
          </a:xfrm>
          <a:prstGeom prst="rect">
            <a:avLst/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 dirty="0">
                <a:latin typeface="Times New Roman" pitchFamily="18" charset="0"/>
                <a:cs typeface="Times New Roman" pitchFamily="18" charset="0"/>
              </a:rPr>
              <a:t>b)</a:t>
            </a:r>
            <a:r>
              <a:rPr lang="en-US" altLang="en-US" sz="3600" dirty="0" err="1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altLang="en-US" sz="3600" dirty="0">
                <a:latin typeface="Times New Roman" pitchFamily="18" charset="0"/>
                <a:cs typeface="Times New Roman" pitchFamily="18" charset="0"/>
              </a:rPr>
              <a:t> ( 2x+y)</a:t>
            </a:r>
            <a:r>
              <a:rPr lang="en-US" altLang="en-US" sz="3600" baseline="30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altLang="en-US" sz="36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graphicFrame>
        <p:nvGraphicFramePr>
          <p:cNvPr id="5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757699423"/>
              </p:ext>
            </p:extLst>
          </p:nvPr>
        </p:nvGraphicFramePr>
        <p:xfrm>
          <a:off x="2231173" y="3146849"/>
          <a:ext cx="7704564" cy="1637024"/>
        </p:xfrm>
        <a:graphic>
          <a:graphicData uri="http://schemas.openxmlformats.org/presentationml/2006/ole">
            <p:oleObj spid="_x0000_s59394" name="Equation" r:id="rId4" imgW="3073400" imgH="533400" progId="Equation.DSMT4">
              <p:embed/>
            </p:oleObj>
          </a:graphicData>
        </a:graphic>
      </p:graphicFrame>
    </p:spTree>
    <p:custDataLst>
      <p:tags r:id="rId2"/>
    </p:custDataLst>
    <p:extLst>
      <p:ext uri="{BB962C8B-B14F-4D97-AF65-F5344CB8AC3E}">
        <p14:creationId xmlns:p14="http://schemas.microsoft.com/office/powerpoint/2010/main" xmlns="" val="345237710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1908717" y="436755"/>
            <a:ext cx="7696200" cy="762000"/>
          </a:xfrm>
          <a:prstGeom prst="rect">
            <a:avLst/>
          </a:prstGeom>
          <a:noFill/>
          <a:ln w="28575">
            <a:solidFill>
              <a:schemeClr val="bg1"/>
            </a:solidFill>
            <a:miter lim="800000"/>
            <a:headEnd/>
            <a:tailEnd/>
          </a:ln>
        </p:spPr>
        <p:txBody>
          <a:bodyPr vert="horz" lIns="90000" tIns="46800" rIns="90000" bIns="46800" rtlCol="0" anchor="b" anchorCtr="0">
            <a:normAutofit/>
          </a:bodyPr>
          <a:lstStyle>
            <a:lvl1pPr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sz="6000" b="1" u="none" strike="noStrike" kern="1200" cap="none" spc="30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</a:defRPr>
            </a:lvl1pPr>
          </a:lstStyle>
          <a:p>
            <a:pPr algn="l"/>
            <a:r>
              <a:rPr lang="en-US" altLang="en-US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en-US" altLang="en-US" sz="32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altLang="en-US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altLang="en-US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altLang="en-US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altLang="en-US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hiệu</a:t>
            </a:r>
            <a:endParaRPr lang="en-US" altLang="en-US" sz="32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" name="Group 18"/>
          <p:cNvGrpSpPr>
            <a:grpSpLocks/>
          </p:cNvGrpSpPr>
          <p:nvPr/>
        </p:nvGrpSpPr>
        <p:grpSpPr bwMode="auto">
          <a:xfrm>
            <a:off x="1930942" y="1351156"/>
            <a:ext cx="8032058" cy="608013"/>
            <a:chOff x="288" y="816"/>
            <a:chExt cx="3119" cy="383"/>
          </a:xfrm>
        </p:grpSpPr>
        <p:sp>
          <p:nvSpPr>
            <p:cNvPr id="4" name="Text Box 19"/>
            <p:cNvSpPr txBox="1">
              <a:spLocks noChangeArrowheads="1"/>
            </p:cNvSpPr>
            <p:nvPr/>
          </p:nvSpPr>
          <p:spPr bwMode="auto">
            <a:xfrm>
              <a:off x="575" y="816"/>
              <a:ext cx="2832" cy="383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CC33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Comic Sans MS" pitchFamily="66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dirty="0" err="1">
                  <a:latin typeface="Times New Roman" pitchFamily="18" charset="0"/>
                  <a:cs typeface="Times New Roman" pitchFamily="18" charset="0"/>
                </a:rPr>
                <a:t>Với</a:t>
              </a:r>
              <a:r>
                <a:rPr lang="en-US" altLang="en-US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altLang="en-US" dirty="0" err="1">
                  <a:latin typeface="Times New Roman" pitchFamily="18" charset="0"/>
                  <a:cs typeface="Times New Roman" pitchFamily="18" charset="0"/>
                </a:rPr>
                <a:t>a,b</a:t>
              </a:r>
              <a:r>
                <a:rPr lang="en-US" altLang="en-US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altLang="en-US" dirty="0" err="1">
                  <a:latin typeface="Times New Roman" pitchFamily="18" charset="0"/>
                  <a:cs typeface="Times New Roman" pitchFamily="18" charset="0"/>
                </a:rPr>
                <a:t>là</a:t>
              </a:r>
              <a:r>
                <a:rPr lang="en-US" altLang="en-US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altLang="en-US" dirty="0" err="1">
                  <a:latin typeface="Times New Roman" pitchFamily="18" charset="0"/>
                  <a:cs typeface="Times New Roman" pitchFamily="18" charset="0"/>
                </a:rPr>
                <a:t>hai</a:t>
              </a:r>
              <a:r>
                <a:rPr lang="en-US" altLang="en-US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altLang="en-US" dirty="0" err="1">
                  <a:latin typeface="Times New Roman" pitchFamily="18" charset="0"/>
                  <a:cs typeface="Times New Roman" pitchFamily="18" charset="0"/>
                </a:rPr>
                <a:t>số</a:t>
              </a:r>
              <a:r>
                <a:rPr lang="en-US" altLang="en-US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altLang="en-US" dirty="0" err="1">
                  <a:latin typeface="Times New Roman" pitchFamily="18" charset="0"/>
                  <a:cs typeface="Times New Roman" pitchFamily="18" charset="0"/>
                </a:rPr>
                <a:t>bất</a:t>
              </a:r>
              <a:r>
                <a:rPr lang="en-US" altLang="en-US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altLang="en-US" dirty="0" err="1">
                  <a:latin typeface="Times New Roman" pitchFamily="18" charset="0"/>
                  <a:cs typeface="Times New Roman" pitchFamily="18" charset="0"/>
                </a:rPr>
                <a:t>kì</a:t>
              </a:r>
              <a:r>
                <a:rPr lang="en-US" altLang="en-US" dirty="0">
                  <a:latin typeface="Times New Roman" pitchFamily="18" charset="0"/>
                  <a:cs typeface="Times New Roman" pitchFamily="18" charset="0"/>
                </a:rPr>
                <a:t>, </a:t>
              </a:r>
              <a:r>
                <a:rPr lang="en-US" altLang="en-US" dirty="0" err="1">
                  <a:latin typeface="Times New Roman" pitchFamily="18" charset="0"/>
                  <a:cs typeface="Times New Roman" pitchFamily="18" charset="0"/>
                </a:rPr>
                <a:t>tính</a:t>
              </a:r>
              <a:r>
                <a:rPr lang="en-US" altLang="en-US" dirty="0">
                  <a:latin typeface="Times New Roman" pitchFamily="18" charset="0"/>
                  <a:cs typeface="Times New Roman" pitchFamily="18" charset="0"/>
                </a:rPr>
                <a:t>: [a +(- b)] </a:t>
              </a:r>
              <a:r>
                <a:rPr lang="en-US" altLang="en-US" baseline="30000" dirty="0">
                  <a:latin typeface="Times New Roman" pitchFamily="18" charset="0"/>
                  <a:cs typeface="Times New Roman" pitchFamily="18" charset="0"/>
                </a:rPr>
                <a:t>3</a:t>
              </a:r>
              <a:r>
                <a:rPr lang="en-US" altLang="en-US" dirty="0">
                  <a:latin typeface="Times New Roman" pitchFamily="18" charset="0"/>
                  <a:cs typeface="Times New Roman" pitchFamily="18" charset="0"/>
                </a:rPr>
                <a:t> = ?</a:t>
              </a:r>
            </a:p>
          </p:txBody>
        </p:sp>
        <p:sp>
          <p:nvSpPr>
            <p:cNvPr id="5" name="Text Box 20"/>
            <p:cNvSpPr txBox="1">
              <a:spLocks noChangeArrowheads="1"/>
            </p:cNvSpPr>
            <p:nvPr/>
          </p:nvSpPr>
          <p:spPr bwMode="auto">
            <a:xfrm>
              <a:off x="288" y="816"/>
              <a:ext cx="258" cy="368"/>
            </a:xfrm>
            <a:prstGeom prst="rect">
              <a:avLst/>
            </a:prstGeom>
            <a:solidFill>
              <a:srgbClr val="8BE784"/>
            </a:solidFill>
            <a:ln w="28575">
              <a:noFill/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Comic Sans MS" pitchFamily="66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b="1" dirty="0">
                  <a:solidFill>
                    <a:srgbClr val="CC3300"/>
                  </a:solidFill>
                  <a:latin typeface="Times New Roman" pitchFamily="18" charset="0"/>
                  <a:cs typeface="Times New Roman" pitchFamily="18" charset="0"/>
                </a:rPr>
                <a:t>?3</a:t>
              </a:r>
            </a:p>
          </p:txBody>
        </p:sp>
      </p:grpSp>
      <p:sp>
        <p:nvSpPr>
          <p:cNvPr id="6" name="Rectangle 24"/>
          <p:cNvSpPr>
            <a:spLocks noChangeArrowheads="1"/>
          </p:cNvSpPr>
          <p:nvPr/>
        </p:nvSpPr>
        <p:spPr bwMode="auto">
          <a:xfrm>
            <a:off x="6358673" y="2162367"/>
            <a:ext cx="3938587" cy="107721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3200" i="1" u="sng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altLang="en-US" sz="3200" i="1" u="sng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2:</a:t>
            </a:r>
            <a:r>
              <a:rPr lang="en-US" alt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alt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alt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alt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         (a - b)(a -b)</a:t>
            </a:r>
            <a:r>
              <a:rPr lang="en-US" altLang="en-US" sz="3200" baseline="30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=?</a:t>
            </a:r>
          </a:p>
        </p:txBody>
      </p:sp>
      <p:sp>
        <p:nvSpPr>
          <p:cNvPr id="7" name="Text Box 26"/>
          <p:cNvSpPr txBox="1">
            <a:spLocks noChangeArrowheads="1"/>
          </p:cNvSpPr>
          <p:nvPr/>
        </p:nvSpPr>
        <p:spPr bwMode="auto">
          <a:xfrm>
            <a:off x="1908717" y="2095260"/>
            <a:ext cx="4114800" cy="156966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i="1" u="sng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altLang="en-US" i="1" u="sng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1:</a:t>
            </a:r>
            <a:r>
              <a:rPr lang="en-US" alt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US" alt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alt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alt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alt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alt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alt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alt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alt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alt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tổng</a:t>
            </a:r>
            <a:endParaRPr lang="en-US" alt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Line 28"/>
          <p:cNvSpPr>
            <a:spLocks noChangeShapeType="1"/>
          </p:cNvSpPr>
          <p:nvPr/>
        </p:nvSpPr>
        <p:spPr bwMode="auto">
          <a:xfrm>
            <a:off x="6175917" y="2162367"/>
            <a:ext cx="35312" cy="1550987"/>
          </a:xfrm>
          <a:prstGeom prst="line">
            <a:avLst/>
          </a:prstGeom>
          <a:ln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/>
          <a:lstStyle/>
          <a:p>
            <a:endParaRPr lang="vi-VN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 Box 29"/>
          <p:cNvSpPr txBox="1">
            <a:spLocks noChangeArrowheads="1"/>
          </p:cNvSpPr>
          <p:nvPr/>
        </p:nvSpPr>
        <p:spPr bwMode="auto">
          <a:xfrm>
            <a:off x="1870617" y="3687220"/>
            <a:ext cx="8610600" cy="1323439"/>
          </a:xfrm>
          <a:prstGeom prst="rect">
            <a:avLst/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 [a +(- b)] </a:t>
            </a:r>
            <a:r>
              <a:rPr lang="en-US" altLang="en-US" baseline="30000" dirty="0">
                <a:latin typeface="Times New Roman" pitchFamily="18" charset="0"/>
                <a:cs typeface="Times New Roman" pitchFamily="18" charset="0"/>
              </a:rPr>
              <a:t>3  </a:t>
            </a:r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= a</a:t>
            </a:r>
            <a:r>
              <a:rPr lang="en-US" altLang="en-US" baseline="30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 + 3a</a:t>
            </a:r>
            <a:r>
              <a:rPr lang="en-US" altLang="en-US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 (-b) + 3a (-b)</a:t>
            </a:r>
            <a:r>
              <a:rPr lang="en-US" altLang="en-US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 + (-</a:t>
            </a:r>
            <a:r>
              <a:rPr lang="en-US" altLang="en-US" dirty="0" smtClean="0">
                <a:latin typeface="Times New Roman" pitchFamily="18" charset="0"/>
                <a:cs typeface="Times New Roman" pitchFamily="18" charset="0"/>
              </a:rPr>
              <a:t>b)</a:t>
            </a:r>
            <a:r>
              <a:rPr lang="en-US" altLang="en-US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alt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altLang="en-US" baseline="300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altLang="en-US" baseline="30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baseline="30000" dirty="0" smtClean="0">
                <a:latin typeface="Times New Roman" pitchFamily="18" charset="0"/>
                <a:cs typeface="Times New Roman" pitchFamily="18" charset="0"/>
              </a:rPr>
              <a:t>                                  </a:t>
            </a:r>
            <a:r>
              <a:rPr lang="en-US" altLang="en-US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altLang="en-US" baseline="30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 - 3a</a:t>
            </a:r>
            <a:r>
              <a:rPr lang="en-US" altLang="en-US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 b + 3a b</a:t>
            </a:r>
            <a:r>
              <a:rPr lang="en-US" altLang="en-US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 -b</a:t>
            </a:r>
            <a:r>
              <a:rPr lang="en-US" altLang="en-US" baseline="30000" dirty="0">
                <a:latin typeface="Times New Roman" pitchFamily="18" charset="0"/>
                <a:cs typeface="Times New Roman" pitchFamily="18" charset="0"/>
              </a:rPr>
              <a:t>3 </a:t>
            </a:r>
          </a:p>
        </p:txBody>
      </p:sp>
      <p:sp>
        <p:nvSpPr>
          <p:cNvPr id="10" name="Text Box 31"/>
          <p:cNvSpPr txBox="1">
            <a:spLocks noChangeArrowheads="1"/>
          </p:cNvSpPr>
          <p:nvPr/>
        </p:nvSpPr>
        <p:spPr bwMode="auto">
          <a:xfrm>
            <a:off x="3120173" y="5025480"/>
            <a:ext cx="6477000" cy="831850"/>
          </a:xfrm>
          <a:prstGeom prst="rect">
            <a:avLst/>
          </a:prstGeom>
          <a:solidFill>
            <a:srgbClr val="8BE784"/>
          </a:solidFill>
          <a:ln w="28575">
            <a:solidFill>
              <a:srgbClr val="CC3300"/>
            </a:solidFill>
            <a:miter lim="800000"/>
            <a:headEnd/>
            <a:tailEnd/>
          </a:ln>
          <a:effectLst/>
          <a:extLst/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 err="1">
                <a:latin typeface="Times New Roman" pitchFamily="18" charset="0"/>
                <a:cs typeface="Times New Roman" pitchFamily="18" charset="0"/>
              </a:rPr>
              <a:t>Vậy</a:t>
            </a:r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 ( </a:t>
            </a:r>
            <a:r>
              <a:rPr lang="en-US" altLang="en-US" dirty="0" smtClean="0">
                <a:latin typeface="Times New Roman" pitchFamily="18" charset="0"/>
                <a:cs typeface="Times New Roman" pitchFamily="18" charset="0"/>
              </a:rPr>
              <a:t>a - b)</a:t>
            </a:r>
            <a:r>
              <a:rPr lang="en-US" altLang="en-US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alt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altLang="en-US" sz="1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altLang="en-US" baseline="30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altLang="en-US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-3a</a:t>
            </a:r>
            <a:r>
              <a:rPr lang="en-US" altLang="en-US" baseline="30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en-US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 +3ab</a:t>
            </a:r>
            <a:r>
              <a:rPr lang="en-US" altLang="en-US" baseline="30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en-US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- b</a:t>
            </a:r>
            <a:r>
              <a:rPr lang="en-US" altLang="en-US" baseline="30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altLang="en-US" sz="4800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129614638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5" dur="5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 animBg="1"/>
      <p:bldP spid="9" grpId="0" animBg="1"/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2155902" y="646670"/>
            <a:ext cx="8153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alt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alt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alt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B </a:t>
            </a:r>
            <a:r>
              <a:rPr lang="en-US" alt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alt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alt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alt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alt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tùy</a:t>
            </a:r>
            <a:r>
              <a:rPr lang="en-US" alt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ý, ta </a:t>
            </a:r>
            <a:r>
              <a:rPr lang="en-US" alt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alt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2155902" y="2498978"/>
            <a:ext cx="7361238" cy="584200"/>
            <a:chOff x="288" y="3258"/>
            <a:chExt cx="4637" cy="368"/>
          </a:xfrm>
        </p:grpSpPr>
        <p:sp>
          <p:nvSpPr>
            <p:cNvPr id="4" name="Text Box 9"/>
            <p:cNvSpPr txBox="1">
              <a:spLocks noChangeArrowheads="1"/>
            </p:cNvSpPr>
            <p:nvPr/>
          </p:nvSpPr>
          <p:spPr bwMode="auto">
            <a:xfrm>
              <a:off x="845" y="3258"/>
              <a:ext cx="4080" cy="36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Comic Sans MS" pitchFamily="66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dirty="0" err="1">
                  <a:latin typeface="Times New Roman" pitchFamily="18" charset="0"/>
                  <a:cs typeface="Times New Roman" pitchFamily="18" charset="0"/>
                </a:rPr>
                <a:t>Phát</a:t>
              </a:r>
              <a:r>
                <a:rPr lang="en-US" altLang="en-US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altLang="en-US" dirty="0" err="1">
                  <a:latin typeface="Times New Roman" pitchFamily="18" charset="0"/>
                  <a:cs typeface="Times New Roman" pitchFamily="18" charset="0"/>
                </a:rPr>
                <a:t>biểu</a:t>
              </a:r>
              <a:r>
                <a:rPr lang="en-US" altLang="en-US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altLang="en-US" dirty="0" err="1">
                  <a:latin typeface="Times New Roman" pitchFamily="18" charset="0"/>
                  <a:cs typeface="Times New Roman" pitchFamily="18" charset="0"/>
                </a:rPr>
                <a:t>đẳng</a:t>
              </a:r>
              <a:r>
                <a:rPr lang="en-US" altLang="en-US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altLang="en-US" dirty="0" err="1">
                  <a:latin typeface="Times New Roman" pitchFamily="18" charset="0"/>
                  <a:cs typeface="Times New Roman" pitchFamily="18" charset="0"/>
                </a:rPr>
                <a:t>thức</a:t>
              </a:r>
              <a:r>
                <a:rPr lang="en-US" altLang="en-US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altLang="en-US" dirty="0" err="1">
                  <a:latin typeface="Times New Roman" pitchFamily="18" charset="0"/>
                  <a:cs typeface="Times New Roman" pitchFamily="18" charset="0"/>
                </a:rPr>
                <a:t>trên</a:t>
              </a:r>
              <a:r>
                <a:rPr lang="en-US" altLang="en-US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altLang="en-US" dirty="0" err="1">
                  <a:latin typeface="Times New Roman" pitchFamily="18" charset="0"/>
                  <a:cs typeface="Times New Roman" pitchFamily="18" charset="0"/>
                </a:rPr>
                <a:t>bằng</a:t>
              </a:r>
              <a:r>
                <a:rPr lang="en-US" altLang="en-US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altLang="en-US" dirty="0" err="1">
                  <a:latin typeface="Times New Roman" pitchFamily="18" charset="0"/>
                  <a:cs typeface="Times New Roman" pitchFamily="18" charset="0"/>
                </a:rPr>
                <a:t>lời</a:t>
              </a:r>
              <a:endParaRPr lang="en-US" alt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" name="Text Box 10"/>
            <p:cNvSpPr txBox="1">
              <a:spLocks noChangeArrowheads="1"/>
            </p:cNvSpPr>
            <p:nvPr/>
          </p:nvSpPr>
          <p:spPr bwMode="auto">
            <a:xfrm>
              <a:off x="288" y="3258"/>
              <a:ext cx="384" cy="330"/>
            </a:xfrm>
            <a:prstGeom prst="rect">
              <a:avLst/>
            </a:prstGeom>
            <a:solidFill>
              <a:srgbClr val="8BE784"/>
            </a:solidFill>
            <a:ln w="28575">
              <a:noFill/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Comic Sans MS" pitchFamily="66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800" b="1" dirty="0">
                  <a:solidFill>
                    <a:srgbClr val="CC3300"/>
                  </a:solidFill>
                  <a:latin typeface="Times New Roman" pitchFamily="18" charset="0"/>
                  <a:cs typeface="Times New Roman" pitchFamily="18" charset="0"/>
                </a:rPr>
                <a:t>?4</a:t>
              </a:r>
            </a:p>
          </p:txBody>
        </p:sp>
      </p:grpSp>
      <p:graphicFrame>
        <p:nvGraphicFramePr>
          <p:cNvPr id="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4111587692"/>
              </p:ext>
            </p:extLst>
          </p:nvPr>
        </p:nvGraphicFramePr>
        <p:xfrm>
          <a:off x="2155902" y="1310652"/>
          <a:ext cx="7467600" cy="841375"/>
        </p:xfrm>
        <a:graphic>
          <a:graphicData uri="http://schemas.openxmlformats.org/presentationml/2006/ole">
            <p:oleObj spid="_x0000_s60418" name="Equation" r:id="rId4" imgW="2476500" imgH="279400" progId="Equation.DSMT4">
              <p:embed/>
            </p:oleObj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031883" y="3369812"/>
            <a:ext cx="849351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tổng</a:t>
            </a:r>
            <a:r>
              <a:rPr lang="en-US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1 + 3 </a:t>
            </a:r>
            <a:r>
              <a:rPr lang="en-US" sz="32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bình</a:t>
            </a:r>
            <a:r>
              <a:rPr lang="en-US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32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2 + 3 </a:t>
            </a:r>
            <a:r>
              <a:rPr lang="en-US" sz="32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32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bình</a:t>
            </a:r>
            <a:r>
              <a:rPr lang="en-US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2 + </a:t>
            </a:r>
            <a:r>
              <a:rPr lang="en-US" sz="32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2.</a:t>
            </a:r>
            <a:endParaRPr lang="vi-VN" sz="3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xmlns="" val="141088902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4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3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7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0"/>
          <p:cNvSpPr txBox="1">
            <a:spLocks noChangeArrowheads="1"/>
          </p:cNvSpPr>
          <p:nvPr/>
        </p:nvSpPr>
        <p:spPr bwMode="auto">
          <a:xfrm>
            <a:off x="1739590" y="886248"/>
            <a:ext cx="3048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 Box 11"/>
          <p:cNvSpPr txBox="1">
            <a:spLocks noChangeArrowheads="1"/>
          </p:cNvSpPr>
          <p:nvPr/>
        </p:nvSpPr>
        <p:spPr bwMode="auto">
          <a:xfrm>
            <a:off x="1897566" y="819355"/>
            <a:ext cx="1927302" cy="646331"/>
          </a:xfrm>
          <a:prstGeom prst="rect">
            <a:avLst/>
          </a:prstGeom>
          <a:solidFill>
            <a:srgbClr val="8BE784"/>
          </a:solidFill>
          <a:ln w="28575">
            <a:noFill/>
            <a:miter lim="800000"/>
            <a:headEnd/>
            <a:tailEnd/>
          </a:ln>
          <a:effectLst/>
          <a:extLst/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>
                <a:latin typeface="Times New Roman" pitchFamily="18" charset="0"/>
                <a:cs typeface="Times New Roman" pitchFamily="18" charset="0"/>
              </a:rPr>
              <a:t>Áp dụng: </a:t>
            </a:r>
          </a:p>
        </p:txBody>
      </p:sp>
      <p:sp>
        <p:nvSpPr>
          <p:cNvPr id="4" name="Text Box 13"/>
          <p:cNvSpPr txBox="1">
            <a:spLocks noChangeArrowheads="1"/>
          </p:cNvSpPr>
          <p:nvPr/>
        </p:nvSpPr>
        <p:spPr bwMode="auto">
          <a:xfrm>
            <a:off x="1897566" y="2875889"/>
            <a:ext cx="3962400" cy="646331"/>
          </a:xfrm>
          <a:prstGeom prst="rect">
            <a:avLst/>
          </a:prstGeom>
          <a:noFill/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en-US" altLang="en-US" sz="36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altLang="en-US" sz="3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 (</a:t>
            </a:r>
            <a:r>
              <a:rPr lang="en-US" altLang="en-US" sz="3600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x  - </a:t>
            </a:r>
            <a:r>
              <a:rPr lang="en-US" altLang="en-US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altLang="en-US" sz="36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altLang="en-US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altLang="en-US" sz="3600" baseline="30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en-US" altLang="en-US" sz="3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5" name="Group 38"/>
          <p:cNvGrpSpPr>
            <a:grpSpLocks/>
          </p:cNvGrpSpPr>
          <p:nvPr/>
        </p:nvGrpSpPr>
        <p:grpSpPr bwMode="auto">
          <a:xfrm>
            <a:off x="1897566" y="1640814"/>
            <a:ext cx="3505200" cy="873125"/>
            <a:chOff x="1449" y="1200"/>
            <a:chExt cx="2208" cy="550"/>
          </a:xfrm>
        </p:grpSpPr>
        <p:sp>
          <p:nvSpPr>
            <p:cNvPr id="6" name="Text Box 12"/>
            <p:cNvSpPr txBox="1">
              <a:spLocks noChangeArrowheads="1"/>
            </p:cNvSpPr>
            <p:nvPr/>
          </p:nvSpPr>
          <p:spPr bwMode="auto">
            <a:xfrm>
              <a:off x="1449" y="1248"/>
              <a:ext cx="2208" cy="446"/>
            </a:xfrm>
            <a:prstGeom prst="rect">
              <a:avLst/>
            </a:prstGeom>
            <a:noFill/>
            <a:ln w="2857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342900" indent="-34290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800100" indent="-34290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257300" indent="-3429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714500" indent="-3429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171700" indent="-3429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628900" indent="-3429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3086100" indent="-3429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543300" indent="-3429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4000500" indent="-3429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AutoNum type="alphaLcParenR"/>
              </a:pPr>
              <a:r>
                <a:rPr lang="en-US" altLang="en-US" sz="3600" dirty="0" err="1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Tính</a:t>
              </a:r>
              <a:r>
                <a:rPr lang="en-US" altLang="en-US" sz="3600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:</a:t>
              </a:r>
              <a:r>
                <a:rPr lang="en-US" altLang="en-US" sz="4000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  </a:t>
              </a:r>
              <a:r>
                <a:rPr lang="en-US" altLang="en-US" sz="3600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(</a:t>
              </a:r>
              <a:r>
                <a:rPr lang="en-US" altLang="en-US" sz="3600" i="1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x </a:t>
              </a:r>
              <a:r>
                <a:rPr lang="en-US" altLang="en-US" sz="3600" i="1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 -  </a:t>
              </a:r>
              <a:r>
                <a:rPr lang="en-US" altLang="en-US" sz="36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)</a:t>
              </a:r>
            </a:p>
          </p:txBody>
        </p:sp>
        <p:grpSp>
          <p:nvGrpSpPr>
            <p:cNvPr id="7" name="Group 37"/>
            <p:cNvGrpSpPr>
              <a:grpSpLocks/>
            </p:cNvGrpSpPr>
            <p:nvPr/>
          </p:nvGrpSpPr>
          <p:grpSpPr bwMode="auto">
            <a:xfrm>
              <a:off x="2928" y="1200"/>
              <a:ext cx="489" cy="550"/>
              <a:chOff x="2928" y="1200"/>
              <a:chExt cx="489" cy="550"/>
            </a:xfrm>
          </p:grpSpPr>
          <p:sp>
            <p:nvSpPr>
              <p:cNvPr id="8" name="Line 25"/>
              <p:cNvSpPr>
                <a:spLocks noChangeShapeType="1"/>
              </p:cNvSpPr>
              <p:nvPr/>
            </p:nvSpPr>
            <p:spPr bwMode="auto">
              <a:xfrm>
                <a:off x="2928" y="1488"/>
                <a:ext cx="197" cy="1"/>
              </a:xfrm>
              <a:prstGeom prst="line">
                <a:avLst/>
              </a:prstGeom>
              <a:noFill/>
              <a:ln w="222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vi-VN" sz="20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9" name="Rectangle 26"/>
              <p:cNvSpPr>
                <a:spLocks noChangeArrowheads="1"/>
              </p:cNvSpPr>
              <p:nvPr/>
            </p:nvSpPr>
            <p:spPr bwMode="auto">
              <a:xfrm>
                <a:off x="3225" y="1200"/>
                <a:ext cx="192" cy="27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 eaLnBrk="1" hangingPunct="1"/>
                <a:r>
                  <a:rPr lang="en-US" altLang="en-US" sz="2800" dirty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3</a:t>
                </a:r>
              </a:p>
            </p:txBody>
          </p:sp>
          <p:sp>
            <p:nvSpPr>
              <p:cNvPr id="10" name="Rectangle 27"/>
              <p:cNvSpPr>
                <a:spLocks noChangeArrowheads="1"/>
              </p:cNvSpPr>
              <p:nvPr/>
            </p:nvSpPr>
            <p:spPr bwMode="auto">
              <a:xfrm>
                <a:off x="2976" y="1221"/>
                <a:ext cx="96" cy="310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 eaLnBrk="1" hangingPunct="1"/>
                <a:r>
                  <a:rPr lang="en-US" altLang="en-US" sz="3200" dirty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1</a:t>
                </a:r>
                <a:endParaRPr lang="en-US" altLang="en-US" sz="3600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1" name="Rectangle 29"/>
              <p:cNvSpPr>
                <a:spLocks noChangeArrowheads="1"/>
              </p:cNvSpPr>
              <p:nvPr/>
            </p:nvSpPr>
            <p:spPr bwMode="auto">
              <a:xfrm>
                <a:off x="2976" y="1440"/>
                <a:ext cx="129" cy="3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en-US" altLang="en-US" sz="3200" dirty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3</a:t>
                </a:r>
                <a:endParaRPr lang="en-US" altLang="en-US" sz="3600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</p:spTree>
    <p:custDataLst>
      <p:tags r:id="rId1"/>
    </p:custDataLst>
    <p:extLst>
      <p:ext uri="{BB962C8B-B14F-4D97-AF65-F5344CB8AC3E}">
        <p14:creationId xmlns:p14="http://schemas.microsoft.com/office/powerpoint/2010/main" xmlns="" val="261457291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ID" val="custom20205081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081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ID" val="custom20205081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081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ID" val="custom20205081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081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ID" val="custom20205081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081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ID" val="custom20205081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081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ID" val="custom20205081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081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ID" val="custom20205081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081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ID" val="custom20205081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081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ID" val="custom20205081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081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ID" val="custom20205081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081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ID" val="custom20205081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081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ID" val="custom20205081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081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ID" val="custom20205081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081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ID" val="custom20205081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081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ID" val="custom20205081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081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ID" val="custom20205081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081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ID" val="custom20205081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081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451</TotalTime>
  <Words>650</Words>
  <Application>Microsoft Office PowerPoint</Application>
  <PresentationFormat>Custom</PresentationFormat>
  <Paragraphs>84</Paragraphs>
  <Slides>17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Office Theme</vt:lpstr>
      <vt:lpstr>Equation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LUYỆN TẬP  ĐƯỜNG TRUNG BÌNH CỦA TAM GIÁC,  CỦA HÌNH THANG</dc:title>
  <dc:creator>BA LICH</dc:creator>
  <cp:lastModifiedBy>T. KHOI</cp:lastModifiedBy>
  <cp:revision>45</cp:revision>
  <dcterms:created xsi:type="dcterms:W3CDTF">2021-09-23T14:30:18Z</dcterms:created>
  <dcterms:modified xsi:type="dcterms:W3CDTF">2021-10-05T12:35:54Z</dcterms:modified>
</cp:coreProperties>
</file>