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318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16" r:id="rId15"/>
    <p:sldId id="317" r:id="rId16"/>
    <p:sldId id="296" r:id="rId17"/>
    <p:sldId id="297" r:id="rId18"/>
    <p:sldId id="298" r:id="rId19"/>
    <p:sldId id="299" r:id="rId20"/>
    <p:sldId id="314" r:id="rId21"/>
    <p:sldId id="310" r:id="rId22"/>
    <p:sldId id="311" r:id="rId23"/>
    <p:sldId id="301" r:id="rId24"/>
    <p:sldId id="302" r:id="rId25"/>
    <p:sldId id="303" r:id="rId26"/>
    <p:sldId id="315" r:id="rId27"/>
    <p:sldId id="306" r:id="rId28"/>
    <p:sldId id="313" r:id="rId29"/>
    <p:sldId id="307" r:id="rId30"/>
    <p:sldId id="309" r:id="rId32"/>
  </p:sldIdLst>
  <p:sldSz cx="12192000" cy="6858000"/>
  <p:notesSz cx="6858000" cy="9144000"/>
  <p:embeddedFontLst>
    <p:embeddedFont>
      <p:font typeface="Calibri" panose="020F0502020204030204"/>
      <p:regular r:id="rId36"/>
      <p:bold r:id="rId37"/>
      <p:italic r:id="rId38"/>
      <p:boldItalic r:id="rId39"/>
    </p:embeddedFont>
    <p:embeddedFont>
      <p:font typeface="Calibri Light" panose="020F0302020204030204" charset="0"/>
      <p:regular r:id="rId40"/>
      <p:italic r:id="rId41"/>
    </p:embeddedFont>
    <p:embeddedFont>
      <p:font typeface="Yu Gothic UI" panose="020B0500000000000000" pitchFamily="34" charset="-128"/>
      <p:regular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slide" Target="slides/slide2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C87E7-7499-4C5C-B0CF-AB1B3CE4C03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2E37C-8603-4949-9874-582ACE0A88E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808CD-800C-48F1-9681-F7549FA742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8028-64D6-48E5-A6F0-9A24848619D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6.xml"/><Relationship Id="rId3" Type="http://schemas.openxmlformats.org/officeDocument/2006/relationships/image" Target="../media/image4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slide" Target="slide12.xml"/><Relationship Id="rId2" Type="http://schemas.openxmlformats.org/officeDocument/2006/relationships/slide" Target="slide10.xml"/><Relationship Id="rId1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7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 descr="OPL20U25GSXzBJYl68kk8uQGfFKzs7yb1M4KJWUiLk6ZEvGF+qCIPSnY57AbBFCvTW@21.2022.STT$5+K4lPs7H94VUqPe2XwIsfPRnrXQE//QTEXxb8/8N4CNc6FpgZahzpTjFhMzSA7T/nHJa11DE8Ng2TP3iAmRczFlmslSuUNOgUeb6yRvs0=">
            <a:hlinkClick r:id="rId1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  <a:endParaRPr lang="en-US" sz="4800" b="1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 descr="OPL20U25GSXzBJYl68kk8uQGfFKzs7yb1M4KJWUiLk6ZEvGF+qCIPSnY57AbBFCvTW@21.2022.STT$5+K4lPs7H94VUqPe2XwIsfPRnrXQE//QTEXxb8/8N4CNc6FpgZahzpTjFhMzSA7T/nHJa11DE8Ng2TP3iAmRczFlmslSuUNOgUeb6yRvs0=">
            <a:hlinkClick r:id="rId1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  <a:endParaRPr lang="en-US" sz="4800" b="1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OPL20U25GSXzBJYl68kk8uQGfFKzs7yb1M4KJWUiLk6ZEvGF+qCIPSnY57AbBFCvTW@21.2022.STT$5+K4lPs7H94VUqPe2XwIsfPRnrXQE//QTEXxb8/8N4CNc6FpgZahzpTjFhMzSA7T/nHJa11DE8Ng2TP3iAmRczFlmslSuUNOgUeb6yRvs0=">
            <a:hlinkClick r:id="rId1" action="ppaction://hlinksldjump"/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  <a:endParaRPr lang="en-US" sz="32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 descr="OPL20U25GSXzBJYl68kk8uQGfFKzs7yb1M4KJWUiLk6ZEvGF+qCIPSnY57AbBFCvTW@21.2022.STT$5+K4lPs7H94VUqPe2XwIsfPRnrXQE//QTEXxb8/8N4CNc6FpgZahzpTjFhMzSA7T/nHJa11DE8Ng2TP3iAmRczFlmslSuUNOgUeb6yRvs0=">
            <a:hlinkClick r:id="rId2" action="ppaction://hlinksldjump"/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  <a:endParaRPr lang="en-US" sz="32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 descr="OPL20U25GSXzBJYl68kk8uQGfFKzs7yb1M4KJWUiLk6ZEvGF+qCIPSnY57AbBFCvTW@21.2022.STT$5+K4lPs7H94VUqPe2XwIsfPRnrXQE//QTEXxb8/8N4CNc6FpgZahzpTjFhMzSA7T/nHJa11DE8Ng2TP3iAmRczFlmslSuUNOgUeb6yRvs0=">
            <a:hlinkClick r:id="rId2" action="ppaction://hlinksldjump"/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  <a:endParaRPr lang="en-US" sz="32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Arrow: Pentagon 10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707945" y="5258526"/>
            <a:ext cx="1111158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Pentagon 15" descr="OPL20U25GSXzBJYl68kk8uQGfFKzs7yb1M4KJWUiLk6ZEvGF+qCIPSnY57AbBFCvTW@21.2022.STT$5+K4lPs7H94VUqPe2XwIsfPRnrXQE//QTEXxb8/8N4CNc6FpgZahzpTjFhMzSA7T/nHJa11DE8Ng2TP3iAmRczFlmslSuUNOgUeb6yRvs0=">
            <a:hlinkClick r:id="rId3" action="ppaction://hlinksldjump"/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  <a:endParaRPr lang="en-US" sz="4800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Picture 14" descr="OPL20U25GSXzBJYl68kk8uQGfFKzs7yb1M4KJWUiLk6ZEvGF+qCIPSnY57AbBFCvTW@21.2022.STT$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4" y="1123223"/>
            <a:ext cx="7156236" cy="3744341"/>
          </a:xfrm>
          <a:prstGeom prst="rect">
            <a:avLst/>
          </a:prstGeom>
        </p:spPr>
      </p:pic>
      <p:sp>
        <p:nvSpPr>
          <p:cNvPr id="12" name="Arrow: Pentagon 10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7850910" y="1123223"/>
            <a:ext cx="3968618" cy="39202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hydrogen, nitrogen…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6" grpId="0" animBg="1"/>
      <p:bldP spid="16" grpId="1" animBg="1"/>
      <p:bldP spid="16" grpId="2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9360" y="91440"/>
            <a:ext cx="1088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NGUYÊN TỐ HÓA 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566400" y="1242816"/>
            <a:ext cx="6103640" cy="8002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ln w="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566400" y="2031819"/>
            <a:ext cx="11158240" cy="133831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n w="0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@21.2022.STT$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277"/>
            <a:ext cx="12192000" cy="7140676"/>
          </a:xfrm>
          <a:prstGeom prst="rect">
            <a:avLst/>
          </a:prstGeom>
        </p:spPr>
      </p:pic>
      <p:pic>
        <p:nvPicPr>
          <p:cNvPr id="3" name="图片 5" descr="OPL20U25GSXzBJYl68kk8uQGfFKzs7yb1M4KJWUiLk6ZEvGF+qCIPSnY57AbBFCvTW@21.2022.STT$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96" y="0"/>
            <a:ext cx="1066165" cy="920115"/>
          </a:xfrm>
          <a:prstGeom prst="rect">
            <a:avLst/>
          </a:prstGeom>
        </p:spPr>
      </p:pic>
      <p:pic>
        <p:nvPicPr>
          <p:cNvPr id="4" name="图片 9" descr="OPL20U25GSXzBJYl68kk8uQGfFKzs7yb1M4KJWUiLk6ZEvGF+qCIPSnY57AbBFCvTW@21.2022.STT$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939" y="664053"/>
            <a:ext cx="4552412" cy="365282"/>
          </a:xfrm>
          <a:prstGeom prst="rect">
            <a:avLst/>
          </a:prstGeom>
        </p:spPr>
      </p:pic>
      <p:sp>
        <p:nvSpPr>
          <p:cNvPr id="5" name="矩形 1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1391189" y="1138555"/>
            <a:ext cx="9963150" cy="4947920"/>
          </a:xfrm>
          <a:prstGeom prst="rect">
            <a:avLst/>
          </a:prstGeom>
          <a:noFill/>
          <a:ln w="57150">
            <a:solidFill>
              <a:srgbClr val="FF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7" descr="OPL20U25GSXzBJYl68kk8uQGfFKzs7yb1M4KJWUiLk6ZEvGF+qCIPSnY57AbBFCvTW@21.2022.STT$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9663" y="4505326"/>
            <a:ext cx="3352164" cy="3352164"/>
          </a:xfrm>
          <a:prstGeom prst="rect">
            <a:avLst/>
          </a:prstGeom>
        </p:spPr>
      </p:pic>
      <p:sp>
        <p:nvSpPr>
          <p:cNvPr id="7" name="Hộp Văn bản 11" descr="OPL20U25GSXzBJYl68kk8uQGfFKzs7yb1M4KJWUiLk6ZEvGF+qCIPSnY57AbBFCvTW@21.2022.STT$5+K4lPs7H94VUqPe2XwIsfPRnrXQE//QTEXxb8/8N4CNc6FpgZahzpTjFhMzSA7T/nHJa11DE8Ng2TP3iAmRczFlmslSuUNOgUeb6yRvs0="/>
          <p:cNvSpPr txBox="1"/>
          <p:nvPr/>
        </p:nvSpPr>
        <p:spPr>
          <a:xfrm>
            <a:off x="1391189" y="38100"/>
            <a:ext cx="996315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lang="vi-VN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1773141" y="1496752"/>
            <a:ext cx="90276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@21.2022.STT$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77" y="1605280"/>
            <a:ext cx="8451433" cy="5130800"/>
          </a:xfrm>
          <a:prstGeom prst="rect">
            <a:avLst/>
          </a:prstGeom>
        </p:spPr>
      </p:pic>
      <p:sp>
        <p:nvSpPr>
          <p:cNvPr id="11" name="TextBox 10" descr="OPL20U25GSXzBJYl68kk8uQGfFKzs7yb1M4KJWUiLk6ZEvGF+qCIPSnY57AbBFCvTW@21.2022.STT$5+K4lPs7H94VUqPe2XwIsfPRnrXQE//QTEXxb8/8N4CNc6FpgZahzpTjFhMzSA7T/nHJa11DE8Ng2TP3iAmRczFlmslSuUNOgUeb6yRvs0="/>
          <p:cNvSpPr txBox="1"/>
          <p:nvPr/>
        </p:nvSpPr>
        <p:spPr>
          <a:xfrm>
            <a:off x="497840" y="1020505"/>
            <a:ext cx="1157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118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11" descr="OPL20U25GSXzBJYl68kk8uQGfFKzs7yb1M4KJWUiLk6ZEvGF+qCIPSnY57AbBFCvTW@21.2022.STT$5+K4lPs7H94VUqPe2XwIsfPRnrXQE//QTEXxb8/8N4CNc6FpgZahzpTjFhMzSA7T/nHJa11DE8Ng2TP3iAmRczFlmslSuUNOgUeb6yRvs0="/>
          <p:cNvSpPr txBox="1"/>
          <p:nvPr/>
        </p:nvSpPr>
        <p:spPr>
          <a:xfrm>
            <a:off x="1411508" y="149860"/>
            <a:ext cx="10089611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lang="vi-VN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@21.2022.STT$5+K4lPs7H94VUqPe2XwIsfPRnrXQE//QTEXxb8/8N4CNc6FpgZahzpTjFhMzSA7T/nHJa11DE8Ng2TP3iAmRczFlmslSuUNOgUeb6yRvs0="/>
          <p:cNvSpPr txBox="1"/>
          <p:nvPr/>
        </p:nvSpPr>
        <p:spPr>
          <a:xfrm>
            <a:off x="493485" y="1063594"/>
            <a:ext cx="1129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491014" y="1611768"/>
            <a:ext cx="1129458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@21.2022.STT$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4" y="2996763"/>
            <a:ext cx="5442426" cy="2886020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@21.2022.STT$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88" y="2996763"/>
            <a:ext cx="4785111" cy="2886020"/>
          </a:xfrm>
          <a:prstGeom prst="rect">
            <a:avLst/>
          </a:prstGeom>
        </p:spPr>
      </p:pic>
      <p:sp>
        <p:nvSpPr>
          <p:cNvPr id="10" name="Line Callout 1 9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2633911" y="6137604"/>
            <a:ext cx="914400" cy="612648"/>
          </a:xfrm>
          <a:prstGeom prst="borderCallout1">
            <a:avLst>
              <a:gd name="adj1" fmla="val 43976"/>
              <a:gd name="adj2" fmla="val 118"/>
              <a:gd name="adj3" fmla="val -43714"/>
              <a:gd name="adj4" fmla="val -28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Callout 1 10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8433801" y="6142202"/>
            <a:ext cx="1146219" cy="612648"/>
          </a:xfrm>
          <a:prstGeom prst="borderCallout1">
            <a:avLst>
              <a:gd name="adj1" fmla="val 43976"/>
              <a:gd name="adj2" fmla="val 118"/>
              <a:gd name="adj3" fmla="val -44929"/>
              <a:gd name="adj4" fmla="val -46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11" descr="OPL20U25GSXzBJYl68kk8uQGfFKzs7yb1M4KJWUiLk6ZEvGF+qCIPSnY57AbBFCvTW@21.2022.STT$5+K4lPs7H94VUqPe2XwIsfPRnrXQE//QTEXxb8/8N4CNc6FpgZahzpTjFhMzSA7T/nHJa11DE8Ng2TP3iAmRczFlmslSuUNOgUeb6yRvs0="/>
          <p:cNvSpPr txBox="1"/>
          <p:nvPr/>
        </p:nvSpPr>
        <p:spPr>
          <a:xfrm>
            <a:off x="1411508" y="129540"/>
            <a:ext cx="10089611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lang="vi-VN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@21.2022.STT$5+K4lPs7H94VUqPe2XwIsfPRnrXQE//QTEXxb8/8N4CNc6FpgZahzpTjFhMzSA7T/nHJa11DE8Ng2TP3iAmRczFlmslSuUNOgUeb6yRvs0="/>
          <p:cNvSpPr txBox="1"/>
          <p:nvPr/>
        </p:nvSpPr>
        <p:spPr>
          <a:xfrm>
            <a:off x="264160" y="1000054"/>
            <a:ext cx="745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PL20U25GSXzBJYl68kk8uQGfFKzs7yb1M4KJWUiLk6ZEvGF+qCIPSnY57AbBFCvTW@21.2022.STT$5+K4lPs7H94VUqPe2XwIsfPRnrXQE//QTEXxb8/8N4CNc6FpgZahzpTjFhMzSA7T/nHJa11DE8Ng2TP3iAmRczFlmslSuUNOgUeb6yRvs0="/>
          <p:cNvPicPr/>
          <p:nvPr/>
        </p:nvPicPr>
        <p:blipFill>
          <a:blip r:embed="rId1"/>
          <a:stretch>
            <a:fillRect/>
          </a:stretch>
        </p:blipFill>
        <p:spPr>
          <a:xfrm>
            <a:off x="1320800" y="1717040"/>
            <a:ext cx="8371840" cy="3995545"/>
          </a:xfrm>
          <a:prstGeom prst="rect">
            <a:avLst/>
          </a:prstGeom>
        </p:spPr>
      </p:pic>
      <p:sp>
        <p:nvSpPr>
          <p:cNvPr id="9" name="Rectangle 8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264160" y="5712585"/>
            <a:ext cx="10495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11" descr="OPL20U25GSXzBJYl68kk8uQGfFKzs7yb1M4KJWUiLk6ZEvGF+qCIPSnY57AbBFCvTW@21.2022.STT$5+K4lPs7H94VUqPe2XwIsfPRnrXQE//QTEXxb8/8N4CNc6FpgZahzpTjFhMzSA7T/nHJa11DE8Ng2TP3iAmRczFlmslSuUNOgUeb6yRvs0="/>
          <p:cNvSpPr txBox="1"/>
          <p:nvPr/>
        </p:nvSpPr>
        <p:spPr>
          <a:xfrm>
            <a:off x="1411508" y="129540"/>
            <a:ext cx="10089611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lang="vi-VN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@21.2022.STT$5+K4lPs7H94VUqPe2XwIsfPRnrXQE//QTEXxb8/8N4CNc6FpgZahzpTjFhMzSA7T/nHJa11DE8Ng2TP3iAmRczFlmslSuUNOgUeb6yRvs0="/>
          <p:cNvSpPr txBox="1"/>
          <p:nvPr/>
        </p:nvSpPr>
        <p:spPr>
          <a:xfrm>
            <a:off x="6879265" y="115353"/>
            <a:ext cx="425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586285" y="1052219"/>
            <a:ext cx="7761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OPL20U25GSXzBJYl68kk8uQGfFKzs7yb1M4KJWUiLk6ZEvGF+qCIPSnY57AbBFCvTW@21.2022.STT$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5" y="2746326"/>
            <a:ext cx="9624096" cy="4111674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@21.2022.STT$5+K4lPs7H94VUqPe2XwIsfPRnrXQE//QTEXxb8/8N4CNc6FpgZahzpTjFhMzSA7T/nHJa11DE8Ng2TP3iAmRczFlmslSuUNOgUeb6yRvs0="/>
          <p:cNvSpPr txBox="1"/>
          <p:nvPr/>
        </p:nvSpPr>
        <p:spPr>
          <a:xfrm>
            <a:off x="586286" y="1636994"/>
            <a:ext cx="125859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proton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fr-FR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duy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Hộp Văn bản 11" descr="OPL20U25GSXzBJYl68kk8uQGfFKzs7yb1M4KJWUiLk6ZEvGF+qCIPSnY57AbBFCvTW@21.2022.STT$5+K4lPs7H94VUqPe2XwIsfPRnrXQE//QTEXxb8/8N4CNc6FpgZahzpTjFhMzSA7T/nHJa11DE8Ng2TP3iAmRczFlmslSuUNOgUeb6yRvs0="/>
          <p:cNvSpPr txBox="1"/>
          <p:nvPr/>
        </p:nvSpPr>
        <p:spPr>
          <a:xfrm>
            <a:off x="1411508" y="129540"/>
            <a:ext cx="10089611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lang="vi-VN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540537" y="1007097"/>
            <a:ext cx="111853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Lạp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OPL20U25GSXzBJYl68kk8uQGfFKzs7yb1M4KJWUiLk6ZEvGF+qCIPSnY57AbBFCvTW@21.2022.STT$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809" y="1991684"/>
            <a:ext cx="2873331" cy="190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OPL20U25GSXzBJYl68kk8uQGfFKzs7yb1M4KJWUiLk6ZEvGF+qCIPSnY57AbBFCvTW@21.2022.STT$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37" y="4924979"/>
            <a:ext cx="8390103" cy="1872407"/>
          </a:xfrm>
          <a:prstGeom prst="rect">
            <a:avLst/>
          </a:prstGeom>
        </p:spPr>
      </p:pic>
      <p:sp>
        <p:nvSpPr>
          <p:cNvPr id="7" name="Rectangle 6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540537" y="3918337"/>
            <a:ext cx="111853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15" name="Picture 14" descr="OPL20U25GSXzBJYl68kk8uQGfFKzs7yb1M4KJWUiLk6ZEvGF+qCIPSnY57AbBFCvTW@21.2022.STT$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49" y="1991684"/>
            <a:ext cx="2692444" cy="1905696"/>
          </a:xfrm>
          <a:prstGeom prst="rect">
            <a:avLst/>
          </a:prstGeom>
        </p:spPr>
      </p:pic>
      <p:pic>
        <p:nvPicPr>
          <p:cNvPr id="16" name="Picture 15" descr="OPL20U25GSXzBJYl68kk8uQGfFKzs7yb1M4KJWUiLk6ZEvGF+qCIPSnY57AbBFCvTW@21.2022.STT$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855" y="1991683"/>
            <a:ext cx="2765114" cy="1905696"/>
          </a:xfrm>
          <a:prstGeom prst="rect">
            <a:avLst/>
          </a:prstGeom>
        </p:spPr>
      </p:pic>
      <p:pic>
        <p:nvPicPr>
          <p:cNvPr id="17" name="Picture 2" descr="OPL20U25GSXzBJYl68kk8uQGfFKzs7yb1M4KJWUiLk6ZEvGF+qCIPSnY57AbBFCvTW@21.2022.STT$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7" y="1991683"/>
            <a:ext cx="2438400" cy="190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ộp Văn bản 11" descr="OPL20U25GSXzBJYl68kk8uQGfFKzs7yb1M4KJWUiLk6ZEvGF+qCIPSnY57AbBFCvTW@21.2022.STT$5+K4lPs7H94VUqPe2XwIsfPRnrXQE//QTEXxb8/8N4CNc6FpgZahzpTjFhMzSA7T/nHJa11DE8Ng2TP3iAmRczFlmslSuUNOgUeb6yRvs0="/>
          <p:cNvSpPr txBox="1"/>
          <p:nvPr/>
        </p:nvSpPr>
        <p:spPr>
          <a:xfrm>
            <a:off x="1411508" y="149860"/>
            <a:ext cx="1008961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</a:t>
            </a:r>
            <a:endParaRPr lang="vi-VN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 descr="OPL20U25GSXzBJYl68kk8uQGfFKzs7yb1M4KJWUiLk6ZEvGF+qCIPSnY57AbBFCvTW@21.2022.STT$5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 descr="OPL20U25GSXzBJYl68kk8uQGfFKzs7yb1M4KJWUiLk6ZEvGF+qCIPSnY57AbBFCvTW@21.2022.STT$5+K4lPs7H94VUqPe2XwIsfPRnrXQE//QTEXxb8/8N4CNc6FpgZahzpTjFhMzSA7T/nHJa11DE8Ng2TP3iAmRczFlmslSuUNOgUeb6yRvs0=">
            <a:hlinkClick r:id="" action="ppaction://hlinkshowjump?jump=nextslide"/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</a:rPr>
              <a:t>PLAY</a:t>
            </a:r>
            <a:endParaRPr lang="en-US" sz="9600" b="1">
              <a:solidFill>
                <a:schemeClr val="bg1"/>
              </a:solidFill>
            </a:endParaRPr>
          </a:p>
        </p:txBody>
      </p:sp>
      <p:sp>
        <p:nvSpPr>
          <p:cNvPr id="8" name="Speech Bubble: Rectangle with Corners Rounded 7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2024743" y="261258"/>
            <a:ext cx="5871028" cy="1541783"/>
          </a:xfrm>
          <a:prstGeom prst="wedgeRoundRectCallout">
            <a:avLst>
              <a:gd name="adj1" fmla="val 20830"/>
              <a:gd name="adj2" fmla="val 85887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dirty="0" err="1">
                <a:solidFill>
                  <a:srgbClr val="7030A0"/>
                </a:solidFill>
              </a:rPr>
              <a:t>Trò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chơi</a:t>
            </a:r>
            <a:r>
              <a:rPr lang="en-US" sz="3200" b="1" dirty="0">
                <a:solidFill>
                  <a:srgbClr val="7030A0"/>
                </a:solidFill>
              </a:rPr>
              <a:t>: </a:t>
            </a:r>
            <a:r>
              <a:rPr lang="en-US" sz="3200" b="1" dirty="0" err="1">
                <a:solidFill>
                  <a:srgbClr val="7030A0"/>
                </a:solidFill>
              </a:rPr>
              <a:t>Muốn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giải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cứu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Hugo </a:t>
            </a:r>
            <a:r>
              <a:rPr lang="en-US" sz="3200" b="1" dirty="0" err="1">
                <a:solidFill>
                  <a:srgbClr val="7030A0"/>
                </a:solidFill>
              </a:rPr>
              <a:t>bằng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cách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trả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lời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các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câu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hỏi</a:t>
            </a:r>
            <a:endParaRPr lang="en-US" sz="3200" b="1" dirty="0">
              <a:solidFill>
                <a:srgbClr val="7030A0"/>
              </a:solidFill>
            </a:endParaRPr>
          </a:p>
          <a:p>
            <a:endParaRPr lang="en-US" sz="3200" dirty="0"/>
          </a:p>
        </p:txBody>
      </p:sp>
      <p:sp>
        <p:nvSpPr>
          <p:cNvPr id="9" name="Speech Bubble: Rectangle with Corners Rounded 8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3374572" y="4782152"/>
            <a:ext cx="6462155" cy="1698480"/>
          </a:xfrm>
          <a:prstGeom prst="wedgeRoundRectCallout">
            <a:avLst>
              <a:gd name="adj1" fmla="val 22561"/>
              <a:gd name="adj2" fmla="val -95432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dirty="0" err="1">
                <a:solidFill>
                  <a:srgbClr val="7030A0"/>
                </a:solidFill>
              </a:rPr>
              <a:t>Hãy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tìm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đáp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án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đúng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A, B, C </a:t>
            </a:r>
            <a:r>
              <a:rPr lang="en-US" sz="3200" b="1" dirty="0" err="1" smtClean="0">
                <a:solidFill>
                  <a:srgbClr val="7030A0"/>
                </a:solidFill>
              </a:rPr>
              <a:t>tương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ứng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với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các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thuốc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để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thể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cứu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được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đình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516151" y="1265537"/>
            <a:ext cx="11371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(10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phút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3239814" y="3201086"/>
            <a:ext cx="939453" cy="701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(1,0)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4337843" y="3201086"/>
            <a:ext cx="873021" cy="735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(1,1)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5325172" y="3201086"/>
            <a:ext cx="918882" cy="742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(1,2)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6358361" y="3201086"/>
            <a:ext cx="976877" cy="701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(6,6)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7389959" y="3201087"/>
            <a:ext cx="983990" cy="701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(6,8)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8501898" y="3201086"/>
            <a:ext cx="1017307" cy="735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(7,7)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3208421" y="4100365"/>
            <a:ext cx="970845" cy="679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(8,8)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4337843" y="4085436"/>
            <a:ext cx="873021" cy="69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5325171" y="4085436"/>
            <a:ext cx="918883" cy="69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(8,10)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8361" y="4085437"/>
            <a:ext cx="976877" cy="67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20,20)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11550" y="4085436"/>
            <a:ext cx="962399" cy="69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(19,20)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44890" y="4085436"/>
            <a:ext cx="974315" cy="69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(19,20)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6151" y="5090316"/>
            <a:ext cx="5447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6151" y="5705923"/>
            <a:ext cx="8322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6151" y="2430998"/>
            <a:ext cx="9542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9360" y="91440"/>
            <a:ext cx="1088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NGUYÊN TỐ HÓA 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2964544" y="2444578"/>
            <a:ext cx="942358" cy="701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4135842" y="2437675"/>
            <a:ext cx="799752" cy="742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5063543" y="2444578"/>
            <a:ext cx="836648" cy="742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(1,2)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6103090" y="2444577"/>
            <a:ext cx="862250" cy="742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(6,6)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7114689" y="2444577"/>
            <a:ext cx="942358" cy="742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(6,8)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8226628" y="2444577"/>
            <a:ext cx="1017307" cy="735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(7,7)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2933152" y="3397137"/>
            <a:ext cx="963794" cy="625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(8,8)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4062573" y="3328928"/>
            <a:ext cx="873021" cy="69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5049901" y="3328928"/>
            <a:ext cx="918883" cy="69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(8,10)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6139726" y="3328929"/>
            <a:ext cx="862250" cy="678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(20,20)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36280" y="3328928"/>
            <a:ext cx="962399" cy="635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(19,20)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69620" y="3328928"/>
            <a:ext cx="974315" cy="635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(19,20)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346116" y="2345839"/>
            <a:ext cx="12879" cy="64394"/>
          </a:xfrm>
          <a:custGeom>
            <a:avLst/>
            <a:gdLst>
              <a:gd name="connsiteX0" fmla="*/ 12879 w 12879"/>
              <a:gd name="connsiteY0" fmla="*/ 64394 h 64394"/>
              <a:gd name="connsiteX1" fmla="*/ 0 w 12879"/>
              <a:gd name="connsiteY1" fmla="*/ 0 h 64394"/>
              <a:gd name="connsiteX2" fmla="*/ 0 w 12879"/>
              <a:gd name="connsiteY2" fmla="*/ 0 h 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79" h="64394">
                <a:moveTo>
                  <a:pt x="12879" y="6439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4555" y="4404900"/>
            <a:ext cx="1397726" cy="1385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A,D,E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62897" y="4404902"/>
            <a:ext cx="1538788" cy="13859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92301" y="4404901"/>
            <a:ext cx="1590846" cy="13859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Q,R,T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25311" y="4404901"/>
            <a:ext cx="1598833" cy="13859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282257" y="4404902"/>
            <a:ext cx="1556288" cy="13859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247770" y="4404902"/>
            <a:ext cx="1556289" cy="138595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Y,Z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0985" y="1207225"/>
            <a:ext cx="5638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4555" y="1730445"/>
            <a:ext cx="836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11" descr="OPL20U25GSXzBJYl68kk8uQGfFKzs7yb1M4KJWUiLk6ZEvGF+qCIPSnY57AbBFCvTW@21.2022.STT$5+K4lPs7H94VUqPe2XwIsfPRnrXQE//QTEXxb8/8N4CNc6FpgZahzpTjFhMzSA7T/nHJa11DE8Ng2TP3iAmRczFlmslSuUNOgUeb6yRvs0="/>
          <p:cNvSpPr txBox="1"/>
          <p:nvPr/>
        </p:nvSpPr>
        <p:spPr>
          <a:xfrm>
            <a:off x="1411508" y="129540"/>
            <a:ext cx="1008961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vi-VN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318480" y="974555"/>
            <a:ext cx="11568720" cy="224676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neutron,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neutron.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→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hydrogen?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PL20U25GSXzBJYl68kk8uQGfFKzs7yb1M4KJWUiLk6ZEvGF+qCIPSnY57AbBFCvTW@21.2022.STT$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0" y="3352800"/>
            <a:ext cx="6661440" cy="3326448"/>
          </a:xfrm>
          <a:prstGeom prst="rect">
            <a:avLst/>
          </a:prstGeom>
        </p:spPr>
      </p:pic>
      <p:sp>
        <p:nvSpPr>
          <p:cNvPr id="14" name="Rectangle 13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6979920" y="3352800"/>
            <a:ext cx="4907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neutron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proton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11" descr="OPL20U25GSXzBJYl68kk8uQGfFKzs7yb1M4KJWUiLk6ZEvGF+qCIPSnY57AbBFCvTW@21.2022.STT$5+K4lPs7H94VUqPe2XwIsfPRnrXQE//QTEXxb8/8N4CNc6FpgZahzpTjFhMzSA7T/nHJa11DE8Ng2TP3iAmRczFlmslSuUNOgUeb6yRvs0="/>
          <p:cNvSpPr txBox="1"/>
          <p:nvPr/>
        </p:nvSpPr>
        <p:spPr>
          <a:xfrm>
            <a:off x="1411508" y="129540"/>
            <a:ext cx="1008961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  <a:endParaRPr lang="vi-VN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426720" y="1054228"/>
            <a:ext cx="11541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OPL20U25GSXzBJYl68kk8uQGfFKzs7yb1M4KJWUiLk6ZEvGF+qCIPSnY57AbBFCvTW@21.2022.STT$5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" b="9273"/>
          <a:stretch>
            <a:fillRect/>
          </a:stretch>
        </p:blipFill>
        <p:spPr>
          <a:xfrm>
            <a:off x="633329" y="2249852"/>
            <a:ext cx="4062199" cy="3860800"/>
          </a:xfrm>
          <a:prstGeom prst="rect">
            <a:avLst/>
          </a:prstGeom>
        </p:spPr>
      </p:pic>
      <p:sp>
        <p:nvSpPr>
          <p:cNvPr id="11" name="Rectangle 10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5904886" y="3626254"/>
            <a:ext cx="51101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proton = 8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9360" y="91440"/>
            <a:ext cx="1088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NGUYÊN TỐ HÓA 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L20U25GSXzBJYl68kk8uQGfFKzs7yb1M4KJWUiLk6ZEvGF+qCIPSnY57AbBFCvTW@21.2022.STT$5+K4lPs7H94VUqPe2XwIsfPRnrXQE//QTEXxb8/8N4CNc6FpgZahzpTjFhMzSA7T/nHJa11DE8Ng2TP3iAmRczFlmslSuUNOgUeb6yRvs0="/>
          <p:cNvPicPr/>
          <p:nvPr/>
        </p:nvPicPr>
        <p:blipFill rotWithShape="1">
          <a:blip r:embed="rId1"/>
          <a:srcRect b="89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@21.2022.STT$5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 r="1" b="64260"/>
          <a:stretch>
            <a:fillRect/>
          </a:stretch>
        </p:blipFill>
        <p:spPr>
          <a:xfrm>
            <a:off x="6002655" y="3604350"/>
            <a:ext cx="5791200" cy="2207170"/>
          </a:xfrm>
          <a:prstGeom prst="rect">
            <a:avLst/>
          </a:prstGeom>
        </p:spPr>
      </p:pic>
      <p:sp>
        <p:nvSpPr>
          <p:cNvPr id="6" name="Rectangle 5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566400" y="997506"/>
            <a:ext cx="6103640" cy="147732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r>
              <a:rPr lang="en-US" sz="4400" b="1" dirty="0" smtClean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 smtClean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 smtClean="0">
              <a:ln w="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4400" b="1" dirty="0" smtClean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240" y="2428638"/>
            <a:ext cx="1122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pronton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840" y="3604350"/>
            <a:ext cx="525081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9360" y="91440"/>
            <a:ext cx="1088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NGUYÊN TỐ HÓA 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381000" y="2136503"/>
            <a:ext cx="10715625" cy="4118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PHIẾU KIỂM TRA – ĐÁNH GIÁ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>
              <a:lnSpc>
                <a:spcPct val="127000"/>
              </a:lnSpc>
              <a:spcAft>
                <a:spcPts val="5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aluminium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hydrogen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oxygen		D. carbon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carbon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magnesium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calcium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D. phosphorus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ngừa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iodine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i-ốt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calcium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		C. neon  		D.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oxygen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94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B. 118		C. 20		D. 1.000.000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 descr="OPL20U25GSXzBJYl68kk8uQGfFKzs7yb1M4KJWUiLk6ZEvGF+qCIPSnY57AbBFCvTW@21.2022.STT$5+K4lPs7H94VUqPe2XwIsfPRnrXQE//QTEXxb8/8N4CNc6FpgZahzpTjFhMzSA7T/nHJa11DE8Ng2TP3iAmRczFlmslSuUNOgUeb6yRvs0="/>
          <p:cNvSpPr txBox="1"/>
          <p:nvPr/>
        </p:nvSpPr>
        <p:spPr>
          <a:xfrm>
            <a:off x="381000" y="1153061"/>
            <a:ext cx="1143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4481508" y="3149281"/>
            <a:ext cx="485777" cy="4000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4933946" y="3987491"/>
            <a:ext cx="485777" cy="4000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742951" y="4930456"/>
            <a:ext cx="485777" cy="4000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2633657" y="5790839"/>
            <a:ext cx="485777" cy="4000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29360" y="91440"/>
            <a:ext cx="1088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NGUYÊN TỐ HÓA 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446482" y="3562747"/>
            <a:ext cx="11299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hydrogen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helium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 -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73% +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%) =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2%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483" y="1254423"/>
            <a:ext cx="112990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73% hydrogen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25% helium,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hydrogen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helium?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9360" y="91440"/>
            <a:ext cx="1088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@21.2022.STT$5+K4lPs7H94VUqPe2XwIsfPRnrXQE//QTEXxb8/8N4CNc6FpgZahzpTjFhMzSA7T/nHJa11DE8Ng2TP3iAmRczFlmslSuUNOgUeb6yRvs0="/>
          <p:cNvSpPr txBox="1"/>
          <p:nvPr/>
        </p:nvSpPr>
        <p:spPr>
          <a:xfrm>
            <a:off x="3240859" y="102260"/>
            <a:ext cx="59944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5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HƯỚNG DẪN VỀ NHÀ</a:t>
            </a:r>
            <a:endParaRPr lang="en-US" sz="4265" dirty="0"/>
          </a:p>
        </p:txBody>
      </p:sp>
      <p:sp>
        <p:nvSpPr>
          <p:cNvPr id="5" name="Rectangle 4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639898" y="1572608"/>
            <a:ext cx="1089170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theo.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09800"/>
            <a:ext cx="12192000" cy="22116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</a:t>
            </a:r>
            <a:endParaRPr lang="en-US" sz="60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6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EM!</a:t>
            </a:r>
            <a:endParaRPr lang="en-US" sz="60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OPL20U25GSXzBJYl68kk8uQGfFKzs7yb1M4KJWUiLk6ZEvGF+qCIPSnY57AbBFCvTW@21.2022.STT$5+K4lPs7H94VUqPe2XwIsfPRnrXQE//QTEXxb8/8N4CNc6FpgZahzpTjFhMzSA7T/nHJa11DE8Ng2TP3iAmRczFlmslSuUNOgUeb6yRvs0=">
            <a:hlinkClick r:id="rId1" action="ppaction://hlinksldjump"/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 descr="OPL20U25GSXzBJYl68kk8uQGfFKzs7yb1M4KJWUiLk6ZEvGF+qCIPSnY57AbBFCvTW@21.2022.STT$5+K4lPs7H94VUqPe2XwIsfPRnrXQE//QTEXxb8/8N4CNc6FpgZahzpTjFhMzSA7T/nHJa11DE8Ng2TP3iAmRczFlmslSuUNOgUeb6yRvs0=">
            <a:hlinkClick r:id="rId1" action="ppaction://hlinksldjump"/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 descr="OPL20U25GSXzBJYl68kk8uQGfFKzs7yb1M4KJWUiLk6ZEvGF+qCIPSnY57AbBFCvTW@21.2022.STT$5+K4lPs7H94VUqPe2XwIsfPRnrXQE//QTEXxb8/8N4CNc6FpgZahzpTjFhMzSA7T/nHJa11DE8Ng2TP3iAmRczFlmslSuUNOgUeb6yRvs0=">
            <a:hlinkClick r:id="rId2" action="ppaction://hlinksldjump"/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Pentagon 10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535707" y="1093174"/>
            <a:ext cx="10889673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row: Pentagon 11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535707" y="2361722"/>
            <a:ext cx="10889673" cy="689338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2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535707" y="3944051"/>
            <a:ext cx="10889673" cy="619356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535708" y="3210173"/>
            <a:ext cx="10889672" cy="605088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(-)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Pentagon 15" descr="OPL20U25GSXzBJYl68kk8uQGfFKzs7yb1M4KJWUiLk6ZEvGF+qCIPSnY57AbBFCvTW@21.2022.STT$5+K4lPs7H94VUqPe2XwIsfPRnrXQE//QTEXxb8/8N4CNc6FpgZahzpTjFhMzSA7T/nHJa11DE8Ng2TP3iAmRczFlmslSuUNOgUeb6yRvs0=">
            <a:hlinkClick r:id="rId3" action="ppaction://hlinksldjump"/>
          </p:cNvPr>
          <p:cNvSpPr/>
          <p:nvPr/>
        </p:nvSpPr>
        <p:spPr>
          <a:xfrm>
            <a:off x="8478883" y="4460241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 descr="OPL20U25GSXzBJYl68kk8uQGfFKzs7yb1M4KJWUiLk6ZEvGF+qCIPSnY57AbBFCvTW@21.2022.STT$5+K4lPs7H94VUqPe2XwIsfPRnrXQE//QTEXxb8/8N4CNc6FpgZahzpTjFhMzSA7T/nHJa11DE8Ng2TP3iAmRczFlmslSuUNOgUeb6yRvs0=">
            <a:hlinkClick r:id="rId1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  <a:endParaRPr lang="en-US" sz="4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 descr="OPL20U25GSXzBJYl68kk8uQGfFKzs7yb1M4KJWUiLk6ZEvGF+qCIPSnY57AbBFCvTW@21.2022.STT$5+K4lPs7H94VUqPe2XwIsfPRnrXQE//QTEXxb8/8N4CNc6FpgZahzpTjFhMzSA7T/nHJa11DE8Ng2TP3iAmRczFlmslSuUNOgUeb6yRvs0=">
            <a:hlinkClick r:id="rId1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  <a:endParaRPr lang="en-US" sz="4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OPL20U25GSXzBJYl68kk8uQGfFKzs7yb1M4KJWUiLk6ZEvGF+qCIPSnY57AbBFCvTW@21.2022.STT$5+K4lPs7H94VUqPe2XwIsfPRnrXQE//QTEXxb8/8N4CNc6FpgZahzpTjFhMzSA7T/nHJa11DE8Ng2TP3iAmRczFlmslSuUNOgUeb6yRvs0=">
            <a:hlinkClick r:id="rId1" action="ppaction://hlinksldjump"/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200" b="1"/>
              <a:t>A</a:t>
            </a:r>
            <a:endParaRPr lang="en-US" sz="3200" b="1"/>
          </a:p>
        </p:txBody>
      </p:sp>
      <p:sp>
        <p:nvSpPr>
          <p:cNvPr id="9" name="Rectangle 8" descr="OPL20U25GSXzBJYl68kk8uQGfFKzs7yb1M4KJWUiLk6ZEvGF+qCIPSnY57AbBFCvTW@21.2022.STT$5+K4lPs7H94VUqPe2XwIsfPRnrXQE//QTEXxb8/8N4CNc6FpgZahzpTjFhMzSA7T/nHJa11DE8Ng2TP3iAmRczFlmslSuUNOgUeb6yRvs0=">
            <a:hlinkClick r:id="rId2" action="ppaction://hlinksldjump"/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200" b="1"/>
              <a:t>B</a:t>
            </a:r>
            <a:endParaRPr lang="en-US" sz="3200" b="1"/>
          </a:p>
        </p:txBody>
      </p:sp>
      <p:sp>
        <p:nvSpPr>
          <p:cNvPr id="10" name="Rectangle 9" descr="OPL20U25GSXzBJYl68kk8uQGfFKzs7yb1M4KJWUiLk6ZEvGF+qCIPSnY57AbBFCvTW@21.2022.STT$5+K4lPs7H94VUqPe2XwIsfPRnrXQE//QTEXxb8/8N4CNc6FpgZahzpTjFhMzSA7T/nHJa11DE8Ng2TP3iAmRczFlmslSuUNOgUeb6yRvs0=">
            <a:hlinkClick r:id="rId2" action="ppaction://hlinksldjump"/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200" b="1"/>
              <a:t>C</a:t>
            </a:r>
            <a:endParaRPr lang="en-US" sz="3200" b="1"/>
          </a:p>
        </p:txBody>
      </p:sp>
      <p:sp>
        <p:nvSpPr>
          <p:cNvPr id="11" name="Arrow: Pentagon 10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498763" y="1111004"/>
            <a:ext cx="11305309" cy="141260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proton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Ro-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dơ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pho-Bo,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row: Pentagon 11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498763" y="4085208"/>
            <a:ext cx="1130530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2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498764" y="2606733"/>
            <a:ext cx="11305308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498764" y="3347670"/>
            <a:ext cx="11305308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Pentagon 15" descr="OPL20U25GSXzBJYl68kk8uQGfFKzs7yb1M4KJWUiLk6ZEvGF+qCIPSnY57AbBFCvTW@21.2022.STT$5+K4lPs7H94VUqPe2XwIsfPRnrXQE//QTEXxb8/8N4CNc6FpgZahzpTjFhMzSA7T/nHJa11DE8Ng2TP3iAmRczFlmslSuUNOgUeb6yRvs0=">
            <a:hlinkClick r:id="rId3" action="ppaction://hlinksldjump"/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  <a:endParaRPr lang="en-US" sz="4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 descr="OPL20U25GSXzBJYl68kk8uQGfFKzs7yb1M4KJWUiLk6ZEvGF+qCIPSnY57AbBFCvTW@21.2022.STT$5+K4lPs7H94VUqPe2XwIsfPRnrXQE//QTEXxb8/8N4CNc6FpgZahzpTjFhMzSA7T/nHJa11DE8Ng2TP3iAmRczFlmslSuUNOgUeb6yRvs0=">
            <a:hlinkClick r:id="rId1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  <a:endParaRPr lang="en-US" sz="4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 descr="OPL20U25GSXzBJYl68kk8uQGfFKzs7yb1M4KJWUiLk6ZEvGF+qCIPSnY57AbBFCvTW@21.2022.STT$5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 descr="OPL20U25GSXzBJYl68kk8uQGfFKzs7yb1M4KJWUiLk6ZEvGF+qCIPSnY57AbBFCvTW@21.2022.STT$5+K4lPs7H94VUqPe2XwIsfPRnrXQE//QTEXxb8/8N4CNc6FpgZahzpTjFhMzSA7T/nHJa11DE8Ng2TP3iAmRczFlmslSuUNOgUeb6yRvs0=">
            <a:hlinkClick r:id="rId4" action="ppaction://hlinksldjump"/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  <a:endParaRPr lang="en-US" sz="4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OPL20U25GSXzBJYl68kk8uQGfFKzs7yb1M4KJWUiLk6ZEvGF+qCIPSnY57AbBFCvTW@21.2022.STT$5+K4lPs7H94VUqPe2XwIsfPRnrXQE//QTEXxb8/8N4CNc6FpgZahzpTjFhMzSA7T/nHJa11DE8Ng2TP3iAmRczFlmslSuUNOgUeb6yRvs0=">
            <a:hlinkClick r:id="rId1" action="ppaction://hlinksldjump"/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 descr="OPL20U25GSXzBJYl68kk8uQGfFKzs7yb1M4KJWUiLk6ZEvGF+qCIPSnY57AbBFCvTW@21.2022.STT$5+K4lPs7H94VUqPe2XwIsfPRnrXQE//QTEXxb8/8N4CNc6FpgZahzpTjFhMzSA7T/nHJa11DE8Ng2TP3iAmRczFlmslSuUNOgUeb6yRvs0=">
            <a:hlinkClick r:id="rId2" action="ppaction://hlinksldjump"/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 descr="OPL20U25GSXzBJYl68kk8uQGfFKzs7yb1M4KJWUiLk6ZEvGF+qCIPSnY57AbBFCvTW@21.2022.STT$5+K4lPs7H94VUqPe2XwIsfPRnrXQE//QTEXxb8/8N4CNc6FpgZahzpTjFhMzSA7T/nHJa11DE8Ng2TP3iAmRczFlmslSuUNOgUeb6yRvs0=">
            <a:hlinkClick r:id="rId1" action="ppaction://hlinksldjump"/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Pentagon 10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434109" y="1072367"/>
            <a:ext cx="11194473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row: Pentagon 11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434110" y="3827717"/>
            <a:ext cx="11194472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2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434109" y="3091833"/>
            <a:ext cx="11194473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Carbon, Hydrogen, Nitrogen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434110" y="2389346"/>
            <a:ext cx="11194472" cy="52251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Pentagon 15" descr="OPL20U25GSXzBJYl68kk8uQGfFKzs7yb1M4KJWUiLk6ZEvGF+qCIPSnY57AbBFCvTW@21.2022.STT$5+K4lPs7H94VUqPe2XwIsfPRnrXQE//QTEXxb8/8N4CNc6FpgZahzpTjFhMzSA7T/nHJa11DE8Ng2TP3iAmRczFlmslSuUNOgUeb6yRvs0=">
            <a:hlinkClick r:id="rId3" action="ppaction://hlinksldjump"/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4343</Words>
  <Application>WPS Presentation</Application>
  <PresentationFormat>Widescreen</PresentationFormat>
  <Paragraphs>293</Paragraphs>
  <Slides>29</Slides>
  <Notes>1</Notes>
  <HiddenSlides>0</HiddenSlides>
  <MMClips>7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Calibri</vt:lpstr>
      <vt:lpstr>Yu Gothic UI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Phương thuý Đinh</cp:lastModifiedBy>
  <cp:revision>76</cp:revision>
  <dcterms:created xsi:type="dcterms:W3CDTF">2018-04-23T17:05:00Z</dcterms:created>
  <dcterms:modified xsi:type="dcterms:W3CDTF">2024-01-25T09:23:35Z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5F1C8D86EC2C4F8AA9A1F085AB242F1C_12</vt:lpwstr>
  </property>
  <property fmtid="{D5CDD505-2E9C-101B-9397-08002B2CF9AE}" pid="3" name="KSOProductBuildVer">
    <vt:lpwstr>1033-12.2.0.13431</vt:lpwstr>
  </property>
</Properties>
</file>