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08" r:id="rId6"/>
    <p:sldId id="309" r:id="rId7"/>
    <p:sldId id="313" r:id="rId8"/>
    <p:sldId id="317" r:id="rId9"/>
    <p:sldId id="283" r:id="rId10"/>
    <p:sldId id="318" r:id="rId11"/>
    <p:sldId id="274" r:id="rId12"/>
    <p:sldId id="319" r:id="rId13"/>
    <p:sldId id="276" r:id="rId14"/>
    <p:sldId id="32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5</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BẢN VẼ </a:t>
            </a:r>
            <a:r>
              <a:rPr lang="en-US" sz="2400" b="1" smtClean="0">
                <a:solidFill>
                  <a:srgbClr val="FF0000"/>
                </a:solidFill>
                <a:latin typeface="Times New Roman" panose="02020603050405020304" pitchFamily="18" charset="0"/>
                <a:cs typeface="Times New Roman" panose="02020603050405020304" pitchFamily="18" charset="0"/>
              </a:rPr>
              <a:t>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III. </a:t>
            </a:r>
            <a:r>
              <a:rPr lang="en-US" sz="2400" b="1">
                <a:latin typeface="Times New Roman" panose="02020603050405020304" pitchFamily="18" charset="0"/>
                <a:cs typeface="Times New Roman" panose="02020603050405020304" pitchFamily="18" charset="0"/>
              </a:rPr>
              <a:t>Đọc bản vẽ nhà</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của ngôi nhà</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Đơn vị thiết kế</a:t>
            </a:r>
          </a:p>
          <a:p>
            <a:r>
              <a:rPr lang="en-US" sz="2400">
                <a:latin typeface="Times New Roman" panose="02020603050405020304" pitchFamily="18" charset="0"/>
                <a:cs typeface="Times New Roman" panose="02020603050405020304" pitchFamily="18" charset="0"/>
              </a:rPr>
              <a:t>- Bước 2. Hình biểu diễn: tên gọi các hình biểu diễn; vị trí đặt các hình biểu diễn</a:t>
            </a:r>
          </a:p>
          <a:p>
            <a:r>
              <a:rPr lang="en-US" sz="2400">
                <a:latin typeface="Times New Roman" panose="02020603050405020304" pitchFamily="18" charset="0"/>
                <a:cs typeface="Times New Roman" panose="02020603050405020304" pitchFamily="18" charset="0"/>
              </a:rPr>
              <a:t>- Bước 3. Kích thước:</a:t>
            </a:r>
          </a:p>
          <a:p>
            <a:r>
              <a:rPr lang="en-US" sz="2400">
                <a:latin typeface="Times New Roman" panose="02020603050405020304" pitchFamily="18" charset="0"/>
                <a:cs typeface="Times New Roman" panose="02020603050405020304" pitchFamily="18" charset="0"/>
              </a:rPr>
              <a:t>+ Kích thước chung của ngôi nhà</a:t>
            </a:r>
          </a:p>
          <a:p>
            <a:r>
              <a:rPr lang="en-US" sz="2400">
                <a:latin typeface="Times New Roman" panose="02020603050405020304" pitchFamily="18" charset="0"/>
                <a:cs typeface="Times New Roman" panose="02020603050405020304" pitchFamily="18" charset="0"/>
              </a:rPr>
              <a:t>+ Kích thước từng phòng</a:t>
            </a:r>
          </a:p>
          <a:p>
            <a:r>
              <a:rPr lang="en-US" sz="2400">
                <a:latin typeface="Times New Roman" panose="02020603050405020304" pitchFamily="18" charset="0"/>
                <a:cs typeface="Times New Roman" panose="02020603050405020304" pitchFamily="18" charset="0"/>
              </a:rPr>
              <a:t>+ Kích thước của từng loại cửa.</a:t>
            </a:r>
          </a:p>
          <a:p>
            <a:r>
              <a:rPr lang="en-US" sz="2400">
                <a:latin typeface="Times New Roman" panose="02020603050405020304" pitchFamily="18" charset="0"/>
                <a:cs typeface="Times New Roman" panose="02020603050405020304" pitchFamily="18" charset="0"/>
              </a:rPr>
              <a:t>- Bước 4. Các bộ phận chính</a:t>
            </a:r>
          </a:p>
          <a:p>
            <a:r>
              <a:rPr lang="en-US" sz="2400">
                <a:latin typeface="Times New Roman" panose="02020603050405020304" pitchFamily="18" charset="0"/>
                <a:cs typeface="Times New Roman" panose="02020603050405020304" pitchFamily="18" charset="0"/>
              </a:rPr>
              <a:t>+ Số phòng</a:t>
            </a:r>
          </a:p>
          <a:p>
            <a:r>
              <a:rPr lang="en-US" sz="2400">
                <a:latin typeface="Times New Roman" panose="02020603050405020304" pitchFamily="18" charset="0"/>
                <a:cs typeface="Times New Roman" panose="02020603050405020304" pitchFamily="18" charset="0"/>
              </a:rPr>
              <a:t>+ Số lượng cửa đi và cửa sổ.</a:t>
            </a:r>
          </a:p>
          <a:p>
            <a:r>
              <a:rPr lang="en-US" sz="2400">
                <a:latin typeface="Times New Roman" panose="02020603050405020304" pitchFamily="18" charset="0"/>
                <a:cs typeface="Times New Roman" panose="02020603050405020304" pitchFamily="18" charset="0"/>
              </a:rPr>
              <a:t>+ Các loại cửa được sử dụng</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41675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Đọc bản vẽ nhà </a:t>
            </a:r>
            <a:r>
              <a:rPr lang="en-US" sz="2800" b="1" smtClean="0">
                <a:latin typeface="Times New Roman" panose="02020603050405020304" pitchFamily="18" charset="0"/>
                <a:cs typeface="Times New Roman" panose="02020603050405020304" pitchFamily="18" charset="0"/>
              </a:rPr>
              <a:t>trên hình 5.4 theo trình tự bảng 5.2</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270052" y="1169550"/>
            <a:ext cx="8770763" cy="5424021"/>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Đọc bản vẽ nhà </a:t>
            </a:r>
            <a:r>
              <a:rPr lang="en-US" sz="2800" b="1" smtClean="0">
                <a:latin typeface="Times New Roman" panose="02020603050405020304" pitchFamily="18" charset="0"/>
                <a:cs typeface="Times New Roman" panose="02020603050405020304" pitchFamily="18" charset="0"/>
              </a:rPr>
              <a:t>trên hình 5.4 theo trình tự bảng 5.2</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4842" y="1234864"/>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 Khung </a:t>
            </a:r>
            <a:r>
              <a:rPr lang="vi-VN" sz="2000">
                <a:solidFill>
                  <a:srgbClr val="0000FF"/>
                </a:solidFill>
                <a:latin typeface="Times New Roman" panose="02020603050405020304" pitchFamily="18" charset="0"/>
                <a:cs typeface="Times New Roman" panose="02020603050405020304" pitchFamily="18" charset="0"/>
              </a:rPr>
              <a:t>tên</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Nhà mái </a:t>
            </a:r>
            <a:r>
              <a:rPr lang="vi-VN" sz="2000">
                <a:solidFill>
                  <a:srgbClr val="0000FF"/>
                </a:solidFill>
                <a:latin typeface="Times New Roman" panose="02020603050405020304" pitchFamily="18" charset="0"/>
                <a:cs typeface="Times New Roman" panose="02020603050405020304" pitchFamily="18" charset="0"/>
              </a:rPr>
              <a:t>bằng </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1 </a:t>
            </a:r>
            <a:r>
              <a:rPr lang="vi-VN" sz="2000">
                <a:solidFill>
                  <a:srgbClr val="0000FF"/>
                </a:solidFill>
                <a:latin typeface="Times New Roman" panose="02020603050405020304" pitchFamily="18" charset="0"/>
                <a:cs typeface="Times New Roman" panose="02020603050405020304" pitchFamily="18" charset="0"/>
              </a:rPr>
              <a:t>: </a:t>
            </a:r>
            <a:r>
              <a:rPr lang="vi-VN" sz="2000" smtClean="0">
                <a:solidFill>
                  <a:srgbClr val="0000FF"/>
                </a:solidFill>
                <a:latin typeface="Times New Roman" panose="02020603050405020304" pitchFamily="18" charset="0"/>
                <a:cs typeface="Times New Roman" panose="02020603050405020304" pitchFamily="18" charset="0"/>
              </a:rPr>
              <a:t>100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2. Hình biểu </a:t>
            </a:r>
            <a:r>
              <a:rPr lang="vi-VN" sz="2000">
                <a:solidFill>
                  <a:srgbClr val="0000FF"/>
                </a:solidFill>
                <a:latin typeface="Times New Roman" panose="02020603050405020304" pitchFamily="18" charset="0"/>
                <a:cs typeface="Times New Roman" panose="02020603050405020304" pitchFamily="18" charset="0"/>
              </a:rPr>
              <a:t>diễn</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Mặt </a:t>
            </a:r>
            <a:r>
              <a:rPr lang="vi-VN" sz="2000" smtClean="0">
                <a:solidFill>
                  <a:srgbClr val="0000FF"/>
                </a:solidFill>
                <a:latin typeface="Times New Roman" panose="02020603050405020304" pitchFamily="18" charset="0"/>
                <a:cs typeface="Times New Roman" panose="02020603050405020304" pitchFamily="18" charset="0"/>
              </a:rPr>
              <a:t>đứng</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Mặt </a:t>
            </a:r>
            <a:r>
              <a:rPr lang="vi-VN" sz="2000" smtClean="0">
                <a:solidFill>
                  <a:srgbClr val="0000FF"/>
                </a:solidFill>
                <a:latin typeface="Times New Roman" panose="02020603050405020304" pitchFamily="18" charset="0"/>
                <a:cs typeface="Times New Roman" panose="02020603050405020304" pitchFamily="18" charset="0"/>
              </a:rPr>
              <a:t>cắt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Mặt </a:t>
            </a:r>
            <a:r>
              <a:rPr lang="vi-VN" sz="2000" smtClean="0">
                <a:solidFill>
                  <a:srgbClr val="0000FF"/>
                </a:solidFill>
                <a:latin typeface="Times New Roman" panose="02020603050405020304" pitchFamily="18" charset="0"/>
                <a:cs typeface="Times New Roman" panose="02020603050405020304" pitchFamily="18" charset="0"/>
              </a:rPr>
              <a:t>bằng</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3. Kích </a:t>
            </a:r>
            <a:r>
              <a:rPr lang="vi-VN" sz="2000">
                <a:solidFill>
                  <a:srgbClr val="0000FF"/>
                </a:solidFill>
                <a:latin typeface="Times New Roman" panose="02020603050405020304" pitchFamily="18" charset="0"/>
                <a:cs typeface="Times New Roman" panose="02020603050405020304" pitchFamily="18" charset="0"/>
              </a:rPr>
              <a:t>thước</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14 400 - 7 000 - </a:t>
            </a:r>
            <a:r>
              <a:rPr lang="vi-VN" sz="2000">
                <a:solidFill>
                  <a:srgbClr val="0000FF"/>
                </a:solidFill>
                <a:latin typeface="Times New Roman" panose="02020603050405020304" pitchFamily="18" charset="0"/>
                <a:cs typeface="Times New Roman" panose="02020603050405020304" pitchFamily="18" charset="0"/>
              </a:rPr>
              <a:t>4 </a:t>
            </a:r>
            <a:r>
              <a:rPr lang="vi-VN" sz="2000" smtClean="0">
                <a:solidFill>
                  <a:srgbClr val="0000FF"/>
                </a:solidFill>
                <a:latin typeface="Times New Roman" panose="02020603050405020304" pitchFamily="18" charset="0"/>
                <a:cs typeface="Times New Roman" panose="02020603050405020304" pitchFamily="18" charset="0"/>
              </a:rPr>
              <a:t>200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Phòng khách, phòng bếp: 6 200 - </a:t>
            </a:r>
            <a:r>
              <a:rPr lang="vi-VN" sz="2000">
                <a:solidFill>
                  <a:srgbClr val="0000FF"/>
                </a:solidFill>
                <a:latin typeface="Times New Roman" panose="02020603050405020304" pitchFamily="18" charset="0"/>
                <a:cs typeface="Times New Roman" panose="02020603050405020304" pitchFamily="18" charset="0"/>
              </a:rPr>
              <a:t>4 </a:t>
            </a:r>
            <a:r>
              <a:rPr lang="vi-VN" sz="2000" smtClean="0">
                <a:solidFill>
                  <a:srgbClr val="0000FF"/>
                </a:solidFill>
                <a:latin typeface="Times New Roman" panose="02020603050405020304" pitchFamily="18" charset="0"/>
                <a:cs typeface="Times New Roman" panose="02020603050405020304" pitchFamily="18" charset="0"/>
              </a:rPr>
              <a:t>800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Nhà vệ sinh: 4 800 - </a:t>
            </a:r>
            <a:r>
              <a:rPr lang="vi-VN" sz="2000">
                <a:solidFill>
                  <a:srgbClr val="0000FF"/>
                </a:solidFill>
                <a:latin typeface="Times New Roman" panose="02020603050405020304" pitchFamily="18" charset="0"/>
                <a:cs typeface="Times New Roman" panose="02020603050405020304" pitchFamily="18" charset="0"/>
              </a:rPr>
              <a:t>2 </a:t>
            </a:r>
            <a:r>
              <a:rPr lang="vi-VN" sz="2000" smtClean="0">
                <a:solidFill>
                  <a:srgbClr val="0000FF"/>
                </a:solidFill>
                <a:latin typeface="Times New Roman" panose="02020603050405020304" pitchFamily="18" charset="0"/>
                <a:cs typeface="Times New Roman" panose="02020603050405020304" pitchFamily="18" charset="0"/>
              </a:rPr>
              <a:t>200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Phòng ngủ 1: 4 800 - </a:t>
            </a:r>
            <a:r>
              <a:rPr lang="vi-VN" sz="2000">
                <a:solidFill>
                  <a:srgbClr val="0000FF"/>
                </a:solidFill>
                <a:latin typeface="Times New Roman" panose="02020603050405020304" pitchFamily="18" charset="0"/>
                <a:cs typeface="Times New Roman" panose="02020603050405020304" pitchFamily="18" charset="0"/>
              </a:rPr>
              <a:t>3 </a:t>
            </a:r>
            <a:r>
              <a:rPr lang="vi-VN" sz="2000" smtClean="0">
                <a:solidFill>
                  <a:srgbClr val="0000FF"/>
                </a:solidFill>
                <a:latin typeface="Times New Roman" panose="02020603050405020304" pitchFamily="18" charset="0"/>
                <a:cs typeface="Times New Roman" panose="02020603050405020304" pitchFamily="18" charset="0"/>
              </a:rPr>
              <a:t>000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Phòng ngủ 2: 7 000 - </a:t>
            </a:r>
            <a:r>
              <a:rPr lang="vi-VN" sz="2000">
                <a:solidFill>
                  <a:srgbClr val="0000FF"/>
                </a:solidFill>
                <a:latin typeface="Times New Roman" panose="02020603050405020304" pitchFamily="18" charset="0"/>
                <a:cs typeface="Times New Roman" panose="02020603050405020304" pitchFamily="18" charset="0"/>
              </a:rPr>
              <a:t>3 </a:t>
            </a:r>
            <a:r>
              <a:rPr lang="vi-VN" sz="2000" smtClean="0">
                <a:solidFill>
                  <a:srgbClr val="0000FF"/>
                </a:solidFill>
                <a:latin typeface="Times New Roman" panose="02020603050405020304" pitchFamily="18" charset="0"/>
                <a:cs typeface="Times New Roman" panose="02020603050405020304" pitchFamily="18" charset="0"/>
              </a:rPr>
              <a:t>000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Hành lang: 9 400 - </a:t>
            </a:r>
            <a:r>
              <a:rPr lang="vi-VN" sz="2000">
                <a:solidFill>
                  <a:srgbClr val="0000FF"/>
                </a:solidFill>
                <a:latin typeface="Times New Roman" panose="02020603050405020304" pitchFamily="18" charset="0"/>
                <a:cs typeface="Times New Roman" panose="02020603050405020304" pitchFamily="18" charset="0"/>
              </a:rPr>
              <a:t>2 </a:t>
            </a:r>
            <a:r>
              <a:rPr lang="vi-VN" sz="2000" smtClean="0">
                <a:solidFill>
                  <a:srgbClr val="0000FF"/>
                </a:solidFill>
                <a:latin typeface="Times New Roman" panose="02020603050405020304" pitchFamily="18" charset="0"/>
                <a:cs typeface="Times New Roman" panose="02020603050405020304" pitchFamily="18" charset="0"/>
              </a:rPr>
              <a:t>200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4. Các bộ </a:t>
            </a:r>
            <a:r>
              <a:rPr lang="vi-VN" sz="2000">
                <a:solidFill>
                  <a:srgbClr val="0000FF"/>
                </a:solidFill>
                <a:latin typeface="Times New Roman" panose="02020603050405020304" pitchFamily="18" charset="0"/>
                <a:cs typeface="Times New Roman" panose="02020603050405020304" pitchFamily="18" charset="0"/>
              </a:rPr>
              <a:t>phận</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- 1 phòng khách + phòng bếp, 1 nhà vệ sinh, 2 </a:t>
            </a:r>
            <a:r>
              <a:rPr lang="vi-VN" sz="2000">
                <a:solidFill>
                  <a:srgbClr val="0000FF"/>
                </a:solidFill>
                <a:latin typeface="Times New Roman" panose="02020603050405020304" pitchFamily="18" charset="0"/>
                <a:cs typeface="Times New Roman" panose="02020603050405020304" pitchFamily="18" charset="0"/>
              </a:rPr>
              <a:t>phòng </a:t>
            </a:r>
            <a:r>
              <a:rPr lang="vi-VN" sz="2000" smtClean="0">
                <a:solidFill>
                  <a:srgbClr val="0000FF"/>
                </a:solidFill>
                <a:latin typeface="Times New Roman" panose="02020603050405020304" pitchFamily="18" charset="0"/>
                <a:cs typeface="Times New Roman" panose="02020603050405020304" pitchFamily="18" charset="0"/>
              </a:rPr>
              <a:t>ngủ</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1.Trên </a:t>
            </a:r>
            <a:r>
              <a:rPr lang="en-US" sz="2800" b="1">
                <a:latin typeface="Times New Roman" panose="02020603050405020304" pitchFamily="18" charset="0"/>
                <a:cs typeface="Times New Roman" panose="02020603050405020304" pitchFamily="18" charset="0"/>
              </a:rPr>
              <a:t>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a:solidFill>
                  <a:srgbClr val="FF0000"/>
                </a:solidFill>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200">
                <a:solidFill>
                  <a:srgbClr val="FF0000"/>
                </a:solidFill>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20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I.Nội dung bản vẽ nhà</a:t>
            </a:r>
          </a:p>
          <a:p>
            <a:r>
              <a:rPr lang="en-US" sz="2800">
                <a:latin typeface="Times New Roman" panose="02020603050405020304" pitchFamily="18" charset="0"/>
                <a:cs typeface="Times New Roman" panose="02020603050405020304" pitchFamily="18" charset="0"/>
              </a:rPr>
              <a:t>- Bản vẽ nhà là bản vẽ kỹ thuật dùng trong xây dựng</a:t>
            </a:r>
          </a:p>
          <a:p>
            <a:r>
              <a:rPr lang="en-US" sz="2800">
                <a:latin typeface="Times New Roman" panose="02020603050405020304" pitchFamily="18" charset="0"/>
                <a:cs typeface="Times New Roman" panose="02020603050405020304" pitchFamily="18" charset="0"/>
              </a:rPr>
              <a:t>- Bản vẽ nhà gồm các hình biểu diễn và các số liệu xác định hình dạng, kích thước các bộ phận của ngôi nhà.</a:t>
            </a:r>
          </a:p>
          <a:p>
            <a:r>
              <a:rPr lang="en-US" sz="2800">
                <a:latin typeface="Times New Roman" panose="02020603050405020304" pitchFamily="18" charset="0"/>
                <a:cs typeface="Times New Roman" panose="02020603050405020304" pitchFamily="18" charset="0"/>
              </a:rPr>
              <a:t>- Bản vẽ nhà thường có các bình biểu diễn sau:</a:t>
            </a:r>
          </a:p>
          <a:p>
            <a:r>
              <a:rPr lang="en-US" sz="2800">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en-US" sz="2800">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en-US" sz="2800">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422" y="844061"/>
            <a:ext cx="11539025" cy="5662247"/>
          </a:xfrm>
          <a:prstGeom prst="rect">
            <a:avLst/>
          </a:prstGeom>
        </p:spPr>
      </p:pic>
      <p:sp>
        <p:nvSpPr>
          <p:cNvPr id="3" name="TextBox 2"/>
          <p:cNvSpPr txBox="1"/>
          <p:nvPr/>
        </p:nvSpPr>
        <p:spPr>
          <a:xfrm>
            <a:off x="1099039" y="114300"/>
            <a:ext cx="10295792" cy="461665"/>
          </a:xfrm>
          <a:prstGeom prst="rect">
            <a:avLst/>
          </a:prstGeom>
          <a:noFill/>
        </p:spPr>
        <p:txBody>
          <a:bodyPr wrap="square" rtlCol="0">
            <a:spAutoFit/>
          </a:bodyPr>
          <a:lstStyle/>
          <a:p>
            <a:r>
              <a:rPr lang="en-US" sz="2400" b="1" i="1" smtClean="0">
                <a:latin typeface="Times New Roman" panose="02020603050405020304" pitchFamily="18" charset="0"/>
                <a:cs typeface="Times New Roman" panose="02020603050405020304" pitchFamily="18" charset="0"/>
              </a:rPr>
              <a:t>Bảng 5.1. Kí hiệu quy ước một số bộ phận của ngôi nhà(theo TCVN 4609:1998)</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II.Kí hiệu quy ước một số bộ phận của ngôi nhà</a:t>
            </a:r>
          </a:p>
          <a:p>
            <a:r>
              <a:rPr lang="en-US" sz="2800" b="1" smtClean="0">
                <a:latin typeface="Times New Roman" panose="02020603050405020304" pitchFamily="18" charset="0"/>
                <a:cs typeface="Times New Roman" panose="02020603050405020304" pitchFamily="18" charset="0"/>
              </a:rPr>
              <a:t>Bảng 5.1. SGK - T29</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1.Quan </a:t>
            </a:r>
            <a:r>
              <a:rPr lang="en-US" sz="2800" b="1">
                <a:latin typeface="Times New Roman" panose="02020603050405020304" pitchFamily="18" charset="0"/>
                <a:cs typeface="Times New Roman" panose="02020603050405020304" pitchFamily="18" charset="0"/>
              </a:rPr>
              <a:t>sát bảng </a:t>
            </a:r>
            <a:r>
              <a:rPr lang="en-US" sz="2800" b="1" smtClean="0">
                <a:latin typeface="Times New Roman" panose="02020603050405020304" pitchFamily="18" charset="0"/>
                <a:cs typeface="Times New Roman" panose="02020603050405020304" pitchFamily="18" charset="0"/>
              </a:rPr>
              <a:t>5.2</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Trình bày trình tự đọc bản vẽ </a:t>
            </a:r>
            <a:r>
              <a:rPr lang="en-US" sz="2800" b="1" smtClean="0">
                <a:latin typeface="Times New Roman" panose="02020603050405020304" pitchFamily="18" charset="0"/>
                <a:cs typeface="Times New Roman" panose="02020603050405020304" pitchFamily="18" charset="0"/>
              </a:rPr>
              <a:t>nhà</a:t>
            </a:r>
          </a:p>
          <a:p>
            <a:r>
              <a:rPr lang="en-US" sz="2800" b="1">
                <a:latin typeface="Times New Roman" panose="02020603050405020304" pitchFamily="18" charset="0"/>
                <a:cs typeface="Times New Roman" panose="02020603050405020304" pitchFamily="18" charset="0"/>
              </a:rPr>
              <a:t>2. Đọc bảng nhà một tầng hình 5.3 theo trình tự đọc bản vẽ nhà theo bảng 5.2</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3922085"/>
              </p:ext>
            </p:extLst>
          </p:nvPr>
        </p:nvGraphicFramePr>
        <p:xfrm>
          <a:off x="406989" y="1620667"/>
          <a:ext cx="11613172" cy="5218782"/>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 </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một</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tầng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000">
                          <a:effectLst/>
                          <a:latin typeface="Times New Roman" panose="02020603050405020304" pitchFamily="18" charset="0"/>
                          <a:ea typeface="Calibri" panose="020F0502020204030204" pitchFamily="34" charset="0"/>
                          <a:cs typeface="Times New Roman" panose="02020603050405020304" pitchFamily="18" charset="0"/>
                        </a:rPr>
                        <a:t>bằng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đứng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cắt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15666 x 4500 x 6350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khách, phòng</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ăn</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5000x4500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 ngủ mỗi</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3400x3150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3100x3000</a:t>
                      </a:r>
                    </a:p>
                    <a:p>
                      <a:pPr marL="0" marR="0">
                        <a:lnSpc>
                          <a:spcPct val="107000"/>
                        </a:lnSpc>
                        <a:spcBef>
                          <a:spcPts val="0"/>
                        </a:spcBef>
                        <a:spcAft>
                          <a:spcPts val="0"/>
                        </a:spcAft>
                      </a:pP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 9300x1350</a:t>
                      </a:r>
                    </a:p>
                    <a:p>
                      <a:pPr marL="0" marR="0">
                        <a:lnSpc>
                          <a:spcPct val="107000"/>
                        </a:lnSpc>
                        <a:spcBef>
                          <a:spcPts val="0"/>
                        </a:spcBef>
                        <a:spcAft>
                          <a:spcPts val="0"/>
                        </a:spcAft>
                      </a:pP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Mái cao: 2200, tường cao 3700, nền cao 450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phòng</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bếp, ăn, 2 phòng ngủ và 1 nhà vệ sinh.</a:t>
                      </a:r>
                      <a:endPar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2000" baseline="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cửa</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2 cánh, 3 cửa đi 1 cánh, 2 cửa sổ kép.</a:t>
                      </a:r>
                    </a:p>
                    <a:p>
                      <a:pPr marL="0" marR="0" indent="0">
                        <a:lnSpc>
                          <a:spcPct val="107000"/>
                        </a:lnSpc>
                        <a:spcBef>
                          <a:spcPts val="0"/>
                        </a:spcBef>
                        <a:spcAft>
                          <a:spcPts val="0"/>
                        </a:spcAft>
                        <a:buFontTx/>
                        <a:buNone/>
                      </a:pP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 lang.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479</TotalTime>
  <Words>1080</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49</cp:revision>
  <dcterms:created xsi:type="dcterms:W3CDTF">2023-06-21T22:05:51Z</dcterms:created>
  <dcterms:modified xsi:type="dcterms:W3CDTF">2023-06-29T05:50:48Z</dcterms:modified>
</cp:coreProperties>
</file>