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5" r:id="rId9"/>
    <p:sldId id="264" r:id="rId10"/>
    <p:sldId id="266" r:id="rId11"/>
    <p:sldId id="267" r:id="rId12"/>
    <p:sldId id="268" r:id="rId13"/>
    <p:sldId id="270" r:id="rId14"/>
    <p:sldId id="271" r:id="rId15"/>
    <p:sldId id="269"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2C060-1F28-4F96-8BD6-7EDD823143F0}"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D91AB-B391-4D56-8056-D297D76892E4}" type="slidenum">
              <a:rPr lang="en-US" smtClean="0"/>
              <a:t>‹#›</a:t>
            </a:fld>
            <a:endParaRPr lang="en-US"/>
          </a:p>
        </p:txBody>
      </p:sp>
    </p:spTree>
    <p:extLst>
      <p:ext uri="{BB962C8B-B14F-4D97-AF65-F5344CB8AC3E}">
        <p14:creationId xmlns:p14="http://schemas.microsoft.com/office/powerpoint/2010/main" val="409184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Times New Roman" pitchFamily="18" charset="0"/>
              </a:defRPr>
            </a:lvl1pPr>
            <a:lvl2pPr marL="783664" indent="-301409" eaLnBrk="0" hangingPunct="0">
              <a:defRPr sz="2500">
                <a:solidFill>
                  <a:schemeClr val="tx1"/>
                </a:solidFill>
                <a:latin typeface="Times New Roman" pitchFamily="18" charset="0"/>
              </a:defRPr>
            </a:lvl2pPr>
            <a:lvl3pPr marL="1205636" indent="-241127" eaLnBrk="0" hangingPunct="0">
              <a:defRPr sz="2500">
                <a:solidFill>
                  <a:schemeClr val="tx1"/>
                </a:solidFill>
                <a:latin typeface="Times New Roman" pitchFamily="18" charset="0"/>
              </a:defRPr>
            </a:lvl3pPr>
            <a:lvl4pPr marL="1687891" indent="-241127" eaLnBrk="0" hangingPunct="0">
              <a:defRPr sz="2500">
                <a:solidFill>
                  <a:schemeClr val="tx1"/>
                </a:solidFill>
                <a:latin typeface="Times New Roman" pitchFamily="18" charset="0"/>
              </a:defRPr>
            </a:lvl4pPr>
            <a:lvl5pPr marL="2170146" indent="-241127" eaLnBrk="0" hangingPunct="0">
              <a:defRPr sz="2500">
                <a:solidFill>
                  <a:schemeClr val="tx1"/>
                </a:solidFill>
                <a:latin typeface="Times New Roman" pitchFamily="18" charset="0"/>
              </a:defRPr>
            </a:lvl5pPr>
            <a:lvl6pPr marL="2652400" indent="-241127" eaLnBrk="0" fontAlgn="base" hangingPunct="0">
              <a:spcBef>
                <a:spcPct val="0"/>
              </a:spcBef>
              <a:spcAft>
                <a:spcPct val="0"/>
              </a:spcAft>
              <a:defRPr sz="2500">
                <a:solidFill>
                  <a:schemeClr val="tx1"/>
                </a:solidFill>
                <a:latin typeface="Times New Roman" pitchFamily="18" charset="0"/>
              </a:defRPr>
            </a:lvl6pPr>
            <a:lvl7pPr marL="3134655" indent="-241127" eaLnBrk="0" fontAlgn="base" hangingPunct="0">
              <a:spcBef>
                <a:spcPct val="0"/>
              </a:spcBef>
              <a:spcAft>
                <a:spcPct val="0"/>
              </a:spcAft>
              <a:defRPr sz="2500">
                <a:solidFill>
                  <a:schemeClr val="tx1"/>
                </a:solidFill>
                <a:latin typeface="Times New Roman" pitchFamily="18" charset="0"/>
              </a:defRPr>
            </a:lvl7pPr>
            <a:lvl8pPr marL="3616909" indent="-241127" eaLnBrk="0" fontAlgn="base" hangingPunct="0">
              <a:spcBef>
                <a:spcPct val="0"/>
              </a:spcBef>
              <a:spcAft>
                <a:spcPct val="0"/>
              </a:spcAft>
              <a:defRPr sz="2500">
                <a:solidFill>
                  <a:schemeClr val="tx1"/>
                </a:solidFill>
                <a:latin typeface="Times New Roman" pitchFamily="18" charset="0"/>
              </a:defRPr>
            </a:lvl8pPr>
            <a:lvl9pPr marL="4099164" indent="-241127" eaLnBrk="0" fontAlgn="base" hangingPunct="0">
              <a:spcBef>
                <a:spcPct val="0"/>
              </a:spcBef>
              <a:spcAft>
                <a:spcPct val="0"/>
              </a:spcAft>
              <a:defRPr sz="2500">
                <a:solidFill>
                  <a:schemeClr val="tx1"/>
                </a:solidFill>
                <a:latin typeface="Times New Roman" pitchFamily="18" charset="0"/>
              </a:defRPr>
            </a:lvl9pPr>
          </a:lstStyle>
          <a:p>
            <a:pPr eaLnBrk="1" hangingPunct="1"/>
            <a:fld id="{600256E2-39A5-4D31-ADAD-93FFDE34EB61}" type="slidenum">
              <a:rPr lang="en-GB" sz="1300"/>
              <a:pPr eaLnBrk="1" hangingPunct="1"/>
              <a:t>16</a:t>
            </a:fld>
            <a:endParaRPr lang="en-GB" sz="1300"/>
          </a:p>
        </p:txBody>
      </p:sp>
      <p:sp>
        <p:nvSpPr>
          <p:cNvPr id="2" name="Date Placeholder 1"/>
          <p:cNvSpPr>
            <a:spLocks noGrp="1"/>
          </p:cNvSpPr>
          <p:nvPr>
            <p:ph type="dt" idx="10"/>
          </p:nvPr>
        </p:nvSpPr>
        <p:spPr/>
        <p:txBody>
          <a:bodyPr/>
          <a:lstStyle/>
          <a:p>
            <a:pPr>
              <a:defRPr/>
            </a:pPr>
            <a:fld id="{4519FDFB-5F1B-4843-A2A8-44B2958B3BF5}" type="datetime6">
              <a:rPr lang="en-US" smtClean="0"/>
              <a:t>October 23</a:t>
            </a:fld>
            <a:endParaRPr lang="en-GB"/>
          </a:p>
        </p:txBody>
      </p:sp>
      <p:sp>
        <p:nvSpPr>
          <p:cNvPr id="3" name="Footer Placeholder 2"/>
          <p:cNvSpPr>
            <a:spLocks noGrp="1"/>
          </p:cNvSpPr>
          <p:nvPr>
            <p:ph type="ftr" sz="quarter" idx="11"/>
          </p:nvPr>
        </p:nvSpPr>
        <p:spPr/>
        <p:txBody>
          <a:bodyPr/>
          <a:lstStyle/>
          <a:p>
            <a:pPr>
              <a:defRPr/>
            </a:pPr>
            <a:r>
              <a:rPr lang="en-GB"/>
              <a:t>Term 1 / Module 1 / Lesson 2</a:t>
            </a:r>
          </a:p>
        </p:txBody>
      </p:sp>
      <p:sp>
        <p:nvSpPr>
          <p:cNvPr id="4" name="Header Placeholder 3"/>
          <p:cNvSpPr>
            <a:spLocks noGrp="1"/>
          </p:cNvSpPr>
          <p:nvPr>
            <p:ph type="hdr" sz="quarter" idx="12"/>
          </p:nvPr>
        </p:nvSpPr>
        <p:spPr/>
        <p:txBody>
          <a:bodyPr/>
          <a:lstStyle/>
          <a:p>
            <a:pPr>
              <a:defRPr/>
            </a:pPr>
            <a:r>
              <a:rPr lang="en-GB"/>
              <a:t>Mini School - History</a:t>
            </a:r>
          </a:p>
        </p:txBody>
      </p:sp>
    </p:spTree>
    <p:extLst>
      <p:ext uri="{BB962C8B-B14F-4D97-AF65-F5344CB8AC3E}">
        <p14:creationId xmlns:p14="http://schemas.microsoft.com/office/powerpoint/2010/main" val="279728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3709D-DFDE-46B3-9489-988467112A0F}"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405705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3709D-DFDE-46B3-9489-988467112A0F}"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237028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3709D-DFDE-46B3-9489-988467112A0F}"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22802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3709D-DFDE-46B3-9489-988467112A0F}"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172567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A3709D-DFDE-46B3-9489-988467112A0F}"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173142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3709D-DFDE-46B3-9489-988467112A0F}"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326909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3709D-DFDE-46B3-9489-988467112A0F}"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157610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3709D-DFDE-46B3-9489-988467112A0F}"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14727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3709D-DFDE-46B3-9489-988467112A0F}"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66319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3709D-DFDE-46B3-9489-988467112A0F}"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209836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A3709D-DFDE-46B3-9489-988467112A0F}"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9F17-6F7E-4A8A-8638-845315C0E27C}" type="slidenum">
              <a:rPr lang="en-US" smtClean="0"/>
              <a:t>‹#›</a:t>
            </a:fld>
            <a:endParaRPr lang="en-US"/>
          </a:p>
        </p:txBody>
      </p:sp>
    </p:spTree>
    <p:extLst>
      <p:ext uri="{BB962C8B-B14F-4D97-AF65-F5344CB8AC3E}">
        <p14:creationId xmlns:p14="http://schemas.microsoft.com/office/powerpoint/2010/main" val="391972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3709D-DFDE-46B3-9489-988467112A0F}"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69F17-6F7E-4A8A-8638-845315C0E27C}" type="slidenum">
              <a:rPr lang="en-US" smtClean="0"/>
              <a:t>‹#›</a:t>
            </a:fld>
            <a:endParaRPr lang="en-US"/>
          </a:p>
        </p:txBody>
      </p:sp>
    </p:spTree>
    <p:extLst>
      <p:ext uri="{BB962C8B-B14F-4D97-AF65-F5344CB8AC3E}">
        <p14:creationId xmlns:p14="http://schemas.microsoft.com/office/powerpoint/2010/main" val="325739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0194" y="2420888"/>
            <a:ext cx="10607040" cy="3960440"/>
          </a:xfr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t="100000" r="100000"/>
            </a:path>
            <a:tileRect l="-100000" b="-100000"/>
          </a:gradFill>
        </p:spPr>
        <p:txBody>
          <a:bodyPr>
            <a:noAutofit/>
          </a:bodyPr>
          <a:lstStyle/>
          <a:p>
            <a:pPr algn="ctr">
              <a:lnSpc>
                <a:spcPct val="125000"/>
              </a:lnSpc>
            </a:pPr>
            <a:r>
              <a:rPr lang="en-GB" b="1" u="sng" dirty="0" err="1">
                <a:solidFill>
                  <a:srgbClr val="FF0000"/>
                </a:solidFill>
                <a:latin typeface="Calibri" panose="020F0502020204030204" pitchFamily="34" charset="0"/>
                <a:cs typeface="Calibri" panose="020F0502020204030204" pitchFamily="34" charset="0"/>
              </a:rPr>
              <a:t>Mục</a:t>
            </a:r>
            <a:r>
              <a:rPr lang="en-GB" b="1" u="sng" dirty="0">
                <a:solidFill>
                  <a:srgbClr val="FF0000"/>
                </a:solidFill>
                <a:latin typeface="Calibri" panose="020F0502020204030204" pitchFamily="34" charset="0"/>
                <a:cs typeface="Calibri" panose="020F0502020204030204" pitchFamily="34" charset="0"/>
              </a:rPr>
              <a:t> </a:t>
            </a:r>
            <a:r>
              <a:rPr lang="en-GB" b="1" u="sng" dirty="0" err="1">
                <a:solidFill>
                  <a:srgbClr val="FF0000"/>
                </a:solidFill>
                <a:latin typeface="Calibri" panose="020F0502020204030204" pitchFamily="34" charset="0"/>
                <a:cs typeface="Calibri" panose="020F0502020204030204" pitchFamily="34" charset="0"/>
              </a:rPr>
              <a:t>tiêu</a:t>
            </a:r>
            <a:r>
              <a:rPr lang="en-GB" b="1" u="sng" dirty="0">
                <a:solidFill>
                  <a:srgbClr val="FF0000"/>
                </a:solidFill>
                <a:latin typeface="Calibri" panose="020F0502020204030204" pitchFamily="34" charset="0"/>
                <a:cs typeface="Calibri" panose="020F0502020204030204" pitchFamily="34" charset="0"/>
              </a:rPr>
              <a:t> </a:t>
            </a:r>
            <a:r>
              <a:rPr lang="en-GB" b="1" u="sng" dirty="0" err="1">
                <a:solidFill>
                  <a:srgbClr val="FF0000"/>
                </a:solidFill>
                <a:latin typeface="Calibri" panose="020F0502020204030204" pitchFamily="34" charset="0"/>
                <a:cs typeface="Calibri" panose="020F0502020204030204" pitchFamily="34" charset="0"/>
              </a:rPr>
              <a:t>bài</a:t>
            </a:r>
            <a:r>
              <a:rPr lang="en-GB" b="1" u="sng" dirty="0">
                <a:solidFill>
                  <a:srgbClr val="FF0000"/>
                </a:solidFill>
                <a:latin typeface="Calibri" panose="020F0502020204030204" pitchFamily="34" charset="0"/>
                <a:cs typeface="Calibri" panose="020F0502020204030204" pitchFamily="34" charset="0"/>
              </a:rPr>
              <a:t> </a:t>
            </a:r>
            <a:r>
              <a:rPr lang="en-GB" b="1" u="sng" dirty="0" err="1">
                <a:solidFill>
                  <a:srgbClr val="FF0000"/>
                </a:solidFill>
                <a:latin typeface="Calibri" panose="020F0502020204030204" pitchFamily="34" charset="0"/>
                <a:cs typeface="Calibri" panose="020F0502020204030204" pitchFamily="34" charset="0"/>
              </a:rPr>
              <a:t>học</a:t>
            </a:r>
            <a:endParaRPr lang="en-GB" b="1" u="sng" dirty="0">
              <a:solidFill>
                <a:srgbClr val="FF0000"/>
              </a:solidFill>
              <a:latin typeface="Calibri" panose="020F0502020204030204" pitchFamily="34" charset="0"/>
              <a:cs typeface="Calibri" panose="020F0502020204030204" pitchFamily="34" charset="0"/>
            </a:endParaRPr>
          </a:p>
          <a:p>
            <a:pPr>
              <a:lnSpc>
                <a:spcPct val="170000"/>
              </a:lnSpc>
            </a:pPr>
            <a:r>
              <a:rPr lang="it-IT" dirty="0">
                <a:latin typeface="Calibri" panose="020F0502020204030204" pitchFamily="34" charset="0"/>
                <a:cs typeface="Calibri" panose="020F0502020204030204" pitchFamily="34" charset="0"/>
              </a:rPr>
              <a:t>- Giải thích được các khái niệm thời gian, niên đại: thập kỉ, thế kỉ, thiên nhiên kỉ, trước công nguyên, công nguyên, âm lịch, dương lịch và âm dương lịch.</a:t>
            </a:r>
            <a:endParaRPr lang="en-US" dirty="0">
              <a:latin typeface="Calibri" panose="020F0502020204030204" pitchFamily="34" charset="0"/>
              <a:cs typeface="Calibri" panose="020F0502020204030204" pitchFamily="34" charset="0"/>
            </a:endParaRPr>
          </a:p>
          <a:p>
            <a:pPr>
              <a:lnSpc>
                <a:spcPct val="170000"/>
              </a:lnSpc>
            </a:pPr>
            <a:r>
              <a:rPr lang="it-IT" dirty="0">
                <a:latin typeface="Calibri" panose="020F0502020204030204" pitchFamily="34" charset="0"/>
                <a:cs typeface="Calibri" panose="020F0502020204030204" pitchFamily="34" charset="0"/>
              </a:rPr>
              <a:t>- Lý giải vì sao phải xác định thời gian trong lịch sử, và biết cách tính thời gian, niên đại trong lịch sử.</a:t>
            </a:r>
            <a:endParaRPr lang="en-US" dirty="0">
              <a:latin typeface="Calibri" panose="020F0502020204030204" pitchFamily="34" charset="0"/>
              <a:cs typeface="Calibri" panose="020F0502020204030204" pitchFamily="34" charset="0"/>
            </a:endParaRPr>
          </a:p>
        </p:txBody>
      </p:sp>
      <p:sp>
        <p:nvSpPr>
          <p:cNvPr id="4" name="Rounded Rectangle 3"/>
          <p:cNvSpPr/>
          <p:nvPr/>
        </p:nvSpPr>
        <p:spPr>
          <a:xfrm>
            <a:off x="2063552" y="692696"/>
            <a:ext cx="7848872" cy="108012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TIẾT 3. BÀI 3. THỜI GIAN TRONG LỊCH SỬ</a:t>
            </a:r>
            <a:endParaRPr lang="en-US" sz="3200" dirty="0"/>
          </a:p>
        </p:txBody>
      </p:sp>
    </p:spTree>
    <p:extLst>
      <p:ext uri="{BB962C8B-B14F-4D97-AF65-F5344CB8AC3E}">
        <p14:creationId xmlns:p14="http://schemas.microsoft.com/office/powerpoint/2010/main" val="18774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56E0675-F5D1-E646-B4B4-843EB959936B}"/>
              </a:ext>
            </a:extLst>
          </p:cNvPr>
          <p:cNvSpPr txBox="1"/>
          <p:nvPr/>
        </p:nvSpPr>
        <p:spPr>
          <a:xfrm>
            <a:off x="1682872" y="96148"/>
            <a:ext cx="913181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TIẾT 3. </a:t>
            </a:r>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16" name="Rectangle 15">
            <a:extLst>
              <a:ext uri="{FF2B5EF4-FFF2-40B4-BE49-F238E27FC236}">
                <a16:creationId xmlns:a16="http://schemas.microsoft.com/office/drawing/2014/main" id="{5B5C8DB9-CE2D-624E-8D94-8B0F7678E210}"/>
              </a:ext>
            </a:extLst>
          </p:cNvPr>
          <p:cNvSpPr/>
          <p:nvPr/>
        </p:nvSpPr>
        <p:spPr>
          <a:xfrm>
            <a:off x="1682872" y="852470"/>
            <a:ext cx="5593198" cy="385362"/>
          </a:xfrm>
          <a:prstGeom prst="rect">
            <a:avLst/>
          </a:prstGeom>
        </p:spPr>
        <p:txBody>
          <a:bodyPr wrap="non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rPr>
              <a:t>2</a:t>
            </a:r>
            <a:r>
              <a:rPr lang="en-VN" b="1" dirty="0">
                <a:solidFill>
                  <a:srgbClr val="FF0000"/>
                </a:solidFill>
                <a:latin typeface="Times New Roman" panose="02020603050405020304" pitchFamily="18" charset="0"/>
                <a:ea typeface="Times New Roman" panose="02020603050405020304" pitchFamily="18" charset="0"/>
              </a:rPr>
              <a:t>. 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pic>
        <p:nvPicPr>
          <p:cNvPr id="17"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A7020B27-4FA7-634C-8DBA-0C2CD82A0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4609" y="3392"/>
            <a:ext cx="181356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7B5FD49-D6D8-3442-B5F7-506A17076A77}"/>
              </a:ext>
            </a:extLst>
          </p:cNvPr>
          <p:cNvPicPr/>
          <p:nvPr/>
        </p:nvPicPr>
        <p:blipFill>
          <a:blip r:embed="rId3">
            <a:extLst>
              <a:ext uri="{28A0092B-C50C-407E-A947-70E740481C1C}">
                <a14:useLocalDpi xmlns:a14="http://schemas.microsoft.com/office/drawing/2010/main" val="0"/>
              </a:ext>
            </a:extLst>
          </a:blip>
          <a:stretch>
            <a:fillRect/>
          </a:stretch>
        </p:blipFill>
        <p:spPr>
          <a:xfrm>
            <a:off x="783836" y="4820660"/>
            <a:ext cx="2121289" cy="1973332"/>
          </a:xfrm>
          <a:prstGeom prst="rect">
            <a:avLst/>
          </a:prstGeom>
        </p:spPr>
      </p:pic>
      <p:sp>
        <p:nvSpPr>
          <p:cNvPr id="19" name="Horizontal Scroll 18">
            <a:extLst>
              <a:ext uri="{FF2B5EF4-FFF2-40B4-BE49-F238E27FC236}">
                <a16:creationId xmlns:a16="http://schemas.microsoft.com/office/drawing/2014/main" id="{C5D69347-0244-4841-9244-5E3237D4E612}"/>
              </a:ext>
            </a:extLst>
          </p:cNvPr>
          <p:cNvSpPr/>
          <p:nvPr/>
        </p:nvSpPr>
        <p:spPr>
          <a:xfrm>
            <a:off x="237315" y="1237832"/>
            <a:ext cx="10677954" cy="4118405"/>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D</a:t>
            </a:r>
            <a:r>
              <a:rPr lang="vi-VN"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ơng</a:t>
            </a:r>
            <a:r>
              <a:rPr lang="en-US"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dương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365 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chia thành 12 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 đủ (31 ngày) và tháng thiếu (30 ngày). </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háng 2 chỉ có 28 ngày.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nhuận</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 366 ngày. Tháng 2 của năm nhuận có 29 ngày, ngày thứ 29 ấy gọi là “ngày nhuận”.</a:t>
            </a:r>
            <a:endPar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Âm</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360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chia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12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đủ</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30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thiếu</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29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426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A96-7C33-9B41-9D42-E33DDCCCB2CA}"/>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776E500-5E3D-C84C-9166-2F09DE9D8DAD}"/>
              </a:ext>
            </a:extLst>
          </p:cNvPr>
          <p:cNvSpPr>
            <a:spLocks noGrp="1"/>
          </p:cNvSpPr>
          <p:nvPr>
            <p:ph idx="1"/>
          </p:nvPr>
        </p:nvSpPr>
        <p:spPr/>
        <p:txBody>
          <a:bodyPr/>
          <a:lstStyle/>
          <a:p>
            <a:endParaRPr lang="en-VN"/>
          </a:p>
        </p:txBody>
      </p:sp>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9" y="0"/>
            <a:ext cx="12191999" cy="7735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A6E616-2B28-A347-9668-0F742566AE8F}"/>
              </a:ext>
            </a:extLst>
          </p:cNvPr>
          <p:cNvPicPr/>
          <p:nvPr/>
        </p:nvPicPr>
        <p:blipFill>
          <a:blip r:embed="rId3">
            <a:extLst>
              <a:ext uri="{28A0092B-C50C-407E-A947-70E740481C1C}">
                <a14:useLocalDpi xmlns:a14="http://schemas.microsoft.com/office/drawing/2010/main" val="0"/>
              </a:ext>
            </a:extLst>
          </a:blip>
          <a:stretch>
            <a:fillRect/>
          </a:stretch>
        </p:blipFill>
        <p:spPr>
          <a:xfrm>
            <a:off x="478776" y="2190595"/>
            <a:ext cx="7872412" cy="1810699"/>
          </a:xfrm>
          <a:prstGeom prst="rect">
            <a:avLst/>
          </a:prstGeom>
        </p:spPr>
      </p:pic>
      <p:sp>
        <p:nvSpPr>
          <p:cNvPr id="9" name="Vertical Scroll 8">
            <a:extLst>
              <a:ext uri="{FF2B5EF4-FFF2-40B4-BE49-F238E27FC236}">
                <a16:creationId xmlns:a16="http://schemas.microsoft.com/office/drawing/2014/main" id="{0A8DC9C2-C3C0-B641-AA14-332650000F6D}"/>
              </a:ext>
            </a:extLst>
          </p:cNvPr>
          <p:cNvSpPr/>
          <p:nvPr/>
        </p:nvSpPr>
        <p:spPr>
          <a:xfrm>
            <a:off x="8047768" y="1397288"/>
            <a:ext cx="3228975" cy="3521075"/>
          </a:xfrm>
          <a:prstGeom prst="verticalScroll">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Đọc thông tin </a:t>
            </a:r>
            <a:r>
              <a:rPr lang="en-US" sz="2000" dirty="0">
                <a:latin typeface="Times New Roman" panose="02020603050405020304" pitchFamily="18" charset="0"/>
                <a:cs typeface="Times New Roman" panose="02020603050405020304" pitchFamily="18" charset="0"/>
              </a:rPr>
              <a:t>SGK</a:t>
            </a:r>
            <a:r>
              <a:rPr lang="vi-VN" sz="2000" dirty="0">
                <a:latin typeface="Times New Roman" panose="02020603050405020304" pitchFamily="18" charset="0"/>
                <a:cs typeface="Times New Roman" panose="02020603050405020304" pitchFamily="18" charset="0"/>
              </a:rPr>
              <a:t> </a:t>
            </a:r>
            <a:r>
              <a:rPr lang="en-VN" sz="2000" dirty="0">
                <a:latin typeface="Times New Roman" panose="02020603050405020304" pitchFamily="18" charset="0"/>
                <a:cs typeface="Times New Roman" panose="02020603050405020304" pitchFamily="18" charset="0"/>
              </a:rPr>
              <a:t>cho biết mỗi thập kỉ, thế kỉ, thiên niên kỉ có bao nhiêu năm</a:t>
            </a:r>
            <a:r>
              <a:rPr lang="vi-VN" sz="2000" dirty="0">
                <a:latin typeface="Times New Roman" panose="02020603050405020304" pitchFamily="18" charset="0"/>
                <a:cs typeface="Times New Roman" panose="02020603050405020304" pitchFamily="18" charset="0"/>
              </a:rPr>
              <a:t>?</a:t>
            </a:r>
            <a:r>
              <a:rPr lang="en-VN" sz="2000" dirty="0">
                <a:latin typeface="Times New Roman" panose="02020603050405020304" pitchFamily="18" charset="0"/>
                <a:cs typeface="Times New Roman" panose="02020603050405020304" pitchFamily="18" charset="0"/>
              </a:rPr>
              <a:t> Quan sát sơ đồ hình </a:t>
            </a:r>
            <a:r>
              <a:rPr lang="vi-VN" sz="2000" dirty="0">
                <a:latin typeface="Times New Roman" panose="02020603050405020304" pitchFamily="18" charset="0"/>
                <a:cs typeface="Times New Roman" panose="02020603050405020304" pitchFamily="18" charset="0"/>
              </a:rPr>
              <a:t>3 muốn biết năm 2000 TCN cách ngày nay bao nhiêu năm thì tính như thế nào?</a:t>
            </a:r>
            <a:endParaRPr lang="en-VN" sz="2000" dirty="0">
              <a:latin typeface="Times New Roman" panose="02020603050405020304" pitchFamily="18" charset="0"/>
              <a:cs typeface="Times New Roman" panose="02020603050405020304" pitchFamily="18" charset="0"/>
            </a:endParaRP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7641E0B5-A657-AD44-AB13-B10644548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6009" y="2791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4C8545-0E5E-374D-951C-761E4F50C1F4}"/>
              </a:ext>
            </a:extLst>
          </p:cNvPr>
          <p:cNvSpPr txBox="1"/>
          <p:nvPr/>
        </p:nvSpPr>
        <p:spPr>
          <a:xfrm>
            <a:off x="2827498" y="115178"/>
            <a:ext cx="7909560" cy="584775"/>
          </a:xfrm>
          <a:prstGeom prst="rect">
            <a:avLst/>
          </a:prstGeom>
          <a:noFill/>
        </p:spPr>
        <p:txBody>
          <a:bodyPr wrap="squar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14" name="Rectangle 13">
            <a:extLst>
              <a:ext uri="{FF2B5EF4-FFF2-40B4-BE49-F238E27FC236}">
                <a16:creationId xmlns:a16="http://schemas.microsoft.com/office/drawing/2014/main" id="{83F9875E-A924-A140-80A9-84C5D7AFFF00}"/>
              </a:ext>
            </a:extLst>
          </p:cNvPr>
          <p:cNvSpPr/>
          <p:nvPr/>
        </p:nvSpPr>
        <p:spPr>
          <a:xfrm>
            <a:off x="1668585" y="757219"/>
            <a:ext cx="5593198" cy="385362"/>
          </a:xfrm>
          <a:prstGeom prst="rect">
            <a:avLst/>
          </a:prstGeom>
        </p:spPr>
        <p:txBody>
          <a:bodyPr wrap="non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rPr>
              <a:t>2</a:t>
            </a:r>
            <a:r>
              <a:rPr lang="en-VN" b="1" dirty="0">
                <a:solidFill>
                  <a:srgbClr val="FF0000"/>
                </a:solidFill>
                <a:latin typeface="Times New Roman" panose="02020603050405020304" pitchFamily="18" charset="0"/>
                <a:ea typeface="Times New Roman" panose="02020603050405020304" pitchFamily="18" charset="0"/>
              </a:rPr>
              <a:t>. 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710184" y="4529896"/>
            <a:ext cx="5864352" cy="166199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thập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kỷ</a:t>
            </a:r>
            <a:r>
              <a:rPr lang="en-US" sz="2800" dirty="0">
                <a:solidFill>
                  <a:srgbClr val="FF0000"/>
                </a:solidFill>
                <a:latin typeface="Times New Roman" panose="02020603050405020304" pitchFamily="18" charset="0"/>
                <a:cs typeface="Times New Roman" panose="02020603050405020304" pitchFamily="18" charset="0"/>
              </a:rPr>
              <a:t> = 10 </a:t>
            </a:r>
            <a:r>
              <a:rPr lang="en-US" sz="2800" dirty="0" err="1">
                <a:solidFill>
                  <a:srgbClr val="FF0000"/>
                </a:solidFill>
                <a:latin typeface="Times New Roman" panose="02020603050405020304" pitchFamily="18" charset="0"/>
                <a:cs typeface="Times New Roman" panose="02020603050405020304" pitchFamily="18" charset="0"/>
              </a:rPr>
              <a:t>năm</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kỉ</a:t>
            </a:r>
            <a:r>
              <a:rPr lang="en-US" sz="2800" dirty="0">
                <a:solidFill>
                  <a:srgbClr val="FF0000"/>
                </a:solidFill>
                <a:latin typeface="Times New Roman" panose="02020603050405020304" pitchFamily="18" charset="0"/>
                <a:cs typeface="Times New Roman" panose="02020603050405020304" pitchFamily="18" charset="0"/>
              </a:rPr>
              <a:t> = 100 </a:t>
            </a:r>
            <a:r>
              <a:rPr lang="en-US" sz="2800" dirty="0" err="1">
                <a:solidFill>
                  <a:srgbClr val="FF0000"/>
                </a:solidFill>
                <a:latin typeface="Times New Roman" panose="02020603050405020304" pitchFamily="18" charset="0"/>
                <a:cs typeface="Times New Roman" panose="02020603050405020304" pitchFamily="18" charset="0"/>
              </a:rPr>
              <a:t>năm</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kỉ</a:t>
            </a:r>
            <a:r>
              <a:rPr lang="en-US" sz="2800" dirty="0">
                <a:solidFill>
                  <a:srgbClr val="FF0000"/>
                </a:solidFill>
                <a:latin typeface="Times New Roman" panose="02020603050405020304" pitchFamily="18" charset="0"/>
                <a:cs typeface="Times New Roman" panose="02020603050405020304" pitchFamily="18" charset="0"/>
              </a:rPr>
              <a:t> = 1000 </a:t>
            </a: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8716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4F7EE3A-F19F-714F-8B57-45475DD50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0"/>
            <a:ext cx="120700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CC8E6C-647F-CC4C-B3A4-88B5302D46ED}"/>
              </a:ext>
            </a:extLst>
          </p:cNvPr>
          <p:cNvPicPr/>
          <p:nvPr/>
        </p:nvPicPr>
        <p:blipFill>
          <a:blip r:embed="rId3">
            <a:extLst>
              <a:ext uri="{28A0092B-C50C-407E-A947-70E740481C1C}">
                <a14:useLocalDpi xmlns:a14="http://schemas.microsoft.com/office/drawing/2010/main" val="0"/>
              </a:ext>
            </a:extLst>
          </a:blip>
          <a:stretch>
            <a:fillRect/>
          </a:stretch>
        </p:blipFill>
        <p:spPr>
          <a:xfrm>
            <a:off x="365760" y="1512915"/>
            <a:ext cx="11667744" cy="5116485"/>
          </a:xfrm>
          <a:prstGeom prst="rect">
            <a:avLst/>
          </a:prstGeom>
        </p:spPr>
      </p:pic>
      <p:sp>
        <p:nvSpPr>
          <p:cNvPr id="5" name="TextBox 4">
            <a:extLst>
              <a:ext uri="{FF2B5EF4-FFF2-40B4-BE49-F238E27FC236}">
                <a16:creationId xmlns:a16="http://schemas.microsoft.com/office/drawing/2014/main" id="{34E4CE94-FE06-9A4B-B915-E318A2446761}"/>
              </a:ext>
            </a:extLst>
          </p:cNvPr>
          <p:cNvSpPr txBox="1"/>
          <p:nvPr/>
        </p:nvSpPr>
        <p:spPr>
          <a:xfrm>
            <a:off x="2905125" y="96148"/>
            <a:ext cx="7909560" cy="584775"/>
          </a:xfrm>
          <a:prstGeom prst="rect">
            <a:avLst/>
          </a:prstGeom>
          <a:noFill/>
        </p:spPr>
        <p:txBody>
          <a:bodyPr wrap="squar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6" name="Rectangle 5">
            <a:extLst>
              <a:ext uri="{FF2B5EF4-FFF2-40B4-BE49-F238E27FC236}">
                <a16:creationId xmlns:a16="http://schemas.microsoft.com/office/drawing/2014/main" id="{6A39C652-77FB-DF42-AE71-EA286CBF746C}"/>
              </a:ext>
            </a:extLst>
          </p:cNvPr>
          <p:cNvSpPr/>
          <p:nvPr/>
        </p:nvSpPr>
        <p:spPr>
          <a:xfrm>
            <a:off x="1682872" y="852470"/>
            <a:ext cx="5593198" cy="385362"/>
          </a:xfrm>
          <a:prstGeom prst="rect">
            <a:avLst/>
          </a:prstGeom>
        </p:spPr>
        <p:txBody>
          <a:bodyPr wrap="none">
            <a:spAutoFit/>
          </a:bodyPr>
          <a:lstStyle/>
          <a:p>
            <a:pPr algn="just">
              <a:lnSpc>
                <a:spcPct val="115000"/>
              </a:lnSpc>
            </a:pPr>
            <a:r>
              <a:rPr lang="en-US" b="1">
                <a:solidFill>
                  <a:srgbClr val="FF0000"/>
                </a:solidFill>
                <a:latin typeface="Times New Roman" panose="02020603050405020304" pitchFamily="18" charset="0"/>
                <a:ea typeface="Times New Roman" panose="02020603050405020304" pitchFamily="18" charset="0"/>
              </a:rPr>
              <a:t>2</a:t>
            </a:r>
            <a:r>
              <a:rPr lang="en-VN" b="1">
                <a:solidFill>
                  <a:srgbClr val="FF0000"/>
                </a:solidFill>
                <a:latin typeface="Times New Roman" panose="02020603050405020304" pitchFamily="18" charset="0"/>
                <a:ea typeface="Times New Roman" panose="02020603050405020304" pitchFamily="18" charset="0"/>
              </a:rPr>
              <a:t>. </a:t>
            </a:r>
            <a:r>
              <a:rPr lang="en-VN" b="1" dirty="0">
                <a:solidFill>
                  <a:srgbClr val="FF0000"/>
                </a:solidFill>
                <a:latin typeface="Times New Roman" panose="02020603050405020304" pitchFamily="18" charset="0"/>
                <a:ea typeface="Times New Roman" panose="02020603050405020304" pitchFamily="18" charset="0"/>
              </a:rPr>
              <a:t>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338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Content Placeholder 2"/>
          <p:cNvSpPr txBox="1">
            <a:spLocks/>
          </p:cNvSpPr>
          <p:nvPr/>
        </p:nvSpPr>
        <p:spPr>
          <a:xfrm>
            <a:off x="1981200" y="1600200"/>
            <a:ext cx="8219256" cy="4709120"/>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Symbol"/>
              <a:buChar char="Þ"/>
            </a:pPr>
            <a:r>
              <a:rPr lang="en-GB" sz="2800" b="1" i="0" dirty="0">
                <a:solidFill>
                  <a:srgbClr val="C00000"/>
                </a:solidFill>
                <a:latin typeface="Calibri" panose="020F0502020204030204" pitchFamily="34" charset="0"/>
                <a:cs typeface="Calibri" panose="020F0502020204030204" pitchFamily="34" charset="0"/>
              </a:rPr>
              <a:t> </a:t>
            </a:r>
            <a:r>
              <a:rPr lang="en-GB" sz="2800" b="1" i="0" dirty="0" err="1">
                <a:solidFill>
                  <a:srgbClr val="C00000"/>
                </a:solidFill>
                <a:latin typeface="Calibri" panose="020F0502020204030204" pitchFamily="34" charset="0"/>
                <a:cs typeface="Calibri" panose="020F0502020204030204" pitchFamily="34" charset="0"/>
              </a:rPr>
              <a:t>Công</a:t>
            </a:r>
            <a:r>
              <a:rPr lang="en-GB" sz="2800" b="1" i="0" dirty="0">
                <a:solidFill>
                  <a:srgbClr val="C00000"/>
                </a:solidFill>
                <a:latin typeface="Calibri" panose="020F0502020204030204" pitchFamily="34" charset="0"/>
                <a:cs typeface="Calibri" panose="020F0502020204030204" pitchFamily="34" charset="0"/>
              </a:rPr>
              <a:t> </a:t>
            </a:r>
            <a:r>
              <a:rPr lang="en-GB" sz="2800" b="1" i="0" dirty="0" err="1">
                <a:solidFill>
                  <a:srgbClr val="C00000"/>
                </a:solidFill>
                <a:latin typeface="Calibri" panose="020F0502020204030204" pitchFamily="34" charset="0"/>
                <a:cs typeface="Calibri" panose="020F0502020204030204" pitchFamily="34" charset="0"/>
              </a:rPr>
              <a:t>thức</a:t>
            </a:r>
            <a:r>
              <a:rPr lang="en-GB" sz="2800" b="1" i="0" dirty="0">
                <a:solidFill>
                  <a:srgbClr val="C00000"/>
                </a:solidFill>
                <a:latin typeface="Calibri" panose="020F0502020204030204" pitchFamily="34" charset="0"/>
                <a:cs typeface="Calibri" panose="020F0502020204030204" pitchFamily="34" charset="0"/>
              </a:rPr>
              <a:t> </a:t>
            </a:r>
            <a:r>
              <a:rPr lang="en-GB" sz="2800" b="1" i="0" dirty="0" err="1">
                <a:solidFill>
                  <a:srgbClr val="C00000"/>
                </a:solidFill>
                <a:latin typeface="Calibri" panose="020F0502020204030204" pitchFamily="34" charset="0"/>
                <a:cs typeface="Calibri" panose="020F0502020204030204" pitchFamily="34" charset="0"/>
              </a:rPr>
              <a:t>tính</a:t>
            </a:r>
            <a:r>
              <a:rPr lang="en-GB" sz="2800" b="1" i="0" dirty="0">
                <a:solidFill>
                  <a:srgbClr val="C00000"/>
                </a:solidFill>
                <a:latin typeface="Calibri" panose="020F0502020204030204" pitchFamily="34" charset="0"/>
                <a:cs typeface="Calibri" panose="020F0502020204030204" pitchFamily="34" charset="0"/>
              </a:rPr>
              <a:t>:</a:t>
            </a:r>
          </a:p>
          <a:p>
            <a:pPr marL="0" indent="0" algn="ctr">
              <a:buNone/>
            </a:pPr>
            <a:r>
              <a:rPr lang="en-GB" sz="3600" dirty="0" err="1">
                <a:solidFill>
                  <a:srgbClr val="002060"/>
                </a:solidFill>
                <a:latin typeface="Calibri" panose="020F0502020204030204" pitchFamily="34" charset="0"/>
                <a:cs typeface="Calibri" panose="020F0502020204030204" pitchFamily="34" charset="0"/>
              </a:rPr>
              <a:t>Năm</a:t>
            </a:r>
            <a:r>
              <a:rPr lang="en-GB" sz="3600" dirty="0">
                <a:solidFill>
                  <a:srgbClr val="002060"/>
                </a:solidFill>
                <a:latin typeface="Calibri" panose="020F0502020204030204" pitchFamily="34" charset="0"/>
                <a:cs typeface="Calibri" panose="020F0502020204030204" pitchFamily="34" charset="0"/>
              </a:rPr>
              <a:t> </a:t>
            </a:r>
            <a:r>
              <a:rPr lang="en-GB" sz="4800" dirty="0">
                <a:solidFill>
                  <a:srgbClr val="002060"/>
                </a:solidFill>
                <a:latin typeface="Calibri" panose="020F0502020204030204" pitchFamily="34" charset="0"/>
                <a:cs typeface="Calibri" panose="020F0502020204030204" pitchFamily="34" charset="0"/>
              </a:rPr>
              <a:t> 1418  </a:t>
            </a:r>
            <a:r>
              <a:rPr lang="en-GB" sz="3600" dirty="0" err="1">
                <a:solidFill>
                  <a:srgbClr val="002060"/>
                </a:solidFill>
                <a:latin typeface="Calibri" panose="020F0502020204030204" pitchFamily="34" charset="0"/>
                <a:cs typeface="Calibri" panose="020F0502020204030204" pitchFamily="34" charset="0"/>
              </a:rPr>
              <a:t>thuộc</a:t>
            </a:r>
            <a:r>
              <a:rPr lang="en-GB" sz="3600" dirty="0">
                <a:solidFill>
                  <a:srgbClr val="002060"/>
                </a:solidFill>
                <a:latin typeface="Calibri" panose="020F0502020204030204" pitchFamily="34" charset="0"/>
                <a:cs typeface="Calibri" panose="020F0502020204030204" pitchFamily="34" charset="0"/>
              </a:rPr>
              <a:t> </a:t>
            </a:r>
            <a:r>
              <a:rPr lang="en-GB" sz="3600" dirty="0" err="1">
                <a:solidFill>
                  <a:srgbClr val="002060"/>
                </a:solidFill>
                <a:latin typeface="Calibri" panose="020F0502020204030204" pitchFamily="34" charset="0"/>
                <a:cs typeface="Calibri" panose="020F0502020204030204" pitchFamily="34" charset="0"/>
              </a:rPr>
              <a:t>thế</a:t>
            </a:r>
            <a:r>
              <a:rPr lang="en-GB" sz="3600" dirty="0">
                <a:solidFill>
                  <a:srgbClr val="002060"/>
                </a:solidFill>
                <a:latin typeface="Calibri" panose="020F0502020204030204" pitchFamily="34" charset="0"/>
                <a:cs typeface="Calibri" panose="020F0502020204030204" pitchFamily="34" charset="0"/>
              </a:rPr>
              <a:t> </a:t>
            </a:r>
            <a:r>
              <a:rPr lang="en-GB" sz="3600" dirty="0" err="1">
                <a:solidFill>
                  <a:srgbClr val="002060"/>
                </a:solidFill>
                <a:latin typeface="Calibri" panose="020F0502020204030204" pitchFamily="34" charset="0"/>
                <a:cs typeface="Calibri" panose="020F0502020204030204" pitchFamily="34" charset="0"/>
              </a:rPr>
              <a:t>kỉ</a:t>
            </a:r>
            <a:r>
              <a:rPr lang="en-GB" sz="3600" dirty="0">
                <a:solidFill>
                  <a:srgbClr val="002060"/>
                </a:solidFill>
                <a:latin typeface="Calibri" panose="020F0502020204030204" pitchFamily="34" charset="0"/>
                <a:cs typeface="Calibri" panose="020F0502020204030204" pitchFamily="34" charset="0"/>
              </a:rPr>
              <a:t> </a:t>
            </a:r>
            <a:r>
              <a:rPr lang="en-GB" sz="3600" dirty="0" err="1">
                <a:solidFill>
                  <a:srgbClr val="002060"/>
                </a:solidFill>
                <a:latin typeface="Calibri" panose="020F0502020204030204" pitchFamily="34" charset="0"/>
                <a:cs typeface="Calibri" panose="020F0502020204030204" pitchFamily="34" charset="0"/>
              </a:rPr>
              <a:t>nào</a:t>
            </a:r>
            <a:r>
              <a:rPr lang="en-GB" sz="3600" dirty="0">
                <a:solidFill>
                  <a:srgbClr val="002060"/>
                </a:solidFill>
                <a:latin typeface="Calibri" panose="020F0502020204030204" pitchFamily="34" charset="0"/>
                <a:cs typeface="Calibri" panose="020F0502020204030204" pitchFamily="34" charset="0"/>
              </a:rPr>
              <a:t>?</a:t>
            </a:r>
          </a:p>
          <a:p>
            <a:pPr marL="0" indent="0">
              <a:buNone/>
            </a:pPr>
            <a:endParaRPr lang="en-GB" sz="2400" dirty="0">
              <a:solidFill>
                <a:srgbClr val="002060"/>
              </a:solidFill>
              <a:latin typeface="Calibri" panose="020F0502020204030204" pitchFamily="34" charset="0"/>
              <a:cs typeface="Calibri" panose="020F0502020204030204" pitchFamily="34" charset="0"/>
            </a:endParaRPr>
          </a:p>
          <a:p>
            <a:pPr marL="0" indent="0">
              <a:buNone/>
            </a:pPr>
            <a:endParaRPr lang="en-GB" sz="2400" dirty="0">
              <a:solidFill>
                <a:srgbClr val="002060"/>
              </a:solidFill>
              <a:latin typeface="Calibri" panose="020F0502020204030204" pitchFamily="34" charset="0"/>
              <a:cs typeface="Calibri" panose="020F0502020204030204" pitchFamily="34" charset="0"/>
            </a:endParaRPr>
          </a:p>
          <a:p>
            <a:pPr marL="0" indent="0">
              <a:buNone/>
            </a:pPr>
            <a:endParaRPr lang="en-GB" sz="1600" dirty="0">
              <a:solidFill>
                <a:srgbClr val="002060"/>
              </a:solidFill>
              <a:latin typeface="Calibri" panose="020F0502020204030204" pitchFamily="34" charset="0"/>
              <a:cs typeface="Calibri" panose="020F0502020204030204" pitchFamily="34" charset="0"/>
            </a:endParaRPr>
          </a:p>
          <a:p>
            <a:pPr marL="0" indent="0">
              <a:buNone/>
            </a:pPr>
            <a:r>
              <a:rPr lang="en-GB" sz="2400" dirty="0" err="1">
                <a:solidFill>
                  <a:srgbClr val="002060"/>
                </a:solidFill>
                <a:latin typeface="Calibri" panose="020F0502020204030204" pitchFamily="34" charset="0"/>
                <a:cs typeface="Calibri" panose="020F0502020204030204" pitchFamily="34" charset="0"/>
              </a:rPr>
              <a:t>Ví</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dụ</a:t>
            </a:r>
            <a:r>
              <a:rPr lang="en-GB" sz="2400" dirty="0">
                <a:solidFill>
                  <a:srgbClr val="002060"/>
                </a:solidFill>
                <a:latin typeface="Calibri" panose="020F0502020204030204" pitchFamily="34" charset="0"/>
                <a:cs typeface="Calibri" panose="020F0502020204030204" pitchFamily="34" charset="0"/>
              </a:rPr>
              <a:t>:</a:t>
            </a:r>
          </a:p>
          <a:p>
            <a:r>
              <a:rPr lang="en-GB" sz="2400" dirty="0" err="1">
                <a:solidFill>
                  <a:srgbClr val="002060"/>
                </a:solidFill>
                <a:latin typeface="Calibri" panose="020F0502020204030204" pitchFamily="34" charset="0"/>
                <a:cs typeface="Calibri" panose="020F0502020204030204" pitchFamily="34" charset="0"/>
              </a:rPr>
              <a:t>Cách</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mạng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tháng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Tám</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năm</a:t>
            </a:r>
            <a:r>
              <a:rPr lang="en-GB" sz="2400" dirty="0">
                <a:solidFill>
                  <a:srgbClr val="002060"/>
                </a:solidFill>
                <a:latin typeface="Calibri" panose="020F0502020204030204" pitchFamily="34" charset="0"/>
                <a:cs typeface="Calibri" panose="020F0502020204030204" pitchFamily="34" charset="0"/>
              </a:rPr>
              <a:t> 1945 = </a:t>
            </a:r>
            <a:r>
              <a:rPr lang="en-GB" sz="2400" dirty="0" err="1">
                <a:solidFill>
                  <a:srgbClr val="002060"/>
                </a:solidFill>
                <a:latin typeface="Calibri" panose="020F0502020204030204" pitchFamily="34" charset="0"/>
                <a:cs typeface="Calibri" panose="020F0502020204030204" pitchFamily="34" charset="0"/>
              </a:rPr>
              <a:t>thế</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kỉ</a:t>
            </a:r>
            <a:r>
              <a:rPr lang="en-GB" sz="2400" dirty="0">
                <a:solidFill>
                  <a:srgbClr val="002060"/>
                </a:solidFill>
                <a:latin typeface="Calibri" panose="020F0502020204030204" pitchFamily="34" charset="0"/>
                <a:cs typeface="Calibri" panose="020F0502020204030204" pitchFamily="34" charset="0"/>
              </a:rPr>
              <a:t> XX (19 + 1 = 20)</a:t>
            </a:r>
          </a:p>
          <a:p>
            <a:r>
              <a:rPr lang="en-GB" sz="2400" dirty="0" err="1">
                <a:solidFill>
                  <a:srgbClr val="002060"/>
                </a:solidFill>
                <a:latin typeface="Calibri" panose="020F0502020204030204" pitchFamily="34" charset="0"/>
                <a:cs typeface="Calibri" panose="020F0502020204030204" pitchFamily="34" charset="0"/>
              </a:rPr>
              <a:t>Cuộc</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kháng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chiến</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chống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Mông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Cổ</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dưới</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thời</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nhà</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Trần</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năm</a:t>
            </a:r>
            <a:r>
              <a:rPr lang="en-GB" sz="2400" dirty="0">
                <a:solidFill>
                  <a:srgbClr val="002060"/>
                </a:solidFill>
                <a:latin typeface="Calibri" panose="020F0502020204030204" pitchFamily="34" charset="0"/>
                <a:cs typeface="Calibri" panose="020F0502020204030204" pitchFamily="34" charset="0"/>
              </a:rPr>
              <a:t> 1258 = </a:t>
            </a:r>
            <a:r>
              <a:rPr lang="en-GB" sz="2400" dirty="0" err="1">
                <a:solidFill>
                  <a:srgbClr val="002060"/>
                </a:solidFill>
                <a:latin typeface="Calibri" panose="020F0502020204030204" pitchFamily="34" charset="0"/>
                <a:cs typeface="Calibri" panose="020F0502020204030204" pitchFamily="34" charset="0"/>
              </a:rPr>
              <a:t>thế</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kỉ</a:t>
            </a:r>
            <a:r>
              <a:rPr lang="en-GB" sz="2400" dirty="0">
                <a:solidFill>
                  <a:srgbClr val="002060"/>
                </a:solidFill>
                <a:latin typeface="Calibri" panose="020F0502020204030204" pitchFamily="34" charset="0"/>
                <a:cs typeface="Calibri" panose="020F0502020204030204" pitchFamily="34" charset="0"/>
              </a:rPr>
              <a:t> XIII (12 + 1 = 13)</a:t>
            </a:r>
          </a:p>
          <a:p>
            <a:r>
              <a:rPr lang="en-GB" sz="2400" dirty="0" err="1">
                <a:solidFill>
                  <a:srgbClr val="002060"/>
                </a:solidFill>
                <a:latin typeface="Calibri" panose="020F0502020204030204" pitchFamily="34" charset="0"/>
                <a:cs typeface="Calibri" panose="020F0502020204030204" pitchFamily="34" charset="0"/>
              </a:rPr>
              <a:t>Chiến</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thắng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Bạch</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Đằng</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năm</a:t>
            </a:r>
            <a:r>
              <a:rPr lang="en-GB" sz="2400" dirty="0">
                <a:solidFill>
                  <a:srgbClr val="002060"/>
                </a:solidFill>
                <a:latin typeface="Calibri" panose="020F0502020204030204" pitchFamily="34" charset="0"/>
                <a:cs typeface="Calibri" panose="020F0502020204030204" pitchFamily="34" charset="0"/>
              </a:rPr>
              <a:t> 938 = </a:t>
            </a:r>
            <a:r>
              <a:rPr lang="en-GB" sz="2400" dirty="0" err="1">
                <a:solidFill>
                  <a:srgbClr val="002060"/>
                </a:solidFill>
                <a:latin typeface="Calibri" panose="020F0502020204030204" pitchFamily="34" charset="0"/>
                <a:cs typeface="Calibri" panose="020F0502020204030204" pitchFamily="34" charset="0"/>
              </a:rPr>
              <a:t>thế</a:t>
            </a:r>
            <a:r>
              <a:rPr lang="en-GB" sz="2400" dirty="0">
                <a:solidFill>
                  <a:srgbClr val="002060"/>
                </a:solidFill>
                <a:latin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cs typeface="Calibri" panose="020F0502020204030204" pitchFamily="34" charset="0"/>
              </a:rPr>
              <a:t>kỉ</a:t>
            </a:r>
            <a:r>
              <a:rPr lang="en-GB" sz="2400" dirty="0">
                <a:solidFill>
                  <a:srgbClr val="002060"/>
                </a:solidFill>
                <a:latin typeface="Calibri" panose="020F0502020204030204" pitchFamily="34" charset="0"/>
                <a:cs typeface="Calibri" panose="020F0502020204030204" pitchFamily="34" charset="0"/>
              </a:rPr>
              <a:t> X (9 + 1 = 10)</a:t>
            </a:r>
          </a:p>
          <a:p>
            <a:pPr marL="0" indent="0">
              <a:buNone/>
            </a:pPr>
            <a:endParaRPr lang="en-GB" sz="2400" dirty="0">
              <a:solidFill>
                <a:srgbClr val="002060"/>
              </a:solidFill>
              <a:latin typeface="Calibri" panose="020F0502020204030204" pitchFamily="34" charset="0"/>
              <a:cs typeface="Calibri" panose="020F0502020204030204" pitchFamily="34" charset="0"/>
            </a:endParaRPr>
          </a:p>
        </p:txBody>
      </p:sp>
      <p:sp>
        <p:nvSpPr>
          <p:cNvPr id="4" name="Rectangle 3"/>
          <p:cNvSpPr/>
          <p:nvPr/>
        </p:nvSpPr>
        <p:spPr>
          <a:xfrm>
            <a:off x="2047164" y="372030"/>
            <a:ext cx="7776864" cy="7200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2800" b="1" dirty="0" err="1">
                <a:solidFill>
                  <a:srgbClr val="002060"/>
                </a:solidFill>
                <a:latin typeface="Calibri" panose="020F0502020204030204" pitchFamily="34" charset="0"/>
                <a:cs typeface="Calibri" panose="020F0502020204030204" pitchFamily="34" charset="0"/>
              </a:rPr>
              <a:t>Cách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một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sự</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thế</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nào</a:t>
            </a:r>
            <a:r>
              <a:rPr lang="en-US" sz="2800" b="1" dirty="0">
                <a:solidFill>
                  <a:srgbClr val="002060"/>
                </a:solidFill>
                <a:latin typeface="Calibri" panose="020F0502020204030204" pitchFamily="34" charset="0"/>
                <a:cs typeface="Calibri" panose="020F0502020204030204" pitchFamily="34" charset="0"/>
              </a:rPr>
              <a:t>?</a:t>
            </a:r>
          </a:p>
        </p:txBody>
      </p:sp>
      <p:sp>
        <p:nvSpPr>
          <p:cNvPr id="5" name="Right Brace 4"/>
          <p:cNvSpPr/>
          <p:nvPr/>
        </p:nvSpPr>
        <p:spPr>
          <a:xfrm rot="5400000">
            <a:off x="4488296" y="2654328"/>
            <a:ext cx="216024" cy="64807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6" name="Rounded Rectangle 5"/>
          <p:cNvSpPr/>
          <p:nvPr/>
        </p:nvSpPr>
        <p:spPr>
          <a:xfrm>
            <a:off x="3935760" y="3140968"/>
            <a:ext cx="3960440" cy="720080"/>
          </a:xfrm>
          <a:prstGeom prst="round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libri" panose="020F0502020204030204" pitchFamily="34" charset="0"/>
                <a:cs typeface="Calibri" panose="020F0502020204030204" pitchFamily="34" charset="0"/>
              </a:rPr>
              <a:t>14 + 1 = 15 (XV)</a:t>
            </a:r>
          </a:p>
        </p:txBody>
      </p:sp>
    </p:spTree>
    <p:extLst>
      <p:ext uri="{BB962C8B-B14F-4D97-AF65-F5344CB8AC3E}">
        <p14:creationId xmlns:p14="http://schemas.microsoft.com/office/powerpoint/2010/main" val="78868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0488" y="3429000"/>
            <a:ext cx="8081284" cy="3093154"/>
          </a:xfrm>
          <a:prstGeom prst="rect">
            <a:avLst/>
          </a:prstGeom>
          <a:noFill/>
        </p:spPr>
        <p:txBody>
          <a:bodyPr wrap="square" rtlCol="0">
            <a:spAutoFit/>
          </a:bodyPr>
          <a:lstStyle/>
          <a:p>
            <a:pPr>
              <a:lnSpc>
                <a:spcPct val="150000"/>
              </a:lnSpc>
            </a:pPr>
            <a:r>
              <a:rPr lang="en-GB" sz="2600" b="1" dirty="0" err="1">
                <a:solidFill>
                  <a:srgbClr val="002060"/>
                </a:solidFill>
                <a:latin typeface="Calibri" panose="020F0502020204030204" pitchFamily="34" charset="0"/>
                <a:cs typeface="Calibri" panose="020F0502020204030204" pitchFamily="34" charset="0"/>
              </a:rPr>
              <a:t>Ví</a:t>
            </a:r>
            <a:r>
              <a:rPr lang="en-GB" sz="2600" b="1" dirty="0">
                <a:solidFill>
                  <a:srgbClr val="002060"/>
                </a:solidFill>
                <a:latin typeface="Calibri" panose="020F0502020204030204" pitchFamily="34" charset="0"/>
                <a:cs typeface="Calibri" panose="020F0502020204030204" pitchFamily="34" charset="0"/>
              </a:rPr>
              <a:t> </a:t>
            </a:r>
            <a:r>
              <a:rPr lang="en-GB" sz="2600" b="1" dirty="0" err="1">
                <a:solidFill>
                  <a:srgbClr val="002060"/>
                </a:solidFill>
                <a:latin typeface="Calibri" panose="020F0502020204030204" pitchFamily="34" charset="0"/>
                <a:cs typeface="Calibri" panose="020F0502020204030204" pitchFamily="34" charset="0"/>
              </a:rPr>
              <a:t>dụ</a:t>
            </a:r>
            <a:r>
              <a:rPr lang="en-GB" sz="2600" b="1" dirty="0">
                <a:solidFill>
                  <a:srgbClr val="002060"/>
                </a:solidFill>
                <a:latin typeface="Calibri" panose="020F0502020204030204" pitchFamily="34" charset="0"/>
                <a:cs typeface="Calibri" panose="020F0502020204030204" pitchFamily="34" charset="0"/>
              </a:rPr>
              <a:t>:</a:t>
            </a:r>
          </a:p>
          <a:p>
            <a:pPr marL="457200" indent="-457200">
              <a:lnSpc>
                <a:spcPct val="150000"/>
              </a:lnSpc>
              <a:buFont typeface="Arial" panose="020B0604020202020204" pitchFamily="34" charset="0"/>
              <a:buChar char="•"/>
            </a:pPr>
            <a:r>
              <a:rPr lang="en-GB" sz="2600" dirty="0" err="1">
                <a:solidFill>
                  <a:srgbClr val="002060"/>
                </a:solidFill>
                <a:latin typeface="Calibri" panose="020F0502020204030204" pitchFamily="34" charset="0"/>
                <a:cs typeface="Calibri" panose="020F0502020204030204" pitchFamily="34" charset="0"/>
              </a:rPr>
              <a:t>Năm</a:t>
            </a:r>
            <a:r>
              <a:rPr lang="en-GB" sz="2600" dirty="0">
                <a:solidFill>
                  <a:srgbClr val="002060"/>
                </a:solidFill>
                <a:latin typeface="Calibri" panose="020F0502020204030204" pitchFamily="34" charset="0"/>
                <a:cs typeface="Calibri" panose="020F0502020204030204" pitchFamily="34" charset="0"/>
              </a:rPr>
              <a:t> 1932 = </a:t>
            </a:r>
            <a:r>
              <a:rPr lang="en-GB" sz="2600" dirty="0" err="1">
                <a:solidFill>
                  <a:srgbClr val="002060"/>
                </a:solidFill>
                <a:latin typeface="Calibri" panose="020F0502020204030204" pitchFamily="34" charset="0"/>
                <a:cs typeface="Calibri" panose="020F0502020204030204" pitchFamily="34" charset="0"/>
              </a:rPr>
              <a:t>Nửa</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đầu</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thế</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kỉ</a:t>
            </a:r>
            <a:r>
              <a:rPr lang="en-GB" sz="2600" dirty="0">
                <a:solidFill>
                  <a:srgbClr val="002060"/>
                </a:solidFill>
                <a:latin typeface="Calibri" panose="020F0502020204030204" pitchFamily="34" charset="0"/>
                <a:cs typeface="Calibri" panose="020F0502020204030204" pitchFamily="34" charset="0"/>
              </a:rPr>
              <a:t> XX</a:t>
            </a:r>
          </a:p>
          <a:p>
            <a:pPr marL="457200" indent="-457200">
              <a:lnSpc>
                <a:spcPct val="150000"/>
              </a:lnSpc>
              <a:buFont typeface="Arial" panose="020B0604020202020204" pitchFamily="34" charset="0"/>
              <a:buChar char="•"/>
            </a:pPr>
            <a:r>
              <a:rPr lang="en-GB" sz="2600" dirty="0" err="1">
                <a:solidFill>
                  <a:srgbClr val="002060"/>
                </a:solidFill>
                <a:latin typeface="Calibri" panose="020F0502020204030204" pitchFamily="34" charset="0"/>
                <a:cs typeface="Calibri" panose="020F0502020204030204" pitchFamily="34" charset="0"/>
              </a:rPr>
              <a:t>Năm</a:t>
            </a:r>
            <a:r>
              <a:rPr lang="en-GB" sz="2600" dirty="0">
                <a:solidFill>
                  <a:srgbClr val="002060"/>
                </a:solidFill>
                <a:latin typeface="Calibri" panose="020F0502020204030204" pitchFamily="34" charset="0"/>
                <a:cs typeface="Calibri" panose="020F0502020204030204" pitchFamily="34" charset="0"/>
              </a:rPr>
              <a:t> 1989 = </a:t>
            </a:r>
            <a:r>
              <a:rPr lang="en-GB" sz="2600" dirty="0" err="1">
                <a:solidFill>
                  <a:srgbClr val="002060"/>
                </a:solidFill>
                <a:latin typeface="Calibri" panose="020F0502020204030204" pitchFamily="34" charset="0"/>
                <a:cs typeface="Calibri" panose="020F0502020204030204" pitchFamily="34" charset="0"/>
              </a:rPr>
              <a:t>Nửa</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cuối</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thế</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kỉ</a:t>
            </a:r>
            <a:r>
              <a:rPr lang="en-GB" sz="2600" dirty="0">
                <a:solidFill>
                  <a:srgbClr val="002060"/>
                </a:solidFill>
                <a:latin typeface="Calibri" panose="020F0502020204030204" pitchFamily="34" charset="0"/>
                <a:cs typeface="Calibri" panose="020F0502020204030204" pitchFamily="34" charset="0"/>
              </a:rPr>
              <a:t> XX</a:t>
            </a:r>
          </a:p>
          <a:p>
            <a:pPr marL="457200" indent="-457200">
              <a:lnSpc>
                <a:spcPct val="150000"/>
              </a:lnSpc>
              <a:buFont typeface="Arial" panose="020B0604020202020204" pitchFamily="34" charset="0"/>
              <a:buChar char="•"/>
            </a:pPr>
            <a:r>
              <a:rPr lang="en-GB" sz="2600" dirty="0" err="1">
                <a:solidFill>
                  <a:srgbClr val="002060"/>
                </a:solidFill>
                <a:latin typeface="Calibri" panose="020F0502020204030204" pitchFamily="34" charset="0"/>
                <a:cs typeface="Calibri" panose="020F0502020204030204" pitchFamily="34" charset="0"/>
              </a:rPr>
              <a:t>Năm</a:t>
            </a:r>
            <a:r>
              <a:rPr lang="en-GB" sz="2600" dirty="0">
                <a:solidFill>
                  <a:srgbClr val="002060"/>
                </a:solidFill>
                <a:latin typeface="Calibri" panose="020F0502020204030204" pitchFamily="34" charset="0"/>
                <a:cs typeface="Calibri" panose="020F0502020204030204" pitchFamily="34" charset="0"/>
              </a:rPr>
              <a:t> 1407 = </a:t>
            </a:r>
            <a:r>
              <a:rPr lang="en-GB" sz="2600" dirty="0" err="1">
                <a:solidFill>
                  <a:srgbClr val="002060"/>
                </a:solidFill>
                <a:latin typeface="Calibri" panose="020F0502020204030204" pitchFamily="34" charset="0"/>
                <a:cs typeface="Calibri" panose="020F0502020204030204" pitchFamily="34" charset="0"/>
              </a:rPr>
              <a:t>Nửa</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đầu</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thế</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kỉ</a:t>
            </a:r>
            <a:r>
              <a:rPr lang="en-GB" sz="2600" dirty="0">
                <a:solidFill>
                  <a:srgbClr val="002060"/>
                </a:solidFill>
                <a:latin typeface="Calibri" panose="020F0502020204030204" pitchFamily="34" charset="0"/>
                <a:cs typeface="Calibri" panose="020F0502020204030204" pitchFamily="34" charset="0"/>
              </a:rPr>
              <a:t> XV</a:t>
            </a:r>
          </a:p>
          <a:p>
            <a:pPr marL="457200" indent="-457200">
              <a:lnSpc>
                <a:spcPct val="150000"/>
              </a:lnSpc>
              <a:buFont typeface="Arial" panose="020B0604020202020204" pitchFamily="34" charset="0"/>
              <a:buChar char="•"/>
            </a:pPr>
            <a:r>
              <a:rPr lang="en-GB" sz="2600" dirty="0" err="1">
                <a:solidFill>
                  <a:srgbClr val="002060"/>
                </a:solidFill>
                <a:latin typeface="Calibri" panose="020F0502020204030204" pitchFamily="34" charset="0"/>
                <a:cs typeface="Calibri" panose="020F0502020204030204" pitchFamily="34" charset="0"/>
              </a:rPr>
              <a:t>Năm</a:t>
            </a:r>
            <a:r>
              <a:rPr lang="en-GB" sz="2600" dirty="0">
                <a:solidFill>
                  <a:srgbClr val="002060"/>
                </a:solidFill>
                <a:latin typeface="Calibri" panose="020F0502020204030204" pitchFamily="34" charset="0"/>
                <a:cs typeface="Calibri" panose="020F0502020204030204" pitchFamily="34" charset="0"/>
              </a:rPr>
              <a:t> 1592 = </a:t>
            </a:r>
            <a:r>
              <a:rPr lang="en-GB" sz="2600" dirty="0" err="1">
                <a:solidFill>
                  <a:srgbClr val="002060"/>
                </a:solidFill>
                <a:latin typeface="Calibri" panose="020F0502020204030204" pitchFamily="34" charset="0"/>
                <a:cs typeface="Calibri" panose="020F0502020204030204" pitchFamily="34" charset="0"/>
              </a:rPr>
              <a:t>Nửa</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cuối</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thế</a:t>
            </a:r>
            <a:r>
              <a:rPr lang="en-GB" sz="2600" dirty="0">
                <a:solidFill>
                  <a:srgbClr val="002060"/>
                </a:solidFill>
                <a:latin typeface="Calibri" panose="020F0502020204030204" pitchFamily="34" charset="0"/>
                <a:cs typeface="Calibri" panose="020F0502020204030204" pitchFamily="34" charset="0"/>
              </a:rPr>
              <a:t> </a:t>
            </a:r>
            <a:r>
              <a:rPr lang="en-GB" sz="2600" dirty="0" err="1">
                <a:solidFill>
                  <a:srgbClr val="002060"/>
                </a:solidFill>
                <a:latin typeface="Calibri" panose="020F0502020204030204" pitchFamily="34" charset="0"/>
                <a:cs typeface="Calibri" panose="020F0502020204030204" pitchFamily="34" charset="0"/>
              </a:rPr>
              <a:t>kỉ</a:t>
            </a:r>
            <a:r>
              <a:rPr lang="en-GB" sz="2600" dirty="0">
                <a:solidFill>
                  <a:srgbClr val="002060"/>
                </a:solidFill>
                <a:latin typeface="Calibri" panose="020F0502020204030204" pitchFamily="34" charset="0"/>
                <a:cs typeface="Calibri" panose="020F0502020204030204" pitchFamily="34" charset="0"/>
              </a:rPr>
              <a:t> XVI</a:t>
            </a:r>
          </a:p>
        </p:txBody>
      </p:sp>
      <p:sp>
        <p:nvSpPr>
          <p:cNvPr id="4" name="Rectangle 3"/>
          <p:cNvSpPr/>
          <p:nvPr/>
        </p:nvSpPr>
        <p:spPr>
          <a:xfrm>
            <a:off x="2047164" y="372030"/>
            <a:ext cx="7776864" cy="7200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2800" b="1" dirty="0" err="1">
                <a:solidFill>
                  <a:srgbClr val="002060"/>
                </a:solidFill>
                <a:latin typeface="Calibri" panose="020F0502020204030204" pitchFamily="34" charset="0"/>
                <a:cs typeface="Calibri" panose="020F0502020204030204" pitchFamily="34" charset="0"/>
              </a:rPr>
              <a:t>Nửa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đầu</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thế</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và</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nửa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cuối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thế</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kỉ</a:t>
            </a:r>
            <a:r>
              <a:rPr lang="en-US" sz="2800" b="1" dirty="0">
                <a:solidFill>
                  <a:srgbClr val="002060"/>
                </a:solidFill>
                <a:latin typeface="Calibri" panose="020F0502020204030204" pitchFamily="34" charset="0"/>
                <a:cs typeface="Calibri" panose="020F0502020204030204" pitchFamily="34" charset="0"/>
              </a:rPr>
              <a:t>?</a:t>
            </a:r>
          </a:p>
        </p:txBody>
      </p:sp>
      <p:sp>
        <p:nvSpPr>
          <p:cNvPr id="5" name="Right Arrow 4"/>
          <p:cNvSpPr/>
          <p:nvPr/>
        </p:nvSpPr>
        <p:spPr>
          <a:xfrm>
            <a:off x="1953819" y="2152543"/>
            <a:ext cx="8380040" cy="216024"/>
          </a:xfrm>
          <a:prstGeom prst="rightArrow">
            <a:avLst/>
          </a:prstGeom>
          <a:solidFill>
            <a:srgbClr val="00B0F0"/>
          </a:solidFill>
          <a:ln w="19050">
            <a:solidFill>
              <a:srgbClr val="FF2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35960" y="1982714"/>
            <a:ext cx="528224" cy="556378"/>
          </a:xfrm>
          <a:prstGeom prst="ellipse">
            <a:avLst/>
          </a:prstGeom>
          <a:solidFill>
            <a:srgbClr val="FF272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cxnSp>
        <p:nvCxnSpPr>
          <p:cNvPr id="8" name="Straight Arrow Connector 7"/>
          <p:cNvCxnSpPr/>
          <p:nvPr/>
        </p:nvCxnSpPr>
        <p:spPr>
          <a:xfrm flipH="1">
            <a:off x="2063553" y="1858472"/>
            <a:ext cx="386426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43840" y="2636912"/>
            <a:ext cx="39846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15441" y="1444714"/>
            <a:ext cx="1784463" cy="400110"/>
          </a:xfrm>
          <a:prstGeom prst="rect">
            <a:avLst/>
          </a:prstGeom>
        </p:spPr>
        <p:txBody>
          <a:bodyPr wrap="none">
            <a:spAutoFit/>
          </a:bodyPr>
          <a:lstStyle/>
          <a:p>
            <a:r>
              <a:rPr lang="en-GB" sz="2000" i="1" dirty="0" err="1">
                <a:solidFill>
                  <a:srgbClr val="002060"/>
                </a:solidFill>
                <a:latin typeface="Calibri" panose="020F0502020204030204" pitchFamily="34" charset="0"/>
                <a:cs typeface="Calibri" panose="020F0502020204030204" pitchFamily="34" charset="0"/>
              </a:rPr>
              <a:t>Nửa</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đầu</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thế</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kỉ</a:t>
            </a:r>
            <a:r>
              <a:rPr lang="en-GB" sz="2000" i="1" dirty="0">
                <a:solidFill>
                  <a:srgbClr val="002060"/>
                </a:solidFill>
                <a:latin typeface="Calibri" panose="020F0502020204030204" pitchFamily="34" charset="0"/>
                <a:cs typeface="Calibri" panose="020F0502020204030204" pitchFamily="34" charset="0"/>
              </a:rPr>
              <a:t> </a:t>
            </a:r>
            <a:endParaRPr lang="en-US" sz="2000" i="1" dirty="0"/>
          </a:p>
        </p:txBody>
      </p:sp>
      <p:sp>
        <p:nvSpPr>
          <p:cNvPr id="12" name="Rectangle 11"/>
          <p:cNvSpPr/>
          <p:nvPr/>
        </p:nvSpPr>
        <p:spPr>
          <a:xfrm>
            <a:off x="7243912" y="2734733"/>
            <a:ext cx="1810111" cy="400110"/>
          </a:xfrm>
          <a:prstGeom prst="rect">
            <a:avLst/>
          </a:prstGeom>
        </p:spPr>
        <p:txBody>
          <a:bodyPr wrap="none">
            <a:spAutoFit/>
          </a:bodyPr>
          <a:lstStyle/>
          <a:p>
            <a:r>
              <a:rPr lang="en-GB" sz="2000" i="1" dirty="0" err="1">
                <a:solidFill>
                  <a:srgbClr val="002060"/>
                </a:solidFill>
                <a:latin typeface="Calibri" panose="020F0502020204030204" pitchFamily="34" charset="0"/>
                <a:cs typeface="Calibri" panose="020F0502020204030204" pitchFamily="34" charset="0"/>
              </a:rPr>
              <a:t>Nửa</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cuối</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thế</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kỉ</a:t>
            </a:r>
            <a:r>
              <a:rPr lang="en-GB" sz="2000" i="1" dirty="0">
                <a:solidFill>
                  <a:srgbClr val="002060"/>
                </a:solidFill>
                <a:latin typeface="Calibri" panose="020F0502020204030204" pitchFamily="34" charset="0"/>
                <a:cs typeface="Calibri" panose="020F0502020204030204" pitchFamily="34" charset="0"/>
              </a:rPr>
              <a:t> </a:t>
            </a:r>
            <a:endParaRPr lang="en-US" sz="2000" i="1" dirty="0"/>
          </a:p>
        </p:txBody>
      </p:sp>
      <p:sp>
        <p:nvSpPr>
          <p:cNvPr id="13" name="Rectangle 12"/>
          <p:cNvSpPr/>
          <p:nvPr/>
        </p:nvSpPr>
        <p:spPr>
          <a:xfrm>
            <a:off x="5724996" y="2023684"/>
            <a:ext cx="550152" cy="523220"/>
          </a:xfrm>
          <a:prstGeom prst="rect">
            <a:avLst/>
          </a:prstGeom>
        </p:spPr>
        <p:txBody>
          <a:bodyPr wrap="none">
            <a:spAutoFit/>
          </a:bodyPr>
          <a:lstStyle/>
          <a:p>
            <a:pPr algn="ctr"/>
            <a:r>
              <a:rPr lang="en-US" sz="2800" dirty="0">
                <a:latin typeface="Calibri" panose="020F0502020204030204" pitchFamily="34" charset="0"/>
                <a:cs typeface="Calibri" panose="020F0502020204030204" pitchFamily="34" charset="0"/>
              </a:rPr>
              <a:t>50</a:t>
            </a:r>
          </a:p>
        </p:txBody>
      </p:sp>
    </p:spTree>
    <p:extLst>
      <p:ext uri="{BB962C8B-B14F-4D97-AF65-F5344CB8AC3E}">
        <p14:creationId xmlns:p14="http://schemas.microsoft.com/office/powerpoint/2010/main" val="66494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2884-D1AE-9244-BAAC-F5BD168B3FB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657C1364-B636-064A-AB52-2F5575B9EF20}"/>
              </a:ext>
            </a:extLst>
          </p:cNvPr>
          <p:cNvSpPr>
            <a:spLocks noGrp="1"/>
          </p:cNvSpPr>
          <p:nvPr>
            <p:ph idx="1"/>
          </p:nvPr>
        </p:nvSpPr>
        <p:spPr/>
        <p:txBody>
          <a:bodyPr/>
          <a:lstStyle/>
          <a:p>
            <a:endParaRPr lang="en-VN"/>
          </a:p>
        </p:txBody>
      </p:sp>
      <p:pic>
        <p:nvPicPr>
          <p:cNvPr id="4" name="Picture 2" descr="Hình nền Powerpoint đơn giản đẹp">
            <a:extLst>
              <a:ext uri="{FF2B5EF4-FFF2-40B4-BE49-F238E27FC236}">
                <a16:creationId xmlns:a16="http://schemas.microsoft.com/office/drawing/2014/main" id="{C7359DCC-96CD-454D-9582-5F019A0BC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27"/>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C062792-8624-2243-A51A-4D7511F9586E}"/>
              </a:ext>
            </a:extLst>
          </p:cNvPr>
          <p:cNvSpPr/>
          <p:nvPr/>
        </p:nvSpPr>
        <p:spPr>
          <a:xfrm>
            <a:off x="3664084" y="496371"/>
            <a:ext cx="5979522" cy="646331"/>
          </a:xfrm>
          <a:prstGeom prst="rect">
            <a:avLst/>
          </a:prstGeom>
        </p:spPr>
        <p:txBody>
          <a:bodyPr wrap="none">
            <a:spAutoFit/>
          </a:bodyPr>
          <a:lstStyle/>
          <a:p>
            <a:r>
              <a:rPr lang="en-VN" sz="3600" b="1" dirty="0">
                <a:solidFill>
                  <a:srgbClr val="1F2AF7"/>
                </a:solidFill>
                <a:latin typeface="APPLE CHANCERY" panose="03020702040506060504" pitchFamily="66" charset="-79"/>
                <a:cs typeface="APPLE CHANCERY" panose="03020702040506060504" pitchFamily="66" charset="-79"/>
              </a:rPr>
              <a:t>HOẠT ĐỘNG LUYỆN TẬP</a:t>
            </a:r>
          </a:p>
        </p:txBody>
      </p:sp>
      <p:pic>
        <p:nvPicPr>
          <p:cNvPr id="6" name="Picture 5">
            <a:extLst>
              <a:ext uri="{FF2B5EF4-FFF2-40B4-BE49-F238E27FC236}">
                <a16:creationId xmlns:a16="http://schemas.microsoft.com/office/drawing/2014/main" id="{7F9A00D1-BF1A-354A-A34A-24BD1AD16654}"/>
              </a:ext>
            </a:extLst>
          </p:cNvPr>
          <p:cNvPicPr/>
          <p:nvPr/>
        </p:nvPicPr>
        <p:blipFill>
          <a:blip r:embed="rId3">
            <a:extLst>
              <a:ext uri="{28A0092B-C50C-407E-A947-70E740481C1C}">
                <a14:useLocalDpi xmlns:a14="http://schemas.microsoft.com/office/drawing/2010/main" val="0"/>
              </a:ext>
            </a:extLst>
          </a:blip>
          <a:stretch>
            <a:fillRect/>
          </a:stretch>
        </p:blipFill>
        <p:spPr>
          <a:xfrm>
            <a:off x="838200" y="1273948"/>
            <a:ext cx="10515599" cy="3048670"/>
          </a:xfrm>
          <a:prstGeom prst="rect">
            <a:avLst/>
          </a:prstGeom>
        </p:spPr>
      </p:pic>
      <p:sp>
        <p:nvSpPr>
          <p:cNvPr id="7" name="Rectangle 6">
            <a:extLst>
              <a:ext uri="{FF2B5EF4-FFF2-40B4-BE49-F238E27FC236}">
                <a16:creationId xmlns:a16="http://schemas.microsoft.com/office/drawing/2014/main" id="{6165A2AE-8024-BF49-85EF-035D263A7D8D}"/>
              </a:ext>
            </a:extLst>
          </p:cNvPr>
          <p:cNvSpPr/>
          <p:nvPr/>
        </p:nvSpPr>
        <p:spPr>
          <a:xfrm>
            <a:off x="1782587" y="4419751"/>
            <a:ext cx="9742515" cy="1757212"/>
          </a:xfrm>
          <a:prstGeom prst="rect">
            <a:avLst/>
          </a:prstGeom>
        </p:spPr>
        <p:txBody>
          <a:bodyPr wrap="square">
            <a:spAutoFit/>
          </a:bodyPr>
          <a:lstStyle/>
          <a:p>
            <a:pPr algn="just">
              <a:lnSpc>
                <a:spcPct val="115000"/>
              </a:lnSpc>
            </a:pPr>
            <a:r>
              <a:rPr lang="vi-VN" sz="2400" dirty="0">
                <a:latin typeface="Times New Roman" panose="02020603050405020304" pitchFamily="18" charset="0"/>
                <a:ea typeface="Times New Roman" panose="02020603050405020304" pitchFamily="18" charset="0"/>
              </a:rPr>
              <a:t>Câu hỏi 1. Các sự kiện dưới đây cách ngày nay bao nhiêu năm</a:t>
            </a:r>
            <a:endParaRPr lang="en-VN"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Khoảng thiên niên kỉ thứ III TCN, người Ai cập biết làm ra lịch</a:t>
            </a:r>
            <a:endParaRPr lang="en-V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Cuộc khởi nghĩa Hai Bà Trưng Nổ ra năm 40</a:t>
            </a:r>
            <a:endParaRPr lang="en-V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rPr>
              <a:t>Câu hỏi 2. Các năm ghi màu đỏ  trên  đây thuộc thế kỉ nào?</a:t>
            </a:r>
            <a:endParaRPr lang="en-VN" sz="2400" dirty="0">
              <a:effectLst/>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96420E3F-E3DD-434A-94CB-16AD9C8CA2AD}"/>
              </a:ext>
            </a:extLst>
          </p:cNvPr>
          <p:cNvSpPr/>
          <p:nvPr/>
        </p:nvSpPr>
        <p:spPr>
          <a:xfrm>
            <a:off x="1624644" y="4110871"/>
            <a:ext cx="10058400" cy="2677656"/>
          </a:xfrm>
          <a:prstGeom prst="rect">
            <a:avLst/>
          </a:prstGeom>
        </p:spPr>
        <p:txBody>
          <a:bodyPr wrap="square">
            <a:spAutoFit/>
          </a:bodyPr>
          <a:lstStyle/>
          <a:p>
            <a:pPr algn="just"/>
            <a:r>
              <a:rPr lang="en-VN" sz="2400" b="1" dirty="0">
                <a:latin typeface="Times New Roman" panose="02020603050405020304" pitchFamily="18" charset="0"/>
                <a:ea typeface="Times New Roman" panose="02020603050405020304" pitchFamily="18" charset="0"/>
              </a:rPr>
              <a:t>Câu</a:t>
            </a:r>
            <a:r>
              <a:rPr lang="vi-VN" sz="2400" b="1" dirty="0">
                <a:latin typeface="Times New Roman" panose="02020603050405020304" pitchFamily="18" charset="0"/>
                <a:ea typeface="Times New Roman" panose="02020603050405020304" pitchFamily="18" charset="0"/>
              </a:rPr>
              <a:t> 1: </a:t>
            </a:r>
            <a:endParaRPr lang="en-VN" sz="2400" dirty="0">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VN" sz="2400" dirty="0">
                <a:latin typeface="Times New Roman" panose="02020603050405020304" pitchFamily="18" charset="0"/>
                <a:ea typeface="Times New Roman" panose="02020603050405020304" pitchFamily="18" charset="0"/>
                <a:cs typeface="Times New Roman" panose="02020603050405020304" pitchFamily="18" charset="0"/>
              </a:rPr>
              <a:t>Cách</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đây hơn 5000 năm người Ai cập đã nghĩ ra lịch (3000+ 2021 = 5021)</a:t>
            </a:r>
            <a:endParaRPr lang="en-VN"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2021-40 = 1981</a:t>
            </a:r>
            <a:endParaRPr lang="en-VN"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b="1" dirty="0">
                <a:solidFill>
                  <a:srgbClr val="000000"/>
                </a:solidFill>
                <a:latin typeface="Times New Roman" panose="02020603050405020304" pitchFamily="18" charset="0"/>
                <a:ea typeface="Times New Roman" panose="02020603050405020304" pitchFamily="18" charset="0"/>
              </a:rPr>
              <a:t>Câu 2:  </a:t>
            </a:r>
            <a:r>
              <a:rPr lang="vi-VN" sz="2400" dirty="0">
                <a:solidFill>
                  <a:srgbClr val="000000"/>
                </a:solidFill>
                <a:latin typeface="Times New Roman" panose="02020603050405020304" pitchFamily="18" charset="0"/>
                <a:ea typeface="Times New Roman" panose="02020603050405020304" pitchFamily="18" charset="0"/>
              </a:rPr>
              <a:t>năm 1792 TCN thuộc thế kỉ XVIII TCN</a:t>
            </a:r>
            <a:endParaRPr lang="en-VN" sz="2400" dirty="0">
              <a:latin typeface="Times New Roman" panose="02020603050405020304" pitchFamily="18" charset="0"/>
              <a:ea typeface="Times New Roman" panose="02020603050405020304" pitchFamily="18" charset="0"/>
            </a:endParaRPr>
          </a:p>
          <a:p>
            <a:pPr algn="just"/>
            <a:r>
              <a:rPr lang="en-VN" sz="2400" dirty="0">
                <a:solidFill>
                  <a:srgbClr val="000000"/>
                </a:solidFill>
                <a:latin typeface="Times New Roman" panose="02020603050405020304" pitchFamily="18" charset="0"/>
                <a:ea typeface="Times New Roman" panose="02020603050405020304" pitchFamily="18" charset="0"/>
              </a:rPr>
              <a:t>- Sự kiện năm 179 cách ngày nay: 179+ 2021=. 2200 (năm) (sự kiện diễn ra TCN)</a:t>
            </a:r>
            <a:endParaRPr lang="en-VN" sz="2400" dirty="0">
              <a:latin typeface="Times New Roman" panose="02020603050405020304" pitchFamily="18" charset="0"/>
              <a:ea typeface="Times New Roman" panose="02020603050405020304" pitchFamily="18" charset="0"/>
            </a:endParaRPr>
          </a:p>
          <a:p>
            <a:pPr algn="just"/>
            <a:r>
              <a:rPr lang="en-VN" sz="2400" dirty="0">
                <a:solidFill>
                  <a:srgbClr val="000000"/>
                </a:solidFill>
                <a:latin typeface="Times New Roman" panose="02020603050405020304" pitchFamily="18" charset="0"/>
                <a:ea typeface="Times New Roman" panose="02020603050405020304" pitchFamily="18" charset="0"/>
              </a:rPr>
              <a:t>- Sự kiện năm 179 nằm ở thế kỉ II TCN</a:t>
            </a:r>
            <a:endParaRPr lang="en-V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804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barn(inVertical)">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1000"/>
                                        <p:tgtEl>
                                          <p:spTgt spid="9">
                                            <p:txEl>
                                              <p:pRg st="4" end="4"/>
                                            </p:txEl>
                                          </p:spTgt>
                                        </p:tgtEl>
                                      </p:cBhvr>
                                    </p:animEffect>
                                    <p:anim calcmode="lin" valueType="num">
                                      <p:cBhvr>
                                        <p:cTn id="3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1000"/>
                                        <p:tgtEl>
                                          <p:spTgt spid="9">
                                            <p:txEl>
                                              <p:pRg st="5" end="5"/>
                                            </p:txEl>
                                          </p:spTgt>
                                        </p:tgtEl>
                                      </p:cBhvr>
                                    </p:animEffect>
                                    <p:anim calcmode="lin" valueType="num">
                                      <p:cBhvr>
                                        <p:cTn id="3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9026" y="385500"/>
            <a:ext cx="3893988" cy="523220"/>
          </a:xfrm>
          <a:prstGeom prst="rect">
            <a:avLst/>
          </a:prstGeom>
          <a:solidFill>
            <a:srgbClr val="FFFF00"/>
          </a:solidFill>
          <a:ln>
            <a:noFill/>
          </a:ln>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a:ln w="50800"/>
                <a:solidFill>
                  <a:schemeClr val="bg1">
                    <a:shade val="50000"/>
                  </a:schemeClr>
                </a:solidFill>
              </a:rPr>
              <a:t>VẬN DỤNG</a:t>
            </a:r>
          </a:p>
        </p:txBody>
      </p:sp>
      <p:sp>
        <p:nvSpPr>
          <p:cNvPr id="8" name="Subtitle 2"/>
          <p:cNvSpPr txBox="1">
            <a:spLocks/>
          </p:cNvSpPr>
          <p:nvPr/>
        </p:nvSpPr>
        <p:spPr>
          <a:xfrm>
            <a:off x="338328" y="1052736"/>
            <a:ext cx="11274552" cy="5400600"/>
          </a:xfrm>
          <a:prstGeom prst="rect">
            <a:avLst/>
          </a:prstGeom>
        </p:spPr>
        <p:txBody>
          <a:bodyPr>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lnSpc>
                <a:spcPct val="150000"/>
              </a:lnSpc>
              <a:buAutoNum type="arabicPeriod"/>
            </a:pPr>
            <a:r>
              <a:rPr lang="en-AU" sz="2400" b="1" dirty="0" err="1">
                <a:solidFill>
                  <a:schemeClr val="bg1">
                    <a:lumMod val="50000"/>
                  </a:schemeClr>
                </a:solidFill>
                <a:latin typeface="Calibri" panose="020F0502020204030204" pitchFamily="34" charset="0"/>
                <a:cs typeface="Calibri" panose="020F0502020204030204" pitchFamily="34" charset="0"/>
              </a:rPr>
              <a:t>Hãy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chọn</a:t>
            </a:r>
            <a:r>
              <a:rPr lang="en-US" sz="2400" b="1" dirty="0">
                <a:solidFill>
                  <a:schemeClr val="bg1">
                    <a:lumMod val="50000"/>
                  </a:schemeClr>
                </a:solidFill>
                <a:latin typeface="Calibri" panose="020F0502020204030204" pitchFamily="34" charset="0"/>
                <a:cs typeface="Calibri" panose="020F0502020204030204" pitchFamily="34" charset="0"/>
              </a:rPr>
              <a:t> 10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đã</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xảy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ra</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trong</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cuộc</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đời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em</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ghi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rõ</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tên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năm</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xảy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ra</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Ví</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dụ</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năm</a:t>
            </a:r>
            <a:r>
              <a:rPr lang="en-US" sz="2400" b="1" dirty="0">
                <a:solidFill>
                  <a:schemeClr val="bg1">
                    <a:lumMod val="50000"/>
                  </a:schemeClr>
                </a:solidFill>
                <a:latin typeface="Calibri" panose="020F0502020204030204" pitchFamily="34" charset="0"/>
                <a:cs typeface="Calibri" panose="020F0502020204030204" pitchFamily="34" charset="0"/>
              </a:rPr>
              <a:t> 2010, </a:t>
            </a:r>
            <a:r>
              <a:rPr lang="en-US" sz="2400" b="1" dirty="0" err="1">
                <a:solidFill>
                  <a:schemeClr val="bg1">
                    <a:lumMod val="50000"/>
                  </a:schemeClr>
                </a:solidFill>
                <a:latin typeface="Calibri" panose="020F0502020204030204" pitchFamily="34" charset="0"/>
                <a:cs typeface="Calibri" panose="020F0502020204030204" pitchFamily="34" charset="0"/>
              </a:rPr>
              <a:t>em</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được</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sinh</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ra</a:t>
            </a:r>
            <a:r>
              <a:rPr lang="en-US" sz="2400" b="1" dirty="0">
                <a:solidFill>
                  <a:schemeClr val="bg1">
                    <a:lumMod val="50000"/>
                  </a:schemeClr>
                </a:solidFill>
                <a:latin typeface="Calibri" panose="020F0502020204030204" pitchFamily="34" charset="0"/>
                <a:cs typeface="Calibri" panose="020F0502020204030204" pitchFamily="34" charset="0"/>
              </a:rPr>
              <a:t>)</a:t>
            </a:r>
          </a:p>
          <a:p>
            <a:pPr marL="457200" indent="-457200">
              <a:lnSpc>
                <a:spcPct val="150000"/>
              </a:lnSpc>
              <a:buAutoNum type="arabicPeriod"/>
            </a:pPr>
            <a:r>
              <a:rPr lang="en-US" sz="2400" b="1" dirty="0" err="1">
                <a:solidFill>
                  <a:schemeClr val="bg1">
                    <a:lumMod val="50000"/>
                  </a:schemeClr>
                </a:solidFill>
                <a:latin typeface="Calibri" panose="020F0502020204030204" pitchFamily="34" charset="0"/>
                <a:cs typeface="Calibri" panose="020F0502020204030204" pitchFamily="34" charset="0"/>
              </a:rPr>
              <a:t>Biểu</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diễn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các</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trên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trục</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thời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gian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theo</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mẫu</a:t>
            </a:r>
            <a:r>
              <a:rPr lang="en-US" sz="2400" b="1" dirty="0">
                <a:solidFill>
                  <a:schemeClr val="bg1">
                    <a:lumMod val="50000"/>
                  </a:schemeClr>
                </a:solidFill>
                <a:latin typeface="Calibri" panose="020F0502020204030204" pitchFamily="34" charset="0"/>
                <a:cs typeface="Calibri" panose="020F0502020204030204" pitchFamily="34" charset="0"/>
              </a:rPr>
              <a:t>)</a:t>
            </a:r>
          </a:p>
          <a:p>
            <a:pPr marL="457200" indent="-457200">
              <a:lnSpc>
                <a:spcPct val="150000"/>
              </a:lnSpc>
              <a:buAutoNum type="arabicPeriod"/>
            </a:pPr>
            <a:r>
              <a:rPr lang="en-US" sz="2400" b="1" dirty="0" err="1">
                <a:solidFill>
                  <a:schemeClr val="bg1">
                    <a:lumMod val="50000"/>
                  </a:schemeClr>
                </a:solidFill>
                <a:latin typeface="Calibri" panose="020F0502020204030204" pitchFamily="34" charset="0"/>
                <a:cs typeface="Calibri" panose="020F0502020204030204" pitchFamily="34" charset="0"/>
              </a:rPr>
              <a:t>Hãy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chọn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một</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mà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em</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cho</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quan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trọng</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nhất</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viết</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khoảng</a:t>
            </a:r>
            <a:r>
              <a:rPr lang="en-US" sz="2400" b="1" dirty="0">
                <a:solidFill>
                  <a:schemeClr val="bg1">
                    <a:lumMod val="50000"/>
                  </a:schemeClr>
                </a:solidFill>
                <a:latin typeface="Calibri" panose="020F0502020204030204" pitchFamily="34" charset="0"/>
                <a:cs typeface="Calibri" panose="020F0502020204030204" pitchFamily="34" charset="0"/>
              </a:rPr>
              <a:t> 7 – 10 </a:t>
            </a:r>
            <a:r>
              <a:rPr lang="en-US" sz="2400" b="1" dirty="0" err="1">
                <a:solidFill>
                  <a:schemeClr val="bg1">
                    <a:lumMod val="50000"/>
                  </a:schemeClr>
                </a:solidFill>
                <a:latin typeface="Calibri" panose="020F0502020204030204" pitchFamily="34" charset="0"/>
                <a:cs typeface="Calibri" panose="020F0502020204030204" pitchFamily="34" charset="0"/>
              </a:rPr>
              <a:t>dòng</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về</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kiện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này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sự</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kiên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đó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gì</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xảy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ra</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khi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nào</a:t>
            </a:r>
            <a:r>
              <a:rPr lang="en-US" sz="2400" b="1" dirty="0">
                <a:solidFill>
                  <a:schemeClr val="bg1">
                    <a:lumMod val="50000"/>
                  </a:schemeClr>
                </a:solidFill>
                <a:latin typeface="Calibri" panose="020F0502020204030204" pitchFamily="34" charset="0"/>
                <a:cs typeface="Calibri" panose="020F0502020204030204" pitchFamily="34" charset="0"/>
              </a:rPr>
              <a:t>? ở </a:t>
            </a:r>
            <a:r>
              <a:rPr lang="en-US" sz="2400" b="1" dirty="0" err="1">
                <a:solidFill>
                  <a:schemeClr val="bg1">
                    <a:lumMod val="50000"/>
                  </a:schemeClr>
                </a:solidFill>
                <a:latin typeface="Calibri" panose="020F0502020204030204" pitchFamily="34" charset="0"/>
                <a:cs typeface="Calibri" panose="020F0502020204030204" pitchFamily="34" charset="0"/>
              </a:rPr>
              <a:t>đâu</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liên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quan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đến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những</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ai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Vì</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sao</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lại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xảy</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ra</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Vì</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sao</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em</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lại</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cho</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nó</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là</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quan</a:t>
            </a:r>
            <a:r>
              <a:rPr lang="en-US" sz="2400" b="1" dirty="0">
                <a:solidFill>
                  <a:schemeClr val="bg1">
                    <a:lumMod val="50000"/>
                  </a:schemeClr>
                </a:solidFill>
                <a:latin typeface="Calibri" panose="020F0502020204030204" pitchFamily="34" charset="0"/>
                <a:cs typeface="Calibri" panose="020F0502020204030204" pitchFamily="34" charset="0"/>
              </a:rPr>
              <a:t> </a:t>
            </a:r>
            <a:r>
              <a:rPr lang="en-US" sz="2400" b="1" dirty="0" err="1">
                <a:solidFill>
                  <a:schemeClr val="bg1">
                    <a:lumMod val="50000"/>
                  </a:schemeClr>
                </a:solidFill>
                <a:latin typeface="Calibri" panose="020F0502020204030204" pitchFamily="34" charset="0"/>
                <a:cs typeface="Calibri" panose="020F0502020204030204" pitchFamily="34" charset="0"/>
              </a:rPr>
              <a:t>trọng</a:t>
            </a:r>
            <a:r>
              <a:rPr lang="en-US" sz="2400" b="1" dirty="0">
                <a:solidFill>
                  <a:schemeClr val="bg1">
                    <a:lumMod val="50000"/>
                  </a:schemeClr>
                </a:solidFill>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a:stretch>
            <a:fillRect/>
          </a:stretch>
        </p:blipFill>
        <p:spPr>
          <a:xfrm>
            <a:off x="7167522" y="4869161"/>
            <a:ext cx="3207088" cy="1818785"/>
          </a:xfrm>
          <a:prstGeom prst="rect">
            <a:avLst/>
          </a:prstGeom>
          <a:ln>
            <a:noFill/>
          </a:ln>
          <a:effectLst>
            <a:softEdge rad="112500"/>
          </a:effectLst>
        </p:spPr>
      </p:pic>
    </p:spTree>
    <p:extLst>
      <p:ext uri="{BB962C8B-B14F-4D97-AF65-F5344CB8AC3E}">
        <p14:creationId xmlns:p14="http://schemas.microsoft.com/office/powerpoint/2010/main" val="419812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1538" b="2750"/>
          <a:stretch/>
        </p:blipFill>
        <p:spPr>
          <a:xfrm>
            <a:off x="1524000" y="1196752"/>
            <a:ext cx="9144000" cy="5675724"/>
          </a:xfrm>
          <a:prstGeom prst="rect">
            <a:avLst/>
          </a:prstGeom>
        </p:spPr>
      </p:pic>
      <p:sp>
        <p:nvSpPr>
          <p:cNvPr id="4" name="TextBox 3"/>
          <p:cNvSpPr txBox="1"/>
          <p:nvPr/>
        </p:nvSpPr>
        <p:spPr>
          <a:xfrm>
            <a:off x="1991544" y="210412"/>
            <a:ext cx="8496944" cy="369332"/>
          </a:xfrm>
          <a:prstGeom prst="rect">
            <a:avLst/>
          </a:prstGeom>
          <a:noFill/>
        </p:spPr>
        <p:txBody>
          <a:bodyPr wrap="square" rtlCol="0">
            <a:spAutoFit/>
          </a:bodyPr>
          <a:lstStyle/>
          <a:p>
            <a:r>
              <a:rPr lang="en-US" i="1" dirty="0" err="1">
                <a:solidFill>
                  <a:srgbClr val="002060"/>
                </a:solidFill>
                <a:latin typeface="Calibri" panose="020F0502020204030204" pitchFamily="34" charset="0"/>
                <a:cs typeface="Calibri" panose="020F0502020204030204" pitchFamily="34" charset="0"/>
              </a:rPr>
              <a:t>Họ</a:t>
            </a:r>
            <a:r>
              <a:rPr lang="en-US" i="1" dirty="0">
                <a:solidFill>
                  <a:srgbClr val="002060"/>
                </a:solidFill>
                <a:latin typeface="Calibri" panose="020F0502020204030204" pitchFamily="34" charset="0"/>
                <a:cs typeface="Calibri" panose="020F0502020204030204" pitchFamily="34" charset="0"/>
              </a:rPr>
              <a:t> </a:t>
            </a:r>
            <a:r>
              <a:rPr lang="en-US" i="1" dirty="0" err="1">
                <a:solidFill>
                  <a:srgbClr val="002060"/>
                </a:solidFill>
                <a:latin typeface="Calibri" panose="020F0502020204030204" pitchFamily="34" charset="0"/>
                <a:cs typeface="Calibri" panose="020F0502020204030204" pitchFamily="34" charset="0"/>
              </a:rPr>
              <a:t>và</a:t>
            </a:r>
            <a:r>
              <a:rPr lang="en-US" i="1" dirty="0">
                <a:solidFill>
                  <a:srgbClr val="002060"/>
                </a:solidFill>
                <a:latin typeface="Calibri" panose="020F0502020204030204" pitchFamily="34" charset="0"/>
                <a:cs typeface="Calibri" panose="020F0502020204030204" pitchFamily="34" charset="0"/>
              </a:rPr>
              <a:t> </a:t>
            </a:r>
            <a:r>
              <a:rPr lang="en-US" i="1" dirty="0" err="1">
                <a:solidFill>
                  <a:srgbClr val="002060"/>
                </a:solidFill>
                <a:latin typeface="Calibri" panose="020F0502020204030204" pitchFamily="34" charset="0"/>
                <a:cs typeface="Calibri" panose="020F0502020204030204" pitchFamily="34" charset="0"/>
              </a:rPr>
              <a:t>tên</a:t>
            </a:r>
            <a:r>
              <a:rPr lang="en-US" i="1" dirty="0">
                <a:solidFill>
                  <a:srgbClr val="002060"/>
                </a:solidFill>
                <a:latin typeface="Calibri" panose="020F0502020204030204" pitchFamily="34" charset="0"/>
                <a:cs typeface="Calibri" panose="020F0502020204030204" pitchFamily="34" charset="0"/>
              </a:rPr>
              <a:t>: __________________________                                </a:t>
            </a:r>
            <a:r>
              <a:rPr lang="en-US" i="1" dirty="0" err="1">
                <a:solidFill>
                  <a:srgbClr val="002060"/>
                </a:solidFill>
                <a:latin typeface="Calibri" panose="020F0502020204030204" pitchFamily="34" charset="0"/>
                <a:cs typeface="Calibri" panose="020F0502020204030204" pitchFamily="34" charset="0"/>
              </a:rPr>
              <a:t>Lớp</a:t>
            </a:r>
            <a:r>
              <a:rPr lang="en-US" i="1" dirty="0">
                <a:solidFill>
                  <a:srgbClr val="002060"/>
                </a:solidFill>
                <a:latin typeface="Calibri" panose="020F0502020204030204" pitchFamily="34" charset="0"/>
                <a:cs typeface="Calibri" panose="020F0502020204030204" pitchFamily="34" charset="0"/>
              </a:rPr>
              <a:t>: ______________</a:t>
            </a:r>
          </a:p>
        </p:txBody>
      </p:sp>
      <p:sp>
        <p:nvSpPr>
          <p:cNvPr id="5" name="Rectangle 4"/>
          <p:cNvSpPr/>
          <p:nvPr/>
        </p:nvSpPr>
        <p:spPr>
          <a:xfrm>
            <a:off x="2945904" y="819296"/>
            <a:ext cx="6300192" cy="53387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CÁC SỰ KIỆN QUAN TRỌNG TRONG CUỘC ĐỜI TÔI</a:t>
            </a:r>
          </a:p>
        </p:txBody>
      </p:sp>
    </p:spTree>
    <p:extLst>
      <p:ext uri="{BB962C8B-B14F-4D97-AF65-F5344CB8AC3E}">
        <p14:creationId xmlns:p14="http://schemas.microsoft.com/office/powerpoint/2010/main" val="44410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11430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600" b="1" dirty="0">
              <a:solidFill>
                <a:srgbClr val="002060"/>
              </a:solidFill>
              <a:latin typeface="Calibri" panose="020F0502020204030204" pitchFamily="34" charset="0"/>
              <a:cs typeface="Calibri" panose="020F0502020204030204" pitchFamily="34" charset="0"/>
            </a:endParaRPr>
          </a:p>
        </p:txBody>
      </p:sp>
      <p:sp>
        <p:nvSpPr>
          <p:cNvPr id="4" name="Content Placeholder 2"/>
          <p:cNvSpPr txBox="1">
            <a:spLocks/>
          </p:cNvSpPr>
          <p:nvPr/>
        </p:nvSpPr>
        <p:spPr>
          <a:xfrm>
            <a:off x="1981200" y="1340823"/>
            <a:ext cx="8229600" cy="4525963"/>
          </a:xfrm>
          <a:prstGeom prst="rect">
            <a:avLst/>
          </a:prstGeom>
        </p:spPr>
        <p:txBody>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Aft>
                <a:spcPts val="600"/>
              </a:spcAft>
            </a:pPr>
            <a:r>
              <a:rPr lang="en-US" sz="2600" b="1" i="0" dirty="0" err="1">
                <a:solidFill>
                  <a:srgbClr val="002060"/>
                </a:solidFill>
                <a:latin typeface="Calibri" panose="020F0502020204030204" pitchFamily="34" charset="0"/>
                <a:cs typeface="Calibri" panose="020F0502020204030204" pitchFamily="34" charset="0"/>
              </a:rPr>
              <a:t>Nhiệm</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vụ</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Thiết</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kế</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một</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tờ</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lịch</a:t>
            </a:r>
            <a:r>
              <a:rPr lang="en-US" sz="2600" b="1" i="0" dirty="0">
                <a:solidFill>
                  <a:srgbClr val="002060"/>
                </a:solidFill>
                <a:latin typeface="Calibri" panose="020F0502020204030204" pitchFamily="34" charset="0"/>
                <a:cs typeface="Calibri" panose="020F0502020204030204" pitchFamily="34" charset="0"/>
              </a:rPr>
              <a:t> blog</a:t>
            </a:r>
          </a:p>
          <a:p>
            <a:pPr>
              <a:spcAft>
                <a:spcPts val="600"/>
              </a:spcAft>
            </a:pPr>
            <a:r>
              <a:rPr lang="en-US" sz="2600" b="1" i="0" dirty="0" err="1">
                <a:solidFill>
                  <a:srgbClr val="002060"/>
                </a:solidFill>
                <a:latin typeface="Calibri" panose="020F0502020204030204" pitchFamily="34" charset="0"/>
                <a:cs typeface="Calibri" panose="020F0502020204030204" pitchFamily="34" charset="0"/>
              </a:rPr>
              <a:t>Yêu</a:t>
            </a:r>
            <a:r>
              <a:rPr lang="en-US" sz="2600" b="1" i="0" dirty="0">
                <a:solidFill>
                  <a:srgbClr val="002060"/>
                </a:solidFill>
                <a:latin typeface="Calibri" panose="020F0502020204030204" pitchFamily="34" charset="0"/>
                <a:cs typeface="Calibri" panose="020F0502020204030204" pitchFamily="34" charset="0"/>
              </a:rPr>
              <a:t> </a:t>
            </a:r>
            <a:r>
              <a:rPr lang="en-US" sz="2600" b="1" i="0" dirty="0" err="1">
                <a:solidFill>
                  <a:srgbClr val="002060"/>
                </a:solidFill>
                <a:latin typeface="Calibri" panose="020F0502020204030204" pitchFamily="34" charset="0"/>
                <a:cs typeface="Calibri" panose="020F0502020204030204" pitchFamily="34" charset="0"/>
              </a:rPr>
              <a:t>cầu</a:t>
            </a:r>
            <a:r>
              <a:rPr lang="en-US" sz="2600" b="1" i="0" dirty="0">
                <a:solidFill>
                  <a:srgbClr val="002060"/>
                </a:solidFill>
                <a:latin typeface="Calibri" panose="020F0502020204030204" pitchFamily="34" charset="0"/>
                <a:cs typeface="Calibri" panose="020F0502020204030204" pitchFamily="34" charset="0"/>
              </a:rPr>
              <a:t>:</a:t>
            </a:r>
          </a:p>
          <a:p>
            <a:pPr>
              <a:spcAft>
                <a:spcPts val="600"/>
              </a:spcAft>
              <a:buFontTx/>
              <a:buChar char="-"/>
            </a:pPr>
            <a:r>
              <a:rPr lang="en-US" sz="2600" dirty="0" err="1">
                <a:solidFill>
                  <a:srgbClr val="002060"/>
                </a:solidFill>
                <a:latin typeface="Calibri" panose="020F0502020204030204" pitchFamily="34" charset="0"/>
                <a:cs typeface="Calibri" panose="020F0502020204030204" pitchFamily="34" charset="0"/>
              </a:rPr>
              <a:t>Hình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thức</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Trang</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trí</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theo</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sơ</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thích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ca</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nhân</a:t>
            </a:r>
            <a:r>
              <a:rPr lang="en-US" sz="2600" dirty="0">
                <a:solidFill>
                  <a:srgbClr val="002060"/>
                </a:solidFill>
                <a:latin typeface="Calibri" panose="020F0502020204030204" pitchFamily="34" charset="0"/>
                <a:cs typeface="Calibri" panose="020F0502020204030204" pitchFamily="34" charset="0"/>
              </a:rPr>
              <a:t> </a:t>
            </a:r>
          </a:p>
          <a:p>
            <a:pPr>
              <a:spcAft>
                <a:spcPts val="600"/>
              </a:spcAft>
              <a:buFontTx/>
              <a:buChar char="-"/>
            </a:pPr>
            <a:r>
              <a:rPr lang="en-US" sz="2600" dirty="0" err="1">
                <a:solidFill>
                  <a:srgbClr val="002060"/>
                </a:solidFill>
                <a:latin typeface="Calibri" panose="020F0502020204030204" pitchFamily="34" charset="0"/>
                <a:cs typeface="Calibri" panose="020F0502020204030204" pitchFamily="34" charset="0"/>
              </a:rPr>
              <a:t>Nội</a:t>
            </a:r>
            <a:r>
              <a:rPr lang="en-US" sz="2600" dirty="0">
                <a:solidFill>
                  <a:srgbClr val="002060"/>
                </a:solidFill>
                <a:latin typeface="Calibri" panose="020F0502020204030204" pitchFamily="34" charset="0"/>
                <a:cs typeface="Calibri" panose="020F0502020204030204" pitchFamily="34" charset="0"/>
              </a:rPr>
              <a:t> dung: </a:t>
            </a:r>
            <a:r>
              <a:rPr lang="en-US" sz="2600" dirty="0" err="1">
                <a:solidFill>
                  <a:srgbClr val="002060"/>
                </a:solidFill>
                <a:latin typeface="Calibri" panose="020F0502020204030204" pitchFamily="34" charset="0"/>
                <a:cs typeface="Calibri" panose="020F0502020204030204" pitchFamily="34" charset="0"/>
              </a:rPr>
              <a:t>gồm</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thư</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ngày</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tháng</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năm</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bao</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gồm</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ca</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ngày</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âm</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lịch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ngày</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dương</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lịch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tháng</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năm</a:t>
            </a:r>
            <a:r>
              <a:rPr lang="en-US" sz="2600" dirty="0">
                <a:solidFill>
                  <a:srgbClr val="002060"/>
                </a:solidFill>
                <a:latin typeface="Calibri" panose="020F0502020204030204" pitchFamily="34" charset="0"/>
                <a:cs typeface="Calibri" panose="020F0502020204030204" pitchFamily="34" charset="0"/>
              </a:rPr>
              <a:t>) </a:t>
            </a:r>
          </a:p>
          <a:p>
            <a:pPr>
              <a:spcAft>
                <a:spcPts val="600"/>
              </a:spcAft>
              <a:buFontTx/>
              <a:buChar char="-"/>
            </a:pPr>
            <a:r>
              <a:rPr lang="en-US" sz="2600" dirty="0" err="1">
                <a:solidFill>
                  <a:srgbClr val="002060"/>
                </a:solidFill>
                <a:latin typeface="Calibri" panose="020F0502020204030204" pitchFamily="34" charset="0"/>
                <a:cs typeface="Calibri" panose="020F0502020204030204" pitchFamily="34" charset="0"/>
              </a:rPr>
              <a:t>Lưu</a:t>
            </a:r>
            <a:r>
              <a:rPr lang="en-US" sz="2600" dirty="0">
                <a:solidFill>
                  <a:srgbClr val="002060"/>
                </a:solidFill>
                <a:latin typeface="Calibri" panose="020F0502020204030204" pitchFamily="34" charset="0"/>
                <a:cs typeface="Calibri" panose="020F0502020204030204" pitchFamily="34" charset="0"/>
              </a:rPr>
              <a:t> ý: chỉ </a:t>
            </a:r>
            <a:r>
              <a:rPr lang="en-US" sz="2600" dirty="0" err="1">
                <a:solidFill>
                  <a:srgbClr val="002060"/>
                </a:solidFill>
                <a:latin typeface="Calibri" panose="020F0502020204030204" pitchFamily="34" charset="0"/>
                <a:cs typeface="Calibri" panose="020F0502020204030204" pitchFamily="34" charset="0"/>
              </a:rPr>
              <a:t>thê</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hiện</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trên</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lịch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một</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ngày</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theo</a:t>
            </a:r>
            <a:r>
              <a:rPr lang="en-US" sz="2600" dirty="0">
                <a:solidFill>
                  <a:srgbClr val="002060"/>
                </a:solidFill>
                <a:latin typeface="Calibri" panose="020F0502020204030204" pitchFamily="34" charset="0"/>
                <a:cs typeface="Calibri" panose="020F0502020204030204" pitchFamily="34" charset="0"/>
              </a:rPr>
              <a:t> ý </a:t>
            </a:r>
            <a:r>
              <a:rPr lang="en-US" sz="2600" dirty="0" err="1">
                <a:solidFill>
                  <a:srgbClr val="002060"/>
                </a:solidFill>
                <a:latin typeface="Calibri" panose="020F0502020204030204" pitchFamily="34" charset="0"/>
                <a:cs typeface="Calibri" panose="020F0502020204030204" pitchFamily="34" charset="0"/>
              </a:rPr>
              <a:t>thích</a:t>
            </a:r>
            <a:r>
              <a:rPr lang="en-US" sz="2600" dirty="0">
                <a:solidFill>
                  <a:srgbClr val="002060"/>
                </a:solidFill>
                <a:latin typeface="Calibri" panose="020F0502020204030204" pitchFamily="34" charset="0"/>
                <a:cs typeface="Calibri" panose="020F0502020204030204" pitchFamily="34" charset="0"/>
              </a:rPr>
              <a:t>, có </a:t>
            </a:r>
            <a:r>
              <a:rPr lang="en-US" sz="2600" dirty="0" err="1">
                <a:solidFill>
                  <a:srgbClr val="002060"/>
                </a:solidFill>
                <a:latin typeface="Calibri" panose="020F0502020204030204" pitchFamily="34" charset="0"/>
                <a:cs typeface="Calibri" panose="020F0502020204030204" pitchFamily="34" charset="0"/>
              </a:rPr>
              <a:t>thê</a:t>
            </a:r>
            <a:r>
              <a:rPr lang="en-US" sz="2600" dirty="0">
                <a:solidFill>
                  <a:srgbClr val="002060"/>
                </a:solidFill>
                <a:latin typeface="Calibri" panose="020F0502020204030204" pitchFamily="34" charset="0"/>
                <a:cs typeface="Calibri" panose="020F0502020204030204" pitchFamily="34" charset="0"/>
              </a:rPr>
              <a:t>̉ là </a:t>
            </a:r>
            <a:r>
              <a:rPr lang="en-US" sz="2600" dirty="0" err="1">
                <a:solidFill>
                  <a:srgbClr val="002060"/>
                </a:solidFill>
                <a:latin typeface="Calibri" panose="020F0502020204030204" pitchFamily="34" charset="0"/>
                <a:cs typeface="Calibri" panose="020F0502020204030204" pitchFamily="34" charset="0"/>
              </a:rPr>
              <a:t>ngày</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sinh</a:t>
            </a:r>
            <a:r>
              <a:rPr lang="en-US" sz="2600" dirty="0">
                <a:solidFill>
                  <a:srgbClr val="002060"/>
                </a:solidFill>
                <a:latin typeface="Calibri" panose="020F0502020204030204" pitchFamily="34" charset="0"/>
                <a:cs typeface="Calibri" panose="020F0502020204030204" pitchFamily="34" charset="0"/>
              </a:rPr>
              <a:t> </a:t>
            </a:r>
            <a:r>
              <a:rPr lang="en-US" sz="2600" dirty="0" err="1">
                <a:solidFill>
                  <a:srgbClr val="002060"/>
                </a:solidFill>
                <a:latin typeface="Calibri" panose="020F0502020204030204" pitchFamily="34" charset="0"/>
                <a:cs typeface="Calibri" panose="020F0502020204030204" pitchFamily="34" charset="0"/>
              </a:rPr>
              <a:t>nhật</a:t>
            </a:r>
            <a:r>
              <a:rPr lang="en-US" sz="2600" dirty="0">
                <a:solidFill>
                  <a:srgbClr val="002060"/>
                </a:solidFill>
                <a:latin typeface="Calibri" panose="020F0502020204030204" pitchFamily="34" charset="0"/>
                <a:cs typeface="Calibri" panose="020F0502020204030204" pitchFamily="34" charset="0"/>
              </a:rPr>
              <a:t> …)</a:t>
            </a:r>
          </a:p>
        </p:txBody>
      </p:sp>
      <p:sp>
        <p:nvSpPr>
          <p:cNvPr id="5" name="Rectangle 4"/>
          <p:cNvSpPr/>
          <p:nvPr/>
        </p:nvSpPr>
        <p:spPr>
          <a:xfrm>
            <a:off x="3863752" y="349678"/>
            <a:ext cx="4536504" cy="584775"/>
          </a:xfrm>
          <a:prstGeom prst="rect">
            <a:avLst/>
          </a:prstGeom>
          <a:solidFill>
            <a:srgbClr val="FFFF00"/>
          </a:solidFill>
          <a:ln>
            <a:noFill/>
          </a:ln>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err="1">
                <a:solidFill>
                  <a:srgbClr val="002060"/>
                </a:solidFill>
                <a:latin typeface="Calibri" panose="020F0502020204030204" pitchFamily="34" charset="0"/>
                <a:cs typeface="Calibri" panose="020F0502020204030204" pitchFamily="34" charset="0"/>
              </a:rPr>
              <a:t>Thực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lịch</a:t>
            </a:r>
            <a:endParaRPr lang="en-US" sz="3200" b="1" dirty="0">
              <a:solidFill>
                <a:srgbClr val="00206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2"/>
          <a:srcRect t="51575" b="9051"/>
          <a:stretch/>
        </p:blipFill>
        <p:spPr>
          <a:xfrm>
            <a:off x="5375920" y="4753090"/>
            <a:ext cx="4970920" cy="2060287"/>
          </a:xfrm>
          <a:prstGeom prst="rect">
            <a:avLst/>
          </a:prstGeom>
          <a:ln>
            <a:noFill/>
          </a:ln>
          <a:effectLst>
            <a:softEdge rad="112500"/>
          </a:effectLst>
        </p:spPr>
      </p:pic>
    </p:spTree>
    <p:extLst>
      <p:ext uri="{BB962C8B-B14F-4D97-AF65-F5344CB8AC3E}">
        <p14:creationId xmlns:p14="http://schemas.microsoft.com/office/powerpoint/2010/main" val="3296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3D0250-FB5E-43FD-8044-9515ECD4F53B}"/>
              </a:ext>
            </a:extLst>
          </p:cNvPr>
          <p:cNvSpPr txBox="1"/>
          <p:nvPr/>
        </p:nvSpPr>
        <p:spPr>
          <a:xfrm>
            <a:off x="2225824" y="374275"/>
            <a:ext cx="3168352" cy="523220"/>
          </a:xfrm>
          <a:prstGeom prst="rect">
            <a:avLst/>
          </a:prstGeom>
          <a:solidFill>
            <a:srgbClr val="FFFF00"/>
          </a:solidFill>
        </p:spPr>
        <p:txBody>
          <a:bodyPr wrap="square" rtlCol="0">
            <a:spAutoFit/>
          </a:bodyPr>
          <a:lstStyle/>
          <a:p>
            <a:pPr algn="ctr"/>
            <a:r>
              <a:rPr lang="en-US" sz="2800" b="1" dirty="0">
                <a:solidFill>
                  <a:srgbClr val="002060"/>
                </a:solidFill>
              </a:rPr>
              <a:t>KHỞI ĐỘNG</a:t>
            </a:r>
          </a:p>
        </p:txBody>
      </p:sp>
      <p:sp>
        <p:nvSpPr>
          <p:cNvPr id="2" name="Rectangle 1">
            <a:extLst>
              <a:ext uri="{FF2B5EF4-FFF2-40B4-BE49-F238E27FC236}">
                <a16:creationId xmlns:a16="http://schemas.microsoft.com/office/drawing/2014/main" id="{457E4ED6-7CE8-4439-8DDB-50680020D500}"/>
              </a:ext>
            </a:extLst>
          </p:cNvPr>
          <p:cNvSpPr/>
          <p:nvPr/>
        </p:nvSpPr>
        <p:spPr>
          <a:xfrm>
            <a:off x="3810000" y="-1418481"/>
            <a:ext cx="4572000" cy="369332"/>
          </a:xfrm>
          <a:prstGeom prst="rect">
            <a:avLst/>
          </a:prstGeom>
        </p:spPr>
        <p:txBody>
          <a:bodyPr>
            <a:spAutoFit/>
          </a:bodyPr>
          <a:lstStyle/>
          <a:p>
            <a:endParaRPr lang="vi-VN"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AF62FF99-8BDA-4A10-A4EE-D91BE09F8511}"/>
              </a:ext>
            </a:extLst>
          </p:cNvPr>
          <p:cNvSpPr/>
          <p:nvPr/>
        </p:nvSpPr>
        <p:spPr>
          <a:xfrm>
            <a:off x="3810000" y="-864483"/>
            <a:ext cx="4572000" cy="369332"/>
          </a:xfrm>
          <a:prstGeom prst="rect">
            <a:avLst/>
          </a:prstGeom>
        </p:spPr>
        <p:txBody>
          <a:bodyPr>
            <a:spAutoFit/>
          </a:bodyPr>
          <a:lstStyle/>
          <a:p>
            <a:endParaRPr lang="vi-VN" dirty="0">
              <a:solidFill>
                <a:srgbClr val="222222"/>
              </a:solidFill>
              <a:latin typeface="arial" panose="020B0604020202020204" pitchFamily="34" charset="0"/>
            </a:endParaRPr>
          </a:p>
        </p:txBody>
      </p:sp>
      <p:sp>
        <p:nvSpPr>
          <p:cNvPr id="4" name="Rectangle 3">
            <a:extLst>
              <a:ext uri="{FF2B5EF4-FFF2-40B4-BE49-F238E27FC236}">
                <a16:creationId xmlns:a16="http://schemas.microsoft.com/office/drawing/2014/main" id="{459E94BF-BE25-44EB-9FED-257455C81F30}"/>
              </a:ext>
            </a:extLst>
          </p:cNvPr>
          <p:cNvSpPr/>
          <p:nvPr/>
        </p:nvSpPr>
        <p:spPr>
          <a:xfrm>
            <a:off x="3810000" y="982177"/>
            <a:ext cx="4572000" cy="369332"/>
          </a:xfrm>
          <a:prstGeom prst="rect">
            <a:avLst/>
          </a:prstGeom>
        </p:spPr>
        <p:txBody>
          <a:bodyPr>
            <a:spAutoFit/>
          </a:bodyPr>
          <a:lstStyle/>
          <a:p>
            <a:endParaRPr lang="en-US" dirty="0"/>
          </a:p>
        </p:txBody>
      </p:sp>
      <p:sp>
        <p:nvSpPr>
          <p:cNvPr id="8" name="Rectangle 7">
            <a:extLst>
              <a:ext uri="{FF2B5EF4-FFF2-40B4-BE49-F238E27FC236}">
                <a16:creationId xmlns:a16="http://schemas.microsoft.com/office/drawing/2014/main" id="{F026C7B8-1C91-4C33-BC74-ED9B046D74C8}"/>
              </a:ext>
            </a:extLst>
          </p:cNvPr>
          <p:cNvSpPr/>
          <p:nvPr/>
        </p:nvSpPr>
        <p:spPr>
          <a:xfrm>
            <a:off x="1852091" y="1141797"/>
            <a:ext cx="9651931" cy="553998"/>
          </a:xfrm>
          <a:prstGeom prst="rect">
            <a:avLst/>
          </a:prstGeom>
        </p:spPr>
        <p:txBody>
          <a:bodyPr wrap="square">
            <a:spAutoFit/>
          </a:bodyPr>
          <a:lstStyle/>
          <a:p>
            <a:pPr algn="ctr"/>
            <a:r>
              <a:rPr lang="en-US" sz="3000" i="1" dirty="0" err="1">
                <a:solidFill>
                  <a:srgbClr val="262626"/>
                </a:solidFill>
                <a:latin typeface="Times New Roman" panose="02020603050405020304" pitchFamily="18" charset="0"/>
                <a:cs typeface="Times New Roman" panose="02020603050405020304" pitchFamily="18" charset="0"/>
              </a:rPr>
              <a:t>Hãy</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làm</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việc</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theo</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nhóm</a:t>
            </a:r>
            <a:r>
              <a:rPr lang="en-US" sz="3000" i="1" dirty="0">
                <a:solidFill>
                  <a:srgbClr val="262626"/>
                </a:solidFill>
                <a:latin typeface="Times New Roman" panose="02020603050405020304" pitchFamily="18" charset="0"/>
                <a:cs typeface="Times New Roman" panose="02020603050405020304" pitchFamily="18" charset="0"/>
              </a:rPr>
              <a:t> 4 </a:t>
            </a:r>
            <a:r>
              <a:rPr lang="en-US" sz="3000" i="1" dirty="0" err="1">
                <a:solidFill>
                  <a:srgbClr val="262626"/>
                </a:solidFill>
                <a:latin typeface="Times New Roman" panose="02020603050405020304" pitchFamily="18" charset="0"/>
                <a:cs typeface="Times New Roman" panose="02020603050405020304" pitchFamily="18" charset="0"/>
              </a:rPr>
              <a:t>và</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hoàn</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thành</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phiếu</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bài</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tập</a:t>
            </a:r>
            <a:r>
              <a:rPr lang="en-US" sz="3000" i="1" dirty="0">
                <a:solidFill>
                  <a:srgbClr val="262626"/>
                </a:solidFill>
                <a:latin typeface="Times New Roman" panose="02020603050405020304" pitchFamily="18" charset="0"/>
                <a:cs typeface="Times New Roman" panose="02020603050405020304" pitchFamily="18" charset="0"/>
              </a:rPr>
              <a:t> </a:t>
            </a:r>
            <a:r>
              <a:rPr lang="en-US" sz="3000" i="1" dirty="0" err="1">
                <a:solidFill>
                  <a:srgbClr val="262626"/>
                </a:solidFill>
                <a:latin typeface="Times New Roman" panose="02020603050405020304" pitchFamily="18" charset="0"/>
                <a:cs typeface="Times New Roman" panose="02020603050405020304" pitchFamily="18" charset="0"/>
              </a:rPr>
              <a:t>số</a:t>
            </a:r>
            <a:r>
              <a:rPr lang="en-US" sz="3000" i="1" dirty="0">
                <a:solidFill>
                  <a:srgbClr val="262626"/>
                </a:solidFill>
                <a:latin typeface="Times New Roman" panose="02020603050405020304" pitchFamily="18" charset="0"/>
                <a:cs typeface="Times New Roman" panose="02020603050405020304" pitchFamily="18" charset="0"/>
              </a:rPr>
              <a:t> 1</a:t>
            </a:r>
            <a:endParaRPr lang="en-US" sz="3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05097" y="1595811"/>
            <a:ext cx="11504023" cy="5053258"/>
          </a:xfrm>
          <a:prstGeom prst="rect">
            <a:avLst/>
          </a:prstGeom>
        </p:spPr>
      </p:pic>
      <p:sp>
        <p:nvSpPr>
          <p:cNvPr id="7" name="Cloud 6"/>
          <p:cNvSpPr/>
          <p:nvPr/>
        </p:nvSpPr>
        <p:spPr>
          <a:xfrm>
            <a:off x="8377944" y="143443"/>
            <a:ext cx="2016224" cy="838734"/>
          </a:xfrm>
          <a:prstGeom prst="cloud">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 </a:t>
            </a:r>
            <a:r>
              <a:rPr lang="en-US" sz="3200" b="1" dirty="0" err="1">
                <a:solidFill>
                  <a:srgbClr val="FF0000"/>
                </a:solidFill>
              </a:rPr>
              <a:t>phút</a:t>
            </a:r>
            <a:endParaRPr lang="en-US" sz="3200" b="1" dirty="0">
              <a:solidFill>
                <a:srgbClr val="FF0000"/>
              </a:solidFill>
            </a:endParaRPr>
          </a:p>
        </p:txBody>
      </p:sp>
    </p:spTree>
    <p:extLst>
      <p:ext uri="{BB962C8B-B14F-4D97-AF65-F5344CB8AC3E}">
        <p14:creationId xmlns:p14="http://schemas.microsoft.com/office/powerpoint/2010/main" val="21143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A96-7C33-9B41-9D42-E33DDCCCB2CA}"/>
              </a:ext>
            </a:extLst>
          </p:cNvPr>
          <p:cNvSpPr>
            <a:spLocks noGrp="1"/>
          </p:cNvSpPr>
          <p:nvPr>
            <p:ph type="title"/>
          </p:nvPr>
        </p:nvSpPr>
        <p:spPr/>
        <p:txBody>
          <a:bodyPr/>
          <a:lstStyle/>
          <a:p>
            <a:endParaRPr lang="en-VN"/>
          </a:p>
        </p:txBody>
      </p:sp>
      <p:pic>
        <p:nvPicPr>
          <p:cNvPr id="8" name="Content Placeholder 7">
            <a:extLst>
              <a:ext uri="{FF2B5EF4-FFF2-40B4-BE49-F238E27FC236}">
                <a16:creationId xmlns:a16="http://schemas.microsoft.com/office/drawing/2014/main" id="{3ACCEDCA-0807-9647-A6AA-359CCF62780A}"/>
              </a:ext>
            </a:extLst>
          </p:cNvPr>
          <p:cNvPicPr>
            <a:picLocks noGrp="1" noChangeAspect="1"/>
          </p:cNvPicPr>
          <p:nvPr>
            <p:ph idx="1"/>
          </p:nvPr>
        </p:nvPicPr>
        <p:blipFill>
          <a:blip r:embed="rId2"/>
          <a:stretch>
            <a:fillRect/>
          </a:stretch>
        </p:blipFill>
        <p:spPr>
          <a:xfrm>
            <a:off x="5619750" y="3131344"/>
            <a:ext cx="952500" cy="1739900"/>
          </a:xfrm>
        </p:spPr>
      </p:pic>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457"/>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84A07E-AEEB-5843-A6E2-7781C585CD1F}"/>
              </a:ext>
            </a:extLst>
          </p:cNvPr>
          <p:cNvSpPr txBox="1"/>
          <p:nvPr/>
        </p:nvSpPr>
        <p:spPr>
          <a:xfrm>
            <a:off x="2819400" y="132855"/>
            <a:ext cx="790956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TIẾT 3. </a:t>
            </a:r>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graphicFrame>
        <p:nvGraphicFramePr>
          <p:cNvPr id="15" name="Table 15">
            <a:extLst>
              <a:ext uri="{FF2B5EF4-FFF2-40B4-BE49-F238E27FC236}">
                <a16:creationId xmlns:a16="http://schemas.microsoft.com/office/drawing/2014/main" id="{B85D894E-86E2-0F4B-913E-2E90DB1B66FD}"/>
              </a:ext>
            </a:extLst>
          </p:cNvPr>
          <p:cNvGraphicFramePr>
            <a:graphicFrameLocks noGrp="1"/>
          </p:cNvGraphicFramePr>
          <p:nvPr>
            <p:extLst>
              <p:ext uri="{D42A27DB-BD31-4B8C-83A1-F6EECF244321}">
                <p14:modId xmlns:p14="http://schemas.microsoft.com/office/powerpoint/2010/main" val="3503398081"/>
              </p:ext>
            </p:extLst>
          </p:nvPr>
        </p:nvGraphicFramePr>
        <p:xfrm>
          <a:off x="575378" y="1342111"/>
          <a:ext cx="11041244" cy="4296062"/>
        </p:xfrm>
        <a:graphic>
          <a:graphicData uri="http://schemas.openxmlformats.org/drawingml/2006/table">
            <a:tbl>
              <a:tblPr firstRow="1" bandRow="1">
                <a:tableStyleId>{5C22544A-7EE6-4342-B048-85BDC9FD1C3A}</a:tableStyleId>
              </a:tblPr>
              <a:tblGrid>
                <a:gridCol w="2102508">
                  <a:extLst>
                    <a:ext uri="{9D8B030D-6E8A-4147-A177-3AD203B41FA5}">
                      <a16:colId xmlns:a16="http://schemas.microsoft.com/office/drawing/2014/main" val="1738596614"/>
                    </a:ext>
                  </a:extLst>
                </a:gridCol>
                <a:gridCol w="7413171">
                  <a:extLst>
                    <a:ext uri="{9D8B030D-6E8A-4147-A177-3AD203B41FA5}">
                      <a16:colId xmlns:a16="http://schemas.microsoft.com/office/drawing/2014/main" val="752157951"/>
                    </a:ext>
                  </a:extLst>
                </a:gridCol>
                <a:gridCol w="1525565">
                  <a:extLst>
                    <a:ext uri="{9D8B030D-6E8A-4147-A177-3AD203B41FA5}">
                      <a16:colId xmlns:a16="http://schemas.microsoft.com/office/drawing/2014/main" val="3679416993"/>
                    </a:ext>
                  </a:extLst>
                </a:gridCol>
              </a:tblGrid>
              <a:tr h="405582">
                <a:tc>
                  <a:txBody>
                    <a:bodyPr/>
                    <a:lstStyle/>
                    <a:p>
                      <a:pPr algn="ctr">
                        <a:lnSpc>
                          <a:spcPct val="150000"/>
                        </a:lnSpc>
                        <a:spcBef>
                          <a:spcPts val="600"/>
                        </a:spcBef>
                        <a:spcAft>
                          <a:spcPts val="1000"/>
                        </a:spcAft>
                      </a:pP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a:t>
                      </a:r>
                      <a:endParaRPr lang="en-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endParaRPr lang="en-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2940307444"/>
                  </a:ext>
                </a:extLst>
              </a:tr>
              <a:tr h="1024166">
                <a:tc>
                  <a:txBody>
                    <a:bodyPr/>
                    <a:lstStyle/>
                    <a:p>
                      <a:endParaRPr lang="en-VN" dirty="0"/>
                    </a:p>
                    <a:p>
                      <a:endParaRPr lang="en-VN" dirty="0"/>
                    </a:p>
                  </a:txBody>
                  <a:tcPr>
                    <a:solidFill>
                      <a:schemeClr val="accent5">
                        <a:lumMod val="40000"/>
                        <a:lumOff val="60000"/>
                      </a:schemeClr>
                    </a:solidFill>
                  </a:tcPr>
                </a:tc>
                <a:tc>
                  <a:txBody>
                    <a:bodyPr/>
                    <a:lstStyle/>
                    <a:p>
                      <a:endParaRPr lang="en-VN" dirty="0"/>
                    </a:p>
                  </a:txBody>
                  <a:tcPr>
                    <a:solidFill>
                      <a:schemeClr val="accent5">
                        <a:lumMod val="40000"/>
                        <a:lumOff val="60000"/>
                      </a:schemeClr>
                    </a:solidFill>
                  </a:tcPr>
                </a:tc>
                <a:tc>
                  <a:txBody>
                    <a:bodyPr/>
                    <a:lstStyle/>
                    <a:p>
                      <a:endParaRPr lang="en-VN" dirty="0"/>
                    </a:p>
                    <a:p>
                      <a:endParaRPr lang="en-VN" dirty="0"/>
                    </a:p>
                    <a:p>
                      <a:endParaRPr lang="en-VN" dirty="0"/>
                    </a:p>
                    <a:p>
                      <a:endParaRPr lang="en-VN" dirty="0"/>
                    </a:p>
                  </a:txBody>
                  <a:tcPr>
                    <a:solidFill>
                      <a:schemeClr val="accent5">
                        <a:lumMod val="40000"/>
                        <a:lumOff val="60000"/>
                      </a:schemeClr>
                    </a:solidFill>
                  </a:tcPr>
                </a:tc>
                <a:extLst>
                  <a:ext uri="{0D108BD9-81ED-4DB2-BD59-A6C34878D82A}">
                    <a16:rowId xmlns:a16="http://schemas.microsoft.com/office/drawing/2014/main" val="373632458"/>
                  </a:ext>
                </a:extLst>
              </a:tr>
              <a:tr h="1216197">
                <a:tc>
                  <a:txBody>
                    <a:bodyPr/>
                    <a:lstStyle/>
                    <a:p>
                      <a:endParaRPr lang="en-VN" dirty="0"/>
                    </a:p>
                    <a:p>
                      <a:endParaRPr lang="en-VN" dirty="0"/>
                    </a:p>
                    <a:p>
                      <a:endParaRPr lang="en-VN" dirty="0"/>
                    </a:p>
                    <a:p>
                      <a:endParaRPr lang="en-VN" dirty="0"/>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3960414025"/>
                  </a:ext>
                </a:extLst>
              </a:tr>
              <a:tr h="1408227">
                <a:tc>
                  <a:txBody>
                    <a:bodyPr/>
                    <a:lstStyle/>
                    <a:p>
                      <a:endParaRPr lang="en-VN" dirty="0"/>
                    </a:p>
                    <a:p>
                      <a:endParaRPr lang="en-VN" dirty="0"/>
                    </a:p>
                    <a:p>
                      <a:endParaRPr lang="en-VN" dirty="0"/>
                    </a:p>
                    <a:p>
                      <a:endParaRPr lang="en-VN" dirty="0"/>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226737402"/>
                  </a:ext>
                </a:extLst>
              </a:tr>
            </a:tbl>
          </a:graphicData>
        </a:graphic>
      </p:graphicFrame>
      <p:pic>
        <p:nvPicPr>
          <p:cNvPr id="16" name="Picture 15">
            <a:extLst>
              <a:ext uri="{FF2B5EF4-FFF2-40B4-BE49-F238E27FC236}">
                <a16:creationId xmlns:a16="http://schemas.microsoft.com/office/drawing/2014/main" id="{F0A86BD8-4C69-0540-B1D9-A2ACF399CB7C}"/>
              </a:ext>
            </a:extLst>
          </p:cNvPr>
          <p:cNvPicPr>
            <a:picLocks noChangeAspect="1"/>
          </p:cNvPicPr>
          <p:nvPr/>
        </p:nvPicPr>
        <p:blipFill>
          <a:blip r:embed="rId4"/>
          <a:stretch>
            <a:fillRect/>
          </a:stretch>
        </p:blipFill>
        <p:spPr>
          <a:xfrm>
            <a:off x="627457" y="4389135"/>
            <a:ext cx="1717674" cy="1240850"/>
          </a:xfrm>
          <a:prstGeom prst="rect">
            <a:avLst/>
          </a:prstGeom>
        </p:spPr>
      </p:pic>
      <p:pic>
        <p:nvPicPr>
          <p:cNvPr id="17" name="Picture 16">
            <a:extLst>
              <a:ext uri="{FF2B5EF4-FFF2-40B4-BE49-F238E27FC236}">
                <a16:creationId xmlns:a16="http://schemas.microsoft.com/office/drawing/2014/main" id="{E45AB8F9-5767-7A4B-88C8-83EA83E7B45A}"/>
              </a:ext>
            </a:extLst>
          </p:cNvPr>
          <p:cNvPicPr>
            <a:picLocks noChangeAspect="1"/>
          </p:cNvPicPr>
          <p:nvPr/>
        </p:nvPicPr>
        <p:blipFill>
          <a:blip r:embed="rId5"/>
          <a:stretch>
            <a:fillRect/>
          </a:stretch>
        </p:blipFill>
        <p:spPr>
          <a:xfrm>
            <a:off x="612431" y="2969458"/>
            <a:ext cx="1453515" cy="1367998"/>
          </a:xfrm>
          <a:prstGeom prst="rect">
            <a:avLst/>
          </a:prstGeom>
        </p:spPr>
      </p:pic>
      <p:pic>
        <p:nvPicPr>
          <p:cNvPr id="18" name="Picture 17">
            <a:extLst>
              <a:ext uri="{FF2B5EF4-FFF2-40B4-BE49-F238E27FC236}">
                <a16:creationId xmlns:a16="http://schemas.microsoft.com/office/drawing/2014/main" id="{C7DF1B5D-107A-C94D-8CDD-21B3CE6726B0}"/>
              </a:ext>
            </a:extLst>
          </p:cNvPr>
          <p:cNvPicPr>
            <a:picLocks noChangeAspect="1"/>
          </p:cNvPicPr>
          <p:nvPr/>
        </p:nvPicPr>
        <p:blipFill>
          <a:blip r:embed="rId6"/>
          <a:stretch>
            <a:fillRect/>
          </a:stretch>
        </p:blipFill>
        <p:spPr>
          <a:xfrm>
            <a:off x="612431" y="1847031"/>
            <a:ext cx="1092200" cy="1038702"/>
          </a:xfrm>
          <a:prstGeom prst="rect">
            <a:avLst/>
          </a:prstGeom>
        </p:spPr>
      </p:pic>
      <p:sp>
        <p:nvSpPr>
          <p:cNvPr id="19" name="TextBox 18">
            <a:extLst>
              <a:ext uri="{FF2B5EF4-FFF2-40B4-BE49-F238E27FC236}">
                <a16:creationId xmlns:a16="http://schemas.microsoft.com/office/drawing/2014/main" id="{1EE452B3-D664-964C-812A-41DB87175A2D}"/>
              </a:ext>
            </a:extLst>
          </p:cNvPr>
          <p:cNvSpPr txBox="1"/>
          <p:nvPr/>
        </p:nvSpPr>
        <p:spPr>
          <a:xfrm>
            <a:off x="1587454" y="629282"/>
            <a:ext cx="10473917" cy="830997"/>
          </a:xfrm>
          <a:prstGeom prst="rect">
            <a:avLst/>
          </a:prstGeom>
          <a:noFill/>
        </p:spPr>
        <p:txBody>
          <a:bodyPr wrap="square" rtlCol="0">
            <a:spAutoFit/>
          </a:bodyPr>
          <a:lstStyle/>
          <a:p>
            <a:r>
              <a:rPr lang="vi-VN" sz="2400" i="1" dirty="0">
                <a:latin typeface="+mj-lt"/>
              </a:rPr>
              <a:t>Các em hãy hoàn thành phiếu học tập theo nhóm. Nhóm 1 đồng hồ cát, nhóm 2 đồng hồ nước, nhóm 3 đồng hồ mặt trời</a:t>
            </a:r>
            <a:r>
              <a:rPr lang="en-US" sz="2400" i="1" dirty="0">
                <a:latin typeface="+mj-lt"/>
              </a:rPr>
              <a:t>, </a:t>
            </a:r>
            <a:r>
              <a:rPr lang="en-US" sz="2400" i="1" dirty="0" err="1">
                <a:latin typeface=" Time New Roman"/>
              </a:rPr>
              <a:t>nhóm</a:t>
            </a:r>
            <a:r>
              <a:rPr lang="en-US" sz="2400" i="1" dirty="0">
                <a:latin typeface=" Time New Roman"/>
              </a:rPr>
              <a:t> 4 </a:t>
            </a:r>
            <a:r>
              <a:rPr lang="en-US" sz="2400" i="1" dirty="0" err="1">
                <a:latin typeface=" Time New Roman"/>
              </a:rPr>
              <a:t>đồng</a:t>
            </a:r>
            <a:r>
              <a:rPr lang="en-US" sz="2400" i="1" dirty="0">
                <a:latin typeface=" Time New Roman"/>
              </a:rPr>
              <a:t> </a:t>
            </a:r>
            <a:r>
              <a:rPr lang="en-US" sz="2400" i="1" dirty="0" err="1">
                <a:latin typeface=" Time New Roman"/>
              </a:rPr>
              <a:t>hồ</a:t>
            </a:r>
            <a:r>
              <a:rPr lang="en-US" sz="2400" i="1" dirty="0">
                <a:latin typeface=" Time New Roman"/>
              </a:rPr>
              <a:t> </a:t>
            </a:r>
            <a:r>
              <a:rPr lang="en-US" sz="2400" i="1" dirty="0" err="1">
                <a:latin typeface=" Time New Roman"/>
              </a:rPr>
              <a:t>nến</a:t>
            </a:r>
            <a:r>
              <a:rPr lang="en-US" sz="2400" i="1" dirty="0">
                <a:latin typeface=" Time New Roman"/>
              </a:rPr>
              <a:t> </a:t>
            </a:r>
            <a:r>
              <a:rPr lang="vi-VN" sz="2400" i="1" dirty="0">
                <a:latin typeface=" Time New Roman"/>
              </a:rPr>
              <a:t> </a:t>
            </a:r>
            <a:r>
              <a:rPr lang="vi-VN" sz="2400" i="1" dirty="0">
                <a:latin typeface="+mj-lt"/>
              </a:rPr>
              <a:t>(Thời gian 3 phút)</a:t>
            </a:r>
            <a:endParaRPr lang="en-VN" sz="2400" dirty="0">
              <a:latin typeface="+mj-lt"/>
            </a:endParaRPr>
          </a:p>
        </p:txBody>
      </p:sp>
      <p:sp>
        <p:nvSpPr>
          <p:cNvPr id="20" name="TextBox 19">
            <a:extLst>
              <a:ext uri="{FF2B5EF4-FFF2-40B4-BE49-F238E27FC236}">
                <a16:creationId xmlns:a16="http://schemas.microsoft.com/office/drawing/2014/main" id="{50BFD60B-52FA-8E4D-B63E-604C42F82990}"/>
              </a:ext>
            </a:extLst>
          </p:cNvPr>
          <p:cNvSpPr txBox="1"/>
          <p:nvPr/>
        </p:nvSpPr>
        <p:spPr>
          <a:xfrm>
            <a:off x="2621122" y="1984042"/>
            <a:ext cx="7344319" cy="1015663"/>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Đồng hồ cát: có hai bình thông nhau, trên thân bình có chia nhiều vạch. Đổ </a:t>
            </a:r>
            <a:r>
              <a:rPr lang="en-VN" sz="2000" dirty="0">
                <a:highlight>
                  <a:srgbClr val="FFFF00"/>
                </a:highlight>
                <a:latin typeface="Times New Roman" panose="02020603050405020304" pitchFamily="18" charset="0"/>
                <a:cs typeface="Times New Roman" panose="02020603050405020304" pitchFamily="18" charset="0"/>
              </a:rPr>
              <a:t>cát</a:t>
            </a:r>
            <a:r>
              <a:rPr lang="en-VN" sz="2000" dirty="0">
                <a:latin typeface="Times New Roman" panose="02020603050405020304" pitchFamily="18" charset="0"/>
                <a:cs typeface="Times New Roman" panose="02020603050405020304" pitchFamily="18" charset="0"/>
              </a:rPr>
              <a:t> vào một bình, cho chảy từ từ xuống bình thứ hai và xác định giờ dựa trên </a:t>
            </a:r>
            <a:r>
              <a:rPr lang="en-VN" sz="2000" dirty="0">
                <a:highlight>
                  <a:srgbClr val="FFFF00"/>
                </a:highlight>
                <a:latin typeface="Times New Roman" panose="02020603050405020304" pitchFamily="18" charset="0"/>
                <a:cs typeface="Times New Roman" panose="02020603050405020304" pitchFamily="18" charset="0"/>
              </a:rPr>
              <a:t>cát</a:t>
            </a:r>
            <a:r>
              <a:rPr lang="en-VN" sz="2000" dirty="0">
                <a:latin typeface="Times New Roman" panose="02020603050405020304" pitchFamily="18" charset="0"/>
                <a:cs typeface="Times New Roman" panose="02020603050405020304" pitchFamily="18" charset="0"/>
              </a:rPr>
              <a:t> chảy đến từng vạch</a:t>
            </a:r>
            <a:r>
              <a:rPr lang="en-VN" sz="2000" dirty="0">
                <a:effectLst/>
                <a:latin typeface="Times New Roman" panose="02020603050405020304" pitchFamily="18" charset="0"/>
                <a:cs typeface="Times New Roman" panose="02020603050405020304" pitchFamily="18" charset="0"/>
              </a:rPr>
              <a:t> </a:t>
            </a:r>
            <a:endParaRPr lang="en-VN"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6EBB01F-8A39-D944-9104-C362BA517A33}"/>
              </a:ext>
            </a:extLst>
          </p:cNvPr>
          <p:cNvSpPr txBox="1"/>
          <p:nvPr/>
        </p:nvSpPr>
        <p:spPr>
          <a:xfrm>
            <a:off x="2641323" y="3028360"/>
            <a:ext cx="7006805" cy="1323439"/>
          </a:xfrm>
          <a:prstGeom prst="rect">
            <a:avLst/>
          </a:prstGeom>
          <a:noFill/>
        </p:spPr>
        <p:txBody>
          <a:bodyPr wrap="square" rtlCol="0">
            <a:spAutoFit/>
          </a:bodyPr>
          <a:lstStyle/>
          <a:p>
            <a:pPr algn="just"/>
            <a:r>
              <a:rPr lang="en-VN" sz="2000" dirty="0"/>
              <a:t>Đồng hồ nước cũng có nguyên tắc hoạt động tương tự như đổng hồ cát: </a:t>
            </a:r>
            <a:r>
              <a:rPr lang="en-VN" sz="2000" dirty="0">
                <a:latin typeface="Times New Roman" panose="02020603050405020304" pitchFamily="18" charset="0"/>
                <a:cs typeface="Times New Roman" panose="02020603050405020304" pitchFamily="18" charset="0"/>
              </a:rPr>
              <a:t>có hai bình thông nhau, trên thân bình có chia nhiều vạch. Đổ </a:t>
            </a:r>
            <a:r>
              <a:rPr lang="en-VN" sz="2000" dirty="0">
                <a:highlight>
                  <a:srgbClr val="FFFF00"/>
                </a:highlight>
                <a:latin typeface="Times New Roman" panose="02020603050405020304" pitchFamily="18" charset="0"/>
                <a:cs typeface="Times New Roman" panose="02020603050405020304" pitchFamily="18" charset="0"/>
              </a:rPr>
              <a:t>nước</a:t>
            </a:r>
            <a:r>
              <a:rPr lang="en-VN" sz="2000" dirty="0">
                <a:latin typeface="Times New Roman" panose="02020603050405020304" pitchFamily="18" charset="0"/>
                <a:cs typeface="Times New Roman" panose="02020603050405020304" pitchFamily="18" charset="0"/>
              </a:rPr>
              <a:t> vào một bình, cho chảy từ từ xuống bình thứ hai và xác định giờ dựa trên </a:t>
            </a:r>
            <a:r>
              <a:rPr lang="en-VN" sz="2000" dirty="0">
                <a:highlight>
                  <a:srgbClr val="FFFF00"/>
                </a:highlight>
                <a:latin typeface="Times New Roman" panose="02020603050405020304" pitchFamily="18" charset="0"/>
                <a:cs typeface="Times New Roman" panose="02020603050405020304" pitchFamily="18" charset="0"/>
              </a:rPr>
              <a:t>nước</a:t>
            </a:r>
            <a:r>
              <a:rPr lang="en-VN" sz="2000" dirty="0">
                <a:latin typeface="Times New Roman" panose="02020603050405020304" pitchFamily="18" charset="0"/>
                <a:cs typeface="Times New Roman" panose="02020603050405020304" pitchFamily="18" charset="0"/>
              </a:rPr>
              <a:t> chảy đến từng vạch </a:t>
            </a:r>
          </a:p>
        </p:txBody>
      </p:sp>
      <p:sp>
        <p:nvSpPr>
          <p:cNvPr id="22" name="TextBox 21">
            <a:extLst>
              <a:ext uri="{FF2B5EF4-FFF2-40B4-BE49-F238E27FC236}">
                <a16:creationId xmlns:a16="http://schemas.microsoft.com/office/drawing/2014/main" id="{65F004C7-6312-2B42-A917-C88AC6220C5D}"/>
              </a:ext>
            </a:extLst>
          </p:cNvPr>
          <p:cNvSpPr txBox="1"/>
          <p:nvPr/>
        </p:nvSpPr>
        <p:spPr>
          <a:xfrm>
            <a:off x="2634869" y="4328317"/>
            <a:ext cx="6644638" cy="1323439"/>
          </a:xfrm>
          <a:prstGeom prst="rect">
            <a:avLst/>
          </a:prstGeom>
          <a:noFill/>
        </p:spPr>
        <p:txBody>
          <a:bodyPr wrap="square" rtlCol="0">
            <a:spAutoFit/>
          </a:bodyPr>
          <a:lstStyle/>
          <a:p>
            <a:pPr algn="just"/>
            <a:r>
              <a:rPr lang="en-VN" sz="2000" dirty="0">
                <a:latin typeface="Times New Roman" panose="02020603050405020304" pitchFamily="18" charset="0"/>
                <a:cs typeface="Times New Roman" panose="02020603050405020304" pitchFamily="18" charset="0"/>
              </a:rPr>
              <a:t>Đồng hồ mặt trời: có một cái mâm tròn, trên đó vẽ nhiều vòng tròn đồng tâm. Dùng một que gỗ cắm ở giữa mâm rồi để ra ngoài ánh nắng mặt trời. Bóng của cây que đến vòng tròn nào thì xác định được lúc đó là mấy giờ. </a:t>
            </a:r>
          </a:p>
        </p:txBody>
      </p:sp>
      <p:sp>
        <p:nvSpPr>
          <p:cNvPr id="23" name="TextBox 22">
            <a:extLst>
              <a:ext uri="{FF2B5EF4-FFF2-40B4-BE49-F238E27FC236}">
                <a16:creationId xmlns:a16="http://schemas.microsoft.com/office/drawing/2014/main" id="{9F8B892A-9786-D745-A756-4251F18E57D9}"/>
              </a:ext>
            </a:extLst>
          </p:cNvPr>
          <p:cNvSpPr txBox="1"/>
          <p:nvPr/>
        </p:nvSpPr>
        <p:spPr>
          <a:xfrm>
            <a:off x="10148517" y="3131344"/>
            <a:ext cx="1611950" cy="707886"/>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Đóng băng vào mùa đôn</a:t>
            </a:r>
            <a:r>
              <a:rPr lang="en-VN" dirty="0"/>
              <a:t>g</a:t>
            </a:r>
          </a:p>
        </p:txBody>
      </p:sp>
      <p:sp>
        <p:nvSpPr>
          <p:cNvPr id="24" name="TextBox 23">
            <a:extLst>
              <a:ext uri="{FF2B5EF4-FFF2-40B4-BE49-F238E27FC236}">
                <a16:creationId xmlns:a16="http://schemas.microsoft.com/office/drawing/2014/main" id="{293A314F-CC23-F448-804E-60F77E19E188}"/>
              </a:ext>
            </a:extLst>
          </p:cNvPr>
          <p:cNvSpPr txBox="1"/>
          <p:nvPr/>
        </p:nvSpPr>
        <p:spPr>
          <a:xfrm>
            <a:off x="10148517" y="4328316"/>
            <a:ext cx="1611950" cy="1323439"/>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Phụ thuộc vào hướng mặt trời các muà</a:t>
            </a:r>
            <a:endParaRPr lang="en-VN" dirty="0"/>
          </a:p>
        </p:txBody>
      </p:sp>
      <p:graphicFrame>
        <p:nvGraphicFramePr>
          <p:cNvPr id="3" name="Table 2"/>
          <p:cNvGraphicFramePr>
            <a:graphicFrameLocks noGrp="1"/>
          </p:cNvGraphicFramePr>
          <p:nvPr>
            <p:extLst>
              <p:ext uri="{D42A27DB-BD31-4B8C-83A1-F6EECF244321}">
                <p14:modId xmlns:p14="http://schemas.microsoft.com/office/powerpoint/2010/main" val="3849590866"/>
              </p:ext>
            </p:extLst>
          </p:nvPr>
        </p:nvGraphicFramePr>
        <p:xfrm>
          <a:off x="575378" y="5708471"/>
          <a:ext cx="11041244" cy="1861220"/>
        </p:xfrm>
        <a:graphic>
          <a:graphicData uri="http://schemas.openxmlformats.org/drawingml/2006/table">
            <a:tbl>
              <a:tblPr/>
              <a:tblGrid>
                <a:gridCol w="2098153">
                  <a:extLst>
                    <a:ext uri="{9D8B030D-6E8A-4147-A177-3AD203B41FA5}">
                      <a16:colId xmlns:a16="http://schemas.microsoft.com/office/drawing/2014/main" val="2531869701"/>
                    </a:ext>
                  </a:extLst>
                </a:gridCol>
                <a:gridCol w="8943091">
                  <a:extLst>
                    <a:ext uri="{9D8B030D-6E8A-4147-A177-3AD203B41FA5}">
                      <a16:colId xmlns:a16="http://schemas.microsoft.com/office/drawing/2014/main" val="1790102930"/>
                    </a:ext>
                  </a:extLst>
                </a:gridCol>
              </a:tblGrid>
              <a:tr h="1861220">
                <a:tc>
                  <a:txBody>
                    <a:bodyPr/>
                    <a:lstStyle/>
                    <a:p>
                      <a:endParaRPr 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157876"/>
                  </a:ext>
                </a:extLst>
              </a:tr>
            </a:tbl>
          </a:graphicData>
        </a:graphic>
      </p:graphicFrame>
      <p:pic>
        <p:nvPicPr>
          <p:cNvPr id="1026" name="Picture 2" descr="https://image.baonghean.vn/w1280/Uploaded/2020/xqymkxrlxk/2018_04_21/41892920_21420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431" y="5686591"/>
            <a:ext cx="1993664" cy="18070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81884" y="5889337"/>
            <a:ext cx="7784592" cy="1292662"/>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Đồng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hồ</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Sử</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dụng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một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cây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đang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cháy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cùng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một</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bảng</a:t>
            </a:r>
            <a:r>
              <a:rPr lang="en-US" sz="2000" baseline="0" dirty="0">
                <a:latin typeface="Times New Roman" panose="02020603050405020304" pitchFamily="18" charset="0"/>
                <a:cs typeface="Times New Roman" panose="02020603050405020304" pitchFamily="18" charset="0"/>
              </a:rPr>
              <a:t> chia </a:t>
            </a:r>
            <a:r>
              <a:rPr lang="en-US" sz="2000" baseline="0" dirty="0" err="1">
                <a:latin typeface="Times New Roman" panose="02020603050405020304" pitchFamily="18" charset="0"/>
                <a:cs typeface="Times New Roman" panose="02020603050405020304" pitchFamily="18" charset="0"/>
              </a:rPr>
              <a:t>vạch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được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đánh</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dấu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liên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tục</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Nến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cháy</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bao</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nhiêu</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tương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ứng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với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khoảng</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thời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gian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trôi</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đi</a:t>
            </a:r>
            <a:r>
              <a:rPr lang="en-US" sz="2000"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18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P spid="2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48986" b="68327"/>
          <a:stretch/>
        </p:blipFill>
        <p:spPr>
          <a:xfrm>
            <a:off x="160886" y="28868"/>
            <a:ext cx="2587153" cy="1776405"/>
          </a:xfrm>
          <a:prstGeom prst="rect">
            <a:avLst/>
          </a:prstGeom>
        </p:spPr>
      </p:pic>
      <p:pic>
        <p:nvPicPr>
          <p:cNvPr id="4" name="Picture 3"/>
          <p:cNvPicPr>
            <a:picLocks noChangeAspect="1"/>
          </p:cNvPicPr>
          <p:nvPr/>
        </p:nvPicPr>
        <p:blipFill>
          <a:blip r:embed="rId3"/>
          <a:stretch>
            <a:fillRect/>
          </a:stretch>
        </p:blipFill>
        <p:spPr>
          <a:xfrm>
            <a:off x="168279" y="2190438"/>
            <a:ext cx="2587153" cy="1462304"/>
          </a:xfrm>
          <a:prstGeom prst="rect">
            <a:avLst/>
          </a:prstGeom>
        </p:spPr>
      </p:pic>
      <p:pic>
        <p:nvPicPr>
          <p:cNvPr id="5" name="Picture 4"/>
          <p:cNvPicPr>
            <a:picLocks noChangeAspect="1"/>
          </p:cNvPicPr>
          <p:nvPr/>
        </p:nvPicPr>
        <p:blipFill>
          <a:blip r:embed="rId4"/>
          <a:stretch>
            <a:fillRect/>
          </a:stretch>
        </p:blipFill>
        <p:spPr>
          <a:xfrm>
            <a:off x="6172162" y="13141"/>
            <a:ext cx="2828925" cy="1619250"/>
          </a:xfrm>
          <a:prstGeom prst="rect">
            <a:avLst/>
          </a:prstGeom>
        </p:spPr>
      </p:pic>
      <p:pic>
        <p:nvPicPr>
          <p:cNvPr id="6" name="Picture 5"/>
          <p:cNvPicPr>
            <a:picLocks noChangeAspect="1"/>
          </p:cNvPicPr>
          <p:nvPr/>
        </p:nvPicPr>
        <p:blipFill>
          <a:blip r:embed="rId5"/>
          <a:stretch>
            <a:fillRect/>
          </a:stretch>
        </p:blipFill>
        <p:spPr>
          <a:xfrm>
            <a:off x="3257850" y="35540"/>
            <a:ext cx="2436213" cy="1776405"/>
          </a:xfrm>
          <a:prstGeom prst="rect">
            <a:avLst/>
          </a:prstGeom>
        </p:spPr>
      </p:pic>
      <p:pic>
        <p:nvPicPr>
          <p:cNvPr id="7" name="Picture 6"/>
          <p:cNvPicPr>
            <a:picLocks noChangeAspect="1"/>
          </p:cNvPicPr>
          <p:nvPr/>
        </p:nvPicPr>
        <p:blipFill rotWithShape="1">
          <a:blip r:embed="rId6"/>
          <a:srcRect r="7904"/>
          <a:stretch/>
        </p:blipFill>
        <p:spPr>
          <a:xfrm>
            <a:off x="3290006" y="4396072"/>
            <a:ext cx="2672804" cy="1625217"/>
          </a:xfrm>
          <a:prstGeom prst="rect">
            <a:avLst/>
          </a:prstGeom>
        </p:spPr>
      </p:pic>
      <p:pic>
        <p:nvPicPr>
          <p:cNvPr id="8" name="Picture 7"/>
          <p:cNvPicPr>
            <a:picLocks noChangeAspect="1"/>
          </p:cNvPicPr>
          <p:nvPr/>
        </p:nvPicPr>
        <p:blipFill>
          <a:blip r:embed="rId7"/>
          <a:stretch>
            <a:fillRect/>
          </a:stretch>
        </p:blipFill>
        <p:spPr>
          <a:xfrm>
            <a:off x="6504871" y="2316138"/>
            <a:ext cx="2163505" cy="1717067"/>
          </a:xfrm>
          <a:prstGeom prst="rect">
            <a:avLst/>
          </a:prstGeom>
        </p:spPr>
      </p:pic>
      <p:pic>
        <p:nvPicPr>
          <p:cNvPr id="9" name="Picture 8"/>
          <p:cNvPicPr>
            <a:picLocks noChangeAspect="1"/>
          </p:cNvPicPr>
          <p:nvPr/>
        </p:nvPicPr>
        <p:blipFill>
          <a:blip r:embed="rId8"/>
          <a:stretch>
            <a:fillRect/>
          </a:stretch>
        </p:blipFill>
        <p:spPr>
          <a:xfrm>
            <a:off x="3261432" y="2069079"/>
            <a:ext cx="2857500" cy="1600200"/>
          </a:xfrm>
          <a:prstGeom prst="rect">
            <a:avLst/>
          </a:prstGeom>
        </p:spPr>
      </p:pic>
      <p:pic>
        <p:nvPicPr>
          <p:cNvPr id="10" name="Picture 9"/>
          <p:cNvPicPr>
            <a:picLocks noChangeAspect="1"/>
          </p:cNvPicPr>
          <p:nvPr/>
        </p:nvPicPr>
        <p:blipFill>
          <a:blip r:embed="rId9"/>
          <a:stretch>
            <a:fillRect/>
          </a:stretch>
        </p:blipFill>
        <p:spPr>
          <a:xfrm>
            <a:off x="168279" y="4396072"/>
            <a:ext cx="2589505" cy="1890437"/>
          </a:xfrm>
          <a:prstGeom prst="rect">
            <a:avLst/>
          </a:prstGeom>
        </p:spPr>
      </p:pic>
      <p:pic>
        <p:nvPicPr>
          <p:cNvPr id="11" name="Picture 10"/>
          <p:cNvPicPr>
            <a:picLocks noChangeAspect="1"/>
          </p:cNvPicPr>
          <p:nvPr/>
        </p:nvPicPr>
        <p:blipFill>
          <a:blip r:embed="rId10"/>
          <a:stretch>
            <a:fillRect/>
          </a:stretch>
        </p:blipFill>
        <p:spPr>
          <a:xfrm>
            <a:off x="6101172" y="4867828"/>
            <a:ext cx="2564610" cy="1436182"/>
          </a:xfrm>
          <a:prstGeom prst="rect">
            <a:avLst/>
          </a:prstGeom>
        </p:spPr>
      </p:pic>
      <p:sp>
        <p:nvSpPr>
          <p:cNvPr id="12" name="TextBox 11"/>
          <p:cNvSpPr txBox="1"/>
          <p:nvPr/>
        </p:nvSpPr>
        <p:spPr>
          <a:xfrm>
            <a:off x="6239534" y="6257512"/>
            <a:ext cx="2564610" cy="707886"/>
          </a:xfrm>
          <a:prstGeom prst="rect">
            <a:avLst/>
          </a:prstGeom>
          <a:noFill/>
        </p:spPr>
        <p:txBody>
          <a:bodyPr wrap="square" rtlCol="0">
            <a:spAutoFit/>
          </a:bodyPr>
          <a:lstStyle/>
          <a:p>
            <a:pPr algn="ctr"/>
            <a:r>
              <a:rPr lang="en-US" sz="2000" dirty="0" err="1">
                <a:solidFill>
                  <a:srgbClr val="002060"/>
                </a:solidFill>
                <a:latin typeface="Calibri" panose="020F0502020204030204" pitchFamily="34" charset="0"/>
                <a:cs typeface="Calibri" panose="020F0502020204030204" pitchFamily="34" charset="0"/>
              </a:rPr>
              <a:t>Đức</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tấn</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công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Liên</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Xô</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năm</a:t>
            </a:r>
            <a:r>
              <a:rPr lang="en-US" sz="2000" dirty="0">
                <a:solidFill>
                  <a:srgbClr val="002060"/>
                </a:solidFill>
                <a:latin typeface="Calibri" panose="020F0502020204030204" pitchFamily="34" charset="0"/>
                <a:cs typeface="Calibri" panose="020F0502020204030204" pitchFamily="34" charset="0"/>
              </a:rPr>
              <a:t> 1941 </a:t>
            </a:r>
          </a:p>
        </p:txBody>
      </p:sp>
      <p:sp>
        <p:nvSpPr>
          <p:cNvPr id="13" name="TextBox 12"/>
          <p:cNvSpPr txBox="1"/>
          <p:nvPr/>
        </p:nvSpPr>
        <p:spPr>
          <a:xfrm>
            <a:off x="3436027" y="5999796"/>
            <a:ext cx="2682905" cy="923330"/>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Mỹ</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ném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bom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Nguyên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tử</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xuống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Hirosima</a:t>
            </a:r>
            <a:r>
              <a:rPr lang="en-US" dirty="0">
                <a:solidFill>
                  <a:srgbClr val="002060"/>
                </a:solidFill>
                <a:latin typeface="Calibri" panose="020F0502020204030204" pitchFamily="34" charset="0"/>
                <a:cs typeface="Calibri" panose="020F0502020204030204" pitchFamily="34" charset="0"/>
              </a:rPr>
              <a:t> (6/9/1945)</a:t>
            </a:r>
          </a:p>
        </p:txBody>
      </p:sp>
      <p:sp>
        <p:nvSpPr>
          <p:cNvPr id="14" name="TextBox 13"/>
          <p:cNvSpPr txBox="1"/>
          <p:nvPr/>
        </p:nvSpPr>
        <p:spPr>
          <a:xfrm>
            <a:off x="113009" y="6288290"/>
            <a:ext cx="268290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chiếm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được</a:t>
            </a:r>
            <a:r>
              <a:rPr lang="en-US" dirty="0">
                <a:solidFill>
                  <a:srgbClr val="002060"/>
                </a:solidFill>
                <a:latin typeface="Calibri" panose="020F0502020204030204" pitchFamily="34" charset="0"/>
                <a:cs typeface="Calibri" panose="020F0502020204030204" pitchFamily="34" charset="0"/>
              </a:rPr>
              <a:t> Berlin (30/4/1945)</a:t>
            </a:r>
          </a:p>
        </p:txBody>
      </p:sp>
      <p:sp>
        <p:nvSpPr>
          <p:cNvPr id="15" name="TextBox 14"/>
          <p:cNvSpPr txBox="1"/>
          <p:nvPr/>
        </p:nvSpPr>
        <p:spPr>
          <a:xfrm>
            <a:off x="11899" y="1811945"/>
            <a:ext cx="2899915" cy="369332"/>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tấn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công</a:t>
            </a:r>
            <a:r>
              <a:rPr lang="en-US" dirty="0">
                <a:solidFill>
                  <a:srgbClr val="002060"/>
                </a:solidFill>
                <a:latin typeface="Calibri" panose="020F0502020204030204" pitchFamily="34" charset="0"/>
                <a:cs typeface="Calibri" panose="020F0502020204030204" pitchFamily="34" charset="0"/>
              </a:rPr>
              <a:t> Ba </a:t>
            </a:r>
            <a:r>
              <a:rPr lang="en-US" dirty="0" err="1">
                <a:solidFill>
                  <a:srgbClr val="002060"/>
                </a:solidFill>
                <a:latin typeface="Calibri" panose="020F0502020204030204" pitchFamily="34" charset="0"/>
                <a:cs typeface="Calibri" panose="020F0502020204030204" pitchFamily="34" charset="0"/>
              </a:rPr>
              <a:t>Lan</a:t>
            </a:r>
            <a:r>
              <a:rPr lang="en-US" dirty="0">
                <a:solidFill>
                  <a:srgbClr val="002060"/>
                </a:solidFill>
                <a:latin typeface="Calibri" panose="020F0502020204030204" pitchFamily="34" charset="0"/>
                <a:cs typeface="Calibri" panose="020F0502020204030204" pitchFamily="34" charset="0"/>
              </a:rPr>
              <a:t> (1939)</a:t>
            </a:r>
          </a:p>
        </p:txBody>
      </p:sp>
      <p:sp>
        <p:nvSpPr>
          <p:cNvPr id="16" name="TextBox 15"/>
          <p:cNvSpPr txBox="1"/>
          <p:nvPr/>
        </p:nvSpPr>
        <p:spPr>
          <a:xfrm>
            <a:off x="11899" y="3730790"/>
            <a:ext cx="289991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Nhật</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tấn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công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Trân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Châu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cảng</a:t>
            </a:r>
            <a:r>
              <a:rPr lang="en-US" dirty="0">
                <a:solidFill>
                  <a:srgbClr val="002060"/>
                </a:solidFill>
                <a:latin typeface="Calibri" panose="020F0502020204030204" pitchFamily="34" charset="0"/>
                <a:cs typeface="Calibri" panose="020F0502020204030204" pitchFamily="34" charset="0"/>
              </a:rPr>
              <a:t> 7/12/1941)</a:t>
            </a:r>
          </a:p>
        </p:txBody>
      </p:sp>
      <p:sp>
        <p:nvSpPr>
          <p:cNvPr id="17" name="TextBox 16"/>
          <p:cNvSpPr txBox="1"/>
          <p:nvPr/>
        </p:nvSpPr>
        <p:spPr>
          <a:xfrm>
            <a:off x="6101172" y="1576121"/>
            <a:ext cx="289991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chiếm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được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nước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Pháp</a:t>
            </a:r>
            <a:r>
              <a:rPr lang="en-US" dirty="0">
                <a:solidFill>
                  <a:srgbClr val="002060"/>
                </a:solidFill>
                <a:latin typeface="Calibri" panose="020F0502020204030204" pitchFamily="34" charset="0"/>
                <a:cs typeface="Calibri" panose="020F0502020204030204" pitchFamily="34" charset="0"/>
              </a:rPr>
              <a:t> (1940)</a:t>
            </a:r>
          </a:p>
        </p:txBody>
      </p:sp>
      <p:sp>
        <p:nvSpPr>
          <p:cNvPr id="18" name="TextBox 17"/>
          <p:cNvSpPr txBox="1"/>
          <p:nvPr/>
        </p:nvSpPr>
        <p:spPr>
          <a:xfrm>
            <a:off x="2874789" y="1802183"/>
            <a:ext cx="2899915" cy="369332"/>
          </a:xfrm>
          <a:prstGeom prst="rect">
            <a:avLst/>
          </a:prstGeom>
          <a:noFill/>
        </p:spPr>
        <p:txBody>
          <a:bodyPr wrap="square" rtlCol="0">
            <a:spAutoFit/>
          </a:bodyPr>
          <a:lstStyle/>
          <a:p>
            <a:pPr algn="ctr"/>
            <a:r>
              <a:rPr lang="en-US" dirty="0">
                <a:solidFill>
                  <a:srgbClr val="002060"/>
                </a:solidFill>
                <a:latin typeface="Calibri" panose="020F0502020204030204" pitchFamily="34" charset="0"/>
                <a:cs typeface="Calibri" panose="020F0502020204030204" pitchFamily="34" charset="0"/>
              </a:rPr>
              <a:t>D – Day (1944)</a:t>
            </a:r>
          </a:p>
        </p:txBody>
      </p:sp>
      <p:sp>
        <p:nvSpPr>
          <p:cNvPr id="19" name="TextBox 18"/>
          <p:cNvSpPr txBox="1"/>
          <p:nvPr/>
        </p:nvSpPr>
        <p:spPr>
          <a:xfrm>
            <a:off x="3239370" y="3749075"/>
            <a:ext cx="2899915" cy="369332"/>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Hội</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nghị</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Ianta</a:t>
            </a:r>
            <a:r>
              <a:rPr lang="en-US" dirty="0">
                <a:solidFill>
                  <a:srgbClr val="002060"/>
                </a:solidFill>
                <a:latin typeface="Calibri" panose="020F0502020204030204" pitchFamily="34" charset="0"/>
                <a:cs typeface="Calibri" panose="020F0502020204030204" pitchFamily="34" charset="0"/>
              </a:rPr>
              <a:t> (2/1945)</a:t>
            </a:r>
          </a:p>
        </p:txBody>
      </p:sp>
      <p:sp>
        <p:nvSpPr>
          <p:cNvPr id="20" name="TextBox 19"/>
          <p:cNvSpPr txBox="1"/>
          <p:nvPr/>
        </p:nvSpPr>
        <p:spPr>
          <a:xfrm>
            <a:off x="5966407" y="4053955"/>
            <a:ext cx="3034680"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Nhật</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ký</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hiệp</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ước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đầu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hàng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quân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đồng</a:t>
            </a:r>
            <a:r>
              <a:rPr lang="en-US" dirty="0">
                <a:solidFill>
                  <a:srgbClr val="002060"/>
                </a:solidFill>
                <a:latin typeface="Calibri" panose="020F0502020204030204" pitchFamily="34" charset="0"/>
                <a:cs typeface="Calibri" panose="020F0502020204030204" pitchFamily="34" charset="0"/>
              </a:rPr>
              <a:t> minh (15/8/1945)</a:t>
            </a:r>
          </a:p>
        </p:txBody>
      </p:sp>
      <p:pic>
        <p:nvPicPr>
          <p:cNvPr id="21" name="Content Placeholder 4">
            <a:extLst>
              <a:ext uri="{FF2B5EF4-FFF2-40B4-BE49-F238E27FC236}">
                <a16:creationId xmlns:a16="http://schemas.microsoft.com/office/drawing/2014/main" id="{898A5183-7AFD-884E-9DFB-3424FF0DE3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7403" y="4731275"/>
            <a:ext cx="1964541" cy="1898468"/>
          </a:xfrm>
          <a:prstGeom prst="rect">
            <a:avLst/>
          </a:prstGeom>
        </p:spPr>
      </p:pic>
      <p:sp>
        <p:nvSpPr>
          <p:cNvPr id="23" name="Cloud Callout 22"/>
          <p:cNvSpPr/>
          <p:nvPr/>
        </p:nvSpPr>
        <p:spPr>
          <a:xfrm>
            <a:off x="9287120" y="548196"/>
            <a:ext cx="2891576" cy="3505759"/>
          </a:xfrm>
          <a:prstGeom prst="cloudCallout">
            <a:avLst>
              <a:gd name="adj1" fmla="val -56251"/>
              <a:gd name="adj2" fmla="val 63282"/>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893807" y="1188720"/>
            <a:ext cx="2129913" cy="1754326"/>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Hãy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sắp</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xếp</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các</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sự</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kiện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sau</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theo</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tiến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trình</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phát</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triển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của</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cuộc</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chiến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tranh</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thế</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giới</a:t>
            </a:r>
            <a:r>
              <a:rPr lang="en-US" b="1" dirty="0">
                <a:solidFill>
                  <a:srgbClr val="002060"/>
                </a:solidFill>
                <a:latin typeface="Calibri" panose="020F0502020204030204" pitchFamily="34" charset="0"/>
                <a:cs typeface="Calibri" panose="020F0502020204030204" pitchFamily="34" charset="0"/>
              </a:rPr>
              <a:t> II</a:t>
            </a:r>
          </a:p>
          <a:p>
            <a:endParaRPr lang="en-US" dirty="0"/>
          </a:p>
        </p:txBody>
      </p:sp>
    </p:spTree>
    <p:extLst>
      <p:ext uri="{BB962C8B-B14F-4D97-AF65-F5344CB8AC3E}">
        <p14:creationId xmlns:p14="http://schemas.microsoft.com/office/powerpoint/2010/main" val="136794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48986" b="68327"/>
          <a:stretch/>
        </p:blipFill>
        <p:spPr>
          <a:xfrm>
            <a:off x="160886" y="28868"/>
            <a:ext cx="2587153" cy="1776405"/>
          </a:xfrm>
          <a:prstGeom prst="rect">
            <a:avLst/>
          </a:prstGeom>
        </p:spPr>
      </p:pic>
      <p:pic>
        <p:nvPicPr>
          <p:cNvPr id="4" name="Picture 3"/>
          <p:cNvPicPr>
            <a:picLocks noChangeAspect="1"/>
          </p:cNvPicPr>
          <p:nvPr/>
        </p:nvPicPr>
        <p:blipFill>
          <a:blip r:embed="rId3"/>
          <a:stretch>
            <a:fillRect/>
          </a:stretch>
        </p:blipFill>
        <p:spPr>
          <a:xfrm>
            <a:off x="168279" y="2190438"/>
            <a:ext cx="2587153" cy="1462304"/>
          </a:xfrm>
          <a:prstGeom prst="rect">
            <a:avLst/>
          </a:prstGeom>
        </p:spPr>
      </p:pic>
      <p:pic>
        <p:nvPicPr>
          <p:cNvPr id="5" name="Picture 4"/>
          <p:cNvPicPr>
            <a:picLocks noChangeAspect="1"/>
          </p:cNvPicPr>
          <p:nvPr/>
        </p:nvPicPr>
        <p:blipFill>
          <a:blip r:embed="rId4"/>
          <a:stretch>
            <a:fillRect/>
          </a:stretch>
        </p:blipFill>
        <p:spPr>
          <a:xfrm>
            <a:off x="6172162" y="13141"/>
            <a:ext cx="2828925" cy="1619250"/>
          </a:xfrm>
          <a:prstGeom prst="rect">
            <a:avLst/>
          </a:prstGeom>
        </p:spPr>
      </p:pic>
      <p:pic>
        <p:nvPicPr>
          <p:cNvPr id="6" name="Picture 5"/>
          <p:cNvPicPr>
            <a:picLocks noChangeAspect="1"/>
          </p:cNvPicPr>
          <p:nvPr/>
        </p:nvPicPr>
        <p:blipFill>
          <a:blip r:embed="rId5"/>
          <a:stretch>
            <a:fillRect/>
          </a:stretch>
        </p:blipFill>
        <p:spPr>
          <a:xfrm>
            <a:off x="3257850" y="35540"/>
            <a:ext cx="2436213" cy="1776405"/>
          </a:xfrm>
          <a:prstGeom prst="rect">
            <a:avLst/>
          </a:prstGeom>
        </p:spPr>
      </p:pic>
      <p:pic>
        <p:nvPicPr>
          <p:cNvPr id="7" name="Picture 6"/>
          <p:cNvPicPr>
            <a:picLocks noChangeAspect="1"/>
          </p:cNvPicPr>
          <p:nvPr/>
        </p:nvPicPr>
        <p:blipFill rotWithShape="1">
          <a:blip r:embed="rId6"/>
          <a:srcRect r="7904"/>
          <a:stretch/>
        </p:blipFill>
        <p:spPr>
          <a:xfrm>
            <a:off x="3290006" y="4396072"/>
            <a:ext cx="2672804" cy="1625217"/>
          </a:xfrm>
          <a:prstGeom prst="rect">
            <a:avLst/>
          </a:prstGeom>
        </p:spPr>
      </p:pic>
      <p:pic>
        <p:nvPicPr>
          <p:cNvPr id="8" name="Picture 7"/>
          <p:cNvPicPr>
            <a:picLocks noChangeAspect="1"/>
          </p:cNvPicPr>
          <p:nvPr/>
        </p:nvPicPr>
        <p:blipFill>
          <a:blip r:embed="rId7"/>
          <a:stretch>
            <a:fillRect/>
          </a:stretch>
        </p:blipFill>
        <p:spPr>
          <a:xfrm>
            <a:off x="6504871" y="2316138"/>
            <a:ext cx="2163505" cy="1717067"/>
          </a:xfrm>
          <a:prstGeom prst="rect">
            <a:avLst/>
          </a:prstGeom>
        </p:spPr>
      </p:pic>
      <p:pic>
        <p:nvPicPr>
          <p:cNvPr id="9" name="Picture 8"/>
          <p:cNvPicPr>
            <a:picLocks noChangeAspect="1"/>
          </p:cNvPicPr>
          <p:nvPr/>
        </p:nvPicPr>
        <p:blipFill>
          <a:blip r:embed="rId8"/>
          <a:stretch>
            <a:fillRect/>
          </a:stretch>
        </p:blipFill>
        <p:spPr>
          <a:xfrm>
            <a:off x="3261432" y="2069079"/>
            <a:ext cx="2857500" cy="1600200"/>
          </a:xfrm>
          <a:prstGeom prst="rect">
            <a:avLst/>
          </a:prstGeom>
        </p:spPr>
      </p:pic>
      <p:pic>
        <p:nvPicPr>
          <p:cNvPr id="10" name="Picture 9"/>
          <p:cNvPicPr>
            <a:picLocks noChangeAspect="1"/>
          </p:cNvPicPr>
          <p:nvPr/>
        </p:nvPicPr>
        <p:blipFill>
          <a:blip r:embed="rId9"/>
          <a:stretch>
            <a:fillRect/>
          </a:stretch>
        </p:blipFill>
        <p:spPr>
          <a:xfrm>
            <a:off x="168279" y="4396072"/>
            <a:ext cx="2589505" cy="1890437"/>
          </a:xfrm>
          <a:prstGeom prst="rect">
            <a:avLst/>
          </a:prstGeom>
        </p:spPr>
      </p:pic>
      <p:pic>
        <p:nvPicPr>
          <p:cNvPr id="11" name="Picture 10"/>
          <p:cNvPicPr>
            <a:picLocks noChangeAspect="1"/>
          </p:cNvPicPr>
          <p:nvPr/>
        </p:nvPicPr>
        <p:blipFill>
          <a:blip r:embed="rId10"/>
          <a:stretch>
            <a:fillRect/>
          </a:stretch>
        </p:blipFill>
        <p:spPr>
          <a:xfrm>
            <a:off x="6101172" y="4867828"/>
            <a:ext cx="2564610" cy="1436182"/>
          </a:xfrm>
          <a:prstGeom prst="rect">
            <a:avLst/>
          </a:prstGeom>
        </p:spPr>
      </p:pic>
      <p:sp>
        <p:nvSpPr>
          <p:cNvPr id="12" name="TextBox 11"/>
          <p:cNvSpPr txBox="1"/>
          <p:nvPr/>
        </p:nvSpPr>
        <p:spPr>
          <a:xfrm>
            <a:off x="6239534" y="6257512"/>
            <a:ext cx="2564610" cy="707886"/>
          </a:xfrm>
          <a:prstGeom prst="rect">
            <a:avLst/>
          </a:prstGeom>
          <a:noFill/>
        </p:spPr>
        <p:txBody>
          <a:bodyPr wrap="square" rtlCol="0">
            <a:spAutoFit/>
          </a:bodyPr>
          <a:lstStyle/>
          <a:p>
            <a:pPr algn="ctr"/>
            <a:r>
              <a:rPr lang="en-US" sz="2000" dirty="0" err="1">
                <a:solidFill>
                  <a:srgbClr val="002060"/>
                </a:solidFill>
                <a:latin typeface="Calibri" panose="020F0502020204030204" pitchFamily="34" charset="0"/>
                <a:cs typeface="Calibri" panose="020F0502020204030204" pitchFamily="34" charset="0"/>
              </a:rPr>
              <a:t>Đức</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tấn</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công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Liên</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Xô</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năm</a:t>
            </a:r>
            <a:r>
              <a:rPr lang="en-US" sz="2000" dirty="0">
                <a:solidFill>
                  <a:srgbClr val="002060"/>
                </a:solidFill>
                <a:latin typeface="Calibri" panose="020F0502020204030204" pitchFamily="34" charset="0"/>
                <a:cs typeface="Calibri" panose="020F0502020204030204" pitchFamily="34" charset="0"/>
              </a:rPr>
              <a:t> 1941 </a:t>
            </a:r>
          </a:p>
        </p:txBody>
      </p:sp>
      <p:sp>
        <p:nvSpPr>
          <p:cNvPr id="13" name="TextBox 12"/>
          <p:cNvSpPr txBox="1"/>
          <p:nvPr/>
        </p:nvSpPr>
        <p:spPr>
          <a:xfrm>
            <a:off x="3436027" y="5999796"/>
            <a:ext cx="2682905" cy="923330"/>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Mỹ</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ném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bom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Nguyên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tử</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xuống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Hirosima</a:t>
            </a:r>
            <a:r>
              <a:rPr lang="en-US" dirty="0">
                <a:solidFill>
                  <a:srgbClr val="002060"/>
                </a:solidFill>
                <a:latin typeface="Calibri" panose="020F0502020204030204" pitchFamily="34" charset="0"/>
                <a:cs typeface="Calibri" panose="020F0502020204030204" pitchFamily="34" charset="0"/>
              </a:rPr>
              <a:t> (6/9/1945)</a:t>
            </a:r>
          </a:p>
        </p:txBody>
      </p:sp>
      <p:sp>
        <p:nvSpPr>
          <p:cNvPr id="14" name="TextBox 13"/>
          <p:cNvSpPr txBox="1"/>
          <p:nvPr/>
        </p:nvSpPr>
        <p:spPr>
          <a:xfrm>
            <a:off x="113009" y="6288290"/>
            <a:ext cx="268290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chiếm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được</a:t>
            </a:r>
            <a:r>
              <a:rPr lang="en-US" dirty="0">
                <a:solidFill>
                  <a:srgbClr val="002060"/>
                </a:solidFill>
                <a:latin typeface="Calibri" panose="020F0502020204030204" pitchFamily="34" charset="0"/>
                <a:cs typeface="Calibri" panose="020F0502020204030204" pitchFamily="34" charset="0"/>
              </a:rPr>
              <a:t> Berlin (30/4/1945)</a:t>
            </a:r>
          </a:p>
        </p:txBody>
      </p:sp>
      <p:sp>
        <p:nvSpPr>
          <p:cNvPr id="15" name="TextBox 14"/>
          <p:cNvSpPr txBox="1"/>
          <p:nvPr/>
        </p:nvSpPr>
        <p:spPr>
          <a:xfrm>
            <a:off x="11899" y="1811945"/>
            <a:ext cx="2899915" cy="369332"/>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tấn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công</a:t>
            </a:r>
            <a:r>
              <a:rPr lang="en-US" dirty="0">
                <a:solidFill>
                  <a:srgbClr val="002060"/>
                </a:solidFill>
                <a:latin typeface="Calibri" panose="020F0502020204030204" pitchFamily="34" charset="0"/>
                <a:cs typeface="Calibri" panose="020F0502020204030204" pitchFamily="34" charset="0"/>
              </a:rPr>
              <a:t> Ba </a:t>
            </a:r>
            <a:r>
              <a:rPr lang="en-US" dirty="0" err="1">
                <a:solidFill>
                  <a:srgbClr val="002060"/>
                </a:solidFill>
                <a:latin typeface="Calibri" panose="020F0502020204030204" pitchFamily="34" charset="0"/>
                <a:cs typeface="Calibri" panose="020F0502020204030204" pitchFamily="34" charset="0"/>
              </a:rPr>
              <a:t>Lan</a:t>
            </a:r>
            <a:r>
              <a:rPr lang="en-US" dirty="0">
                <a:solidFill>
                  <a:srgbClr val="002060"/>
                </a:solidFill>
                <a:latin typeface="Calibri" panose="020F0502020204030204" pitchFamily="34" charset="0"/>
                <a:cs typeface="Calibri" panose="020F0502020204030204" pitchFamily="34" charset="0"/>
              </a:rPr>
              <a:t> (1939)</a:t>
            </a:r>
          </a:p>
        </p:txBody>
      </p:sp>
      <p:sp>
        <p:nvSpPr>
          <p:cNvPr id="16" name="TextBox 15"/>
          <p:cNvSpPr txBox="1"/>
          <p:nvPr/>
        </p:nvSpPr>
        <p:spPr>
          <a:xfrm>
            <a:off x="11899" y="3730790"/>
            <a:ext cx="289991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Nhật</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tấn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công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Trân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Châu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cảng</a:t>
            </a:r>
            <a:r>
              <a:rPr lang="en-US" dirty="0">
                <a:solidFill>
                  <a:srgbClr val="002060"/>
                </a:solidFill>
                <a:latin typeface="Calibri" panose="020F0502020204030204" pitchFamily="34" charset="0"/>
                <a:cs typeface="Calibri" panose="020F0502020204030204" pitchFamily="34" charset="0"/>
              </a:rPr>
              <a:t> 7/12/1941)</a:t>
            </a:r>
          </a:p>
        </p:txBody>
      </p:sp>
      <p:sp>
        <p:nvSpPr>
          <p:cNvPr id="17" name="TextBox 16"/>
          <p:cNvSpPr txBox="1"/>
          <p:nvPr/>
        </p:nvSpPr>
        <p:spPr>
          <a:xfrm>
            <a:off x="6101172" y="1576121"/>
            <a:ext cx="2899915"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Đức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chiếm</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được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nước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Pháp</a:t>
            </a:r>
            <a:r>
              <a:rPr lang="en-US" dirty="0">
                <a:solidFill>
                  <a:srgbClr val="002060"/>
                </a:solidFill>
                <a:latin typeface="Calibri" panose="020F0502020204030204" pitchFamily="34" charset="0"/>
                <a:cs typeface="Calibri" panose="020F0502020204030204" pitchFamily="34" charset="0"/>
              </a:rPr>
              <a:t> (1940)</a:t>
            </a:r>
          </a:p>
        </p:txBody>
      </p:sp>
      <p:sp>
        <p:nvSpPr>
          <p:cNvPr id="18" name="TextBox 17"/>
          <p:cNvSpPr txBox="1"/>
          <p:nvPr/>
        </p:nvSpPr>
        <p:spPr>
          <a:xfrm>
            <a:off x="2874789" y="1802183"/>
            <a:ext cx="2899915" cy="369332"/>
          </a:xfrm>
          <a:prstGeom prst="rect">
            <a:avLst/>
          </a:prstGeom>
          <a:noFill/>
        </p:spPr>
        <p:txBody>
          <a:bodyPr wrap="square" rtlCol="0">
            <a:spAutoFit/>
          </a:bodyPr>
          <a:lstStyle/>
          <a:p>
            <a:pPr algn="ctr"/>
            <a:r>
              <a:rPr lang="en-US" dirty="0">
                <a:solidFill>
                  <a:srgbClr val="002060"/>
                </a:solidFill>
                <a:latin typeface="Calibri" panose="020F0502020204030204" pitchFamily="34" charset="0"/>
                <a:cs typeface="Calibri" panose="020F0502020204030204" pitchFamily="34" charset="0"/>
              </a:rPr>
              <a:t>D – Day (1944)</a:t>
            </a:r>
          </a:p>
        </p:txBody>
      </p:sp>
      <p:sp>
        <p:nvSpPr>
          <p:cNvPr id="19" name="TextBox 18"/>
          <p:cNvSpPr txBox="1"/>
          <p:nvPr/>
        </p:nvSpPr>
        <p:spPr>
          <a:xfrm>
            <a:off x="3239370" y="3749075"/>
            <a:ext cx="2899915" cy="369332"/>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Hội</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nghị</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Ianta</a:t>
            </a:r>
            <a:r>
              <a:rPr lang="en-US" dirty="0">
                <a:solidFill>
                  <a:srgbClr val="002060"/>
                </a:solidFill>
                <a:latin typeface="Calibri" panose="020F0502020204030204" pitchFamily="34" charset="0"/>
                <a:cs typeface="Calibri" panose="020F0502020204030204" pitchFamily="34" charset="0"/>
              </a:rPr>
              <a:t> (2/1945)</a:t>
            </a:r>
          </a:p>
        </p:txBody>
      </p:sp>
      <p:sp>
        <p:nvSpPr>
          <p:cNvPr id="20" name="TextBox 19"/>
          <p:cNvSpPr txBox="1"/>
          <p:nvPr/>
        </p:nvSpPr>
        <p:spPr>
          <a:xfrm>
            <a:off x="5966407" y="4053955"/>
            <a:ext cx="3034680" cy="646331"/>
          </a:xfrm>
          <a:prstGeom prst="rect">
            <a:avLst/>
          </a:prstGeom>
          <a:noFill/>
        </p:spPr>
        <p:txBody>
          <a:bodyPr wrap="square" rtlCol="0">
            <a:spAutoFit/>
          </a:bodyPr>
          <a:lstStyle/>
          <a:p>
            <a:pPr algn="ctr"/>
            <a:r>
              <a:rPr lang="en-US" dirty="0" err="1">
                <a:solidFill>
                  <a:srgbClr val="002060"/>
                </a:solidFill>
                <a:latin typeface="Calibri" panose="020F0502020204030204" pitchFamily="34" charset="0"/>
                <a:cs typeface="Calibri" panose="020F0502020204030204" pitchFamily="34" charset="0"/>
              </a:rPr>
              <a:t>Nhật</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ký</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hiệp</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ước</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đầu</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hàng</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quân</a:t>
            </a:r>
            <a:r>
              <a:rPr lang="en-US" dirty="0">
                <a:solidFill>
                  <a:srgbClr val="002060"/>
                </a:solidFill>
                <a:latin typeface="Calibri" panose="020F0502020204030204" pitchFamily="34" charset="0"/>
                <a:cs typeface="Calibri" panose="020F0502020204030204" pitchFamily="34" charset="0"/>
              </a:rPr>
              <a:t> </a:t>
            </a:r>
            <a:r>
              <a:rPr lang="en-US" dirty="0" err="1">
                <a:solidFill>
                  <a:srgbClr val="002060"/>
                </a:solidFill>
                <a:latin typeface="Calibri" panose="020F0502020204030204" pitchFamily="34" charset="0"/>
                <a:cs typeface="Calibri" panose="020F0502020204030204" pitchFamily="34" charset="0"/>
              </a:rPr>
              <a:t>đồng</a:t>
            </a:r>
            <a:r>
              <a:rPr lang="en-US" dirty="0">
                <a:solidFill>
                  <a:srgbClr val="002060"/>
                </a:solidFill>
                <a:latin typeface="Calibri" panose="020F0502020204030204" pitchFamily="34" charset="0"/>
                <a:cs typeface="Calibri" panose="020F0502020204030204" pitchFamily="34" charset="0"/>
              </a:rPr>
              <a:t> minh (15/8/1945)</a:t>
            </a:r>
          </a:p>
        </p:txBody>
      </p:sp>
      <p:pic>
        <p:nvPicPr>
          <p:cNvPr id="21" name="Content Placeholder 4">
            <a:extLst>
              <a:ext uri="{FF2B5EF4-FFF2-40B4-BE49-F238E27FC236}">
                <a16:creationId xmlns:a16="http://schemas.microsoft.com/office/drawing/2014/main" id="{898A5183-7AFD-884E-9DFB-3424FF0DE3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17403" y="4731275"/>
            <a:ext cx="1964541" cy="1898468"/>
          </a:xfrm>
          <a:prstGeom prst="rect">
            <a:avLst/>
          </a:prstGeom>
        </p:spPr>
      </p:pic>
      <p:sp>
        <p:nvSpPr>
          <p:cNvPr id="23" name="Cloud Callout 22"/>
          <p:cNvSpPr/>
          <p:nvPr/>
        </p:nvSpPr>
        <p:spPr>
          <a:xfrm>
            <a:off x="9287120" y="548196"/>
            <a:ext cx="2891576" cy="3505759"/>
          </a:xfrm>
          <a:prstGeom prst="cloudCallout">
            <a:avLst>
              <a:gd name="adj1" fmla="val -56251"/>
              <a:gd name="adj2" fmla="val 63282"/>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893808" y="1188720"/>
            <a:ext cx="1655064" cy="2031325"/>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Hãy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sắp</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xếp</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các</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sự</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kiện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sau</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theo</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tiến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trình</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phát</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triển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của</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cuộc</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chiến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tranh</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thế</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giới</a:t>
            </a:r>
            <a:r>
              <a:rPr lang="en-US" b="1" dirty="0">
                <a:solidFill>
                  <a:srgbClr val="002060"/>
                </a:solidFill>
                <a:latin typeface="Calibri" panose="020F0502020204030204" pitchFamily="34" charset="0"/>
                <a:cs typeface="Calibri" panose="020F0502020204030204" pitchFamily="34" charset="0"/>
              </a:rPr>
              <a:t> II</a:t>
            </a:r>
          </a:p>
          <a:p>
            <a:endParaRPr lang="en-US" dirty="0"/>
          </a:p>
        </p:txBody>
      </p:sp>
      <p:sp>
        <p:nvSpPr>
          <p:cNvPr id="2" name="TextBox 1"/>
          <p:cNvSpPr txBox="1"/>
          <p:nvPr/>
        </p:nvSpPr>
        <p:spPr>
          <a:xfrm>
            <a:off x="307190" y="35540"/>
            <a:ext cx="566928" cy="523220"/>
          </a:xfrm>
          <a:prstGeom prst="rect">
            <a:avLst/>
          </a:prstGeom>
          <a:noFill/>
        </p:spPr>
        <p:txBody>
          <a:bodyPr wrap="square" rtlCol="0">
            <a:spAutoFit/>
          </a:bodyPr>
          <a:lstStyle/>
          <a:p>
            <a:r>
              <a:rPr lang="en-US" sz="2800" dirty="0">
                <a:solidFill>
                  <a:srgbClr val="FF0000"/>
                </a:solidFill>
              </a:rPr>
              <a:t>1</a:t>
            </a:r>
          </a:p>
        </p:txBody>
      </p:sp>
      <p:sp>
        <p:nvSpPr>
          <p:cNvPr id="22" name="TextBox 21"/>
          <p:cNvSpPr txBox="1"/>
          <p:nvPr/>
        </p:nvSpPr>
        <p:spPr>
          <a:xfrm>
            <a:off x="6203874" y="35540"/>
            <a:ext cx="480390" cy="523220"/>
          </a:xfrm>
          <a:prstGeom prst="rect">
            <a:avLst/>
          </a:prstGeom>
          <a:noFill/>
        </p:spPr>
        <p:txBody>
          <a:bodyPr wrap="square" rtlCol="0">
            <a:spAutoFit/>
          </a:bodyPr>
          <a:lstStyle/>
          <a:p>
            <a:r>
              <a:rPr lang="en-US" sz="2800" dirty="0">
                <a:solidFill>
                  <a:srgbClr val="FF0000"/>
                </a:solidFill>
              </a:rPr>
              <a:t>2</a:t>
            </a:r>
          </a:p>
        </p:txBody>
      </p:sp>
      <p:sp>
        <p:nvSpPr>
          <p:cNvPr id="24" name="TextBox 23"/>
          <p:cNvSpPr txBox="1"/>
          <p:nvPr/>
        </p:nvSpPr>
        <p:spPr>
          <a:xfrm>
            <a:off x="6139285" y="4892040"/>
            <a:ext cx="657890" cy="523220"/>
          </a:xfrm>
          <a:prstGeom prst="rect">
            <a:avLst/>
          </a:prstGeom>
          <a:noFill/>
        </p:spPr>
        <p:txBody>
          <a:bodyPr wrap="square" rtlCol="0">
            <a:spAutoFit/>
          </a:bodyPr>
          <a:lstStyle/>
          <a:p>
            <a:r>
              <a:rPr lang="en-US" sz="2800" dirty="0">
                <a:solidFill>
                  <a:srgbClr val="FF0000"/>
                </a:solidFill>
              </a:rPr>
              <a:t>3</a:t>
            </a:r>
          </a:p>
        </p:txBody>
      </p:sp>
      <p:sp>
        <p:nvSpPr>
          <p:cNvPr id="26" name="TextBox 25"/>
          <p:cNvSpPr txBox="1"/>
          <p:nvPr/>
        </p:nvSpPr>
        <p:spPr>
          <a:xfrm>
            <a:off x="168279" y="2204382"/>
            <a:ext cx="705839" cy="523220"/>
          </a:xfrm>
          <a:prstGeom prst="rect">
            <a:avLst/>
          </a:prstGeom>
          <a:noFill/>
        </p:spPr>
        <p:txBody>
          <a:bodyPr wrap="square" rtlCol="0">
            <a:spAutoFit/>
          </a:bodyPr>
          <a:lstStyle/>
          <a:p>
            <a:r>
              <a:rPr lang="en-US" sz="2800" dirty="0">
                <a:solidFill>
                  <a:srgbClr val="FF0000"/>
                </a:solidFill>
              </a:rPr>
              <a:t>4</a:t>
            </a:r>
          </a:p>
        </p:txBody>
      </p:sp>
      <p:sp>
        <p:nvSpPr>
          <p:cNvPr id="27" name="TextBox 26"/>
          <p:cNvSpPr txBox="1"/>
          <p:nvPr/>
        </p:nvSpPr>
        <p:spPr>
          <a:xfrm>
            <a:off x="3290006" y="118872"/>
            <a:ext cx="553584" cy="523220"/>
          </a:xfrm>
          <a:prstGeom prst="rect">
            <a:avLst/>
          </a:prstGeom>
          <a:noFill/>
        </p:spPr>
        <p:txBody>
          <a:bodyPr wrap="square" rtlCol="0">
            <a:spAutoFit/>
          </a:bodyPr>
          <a:lstStyle/>
          <a:p>
            <a:r>
              <a:rPr lang="en-US" sz="2800" dirty="0">
                <a:solidFill>
                  <a:srgbClr val="FF0000"/>
                </a:solidFill>
              </a:rPr>
              <a:t>5</a:t>
            </a:r>
          </a:p>
        </p:txBody>
      </p:sp>
      <p:sp>
        <p:nvSpPr>
          <p:cNvPr id="28" name="TextBox 27"/>
          <p:cNvSpPr txBox="1"/>
          <p:nvPr/>
        </p:nvSpPr>
        <p:spPr>
          <a:xfrm>
            <a:off x="3277400" y="2072107"/>
            <a:ext cx="566190" cy="523220"/>
          </a:xfrm>
          <a:prstGeom prst="rect">
            <a:avLst/>
          </a:prstGeom>
          <a:noFill/>
        </p:spPr>
        <p:txBody>
          <a:bodyPr wrap="square" rtlCol="0">
            <a:spAutoFit/>
          </a:bodyPr>
          <a:lstStyle/>
          <a:p>
            <a:r>
              <a:rPr lang="en-US" sz="2800" dirty="0">
                <a:solidFill>
                  <a:srgbClr val="FF0000"/>
                </a:solidFill>
              </a:rPr>
              <a:t>6</a:t>
            </a:r>
          </a:p>
        </p:txBody>
      </p:sp>
      <p:sp>
        <p:nvSpPr>
          <p:cNvPr id="29" name="TextBox 28"/>
          <p:cNvSpPr txBox="1"/>
          <p:nvPr/>
        </p:nvSpPr>
        <p:spPr>
          <a:xfrm>
            <a:off x="235413" y="4396072"/>
            <a:ext cx="573289" cy="523220"/>
          </a:xfrm>
          <a:prstGeom prst="rect">
            <a:avLst/>
          </a:prstGeom>
          <a:noFill/>
        </p:spPr>
        <p:txBody>
          <a:bodyPr wrap="square" rtlCol="0">
            <a:spAutoFit/>
          </a:bodyPr>
          <a:lstStyle/>
          <a:p>
            <a:r>
              <a:rPr lang="en-US" sz="2800" dirty="0">
                <a:solidFill>
                  <a:srgbClr val="FF0000"/>
                </a:solidFill>
              </a:rPr>
              <a:t>7</a:t>
            </a:r>
          </a:p>
        </p:txBody>
      </p:sp>
      <p:sp>
        <p:nvSpPr>
          <p:cNvPr id="30" name="TextBox 29"/>
          <p:cNvSpPr txBox="1"/>
          <p:nvPr/>
        </p:nvSpPr>
        <p:spPr>
          <a:xfrm>
            <a:off x="3419557" y="4476716"/>
            <a:ext cx="530651" cy="523220"/>
          </a:xfrm>
          <a:prstGeom prst="rect">
            <a:avLst/>
          </a:prstGeom>
          <a:noFill/>
        </p:spPr>
        <p:txBody>
          <a:bodyPr wrap="square" rtlCol="0">
            <a:spAutoFit/>
          </a:bodyPr>
          <a:lstStyle/>
          <a:p>
            <a:r>
              <a:rPr lang="en-US" sz="2800" dirty="0">
                <a:solidFill>
                  <a:srgbClr val="FF0000"/>
                </a:solidFill>
              </a:rPr>
              <a:t>9</a:t>
            </a:r>
          </a:p>
        </p:txBody>
      </p:sp>
      <p:sp>
        <p:nvSpPr>
          <p:cNvPr id="31" name="TextBox 30"/>
          <p:cNvSpPr txBox="1"/>
          <p:nvPr/>
        </p:nvSpPr>
        <p:spPr>
          <a:xfrm>
            <a:off x="6504871" y="2265722"/>
            <a:ext cx="628151" cy="523220"/>
          </a:xfrm>
          <a:prstGeom prst="rect">
            <a:avLst/>
          </a:prstGeom>
          <a:noFill/>
        </p:spPr>
        <p:txBody>
          <a:bodyPr wrap="square" rtlCol="0">
            <a:spAutoFit/>
          </a:bodyPr>
          <a:lstStyle/>
          <a:p>
            <a:r>
              <a:rPr lang="en-US" sz="2800" dirty="0">
                <a:solidFill>
                  <a:srgbClr val="FF0000"/>
                </a:solidFill>
              </a:rPr>
              <a:t>8</a:t>
            </a:r>
          </a:p>
        </p:txBody>
      </p:sp>
      <p:sp>
        <p:nvSpPr>
          <p:cNvPr id="32" name="TextBox 31"/>
          <p:cNvSpPr txBox="1"/>
          <p:nvPr/>
        </p:nvSpPr>
        <p:spPr>
          <a:xfrm>
            <a:off x="9731379" y="1188720"/>
            <a:ext cx="2084832" cy="2308324"/>
          </a:xfrm>
          <a:prstGeom prst="rect">
            <a:avLst/>
          </a:prstGeom>
          <a:noFill/>
        </p:spPr>
        <p:txBody>
          <a:bodyPr wrap="square" rtlCol="0">
            <a:spAutoFit/>
          </a:bodyPr>
          <a:lstStyle/>
          <a:p>
            <a:r>
              <a:rPr lang="en-US" b="1" i="1" dirty="0" err="1"/>
              <a:t>Nếu</a:t>
            </a:r>
            <a:r>
              <a:rPr lang="en-US" b="1" i="1" dirty="0"/>
              <a:t> </a:t>
            </a:r>
            <a:r>
              <a:rPr lang="en-US" b="1" i="1" dirty="0" err="1"/>
              <a:t>giả</a:t>
            </a:r>
            <a:r>
              <a:rPr lang="en-US" b="1" i="1" dirty="0"/>
              <a:t> </a:t>
            </a:r>
            <a:r>
              <a:rPr lang="en-US" b="1" i="1" dirty="0" err="1"/>
              <a:t>sử</a:t>
            </a:r>
            <a:r>
              <a:rPr lang="en-US" b="1" i="1" dirty="0"/>
              <a:t> </a:t>
            </a:r>
            <a:r>
              <a:rPr lang="en-US" b="1" i="1" dirty="0" err="1"/>
              <a:t>không</a:t>
            </a:r>
            <a:r>
              <a:rPr lang="en-US" b="1" i="1" dirty="0"/>
              <a:t> </a:t>
            </a:r>
            <a:r>
              <a:rPr lang="en-US" b="1" i="1" dirty="0" err="1"/>
              <a:t>có</a:t>
            </a:r>
            <a:r>
              <a:rPr lang="en-US" b="1" i="1" dirty="0"/>
              <a:t> </a:t>
            </a:r>
            <a:r>
              <a:rPr lang="en-US" b="1" i="1" dirty="0" err="1"/>
              <a:t>chú</a:t>
            </a:r>
            <a:r>
              <a:rPr lang="en-US" b="1" i="1" dirty="0"/>
              <a:t> </a:t>
            </a:r>
            <a:r>
              <a:rPr lang="en-US" b="1" i="1" dirty="0" err="1"/>
              <a:t>thích</a:t>
            </a:r>
            <a:r>
              <a:rPr lang="en-US" b="1" i="1" dirty="0"/>
              <a:t> </a:t>
            </a:r>
            <a:r>
              <a:rPr lang="en-US" b="1" i="1" dirty="0" err="1"/>
              <a:t>năm</a:t>
            </a:r>
            <a:r>
              <a:rPr lang="en-US" b="1" i="1" dirty="0"/>
              <a:t> </a:t>
            </a:r>
            <a:r>
              <a:rPr lang="en-US" b="1" i="1" dirty="0" err="1"/>
              <a:t>xảy</a:t>
            </a:r>
            <a:r>
              <a:rPr lang="en-US" b="1" i="1" dirty="0"/>
              <a:t> </a:t>
            </a:r>
            <a:r>
              <a:rPr lang="en-US" b="1" i="1" dirty="0" err="1"/>
              <a:t>ra</a:t>
            </a:r>
            <a:r>
              <a:rPr lang="en-US" b="1" i="1" dirty="0"/>
              <a:t> </a:t>
            </a:r>
            <a:r>
              <a:rPr lang="en-US" b="1" i="1" dirty="0" err="1"/>
              <a:t>sự</a:t>
            </a:r>
            <a:r>
              <a:rPr lang="en-US" b="1" i="1" dirty="0"/>
              <a:t> </a:t>
            </a:r>
            <a:r>
              <a:rPr lang="en-US" b="1" i="1" dirty="0" err="1"/>
              <a:t>kiện</a:t>
            </a:r>
            <a:r>
              <a:rPr lang="en-US" b="1" i="1" dirty="0"/>
              <a:t>, </a:t>
            </a:r>
            <a:r>
              <a:rPr lang="en-US" b="1" i="1" dirty="0" err="1"/>
              <a:t>liệu</a:t>
            </a:r>
            <a:r>
              <a:rPr lang="en-US" b="1" i="1" dirty="0"/>
              <a:t> </a:t>
            </a:r>
            <a:r>
              <a:rPr lang="en-US" b="1" i="1" dirty="0" err="1"/>
              <a:t>rằng</a:t>
            </a:r>
            <a:r>
              <a:rPr lang="en-US" b="1" i="1" dirty="0"/>
              <a:t> </a:t>
            </a:r>
            <a:r>
              <a:rPr lang="en-US" b="1" i="1" dirty="0" err="1"/>
              <a:t>em</a:t>
            </a:r>
            <a:r>
              <a:rPr lang="en-US" b="1" i="1" dirty="0"/>
              <a:t> </a:t>
            </a:r>
            <a:r>
              <a:rPr lang="en-US" b="1" i="1" dirty="0" err="1"/>
              <a:t>có</a:t>
            </a:r>
            <a:r>
              <a:rPr lang="en-US" b="1" i="1" dirty="0"/>
              <a:t> </a:t>
            </a:r>
            <a:r>
              <a:rPr lang="en-US" b="1" i="1" dirty="0" err="1"/>
              <a:t>biết</a:t>
            </a:r>
            <a:r>
              <a:rPr lang="en-US" b="1" i="1" dirty="0"/>
              <a:t> </a:t>
            </a:r>
            <a:r>
              <a:rPr lang="en-US" b="1" i="1" dirty="0" err="1"/>
              <a:t>chính</a:t>
            </a:r>
            <a:r>
              <a:rPr lang="en-US" b="1" i="1" dirty="0"/>
              <a:t> </a:t>
            </a:r>
            <a:r>
              <a:rPr lang="en-US" b="1" i="1" dirty="0" err="1"/>
              <a:t>xác</a:t>
            </a:r>
            <a:r>
              <a:rPr lang="en-US" b="1" i="1" dirty="0"/>
              <a:t> </a:t>
            </a:r>
            <a:r>
              <a:rPr lang="en-US" b="1" i="1" dirty="0" err="1"/>
              <a:t>sự</a:t>
            </a:r>
            <a:r>
              <a:rPr lang="en-US" b="1" i="1" dirty="0"/>
              <a:t> </a:t>
            </a:r>
            <a:r>
              <a:rPr lang="en-US" b="1" i="1" dirty="0" err="1"/>
              <a:t>kiện</a:t>
            </a:r>
            <a:r>
              <a:rPr lang="en-US" b="1" i="1" dirty="0"/>
              <a:t> </a:t>
            </a:r>
            <a:r>
              <a:rPr lang="en-US" b="1" i="1" dirty="0" err="1"/>
              <a:t>nào</a:t>
            </a:r>
            <a:r>
              <a:rPr lang="en-US" b="1" i="1" dirty="0"/>
              <a:t> </a:t>
            </a:r>
            <a:r>
              <a:rPr lang="en-US" b="1" i="1" dirty="0" err="1"/>
              <a:t>xảy</a:t>
            </a:r>
            <a:r>
              <a:rPr lang="en-US" b="1" i="1" dirty="0"/>
              <a:t> </a:t>
            </a:r>
            <a:r>
              <a:rPr lang="en-US" b="1" i="1" dirty="0" err="1"/>
              <a:t>ra</a:t>
            </a:r>
            <a:r>
              <a:rPr lang="en-US" b="1" i="1" dirty="0"/>
              <a:t> </a:t>
            </a:r>
            <a:r>
              <a:rPr lang="en-US" b="1" i="1" dirty="0" err="1"/>
              <a:t>trước</a:t>
            </a:r>
            <a:r>
              <a:rPr lang="en-US" b="1" i="1" dirty="0"/>
              <a:t>, </a:t>
            </a:r>
            <a:r>
              <a:rPr lang="en-US" b="1" i="1" dirty="0" err="1"/>
              <a:t>sự</a:t>
            </a:r>
            <a:r>
              <a:rPr lang="en-US" b="1" i="1" dirty="0"/>
              <a:t> </a:t>
            </a:r>
            <a:r>
              <a:rPr lang="en-US" b="1" i="1" dirty="0" err="1"/>
              <a:t>kiện</a:t>
            </a:r>
            <a:r>
              <a:rPr lang="en-US" b="1" i="1" dirty="0"/>
              <a:t> </a:t>
            </a:r>
            <a:r>
              <a:rPr lang="en-US" b="1" i="1" dirty="0" err="1"/>
              <a:t>nào</a:t>
            </a:r>
            <a:r>
              <a:rPr lang="en-US" b="1" i="1" dirty="0"/>
              <a:t> </a:t>
            </a:r>
            <a:r>
              <a:rPr lang="en-US" b="1" i="1" dirty="0" err="1"/>
              <a:t>xảy</a:t>
            </a:r>
            <a:r>
              <a:rPr lang="en-US" b="1" i="1" dirty="0"/>
              <a:t> </a:t>
            </a:r>
            <a:r>
              <a:rPr lang="en-US" b="1" i="1" dirty="0" err="1"/>
              <a:t>ra</a:t>
            </a:r>
            <a:r>
              <a:rPr lang="en-US" b="1" i="1" dirty="0"/>
              <a:t> </a:t>
            </a:r>
            <a:r>
              <a:rPr lang="en-US" b="1" i="1" dirty="0" err="1"/>
              <a:t>sau</a:t>
            </a:r>
            <a:r>
              <a:rPr lang="en-US" b="1" i="1" dirty="0"/>
              <a:t> hay </a:t>
            </a:r>
            <a:r>
              <a:rPr lang="en-US" b="1" i="1" dirty="0" err="1"/>
              <a:t>không</a:t>
            </a:r>
            <a:r>
              <a:rPr lang="en-US" b="1" i="1" dirty="0"/>
              <a:t>?</a:t>
            </a:r>
            <a:endParaRPr lang="en-US" dirty="0"/>
          </a:p>
        </p:txBody>
      </p:sp>
      <p:sp>
        <p:nvSpPr>
          <p:cNvPr id="33" name="TextBox 32"/>
          <p:cNvSpPr txBox="1"/>
          <p:nvPr/>
        </p:nvSpPr>
        <p:spPr>
          <a:xfrm>
            <a:off x="9825937" y="1492086"/>
            <a:ext cx="1722935" cy="1754326"/>
          </a:xfrm>
          <a:prstGeom prst="rect">
            <a:avLst/>
          </a:prstGeom>
          <a:noFill/>
        </p:spPr>
        <p:txBody>
          <a:bodyPr wrap="square" rtlCol="0">
            <a:spAutoFit/>
          </a:bodyPr>
          <a:lstStyle/>
          <a:p>
            <a:r>
              <a:rPr lang="en-US" b="1" i="1" dirty="0" err="1"/>
              <a:t>Điều</a:t>
            </a:r>
            <a:r>
              <a:rPr lang="en-US" b="1" i="1" dirty="0"/>
              <a:t> </a:t>
            </a:r>
            <a:r>
              <a:rPr lang="en-US" b="1" i="1" dirty="0" err="1"/>
              <a:t>gì</a:t>
            </a:r>
            <a:r>
              <a:rPr lang="en-US" b="1" i="1" dirty="0"/>
              <a:t> </a:t>
            </a:r>
            <a:r>
              <a:rPr lang="en-US" b="1" i="1" dirty="0" err="1"/>
              <a:t>sẽ</a:t>
            </a:r>
            <a:r>
              <a:rPr lang="en-US" b="1" i="1" dirty="0"/>
              <a:t> </a:t>
            </a:r>
            <a:r>
              <a:rPr lang="en-US" b="1" i="1" dirty="0" err="1"/>
              <a:t>xảy</a:t>
            </a:r>
            <a:r>
              <a:rPr lang="en-US" b="1" i="1" dirty="0"/>
              <a:t> </a:t>
            </a:r>
            <a:r>
              <a:rPr lang="en-US" b="1" i="1" dirty="0" err="1"/>
              <a:t>ra</a:t>
            </a:r>
            <a:r>
              <a:rPr lang="en-US" b="1" i="1" dirty="0"/>
              <a:t> </a:t>
            </a:r>
            <a:r>
              <a:rPr lang="en-US" b="1" i="1" dirty="0" err="1"/>
              <a:t>nếu</a:t>
            </a:r>
            <a:r>
              <a:rPr lang="en-US" b="1" i="1" dirty="0"/>
              <a:t> </a:t>
            </a:r>
            <a:r>
              <a:rPr lang="en-US" b="1" i="1" dirty="0" err="1"/>
              <a:t>như</a:t>
            </a:r>
            <a:r>
              <a:rPr lang="en-US" b="1" i="1" dirty="0"/>
              <a:t> </a:t>
            </a:r>
            <a:r>
              <a:rPr lang="en-US" b="1" i="1" dirty="0" err="1"/>
              <a:t>các</a:t>
            </a:r>
            <a:r>
              <a:rPr lang="en-US" b="1" i="1" dirty="0"/>
              <a:t> </a:t>
            </a:r>
            <a:r>
              <a:rPr lang="en-US" b="1" i="1" dirty="0" err="1"/>
              <a:t>sự</a:t>
            </a:r>
            <a:r>
              <a:rPr lang="en-US" b="1" i="1" dirty="0"/>
              <a:t> </a:t>
            </a:r>
            <a:r>
              <a:rPr lang="en-US" b="1" i="1" dirty="0" err="1"/>
              <a:t>kiện</a:t>
            </a:r>
            <a:r>
              <a:rPr lang="en-US" b="1" i="1" dirty="0"/>
              <a:t> </a:t>
            </a:r>
            <a:r>
              <a:rPr lang="en-US" b="1" i="1" dirty="0" err="1"/>
              <a:t>bị</a:t>
            </a:r>
            <a:r>
              <a:rPr lang="en-US" b="1" i="1" dirty="0"/>
              <a:t> </a:t>
            </a:r>
            <a:r>
              <a:rPr lang="en-US" b="1" i="1" dirty="0" err="1"/>
              <a:t>đảo</a:t>
            </a:r>
            <a:r>
              <a:rPr lang="en-US" b="1" i="1" dirty="0"/>
              <a:t> </a:t>
            </a:r>
            <a:r>
              <a:rPr lang="en-US" b="1" i="1" dirty="0" err="1"/>
              <a:t>lộn</a:t>
            </a:r>
            <a:r>
              <a:rPr lang="en-US" b="1" i="1" dirty="0"/>
              <a:t> </a:t>
            </a:r>
            <a:r>
              <a:rPr lang="en-US" b="1" i="1" dirty="0" err="1"/>
              <a:t>trật</a:t>
            </a:r>
            <a:r>
              <a:rPr lang="en-US" b="1" i="1" dirty="0"/>
              <a:t> </a:t>
            </a:r>
            <a:r>
              <a:rPr lang="en-US" b="1" i="1" dirty="0" err="1"/>
              <a:t>tự</a:t>
            </a:r>
            <a:r>
              <a:rPr lang="en-US" b="1" i="1" dirty="0"/>
              <a:t> </a:t>
            </a:r>
            <a:r>
              <a:rPr lang="en-US" b="1" i="1" dirty="0" err="1"/>
              <a:t>thời</a:t>
            </a:r>
            <a:r>
              <a:rPr lang="en-US" b="1" i="1" dirty="0"/>
              <a:t> </a:t>
            </a:r>
            <a:r>
              <a:rPr lang="en-US" b="1" i="1" dirty="0" err="1"/>
              <a:t>gian</a:t>
            </a:r>
            <a:r>
              <a:rPr lang="en-US" b="1" i="1" dirty="0"/>
              <a:t>?</a:t>
            </a:r>
            <a:endParaRPr lang="en-US" dirty="0"/>
          </a:p>
          <a:p>
            <a:endParaRPr lang="en-US" dirty="0"/>
          </a:p>
        </p:txBody>
      </p:sp>
    </p:spTree>
    <p:extLst>
      <p:ext uri="{BB962C8B-B14F-4D97-AF65-F5344CB8AC3E}">
        <p14:creationId xmlns:p14="http://schemas.microsoft.com/office/powerpoint/2010/main" val="7827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wipe(down)">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barn(inVertical)">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wipe(down)">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down)">
                                      <p:cBhvr>
                                        <p:cTn id="32" dur="5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barn(inVertical)">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wheel(1)">
                                      <p:cBhvr>
                                        <p:cTn id="42" dur="2000"/>
                                        <p:tgtEl>
                                          <p:spTgt spid="3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barn(inVertical)">
                                      <p:cBhvr>
                                        <p:cTn id="47" dur="500"/>
                                        <p:tgtEl>
                                          <p:spTgt spid="3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5">
                                            <p:txEl>
                                              <p:pRg st="0" end="0"/>
                                            </p:txEl>
                                          </p:spTgt>
                                        </p:tgtEl>
                                      </p:cBhvr>
                                    </p:animEffect>
                                    <p:set>
                                      <p:cBhvr>
                                        <p:cTn id="52"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barn(inVertical)">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2">
                                            <p:txEl>
                                              <p:pRg st="0" end="0"/>
                                            </p:txEl>
                                          </p:spTgt>
                                        </p:tgtEl>
                                      </p:cBhvr>
                                    </p:animEffect>
                                    <p:set>
                                      <p:cBhvr>
                                        <p:cTn id="62"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Effect transition="in" filter="barn(inVertical)">
                                      <p:cBhvr>
                                        <p:cTn id="6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A96-7C33-9B41-9D42-E33DDCCCB2CA}"/>
              </a:ext>
            </a:extLst>
          </p:cNvPr>
          <p:cNvSpPr>
            <a:spLocks noGrp="1"/>
          </p:cNvSpPr>
          <p:nvPr>
            <p:ph type="title"/>
          </p:nvPr>
        </p:nvSpPr>
        <p:spPr/>
        <p:txBody>
          <a:bodyPr/>
          <a:lstStyle/>
          <a:p>
            <a:endParaRPr lang="en-VN"/>
          </a:p>
        </p:txBody>
      </p:sp>
      <p:pic>
        <p:nvPicPr>
          <p:cNvPr id="8" name="Content Placeholder 7">
            <a:extLst>
              <a:ext uri="{FF2B5EF4-FFF2-40B4-BE49-F238E27FC236}">
                <a16:creationId xmlns:a16="http://schemas.microsoft.com/office/drawing/2014/main" id="{3ACCEDCA-0807-9647-A6AA-359CCF62780A}"/>
              </a:ext>
            </a:extLst>
          </p:cNvPr>
          <p:cNvPicPr>
            <a:picLocks noGrp="1" noChangeAspect="1"/>
          </p:cNvPicPr>
          <p:nvPr>
            <p:ph idx="1"/>
          </p:nvPr>
        </p:nvPicPr>
        <p:blipFill>
          <a:blip r:embed="rId2"/>
          <a:stretch>
            <a:fillRect/>
          </a:stretch>
        </p:blipFill>
        <p:spPr>
          <a:xfrm>
            <a:off x="5619750" y="3131344"/>
            <a:ext cx="952500" cy="1739900"/>
          </a:xfrm>
        </p:spPr>
      </p:pic>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8025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84A07E-AEEB-5843-A6E2-7781C585CD1F}"/>
              </a:ext>
            </a:extLst>
          </p:cNvPr>
          <p:cNvSpPr txBox="1"/>
          <p:nvPr/>
        </p:nvSpPr>
        <p:spPr>
          <a:xfrm>
            <a:off x="2819400" y="132855"/>
            <a:ext cx="8534400"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TIẾT 3. </a:t>
            </a:r>
            <a:r>
              <a:rPr lang="en-VN" sz="30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26" name="Rectangle 25">
            <a:extLst>
              <a:ext uri="{FF2B5EF4-FFF2-40B4-BE49-F238E27FC236}">
                <a16:creationId xmlns:a16="http://schemas.microsoft.com/office/drawing/2014/main" id="{F49E7CA2-8718-D74A-B935-A82AF23B81C3}"/>
              </a:ext>
            </a:extLst>
          </p:cNvPr>
          <p:cNvSpPr/>
          <p:nvPr/>
        </p:nvSpPr>
        <p:spPr>
          <a:xfrm>
            <a:off x="1710109" y="872311"/>
            <a:ext cx="8299401" cy="385362"/>
          </a:xfrm>
          <a:prstGeom prst="rect">
            <a:avLst/>
          </a:prstGeom>
        </p:spPr>
        <p:txBody>
          <a:bodyPr wrap="square">
            <a:spAutoFit/>
          </a:bodyPr>
          <a:lstStyle/>
          <a:p>
            <a:pPr algn="just">
              <a:lnSpc>
                <a:spcPct val="115000"/>
              </a:lnSpc>
              <a:tabLst>
                <a:tab pos="5850890" algn="l"/>
              </a:tabLst>
            </a:pPr>
            <a:r>
              <a:rPr lang="en-US" b="1" dirty="0">
                <a:solidFill>
                  <a:srgbClr val="FF0000"/>
                </a:solidFill>
                <a:latin typeface="Times New Roman" panose="02020603050405020304" pitchFamily="18" charset="0"/>
                <a:ea typeface="Times New Roman" panose="02020603050405020304" pitchFamily="18" charset="0"/>
              </a:rPr>
              <a:t>1</a:t>
            </a:r>
            <a:r>
              <a:rPr lang="en-VN" b="1" dirty="0">
                <a:solidFill>
                  <a:srgbClr val="FF0000"/>
                </a:solidFill>
                <a:latin typeface="Times New Roman" panose="02020603050405020304" pitchFamily="18" charset="0"/>
                <a:ea typeface="Times New Roman" panose="02020603050405020304" pitchFamily="18" charset="0"/>
              </a:rPr>
              <a:t>. VÌ</a:t>
            </a:r>
            <a:r>
              <a:rPr lang="vi-VN" b="1" dirty="0">
                <a:solidFill>
                  <a:srgbClr val="FF0000"/>
                </a:solidFill>
                <a:latin typeface="Times New Roman" panose="02020603050405020304" pitchFamily="18" charset="0"/>
                <a:ea typeface="Times New Roman" panose="02020603050405020304" pitchFamily="18" charset="0"/>
              </a:rPr>
              <a:t> SAO PHẢI XÁC ĐỊNH THỜI GIAN TRONG LỊCH SỬ </a:t>
            </a:r>
            <a:endParaRPr lang="en-VN" sz="1600" dirty="0">
              <a:effectLst/>
              <a:latin typeface="Times New Roman" panose="02020603050405020304" pitchFamily="18" charset="0"/>
              <a:ea typeface="Times New Roman" panose="02020603050405020304" pitchFamily="18" charset="0"/>
            </a:endParaRPr>
          </a:p>
        </p:txBody>
      </p:sp>
      <p:sp>
        <p:nvSpPr>
          <p:cNvPr id="27" name="Cloud Callout 26">
            <a:extLst>
              <a:ext uri="{FF2B5EF4-FFF2-40B4-BE49-F238E27FC236}">
                <a16:creationId xmlns:a16="http://schemas.microsoft.com/office/drawing/2014/main" id="{9A1D62DC-FBC9-7E4B-A72B-CD8BF6106D77}"/>
              </a:ext>
            </a:extLst>
          </p:cNvPr>
          <p:cNvSpPr/>
          <p:nvPr/>
        </p:nvSpPr>
        <p:spPr>
          <a:xfrm>
            <a:off x="521327" y="2171359"/>
            <a:ext cx="4955828" cy="182440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vi-VN" sz="2400" dirty="0">
                <a:solidFill>
                  <a:srgbClr val="C00000"/>
                </a:solidFill>
                <a:latin typeface="+mj-lt"/>
              </a:rPr>
              <a:t>- Tại sao phải xác định thời gian trong lịch sử? </a:t>
            </a:r>
            <a:r>
              <a:rPr lang="vi-VN" sz="2400" dirty="0">
                <a:latin typeface="+mj-lt"/>
              </a:rPr>
              <a:t>-</a:t>
            </a:r>
            <a:endParaRPr lang="en-VN" sz="2400" dirty="0">
              <a:solidFill>
                <a:srgbClr val="0070C0"/>
              </a:solidFill>
              <a:latin typeface="+mj-lt"/>
              <a:cs typeface="Times New Roman" panose="02020603050405020304" pitchFamily="18" charset="0"/>
            </a:endParaRPr>
          </a:p>
        </p:txBody>
      </p:sp>
      <p:pic>
        <p:nvPicPr>
          <p:cNvPr id="28" name="Content Placeholder 4">
            <a:extLst>
              <a:ext uri="{FF2B5EF4-FFF2-40B4-BE49-F238E27FC236}">
                <a16:creationId xmlns:a16="http://schemas.microsoft.com/office/drawing/2014/main" id="{B3072F65-76E8-C94F-8D49-FC93B8476F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27" y="4233901"/>
            <a:ext cx="2221774" cy="1824409"/>
          </a:xfrm>
          <a:prstGeom prst="rect">
            <a:avLst/>
          </a:prstGeom>
        </p:spPr>
      </p:pic>
      <p:sp>
        <p:nvSpPr>
          <p:cNvPr id="3" name="Vertical Scroll 2">
            <a:extLst>
              <a:ext uri="{FF2B5EF4-FFF2-40B4-BE49-F238E27FC236}">
                <a16:creationId xmlns:a16="http://schemas.microsoft.com/office/drawing/2014/main" id="{1AB30517-9AF2-634A-80B4-BF6C477953DA}"/>
              </a:ext>
            </a:extLst>
          </p:cNvPr>
          <p:cNvSpPr/>
          <p:nvPr/>
        </p:nvSpPr>
        <p:spPr>
          <a:xfrm>
            <a:off x="6572249" y="1690689"/>
            <a:ext cx="5343526" cy="5310186"/>
          </a:xfrm>
          <a:prstGeom prst="verticalScroll">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ra ở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khư</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dựng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A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từng</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xảy</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theo</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đúng</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trình</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của</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93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A96-7C33-9B41-9D42-E33DDCCCB2CA}"/>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776E500-5E3D-C84C-9166-2F09DE9D8DAD}"/>
              </a:ext>
            </a:extLst>
          </p:cNvPr>
          <p:cNvSpPr>
            <a:spLocks noGrp="1"/>
          </p:cNvSpPr>
          <p:nvPr>
            <p:ph idx="1"/>
          </p:nvPr>
        </p:nvSpPr>
        <p:spPr/>
        <p:txBody>
          <a:bodyPr/>
          <a:lstStyle/>
          <a:p>
            <a:endParaRPr lang="en-VN"/>
          </a:p>
        </p:txBody>
      </p:sp>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9" y="0"/>
            <a:ext cx="12191999" cy="7735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34FA2E-202D-C742-9539-3DC5841B4186}"/>
              </a:ext>
            </a:extLst>
          </p:cNvPr>
          <p:cNvPicPr/>
          <p:nvPr/>
        </p:nvPicPr>
        <p:blipFill>
          <a:blip r:embed="rId3">
            <a:extLst>
              <a:ext uri="{28A0092B-C50C-407E-A947-70E740481C1C}">
                <a14:useLocalDpi xmlns:a14="http://schemas.microsoft.com/office/drawing/2010/main" val="0"/>
              </a:ext>
            </a:extLst>
          </a:blip>
          <a:stretch>
            <a:fillRect/>
          </a:stretch>
        </p:blipFill>
        <p:spPr>
          <a:xfrm>
            <a:off x="971551" y="1825625"/>
            <a:ext cx="3371850" cy="4544858"/>
          </a:xfrm>
          <a:prstGeom prst="rect">
            <a:avLst/>
          </a:prstGeom>
        </p:spPr>
      </p:pic>
      <p:sp>
        <p:nvSpPr>
          <p:cNvPr id="8" name="Vertical Scroll 7">
            <a:extLst>
              <a:ext uri="{FF2B5EF4-FFF2-40B4-BE49-F238E27FC236}">
                <a16:creationId xmlns:a16="http://schemas.microsoft.com/office/drawing/2014/main" id="{5E2BF5B0-5C29-2643-A970-F4D99C61971E}"/>
              </a:ext>
            </a:extLst>
          </p:cNvPr>
          <p:cNvSpPr/>
          <p:nvPr/>
        </p:nvSpPr>
        <p:spPr>
          <a:xfrm>
            <a:off x="5740051" y="2106970"/>
            <a:ext cx="3600450" cy="3521075"/>
          </a:xfrm>
          <a:prstGeom prst="verticalScroll">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VN" sz="2800" b="1" dirty="0">
                <a:solidFill>
                  <a:srgbClr val="FF0000"/>
                </a:solidFill>
                <a:latin typeface="Times New Roman" panose="02020603050405020304" pitchFamily="18" charset="0"/>
                <a:cs typeface="Times New Roman" panose="02020603050405020304" pitchFamily="18" charset="0"/>
              </a:rPr>
              <a:t>Hãy xem trên tờ lịch</a:t>
            </a:r>
            <a:r>
              <a:rPr lang="vi-VN" sz="2800" b="1" dirty="0">
                <a:solidFill>
                  <a:srgbClr val="FF0000"/>
                </a:solidFill>
                <a:latin typeface="Times New Roman" panose="02020603050405020304" pitchFamily="18" charset="0"/>
                <a:cs typeface="Times New Roman" panose="02020603050405020304" pitchFamily="18" charset="0"/>
              </a:rPr>
              <a:t> </a:t>
            </a:r>
            <a:r>
              <a:rPr lang="en-VN" sz="2800" b="1" dirty="0">
                <a:solidFill>
                  <a:srgbClr val="FF0000"/>
                </a:solidFill>
                <a:latin typeface="Times New Roman" panose="02020603050405020304" pitchFamily="18" charset="0"/>
                <a:cs typeface="Times New Roman" panose="02020603050405020304" pitchFamily="18" charset="0"/>
              </a:rPr>
              <a:t>có những đơn vị thời gian nào và những loại lịch nào? </a:t>
            </a: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7641E0B5-A657-AD44-AB13-B10644548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6009" y="2791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4C8545-0E5E-374D-951C-761E4F50C1F4}"/>
              </a:ext>
            </a:extLst>
          </p:cNvPr>
          <p:cNvSpPr txBox="1"/>
          <p:nvPr/>
        </p:nvSpPr>
        <p:spPr>
          <a:xfrm>
            <a:off x="2201333" y="115178"/>
            <a:ext cx="8535725"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TIẾT 3. </a:t>
            </a:r>
            <a:r>
              <a:rPr lang="en-VN" sz="30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14" name="Rectangle 13">
            <a:extLst>
              <a:ext uri="{FF2B5EF4-FFF2-40B4-BE49-F238E27FC236}">
                <a16:creationId xmlns:a16="http://schemas.microsoft.com/office/drawing/2014/main" id="{83F9875E-A924-A140-80A9-84C5D7AFFF00}"/>
              </a:ext>
            </a:extLst>
          </p:cNvPr>
          <p:cNvSpPr/>
          <p:nvPr/>
        </p:nvSpPr>
        <p:spPr>
          <a:xfrm>
            <a:off x="1668585" y="757219"/>
            <a:ext cx="5593198" cy="385362"/>
          </a:xfrm>
          <a:prstGeom prst="rect">
            <a:avLst/>
          </a:prstGeom>
        </p:spPr>
        <p:txBody>
          <a:bodyPr wrap="non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rPr>
              <a:t>2</a:t>
            </a:r>
            <a:r>
              <a:rPr lang="en-VN" b="1" dirty="0">
                <a:solidFill>
                  <a:srgbClr val="FF0000"/>
                </a:solidFill>
                <a:latin typeface="Times New Roman" panose="02020603050405020304" pitchFamily="18" charset="0"/>
                <a:ea typeface="Times New Roman" panose="02020603050405020304" pitchFamily="18" charset="0"/>
              </a:rPr>
              <a:t>. 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99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7600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84A07E-AEEB-5843-A6E2-7781C585CD1F}"/>
              </a:ext>
            </a:extLst>
          </p:cNvPr>
          <p:cNvSpPr txBox="1"/>
          <p:nvPr/>
        </p:nvSpPr>
        <p:spPr>
          <a:xfrm>
            <a:off x="2804160" y="230188"/>
            <a:ext cx="7909560" cy="584775"/>
          </a:xfrm>
          <a:prstGeom prst="rect">
            <a:avLst/>
          </a:prstGeom>
          <a:noFill/>
        </p:spPr>
        <p:txBody>
          <a:bodyPr wrap="squar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12" name="Rectangle 11">
            <a:extLst>
              <a:ext uri="{FF2B5EF4-FFF2-40B4-BE49-F238E27FC236}">
                <a16:creationId xmlns:a16="http://schemas.microsoft.com/office/drawing/2014/main" id="{92676CAD-5646-D448-8C8F-841A1B0866EC}"/>
              </a:ext>
            </a:extLst>
          </p:cNvPr>
          <p:cNvSpPr/>
          <p:nvPr/>
        </p:nvSpPr>
        <p:spPr>
          <a:xfrm>
            <a:off x="1682872" y="852470"/>
            <a:ext cx="5593198" cy="385362"/>
          </a:xfrm>
          <a:prstGeom prst="rect">
            <a:avLst/>
          </a:prstGeom>
        </p:spPr>
        <p:txBody>
          <a:bodyPr wrap="non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rPr>
              <a:t>2</a:t>
            </a:r>
            <a:r>
              <a:rPr lang="en-VN" b="1" dirty="0">
                <a:solidFill>
                  <a:srgbClr val="FF0000"/>
                </a:solidFill>
                <a:latin typeface="Times New Roman" panose="02020603050405020304" pitchFamily="18" charset="0"/>
                <a:ea typeface="Times New Roman" panose="02020603050405020304" pitchFamily="18" charset="0"/>
              </a:rPr>
              <a:t>. 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50C166DA-317A-074D-874F-EDF9F367E6D4}"/>
              </a:ext>
            </a:extLst>
          </p:cNvPr>
          <p:cNvSpPr/>
          <p:nvPr/>
        </p:nvSpPr>
        <p:spPr>
          <a:xfrm>
            <a:off x="4479471" y="1418136"/>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solidFill>
                  <a:srgbClr val="FF0000"/>
                </a:solidFill>
                <a:latin typeface="Times New Roman" panose="02020603050405020304" pitchFamily="18" charset="0"/>
                <a:cs typeface="Times New Roman" panose="02020603050405020304" pitchFamily="18" charset="0"/>
              </a:rPr>
              <a:t>Dương lịch</a:t>
            </a:r>
          </a:p>
        </p:txBody>
      </p:sp>
      <p:sp>
        <p:nvSpPr>
          <p:cNvPr id="7" name="Rectangle 6">
            <a:extLst>
              <a:ext uri="{FF2B5EF4-FFF2-40B4-BE49-F238E27FC236}">
                <a16:creationId xmlns:a16="http://schemas.microsoft.com/office/drawing/2014/main" id="{815BCFF0-E11F-674C-8027-A64A2113640F}"/>
              </a:ext>
            </a:extLst>
          </p:cNvPr>
          <p:cNvSpPr/>
          <p:nvPr/>
        </p:nvSpPr>
        <p:spPr>
          <a:xfrm>
            <a:off x="7106948" y="1418135"/>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solidFill>
                  <a:srgbClr val="FF0000"/>
                </a:solidFill>
                <a:latin typeface="Times New Roman" panose="02020603050405020304" pitchFamily="18" charset="0"/>
                <a:cs typeface="Times New Roman" panose="02020603050405020304" pitchFamily="18" charset="0"/>
              </a:rPr>
              <a:t>Âm lịch</a:t>
            </a:r>
          </a:p>
        </p:txBody>
      </p:sp>
      <p:sp>
        <p:nvSpPr>
          <p:cNvPr id="8" name="Rectangle 7">
            <a:extLst>
              <a:ext uri="{FF2B5EF4-FFF2-40B4-BE49-F238E27FC236}">
                <a16:creationId xmlns:a16="http://schemas.microsoft.com/office/drawing/2014/main" id="{EE2DCC98-717F-3642-9B96-42E5C741F34C}"/>
              </a:ext>
            </a:extLst>
          </p:cNvPr>
          <p:cNvSpPr/>
          <p:nvPr/>
        </p:nvSpPr>
        <p:spPr>
          <a:xfrm>
            <a:off x="4479470" y="2173755"/>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Ngày thứ tư</a:t>
            </a:r>
          </a:p>
        </p:txBody>
      </p:sp>
      <p:sp>
        <p:nvSpPr>
          <p:cNvPr id="9" name="Rectangle 8">
            <a:extLst>
              <a:ext uri="{FF2B5EF4-FFF2-40B4-BE49-F238E27FC236}">
                <a16:creationId xmlns:a16="http://schemas.microsoft.com/office/drawing/2014/main" id="{E08682F4-6642-EF49-B1DD-8B61C6176780}"/>
              </a:ext>
            </a:extLst>
          </p:cNvPr>
          <p:cNvSpPr/>
          <p:nvPr/>
        </p:nvSpPr>
        <p:spPr>
          <a:xfrm>
            <a:off x="4479470" y="2921886"/>
            <a:ext cx="2355272"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Ngày 30</a:t>
            </a:r>
          </a:p>
        </p:txBody>
      </p:sp>
      <p:sp>
        <p:nvSpPr>
          <p:cNvPr id="10" name="Rectangle 9">
            <a:extLst>
              <a:ext uri="{FF2B5EF4-FFF2-40B4-BE49-F238E27FC236}">
                <a16:creationId xmlns:a16="http://schemas.microsoft.com/office/drawing/2014/main" id="{CE8C757E-F07B-EC4B-8B53-0D07C883A04C}"/>
              </a:ext>
            </a:extLst>
          </p:cNvPr>
          <p:cNvSpPr/>
          <p:nvPr/>
        </p:nvSpPr>
        <p:spPr>
          <a:xfrm>
            <a:off x="4479470" y="3615126"/>
            <a:ext cx="2355273" cy="531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Tháng 1</a:t>
            </a:r>
          </a:p>
        </p:txBody>
      </p:sp>
      <p:sp>
        <p:nvSpPr>
          <p:cNvPr id="11" name="Rectangle 10">
            <a:extLst>
              <a:ext uri="{FF2B5EF4-FFF2-40B4-BE49-F238E27FC236}">
                <a16:creationId xmlns:a16="http://schemas.microsoft.com/office/drawing/2014/main" id="{B100A26C-549D-004E-87B4-583F4727A50F}"/>
              </a:ext>
            </a:extLst>
          </p:cNvPr>
          <p:cNvSpPr/>
          <p:nvPr/>
        </p:nvSpPr>
        <p:spPr>
          <a:xfrm>
            <a:off x="7106947" y="2964257"/>
            <a:ext cx="2355273" cy="5124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Ngày 25</a:t>
            </a:r>
          </a:p>
        </p:txBody>
      </p:sp>
      <p:sp>
        <p:nvSpPr>
          <p:cNvPr id="13" name="Rectangle 12">
            <a:extLst>
              <a:ext uri="{FF2B5EF4-FFF2-40B4-BE49-F238E27FC236}">
                <a16:creationId xmlns:a16="http://schemas.microsoft.com/office/drawing/2014/main" id="{5FDBA6F3-1BA6-6446-B471-D5B375EB95D4}"/>
              </a:ext>
            </a:extLst>
          </p:cNvPr>
          <p:cNvSpPr/>
          <p:nvPr/>
        </p:nvSpPr>
        <p:spPr>
          <a:xfrm>
            <a:off x="7096554" y="3598651"/>
            <a:ext cx="2355273" cy="567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Tháng 12</a:t>
            </a:r>
          </a:p>
        </p:txBody>
      </p:sp>
      <p:sp>
        <p:nvSpPr>
          <p:cNvPr id="14" name="Rectangle 13">
            <a:extLst>
              <a:ext uri="{FF2B5EF4-FFF2-40B4-BE49-F238E27FC236}">
                <a16:creationId xmlns:a16="http://schemas.microsoft.com/office/drawing/2014/main" id="{F4D09610-22B0-D442-9D09-0AF7A7E14B51}"/>
              </a:ext>
            </a:extLst>
          </p:cNvPr>
          <p:cNvSpPr/>
          <p:nvPr/>
        </p:nvSpPr>
        <p:spPr>
          <a:xfrm>
            <a:off x="7106947" y="2144653"/>
            <a:ext cx="2355273" cy="622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Ngày thứ tư</a:t>
            </a:r>
          </a:p>
        </p:txBody>
      </p:sp>
      <p:sp>
        <p:nvSpPr>
          <p:cNvPr id="15" name="Rectangle 14">
            <a:extLst>
              <a:ext uri="{FF2B5EF4-FFF2-40B4-BE49-F238E27FC236}">
                <a16:creationId xmlns:a16="http://schemas.microsoft.com/office/drawing/2014/main" id="{D3F71594-7B98-3647-9FEF-4DF88985D519}"/>
              </a:ext>
            </a:extLst>
          </p:cNvPr>
          <p:cNvSpPr/>
          <p:nvPr/>
        </p:nvSpPr>
        <p:spPr>
          <a:xfrm>
            <a:off x="4503243" y="4357565"/>
            <a:ext cx="2355273" cy="662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Năm 2020</a:t>
            </a:r>
          </a:p>
        </p:txBody>
      </p:sp>
      <p:sp>
        <p:nvSpPr>
          <p:cNvPr id="16" name="Rectangle 15">
            <a:extLst>
              <a:ext uri="{FF2B5EF4-FFF2-40B4-BE49-F238E27FC236}">
                <a16:creationId xmlns:a16="http://schemas.microsoft.com/office/drawing/2014/main" id="{7FF8BA79-6FBE-4A40-97E1-80047FD1947B}"/>
              </a:ext>
            </a:extLst>
          </p:cNvPr>
          <p:cNvSpPr/>
          <p:nvPr/>
        </p:nvSpPr>
        <p:spPr>
          <a:xfrm>
            <a:off x="7050966" y="4379520"/>
            <a:ext cx="2355273" cy="6459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Năm Mậu Tuất</a:t>
            </a:r>
          </a:p>
        </p:txBody>
      </p:sp>
      <p:pic>
        <p:nvPicPr>
          <p:cNvPr id="17" name="Picture 16">
            <a:extLst>
              <a:ext uri="{FF2B5EF4-FFF2-40B4-BE49-F238E27FC236}">
                <a16:creationId xmlns:a16="http://schemas.microsoft.com/office/drawing/2014/main" id="{74EACD69-5591-EC48-A5B3-BEC967599B11}"/>
              </a:ext>
            </a:extLst>
          </p:cNvPr>
          <p:cNvPicPr/>
          <p:nvPr/>
        </p:nvPicPr>
        <p:blipFill>
          <a:blip r:embed="rId3">
            <a:extLst>
              <a:ext uri="{28A0092B-C50C-407E-A947-70E740481C1C}">
                <a14:useLocalDpi xmlns:a14="http://schemas.microsoft.com/office/drawing/2010/main" val="0"/>
              </a:ext>
            </a:extLst>
          </a:blip>
          <a:stretch>
            <a:fillRect/>
          </a:stretch>
        </p:blipFill>
        <p:spPr>
          <a:xfrm>
            <a:off x="234040" y="1391761"/>
            <a:ext cx="3973225" cy="4339936"/>
          </a:xfrm>
          <a:prstGeom prst="rect">
            <a:avLst/>
          </a:prstGeom>
        </p:spPr>
      </p:pic>
      <p:pic>
        <p:nvPicPr>
          <p:cNvPr id="18"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0D9049F2-C1A3-7045-8DFF-3A7BAC99CE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2047" y="427931"/>
            <a:ext cx="18135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8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1A96-7C33-9B41-9D42-E33DDCCCB2CA}"/>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776E500-5E3D-C84C-9166-2F09DE9D8DAD}"/>
              </a:ext>
            </a:extLst>
          </p:cNvPr>
          <p:cNvSpPr>
            <a:spLocks noGrp="1"/>
          </p:cNvSpPr>
          <p:nvPr>
            <p:ph idx="1"/>
          </p:nvPr>
        </p:nvSpPr>
        <p:spPr/>
        <p:txBody>
          <a:bodyPr/>
          <a:lstStyle/>
          <a:p>
            <a:endParaRPr lang="en-VN"/>
          </a:p>
        </p:txBody>
      </p:sp>
      <p:pic>
        <p:nvPicPr>
          <p:cNvPr id="4" name="Picture 2" descr="Hình nền Powerpoint đơn giản đẹp">
            <a:extLst>
              <a:ext uri="{FF2B5EF4-FFF2-40B4-BE49-F238E27FC236}">
                <a16:creationId xmlns:a16="http://schemas.microsoft.com/office/drawing/2014/main" id="{5D4C0509-10E2-904C-B214-03BF1F5D7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9" y="0"/>
            <a:ext cx="12191999" cy="7735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234FA2E-202D-C742-9539-3DC5841B4186}"/>
              </a:ext>
            </a:extLst>
          </p:cNvPr>
          <p:cNvPicPr/>
          <p:nvPr/>
        </p:nvPicPr>
        <p:blipFill>
          <a:blip r:embed="rId3">
            <a:extLst>
              <a:ext uri="{28A0092B-C50C-407E-A947-70E740481C1C}">
                <a14:useLocalDpi xmlns:a14="http://schemas.microsoft.com/office/drawing/2010/main" val="0"/>
              </a:ext>
            </a:extLst>
          </a:blip>
          <a:stretch>
            <a:fillRect/>
          </a:stretch>
        </p:blipFill>
        <p:spPr>
          <a:xfrm>
            <a:off x="971551" y="1825625"/>
            <a:ext cx="3371850" cy="4544858"/>
          </a:xfrm>
          <a:prstGeom prst="rect">
            <a:avLst/>
          </a:prstGeom>
        </p:spPr>
      </p:pic>
      <p:sp>
        <p:nvSpPr>
          <p:cNvPr id="8" name="Vertical Scroll 7">
            <a:extLst>
              <a:ext uri="{FF2B5EF4-FFF2-40B4-BE49-F238E27FC236}">
                <a16:creationId xmlns:a16="http://schemas.microsoft.com/office/drawing/2014/main" id="{5E2BF5B0-5C29-2643-A970-F4D99C61971E}"/>
              </a:ext>
            </a:extLst>
          </p:cNvPr>
          <p:cNvSpPr/>
          <p:nvPr/>
        </p:nvSpPr>
        <p:spPr>
          <a:xfrm>
            <a:off x="5772152" y="2106970"/>
            <a:ext cx="3600450" cy="3521075"/>
          </a:xfrm>
          <a:prstGeom prst="verticalScroll">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VN" sz="2800" b="1"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Người xưa đã dựa vào cơ sở để làm ra lịch?</a:t>
            </a:r>
            <a:endParaRPr lang="en-VN"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7641E0B5-A657-AD44-AB13-B10644548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6009" y="2791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4C8545-0E5E-374D-951C-761E4F50C1F4}"/>
              </a:ext>
            </a:extLst>
          </p:cNvPr>
          <p:cNvSpPr txBox="1"/>
          <p:nvPr/>
        </p:nvSpPr>
        <p:spPr>
          <a:xfrm>
            <a:off x="2827498" y="115178"/>
            <a:ext cx="7909560" cy="584775"/>
          </a:xfrm>
          <a:prstGeom prst="rect">
            <a:avLst/>
          </a:prstGeom>
          <a:noFill/>
        </p:spPr>
        <p:txBody>
          <a:bodyPr wrap="square" rtlCol="0">
            <a:spAutoFit/>
          </a:bodyPr>
          <a:lstStyle/>
          <a:p>
            <a:r>
              <a:rPr lang="en-VN" sz="3200" b="1" dirty="0">
                <a:solidFill>
                  <a:srgbClr val="FF0000"/>
                </a:solidFill>
                <a:latin typeface="Times New Roman" panose="02020603050405020304" pitchFamily="18" charset="0"/>
                <a:cs typeface="Times New Roman" panose="02020603050405020304" pitchFamily="18" charset="0"/>
              </a:rPr>
              <a:t>BÀI 3. THỜI GIAN TRONG LỊCH SỬ</a:t>
            </a:r>
          </a:p>
        </p:txBody>
      </p:sp>
      <p:sp>
        <p:nvSpPr>
          <p:cNvPr id="14" name="Rectangle 13">
            <a:extLst>
              <a:ext uri="{FF2B5EF4-FFF2-40B4-BE49-F238E27FC236}">
                <a16:creationId xmlns:a16="http://schemas.microsoft.com/office/drawing/2014/main" id="{83F9875E-A924-A140-80A9-84C5D7AFFF00}"/>
              </a:ext>
            </a:extLst>
          </p:cNvPr>
          <p:cNvSpPr/>
          <p:nvPr/>
        </p:nvSpPr>
        <p:spPr>
          <a:xfrm>
            <a:off x="1668585" y="757219"/>
            <a:ext cx="5593198" cy="385362"/>
          </a:xfrm>
          <a:prstGeom prst="rect">
            <a:avLst/>
          </a:prstGeom>
        </p:spPr>
        <p:txBody>
          <a:bodyPr wrap="none">
            <a:spAutoFit/>
          </a:bodyPr>
          <a:lstStyle/>
          <a:p>
            <a:pPr algn="just">
              <a:lnSpc>
                <a:spcPct val="115000"/>
              </a:lnSpc>
            </a:pPr>
            <a:r>
              <a:rPr lang="en-US" b="1" dirty="0">
                <a:solidFill>
                  <a:srgbClr val="FF0000"/>
                </a:solidFill>
                <a:latin typeface="Times New Roman" panose="02020603050405020304" pitchFamily="18" charset="0"/>
                <a:ea typeface="Times New Roman" panose="02020603050405020304" pitchFamily="18" charset="0"/>
              </a:rPr>
              <a:t>2</a:t>
            </a:r>
            <a:r>
              <a:rPr lang="en-VN" b="1" dirty="0">
                <a:solidFill>
                  <a:srgbClr val="FF0000"/>
                </a:solidFill>
                <a:latin typeface="Times New Roman" panose="02020603050405020304" pitchFamily="18" charset="0"/>
                <a:ea typeface="Times New Roman" panose="02020603050405020304" pitchFamily="18" charset="0"/>
              </a:rPr>
              <a:t>. CÁC CÁCH TÍNH THỜI GIAN TRONG</a:t>
            </a:r>
            <a:r>
              <a:rPr lang="vi-VN" b="1" dirty="0">
                <a:solidFill>
                  <a:srgbClr val="FF0000"/>
                </a:solidFill>
                <a:latin typeface="Times New Roman" panose="02020603050405020304" pitchFamily="18" charset="0"/>
                <a:ea typeface="Times New Roman" panose="02020603050405020304" pitchFamily="18" charset="0"/>
              </a:rPr>
              <a:t> LỊCH SỬ</a:t>
            </a:r>
            <a:endParaRPr lang="en-VN" sz="1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6348510" y="2662466"/>
            <a:ext cx="2612610" cy="2677656"/>
          </a:xfrm>
          <a:prstGeom prst="rect">
            <a:avLst/>
          </a:prstGeom>
        </p:spPr>
        <p:txBody>
          <a:bodyPr wrap="square">
            <a:spAutoFit/>
          </a:bodyPr>
          <a:lstStyle/>
          <a:p>
            <a:r>
              <a:rPr lang="en-VN" sz="2800" b="1" dirty="0">
                <a:latin typeface="Times New Roman" panose="02020603050405020304" pitchFamily="18" charset="0"/>
                <a:cs typeface="Times New Roman" panose="02020603050405020304" pitchFamily="18" charset="0"/>
              </a:rPr>
              <a:t>Theo em, cách tính thời gian thống nhất trên toàn thế giới có cần thiết kh</a:t>
            </a:r>
            <a:r>
              <a:rPr lang="en-US" sz="2800" b="1" dirty="0">
                <a:latin typeface="Times New Roman" panose="02020603050405020304" pitchFamily="18" charset="0"/>
                <a:cs typeface="Times New Roman" panose="02020603050405020304" pitchFamily="18" charset="0"/>
              </a:rPr>
              <a:t>ô</a:t>
            </a:r>
            <a:r>
              <a:rPr lang="en-VN" sz="2800" b="1" dirty="0">
                <a:latin typeface="Times New Roman" panose="02020603050405020304" pitchFamily="18" charset="0"/>
                <a:cs typeface="Times New Roman" panose="02020603050405020304" pitchFamily="18" charset="0"/>
              </a:rPr>
              <a:t>ng? Vì sao</a:t>
            </a:r>
            <a:r>
              <a:rPr lang="en-VN" sz="2800" b="1" i="1" dirty="0">
                <a:latin typeface="Times New Roman" panose="02020603050405020304" pitchFamily="18" charset="0"/>
                <a:cs typeface="Times New Roman" panose="02020603050405020304" pitchFamily="18" charset="0"/>
              </a:rPr>
              <a:t>? </a:t>
            </a:r>
            <a:endParaRPr lang="en-US" sz="2800" b="1" dirty="0"/>
          </a:p>
        </p:txBody>
      </p:sp>
    </p:spTree>
    <p:extLst>
      <p:ext uri="{BB962C8B-B14F-4D97-AF65-F5344CB8AC3E}">
        <p14:creationId xmlns:p14="http://schemas.microsoft.com/office/powerpoint/2010/main" val="34096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xEl>
                                              <p:pRg st="0" end="0"/>
                                            </p:txEl>
                                          </p:spTgt>
                                        </p:tgtEl>
                                      </p:cBhvr>
                                    </p:animEffect>
                                    <p:set>
                                      <p:cBhvr>
                                        <p:cTn id="20"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1597</Words>
  <Application>Microsoft Office PowerPoint</Application>
  <PresentationFormat>Widescreen</PresentationFormat>
  <Paragraphs>138</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 Time New Roman</vt:lpstr>
      <vt:lpstr>APPLE CHANCERY</vt:lpstr>
      <vt:lpstr>Arial</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Trần</dc:creator>
  <cp:lastModifiedBy>Vu Trung</cp:lastModifiedBy>
  <cp:revision>20</cp:revision>
  <dcterms:created xsi:type="dcterms:W3CDTF">2021-08-12T05:29:11Z</dcterms:created>
  <dcterms:modified xsi:type="dcterms:W3CDTF">2023-10-04T03:16:43Z</dcterms:modified>
</cp:coreProperties>
</file>