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</p:sldIdLst>
  <p:sldSz cx="18288000" cy="10287000"/>
  <p:notesSz cx="6858000" cy="9144000"/>
  <p:embeddedFontLst>
    <p:embeddedFont>
      <p:font typeface="Fraunces Bold" pitchFamily="2" charset="77"/>
      <p:regular r:id="rId9"/>
      <p:bold r:id="rId10"/>
    </p:embeddedFon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Roboto Bold" panose="02000000000000000000" pitchFamily="2" charset="0"/>
      <p:regular r:id="rId15"/>
      <p:bold r:id="rId16"/>
      <p:italic r:id="rId17"/>
      <p:boldItalic r:id="rId18"/>
    </p:embeddedFont>
    <p:embeddedFont>
      <p:font typeface="Roboto Condensed" panose="020F0502020204030204" pitchFamily="34" charset="0"/>
      <p:regular r:id="rId19"/>
      <p:bold r:id="rId20"/>
      <p:italic r:id="rId21"/>
      <p:boldItalic r:id="rId22"/>
    </p:embeddedFont>
    <p:embeddedFont>
      <p:font typeface="Roboto Condensed Bold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087AE-5B7C-4CF2-860D-D3D335F31DB0}" v="47" dt="2022-08-04T06:29:08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76" autoAdjust="0"/>
  </p:normalViewPr>
  <p:slideViewPr>
    <p:cSldViewPr>
      <p:cViewPr varScale="1">
        <p:scale>
          <a:sx n="67" d="100"/>
          <a:sy n="67" d="100"/>
        </p:scale>
        <p:origin x="9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5F2087AE-5B7C-4CF2-860D-D3D335F31DB0}"/>
    <pc:docChg chg="modSld">
      <pc:chgData name="TRAN TRI KHANG" userId="2b69f38f-e97b-4795-a559-774dc1ef1bed" providerId="ADAL" clId="{5F2087AE-5B7C-4CF2-860D-D3D335F31DB0}" dt="2022-08-04T06:29:13.706" v="55" actId="1076"/>
      <pc:docMkLst>
        <pc:docMk/>
      </pc:docMkLst>
      <pc:sldChg chg="modSp">
        <pc:chgData name="TRAN TRI KHANG" userId="2b69f38f-e97b-4795-a559-774dc1ef1bed" providerId="ADAL" clId="{5F2087AE-5B7C-4CF2-860D-D3D335F31DB0}" dt="2022-08-04T06:26:50.955" v="0" actId="123"/>
        <pc:sldMkLst>
          <pc:docMk/>
          <pc:sldMk cId="0" sldId="256"/>
        </pc:sldMkLst>
        <pc:spChg chg="mod">
          <ac:chgData name="TRAN TRI KHANG" userId="2b69f38f-e97b-4795-a559-774dc1ef1bed" providerId="ADAL" clId="{5F2087AE-5B7C-4CF2-860D-D3D335F31DB0}" dt="2022-08-04T06:26:50.955" v="0" actId="123"/>
          <ac:spMkLst>
            <pc:docMk/>
            <pc:sldMk cId="0" sldId="256"/>
            <ac:spMk id="12" creationId="{00000000-0000-0000-0000-000000000000}"/>
          </ac:spMkLst>
        </pc:spChg>
      </pc:sldChg>
      <pc:sldChg chg="modSp mod">
        <pc:chgData name="TRAN TRI KHANG" userId="2b69f38f-e97b-4795-a559-774dc1ef1bed" providerId="ADAL" clId="{5F2087AE-5B7C-4CF2-860D-D3D335F31DB0}" dt="2022-08-04T06:27:19.034" v="1" actId="14100"/>
        <pc:sldMkLst>
          <pc:docMk/>
          <pc:sldMk cId="0" sldId="260"/>
        </pc:sldMkLst>
        <pc:spChg chg="mod">
          <ac:chgData name="TRAN TRI KHANG" userId="2b69f38f-e97b-4795-a559-774dc1ef1bed" providerId="ADAL" clId="{5F2087AE-5B7C-4CF2-860D-D3D335F31DB0}" dt="2022-08-04T06:27:19.034" v="1" actId="14100"/>
          <ac:spMkLst>
            <pc:docMk/>
            <pc:sldMk cId="0" sldId="260"/>
            <ac:spMk id="25" creationId="{00000000-0000-0000-0000-000000000000}"/>
          </ac:spMkLst>
        </pc:spChg>
      </pc:sldChg>
      <pc:sldChg chg="modSp mod">
        <pc:chgData name="TRAN TRI KHANG" userId="2b69f38f-e97b-4795-a559-774dc1ef1bed" providerId="ADAL" clId="{5F2087AE-5B7C-4CF2-860D-D3D335F31DB0}" dt="2022-08-04T06:27:31.536" v="2" actId="14100"/>
        <pc:sldMkLst>
          <pc:docMk/>
          <pc:sldMk cId="0" sldId="262"/>
        </pc:sldMkLst>
        <pc:spChg chg="mod">
          <ac:chgData name="TRAN TRI KHANG" userId="2b69f38f-e97b-4795-a559-774dc1ef1bed" providerId="ADAL" clId="{5F2087AE-5B7C-4CF2-860D-D3D335F31DB0}" dt="2022-08-04T06:27:31.536" v="2" actId="14100"/>
          <ac:spMkLst>
            <pc:docMk/>
            <pc:sldMk cId="0" sldId="262"/>
            <ac:spMk id="18" creationId="{00000000-0000-0000-0000-000000000000}"/>
          </ac:spMkLst>
        </pc:spChg>
      </pc:sldChg>
      <pc:sldChg chg="modSp">
        <pc:chgData name="TRAN TRI KHANG" userId="2b69f38f-e97b-4795-a559-774dc1ef1bed" providerId="ADAL" clId="{5F2087AE-5B7C-4CF2-860D-D3D335F31DB0}" dt="2022-08-04T06:27:42.292" v="4" actId="113"/>
        <pc:sldMkLst>
          <pc:docMk/>
          <pc:sldMk cId="0" sldId="263"/>
        </pc:sldMkLst>
        <pc:spChg chg="mod">
          <ac:chgData name="TRAN TRI KHANG" userId="2b69f38f-e97b-4795-a559-774dc1ef1bed" providerId="ADAL" clId="{5F2087AE-5B7C-4CF2-860D-D3D335F31DB0}" dt="2022-08-04T06:27:39.724" v="3" actId="113"/>
          <ac:spMkLst>
            <pc:docMk/>
            <pc:sldMk cId="0" sldId="263"/>
            <ac:spMk id="13" creationId="{00000000-0000-0000-0000-000000000000}"/>
          </ac:spMkLst>
        </pc:spChg>
        <pc:spChg chg="mod">
          <ac:chgData name="TRAN TRI KHANG" userId="2b69f38f-e97b-4795-a559-774dc1ef1bed" providerId="ADAL" clId="{5F2087AE-5B7C-4CF2-860D-D3D335F31DB0}" dt="2022-08-04T06:27:42.292" v="4" actId="113"/>
          <ac:spMkLst>
            <pc:docMk/>
            <pc:sldMk cId="0" sldId="263"/>
            <ac:spMk id="15" creationId="{00000000-0000-0000-0000-000000000000}"/>
          </ac:spMkLst>
        </pc:spChg>
      </pc:sldChg>
      <pc:sldChg chg="modSp mod">
        <pc:chgData name="TRAN TRI KHANG" userId="2b69f38f-e97b-4795-a559-774dc1ef1bed" providerId="ADAL" clId="{5F2087AE-5B7C-4CF2-860D-D3D335F31DB0}" dt="2022-08-04T06:28:17.516" v="8" actId="123"/>
        <pc:sldMkLst>
          <pc:docMk/>
          <pc:sldMk cId="0" sldId="264"/>
        </pc:sldMkLst>
        <pc:graphicFrameChg chg="modGraphic">
          <ac:chgData name="TRAN TRI KHANG" userId="2b69f38f-e97b-4795-a559-774dc1ef1bed" providerId="ADAL" clId="{5F2087AE-5B7C-4CF2-860D-D3D335F31DB0}" dt="2022-08-04T06:28:17.516" v="8" actId="123"/>
          <ac:graphicFrameMkLst>
            <pc:docMk/>
            <pc:sldMk cId="0" sldId="264"/>
            <ac:graphicFrameMk id="12" creationId="{00000000-0000-0000-0000-000000000000}"/>
          </ac:graphicFrameMkLst>
        </pc:graphicFrameChg>
      </pc:sldChg>
      <pc:sldChg chg="addSp modSp mod modAnim">
        <pc:chgData name="TRAN TRI KHANG" userId="2b69f38f-e97b-4795-a559-774dc1ef1bed" providerId="ADAL" clId="{5F2087AE-5B7C-4CF2-860D-D3D335F31DB0}" dt="2022-08-04T06:29:13.706" v="55" actId="1076"/>
        <pc:sldMkLst>
          <pc:docMk/>
          <pc:sldMk cId="0" sldId="266"/>
        </pc:sldMkLst>
        <pc:spChg chg="add mod">
          <ac:chgData name="TRAN TRI KHANG" userId="2b69f38f-e97b-4795-a559-774dc1ef1bed" providerId="ADAL" clId="{5F2087AE-5B7C-4CF2-860D-D3D335F31DB0}" dt="2022-08-04T06:29:13.706" v="55" actId="1076"/>
          <ac:spMkLst>
            <pc:docMk/>
            <pc:sldMk cId="0" sldId="266"/>
            <ac:spMk id="2" creationId="{85EB4084-AD7E-73E7-B241-25C808B14FA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18.svg"/><Relationship Id="rId2" Type="http://schemas.openxmlformats.org/officeDocument/2006/relationships/image" Target="../media/image12.png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9.svg"/><Relationship Id="rId7" Type="http://schemas.openxmlformats.org/officeDocument/2006/relationships/image" Target="../media/image27.svg"/><Relationship Id="rId12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3.svg"/><Relationship Id="rId5" Type="http://schemas.openxmlformats.org/officeDocument/2006/relationships/image" Target="../media/image9.sv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svg"/><Relationship Id="rId7" Type="http://schemas.openxmlformats.org/officeDocument/2006/relationships/image" Target="../media/image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.svg"/><Relationship Id="rId5" Type="http://schemas.openxmlformats.org/officeDocument/2006/relationships/image" Target="../media/image5.sv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5.sv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4.png"/><Relationship Id="rId2" Type="http://schemas.openxmlformats.org/officeDocument/2006/relationships/image" Target="../media/image46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svg"/><Relationship Id="rId5" Type="http://schemas.openxmlformats.org/officeDocument/2006/relationships/image" Target="../media/image49.sv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11.sv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47"/>
          <a:stretch>
            <a:fillRect/>
          </a:stretch>
        </p:blipFill>
        <p:spPr>
          <a:xfrm rot="5929508">
            <a:off x="13175478" y="2020201"/>
            <a:ext cx="6082265" cy="111026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2450" y="3219716"/>
            <a:ext cx="10011965" cy="73337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34168">
            <a:off x="6948687" y="4269958"/>
            <a:ext cx="3287804" cy="932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2040653" y="-78244"/>
            <a:ext cx="5658501" cy="22138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3135258" y="1537940"/>
            <a:ext cx="1050310" cy="9111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700984" y="4013621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023671" y="2449084"/>
            <a:ext cx="1501435" cy="3941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472735" y="8449360"/>
            <a:ext cx="1501435" cy="39412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801815" y="5656208"/>
            <a:ext cx="7711882" cy="3032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Roboto Condensed Bold"/>
              </a:rPr>
              <a:t>Yêu</a:t>
            </a:r>
            <a:r>
              <a:rPr lang="en-US" sz="33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 Bold"/>
              </a:rPr>
              <a:t>cầu</a:t>
            </a:r>
            <a:r>
              <a:rPr lang="en-US" sz="3399" dirty="0">
                <a:solidFill>
                  <a:srgbClr val="000000"/>
                </a:solidFill>
                <a:latin typeface="Roboto Condensed Bold"/>
              </a:rPr>
              <a:t>: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Xem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một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video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ngắn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(2’)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thực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hiện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nhiệm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vụ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bên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dưới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: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Roboto Condensed"/>
              </a:rPr>
              <a:t>?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sự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việc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đến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video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là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gì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?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Roboto Condensed"/>
              </a:rPr>
              <a:t>?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suy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nghĩ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như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thế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nào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cách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diễn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đạt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sự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việc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đến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video?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12652" y="1333478"/>
            <a:ext cx="10961389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9"/>
              </a:lnSpc>
              <a:spcBef>
                <a:spcPct val="0"/>
              </a:spcBef>
            </a:pPr>
            <a:r>
              <a:rPr lang="en-US" sz="9999" spc="89" dirty="0">
                <a:solidFill>
                  <a:srgbClr val="446889"/>
                </a:solidFill>
                <a:latin typeface="Fraunces Bold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89330" y="3606318"/>
            <a:ext cx="7602093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90197" y="2622354"/>
            <a:ext cx="6696270" cy="49050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212111" y="1739846"/>
            <a:ext cx="1177574" cy="18664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84233">
            <a:off x="13742272" y="2393650"/>
            <a:ext cx="1077401" cy="17076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20957" y="8193298"/>
            <a:ext cx="846522" cy="13417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285954" y="8802728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88471" y="9258300"/>
            <a:ext cx="7602093" cy="8229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896998" y="-717645"/>
            <a:ext cx="5441058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2108685" y="4946436"/>
            <a:ext cx="2835471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08769" y="4246641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893555" y="8864173"/>
            <a:ext cx="1501435" cy="39412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677333" y="4105447"/>
            <a:ext cx="4687114" cy="263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9"/>
              </a:lnSpc>
            </a:pPr>
            <a:r>
              <a:rPr lang="en-US" sz="3399" dirty="0" err="1">
                <a:solidFill>
                  <a:srgbClr val="446889"/>
                </a:solidFill>
                <a:latin typeface="Roboto Bold"/>
              </a:rPr>
              <a:t>Nhiệm</a:t>
            </a:r>
            <a:r>
              <a:rPr lang="en-US" sz="3399" dirty="0">
                <a:solidFill>
                  <a:srgbClr val="446889"/>
                </a:solidFill>
                <a:latin typeface="Roboto Bold"/>
              </a:rPr>
              <a:t> </a:t>
            </a:r>
            <a:r>
              <a:rPr lang="en-US" sz="3399" dirty="0" err="1">
                <a:solidFill>
                  <a:srgbClr val="446889"/>
                </a:solidFill>
                <a:latin typeface="Roboto Bold"/>
              </a:rPr>
              <a:t>vụ</a:t>
            </a:r>
            <a:r>
              <a:rPr lang="en-US" sz="3399" dirty="0">
                <a:solidFill>
                  <a:srgbClr val="446889"/>
                </a:solidFill>
                <a:latin typeface="Roboto Bold"/>
              </a:rPr>
              <a:t> : </a:t>
            </a:r>
            <a:r>
              <a:rPr lang="en-US" sz="3399" dirty="0">
                <a:solidFill>
                  <a:srgbClr val="446889"/>
                </a:solidFill>
                <a:latin typeface="Roboto"/>
              </a:rPr>
              <a:t>HS </a:t>
            </a:r>
            <a:r>
              <a:rPr lang="en-US" sz="3399" dirty="0" err="1">
                <a:solidFill>
                  <a:srgbClr val="446889"/>
                </a:solidFill>
                <a:latin typeface="Roboto"/>
              </a:rPr>
              <a:t>thảo</a:t>
            </a:r>
            <a:r>
              <a:rPr lang="en-US" sz="3399" dirty="0">
                <a:solidFill>
                  <a:srgbClr val="446889"/>
                </a:solidFill>
                <a:latin typeface="Roboto"/>
              </a:rPr>
              <a:t> </a:t>
            </a:r>
            <a:r>
              <a:rPr lang="en-US" sz="3399" dirty="0" err="1">
                <a:solidFill>
                  <a:srgbClr val="446889"/>
                </a:solidFill>
                <a:latin typeface="Roboto"/>
              </a:rPr>
              <a:t>luận</a:t>
            </a:r>
            <a:r>
              <a:rPr lang="en-US" sz="3399" dirty="0">
                <a:solidFill>
                  <a:srgbClr val="446889"/>
                </a:solidFill>
                <a:latin typeface="Roboto"/>
              </a:rPr>
              <a:t> </a:t>
            </a:r>
            <a:r>
              <a:rPr lang="en-US" sz="3399" dirty="0" err="1">
                <a:solidFill>
                  <a:srgbClr val="446889"/>
                </a:solidFill>
                <a:latin typeface="Roboto"/>
              </a:rPr>
              <a:t>và</a:t>
            </a:r>
            <a:r>
              <a:rPr lang="en-US" sz="3399" dirty="0">
                <a:solidFill>
                  <a:srgbClr val="446889"/>
                </a:solidFill>
                <a:latin typeface="Roboto"/>
              </a:rPr>
              <a:t> </a:t>
            </a:r>
            <a:r>
              <a:rPr lang="en-US" sz="3399" dirty="0" err="1">
                <a:solidFill>
                  <a:srgbClr val="446889"/>
                </a:solidFill>
                <a:latin typeface="Roboto"/>
              </a:rPr>
              <a:t>thực</a:t>
            </a:r>
            <a:r>
              <a:rPr lang="en-US" sz="3399" dirty="0">
                <a:solidFill>
                  <a:srgbClr val="446889"/>
                </a:solidFill>
                <a:latin typeface="Roboto"/>
              </a:rPr>
              <a:t> </a:t>
            </a:r>
            <a:r>
              <a:rPr lang="en-US" sz="3399" dirty="0" err="1">
                <a:solidFill>
                  <a:srgbClr val="446889"/>
                </a:solidFill>
                <a:latin typeface="Roboto"/>
              </a:rPr>
              <a:t>hiện</a:t>
            </a:r>
            <a:r>
              <a:rPr lang="en-US" sz="3399" dirty="0">
                <a:solidFill>
                  <a:srgbClr val="446889"/>
                </a:solidFill>
                <a:latin typeface="Roboto"/>
              </a:rPr>
              <a:t> </a:t>
            </a:r>
            <a:r>
              <a:rPr lang="en-US" sz="3399" dirty="0" err="1">
                <a:solidFill>
                  <a:srgbClr val="446889"/>
                </a:solidFill>
                <a:latin typeface="Roboto"/>
              </a:rPr>
              <a:t>nhiệm</a:t>
            </a:r>
            <a:r>
              <a:rPr lang="en-US" sz="3399" dirty="0">
                <a:solidFill>
                  <a:srgbClr val="446889"/>
                </a:solidFill>
                <a:latin typeface="Roboto"/>
              </a:rPr>
              <a:t> </a:t>
            </a:r>
            <a:r>
              <a:rPr lang="en-US" sz="3399" dirty="0" err="1">
                <a:solidFill>
                  <a:srgbClr val="446889"/>
                </a:solidFill>
                <a:latin typeface="Roboto"/>
              </a:rPr>
              <a:t>vụ</a:t>
            </a:r>
            <a:r>
              <a:rPr lang="en-US" sz="3399" dirty="0">
                <a:solidFill>
                  <a:srgbClr val="446889"/>
                </a:solidFill>
                <a:latin typeface="Roboto"/>
              </a:rPr>
              <a:t> </a:t>
            </a:r>
            <a:r>
              <a:rPr lang="en-US" sz="3399" dirty="0" err="1">
                <a:solidFill>
                  <a:srgbClr val="446889"/>
                </a:solidFill>
                <a:latin typeface="Roboto"/>
              </a:rPr>
              <a:t>theo</a:t>
            </a:r>
            <a:r>
              <a:rPr lang="en-US" sz="3399" dirty="0">
                <a:solidFill>
                  <a:srgbClr val="446889"/>
                </a:solidFill>
                <a:latin typeface="Roboto"/>
              </a:rPr>
              <a:t> </a:t>
            </a:r>
            <a:r>
              <a:rPr lang="en-US" sz="3399" dirty="0" err="1">
                <a:solidFill>
                  <a:srgbClr val="446889"/>
                </a:solidFill>
                <a:latin typeface="Roboto"/>
              </a:rPr>
              <a:t>cặp</a:t>
            </a:r>
            <a:r>
              <a:rPr lang="en-US" sz="3399" dirty="0">
                <a:solidFill>
                  <a:srgbClr val="446889"/>
                </a:solidFill>
                <a:latin typeface="Roboto"/>
              </a:rPr>
              <a:t> </a:t>
            </a:r>
            <a:r>
              <a:rPr lang="en-US" sz="3399" dirty="0" err="1">
                <a:solidFill>
                  <a:srgbClr val="446889"/>
                </a:solidFill>
                <a:latin typeface="Roboto"/>
              </a:rPr>
              <a:t>trong</a:t>
            </a:r>
            <a:r>
              <a:rPr lang="en-US" sz="3399" dirty="0">
                <a:solidFill>
                  <a:srgbClr val="446889"/>
                </a:solidFill>
                <a:latin typeface="Roboto"/>
              </a:rPr>
              <a:t> </a:t>
            </a:r>
            <a:r>
              <a:rPr lang="en-US" sz="3399" dirty="0" err="1">
                <a:solidFill>
                  <a:srgbClr val="446889"/>
                </a:solidFill>
                <a:latin typeface="Roboto"/>
              </a:rPr>
              <a:t>thời</a:t>
            </a:r>
            <a:r>
              <a:rPr lang="en-US" sz="3399" dirty="0">
                <a:solidFill>
                  <a:srgbClr val="446889"/>
                </a:solidFill>
                <a:latin typeface="Roboto"/>
              </a:rPr>
              <a:t> </a:t>
            </a:r>
            <a:r>
              <a:rPr lang="en-US" sz="3399" dirty="0" err="1">
                <a:solidFill>
                  <a:srgbClr val="446889"/>
                </a:solidFill>
                <a:latin typeface="Roboto"/>
              </a:rPr>
              <a:t>gian</a:t>
            </a:r>
            <a:r>
              <a:rPr lang="en-US" sz="3399" dirty="0">
                <a:solidFill>
                  <a:srgbClr val="446889"/>
                </a:solidFill>
                <a:latin typeface="Roboto"/>
              </a:rPr>
              <a:t> 15 </a:t>
            </a:r>
            <a:r>
              <a:rPr lang="en-US" sz="3399" dirty="0" err="1">
                <a:solidFill>
                  <a:srgbClr val="446889"/>
                </a:solidFill>
                <a:latin typeface="Roboto"/>
              </a:rPr>
              <a:t>phút</a:t>
            </a:r>
            <a:r>
              <a:rPr lang="en-US" sz="3399" dirty="0">
                <a:solidFill>
                  <a:srgbClr val="446889"/>
                </a:solidFill>
                <a:latin typeface="Roboto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9187" y="4199397"/>
            <a:ext cx="7602093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80681">
            <a:off x="6407540" y="1865922"/>
            <a:ext cx="5378389" cy="76073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57590" y="6511136"/>
            <a:ext cx="4660819" cy="28838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628819" y="7217389"/>
            <a:ext cx="5779572" cy="408182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11312" y="370110"/>
            <a:ext cx="17170844" cy="658590"/>
            <a:chOff x="0" y="0"/>
            <a:chExt cx="22894459" cy="87812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2894459" cy="878120"/>
              <a:chOff x="0" y="0"/>
              <a:chExt cx="4522362" cy="17345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522362" cy="173456"/>
              </a:xfrm>
              <a:custGeom>
                <a:avLst/>
                <a:gdLst/>
                <a:ahLst/>
                <a:cxnLst/>
                <a:rect l="l" t="t" r="r" b="b"/>
                <a:pathLst>
                  <a:path w="4522362" h="173456">
                    <a:moveTo>
                      <a:pt x="22995" y="0"/>
                    </a:moveTo>
                    <a:lnTo>
                      <a:pt x="4499368" y="0"/>
                    </a:lnTo>
                    <a:cubicBezTo>
                      <a:pt x="4505466" y="0"/>
                      <a:pt x="4511315" y="2423"/>
                      <a:pt x="4515627" y="6735"/>
                    </a:cubicBezTo>
                    <a:cubicBezTo>
                      <a:pt x="4519940" y="11047"/>
                      <a:pt x="4522362" y="16896"/>
                      <a:pt x="4522362" y="22995"/>
                    </a:cubicBezTo>
                    <a:lnTo>
                      <a:pt x="4522362" y="150461"/>
                    </a:lnTo>
                    <a:cubicBezTo>
                      <a:pt x="4522362" y="156560"/>
                      <a:pt x="4519940" y="162409"/>
                      <a:pt x="4515627" y="166721"/>
                    </a:cubicBezTo>
                    <a:cubicBezTo>
                      <a:pt x="4511315" y="171033"/>
                      <a:pt x="4505466" y="173456"/>
                      <a:pt x="4499368" y="173456"/>
                    </a:cubicBezTo>
                    <a:lnTo>
                      <a:pt x="22995" y="173456"/>
                    </a:lnTo>
                    <a:cubicBezTo>
                      <a:pt x="16896" y="173456"/>
                      <a:pt x="11047" y="171033"/>
                      <a:pt x="6735" y="166721"/>
                    </a:cubicBezTo>
                    <a:cubicBezTo>
                      <a:pt x="2423" y="162409"/>
                      <a:pt x="0" y="156560"/>
                      <a:pt x="0" y="150461"/>
                    </a:cubicBezTo>
                    <a:lnTo>
                      <a:pt x="0" y="22995"/>
                    </a:lnTo>
                    <a:cubicBezTo>
                      <a:pt x="0" y="16896"/>
                      <a:pt x="2423" y="11047"/>
                      <a:pt x="6735" y="6735"/>
                    </a:cubicBezTo>
                    <a:cubicBezTo>
                      <a:pt x="11047" y="2423"/>
                      <a:pt x="16896" y="0"/>
                      <a:pt x="229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981799" y="102889"/>
              <a:ext cx="1250401" cy="633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5"/>
                </a:lnSpc>
              </a:pPr>
              <a:r>
                <a:rPr lang="en-US" sz="2799" spc="61">
                  <a:solidFill>
                    <a:srgbClr val="446889"/>
                  </a:solidFill>
                  <a:latin typeface="Roboto Condensed"/>
                </a:rPr>
                <a:t>LỚP 7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864752" y="93364"/>
              <a:ext cx="8301996" cy="64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446889"/>
                  </a:solidFill>
                  <a:latin typeface="Roboto Condensed"/>
                </a:rPr>
                <a:t>KẾT NỐI TRI THỨC VỚI CUỘC SỐNG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100000" flipH="1">
            <a:off x="13654492" y="2289669"/>
            <a:ext cx="2024824" cy="312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483687" y="573128"/>
            <a:ext cx="1050310" cy="9111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22124" flipH="1">
            <a:off x="15924562" y="-1028700"/>
            <a:ext cx="2669477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079854" y="6970969"/>
            <a:ext cx="4660819" cy="2883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00000" flipH="1">
            <a:off x="13715913" y="1965613"/>
            <a:ext cx="2024824" cy="3121116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208179" y="1138982"/>
            <a:ext cx="8077133" cy="2958289"/>
            <a:chOff x="-1" y="0"/>
            <a:chExt cx="6093505" cy="223177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093504" cy="2231776"/>
            </a:xfrm>
            <a:custGeom>
              <a:avLst/>
              <a:gdLst/>
              <a:ahLst/>
              <a:cxnLst/>
              <a:rect l="l" t="t" r="r" b="b"/>
              <a:pathLst>
                <a:path w="6093504" h="2231776">
                  <a:moveTo>
                    <a:pt x="28755" y="0"/>
                  </a:moveTo>
                  <a:lnTo>
                    <a:pt x="6064750" y="0"/>
                  </a:lnTo>
                  <a:cubicBezTo>
                    <a:pt x="6080630" y="0"/>
                    <a:pt x="6093504" y="12874"/>
                    <a:pt x="6093504" y="28755"/>
                  </a:cubicBezTo>
                  <a:lnTo>
                    <a:pt x="6093504" y="2203021"/>
                  </a:lnTo>
                  <a:cubicBezTo>
                    <a:pt x="6093504" y="2210647"/>
                    <a:pt x="6090475" y="2217961"/>
                    <a:pt x="6085082" y="2223353"/>
                  </a:cubicBezTo>
                  <a:cubicBezTo>
                    <a:pt x="6079690" y="2228746"/>
                    <a:pt x="6072376" y="2231776"/>
                    <a:pt x="6064750" y="2231776"/>
                  </a:cubicBezTo>
                  <a:lnTo>
                    <a:pt x="28755" y="2231776"/>
                  </a:lnTo>
                  <a:cubicBezTo>
                    <a:pt x="21129" y="2231776"/>
                    <a:pt x="13815" y="2228746"/>
                    <a:pt x="8422" y="2223353"/>
                  </a:cubicBezTo>
                  <a:cubicBezTo>
                    <a:pt x="3030" y="2217961"/>
                    <a:pt x="0" y="2210647"/>
                    <a:pt x="0" y="2203021"/>
                  </a:cubicBezTo>
                  <a:lnTo>
                    <a:pt x="0" y="28755"/>
                  </a:lnTo>
                  <a:cubicBezTo>
                    <a:pt x="0" y="21129"/>
                    <a:pt x="3030" y="13815"/>
                    <a:pt x="8422" y="8422"/>
                  </a:cubicBezTo>
                  <a:cubicBezTo>
                    <a:pt x="13815" y="3030"/>
                    <a:pt x="21129" y="0"/>
                    <a:pt x="2875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1" y="73941"/>
              <a:ext cx="6093504" cy="189817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759"/>
                </a:lnSpc>
              </a:pPr>
              <a:r>
                <a:rPr lang="en-US" sz="3399" dirty="0" err="1">
                  <a:solidFill>
                    <a:srgbClr val="ED5D3B"/>
                  </a:solidFill>
                  <a:latin typeface="Roboto Condensed Bold"/>
                </a:rPr>
                <a:t>Khái</a:t>
              </a:r>
              <a:r>
                <a:rPr lang="en-US" sz="3399" dirty="0">
                  <a:solidFill>
                    <a:srgbClr val="ED5D3B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ED5D3B"/>
                  </a:solidFill>
                  <a:latin typeface="Roboto Condensed Bold"/>
                </a:rPr>
                <a:t>niệm</a:t>
              </a:r>
              <a:endParaRPr lang="en-US" sz="3399" dirty="0">
                <a:solidFill>
                  <a:srgbClr val="ED5D3B"/>
                </a:solidFill>
                <a:latin typeface="Roboto Condensed Bold"/>
              </a:endParaRPr>
            </a:p>
            <a:p>
              <a:pPr>
                <a:lnSpc>
                  <a:spcPts val="4759"/>
                </a:lnSpc>
              </a:pP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Là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BPTT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dùng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cách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nói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làm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giảm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nhẹ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mức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độ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quy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mô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tính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chất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…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của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đối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tượng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hoặc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tránh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trình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bày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trực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tiếp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điều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muốn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nói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06554" y="7514092"/>
            <a:ext cx="8077133" cy="2340758"/>
            <a:chOff x="-1" y="-76200"/>
            <a:chExt cx="6093505" cy="176590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093504" cy="1689701"/>
            </a:xfrm>
            <a:custGeom>
              <a:avLst/>
              <a:gdLst/>
              <a:ahLst/>
              <a:cxnLst/>
              <a:rect l="l" t="t" r="r" b="b"/>
              <a:pathLst>
                <a:path w="6093504" h="1689701">
                  <a:moveTo>
                    <a:pt x="28755" y="0"/>
                  </a:moveTo>
                  <a:lnTo>
                    <a:pt x="6064750" y="0"/>
                  </a:lnTo>
                  <a:cubicBezTo>
                    <a:pt x="6080630" y="0"/>
                    <a:pt x="6093504" y="12874"/>
                    <a:pt x="6093504" y="28755"/>
                  </a:cubicBezTo>
                  <a:lnTo>
                    <a:pt x="6093504" y="1660946"/>
                  </a:lnTo>
                  <a:cubicBezTo>
                    <a:pt x="6093504" y="1668573"/>
                    <a:pt x="6090475" y="1675887"/>
                    <a:pt x="6085082" y="1681279"/>
                  </a:cubicBezTo>
                  <a:cubicBezTo>
                    <a:pt x="6079690" y="1686672"/>
                    <a:pt x="6072376" y="1689701"/>
                    <a:pt x="6064750" y="1689701"/>
                  </a:cubicBezTo>
                  <a:lnTo>
                    <a:pt x="28755" y="1689701"/>
                  </a:lnTo>
                  <a:cubicBezTo>
                    <a:pt x="21129" y="1689701"/>
                    <a:pt x="13815" y="1686672"/>
                    <a:pt x="8422" y="1681279"/>
                  </a:cubicBezTo>
                  <a:cubicBezTo>
                    <a:pt x="3030" y="1675887"/>
                    <a:pt x="0" y="1668573"/>
                    <a:pt x="0" y="1660946"/>
                  </a:cubicBezTo>
                  <a:lnTo>
                    <a:pt x="0" y="28755"/>
                  </a:lnTo>
                  <a:cubicBezTo>
                    <a:pt x="0" y="21129"/>
                    <a:pt x="3030" y="13815"/>
                    <a:pt x="8422" y="8422"/>
                  </a:cubicBezTo>
                  <a:cubicBezTo>
                    <a:pt x="13815" y="3030"/>
                    <a:pt x="21129" y="0"/>
                    <a:pt x="2875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-1" y="-76200"/>
              <a:ext cx="5794192" cy="168970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759"/>
                </a:lnSpc>
              </a:pPr>
              <a:r>
                <a:rPr lang="en-US" sz="3399" dirty="0" err="1">
                  <a:solidFill>
                    <a:srgbClr val="ED5D3B"/>
                  </a:solidFill>
                  <a:latin typeface="Roboto Condensed Bold"/>
                </a:rPr>
                <a:t>Tác</a:t>
              </a:r>
              <a:r>
                <a:rPr lang="en-US" sz="3399" dirty="0">
                  <a:solidFill>
                    <a:srgbClr val="ED5D3B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ED5D3B"/>
                  </a:solidFill>
                  <a:latin typeface="Roboto Condensed Bold"/>
                </a:rPr>
                <a:t>dụng</a:t>
              </a:r>
              <a:endParaRPr lang="en-US" sz="3399" dirty="0">
                <a:solidFill>
                  <a:srgbClr val="ED5D3B"/>
                </a:solidFill>
                <a:latin typeface="Roboto Condensed Bold"/>
              </a:endParaRPr>
            </a:p>
            <a:p>
              <a:pPr marL="734059" lvl="1" indent="-367030">
                <a:lnSpc>
                  <a:spcPts val="4759"/>
                </a:lnSpc>
                <a:buFont typeface="Arial"/>
                <a:buChar char="•"/>
              </a:pP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Tránh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cảm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giác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đau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buồn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ghê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sợ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.</a:t>
              </a:r>
            </a:p>
            <a:p>
              <a:pPr marL="734059" lvl="1" indent="-367030">
                <a:lnSpc>
                  <a:spcPts val="4759"/>
                </a:lnSpc>
                <a:buFont typeface="Arial"/>
                <a:buChar char="•"/>
              </a:pP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Giữ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phép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lịch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sự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.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83869" flipV="1">
            <a:off x="10040903" y="8161875"/>
            <a:ext cx="1404388" cy="50206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437865">
            <a:off x="6441736" y="7186286"/>
            <a:ext cx="1466579" cy="66912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9838831" y="3983564"/>
            <a:ext cx="7653734" cy="3537285"/>
            <a:chOff x="-1" y="-76201"/>
            <a:chExt cx="5774088" cy="266857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774087" cy="2592377"/>
            </a:xfrm>
            <a:custGeom>
              <a:avLst/>
              <a:gdLst/>
              <a:ahLst/>
              <a:cxnLst/>
              <a:rect l="l" t="t" r="r" b="b"/>
              <a:pathLst>
                <a:path w="5774087" h="2592377">
                  <a:moveTo>
                    <a:pt x="30346" y="0"/>
                  </a:moveTo>
                  <a:lnTo>
                    <a:pt x="5743741" y="0"/>
                  </a:lnTo>
                  <a:cubicBezTo>
                    <a:pt x="5751789" y="0"/>
                    <a:pt x="5759508" y="3197"/>
                    <a:pt x="5765198" y="8888"/>
                  </a:cubicBezTo>
                  <a:cubicBezTo>
                    <a:pt x="5770890" y="14579"/>
                    <a:pt x="5774087" y="22297"/>
                    <a:pt x="5774087" y="30346"/>
                  </a:cubicBezTo>
                  <a:lnTo>
                    <a:pt x="5774087" y="2562032"/>
                  </a:lnTo>
                  <a:cubicBezTo>
                    <a:pt x="5774087" y="2578791"/>
                    <a:pt x="5760500" y="2592377"/>
                    <a:pt x="5743741" y="2592377"/>
                  </a:cubicBezTo>
                  <a:lnTo>
                    <a:pt x="30346" y="2592377"/>
                  </a:lnTo>
                  <a:cubicBezTo>
                    <a:pt x="22297" y="2592377"/>
                    <a:pt x="14579" y="2589180"/>
                    <a:pt x="8888" y="2583489"/>
                  </a:cubicBezTo>
                  <a:cubicBezTo>
                    <a:pt x="3197" y="2577798"/>
                    <a:pt x="0" y="2570080"/>
                    <a:pt x="0" y="2562032"/>
                  </a:cubicBezTo>
                  <a:lnTo>
                    <a:pt x="0" y="30346"/>
                  </a:lnTo>
                  <a:cubicBezTo>
                    <a:pt x="0" y="22297"/>
                    <a:pt x="3197" y="14579"/>
                    <a:pt x="8888" y="8888"/>
                  </a:cubicBezTo>
                  <a:cubicBezTo>
                    <a:pt x="14579" y="3197"/>
                    <a:pt x="22297" y="0"/>
                    <a:pt x="303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-1" y="-76201"/>
              <a:ext cx="5774087" cy="258837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759"/>
                </a:lnSpc>
              </a:pPr>
              <a:r>
                <a:rPr lang="en-US" sz="3399" dirty="0" err="1">
                  <a:solidFill>
                    <a:srgbClr val="ED5D3B"/>
                  </a:solidFill>
                  <a:latin typeface="Roboto Condensed Bold"/>
                </a:rPr>
                <a:t>Các</a:t>
              </a:r>
              <a:r>
                <a:rPr lang="en-US" sz="3399" dirty="0">
                  <a:solidFill>
                    <a:srgbClr val="ED5D3B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ED5D3B"/>
                  </a:solidFill>
                  <a:latin typeface="Roboto Condensed Bold"/>
                </a:rPr>
                <a:t>cách</a:t>
              </a:r>
              <a:r>
                <a:rPr lang="en-US" sz="3399" dirty="0">
                  <a:solidFill>
                    <a:srgbClr val="ED5D3B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ED5D3B"/>
                  </a:solidFill>
                  <a:latin typeface="Roboto Condensed Bold"/>
                </a:rPr>
                <a:t>nói</a:t>
              </a:r>
              <a:r>
                <a:rPr lang="en-US" sz="3399" dirty="0">
                  <a:solidFill>
                    <a:srgbClr val="ED5D3B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ED5D3B"/>
                  </a:solidFill>
                  <a:latin typeface="Roboto Condensed Bold"/>
                </a:rPr>
                <a:t>giảm</a:t>
              </a:r>
              <a:r>
                <a:rPr lang="en-US" sz="3399" dirty="0">
                  <a:solidFill>
                    <a:srgbClr val="ED5D3B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ED5D3B"/>
                  </a:solidFill>
                  <a:latin typeface="Roboto Condensed Bold"/>
                </a:rPr>
                <a:t>nói</a:t>
              </a:r>
              <a:r>
                <a:rPr lang="en-US" sz="3399" dirty="0">
                  <a:solidFill>
                    <a:srgbClr val="ED5D3B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ED5D3B"/>
                  </a:solidFill>
                  <a:latin typeface="Roboto Condensed Bold"/>
                </a:rPr>
                <a:t>tránh</a:t>
              </a:r>
              <a:r>
                <a:rPr lang="en-US" sz="3399" dirty="0">
                  <a:solidFill>
                    <a:srgbClr val="ED5D3B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ED5D3B"/>
                  </a:solidFill>
                  <a:latin typeface="Roboto Condensed Bold"/>
                </a:rPr>
                <a:t>thông</a:t>
              </a:r>
              <a:r>
                <a:rPr lang="en-US" sz="3399" dirty="0">
                  <a:solidFill>
                    <a:srgbClr val="ED5D3B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ED5D3B"/>
                  </a:solidFill>
                  <a:latin typeface="Roboto Condensed Bold"/>
                </a:rPr>
                <a:t>dụng</a:t>
              </a:r>
              <a:r>
                <a:rPr lang="en-US" sz="3399" dirty="0">
                  <a:solidFill>
                    <a:srgbClr val="ED5D3B"/>
                  </a:solidFill>
                  <a:latin typeface="Roboto Condensed Bold"/>
                </a:rPr>
                <a:t>:</a:t>
              </a:r>
            </a:p>
            <a:p>
              <a:pPr>
                <a:lnSpc>
                  <a:spcPts val="4759"/>
                </a:lnSpc>
              </a:pP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-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Dùng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các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từ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đồng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nghĩa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đặc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biệt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là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từ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Hán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Việt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.</a:t>
              </a:r>
            </a:p>
            <a:p>
              <a:pPr>
                <a:lnSpc>
                  <a:spcPts val="4759"/>
                </a:lnSpc>
              </a:pP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-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Dùng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cách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nói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vòng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.</a:t>
              </a:r>
            </a:p>
            <a:p>
              <a:pPr>
                <a:lnSpc>
                  <a:spcPts val="4759"/>
                </a:lnSpc>
              </a:pP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-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Dùng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cách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nói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phủ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định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0261" y="439219"/>
            <a:ext cx="9408561" cy="94085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59300" y="3636578"/>
            <a:ext cx="2775940" cy="787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778239" y="6503734"/>
            <a:ext cx="1636241" cy="141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19418" y="1468216"/>
            <a:ext cx="4075770" cy="14825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99514" y="1509334"/>
            <a:ext cx="11547658" cy="249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70"/>
              </a:lnSpc>
              <a:spcBef>
                <a:spcPct val="0"/>
              </a:spcBef>
            </a:pPr>
            <a:r>
              <a:rPr lang="en-US" sz="7193" spc="64" dirty="0">
                <a:solidFill>
                  <a:srgbClr val="446889"/>
                </a:solidFill>
                <a:latin typeface="Fraunces Bold"/>
              </a:rPr>
              <a:t>II. LUYỆN TẬP</a:t>
            </a:r>
          </a:p>
          <a:p>
            <a:pPr>
              <a:lnSpc>
                <a:spcPts val="10070"/>
              </a:lnSpc>
              <a:spcBef>
                <a:spcPct val="0"/>
              </a:spcBef>
            </a:pPr>
            <a:endParaRPr lang="en-US" sz="7193" spc="64" dirty="0">
              <a:solidFill>
                <a:srgbClr val="446889"/>
              </a:solidFill>
              <a:latin typeface="Fraunces Bold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92822" y="3238500"/>
            <a:ext cx="13318577" cy="485351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213474" y="4747964"/>
            <a:ext cx="8606266" cy="1362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69"/>
              </a:lnSpc>
            </a:pPr>
            <a:r>
              <a:rPr lang="en-US" sz="5400" dirty="0" err="1">
                <a:solidFill>
                  <a:srgbClr val="446889"/>
                </a:solidFill>
                <a:latin typeface="Roboto Condensed Bold"/>
              </a:rPr>
              <a:t>Yêu</a:t>
            </a:r>
            <a:r>
              <a:rPr lang="en-US" sz="5400" dirty="0">
                <a:solidFill>
                  <a:srgbClr val="446889"/>
                </a:solidFill>
                <a:latin typeface="Roboto Condensed Bold"/>
              </a:rPr>
              <a:t> </a:t>
            </a:r>
            <a:r>
              <a:rPr lang="en-US" sz="5400" dirty="0" err="1">
                <a:solidFill>
                  <a:srgbClr val="446889"/>
                </a:solidFill>
                <a:latin typeface="Roboto Condensed Bold"/>
              </a:rPr>
              <a:t>cầu</a:t>
            </a:r>
            <a:r>
              <a:rPr lang="en-US" sz="5400" dirty="0">
                <a:solidFill>
                  <a:srgbClr val="446889"/>
                </a:solidFill>
                <a:latin typeface="Roboto Condensed Bold"/>
              </a:rPr>
              <a:t>: </a:t>
            </a:r>
          </a:p>
          <a:p>
            <a:pPr algn="ctr">
              <a:lnSpc>
                <a:spcPts val="5269"/>
              </a:lnSpc>
            </a:pPr>
            <a:r>
              <a:rPr lang="en-US" sz="5400" dirty="0">
                <a:solidFill>
                  <a:srgbClr val="446889"/>
                </a:solidFill>
                <a:latin typeface="Roboto Condensed"/>
              </a:rPr>
              <a:t>HS </a:t>
            </a:r>
            <a:r>
              <a:rPr lang="en-US" sz="5400" dirty="0" err="1">
                <a:solidFill>
                  <a:srgbClr val="446889"/>
                </a:solidFill>
                <a:latin typeface="Roboto Condensed"/>
              </a:rPr>
              <a:t>làm</a:t>
            </a:r>
            <a:r>
              <a:rPr lang="en-US" sz="5400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5400" dirty="0" err="1">
                <a:solidFill>
                  <a:srgbClr val="446889"/>
                </a:solidFill>
                <a:latin typeface="Roboto Condensed"/>
              </a:rPr>
              <a:t>bài</a:t>
            </a:r>
            <a:r>
              <a:rPr lang="en-US" sz="5400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5400" dirty="0" err="1">
                <a:solidFill>
                  <a:srgbClr val="446889"/>
                </a:solidFill>
                <a:latin typeface="Roboto Condensed"/>
              </a:rPr>
              <a:t>tập</a:t>
            </a:r>
            <a:r>
              <a:rPr lang="en-US" sz="5400" dirty="0">
                <a:solidFill>
                  <a:srgbClr val="446889"/>
                </a:solidFill>
                <a:latin typeface="Roboto Condensed"/>
              </a:rPr>
              <a:t> 1-2-3-4-5-6 SGK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370" b="5067"/>
          <a:stretch>
            <a:fillRect/>
          </a:stretch>
        </p:blipFill>
        <p:spPr>
          <a:xfrm rot="5166982">
            <a:off x="2119316" y="1931920"/>
            <a:ext cx="6103489" cy="89266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9414016" y="-1357995"/>
            <a:ext cx="3363849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842313" y="7037997"/>
            <a:ext cx="3289616" cy="64980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46327" y="8702508"/>
            <a:ext cx="1767689" cy="1584492"/>
          </a:xfrm>
          <a:prstGeom prst="rect">
            <a:avLst/>
          </a:prstGeom>
        </p:spPr>
      </p:pic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635297"/>
              </p:ext>
            </p:extLst>
          </p:nvPr>
        </p:nvGraphicFramePr>
        <p:xfrm>
          <a:off x="10366956" y="2540721"/>
          <a:ext cx="7315200" cy="6717579"/>
        </p:xfrm>
        <a:graphic>
          <a:graphicData uri="http://schemas.openxmlformats.org/drawingml/2006/table">
            <a:tbl>
              <a:tblPr/>
              <a:tblGrid>
                <a:gridCol w="2291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332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Mở</a:t>
                      </a:r>
                      <a:r>
                        <a:rPr lang="en-US" sz="30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đoạn</a:t>
                      </a:r>
                      <a:endParaRPr lang="en-US" sz="30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  <a:p>
                      <a:r>
                        <a:rPr lang="en-US" sz="30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(1 </a:t>
                      </a:r>
                      <a:r>
                        <a:rPr lang="en-US" sz="30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câu</a:t>
                      </a:r>
                      <a:r>
                        <a:rPr lang="en-US" sz="30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8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Giới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thiệu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về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món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ăn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quê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hương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nêu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cảm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nhận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chung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về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món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ăn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đó</a:t>
                      </a:r>
                      <a:endParaRPr lang="en-US" sz="300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93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Thân</a:t>
                      </a:r>
                      <a:r>
                        <a:rPr lang="en-US" sz="30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đoạn</a:t>
                      </a:r>
                      <a:endParaRPr lang="en-US" sz="30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  <a:p>
                      <a:r>
                        <a:rPr lang="en-US" sz="30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(3-5 </a:t>
                      </a:r>
                      <a:r>
                        <a:rPr lang="en-US" sz="30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câu</a:t>
                      </a:r>
                      <a:r>
                        <a:rPr lang="en-US" sz="30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8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Miêu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tả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nét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đặc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trưng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hương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vị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món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ăn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Nêu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tình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cảm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sự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gắn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bó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kỉ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niệm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mình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với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món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ăn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</a:p>
                  </a:txBody>
                  <a:tcPr anchor="ctr">
                    <a:lnL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32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Kết</a:t>
                      </a:r>
                      <a:r>
                        <a:rPr lang="en-US" sz="30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đoạn</a:t>
                      </a:r>
                      <a:endParaRPr lang="en-US" sz="30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  <a:p>
                      <a:r>
                        <a:rPr lang="en-US" sz="30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(1 </a:t>
                      </a:r>
                      <a:r>
                        <a:rPr lang="en-US" sz="30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câu</a:t>
                      </a:r>
                      <a:r>
                        <a:rPr lang="en-US" sz="30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8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Ý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nghĩa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món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ăn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đối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với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em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cũng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như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đối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với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con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người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ở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quê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hương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em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300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989487" y="1509334"/>
            <a:ext cx="11547658" cy="122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70"/>
              </a:lnSpc>
              <a:spcBef>
                <a:spcPct val="0"/>
              </a:spcBef>
            </a:pPr>
            <a:r>
              <a:rPr lang="en-US" sz="7193" spc="64" dirty="0">
                <a:solidFill>
                  <a:srgbClr val="446889"/>
                </a:solidFill>
                <a:latin typeface="Fraunces Bold"/>
              </a:rPr>
              <a:t>III. VIẾT NGẮN</a:t>
            </a:r>
          </a:p>
        </p:txBody>
      </p:sp>
      <p:sp>
        <p:nvSpPr>
          <p:cNvPr id="14" name="TextBox 14"/>
          <p:cNvSpPr txBox="1"/>
          <p:nvPr/>
        </p:nvSpPr>
        <p:spPr>
          <a:xfrm rot="-233017">
            <a:off x="1097308" y="5006080"/>
            <a:ext cx="8003699" cy="359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 err="1">
                <a:solidFill>
                  <a:srgbClr val="FFFFFF"/>
                </a:solidFill>
                <a:latin typeface="Roboto Condensed Bold"/>
              </a:rPr>
              <a:t>Đề</a:t>
            </a:r>
            <a:r>
              <a:rPr lang="en-US" sz="3399" dirty="0">
                <a:solidFill>
                  <a:srgbClr val="FFFFFF"/>
                </a:solidFill>
                <a:latin typeface="Roboto Condensed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 Bold"/>
              </a:rPr>
              <a:t>bài</a:t>
            </a:r>
            <a:r>
              <a:rPr lang="en-US" sz="3399" dirty="0">
                <a:solidFill>
                  <a:srgbClr val="FFFFFF"/>
                </a:solidFill>
                <a:latin typeface="Roboto Condensed Bold"/>
              </a:rPr>
              <a:t>: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Viết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đoạn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văn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khoảng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5-7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câu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trình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bày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suy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nghĩ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của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em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về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một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món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ăn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quê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hương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,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gắn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liền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với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những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kỉ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niệm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ấu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thơ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của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em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.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Trong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đoạn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văn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có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sử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dụng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phù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hợp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các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biện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pháp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tu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từ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đã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học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.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Gạch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chân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dưới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phép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tu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từ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được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sử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dụng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trong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oboto Condensed"/>
              </a:rPr>
              <a:t>đoạn</a:t>
            </a:r>
            <a:r>
              <a:rPr lang="en-US" sz="3399" dirty="0">
                <a:solidFill>
                  <a:srgbClr val="FFFFFF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4163180" y="-7929260"/>
            <a:ext cx="10902409" cy="139105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-1302313" y="6984028"/>
            <a:ext cx="10446313" cy="104463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1676" y="5143500"/>
            <a:ext cx="3401163" cy="46883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86400" y="8476488"/>
            <a:ext cx="7315200" cy="18105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rcRect l="4583" r="7036"/>
          <a:stretch>
            <a:fillRect/>
          </a:stretch>
        </p:blipFill>
        <p:spPr>
          <a:xfrm>
            <a:off x="15457352" y="1225763"/>
            <a:ext cx="2102460" cy="21225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-297966">
            <a:off x="3832962" y="1285856"/>
            <a:ext cx="5378389" cy="760733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164419">
            <a:off x="9900187" y="2324883"/>
            <a:ext cx="5378389" cy="7607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328</Words>
  <Application>Microsoft Macintosh PowerPoint</Application>
  <PresentationFormat>Custom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Roboto</vt:lpstr>
      <vt:lpstr>Roboto Condensed</vt:lpstr>
      <vt:lpstr>Calibri</vt:lpstr>
      <vt:lpstr>Fraunces Bold</vt:lpstr>
      <vt:lpstr>Roboto Bold</vt:lpstr>
      <vt:lpstr>Roboto Condensed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L7 - B2 - TV</dc:title>
  <cp:lastModifiedBy>Hải Ngân Đinh</cp:lastModifiedBy>
  <cp:revision>5</cp:revision>
  <dcterms:created xsi:type="dcterms:W3CDTF">2006-08-16T00:00:00Z</dcterms:created>
  <dcterms:modified xsi:type="dcterms:W3CDTF">2024-01-24T10:20:02Z</dcterms:modified>
  <dc:identifier>DAFIEZOS2Q8</dc:identifier>
</cp:coreProperties>
</file>