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75" r:id="rId11"/>
    <p:sldId id="265" r:id="rId12"/>
    <p:sldId id="266" r:id="rId13"/>
    <p:sldId id="267" r:id="rId14"/>
    <p:sldId id="268" r:id="rId15"/>
    <p:sldId id="269" r:id="rId16"/>
    <p:sldId id="270" r:id="rId17"/>
    <p:sldId id="271" r:id="rId18"/>
    <p:sldId id="272" r:id="rId19"/>
    <p:sldId id="273" r:id="rId20"/>
    <p:sldId id="276" r:id="rId21"/>
    <p:sldId id="274"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Fraunces" pitchFamily="2" charset="77"/>
      <p:regular r:id="rId28"/>
      <p:bold r:id="rId29"/>
      <p:italic r:id="rId30"/>
      <p:boldItalic r:id="rId31"/>
    </p:embeddedFont>
    <p:embeddedFont>
      <p:font typeface="Roboto Condensed" panose="020F0502020204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7ujdVDn8at/Km3YvAhrV8h2x2F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ECDD0C-DD91-48EE-ABAC-247EDB0DC4A9}">
  <a:tblStyle styleId="{83ECDD0C-DD91-48EE-ABAC-247EDB0DC4A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61"/>
  </p:normalViewPr>
  <p:slideViewPr>
    <p:cSldViewPr snapToGrid="0">
      <p:cViewPr varScale="1">
        <p:scale>
          <a:sx n="70" d="100"/>
          <a:sy n="70" d="100"/>
        </p:scale>
        <p:origin x="1200" y="1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799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6142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9"/>
          <p:cNvSpPr>
            <a:spLocks noGrp="1"/>
          </p:cNvSpPr>
          <p:nvPr>
            <p:ph type="pic" idx="2"/>
          </p:nvPr>
        </p:nvSpPr>
        <p:spPr>
          <a:xfrm>
            <a:off x="1792288" y="612775"/>
            <a:ext cx="5486400" cy="4114800"/>
          </a:xfrm>
          <a:prstGeom prst="rect">
            <a:avLst/>
          </a:prstGeom>
          <a:noFill/>
          <a:ln>
            <a:noFill/>
          </a:ln>
        </p:spPr>
      </p:sp>
      <p:sp>
        <p:nvSpPr>
          <p:cNvPr id="64" name="Google Shape;64;p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4.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8.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7.png"/><Relationship Id="rId4" Type="http://schemas.openxmlformats.org/officeDocument/2006/relationships/image" Target="../media/image29.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rot="2324642">
            <a:off x="16136020" y="-2056218"/>
            <a:ext cx="4303961" cy="4479404"/>
          </a:xfrm>
          <a:prstGeom prst="rect">
            <a:avLst/>
          </a:prstGeom>
          <a:noFill/>
          <a:ln>
            <a:noFill/>
          </a:ln>
        </p:spPr>
      </p:pic>
      <p:pic>
        <p:nvPicPr>
          <p:cNvPr id="85" name="Google Shape;85;p1"/>
          <p:cNvPicPr preferRelativeResize="0"/>
          <p:nvPr/>
        </p:nvPicPr>
        <p:blipFill rotWithShape="1">
          <a:blip r:embed="rId4">
            <a:alphaModFix/>
          </a:blip>
          <a:srcRect/>
          <a:stretch/>
        </p:blipFill>
        <p:spPr>
          <a:xfrm>
            <a:off x="14897796" y="1228317"/>
            <a:ext cx="2212551" cy="2396264"/>
          </a:xfrm>
          <a:prstGeom prst="rect">
            <a:avLst/>
          </a:prstGeom>
          <a:noFill/>
          <a:ln>
            <a:noFill/>
          </a:ln>
        </p:spPr>
      </p:pic>
      <p:pic>
        <p:nvPicPr>
          <p:cNvPr id="86" name="Google Shape;86;p1"/>
          <p:cNvPicPr preferRelativeResize="0"/>
          <p:nvPr/>
        </p:nvPicPr>
        <p:blipFill rotWithShape="1">
          <a:blip r:embed="rId5">
            <a:alphaModFix/>
          </a:blip>
          <a:srcRect/>
          <a:stretch/>
        </p:blipFill>
        <p:spPr>
          <a:xfrm rot="1118016" flipH="1">
            <a:off x="12598378" y="17532"/>
            <a:ext cx="2627376" cy="2926080"/>
          </a:xfrm>
          <a:prstGeom prst="rect">
            <a:avLst/>
          </a:prstGeom>
          <a:noFill/>
          <a:ln>
            <a:noFill/>
          </a:ln>
        </p:spPr>
      </p:pic>
      <p:pic>
        <p:nvPicPr>
          <p:cNvPr id="87" name="Google Shape;87;p1"/>
          <p:cNvPicPr preferRelativeResize="0"/>
          <p:nvPr/>
        </p:nvPicPr>
        <p:blipFill rotWithShape="1">
          <a:blip r:embed="rId6">
            <a:alphaModFix/>
          </a:blip>
          <a:srcRect/>
          <a:stretch/>
        </p:blipFill>
        <p:spPr>
          <a:xfrm rot="603218">
            <a:off x="10621193" y="-479946"/>
            <a:ext cx="2090950" cy="2286233"/>
          </a:xfrm>
          <a:prstGeom prst="rect">
            <a:avLst/>
          </a:prstGeom>
          <a:noFill/>
          <a:ln>
            <a:noFill/>
          </a:ln>
        </p:spPr>
      </p:pic>
      <p:pic>
        <p:nvPicPr>
          <p:cNvPr id="88" name="Google Shape;88;p1"/>
          <p:cNvPicPr preferRelativeResize="0"/>
          <p:nvPr/>
        </p:nvPicPr>
        <p:blipFill rotWithShape="1">
          <a:blip r:embed="rId7">
            <a:alphaModFix/>
          </a:blip>
          <a:srcRect/>
          <a:stretch/>
        </p:blipFill>
        <p:spPr>
          <a:xfrm flipH="1">
            <a:off x="-262937" y="5483835"/>
            <a:ext cx="4517807" cy="5026768"/>
          </a:xfrm>
          <a:prstGeom prst="rect">
            <a:avLst/>
          </a:prstGeom>
          <a:noFill/>
          <a:ln>
            <a:noFill/>
          </a:ln>
        </p:spPr>
      </p:pic>
      <p:grpSp>
        <p:nvGrpSpPr>
          <p:cNvPr id="89" name="Google Shape;89;p1"/>
          <p:cNvGrpSpPr/>
          <p:nvPr/>
        </p:nvGrpSpPr>
        <p:grpSpPr>
          <a:xfrm>
            <a:off x="1944631" y="5143500"/>
            <a:ext cx="8602014" cy="3086104"/>
            <a:chOff x="0" y="0"/>
            <a:chExt cx="2265551" cy="812800"/>
          </a:xfrm>
        </p:grpSpPr>
        <p:sp>
          <p:nvSpPr>
            <p:cNvPr id="90" name="Google Shape;90;p1"/>
            <p:cNvSpPr/>
            <p:nvPr/>
          </p:nvSpPr>
          <p:spPr>
            <a:xfrm>
              <a:off x="0" y="0"/>
              <a:ext cx="2265551" cy="316764"/>
            </a:xfrm>
            <a:custGeom>
              <a:avLst/>
              <a:gdLst/>
              <a:ahLst/>
              <a:cxnLst/>
              <a:rect l="l" t="t" r="r" b="b"/>
              <a:pathLst>
                <a:path w="2265551" h="316764" extrusionOk="0">
                  <a:moveTo>
                    <a:pt x="45901" y="0"/>
                  </a:moveTo>
                  <a:lnTo>
                    <a:pt x="2219650" y="0"/>
                  </a:lnTo>
                  <a:cubicBezTo>
                    <a:pt x="2245000" y="0"/>
                    <a:pt x="2265551" y="20550"/>
                    <a:pt x="2265551" y="45901"/>
                  </a:cubicBezTo>
                  <a:lnTo>
                    <a:pt x="2265551" y="270864"/>
                  </a:lnTo>
                  <a:cubicBezTo>
                    <a:pt x="2265551" y="296214"/>
                    <a:pt x="2245000" y="316764"/>
                    <a:pt x="2219650" y="316764"/>
                  </a:cubicBezTo>
                  <a:lnTo>
                    <a:pt x="45901" y="316764"/>
                  </a:lnTo>
                  <a:cubicBezTo>
                    <a:pt x="20550" y="316764"/>
                    <a:pt x="0" y="296214"/>
                    <a:pt x="0" y="270864"/>
                  </a:cubicBezTo>
                  <a:lnTo>
                    <a:pt x="0" y="45901"/>
                  </a:lnTo>
                  <a:cubicBezTo>
                    <a:pt x="0" y="20550"/>
                    <a:pt x="20550" y="0"/>
                    <a:pt x="45901" y="0"/>
                  </a:cubicBezTo>
                  <a:close/>
                </a:path>
              </a:pathLst>
            </a:custGeom>
            <a:solidFill>
              <a:srgbClr val="D84F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0" y="57150"/>
              <a:ext cx="8128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2" name="Google Shape;92;p1"/>
          <p:cNvPicPr preferRelativeResize="0"/>
          <p:nvPr/>
        </p:nvPicPr>
        <p:blipFill rotWithShape="1">
          <a:blip r:embed="rId8">
            <a:alphaModFix/>
          </a:blip>
          <a:srcRect/>
          <a:stretch/>
        </p:blipFill>
        <p:spPr>
          <a:xfrm>
            <a:off x="4361965" y="7626345"/>
            <a:ext cx="6923157" cy="4114800"/>
          </a:xfrm>
          <a:prstGeom prst="rect">
            <a:avLst/>
          </a:prstGeom>
          <a:noFill/>
          <a:ln>
            <a:noFill/>
          </a:ln>
        </p:spPr>
      </p:pic>
      <p:sp>
        <p:nvSpPr>
          <p:cNvPr id="93" name="Google Shape;93;p1"/>
          <p:cNvSpPr txBox="1"/>
          <p:nvPr/>
        </p:nvSpPr>
        <p:spPr>
          <a:xfrm>
            <a:off x="1928976" y="5260670"/>
            <a:ext cx="8888898" cy="86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0" i="0" u="none" strike="noStrike" cap="none" dirty="0" err="1">
                <a:solidFill>
                  <a:srgbClr val="FFFFFF"/>
                </a:solidFill>
                <a:latin typeface="Roboto Condensed"/>
                <a:ea typeface="Roboto Condensed"/>
                <a:cs typeface="Roboto Condensed"/>
                <a:sym typeface="Roboto Condensed"/>
              </a:rPr>
              <a:t>Rào</a:t>
            </a:r>
            <a:r>
              <a:rPr lang="en-US" sz="5000" b="0" i="0" u="none" strike="noStrike" cap="none" dirty="0">
                <a:solidFill>
                  <a:srgbClr val="FFFFFF"/>
                </a:solidFill>
                <a:latin typeface="Roboto Condensed"/>
                <a:ea typeface="Roboto Condensed"/>
                <a:cs typeface="Roboto Condensed"/>
                <a:sym typeface="Roboto Condensed"/>
              </a:rPr>
              <a:t>/</a:t>
            </a:r>
            <a:r>
              <a:rPr lang="en-US" sz="5000" b="0" i="0" u="none" strike="noStrike" cap="none" dirty="0" err="1">
                <a:solidFill>
                  <a:srgbClr val="FFFFFF"/>
                </a:solidFill>
                <a:latin typeface="Roboto Condensed"/>
                <a:ea typeface="Roboto Condensed"/>
                <a:cs typeface="Roboto Condensed"/>
                <a:sym typeface="Roboto Condensed"/>
              </a:rPr>
              <a:t>cây</a:t>
            </a:r>
            <a:r>
              <a:rPr lang="en-US" sz="5000" b="0" i="0" u="none" strike="noStrike" cap="none" dirty="0">
                <a:solidFill>
                  <a:srgbClr val="FFFFFF"/>
                </a:solidFill>
                <a:latin typeface="Roboto Condensed"/>
                <a:ea typeface="Roboto Condensed"/>
                <a:cs typeface="Roboto Condensed"/>
                <a:sym typeface="Roboto Condensed"/>
              </a:rPr>
              <a:t> </a:t>
            </a:r>
            <a:r>
              <a:rPr lang="en-US" sz="5000" b="0" i="0" u="none" strike="noStrike" cap="none" dirty="0" err="1">
                <a:solidFill>
                  <a:srgbClr val="FFFFFF"/>
                </a:solidFill>
                <a:latin typeface="Roboto Condensed"/>
                <a:ea typeface="Roboto Condensed"/>
                <a:cs typeface="Roboto Condensed"/>
                <a:sym typeface="Roboto Condensed"/>
              </a:rPr>
              <a:t>táo</a:t>
            </a:r>
            <a:r>
              <a:rPr lang="en-US" sz="5000" b="0" i="0" u="none" strike="noStrike" cap="none" dirty="0">
                <a:solidFill>
                  <a:srgbClr val="FFFFFF"/>
                </a:solidFill>
                <a:latin typeface="Roboto Condensed"/>
                <a:ea typeface="Roboto Condensed"/>
                <a:cs typeface="Roboto Condensed"/>
                <a:sym typeface="Roboto Condensed"/>
              </a:rPr>
              <a:t>/</a:t>
            </a:r>
            <a:r>
              <a:rPr lang="en-US" sz="5000" b="0" i="0" u="none" strike="noStrike" cap="none" dirty="0" err="1">
                <a:solidFill>
                  <a:srgbClr val="FFFFFF"/>
                </a:solidFill>
                <a:latin typeface="Roboto Condensed"/>
                <a:ea typeface="Roboto Condensed"/>
                <a:cs typeface="Roboto Condensed"/>
                <a:sym typeface="Roboto Condensed"/>
              </a:rPr>
              <a:t>ăn</a:t>
            </a:r>
            <a:r>
              <a:rPr lang="en-US" sz="5000" b="0" i="0" u="none" strike="noStrike" cap="none" dirty="0">
                <a:solidFill>
                  <a:srgbClr val="FFFFFF"/>
                </a:solidFill>
                <a:latin typeface="Roboto Condensed"/>
                <a:ea typeface="Roboto Condensed"/>
                <a:cs typeface="Roboto Condensed"/>
                <a:sym typeface="Roboto Condensed"/>
              </a:rPr>
              <a:t>/</a:t>
            </a:r>
            <a:r>
              <a:rPr lang="en-US" sz="5000" b="0" i="0" u="none" strike="noStrike" cap="none" dirty="0" err="1">
                <a:solidFill>
                  <a:srgbClr val="FFFFFF"/>
                </a:solidFill>
                <a:latin typeface="Roboto Condensed"/>
                <a:ea typeface="Roboto Condensed"/>
                <a:cs typeface="Roboto Condensed"/>
                <a:sym typeface="Roboto Condensed"/>
              </a:rPr>
              <a:t>cây</a:t>
            </a:r>
            <a:r>
              <a:rPr lang="en-US" sz="5000" b="0" i="0" u="none" strike="noStrike" cap="none" dirty="0">
                <a:solidFill>
                  <a:srgbClr val="FFFFFF"/>
                </a:solidFill>
                <a:latin typeface="Roboto Condensed"/>
                <a:ea typeface="Roboto Condensed"/>
                <a:cs typeface="Roboto Condensed"/>
                <a:sym typeface="Roboto Condensed"/>
              </a:rPr>
              <a:t> sung</a:t>
            </a:r>
            <a:endParaRPr dirty="0"/>
          </a:p>
        </p:txBody>
      </p:sp>
      <p:sp>
        <p:nvSpPr>
          <p:cNvPr id="94" name="Google Shape;94;p1"/>
          <p:cNvSpPr txBox="1"/>
          <p:nvPr/>
        </p:nvSpPr>
        <p:spPr>
          <a:xfrm>
            <a:off x="1700765" y="3164820"/>
            <a:ext cx="9881635" cy="143802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8630" b="1" i="0" u="none" strike="noStrike" cap="none">
                <a:solidFill>
                  <a:srgbClr val="D84F97"/>
                </a:solidFill>
                <a:latin typeface="Fraunces"/>
                <a:ea typeface="Fraunces"/>
                <a:cs typeface="Fraunces"/>
                <a:sym typeface="Fraunces"/>
              </a:rPr>
              <a:t>VUA TIẾNG VIỆT</a:t>
            </a:r>
            <a:endParaRPr/>
          </a:p>
        </p:txBody>
      </p:sp>
      <p:sp>
        <p:nvSpPr>
          <p:cNvPr id="95" name="Google Shape;95;p1"/>
          <p:cNvSpPr txBox="1"/>
          <p:nvPr/>
        </p:nvSpPr>
        <p:spPr>
          <a:xfrm>
            <a:off x="1700765" y="1271022"/>
            <a:ext cx="9743882" cy="188277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1000" b="1" i="0" u="none" strike="noStrike" cap="none">
                <a:solidFill>
                  <a:srgbClr val="373735"/>
                </a:solidFill>
                <a:latin typeface="Fraunces"/>
                <a:ea typeface="Fraunces"/>
                <a:cs typeface="Fraunces"/>
                <a:sym typeface="Fraunces"/>
              </a:rPr>
              <a:t>KHỞI ĐỘNG</a:t>
            </a:r>
            <a:endParaRPr/>
          </a:p>
        </p:txBody>
      </p:sp>
      <p:sp>
        <p:nvSpPr>
          <p:cNvPr id="96" name="Google Shape;96;p1"/>
          <p:cNvSpPr txBox="1"/>
          <p:nvPr/>
        </p:nvSpPr>
        <p:spPr>
          <a:xfrm>
            <a:off x="11285122" y="5038725"/>
            <a:ext cx="6621669" cy="1255903"/>
          </a:xfrm>
          <a:prstGeom prst="rect">
            <a:avLst/>
          </a:prstGeom>
          <a:noFill/>
          <a:ln>
            <a:noFill/>
          </a:ln>
        </p:spPr>
        <p:txBody>
          <a:bodyPr spcFirstLastPara="1" wrap="square" lIns="0" tIns="0" rIns="0" bIns="0" anchor="t" anchorCtr="0">
            <a:spAutoFit/>
          </a:bodyPr>
          <a:lstStyle/>
          <a:p>
            <a:pPr marL="0" marR="0" lvl="0" indent="0" algn="just" rtl="0">
              <a:lnSpc>
                <a:spcPct val="149014"/>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1. Sắp xếp những từ đã cho thành một cụm từ có nghĩa</a:t>
            </a:r>
            <a:endParaRPr sz="3399" b="0" i="0" u="none" strike="noStrike" cap="none">
              <a:solidFill>
                <a:srgbClr val="000000"/>
              </a:solidFill>
              <a:latin typeface="Roboto Condensed"/>
              <a:ea typeface="Roboto Condensed"/>
              <a:cs typeface="Roboto Condensed"/>
              <a:sym typeface="Roboto Condensed"/>
            </a:endParaRPr>
          </a:p>
        </p:txBody>
      </p:sp>
      <p:sp>
        <p:nvSpPr>
          <p:cNvPr id="97" name="Google Shape;97;p1"/>
          <p:cNvSpPr txBox="1"/>
          <p:nvPr/>
        </p:nvSpPr>
        <p:spPr>
          <a:xfrm>
            <a:off x="11444647" y="6626918"/>
            <a:ext cx="6462145" cy="1894078"/>
          </a:xfrm>
          <a:prstGeom prst="rect">
            <a:avLst/>
          </a:prstGeom>
          <a:noFill/>
          <a:ln>
            <a:noFill/>
          </a:ln>
        </p:spPr>
        <p:txBody>
          <a:bodyPr spcFirstLastPara="1" wrap="square" lIns="0" tIns="0" rIns="0" bIns="0" anchor="t" anchorCtr="0">
            <a:spAutoFit/>
          </a:bodyPr>
          <a:lstStyle/>
          <a:p>
            <a:pPr marL="0" marR="0" lvl="0" indent="0" algn="just" rtl="0">
              <a:lnSpc>
                <a:spcPct val="149014"/>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2. Bằng kiến thức đã học ở Tiểu học, hãy xác định từ đơn và từ phức trong câu mà em vừa sắp xếp được.</a:t>
            </a:r>
            <a:endParaRPr/>
          </a:p>
        </p:txBody>
      </p:sp>
      <p:sp>
        <p:nvSpPr>
          <p:cNvPr id="98" name="Google Shape;98;p1"/>
          <p:cNvSpPr txBox="1"/>
          <p:nvPr/>
        </p:nvSpPr>
        <p:spPr>
          <a:xfrm>
            <a:off x="2900204" y="6774840"/>
            <a:ext cx="7537488" cy="531368"/>
          </a:xfrm>
          <a:prstGeom prst="rect">
            <a:avLst/>
          </a:prstGeom>
          <a:noFill/>
          <a:ln>
            <a:noFill/>
          </a:ln>
        </p:spPr>
        <p:txBody>
          <a:bodyPr spcFirstLastPara="1" wrap="square" lIns="0" tIns="0" rIns="0" bIns="0" anchor="t" anchorCtr="0">
            <a:spAutoFit/>
          </a:bodyPr>
          <a:lstStyle/>
          <a:p>
            <a:pPr marL="0" marR="0" lvl="0" indent="0" algn="l" rtl="0">
              <a:lnSpc>
                <a:spcPct val="149000"/>
              </a:lnSpc>
              <a:spcBef>
                <a:spcPts val="0"/>
              </a:spcBef>
              <a:spcAft>
                <a:spcPts val="0"/>
              </a:spcAft>
              <a:buNone/>
            </a:pPr>
            <a:r>
              <a:rPr lang="en-US" sz="2900" b="0" i="0" u="none" strike="noStrike" cap="none">
                <a:solidFill>
                  <a:srgbClr val="000000"/>
                </a:solidFill>
                <a:latin typeface="Roboto Condensed"/>
                <a:ea typeface="Roboto Condensed"/>
                <a:cs typeface="Roboto Condensed"/>
                <a:sym typeface="Roboto Condensed"/>
              </a:rPr>
              <a:t>HS có 30s hoàn thành ý 1; 1 phút hoàn thành ý 2.</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fade">
                                      <p:cBhvr>
                                        <p:cTn id="22" dur="500"/>
                                        <p:tgtEl>
                                          <p:spTgt spid="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50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fade">
                                      <p:cBhvr>
                                        <p:cTn id="32" dur="500"/>
                                        <p:tgtEl>
                                          <p:spTgt spid="9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
          <p:cNvPicPr preferRelativeResize="0"/>
          <p:nvPr/>
        </p:nvPicPr>
        <p:blipFill rotWithShape="1">
          <a:blip r:embed="rId3">
            <a:alphaModFix/>
          </a:blip>
          <a:srcRect b="5786"/>
          <a:stretch/>
        </p:blipFill>
        <p:spPr>
          <a:xfrm>
            <a:off x="13782437" y="5969787"/>
            <a:ext cx="5982911" cy="5143500"/>
          </a:xfrm>
          <a:prstGeom prst="rect">
            <a:avLst/>
          </a:prstGeom>
          <a:noFill/>
          <a:ln>
            <a:noFill/>
          </a:ln>
        </p:spPr>
      </p:pic>
      <p:pic>
        <p:nvPicPr>
          <p:cNvPr id="104" name="Google Shape;104;p2"/>
          <p:cNvPicPr preferRelativeResize="0"/>
          <p:nvPr/>
        </p:nvPicPr>
        <p:blipFill rotWithShape="1">
          <a:blip r:embed="rId4">
            <a:alphaModFix/>
          </a:blip>
          <a:srcRect l="5910" t="8251" r="1280" b="2584"/>
          <a:stretch/>
        </p:blipFill>
        <p:spPr>
          <a:xfrm rot="-9966725" flipH="1">
            <a:off x="-1739835" y="-1612786"/>
            <a:ext cx="6797317" cy="6426554"/>
          </a:xfrm>
          <a:prstGeom prst="rect">
            <a:avLst/>
          </a:prstGeom>
          <a:noFill/>
          <a:ln>
            <a:noFill/>
          </a:ln>
        </p:spPr>
      </p:pic>
      <p:pic>
        <p:nvPicPr>
          <p:cNvPr id="105" name="Google Shape;105;p2"/>
          <p:cNvPicPr preferRelativeResize="0"/>
          <p:nvPr/>
        </p:nvPicPr>
        <p:blipFill rotWithShape="1">
          <a:blip r:embed="rId5">
            <a:alphaModFix/>
          </a:blip>
          <a:srcRect/>
          <a:stretch/>
        </p:blipFill>
        <p:spPr>
          <a:xfrm rot="1842329">
            <a:off x="13163489" y="1832886"/>
            <a:ext cx="4777751" cy="4027525"/>
          </a:xfrm>
          <a:prstGeom prst="rect">
            <a:avLst/>
          </a:prstGeom>
          <a:noFill/>
          <a:ln>
            <a:noFill/>
          </a:ln>
        </p:spPr>
      </p:pic>
      <p:pic>
        <p:nvPicPr>
          <p:cNvPr id="106" name="Google Shape;106;p2"/>
          <p:cNvPicPr preferRelativeResize="0"/>
          <p:nvPr/>
        </p:nvPicPr>
        <p:blipFill rotWithShape="1">
          <a:blip r:embed="rId6">
            <a:alphaModFix/>
          </a:blip>
          <a:srcRect/>
          <a:stretch/>
        </p:blipFill>
        <p:spPr>
          <a:xfrm rot="2972153" flipH="1">
            <a:off x="-1337983" y="6383616"/>
            <a:ext cx="5271645" cy="4854306"/>
          </a:xfrm>
          <a:prstGeom prst="rect">
            <a:avLst/>
          </a:prstGeom>
          <a:noFill/>
          <a:ln>
            <a:noFill/>
          </a:ln>
        </p:spPr>
      </p:pic>
      <p:pic>
        <p:nvPicPr>
          <p:cNvPr id="107" name="Google Shape;107;p2"/>
          <p:cNvPicPr preferRelativeResize="0"/>
          <p:nvPr/>
        </p:nvPicPr>
        <p:blipFill rotWithShape="1">
          <a:blip r:embed="rId7">
            <a:alphaModFix/>
          </a:blip>
          <a:srcRect t="1159" r="1446" b="3638"/>
          <a:stretch/>
        </p:blipFill>
        <p:spPr>
          <a:xfrm>
            <a:off x="3993676" y="-72897"/>
            <a:ext cx="10300648" cy="10432795"/>
          </a:xfrm>
          <a:prstGeom prst="rect">
            <a:avLst/>
          </a:prstGeom>
          <a:noFill/>
          <a:ln>
            <a:noFill/>
          </a:ln>
        </p:spPr>
      </p:pic>
      <p:pic>
        <p:nvPicPr>
          <p:cNvPr id="108" name="Google Shape;108;p2"/>
          <p:cNvPicPr preferRelativeResize="0"/>
          <p:nvPr/>
        </p:nvPicPr>
        <p:blipFill rotWithShape="1">
          <a:blip r:embed="rId8">
            <a:alphaModFix/>
          </a:blip>
          <a:srcRect/>
          <a:stretch/>
        </p:blipFill>
        <p:spPr>
          <a:xfrm rot="-6167945">
            <a:off x="15381491" y="-659034"/>
            <a:ext cx="4385362" cy="4519051"/>
          </a:xfrm>
          <a:prstGeom prst="rect">
            <a:avLst/>
          </a:prstGeom>
          <a:noFill/>
          <a:ln>
            <a:noFill/>
          </a:ln>
        </p:spPr>
      </p:pic>
      <p:pic>
        <p:nvPicPr>
          <p:cNvPr id="109" name="Google Shape;109;p2"/>
          <p:cNvPicPr preferRelativeResize="0"/>
          <p:nvPr/>
        </p:nvPicPr>
        <p:blipFill rotWithShape="1">
          <a:blip r:embed="rId9">
            <a:alphaModFix/>
          </a:blip>
          <a:srcRect/>
          <a:stretch/>
        </p:blipFill>
        <p:spPr>
          <a:xfrm rot="1866253" flipH="1">
            <a:off x="3013583" y="8020101"/>
            <a:ext cx="4913194" cy="4114800"/>
          </a:xfrm>
          <a:prstGeom prst="rect">
            <a:avLst/>
          </a:prstGeom>
          <a:noFill/>
          <a:ln>
            <a:noFill/>
          </a:ln>
        </p:spPr>
      </p:pic>
      <p:sp>
        <p:nvSpPr>
          <p:cNvPr id="111" name="Google Shape;111;p2"/>
          <p:cNvSpPr txBox="1"/>
          <p:nvPr/>
        </p:nvSpPr>
        <p:spPr>
          <a:xfrm>
            <a:off x="6817835" y="2169114"/>
            <a:ext cx="5410123" cy="4993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1" i="0" u="none" strike="noStrike" cap="none">
                <a:solidFill>
                  <a:srgbClr val="000000"/>
                </a:solidFill>
                <a:latin typeface="Fraunces"/>
                <a:ea typeface="Fraunces"/>
                <a:cs typeface="Fraunces"/>
                <a:sym typeface="Fraunces"/>
              </a:rPr>
              <a:t>BÀI 1. TÔI VÀ CÁC BẠN</a:t>
            </a:r>
            <a:endParaRPr/>
          </a:p>
        </p:txBody>
      </p:sp>
      <p:sp>
        <p:nvSpPr>
          <p:cNvPr id="112" name="Google Shape;112;p2"/>
          <p:cNvSpPr txBox="1"/>
          <p:nvPr/>
        </p:nvSpPr>
        <p:spPr>
          <a:xfrm>
            <a:off x="6725284" y="3025310"/>
            <a:ext cx="5502675" cy="61478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3546" b="1" i="0" u="none" strike="noStrike" cap="none">
                <a:solidFill>
                  <a:srgbClr val="000000"/>
                </a:solidFill>
                <a:latin typeface="Roboto Condensed"/>
                <a:ea typeface="Roboto Condensed"/>
                <a:cs typeface="Roboto Condensed"/>
                <a:sym typeface="Roboto Condensed"/>
              </a:rPr>
              <a:t>THỰC HÀNH TIẾNG VIỆT</a:t>
            </a:r>
            <a:endParaRPr/>
          </a:p>
        </p:txBody>
      </p:sp>
      <p:sp>
        <p:nvSpPr>
          <p:cNvPr id="113" name="Google Shape;113;p2"/>
          <p:cNvSpPr txBox="1"/>
          <p:nvPr/>
        </p:nvSpPr>
        <p:spPr>
          <a:xfrm>
            <a:off x="5034439" y="4064915"/>
            <a:ext cx="8567023" cy="2326791"/>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5400" b="1" i="0" u="none" strike="noStrike" cap="none" dirty="0">
                <a:solidFill>
                  <a:srgbClr val="2C2760"/>
                </a:solidFill>
                <a:latin typeface="Fraunces"/>
                <a:ea typeface="Fraunces"/>
                <a:cs typeface="Fraunces"/>
                <a:sym typeface="Fraunces"/>
              </a:rPr>
              <a:t>LUYỆN TẬP NGHĨA CỦA TỪ, BIỆN PHÁP TU TỪ</a:t>
            </a:r>
            <a:endParaRPr sz="700" dirty="0"/>
          </a:p>
        </p:txBody>
      </p:sp>
      <p:sp>
        <p:nvSpPr>
          <p:cNvPr id="114" name="Google Shape;114;p2"/>
          <p:cNvSpPr txBox="1"/>
          <p:nvPr/>
        </p:nvSpPr>
        <p:spPr>
          <a:xfrm>
            <a:off x="6433604" y="6364413"/>
            <a:ext cx="5820018" cy="6146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550" b="0" i="0" u="none" strike="noStrike" cap="none" dirty="0">
                <a:solidFill>
                  <a:srgbClr val="2C2760"/>
                </a:solidFill>
                <a:latin typeface="Roboto Condensed"/>
                <a:ea typeface="Roboto Condensed"/>
                <a:cs typeface="Roboto Condensed"/>
                <a:sym typeface="Roboto Condensed"/>
              </a:rPr>
              <a:t>(1 TIẾT)</a:t>
            </a:r>
            <a:endParaRPr dirty="0"/>
          </a:p>
        </p:txBody>
      </p:sp>
    </p:spTree>
    <p:extLst>
      <p:ext uri="{BB962C8B-B14F-4D97-AF65-F5344CB8AC3E}">
        <p14:creationId xmlns:p14="http://schemas.microsoft.com/office/powerpoint/2010/main" val="3959751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500"/>
                                        <p:tgtEl>
                                          <p:spTgt spid="1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3"/>
        <p:cNvGrpSpPr/>
        <p:nvPr/>
      </p:nvGrpSpPr>
      <p:grpSpPr>
        <a:xfrm>
          <a:off x="0" y="0"/>
          <a:ext cx="0" cy="0"/>
          <a:chOff x="0" y="0"/>
          <a:chExt cx="0" cy="0"/>
        </a:xfrm>
      </p:grpSpPr>
      <p:pic>
        <p:nvPicPr>
          <p:cNvPr id="234" name="Google Shape;234;p10"/>
          <p:cNvPicPr preferRelativeResize="0"/>
          <p:nvPr/>
        </p:nvPicPr>
        <p:blipFill rotWithShape="1">
          <a:blip r:embed="rId3">
            <a:alphaModFix/>
          </a:blip>
          <a:srcRect/>
          <a:stretch/>
        </p:blipFill>
        <p:spPr>
          <a:xfrm rot="-377631">
            <a:off x="15272699" y="-2060561"/>
            <a:ext cx="4687834" cy="4717796"/>
          </a:xfrm>
          <a:prstGeom prst="rect">
            <a:avLst/>
          </a:prstGeom>
          <a:noFill/>
          <a:ln>
            <a:noFill/>
          </a:ln>
        </p:spPr>
      </p:pic>
      <p:grpSp>
        <p:nvGrpSpPr>
          <p:cNvPr id="235" name="Google Shape;235;p10"/>
          <p:cNvGrpSpPr/>
          <p:nvPr/>
        </p:nvGrpSpPr>
        <p:grpSpPr>
          <a:xfrm>
            <a:off x="1496331" y="7526029"/>
            <a:ext cx="8183850" cy="3086102"/>
            <a:chOff x="0" y="0"/>
            <a:chExt cx="2155417" cy="812800"/>
          </a:xfrm>
        </p:grpSpPr>
        <p:sp>
          <p:nvSpPr>
            <p:cNvPr id="236" name="Google Shape;236;p10"/>
            <p:cNvSpPr/>
            <p:nvPr/>
          </p:nvSpPr>
          <p:spPr>
            <a:xfrm>
              <a:off x="0" y="0"/>
              <a:ext cx="2155417" cy="521364"/>
            </a:xfrm>
            <a:custGeom>
              <a:avLst/>
              <a:gdLst/>
              <a:ahLst/>
              <a:cxnLst/>
              <a:rect l="l" t="t" r="r" b="b"/>
              <a:pathLst>
                <a:path w="2155417" h="521364" extrusionOk="0">
                  <a:moveTo>
                    <a:pt x="48246" y="0"/>
                  </a:moveTo>
                  <a:lnTo>
                    <a:pt x="2107171" y="0"/>
                  </a:lnTo>
                  <a:cubicBezTo>
                    <a:pt x="2133817" y="0"/>
                    <a:pt x="2155417" y="21600"/>
                    <a:pt x="2155417" y="48246"/>
                  </a:cubicBezTo>
                  <a:lnTo>
                    <a:pt x="2155417" y="473118"/>
                  </a:lnTo>
                  <a:cubicBezTo>
                    <a:pt x="2155417" y="499764"/>
                    <a:pt x="2133817" y="521364"/>
                    <a:pt x="2107171" y="521364"/>
                  </a:cubicBezTo>
                  <a:lnTo>
                    <a:pt x="48246" y="521364"/>
                  </a:lnTo>
                  <a:cubicBezTo>
                    <a:pt x="21600" y="521364"/>
                    <a:pt x="0" y="499764"/>
                    <a:pt x="0" y="473118"/>
                  </a:cubicBezTo>
                  <a:lnTo>
                    <a:pt x="0" y="48246"/>
                  </a:lnTo>
                  <a:cubicBezTo>
                    <a:pt x="0" y="21600"/>
                    <a:pt x="21600" y="0"/>
                    <a:pt x="482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0"/>
            <p:cNvSpPr txBox="1"/>
            <p:nvPr/>
          </p:nvSpPr>
          <p:spPr>
            <a:xfrm>
              <a:off x="0" y="57150"/>
              <a:ext cx="8128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119950"/>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grpSp>
      <p:pic>
        <p:nvPicPr>
          <p:cNvPr id="238" name="Google Shape;238;p10"/>
          <p:cNvPicPr preferRelativeResize="0"/>
          <p:nvPr/>
        </p:nvPicPr>
        <p:blipFill rotWithShape="1">
          <a:blip r:embed="rId4">
            <a:alphaModFix/>
          </a:blip>
          <a:srcRect/>
          <a:stretch/>
        </p:blipFill>
        <p:spPr>
          <a:xfrm>
            <a:off x="13469740" y="1028700"/>
            <a:ext cx="2203859" cy="1944906"/>
          </a:xfrm>
          <a:prstGeom prst="rect">
            <a:avLst/>
          </a:prstGeom>
          <a:noFill/>
          <a:ln>
            <a:noFill/>
          </a:ln>
        </p:spPr>
      </p:pic>
      <p:pic>
        <p:nvPicPr>
          <p:cNvPr id="239" name="Google Shape;239;p10"/>
          <p:cNvPicPr preferRelativeResize="0"/>
          <p:nvPr/>
        </p:nvPicPr>
        <p:blipFill rotWithShape="1">
          <a:blip r:embed="rId5">
            <a:alphaModFix/>
          </a:blip>
          <a:srcRect/>
          <a:stretch/>
        </p:blipFill>
        <p:spPr>
          <a:xfrm>
            <a:off x="11290115" y="1897811"/>
            <a:ext cx="5378389" cy="7607339"/>
          </a:xfrm>
          <a:prstGeom prst="rect">
            <a:avLst/>
          </a:prstGeom>
          <a:noFill/>
          <a:ln>
            <a:noFill/>
          </a:ln>
        </p:spPr>
      </p:pic>
      <p:sp>
        <p:nvSpPr>
          <p:cNvPr id="240" name="Google Shape;240;p10"/>
          <p:cNvSpPr txBox="1"/>
          <p:nvPr/>
        </p:nvSpPr>
        <p:spPr>
          <a:xfrm>
            <a:off x="1496331" y="704011"/>
            <a:ext cx="11381469" cy="1164999"/>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a:solidFill>
                  <a:srgbClr val="5B6BCB"/>
                </a:solidFill>
                <a:latin typeface="Fraunces"/>
                <a:ea typeface="Fraunces"/>
                <a:cs typeface="Fraunces"/>
                <a:sym typeface="Fraunces"/>
              </a:rPr>
              <a:t>II. NGHĨA CỦA TỪ NGỮ</a:t>
            </a:r>
            <a:endParaRPr/>
          </a:p>
        </p:txBody>
      </p:sp>
      <p:sp>
        <p:nvSpPr>
          <p:cNvPr id="241" name="Google Shape;241;p10"/>
          <p:cNvSpPr txBox="1"/>
          <p:nvPr/>
        </p:nvSpPr>
        <p:spPr>
          <a:xfrm>
            <a:off x="2062767" y="7714894"/>
            <a:ext cx="2885243" cy="66865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3600" b="1" i="0" u="none" strike="noStrike" cap="none">
                <a:solidFill>
                  <a:srgbClr val="5B6BCB"/>
                </a:solidFill>
                <a:latin typeface="Roboto Condensed"/>
                <a:ea typeface="Roboto Condensed"/>
                <a:cs typeface="Roboto Condensed"/>
                <a:sym typeface="Roboto Condensed"/>
              </a:rPr>
              <a:t>Yêu cầu</a:t>
            </a:r>
            <a:endParaRPr/>
          </a:p>
        </p:txBody>
      </p:sp>
      <p:sp>
        <p:nvSpPr>
          <p:cNvPr id="242" name="Google Shape;242;p10"/>
          <p:cNvSpPr txBox="1"/>
          <p:nvPr/>
        </p:nvSpPr>
        <p:spPr>
          <a:xfrm>
            <a:off x="2072292" y="8503002"/>
            <a:ext cx="6477499" cy="607314"/>
          </a:xfrm>
          <a:prstGeom prst="rect">
            <a:avLst/>
          </a:prstGeom>
          <a:noFill/>
          <a:ln>
            <a:noFill/>
          </a:ln>
        </p:spPr>
        <p:txBody>
          <a:bodyPr spcFirstLastPara="1" wrap="square" lIns="0" tIns="0" rIns="0" bIns="0" anchor="t" anchorCtr="0">
            <a:spAutoFit/>
          </a:bodyPr>
          <a:lstStyle/>
          <a:p>
            <a:pPr marL="0" marR="0" lvl="0" indent="0" algn="l" rtl="0">
              <a:lnSpc>
                <a:spcPct val="147013"/>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HS thực hiện bài tập 4,5 tr 20; 1,2 tr26</a:t>
            </a:r>
            <a:endParaRPr/>
          </a:p>
        </p:txBody>
      </p:sp>
      <p:sp>
        <p:nvSpPr>
          <p:cNvPr id="243" name="Google Shape;243;p10"/>
          <p:cNvSpPr txBox="1"/>
          <p:nvPr/>
        </p:nvSpPr>
        <p:spPr>
          <a:xfrm>
            <a:off x="1496331" y="2023041"/>
            <a:ext cx="9368715" cy="87693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4700" b="1" i="0" u="none" strike="noStrike" cap="none">
                <a:solidFill>
                  <a:srgbClr val="D84F97"/>
                </a:solidFill>
                <a:latin typeface="Fraunces"/>
                <a:ea typeface="Fraunces"/>
                <a:cs typeface="Fraunces"/>
                <a:sym typeface="Fraunces"/>
              </a:rPr>
              <a:t>1. Cách giải nghĩa từ</a:t>
            </a:r>
            <a:endParaRPr sz="4700" b="1" i="0" u="none" strike="noStrike" cap="none">
              <a:solidFill>
                <a:srgbClr val="D84F97"/>
              </a:solidFill>
              <a:latin typeface="Fraunces"/>
              <a:ea typeface="Fraunces"/>
              <a:cs typeface="Fraunces"/>
              <a:sym typeface="Fraunces"/>
            </a:endParaRPr>
          </a:p>
        </p:txBody>
      </p:sp>
      <p:sp>
        <p:nvSpPr>
          <p:cNvPr id="244" name="Google Shape;244;p10"/>
          <p:cNvSpPr txBox="1"/>
          <p:nvPr/>
        </p:nvSpPr>
        <p:spPr>
          <a:xfrm>
            <a:off x="1028700" y="3308096"/>
            <a:ext cx="9368715" cy="3231654"/>
          </a:xfrm>
          <a:prstGeom prst="rect">
            <a:avLst/>
          </a:prstGeom>
          <a:noFill/>
          <a:ln>
            <a:noFill/>
          </a:ln>
        </p:spPr>
        <p:txBody>
          <a:bodyPr spcFirstLastPara="1" wrap="square" lIns="0" tIns="0" rIns="0" bIns="0" anchor="t" anchorCtr="0">
            <a:spAutoFit/>
          </a:bodyPr>
          <a:lstStyle/>
          <a:p>
            <a:pPr marL="734059" marR="0" lvl="1" indent="-367030" algn="just" rtl="0">
              <a:lnSpc>
                <a:spcPct val="150000"/>
              </a:lnSpc>
              <a:spcBef>
                <a:spcPts val="0"/>
              </a:spcBef>
              <a:spcAft>
                <a:spcPts val="0"/>
              </a:spcAft>
              <a:buClr>
                <a:srgbClr val="000000"/>
              </a:buClr>
              <a:buSzPts val="3600"/>
              <a:buFont typeface="Arial"/>
              <a:buChar char="•"/>
            </a:pPr>
            <a:r>
              <a:rPr lang="en-US" sz="3600" b="0" i="0" u="none" strike="noStrike" cap="none">
                <a:solidFill>
                  <a:srgbClr val="000000"/>
                </a:solidFill>
                <a:latin typeface="Roboto Condensed"/>
                <a:ea typeface="Roboto Condensed"/>
                <a:cs typeface="Roboto Condensed"/>
                <a:sym typeface="Roboto Condensed"/>
              </a:rPr>
              <a:t>Giải thích nghĩa của từ từ việc suy đoán nghĩa dựa trên ngữ cảnh (các từ ngữ xung quanh)</a:t>
            </a:r>
            <a:endParaRPr/>
          </a:p>
          <a:p>
            <a:pPr marL="734059" marR="0" lvl="1" indent="-367030" algn="just" rtl="0">
              <a:lnSpc>
                <a:spcPct val="150000"/>
              </a:lnSpc>
              <a:spcBef>
                <a:spcPts val="0"/>
              </a:spcBef>
              <a:spcAft>
                <a:spcPts val="0"/>
              </a:spcAft>
              <a:buClr>
                <a:srgbClr val="000000"/>
              </a:buClr>
              <a:buSzPts val="3600"/>
              <a:buFont typeface="Arial"/>
              <a:buChar char="•"/>
            </a:pPr>
            <a:r>
              <a:rPr lang="en-US" sz="3600" b="0" i="0" u="none" strike="noStrike" cap="none">
                <a:solidFill>
                  <a:srgbClr val="000000"/>
                </a:solidFill>
                <a:latin typeface="Roboto Condensed"/>
                <a:ea typeface="Roboto Condensed"/>
                <a:cs typeface="Roboto Condensed"/>
                <a:sym typeface="Roboto Condensed"/>
              </a:rPr>
              <a:t>Giải thích nghĩa của từ (thành ngữ) dựa trên các truyện kể mà thành ngữ hình thành</a:t>
            </a:r>
            <a:endParaRPr sz="3600" b="0" i="0" u="none" strike="noStrike" cap="none">
              <a:solidFill>
                <a:srgbClr val="000000"/>
              </a:solidFill>
              <a:latin typeface="Roboto Condensed"/>
              <a:ea typeface="Roboto Condensed"/>
              <a:cs typeface="Roboto Condensed"/>
              <a:sym typeface="Roboto Condensed"/>
            </a:endParaRPr>
          </a:p>
        </p:txBody>
      </p:sp>
      <p:pic>
        <p:nvPicPr>
          <p:cNvPr id="245" name="Google Shape;245;p10"/>
          <p:cNvPicPr preferRelativeResize="0"/>
          <p:nvPr/>
        </p:nvPicPr>
        <p:blipFill rotWithShape="1">
          <a:blip r:embed="rId6">
            <a:alphaModFix/>
          </a:blip>
          <a:srcRect/>
          <a:stretch/>
        </p:blipFill>
        <p:spPr>
          <a:xfrm rot="9413767" flipH="1">
            <a:off x="-1750765" y="-384865"/>
            <a:ext cx="2484001" cy="33138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fade">
                                      <p:cBhvr>
                                        <p:cTn id="12" dur="500"/>
                                        <p:tgtEl>
                                          <p:spTgt spid="2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500"/>
                                        <p:tgtEl>
                                          <p:spTgt spid="2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1"/>
                                        </p:tgtEl>
                                        <p:attrNameLst>
                                          <p:attrName>style.visibility</p:attrName>
                                        </p:attrNameLst>
                                      </p:cBhvr>
                                      <p:to>
                                        <p:strVal val="visible"/>
                                      </p:to>
                                    </p:set>
                                    <p:animEffect transition="in" filter="fade">
                                      <p:cBhvr>
                                        <p:cTn id="27" dur="500"/>
                                        <p:tgtEl>
                                          <p:spTgt spid="2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2"/>
                                        </p:tgtEl>
                                        <p:attrNameLst>
                                          <p:attrName>style.visibility</p:attrName>
                                        </p:attrNameLst>
                                      </p:cBhvr>
                                      <p:to>
                                        <p:strVal val="visible"/>
                                      </p:to>
                                    </p:set>
                                    <p:animEffect transition="in" filter="fade">
                                      <p:cBhvr>
                                        <p:cTn id="32" dur="500"/>
                                        <p:tgtEl>
                                          <p:spTgt spid="2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9"/>
                                        </p:tgtEl>
                                        <p:attrNameLst>
                                          <p:attrName>style.visibility</p:attrName>
                                        </p:attrNameLst>
                                      </p:cBhvr>
                                      <p:to>
                                        <p:strVal val="visible"/>
                                      </p:to>
                                    </p:set>
                                    <p:animEffect transition="in" filter="fade">
                                      <p:cBhvr>
                                        <p:cTn id="37"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9"/>
        <p:cNvGrpSpPr/>
        <p:nvPr/>
      </p:nvGrpSpPr>
      <p:grpSpPr>
        <a:xfrm>
          <a:off x="0" y="0"/>
          <a:ext cx="0" cy="0"/>
          <a:chOff x="0" y="0"/>
          <a:chExt cx="0" cy="0"/>
        </a:xfrm>
      </p:grpSpPr>
      <p:pic>
        <p:nvPicPr>
          <p:cNvPr id="250" name="Google Shape;250;p11"/>
          <p:cNvPicPr preferRelativeResize="0"/>
          <p:nvPr/>
        </p:nvPicPr>
        <p:blipFill rotWithShape="1">
          <a:blip r:embed="rId3">
            <a:alphaModFix/>
          </a:blip>
          <a:srcRect/>
          <a:stretch/>
        </p:blipFill>
        <p:spPr>
          <a:xfrm rot="-3809985" flipH="1">
            <a:off x="15559917" y="7623991"/>
            <a:ext cx="3303365" cy="3112046"/>
          </a:xfrm>
          <a:prstGeom prst="rect">
            <a:avLst/>
          </a:prstGeom>
          <a:noFill/>
          <a:ln>
            <a:noFill/>
          </a:ln>
        </p:spPr>
      </p:pic>
      <p:pic>
        <p:nvPicPr>
          <p:cNvPr id="251" name="Google Shape;251;p11"/>
          <p:cNvPicPr preferRelativeResize="0"/>
          <p:nvPr/>
        </p:nvPicPr>
        <p:blipFill rotWithShape="1">
          <a:blip r:embed="rId4">
            <a:alphaModFix/>
          </a:blip>
          <a:srcRect/>
          <a:stretch/>
        </p:blipFill>
        <p:spPr>
          <a:xfrm>
            <a:off x="15722029" y="6255121"/>
            <a:ext cx="1424702" cy="1542998"/>
          </a:xfrm>
          <a:prstGeom prst="rect">
            <a:avLst/>
          </a:prstGeom>
          <a:noFill/>
          <a:ln>
            <a:noFill/>
          </a:ln>
        </p:spPr>
      </p:pic>
      <p:pic>
        <p:nvPicPr>
          <p:cNvPr id="252" name="Google Shape;252;p11"/>
          <p:cNvPicPr preferRelativeResize="0"/>
          <p:nvPr/>
        </p:nvPicPr>
        <p:blipFill rotWithShape="1">
          <a:blip r:embed="rId5">
            <a:alphaModFix/>
          </a:blip>
          <a:srcRect/>
          <a:stretch/>
        </p:blipFill>
        <p:spPr>
          <a:xfrm rot="-6732586">
            <a:off x="16978898" y="6446022"/>
            <a:ext cx="1486382" cy="1181054"/>
          </a:xfrm>
          <a:prstGeom prst="rect">
            <a:avLst/>
          </a:prstGeom>
          <a:noFill/>
          <a:ln>
            <a:noFill/>
          </a:ln>
        </p:spPr>
      </p:pic>
      <p:pic>
        <p:nvPicPr>
          <p:cNvPr id="253" name="Google Shape;253;p11"/>
          <p:cNvPicPr preferRelativeResize="0"/>
          <p:nvPr/>
        </p:nvPicPr>
        <p:blipFill rotWithShape="1">
          <a:blip r:embed="rId6">
            <a:alphaModFix/>
          </a:blip>
          <a:srcRect/>
          <a:stretch/>
        </p:blipFill>
        <p:spPr>
          <a:xfrm rot="-6561859">
            <a:off x="-647521" y="-793577"/>
            <a:ext cx="2323983" cy="2395859"/>
          </a:xfrm>
          <a:prstGeom prst="rect">
            <a:avLst/>
          </a:prstGeom>
          <a:noFill/>
          <a:ln>
            <a:noFill/>
          </a:ln>
        </p:spPr>
      </p:pic>
      <p:pic>
        <p:nvPicPr>
          <p:cNvPr id="254" name="Google Shape;254;p11"/>
          <p:cNvPicPr preferRelativeResize="0"/>
          <p:nvPr/>
        </p:nvPicPr>
        <p:blipFill rotWithShape="1">
          <a:blip r:embed="rId7">
            <a:alphaModFix/>
          </a:blip>
          <a:srcRect/>
          <a:stretch/>
        </p:blipFill>
        <p:spPr>
          <a:xfrm rot="9413767" flipH="1">
            <a:off x="-1242000" y="526030"/>
            <a:ext cx="2484001" cy="3313842"/>
          </a:xfrm>
          <a:prstGeom prst="rect">
            <a:avLst/>
          </a:prstGeom>
          <a:noFill/>
          <a:ln>
            <a:noFill/>
          </a:ln>
        </p:spPr>
      </p:pic>
      <p:sp>
        <p:nvSpPr>
          <p:cNvPr id="255" name="Google Shape;255;p11"/>
          <p:cNvSpPr txBox="1"/>
          <p:nvPr/>
        </p:nvSpPr>
        <p:spPr>
          <a:xfrm>
            <a:off x="1780515" y="2021026"/>
            <a:ext cx="9368715" cy="87693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4700" b="1" i="0" u="none" strike="noStrike" cap="none">
                <a:solidFill>
                  <a:srgbClr val="D84F97"/>
                </a:solidFill>
                <a:latin typeface="Fraunces"/>
                <a:ea typeface="Fraunces"/>
                <a:cs typeface="Fraunces"/>
                <a:sym typeface="Fraunces"/>
              </a:rPr>
              <a:t>2. Thực hành</a:t>
            </a:r>
            <a:endParaRPr sz="4700" b="1" i="0" u="none" strike="noStrike" cap="none">
              <a:solidFill>
                <a:srgbClr val="D84F97"/>
              </a:solidFill>
              <a:latin typeface="Fraunces"/>
              <a:ea typeface="Fraunces"/>
              <a:cs typeface="Fraunces"/>
              <a:sym typeface="Fraunces"/>
            </a:endParaRPr>
          </a:p>
        </p:txBody>
      </p:sp>
      <p:sp>
        <p:nvSpPr>
          <p:cNvPr id="256" name="Google Shape;256;p11"/>
          <p:cNvSpPr txBox="1"/>
          <p:nvPr/>
        </p:nvSpPr>
        <p:spPr>
          <a:xfrm>
            <a:off x="1496331" y="704011"/>
            <a:ext cx="12372069" cy="1164999"/>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a:solidFill>
                  <a:srgbClr val="424F9D"/>
                </a:solidFill>
                <a:latin typeface="Fraunces"/>
                <a:ea typeface="Fraunces"/>
                <a:cs typeface="Fraunces"/>
                <a:sym typeface="Fraunces"/>
              </a:rPr>
              <a:t>II. NGHĨA CỦA TỪ NGỮ</a:t>
            </a:r>
            <a:endParaRPr/>
          </a:p>
        </p:txBody>
      </p:sp>
      <p:sp>
        <p:nvSpPr>
          <p:cNvPr id="257" name="Google Shape;257;p11"/>
          <p:cNvSpPr txBox="1"/>
          <p:nvPr/>
        </p:nvSpPr>
        <p:spPr>
          <a:xfrm>
            <a:off x="1792561" y="3249903"/>
            <a:ext cx="2885100" cy="554100"/>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3600" b="1" i="0" u="none" strike="noStrike" cap="none">
                <a:solidFill>
                  <a:srgbClr val="5B6BCB"/>
                </a:solidFill>
                <a:latin typeface="Roboto Condensed"/>
                <a:ea typeface="Roboto Condensed"/>
                <a:cs typeface="Roboto Condensed"/>
                <a:sym typeface="Roboto Condensed"/>
              </a:rPr>
              <a:t>Bài </a:t>
            </a:r>
            <a:r>
              <a:rPr lang="en-US" sz="3600" b="1">
                <a:solidFill>
                  <a:srgbClr val="5B6BCB"/>
                </a:solidFill>
                <a:latin typeface="Roboto Condensed"/>
                <a:ea typeface="Roboto Condensed"/>
                <a:cs typeface="Roboto Condensed"/>
                <a:sym typeface="Roboto Condensed"/>
              </a:rPr>
              <a:t>4 </a:t>
            </a:r>
            <a:r>
              <a:rPr lang="en-US" sz="3600" b="1" i="0" u="none" strike="noStrike" cap="none">
                <a:solidFill>
                  <a:srgbClr val="5B6BCB"/>
                </a:solidFill>
                <a:latin typeface="Roboto Condensed"/>
                <a:ea typeface="Roboto Condensed"/>
                <a:cs typeface="Roboto Condensed"/>
                <a:sym typeface="Roboto Condensed"/>
              </a:rPr>
              <a:t>SGK tr.2</a:t>
            </a:r>
            <a:r>
              <a:rPr lang="en-US" sz="3600" b="1">
                <a:solidFill>
                  <a:srgbClr val="5B6BCB"/>
                </a:solidFill>
                <a:latin typeface="Roboto Condensed"/>
                <a:ea typeface="Roboto Condensed"/>
                <a:cs typeface="Roboto Condensed"/>
                <a:sym typeface="Roboto Condensed"/>
              </a:rPr>
              <a:t>0</a:t>
            </a:r>
            <a:endParaRPr/>
          </a:p>
        </p:txBody>
      </p:sp>
      <p:graphicFrame>
        <p:nvGraphicFramePr>
          <p:cNvPr id="258" name="Google Shape;258;p11"/>
          <p:cNvGraphicFramePr/>
          <p:nvPr>
            <p:extLst>
              <p:ext uri="{D42A27DB-BD31-4B8C-83A1-F6EECF244321}">
                <p14:modId xmlns:p14="http://schemas.microsoft.com/office/powerpoint/2010/main" val="797722291"/>
              </p:ext>
            </p:extLst>
          </p:nvPr>
        </p:nvGraphicFramePr>
        <p:xfrm>
          <a:off x="1792561" y="4279251"/>
          <a:ext cx="15354150" cy="4317025"/>
        </p:xfrm>
        <a:graphic>
          <a:graphicData uri="http://schemas.openxmlformats.org/drawingml/2006/table">
            <a:tbl>
              <a:tblPr>
                <a:noFill/>
                <a:tableStyleId>{83ECDD0C-DD91-48EE-ABAC-247EDB0DC4A9}</a:tableStyleId>
              </a:tblPr>
              <a:tblGrid>
                <a:gridCol w="3205350">
                  <a:extLst>
                    <a:ext uri="{9D8B030D-6E8A-4147-A177-3AD203B41FA5}">
                      <a16:colId xmlns:a16="http://schemas.microsoft.com/office/drawing/2014/main" val="20000"/>
                    </a:ext>
                  </a:extLst>
                </a:gridCol>
                <a:gridCol w="5118675">
                  <a:extLst>
                    <a:ext uri="{9D8B030D-6E8A-4147-A177-3AD203B41FA5}">
                      <a16:colId xmlns:a16="http://schemas.microsoft.com/office/drawing/2014/main" val="20001"/>
                    </a:ext>
                  </a:extLst>
                </a:gridCol>
                <a:gridCol w="7030125">
                  <a:extLst>
                    <a:ext uri="{9D8B030D-6E8A-4147-A177-3AD203B41FA5}">
                      <a16:colId xmlns:a16="http://schemas.microsoft.com/office/drawing/2014/main" val="20002"/>
                    </a:ext>
                  </a:extLst>
                </a:gridCol>
              </a:tblGrid>
              <a:tr h="797625">
                <a:tc>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Từ</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Nghĩa thông thường</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Nghĩa trong văn bản</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extLst>
                  <a:ext uri="{0D108BD9-81ED-4DB2-BD59-A6C34878D82A}">
                    <a16:rowId xmlns:a16="http://schemas.microsoft.com/office/drawing/2014/main" val="10000"/>
                  </a:ext>
                </a:extLst>
              </a:tr>
              <a:tr h="2077925">
                <a:tc>
                  <a:txBody>
                    <a:bodyPr/>
                    <a:lstStyle/>
                    <a:p>
                      <a:pPr marL="0" marR="0" lvl="0" indent="0" algn="just" rtl="0">
                        <a:spcBef>
                          <a:spcPts val="0"/>
                        </a:spcBef>
                        <a:spcAft>
                          <a:spcPts val="0"/>
                        </a:spcAft>
                        <a:buNone/>
                      </a:pPr>
                      <a:r>
                        <a:rPr lang="en-US" sz="3399">
                          <a:solidFill>
                            <a:srgbClr val="000000"/>
                          </a:solidFill>
                          <a:latin typeface="Roboto Condensed"/>
                          <a:ea typeface="Roboto Condensed"/>
                          <a:cs typeface="Roboto Condensed"/>
                          <a:sym typeface="Roboto Condensed"/>
                        </a:rPr>
                        <a:t>nghèo</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just" rtl="0">
                        <a:spcBef>
                          <a:spcPts val="0"/>
                        </a:spcBef>
                        <a:spcAft>
                          <a:spcPts val="0"/>
                        </a:spcAft>
                        <a:buNone/>
                      </a:pPr>
                      <a:r>
                        <a:rPr lang="en-US" sz="3399">
                          <a:solidFill>
                            <a:srgbClr val="000000"/>
                          </a:solidFill>
                          <a:latin typeface="Roboto Condensed"/>
                          <a:ea typeface="Roboto Condensed"/>
                          <a:cs typeface="Roboto Condensed"/>
                          <a:sym typeface="Roboto Condensed"/>
                        </a:rPr>
                        <a:t>chỉ sự thiếu thốn, không có gì cả; trái nghĩa với giàu có</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just" rtl="0">
                        <a:spcBef>
                          <a:spcPts val="0"/>
                        </a:spcBef>
                        <a:spcAft>
                          <a:spcPts val="0"/>
                        </a:spcAft>
                        <a:buNone/>
                      </a:pPr>
                      <a:r>
                        <a:rPr lang="en-US" sz="3399">
                          <a:solidFill>
                            <a:srgbClr val="000000"/>
                          </a:solidFill>
                          <a:latin typeface="Roboto Condensed"/>
                          <a:ea typeface="Roboto Condensed"/>
                          <a:cs typeface="Roboto Condensed"/>
                          <a:sym typeface="Roboto Condensed"/>
                        </a:rPr>
                        <a:t>Chỉ khả năng lao động, hoàn thành công việc ở mức kém, đuối sức hơn những người bình thường</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1"/>
                  </a:ext>
                </a:extLst>
              </a:tr>
              <a:tr h="1441475">
                <a:tc>
                  <a:txBody>
                    <a:bodyPr/>
                    <a:lstStyle/>
                    <a:p>
                      <a:pPr marL="0" marR="0" lvl="0" indent="0" algn="just" rtl="0">
                        <a:spcBef>
                          <a:spcPts val="0"/>
                        </a:spcBef>
                        <a:spcAft>
                          <a:spcPts val="0"/>
                        </a:spcAft>
                        <a:buNone/>
                      </a:pPr>
                      <a:r>
                        <a:rPr lang="en-US" sz="3399">
                          <a:solidFill>
                            <a:srgbClr val="000000"/>
                          </a:solidFill>
                          <a:latin typeface="Roboto Condensed"/>
                          <a:ea typeface="Roboto Condensed"/>
                          <a:cs typeface="Roboto Condensed"/>
                          <a:sym typeface="Roboto Condensed"/>
                        </a:rPr>
                        <a:t>mưa dầm sùi sụt</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just" rtl="0">
                        <a:spcBef>
                          <a:spcPts val="0"/>
                        </a:spcBef>
                        <a:spcAft>
                          <a:spcPts val="0"/>
                        </a:spcAft>
                        <a:buNone/>
                      </a:pPr>
                      <a:r>
                        <a:rPr lang="en-US" sz="3399" dirty="0" err="1">
                          <a:solidFill>
                            <a:srgbClr val="000000"/>
                          </a:solidFill>
                          <a:latin typeface="Roboto Condensed"/>
                          <a:ea typeface="Roboto Condensed"/>
                          <a:cs typeface="Roboto Condensed"/>
                          <a:sym typeface="Roboto Condensed"/>
                        </a:rPr>
                        <a:t>mưa</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nhỏ</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rả</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rích</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kéo</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dài</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nhiều</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ngày</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không</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dứt</a:t>
                      </a:r>
                      <a:r>
                        <a:rPr lang="en-US" sz="3399" dirty="0">
                          <a:solidFill>
                            <a:srgbClr val="000000"/>
                          </a:solidFill>
                          <a:latin typeface="Roboto Condensed"/>
                          <a:ea typeface="Roboto Condensed"/>
                          <a:cs typeface="Roboto Condensed"/>
                          <a:sym typeface="Roboto Condensed"/>
                        </a:rPr>
                        <a:t>.</a:t>
                      </a:r>
                      <a:endParaRPr sz="1100" dirty="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just" rtl="0">
                        <a:spcBef>
                          <a:spcPts val="0"/>
                        </a:spcBef>
                        <a:spcAft>
                          <a:spcPts val="0"/>
                        </a:spcAft>
                        <a:buNone/>
                      </a:pPr>
                      <a:r>
                        <a:rPr lang="en-US" sz="3399" dirty="0" err="1">
                          <a:solidFill>
                            <a:srgbClr val="000000"/>
                          </a:solidFill>
                          <a:latin typeface="Roboto Condensed"/>
                          <a:ea typeface="Roboto Condensed"/>
                          <a:cs typeface="Roboto Condensed"/>
                          <a:sym typeface="Roboto Condensed"/>
                        </a:rPr>
                        <a:t>Chỉ</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điệu</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hát</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nhỏ</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buồn</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thê</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lương</a:t>
                      </a:r>
                      <a:r>
                        <a:rPr lang="en-US" sz="3399" dirty="0">
                          <a:solidFill>
                            <a:srgbClr val="000000"/>
                          </a:solidFill>
                          <a:latin typeface="Roboto Condensed"/>
                          <a:ea typeface="Roboto Condensed"/>
                          <a:cs typeface="Roboto Condensed"/>
                          <a:sym typeface="Roboto Condensed"/>
                        </a:rPr>
                        <a:t>.</a:t>
                      </a:r>
                      <a:endParaRPr sz="1100" dirty="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500"/>
                                        <p:tgtEl>
                                          <p:spTgt spid="2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500"/>
                                        <p:tgtEl>
                                          <p:spTgt spid="2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
                                        </p:tgtEl>
                                        <p:attrNameLst>
                                          <p:attrName>style.visibility</p:attrName>
                                        </p:attrNameLst>
                                      </p:cBhvr>
                                      <p:to>
                                        <p:strVal val="visible"/>
                                      </p:to>
                                    </p:set>
                                    <p:animEffect transition="in" filter="fade">
                                      <p:cBhvr>
                                        <p:cTn id="17" dur="500"/>
                                        <p:tgtEl>
                                          <p:spTgt spid="2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8"/>
                                        </p:tgtEl>
                                        <p:attrNameLst>
                                          <p:attrName>style.visibility</p:attrName>
                                        </p:attrNameLst>
                                      </p:cBhvr>
                                      <p:to>
                                        <p:strVal val="visible"/>
                                      </p:to>
                                    </p:set>
                                    <p:animEffect transition="in" filter="fade">
                                      <p:cBhvr>
                                        <p:cTn id="22"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2"/>
        <p:cNvGrpSpPr/>
        <p:nvPr/>
      </p:nvGrpSpPr>
      <p:grpSpPr>
        <a:xfrm>
          <a:off x="0" y="0"/>
          <a:ext cx="0" cy="0"/>
          <a:chOff x="0" y="0"/>
          <a:chExt cx="0" cy="0"/>
        </a:xfrm>
      </p:grpSpPr>
      <p:pic>
        <p:nvPicPr>
          <p:cNvPr id="263" name="Google Shape;263;p12"/>
          <p:cNvPicPr preferRelativeResize="0"/>
          <p:nvPr/>
        </p:nvPicPr>
        <p:blipFill rotWithShape="1">
          <a:blip r:embed="rId3">
            <a:alphaModFix/>
          </a:blip>
          <a:srcRect/>
          <a:stretch/>
        </p:blipFill>
        <p:spPr>
          <a:xfrm rot="-3809985" flipH="1">
            <a:off x="15559917" y="7623991"/>
            <a:ext cx="3303365" cy="3112046"/>
          </a:xfrm>
          <a:prstGeom prst="rect">
            <a:avLst/>
          </a:prstGeom>
          <a:noFill/>
          <a:ln>
            <a:noFill/>
          </a:ln>
        </p:spPr>
      </p:pic>
      <p:pic>
        <p:nvPicPr>
          <p:cNvPr id="264" name="Google Shape;264;p12"/>
          <p:cNvPicPr preferRelativeResize="0"/>
          <p:nvPr/>
        </p:nvPicPr>
        <p:blipFill rotWithShape="1">
          <a:blip r:embed="rId4">
            <a:alphaModFix/>
          </a:blip>
          <a:srcRect/>
          <a:stretch/>
        </p:blipFill>
        <p:spPr>
          <a:xfrm>
            <a:off x="15722029" y="6255121"/>
            <a:ext cx="1424702" cy="1542998"/>
          </a:xfrm>
          <a:prstGeom prst="rect">
            <a:avLst/>
          </a:prstGeom>
          <a:noFill/>
          <a:ln>
            <a:noFill/>
          </a:ln>
        </p:spPr>
      </p:pic>
      <p:pic>
        <p:nvPicPr>
          <p:cNvPr id="265" name="Google Shape;265;p12"/>
          <p:cNvPicPr preferRelativeResize="0"/>
          <p:nvPr/>
        </p:nvPicPr>
        <p:blipFill rotWithShape="1">
          <a:blip r:embed="rId5">
            <a:alphaModFix/>
          </a:blip>
          <a:srcRect/>
          <a:stretch/>
        </p:blipFill>
        <p:spPr>
          <a:xfrm rot="-6732586">
            <a:off x="16978898" y="6446022"/>
            <a:ext cx="1486382" cy="1181054"/>
          </a:xfrm>
          <a:prstGeom prst="rect">
            <a:avLst/>
          </a:prstGeom>
          <a:noFill/>
          <a:ln>
            <a:noFill/>
          </a:ln>
        </p:spPr>
      </p:pic>
      <p:pic>
        <p:nvPicPr>
          <p:cNvPr id="266" name="Google Shape;266;p12"/>
          <p:cNvPicPr preferRelativeResize="0"/>
          <p:nvPr/>
        </p:nvPicPr>
        <p:blipFill rotWithShape="1">
          <a:blip r:embed="rId6">
            <a:alphaModFix/>
          </a:blip>
          <a:srcRect/>
          <a:stretch/>
        </p:blipFill>
        <p:spPr>
          <a:xfrm rot="-6561859">
            <a:off x="-647521" y="-793577"/>
            <a:ext cx="2323983" cy="2395859"/>
          </a:xfrm>
          <a:prstGeom prst="rect">
            <a:avLst/>
          </a:prstGeom>
          <a:noFill/>
          <a:ln>
            <a:noFill/>
          </a:ln>
        </p:spPr>
      </p:pic>
      <p:pic>
        <p:nvPicPr>
          <p:cNvPr id="267" name="Google Shape;267;p12"/>
          <p:cNvPicPr preferRelativeResize="0"/>
          <p:nvPr/>
        </p:nvPicPr>
        <p:blipFill rotWithShape="1">
          <a:blip r:embed="rId7">
            <a:alphaModFix/>
          </a:blip>
          <a:srcRect/>
          <a:stretch/>
        </p:blipFill>
        <p:spPr>
          <a:xfrm rot="9413767" flipH="1">
            <a:off x="-1242000" y="526030"/>
            <a:ext cx="2484001" cy="3313842"/>
          </a:xfrm>
          <a:prstGeom prst="rect">
            <a:avLst/>
          </a:prstGeom>
          <a:noFill/>
          <a:ln>
            <a:noFill/>
          </a:ln>
        </p:spPr>
      </p:pic>
      <p:sp>
        <p:nvSpPr>
          <p:cNvPr id="268" name="Google Shape;268;p12"/>
          <p:cNvSpPr txBox="1"/>
          <p:nvPr/>
        </p:nvSpPr>
        <p:spPr>
          <a:xfrm>
            <a:off x="1780515" y="2021026"/>
            <a:ext cx="9368715" cy="87693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4700" b="1" i="0" u="none" strike="noStrike" cap="none">
                <a:solidFill>
                  <a:srgbClr val="D84F97"/>
                </a:solidFill>
                <a:latin typeface="Fraunces"/>
                <a:ea typeface="Fraunces"/>
                <a:cs typeface="Fraunces"/>
                <a:sym typeface="Fraunces"/>
              </a:rPr>
              <a:t>2. Thực hành</a:t>
            </a:r>
            <a:endParaRPr sz="4700" b="1" i="0" u="none" strike="noStrike" cap="none">
              <a:solidFill>
                <a:srgbClr val="D84F97"/>
              </a:solidFill>
              <a:latin typeface="Fraunces"/>
              <a:ea typeface="Fraunces"/>
              <a:cs typeface="Fraunces"/>
              <a:sym typeface="Fraunces"/>
            </a:endParaRPr>
          </a:p>
        </p:txBody>
      </p:sp>
      <p:sp>
        <p:nvSpPr>
          <p:cNvPr id="269" name="Google Shape;269;p12"/>
          <p:cNvSpPr txBox="1"/>
          <p:nvPr/>
        </p:nvSpPr>
        <p:spPr>
          <a:xfrm>
            <a:off x="1496331" y="704011"/>
            <a:ext cx="10848069" cy="1164999"/>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a:solidFill>
                  <a:srgbClr val="424F9D"/>
                </a:solidFill>
                <a:latin typeface="Fraunces"/>
                <a:ea typeface="Fraunces"/>
                <a:cs typeface="Fraunces"/>
                <a:sym typeface="Fraunces"/>
              </a:rPr>
              <a:t>II. NGHĨA CỦA TỪ NGỮ</a:t>
            </a:r>
            <a:endParaRPr/>
          </a:p>
        </p:txBody>
      </p:sp>
      <p:sp>
        <p:nvSpPr>
          <p:cNvPr id="270" name="Google Shape;270;p12"/>
          <p:cNvSpPr txBox="1"/>
          <p:nvPr/>
        </p:nvSpPr>
        <p:spPr>
          <a:xfrm>
            <a:off x="1792561" y="3249903"/>
            <a:ext cx="2885243" cy="66865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3600" b="1" i="0" u="none" strike="noStrike" cap="none">
                <a:solidFill>
                  <a:srgbClr val="5B6BCB"/>
                </a:solidFill>
                <a:latin typeface="Roboto Condensed"/>
                <a:ea typeface="Roboto Condensed"/>
                <a:cs typeface="Roboto Condensed"/>
                <a:sym typeface="Roboto Condensed"/>
              </a:rPr>
              <a:t>Bài 5 tr20</a:t>
            </a:r>
            <a:endParaRPr/>
          </a:p>
        </p:txBody>
      </p:sp>
      <p:graphicFrame>
        <p:nvGraphicFramePr>
          <p:cNvPr id="271" name="Google Shape;271;p12"/>
          <p:cNvGraphicFramePr/>
          <p:nvPr/>
        </p:nvGraphicFramePr>
        <p:xfrm>
          <a:off x="1792561" y="4394808"/>
          <a:ext cx="15354175" cy="4343400"/>
        </p:xfrm>
        <a:graphic>
          <a:graphicData uri="http://schemas.openxmlformats.org/drawingml/2006/table">
            <a:tbl>
              <a:tblPr>
                <a:noFill/>
                <a:tableStyleId>{83ECDD0C-DD91-48EE-ABAC-247EDB0DC4A9}</a:tableStyleId>
              </a:tblPr>
              <a:tblGrid>
                <a:gridCol w="5132800">
                  <a:extLst>
                    <a:ext uri="{9D8B030D-6E8A-4147-A177-3AD203B41FA5}">
                      <a16:colId xmlns:a16="http://schemas.microsoft.com/office/drawing/2014/main" val="20000"/>
                    </a:ext>
                  </a:extLst>
                </a:gridCol>
                <a:gridCol w="10221375">
                  <a:extLst>
                    <a:ext uri="{9D8B030D-6E8A-4147-A177-3AD203B41FA5}">
                      <a16:colId xmlns:a16="http://schemas.microsoft.com/office/drawing/2014/main" val="20001"/>
                    </a:ext>
                  </a:extLst>
                </a:gridCol>
              </a:tblGrid>
              <a:tr h="1085850">
                <a:tc>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Thành ngữ</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Đặt câu</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extLst>
                  <a:ext uri="{0D108BD9-81ED-4DB2-BD59-A6C34878D82A}">
                    <a16:rowId xmlns:a16="http://schemas.microsoft.com/office/drawing/2014/main" val="10000"/>
                  </a:ext>
                </a:extLst>
              </a:tr>
              <a:tr h="1085850">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Ăn xổi ở thì</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Hoàn cảnh éo le khiến hắn ăn xổi ở thì cho qua ngày.</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1"/>
                  </a:ext>
                </a:extLst>
              </a:tr>
              <a:tr h="1085850">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Tắt lửa tối đèn</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Các cụ thường dạy, hàng xóm tắt lửa tối đèn có nhau.</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2"/>
                  </a:ext>
                </a:extLst>
              </a:tr>
              <a:tr h="1085850">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Hôi như cú mèo</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Cậu An đi đá bóng về nên người hôi như cú mèo.</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3"/>
                  </a:ext>
                </a:extLst>
              </a:tr>
            </a:tbl>
          </a:graphicData>
        </a:graphic>
      </p:graphicFrame>
      <p:pic>
        <p:nvPicPr>
          <p:cNvPr id="272" name="Google Shape;272;p12"/>
          <p:cNvPicPr preferRelativeResize="0"/>
          <p:nvPr/>
        </p:nvPicPr>
        <p:blipFill rotWithShape="1">
          <a:blip r:embed="rId8">
            <a:alphaModFix/>
          </a:blip>
          <a:srcRect/>
          <a:stretch/>
        </p:blipFill>
        <p:spPr>
          <a:xfrm rot="2292004">
            <a:off x="14176350" y="1606739"/>
            <a:ext cx="2443297" cy="11328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8"/>
                                        </p:tgtEl>
                                        <p:attrNameLst>
                                          <p:attrName>style.visibility</p:attrName>
                                        </p:attrNameLst>
                                      </p:cBhvr>
                                      <p:to>
                                        <p:strVal val="visible"/>
                                      </p:to>
                                    </p:set>
                                    <p:animEffect transition="in" filter="fade">
                                      <p:cBhvr>
                                        <p:cTn id="12" dur="500"/>
                                        <p:tgtEl>
                                          <p:spTgt spid="2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0"/>
                                        </p:tgtEl>
                                        <p:attrNameLst>
                                          <p:attrName>style.visibility</p:attrName>
                                        </p:attrNameLst>
                                      </p:cBhvr>
                                      <p:to>
                                        <p:strVal val="visible"/>
                                      </p:to>
                                    </p:set>
                                    <p:animEffect transition="in" filter="fade">
                                      <p:cBhvr>
                                        <p:cTn id="17" dur="500"/>
                                        <p:tgtEl>
                                          <p:spTgt spid="2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1"/>
                                        </p:tgtEl>
                                        <p:attrNameLst>
                                          <p:attrName>style.visibility</p:attrName>
                                        </p:attrNameLst>
                                      </p:cBhvr>
                                      <p:to>
                                        <p:strVal val="visible"/>
                                      </p:to>
                                    </p:set>
                                    <p:animEffect transition="in" filter="fade">
                                      <p:cBhvr>
                                        <p:cTn id="22"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6"/>
        <p:cNvGrpSpPr/>
        <p:nvPr/>
      </p:nvGrpSpPr>
      <p:grpSpPr>
        <a:xfrm>
          <a:off x="0" y="0"/>
          <a:ext cx="0" cy="0"/>
          <a:chOff x="0" y="0"/>
          <a:chExt cx="0" cy="0"/>
        </a:xfrm>
      </p:grpSpPr>
      <p:pic>
        <p:nvPicPr>
          <p:cNvPr id="277" name="Google Shape;277;p13"/>
          <p:cNvPicPr preferRelativeResize="0"/>
          <p:nvPr/>
        </p:nvPicPr>
        <p:blipFill rotWithShape="1">
          <a:blip r:embed="rId3">
            <a:alphaModFix/>
          </a:blip>
          <a:srcRect/>
          <a:stretch/>
        </p:blipFill>
        <p:spPr>
          <a:xfrm rot="-3809985" flipH="1">
            <a:off x="15559917" y="7623991"/>
            <a:ext cx="3303365" cy="3112046"/>
          </a:xfrm>
          <a:prstGeom prst="rect">
            <a:avLst/>
          </a:prstGeom>
          <a:noFill/>
          <a:ln>
            <a:noFill/>
          </a:ln>
        </p:spPr>
      </p:pic>
      <p:pic>
        <p:nvPicPr>
          <p:cNvPr id="278" name="Google Shape;278;p13"/>
          <p:cNvPicPr preferRelativeResize="0"/>
          <p:nvPr/>
        </p:nvPicPr>
        <p:blipFill rotWithShape="1">
          <a:blip r:embed="rId4">
            <a:alphaModFix/>
          </a:blip>
          <a:srcRect/>
          <a:stretch/>
        </p:blipFill>
        <p:spPr>
          <a:xfrm>
            <a:off x="15722029" y="6255121"/>
            <a:ext cx="1424702" cy="1542998"/>
          </a:xfrm>
          <a:prstGeom prst="rect">
            <a:avLst/>
          </a:prstGeom>
          <a:noFill/>
          <a:ln>
            <a:noFill/>
          </a:ln>
        </p:spPr>
      </p:pic>
      <p:pic>
        <p:nvPicPr>
          <p:cNvPr id="279" name="Google Shape;279;p13"/>
          <p:cNvPicPr preferRelativeResize="0"/>
          <p:nvPr/>
        </p:nvPicPr>
        <p:blipFill rotWithShape="1">
          <a:blip r:embed="rId5">
            <a:alphaModFix/>
          </a:blip>
          <a:srcRect/>
          <a:stretch/>
        </p:blipFill>
        <p:spPr>
          <a:xfrm rot="-6732586">
            <a:off x="16978898" y="6446022"/>
            <a:ext cx="1486382" cy="1181054"/>
          </a:xfrm>
          <a:prstGeom prst="rect">
            <a:avLst/>
          </a:prstGeom>
          <a:noFill/>
          <a:ln>
            <a:noFill/>
          </a:ln>
        </p:spPr>
      </p:pic>
      <p:pic>
        <p:nvPicPr>
          <p:cNvPr id="280" name="Google Shape;280;p13"/>
          <p:cNvPicPr preferRelativeResize="0"/>
          <p:nvPr/>
        </p:nvPicPr>
        <p:blipFill rotWithShape="1">
          <a:blip r:embed="rId6">
            <a:alphaModFix/>
          </a:blip>
          <a:srcRect/>
          <a:stretch/>
        </p:blipFill>
        <p:spPr>
          <a:xfrm rot="-6561859">
            <a:off x="-647521" y="-793577"/>
            <a:ext cx="2323983" cy="2395859"/>
          </a:xfrm>
          <a:prstGeom prst="rect">
            <a:avLst/>
          </a:prstGeom>
          <a:noFill/>
          <a:ln>
            <a:noFill/>
          </a:ln>
        </p:spPr>
      </p:pic>
      <p:pic>
        <p:nvPicPr>
          <p:cNvPr id="281" name="Google Shape;281;p13"/>
          <p:cNvPicPr preferRelativeResize="0"/>
          <p:nvPr/>
        </p:nvPicPr>
        <p:blipFill rotWithShape="1">
          <a:blip r:embed="rId7">
            <a:alphaModFix/>
          </a:blip>
          <a:srcRect/>
          <a:stretch/>
        </p:blipFill>
        <p:spPr>
          <a:xfrm rot="9413767" flipH="1">
            <a:off x="-1242000" y="526030"/>
            <a:ext cx="2484001" cy="3313842"/>
          </a:xfrm>
          <a:prstGeom prst="rect">
            <a:avLst/>
          </a:prstGeom>
          <a:noFill/>
          <a:ln>
            <a:noFill/>
          </a:ln>
        </p:spPr>
      </p:pic>
      <p:sp>
        <p:nvSpPr>
          <p:cNvPr id="282" name="Google Shape;282;p13"/>
          <p:cNvSpPr txBox="1"/>
          <p:nvPr/>
        </p:nvSpPr>
        <p:spPr>
          <a:xfrm>
            <a:off x="1780515" y="2021026"/>
            <a:ext cx="9368715" cy="87693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4700" b="1" i="0" u="none" strike="noStrike" cap="none">
                <a:solidFill>
                  <a:srgbClr val="D84F97"/>
                </a:solidFill>
                <a:latin typeface="Fraunces"/>
                <a:ea typeface="Fraunces"/>
                <a:cs typeface="Fraunces"/>
                <a:sym typeface="Fraunces"/>
              </a:rPr>
              <a:t>2. Thực hành</a:t>
            </a:r>
            <a:endParaRPr sz="4700" b="1" i="0" u="none" strike="noStrike" cap="none">
              <a:solidFill>
                <a:srgbClr val="D84F97"/>
              </a:solidFill>
              <a:latin typeface="Fraunces"/>
              <a:ea typeface="Fraunces"/>
              <a:cs typeface="Fraunces"/>
              <a:sym typeface="Fraunces"/>
            </a:endParaRPr>
          </a:p>
        </p:txBody>
      </p:sp>
      <p:sp>
        <p:nvSpPr>
          <p:cNvPr id="283" name="Google Shape;283;p13"/>
          <p:cNvSpPr txBox="1"/>
          <p:nvPr/>
        </p:nvSpPr>
        <p:spPr>
          <a:xfrm>
            <a:off x="1496331" y="704011"/>
            <a:ext cx="11762469" cy="1164999"/>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a:solidFill>
                  <a:srgbClr val="424F9D"/>
                </a:solidFill>
                <a:latin typeface="Fraunces"/>
                <a:ea typeface="Fraunces"/>
                <a:cs typeface="Fraunces"/>
                <a:sym typeface="Fraunces"/>
              </a:rPr>
              <a:t>II. NGHĨA CỦA TỪ NGỮ</a:t>
            </a:r>
            <a:endParaRPr/>
          </a:p>
        </p:txBody>
      </p:sp>
      <p:sp>
        <p:nvSpPr>
          <p:cNvPr id="284" name="Google Shape;284;p13"/>
          <p:cNvSpPr txBox="1"/>
          <p:nvPr/>
        </p:nvSpPr>
        <p:spPr>
          <a:xfrm>
            <a:off x="1792561" y="3249903"/>
            <a:ext cx="2885243" cy="66865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3600" b="1" i="0" u="none" strike="noStrike" cap="none">
                <a:solidFill>
                  <a:srgbClr val="5B6BCB"/>
                </a:solidFill>
                <a:latin typeface="Roboto Condensed"/>
                <a:ea typeface="Roboto Condensed"/>
                <a:cs typeface="Roboto Condensed"/>
                <a:sym typeface="Roboto Condensed"/>
              </a:rPr>
              <a:t>Bài 1 tr26</a:t>
            </a:r>
            <a:endParaRPr/>
          </a:p>
        </p:txBody>
      </p:sp>
      <p:graphicFrame>
        <p:nvGraphicFramePr>
          <p:cNvPr id="285" name="Google Shape;285;p13"/>
          <p:cNvGraphicFramePr/>
          <p:nvPr/>
        </p:nvGraphicFramePr>
        <p:xfrm>
          <a:off x="1792561" y="4394808"/>
          <a:ext cx="15354175" cy="4543425"/>
        </p:xfrm>
        <a:graphic>
          <a:graphicData uri="http://schemas.openxmlformats.org/drawingml/2006/table">
            <a:tbl>
              <a:tblPr>
                <a:noFill/>
                <a:tableStyleId>{83ECDD0C-DD91-48EE-ABAC-247EDB0DC4A9}</a:tableStyleId>
              </a:tblPr>
              <a:tblGrid>
                <a:gridCol w="5132800">
                  <a:extLst>
                    <a:ext uri="{9D8B030D-6E8A-4147-A177-3AD203B41FA5}">
                      <a16:colId xmlns:a16="http://schemas.microsoft.com/office/drawing/2014/main" val="20000"/>
                    </a:ext>
                  </a:extLst>
                </a:gridCol>
                <a:gridCol w="10221375">
                  <a:extLst>
                    <a:ext uri="{9D8B030D-6E8A-4147-A177-3AD203B41FA5}">
                      <a16:colId xmlns:a16="http://schemas.microsoft.com/office/drawing/2014/main" val="20001"/>
                    </a:ext>
                  </a:extLst>
                </a:gridCol>
              </a:tblGrid>
              <a:tr h="1729000">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Công nghiệp hóa</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Là quá trình chuyển đổi, nâng cao tỉ trọng phát triển ngành công nghiệp trong toàn bộ các ngành kinh tế</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0"/>
                  </a:ext>
                </a:extLst>
              </a:tr>
              <a:tr h="1729000">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Đô thị hóa</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Là sự mở rộng của đô thị, tính theo tỉ lệ phần trăm giữa số dân đô thị trên tổng số dân</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1"/>
                  </a:ext>
                </a:extLst>
              </a:tr>
              <a:tr h="1085425">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Biến hóa</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Thay đổi</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5"/>
                                        </p:tgtEl>
                                        <p:attrNameLst>
                                          <p:attrName>style.visibility</p:attrName>
                                        </p:attrNameLst>
                                      </p:cBhvr>
                                      <p:to>
                                        <p:strVal val="visible"/>
                                      </p:to>
                                    </p:set>
                                    <p:animEffect transition="in" filter="fade">
                                      <p:cBhvr>
                                        <p:cTn id="12"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9"/>
        <p:cNvGrpSpPr/>
        <p:nvPr/>
      </p:nvGrpSpPr>
      <p:grpSpPr>
        <a:xfrm>
          <a:off x="0" y="0"/>
          <a:ext cx="0" cy="0"/>
          <a:chOff x="0" y="0"/>
          <a:chExt cx="0" cy="0"/>
        </a:xfrm>
      </p:grpSpPr>
      <p:pic>
        <p:nvPicPr>
          <p:cNvPr id="290" name="Google Shape;290;p14"/>
          <p:cNvPicPr preferRelativeResize="0"/>
          <p:nvPr/>
        </p:nvPicPr>
        <p:blipFill rotWithShape="1">
          <a:blip r:embed="rId3">
            <a:alphaModFix/>
          </a:blip>
          <a:srcRect/>
          <a:stretch/>
        </p:blipFill>
        <p:spPr>
          <a:xfrm rot="-3809985" flipH="1">
            <a:off x="15559917" y="7623991"/>
            <a:ext cx="3303365" cy="3112046"/>
          </a:xfrm>
          <a:prstGeom prst="rect">
            <a:avLst/>
          </a:prstGeom>
          <a:noFill/>
          <a:ln>
            <a:noFill/>
          </a:ln>
        </p:spPr>
      </p:pic>
      <p:pic>
        <p:nvPicPr>
          <p:cNvPr id="291" name="Google Shape;291;p14"/>
          <p:cNvPicPr preferRelativeResize="0"/>
          <p:nvPr/>
        </p:nvPicPr>
        <p:blipFill rotWithShape="1">
          <a:blip r:embed="rId4">
            <a:alphaModFix/>
          </a:blip>
          <a:srcRect/>
          <a:stretch/>
        </p:blipFill>
        <p:spPr>
          <a:xfrm>
            <a:off x="15722029" y="6255121"/>
            <a:ext cx="1424702" cy="1542998"/>
          </a:xfrm>
          <a:prstGeom prst="rect">
            <a:avLst/>
          </a:prstGeom>
          <a:noFill/>
          <a:ln>
            <a:noFill/>
          </a:ln>
        </p:spPr>
      </p:pic>
      <p:pic>
        <p:nvPicPr>
          <p:cNvPr id="292" name="Google Shape;292;p14"/>
          <p:cNvPicPr preferRelativeResize="0"/>
          <p:nvPr/>
        </p:nvPicPr>
        <p:blipFill rotWithShape="1">
          <a:blip r:embed="rId5">
            <a:alphaModFix/>
          </a:blip>
          <a:srcRect/>
          <a:stretch/>
        </p:blipFill>
        <p:spPr>
          <a:xfrm rot="-6732586">
            <a:off x="16978898" y="6446022"/>
            <a:ext cx="1486382" cy="1181054"/>
          </a:xfrm>
          <a:prstGeom prst="rect">
            <a:avLst/>
          </a:prstGeom>
          <a:noFill/>
          <a:ln>
            <a:noFill/>
          </a:ln>
        </p:spPr>
      </p:pic>
      <p:pic>
        <p:nvPicPr>
          <p:cNvPr id="293" name="Google Shape;293;p14"/>
          <p:cNvPicPr preferRelativeResize="0"/>
          <p:nvPr/>
        </p:nvPicPr>
        <p:blipFill rotWithShape="1">
          <a:blip r:embed="rId6">
            <a:alphaModFix/>
          </a:blip>
          <a:srcRect/>
          <a:stretch/>
        </p:blipFill>
        <p:spPr>
          <a:xfrm rot="-6561859">
            <a:off x="-647521" y="-793577"/>
            <a:ext cx="2323983" cy="2395859"/>
          </a:xfrm>
          <a:prstGeom prst="rect">
            <a:avLst/>
          </a:prstGeom>
          <a:noFill/>
          <a:ln>
            <a:noFill/>
          </a:ln>
        </p:spPr>
      </p:pic>
      <p:pic>
        <p:nvPicPr>
          <p:cNvPr id="294" name="Google Shape;294;p14"/>
          <p:cNvPicPr preferRelativeResize="0"/>
          <p:nvPr/>
        </p:nvPicPr>
        <p:blipFill rotWithShape="1">
          <a:blip r:embed="rId7">
            <a:alphaModFix/>
          </a:blip>
          <a:srcRect/>
          <a:stretch/>
        </p:blipFill>
        <p:spPr>
          <a:xfrm rot="9413767" flipH="1">
            <a:off x="-1242000" y="526030"/>
            <a:ext cx="2484001" cy="3313842"/>
          </a:xfrm>
          <a:prstGeom prst="rect">
            <a:avLst/>
          </a:prstGeom>
          <a:noFill/>
          <a:ln>
            <a:noFill/>
          </a:ln>
        </p:spPr>
      </p:pic>
      <p:sp>
        <p:nvSpPr>
          <p:cNvPr id="295" name="Google Shape;295;p14"/>
          <p:cNvSpPr txBox="1"/>
          <p:nvPr/>
        </p:nvSpPr>
        <p:spPr>
          <a:xfrm>
            <a:off x="1780515" y="2021026"/>
            <a:ext cx="9368715" cy="87693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4700" b="1" i="0" u="none" strike="noStrike" cap="none">
                <a:solidFill>
                  <a:srgbClr val="D84F97"/>
                </a:solidFill>
                <a:latin typeface="Fraunces"/>
                <a:ea typeface="Fraunces"/>
                <a:cs typeface="Fraunces"/>
                <a:sym typeface="Fraunces"/>
              </a:rPr>
              <a:t>2. Thực hành</a:t>
            </a:r>
            <a:endParaRPr sz="4700" b="1" i="0" u="none" strike="noStrike" cap="none">
              <a:solidFill>
                <a:srgbClr val="D84F97"/>
              </a:solidFill>
              <a:latin typeface="Fraunces"/>
              <a:ea typeface="Fraunces"/>
              <a:cs typeface="Fraunces"/>
              <a:sym typeface="Fraunces"/>
            </a:endParaRPr>
          </a:p>
        </p:txBody>
      </p:sp>
      <p:sp>
        <p:nvSpPr>
          <p:cNvPr id="296" name="Google Shape;296;p14"/>
          <p:cNvSpPr txBox="1"/>
          <p:nvPr/>
        </p:nvSpPr>
        <p:spPr>
          <a:xfrm>
            <a:off x="1496331" y="704011"/>
            <a:ext cx="10467069" cy="11938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a:solidFill>
                  <a:srgbClr val="424F9D"/>
                </a:solidFill>
                <a:latin typeface="Fraunces"/>
                <a:ea typeface="Fraunces"/>
                <a:cs typeface="Fraunces"/>
                <a:sym typeface="Fraunces"/>
              </a:rPr>
              <a:t>II. NGHĨA CỦA TỪ NGỮ</a:t>
            </a:r>
            <a:endParaRPr/>
          </a:p>
        </p:txBody>
      </p:sp>
      <p:sp>
        <p:nvSpPr>
          <p:cNvPr id="297" name="Google Shape;297;p14"/>
          <p:cNvSpPr txBox="1"/>
          <p:nvPr/>
        </p:nvSpPr>
        <p:spPr>
          <a:xfrm>
            <a:off x="1792561" y="3249903"/>
            <a:ext cx="2885243" cy="66865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3600" b="1" i="0" u="none" strike="noStrike" cap="none">
                <a:solidFill>
                  <a:srgbClr val="5B6BCB"/>
                </a:solidFill>
                <a:latin typeface="Roboto Condensed"/>
                <a:ea typeface="Roboto Condensed"/>
                <a:cs typeface="Roboto Condensed"/>
                <a:sym typeface="Roboto Condensed"/>
              </a:rPr>
              <a:t>Bài 2 tr26</a:t>
            </a:r>
            <a:endParaRPr/>
          </a:p>
        </p:txBody>
      </p:sp>
      <p:graphicFrame>
        <p:nvGraphicFramePr>
          <p:cNvPr id="298" name="Google Shape;298;p14"/>
          <p:cNvGraphicFramePr/>
          <p:nvPr/>
        </p:nvGraphicFramePr>
        <p:xfrm>
          <a:off x="1792561" y="4394808"/>
          <a:ext cx="15354150" cy="4343400"/>
        </p:xfrm>
        <a:graphic>
          <a:graphicData uri="http://schemas.openxmlformats.org/drawingml/2006/table">
            <a:tbl>
              <a:tblPr>
                <a:noFill/>
                <a:tableStyleId>{83ECDD0C-DD91-48EE-ABAC-247EDB0DC4A9}</a:tableStyleId>
              </a:tblPr>
              <a:tblGrid>
                <a:gridCol w="2101500">
                  <a:extLst>
                    <a:ext uri="{9D8B030D-6E8A-4147-A177-3AD203B41FA5}">
                      <a16:colId xmlns:a16="http://schemas.microsoft.com/office/drawing/2014/main" val="20000"/>
                    </a:ext>
                  </a:extLst>
                </a:gridCol>
                <a:gridCol w="13252650">
                  <a:extLst>
                    <a:ext uri="{9D8B030D-6E8A-4147-A177-3AD203B41FA5}">
                      <a16:colId xmlns:a16="http://schemas.microsoft.com/office/drawing/2014/main" val="20001"/>
                    </a:ext>
                  </a:extLst>
                </a:gridCol>
              </a:tblGrid>
              <a:tr h="1085850">
                <a:tc>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Từ</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Đặt câu</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extLst>
                  <a:ext uri="{0D108BD9-81ED-4DB2-BD59-A6C34878D82A}">
                    <a16:rowId xmlns:a16="http://schemas.microsoft.com/office/drawing/2014/main" val="10000"/>
                  </a:ext>
                </a:extLst>
              </a:tr>
              <a:tr h="1085850">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Đơn điệu</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Hôm nay, cô ấy mặc chiếc váy khá đơn điệu.</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1"/>
                  </a:ext>
                </a:extLst>
              </a:tr>
              <a:tr h="1085850">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Kiên nhẫn</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Trong mọi tình huống, anh ấy luôn kiên nhẫn.</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2"/>
                  </a:ext>
                </a:extLst>
              </a:tr>
              <a:tr h="1085850">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Cốt lõi</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Một trong những giá trị cốt lõi của lớp chúng ta là tinh thần trách nhiệm.</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500"/>
                                        <p:tgtEl>
                                          <p:spTgt spid="2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
                                        </p:tgtEl>
                                        <p:attrNameLst>
                                          <p:attrName>style.visibility</p:attrName>
                                        </p:attrNameLst>
                                      </p:cBhvr>
                                      <p:to>
                                        <p:strVal val="visible"/>
                                      </p:to>
                                    </p:set>
                                    <p:animEffect transition="in" filter="fade">
                                      <p:cBhvr>
                                        <p:cTn id="12"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2"/>
        <p:cNvGrpSpPr/>
        <p:nvPr/>
      </p:nvGrpSpPr>
      <p:grpSpPr>
        <a:xfrm>
          <a:off x="0" y="0"/>
          <a:ext cx="0" cy="0"/>
          <a:chOff x="0" y="0"/>
          <a:chExt cx="0" cy="0"/>
        </a:xfrm>
      </p:grpSpPr>
      <p:pic>
        <p:nvPicPr>
          <p:cNvPr id="303" name="Google Shape;303;p15"/>
          <p:cNvPicPr preferRelativeResize="0"/>
          <p:nvPr/>
        </p:nvPicPr>
        <p:blipFill rotWithShape="1">
          <a:blip r:embed="rId3">
            <a:alphaModFix/>
          </a:blip>
          <a:srcRect/>
          <a:stretch/>
        </p:blipFill>
        <p:spPr>
          <a:xfrm rot="2700000">
            <a:off x="-1559437" y="8597862"/>
            <a:ext cx="2824308" cy="2824308"/>
          </a:xfrm>
          <a:prstGeom prst="rect">
            <a:avLst/>
          </a:prstGeom>
          <a:noFill/>
          <a:ln>
            <a:noFill/>
          </a:ln>
        </p:spPr>
      </p:pic>
      <p:pic>
        <p:nvPicPr>
          <p:cNvPr id="304" name="Google Shape;304;p15"/>
          <p:cNvPicPr preferRelativeResize="0"/>
          <p:nvPr/>
        </p:nvPicPr>
        <p:blipFill rotWithShape="1">
          <a:blip r:embed="rId4">
            <a:alphaModFix/>
          </a:blip>
          <a:srcRect/>
          <a:stretch/>
        </p:blipFill>
        <p:spPr>
          <a:xfrm rot="2700000">
            <a:off x="357310" y="8559351"/>
            <a:ext cx="3526663" cy="2359658"/>
          </a:xfrm>
          <a:prstGeom prst="rect">
            <a:avLst/>
          </a:prstGeom>
          <a:noFill/>
          <a:ln>
            <a:noFill/>
          </a:ln>
        </p:spPr>
      </p:pic>
      <p:pic>
        <p:nvPicPr>
          <p:cNvPr id="305" name="Google Shape;305;p15"/>
          <p:cNvPicPr preferRelativeResize="0"/>
          <p:nvPr/>
        </p:nvPicPr>
        <p:blipFill rotWithShape="1">
          <a:blip r:embed="rId5">
            <a:alphaModFix/>
          </a:blip>
          <a:srcRect/>
          <a:stretch/>
        </p:blipFill>
        <p:spPr>
          <a:xfrm rot="650281">
            <a:off x="-266533" y="5973827"/>
            <a:ext cx="2745182" cy="2745182"/>
          </a:xfrm>
          <a:prstGeom prst="rect">
            <a:avLst/>
          </a:prstGeom>
          <a:noFill/>
          <a:ln>
            <a:noFill/>
          </a:ln>
        </p:spPr>
      </p:pic>
      <p:grpSp>
        <p:nvGrpSpPr>
          <p:cNvPr id="306" name="Google Shape;306;p15"/>
          <p:cNvGrpSpPr/>
          <p:nvPr/>
        </p:nvGrpSpPr>
        <p:grpSpPr>
          <a:xfrm>
            <a:off x="9327936" y="3651492"/>
            <a:ext cx="8394563" cy="5594688"/>
            <a:chOff x="0" y="-13855"/>
            <a:chExt cx="11192752" cy="7459585"/>
          </a:xfrm>
        </p:grpSpPr>
        <p:sp>
          <p:nvSpPr>
            <p:cNvPr id="307" name="Google Shape;307;p15"/>
            <p:cNvSpPr/>
            <p:nvPr/>
          </p:nvSpPr>
          <p:spPr>
            <a:xfrm>
              <a:off x="0" y="-13855"/>
              <a:ext cx="11192752" cy="7459585"/>
            </a:xfrm>
            <a:custGeom>
              <a:avLst/>
              <a:gdLst/>
              <a:ahLst/>
              <a:cxnLst/>
              <a:rect l="l" t="t" r="r" b="b"/>
              <a:pathLst>
                <a:path w="3443102" h="2294710" extrusionOk="0">
                  <a:moveTo>
                    <a:pt x="2504203" y="2283522"/>
                  </a:moveTo>
                  <a:cubicBezTo>
                    <a:pt x="2504203" y="2283522"/>
                    <a:pt x="2084450" y="2294709"/>
                    <a:pt x="1621865" y="2292088"/>
                  </a:cubicBezTo>
                  <a:cubicBezTo>
                    <a:pt x="1584822"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905351"/>
                  </a:cubicBezTo>
                  <a:lnTo>
                    <a:pt x="3433962" y="905362"/>
                  </a:lnTo>
                  <a:cubicBezTo>
                    <a:pt x="3433962" y="2041583"/>
                    <a:pt x="3150965" y="2255681"/>
                    <a:pt x="2504203" y="2283522"/>
                  </a:cubicBezTo>
                  <a:close/>
                </a:path>
              </a:pathLst>
            </a:custGeom>
            <a:solidFill>
              <a:srgbClr val="DF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5"/>
            <p:cNvSpPr/>
            <p:nvPr/>
          </p:nvSpPr>
          <p:spPr>
            <a:xfrm>
              <a:off x="288416" y="305414"/>
              <a:ext cx="10424710" cy="6947711"/>
            </a:xfrm>
            <a:custGeom>
              <a:avLst/>
              <a:gdLst/>
              <a:ahLst/>
              <a:cxnLst/>
              <a:rect l="l" t="t" r="r" b="b"/>
              <a:pathLst>
                <a:path w="3443102" h="2294710" extrusionOk="0">
                  <a:moveTo>
                    <a:pt x="2504203" y="2283522"/>
                  </a:moveTo>
                  <a:cubicBezTo>
                    <a:pt x="2504203" y="2283522"/>
                    <a:pt x="2084450" y="2294709"/>
                    <a:pt x="1621865" y="2292088"/>
                  </a:cubicBezTo>
                  <a:cubicBezTo>
                    <a:pt x="1584822"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905351"/>
                  </a:cubicBezTo>
                  <a:lnTo>
                    <a:pt x="3433962" y="905362"/>
                  </a:lnTo>
                  <a:cubicBezTo>
                    <a:pt x="3433962" y="2041583"/>
                    <a:pt x="3150965" y="2255681"/>
                    <a:pt x="2504203" y="2283522"/>
                  </a:cubicBezTo>
                  <a:close/>
                </a:path>
              </a:pathLst>
            </a:cu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9" name="Google Shape;309;p15"/>
          <p:cNvPicPr preferRelativeResize="0"/>
          <p:nvPr/>
        </p:nvPicPr>
        <p:blipFill rotWithShape="1">
          <a:blip r:embed="rId6">
            <a:alphaModFix/>
          </a:blip>
          <a:srcRect/>
          <a:stretch/>
        </p:blipFill>
        <p:spPr>
          <a:xfrm rot="-8100000">
            <a:off x="15465826" y="-593026"/>
            <a:ext cx="5659536" cy="4114800"/>
          </a:xfrm>
          <a:prstGeom prst="rect">
            <a:avLst/>
          </a:prstGeom>
          <a:noFill/>
          <a:ln>
            <a:noFill/>
          </a:ln>
        </p:spPr>
      </p:pic>
      <p:sp>
        <p:nvSpPr>
          <p:cNvPr id="310" name="Google Shape;310;p15"/>
          <p:cNvSpPr txBox="1"/>
          <p:nvPr/>
        </p:nvSpPr>
        <p:spPr>
          <a:xfrm>
            <a:off x="1496331" y="704011"/>
            <a:ext cx="14569246" cy="11938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a:solidFill>
                  <a:srgbClr val="424F9D"/>
                </a:solidFill>
                <a:latin typeface="Fraunces"/>
                <a:ea typeface="Fraunces"/>
                <a:cs typeface="Fraunces"/>
                <a:sym typeface="Fraunces"/>
              </a:rPr>
              <a:t>III. BIỆN PHÁP TU TỪ SO SÁNH</a:t>
            </a:r>
            <a:endParaRPr/>
          </a:p>
        </p:txBody>
      </p:sp>
      <p:sp>
        <p:nvSpPr>
          <p:cNvPr id="311" name="Google Shape;311;p15"/>
          <p:cNvSpPr txBox="1"/>
          <p:nvPr/>
        </p:nvSpPr>
        <p:spPr>
          <a:xfrm>
            <a:off x="1849805" y="2373296"/>
            <a:ext cx="14956263" cy="589915"/>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399" b="1" i="0" u="none" strike="noStrike" cap="none">
                <a:solidFill>
                  <a:srgbClr val="000000"/>
                </a:solidFill>
                <a:latin typeface="Roboto Condensed"/>
                <a:ea typeface="Roboto Condensed"/>
                <a:cs typeface="Roboto Condensed"/>
                <a:sym typeface="Roboto Condensed"/>
              </a:rPr>
              <a:t>Hai cái răng đen nhánh lúc nào cũng nhai ngoàm ngoạp như hai lưỡi liềm máy làm việc.</a:t>
            </a:r>
            <a:endParaRPr/>
          </a:p>
        </p:txBody>
      </p:sp>
      <p:grpSp>
        <p:nvGrpSpPr>
          <p:cNvPr id="312" name="Google Shape;312;p15"/>
          <p:cNvGrpSpPr/>
          <p:nvPr/>
        </p:nvGrpSpPr>
        <p:grpSpPr>
          <a:xfrm>
            <a:off x="656726" y="3656604"/>
            <a:ext cx="8284007" cy="5521006"/>
            <a:chOff x="0" y="-13672"/>
            <a:chExt cx="11045342" cy="7361342"/>
          </a:xfrm>
        </p:grpSpPr>
        <p:sp>
          <p:nvSpPr>
            <p:cNvPr id="313" name="Google Shape;313;p15"/>
            <p:cNvSpPr/>
            <p:nvPr/>
          </p:nvSpPr>
          <p:spPr>
            <a:xfrm>
              <a:off x="0" y="-13672"/>
              <a:ext cx="11045342" cy="7361342"/>
            </a:xfrm>
            <a:custGeom>
              <a:avLst/>
              <a:gdLst/>
              <a:ahLst/>
              <a:cxnLst/>
              <a:rect l="l" t="t" r="r" b="b"/>
              <a:pathLst>
                <a:path w="3443102" h="2294710" extrusionOk="0">
                  <a:moveTo>
                    <a:pt x="2504203" y="2283522"/>
                  </a:moveTo>
                  <a:cubicBezTo>
                    <a:pt x="2504203" y="2283522"/>
                    <a:pt x="2084450" y="2294709"/>
                    <a:pt x="1621865" y="2292088"/>
                  </a:cubicBezTo>
                  <a:cubicBezTo>
                    <a:pt x="1584822"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905351"/>
                  </a:cubicBezTo>
                  <a:lnTo>
                    <a:pt x="3433962" y="905362"/>
                  </a:lnTo>
                  <a:cubicBezTo>
                    <a:pt x="3433962" y="2041583"/>
                    <a:pt x="3150965" y="2255681"/>
                    <a:pt x="2504203" y="2283522"/>
                  </a:cubicBezTo>
                  <a:close/>
                </a:path>
              </a:pathLst>
            </a:custGeom>
            <a:solidFill>
              <a:srgbClr val="DF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5"/>
            <p:cNvSpPr/>
            <p:nvPr/>
          </p:nvSpPr>
          <p:spPr>
            <a:xfrm>
              <a:off x="273579" y="169232"/>
              <a:ext cx="10496950" cy="6995857"/>
            </a:xfrm>
            <a:custGeom>
              <a:avLst/>
              <a:gdLst/>
              <a:ahLst/>
              <a:cxnLst/>
              <a:rect l="l" t="t" r="r" b="b"/>
              <a:pathLst>
                <a:path w="3443102" h="2294710" extrusionOk="0">
                  <a:moveTo>
                    <a:pt x="2504203" y="2283522"/>
                  </a:moveTo>
                  <a:cubicBezTo>
                    <a:pt x="2504203" y="2283522"/>
                    <a:pt x="2084450" y="2294709"/>
                    <a:pt x="1621865" y="2292088"/>
                  </a:cubicBezTo>
                  <a:cubicBezTo>
                    <a:pt x="1584822"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905351"/>
                  </a:cubicBezTo>
                  <a:lnTo>
                    <a:pt x="3433962" y="905362"/>
                  </a:lnTo>
                  <a:cubicBezTo>
                    <a:pt x="3433962" y="2041583"/>
                    <a:pt x="3150965" y="2255681"/>
                    <a:pt x="2504203" y="2283522"/>
                  </a:cubicBezTo>
                  <a:close/>
                </a:path>
              </a:pathLst>
            </a:custGeom>
            <a:solidFill>
              <a:srgbClr val="FFFA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5"/>
          <p:cNvSpPr txBox="1"/>
          <p:nvPr/>
        </p:nvSpPr>
        <p:spPr>
          <a:xfrm>
            <a:off x="1849805" y="4237530"/>
            <a:ext cx="6258380" cy="1790065"/>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1. Trong VD trên, những sự vật nào được so sánh với nhau? Vì sao có thể so sánh như vậy?</a:t>
            </a:r>
            <a:endParaRPr/>
          </a:p>
        </p:txBody>
      </p:sp>
      <p:sp>
        <p:nvSpPr>
          <p:cNvPr id="316" name="Google Shape;316;p15"/>
          <p:cNvSpPr txBox="1"/>
          <p:nvPr/>
        </p:nvSpPr>
        <p:spPr>
          <a:xfrm>
            <a:off x="10753848" y="4168585"/>
            <a:ext cx="5870525" cy="1189990"/>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2. Việc so sánh các sự việc với nhau như vậy có tác dụng gì?</a:t>
            </a:r>
            <a:endParaRPr/>
          </a:p>
        </p:txBody>
      </p:sp>
      <p:sp>
        <p:nvSpPr>
          <p:cNvPr id="317" name="Google Shape;317;p15"/>
          <p:cNvSpPr txBox="1"/>
          <p:nvPr/>
        </p:nvSpPr>
        <p:spPr>
          <a:xfrm>
            <a:off x="1848684" y="6184107"/>
            <a:ext cx="6258380" cy="2417328"/>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 Hai cái răng đen nhánh - hai lưỡi liềm máy</a:t>
            </a:r>
            <a:endParaRPr sz="3399" b="0" i="0" u="none" strike="noStrike" cap="none">
              <a:solidFill>
                <a:srgbClr val="000000"/>
              </a:solidFill>
              <a:latin typeface="Roboto Condensed"/>
              <a:ea typeface="Roboto Condensed"/>
              <a:cs typeface="Roboto Condensed"/>
              <a:sym typeface="Roboto Condensed"/>
            </a:endParaRPr>
          </a:p>
          <a:p>
            <a:pPr marL="0" marR="0" lvl="0" indent="0" algn="just" rtl="0">
              <a:lnSpc>
                <a:spcPct val="140011"/>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 Hai sự vật có nét tương đồng: chỉ sự sắc nhọn</a:t>
            </a:r>
            <a:endParaRPr sz="3399" b="0" i="0" u="none" strike="noStrike" cap="none">
              <a:solidFill>
                <a:srgbClr val="000000"/>
              </a:solidFill>
              <a:latin typeface="Roboto Condensed"/>
              <a:ea typeface="Roboto Condensed"/>
              <a:cs typeface="Roboto Condensed"/>
              <a:sym typeface="Roboto Condensed"/>
            </a:endParaRPr>
          </a:p>
        </p:txBody>
      </p:sp>
      <p:sp>
        <p:nvSpPr>
          <p:cNvPr id="318" name="Google Shape;318;p15"/>
          <p:cNvSpPr txBox="1"/>
          <p:nvPr/>
        </p:nvSpPr>
        <p:spPr>
          <a:xfrm>
            <a:off x="10752727" y="5584032"/>
            <a:ext cx="5870525" cy="3032882"/>
          </a:xfrm>
          <a:prstGeom prst="rect">
            <a:avLst/>
          </a:prstGeom>
          <a:noFill/>
          <a:ln>
            <a:noFill/>
          </a:ln>
        </p:spPr>
        <p:txBody>
          <a:bodyPr spcFirstLastPara="1" wrap="square" lIns="0" tIns="0" rIns="0" bIns="0" anchor="t" anchorCtr="0">
            <a:spAutoFit/>
          </a:bodyPr>
          <a:lstStyle/>
          <a:p>
            <a:pPr marL="0" marR="0" lvl="0" indent="0" algn="just" rtl="0">
              <a:lnSpc>
                <a:spcPct val="140011"/>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 Sự vật được miêu tả sinh động, hấp dẫn. </a:t>
            </a:r>
            <a:endParaRPr/>
          </a:p>
          <a:p>
            <a:pPr marL="0" marR="0" lvl="0" indent="0" algn="just" rtl="0">
              <a:lnSpc>
                <a:spcPct val="140011"/>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 Làm nổi bật độ sắc nhọn của những chiếc răng Dế Mèn, tô đậm sức cường tráng của cậu</a:t>
            </a:r>
            <a:endParaRPr sz="3399" b="0" i="0" u="none" strike="noStrike" cap="none">
              <a:solidFill>
                <a:srgbClr val="000000"/>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500"/>
                                        <p:tgtEl>
                                          <p:spTgt spid="3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fade">
                                      <p:cBhvr>
                                        <p:cTn id="12" dur="500"/>
                                        <p:tgtEl>
                                          <p:spTgt spid="3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2"/>
                                        </p:tgtEl>
                                        <p:attrNameLst>
                                          <p:attrName>style.visibility</p:attrName>
                                        </p:attrNameLst>
                                      </p:cBhvr>
                                      <p:to>
                                        <p:strVal val="visible"/>
                                      </p:to>
                                    </p:set>
                                    <p:animEffect transition="in" filter="fade">
                                      <p:cBhvr>
                                        <p:cTn id="17" dur="500"/>
                                        <p:tgtEl>
                                          <p:spTgt spid="312"/>
                                        </p:tgtEl>
                                      </p:cBhvr>
                                    </p:animEffect>
                                  </p:childTnLst>
                                </p:cTn>
                              </p:par>
                              <p:par>
                                <p:cTn id="18" presetID="10" presetClass="entr" presetSubtype="0" fill="hold" nodeType="withEffect">
                                  <p:stCondLst>
                                    <p:cond delay="0"/>
                                  </p:stCondLst>
                                  <p:childTnLst>
                                    <p:set>
                                      <p:cBhvr>
                                        <p:cTn id="19" dur="1" fill="hold">
                                          <p:stCondLst>
                                            <p:cond delay="0"/>
                                          </p:stCondLst>
                                        </p:cTn>
                                        <p:tgtEl>
                                          <p:spTgt spid="306"/>
                                        </p:tgtEl>
                                        <p:attrNameLst>
                                          <p:attrName>style.visibility</p:attrName>
                                        </p:attrNameLst>
                                      </p:cBhvr>
                                      <p:to>
                                        <p:strVal val="visible"/>
                                      </p:to>
                                    </p:set>
                                    <p:animEffect transition="in" filter="fade">
                                      <p:cBhvr>
                                        <p:cTn id="20" dur="500"/>
                                        <p:tgtEl>
                                          <p:spTgt spid="30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5"/>
                                        </p:tgtEl>
                                        <p:attrNameLst>
                                          <p:attrName>style.visibility</p:attrName>
                                        </p:attrNameLst>
                                      </p:cBhvr>
                                      <p:to>
                                        <p:strVal val="visible"/>
                                      </p:to>
                                    </p:set>
                                    <p:animEffect transition="in" filter="fade">
                                      <p:cBhvr>
                                        <p:cTn id="25" dur="500"/>
                                        <p:tgtEl>
                                          <p:spTgt spid="3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6"/>
                                        </p:tgtEl>
                                        <p:attrNameLst>
                                          <p:attrName>style.visibility</p:attrName>
                                        </p:attrNameLst>
                                      </p:cBhvr>
                                      <p:to>
                                        <p:strVal val="visible"/>
                                      </p:to>
                                    </p:set>
                                    <p:animEffect transition="in" filter="fade">
                                      <p:cBhvr>
                                        <p:cTn id="30" dur="500"/>
                                        <p:tgtEl>
                                          <p:spTgt spid="3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17"/>
                                        </p:tgtEl>
                                        <p:attrNameLst>
                                          <p:attrName>style.visibility</p:attrName>
                                        </p:attrNameLst>
                                      </p:cBhvr>
                                      <p:to>
                                        <p:strVal val="visible"/>
                                      </p:to>
                                    </p:set>
                                    <p:animEffect transition="in" filter="fade">
                                      <p:cBhvr>
                                        <p:cTn id="35" dur="500"/>
                                        <p:tgtEl>
                                          <p:spTgt spid="3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8"/>
                                        </p:tgtEl>
                                        <p:attrNameLst>
                                          <p:attrName>style.visibility</p:attrName>
                                        </p:attrNameLst>
                                      </p:cBhvr>
                                      <p:to>
                                        <p:strVal val="visible"/>
                                      </p:to>
                                    </p:set>
                                    <p:animEffect transition="in" filter="fade">
                                      <p:cBhvr>
                                        <p:cTn id="40"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2"/>
        <p:cNvGrpSpPr/>
        <p:nvPr/>
      </p:nvGrpSpPr>
      <p:grpSpPr>
        <a:xfrm>
          <a:off x="0" y="0"/>
          <a:ext cx="0" cy="0"/>
          <a:chOff x="0" y="0"/>
          <a:chExt cx="0" cy="0"/>
        </a:xfrm>
      </p:grpSpPr>
      <p:pic>
        <p:nvPicPr>
          <p:cNvPr id="323" name="Google Shape;323;p16"/>
          <p:cNvPicPr preferRelativeResize="0"/>
          <p:nvPr/>
        </p:nvPicPr>
        <p:blipFill rotWithShape="1">
          <a:blip r:embed="rId3">
            <a:alphaModFix/>
          </a:blip>
          <a:srcRect/>
          <a:stretch/>
        </p:blipFill>
        <p:spPr>
          <a:xfrm rot="-558992">
            <a:off x="-1774267" y="-712299"/>
            <a:ext cx="3548533" cy="3481998"/>
          </a:xfrm>
          <a:prstGeom prst="rect">
            <a:avLst/>
          </a:prstGeom>
          <a:noFill/>
          <a:ln>
            <a:noFill/>
          </a:ln>
        </p:spPr>
      </p:pic>
      <p:pic>
        <p:nvPicPr>
          <p:cNvPr id="324" name="Google Shape;324;p16"/>
          <p:cNvPicPr preferRelativeResize="0"/>
          <p:nvPr/>
        </p:nvPicPr>
        <p:blipFill rotWithShape="1">
          <a:blip r:embed="rId4">
            <a:alphaModFix/>
          </a:blip>
          <a:srcRect/>
          <a:stretch/>
        </p:blipFill>
        <p:spPr>
          <a:xfrm rot="44226">
            <a:off x="463587" y="1168219"/>
            <a:ext cx="1191515" cy="1302795"/>
          </a:xfrm>
          <a:prstGeom prst="rect">
            <a:avLst/>
          </a:prstGeom>
          <a:noFill/>
          <a:ln>
            <a:noFill/>
          </a:ln>
        </p:spPr>
      </p:pic>
      <p:pic>
        <p:nvPicPr>
          <p:cNvPr id="325" name="Google Shape;325;p16"/>
          <p:cNvPicPr preferRelativeResize="0"/>
          <p:nvPr/>
        </p:nvPicPr>
        <p:blipFill rotWithShape="1">
          <a:blip r:embed="rId5">
            <a:alphaModFix/>
          </a:blip>
          <a:srcRect/>
          <a:stretch/>
        </p:blipFill>
        <p:spPr>
          <a:xfrm rot="-823813" flipH="1">
            <a:off x="16454229" y="8003125"/>
            <a:ext cx="3259485" cy="3157626"/>
          </a:xfrm>
          <a:prstGeom prst="rect">
            <a:avLst/>
          </a:prstGeom>
          <a:noFill/>
          <a:ln>
            <a:noFill/>
          </a:ln>
        </p:spPr>
      </p:pic>
      <p:pic>
        <p:nvPicPr>
          <p:cNvPr id="326" name="Google Shape;326;p16"/>
          <p:cNvPicPr preferRelativeResize="0"/>
          <p:nvPr/>
        </p:nvPicPr>
        <p:blipFill rotWithShape="1">
          <a:blip r:embed="rId6">
            <a:alphaModFix/>
          </a:blip>
          <a:srcRect/>
          <a:stretch/>
        </p:blipFill>
        <p:spPr>
          <a:xfrm rot="8158496">
            <a:off x="16495421" y="6729663"/>
            <a:ext cx="2181505" cy="2248974"/>
          </a:xfrm>
          <a:prstGeom prst="rect">
            <a:avLst/>
          </a:prstGeom>
          <a:noFill/>
          <a:ln>
            <a:noFill/>
          </a:ln>
        </p:spPr>
      </p:pic>
      <p:grpSp>
        <p:nvGrpSpPr>
          <p:cNvPr id="327" name="Google Shape;327;p16"/>
          <p:cNvGrpSpPr/>
          <p:nvPr/>
        </p:nvGrpSpPr>
        <p:grpSpPr>
          <a:xfrm>
            <a:off x="1496331" y="7661421"/>
            <a:ext cx="8183850" cy="3086102"/>
            <a:chOff x="0" y="0"/>
            <a:chExt cx="2155417" cy="812800"/>
          </a:xfrm>
        </p:grpSpPr>
        <p:sp>
          <p:nvSpPr>
            <p:cNvPr id="328" name="Google Shape;328;p16"/>
            <p:cNvSpPr/>
            <p:nvPr/>
          </p:nvSpPr>
          <p:spPr>
            <a:xfrm>
              <a:off x="0" y="0"/>
              <a:ext cx="2155417" cy="521364"/>
            </a:xfrm>
            <a:custGeom>
              <a:avLst/>
              <a:gdLst/>
              <a:ahLst/>
              <a:cxnLst/>
              <a:rect l="l" t="t" r="r" b="b"/>
              <a:pathLst>
                <a:path w="2155417" h="521364" extrusionOk="0">
                  <a:moveTo>
                    <a:pt x="48246" y="0"/>
                  </a:moveTo>
                  <a:lnTo>
                    <a:pt x="2107171" y="0"/>
                  </a:lnTo>
                  <a:cubicBezTo>
                    <a:pt x="2133817" y="0"/>
                    <a:pt x="2155417" y="21600"/>
                    <a:pt x="2155417" y="48246"/>
                  </a:cubicBezTo>
                  <a:lnTo>
                    <a:pt x="2155417" y="473118"/>
                  </a:lnTo>
                  <a:cubicBezTo>
                    <a:pt x="2155417" y="499764"/>
                    <a:pt x="2133817" y="521364"/>
                    <a:pt x="2107171" y="521364"/>
                  </a:cubicBezTo>
                  <a:lnTo>
                    <a:pt x="48246" y="521364"/>
                  </a:lnTo>
                  <a:cubicBezTo>
                    <a:pt x="21600" y="521364"/>
                    <a:pt x="0" y="499764"/>
                    <a:pt x="0" y="473118"/>
                  </a:cubicBezTo>
                  <a:lnTo>
                    <a:pt x="0" y="48246"/>
                  </a:lnTo>
                  <a:cubicBezTo>
                    <a:pt x="0" y="21600"/>
                    <a:pt x="21600" y="0"/>
                    <a:pt x="482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6"/>
            <p:cNvSpPr txBox="1"/>
            <p:nvPr/>
          </p:nvSpPr>
          <p:spPr>
            <a:xfrm>
              <a:off x="0" y="57150"/>
              <a:ext cx="8128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30" name="Google Shape;330;p16"/>
          <p:cNvPicPr preferRelativeResize="0"/>
          <p:nvPr/>
        </p:nvPicPr>
        <p:blipFill rotWithShape="1">
          <a:blip r:embed="rId7">
            <a:alphaModFix/>
          </a:blip>
          <a:srcRect/>
          <a:stretch/>
        </p:blipFill>
        <p:spPr>
          <a:xfrm>
            <a:off x="11471150" y="2220317"/>
            <a:ext cx="5378389" cy="7607339"/>
          </a:xfrm>
          <a:prstGeom prst="rect">
            <a:avLst/>
          </a:prstGeom>
          <a:noFill/>
          <a:ln>
            <a:noFill/>
          </a:ln>
        </p:spPr>
      </p:pic>
      <p:sp>
        <p:nvSpPr>
          <p:cNvPr id="331" name="Google Shape;331;p16"/>
          <p:cNvSpPr txBox="1"/>
          <p:nvPr/>
        </p:nvSpPr>
        <p:spPr>
          <a:xfrm>
            <a:off x="1780515" y="2021026"/>
            <a:ext cx="9368715" cy="87693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4700" b="1" i="0" u="none" strike="noStrike" cap="none">
                <a:solidFill>
                  <a:srgbClr val="D84F97"/>
                </a:solidFill>
                <a:latin typeface="Fraunces"/>
                <a:ea typeface="Fraunces"/>
                <a:cs typeface="Fraunces"/>
                <a:sym typeface="Fraunces"/>
              </a:rPr>
              <a:t>1. Đặc điểm</a:t>
            </a:r>
            <a:endParaRPr sz="4700" b="1" i="0" u="none" strike="noStrike" cap="none">
              <a:solidFill>
                <a:srgbClr val="D84F97"/>
              </a:solidFill>
              <a:latin typeface="Fraunces"/>
              <a:ea typeface="Fraunces"/>
              <a:cs typeface="Fraunces"/>
              <a:sym typeface="Fraunces"/>
            </a:endParaRPr>
          </a:p>
        </p:txBody>
      </p:sp>
      <p:sp>
        <p:nvSpPr>
          <p:cNvPr id="332" name="Google Shape;332;p16"/>
          <p:cNvSpPr txBox="1"/>
          <p:nvPr/>
        </p:nvSpPr>
        <p:spPr>
          <a:xfrm>
            <a:off x="1496331" y="704011"/>
            <a:ext cx="14569246" cy="11938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a:solidFill>
                  <a:srgbClr val="424F9D"/>
                </a:solidFill>
                <a:latin typeface="Fraunces"/>
                <a:ea typeface="Fraunces"/>
                <a:cs typeface="Fraunces"/>
                <a:sym typeface="Fraunces"/>
              </a:rPr>
              <a:t>III. BIỆN PHÁP TU TỪ SO SÁNH</a:t>
            </a:r>
            <a:endParaRPr/>
          </a:p>
        </p:txBody>
      </p:sp>
      <p:sp>
        <p:nvSpPr>
          <p:cNvPr id="333" name="Google Shape;333;p16"/>
          <p:cNvSpPr txBox="1"/>
          <p:nvPr/>
        </p:nvSpPr>
        <p:spPr>
          <a:xfrm>
            <a:off x="1780515" y="6480735"/>
            <a:ext cx="4432163" cy="87693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4700" b="1" i="0" u="none" strike="noStrike" cap="none">
                <a:solidFill>
                  <a:srgbClr val="D84F97"/>
                </a:solidFill>
                <a:latin typeface="Fraunces"/>
                <a:ea typeface="Fraunces"/>
                <a:cs typeface="Fraunces"/>
                <a:sym typeface="Fraunces"/>
              </a:rPr>
              <a:t>2. Thực hành</a:t>
            </a:r>
            <a:endParaRPr sz="4700" b="1" i="0" u="none" strike="noStrike" cap="none">
              <a:solidFill>
                <a:srgbClr val="D84F97"/>
              </a:solidFill>
              <a:latin typeface="Fraunces"/>
              <a:ea typeface="Fraunces"/>
              <a:cs typeface="Fraunces"/>
              <a:sym typeface="Fraunces"/>
            </a:endParaRPr>
          </a:p>
        </p:txBody>
      </p:sp>
      <p:sp>
        <p:nvSpPr>
          <p:cNvPr id="334" name="Google Shape;334;p16"/>
          <p:cNvSpPr txBox="1"/>
          <p:nvPr/>
        </p:nvSpPr>
        <p:spPr>
          <a:xfrm>
            <a:off x="2297950" y="7856899"/>
            <a:ext cx="2885243" cy="66865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3600" b="1" i="0" u="none" strike="noStrike" cap="none">
                <a:solidFill>
                  <a:srgbClr val="5B6BCB"/>
                </a:solidFill>
                <a:latin typeface="Roboto Condensed"/>
                <a:ea typeface="Roboto Condensed"/>
                <a:cs typeface="Roboto Condensed"/>
                <a:sym typeface="Roboto Condensed"/>
              </a:rPr>
              <a:t>Yêu cầu</a:t>
            </a:r>
            <a:endParaRPr/>
          </a:p>
        </p:txBody>
      </p:sp>
      <p:sp>
        <p:nvSpPr>
          <p:cNvPr id="335" name="Google Shape;335;p16"/>
          <p:cNvSpPr txBox="1"/>
          <p:nvPr/>
        </p:nvSpPr>
        <p:spPr>
          <a:xfrm>
            <a:off x="2297950" y="8650986"/>
            <a:ext cx="5913701" cy="607314"/>
          </a:xfrm>
          <a:prstGeom prst="rect">
            <a:avLst/>
          </a:prstGeom>
          <a:noFill/>
          <a:ln>
            <a:noFill/>
          </a:ln>
        </p:spPr>
        <p:txBody>
          <a:bodyPr spcFirstLastPara="1" wrap="square" lIns="0" tIns="0" rIns="0" bIns="0" anchor="t" anchorCtr="0">
            <a:spAutoFit/>
          </a:bodyPr>
          <a:lstStyle/>
          <a:p>
            <a:pPr marL="0" marR="0" lvl="0" indent="0" algn="l" rtl="0">
              <a:lnSpc>
                <a:spcPct val="147013"/>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Thực hiện bài 6 tr 20 và bài 3 tr26</a:t>
            </a:r>
            <a:endParaRPr/>
          </a:p>
        </p:txBody>
      </p:sp>
      <p:grpSp>
        <p:nvGrpSpPr>
          <p:cNvPr id="336" name="Google Shape;336;p16"/>
          <p:cNvGrpSpPr/>
          <p:nvPr/>
        </p:nvGrpSpPr>
        <p:grpSpPr>
          <a:xfrm>
            <a:off x="1555962" y="3052457"/>
            <a:ext cx="8883437" cy="3422639"/>
            <a:chOff x="0" y="5638"/>
            <a:chExt cx="8883437" cy="3422639"/>
          </a:xfrm>
        </p:grpSpPr>
        <p:sp>
          <p:nvSpPr>
            <p:cNvPr id="337" name="Google Shape;337;p16"/>
            <p:cNvSpPr/>
            <p:nvPr/>
          </p:nvSpPr>
          <p:spPr>
            <a:xfrm>
              <a:off x="0" y="5638"/>
              <a:ext cx="8883437" cy="2035800"/>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6"/>
            <p:cNvSpPr txBox="1"/>
            <p:nvPr/>
          </p:nvSpPr>
          <p:spPr>
            <a:xfrm>
              <a:off x="99380" y="105018"/>
              <a:ext cx="8684677" cy="1837040"/>
            </a:xfrm>
            <a:prstGeom prst="rect">
              <a:avLst/>
            </a:prstGeom>
            <a:noFill/>
            <a:ln>
              <a:noFill/>
            </a:ln>
          </p:spPr>
          <p:txBody>
            <a:bodyPr spcFirstLastPara="1" wrap="square" lIns="110475" tIns="110475" rIns="110475" bIns="110475" anchor="ctr" anchorCtr="0">
              <a:noAutofit/>
            </a:bodyPr>
            <a:lstStyle/>
            <a:p>
              <a:pPr marL="0" marR="0" lvl="0" indent="0" algn="just" rtl="0">
                <a:lnSpc>
                  <a:spcPct val="90000"/>
                </a:lnSpc>
                <a:spcBef>
                  <a:spcPts val="0"/>
                </a:spcBef>
                <a:spcAft>
                  <a:spcPts val="0"/>
                </a:spcAft>
                <a:buClr>
                  <a:schemeClr val="lt1"/>
                </a:buClr>
                <a:buSzPts val="2900"/>
                <a:buFont typeface="Roboto Condensed"/>
                <a:buNone/>
              </a:pPr>
              <a:r>
                <a:rPr lang="en-US" sz="2900" b="0" i="0" u="none" strike="noStrike" cap="none">
                  <a:solidFill>
                    <a:schemeClr val="lt1"/>
                  </a:solidFill>
                  <a:latin typeface="Roboto Condensed"/>
                  <a:ea typeface="Roboto Condensed"/>
                  <a:cs typeface="Roboto Condensed"/>
                  <a:sym typeface="Roboto Condensed"/>
                </a:rPr>
                <a:t>-  </a:t>
              </a:r>
              <a:r>
                <a:rPr lang="en-US" sz="2900" b="1" i="0" u="none" strike="noStrike" cap="none">
                  <a:solidFill>
                    <a:schemeClr val="lt1"/>
                  </a:solidFill>
                  <a:latin typeface="Roboto Condensed"/>
                  <a:ea typeface="Roboto Condensed"/>
                  <a:cs typeface="Roboto Condensed"/>
                  <a:sym typeface="Roboto Condensed"/>
                </a:rPr>
                <a:t>Khái niệm: </a:t>
              </a:r>
              <a:r>
                <a:rPr lang="en-US" sz="2900" b="0" i="0" u="none" strike="noStrike" cap="none">
                  <a:solidFill>
                    <a:schemeClr val="lt1"/>
                  </a:solidFill>
                  <a:latin typeface="Roboto Condensed"/>
                  <a:ea typeface="Roboto Condensed"/>
                  <a:cs typeface="Roboto Condensed"/>
                  <a:sym typeface="Roboto Condensed"/>
                </a:rPr>
                <a:t>so sánh là đối chiếu sự vật, sự việc, hiện tượng này với sự vật, sự việc, hiện tượng khác có nét tương đồng để tăng sức gợi hình, gợi cảm cho sự diễn đạt.</a:t>
              </a:r>
              <a:endParaRPr sz="2900" b="0" i="0" u="none" strike="noStrike" cap="none">
                <a:solidFill>
                  <a:schemeClr val="lt1"/>
                </a:solidFill>
                <a:latin typeface="Calibri"/>
                <a:ea typeface="Calibri"/>
                <a:cs typeface="Calibri"/>
                <a:sym typeface="Calibri"/>
              </a:endParaRPr>
            </a:p>
          </p:txBody>
        </p:sp>
        <p:sp>
          <p:nvSpPr>
            <p:cNvPr id="339" name="Google Shape;339;p16"/>
            <p:cNvSpPr/>
            <p:nvPr/>
          </p:nvSpPr>
          <p:spPr>
            <a:xfrm>
              <a:off x="0" y="2124958"/>
              <a:ext cx="8883437" cy="1303319"/>
            </a:xfrm>
            <a:prstGeom prst="roundRect">
              <a:avLst>
                <a:gd name="adj" fmla="val 16667"/>
              </a:avLst>
            </a:prstGeom>
            <a:solidFill>
              <a:srgbClr val="4AA9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txBox="1"/>
            <p:nvPr/>
          </p:nvSpPr>
          <p:spPr>
            <a:xfrm>
              <a:off x="63623" y="2188581"/>
              <a:ext cx="8756191" cy="1176073"/>
            </a:xfrm>
            <a:prstGeom prst="rect">
              <a:avLst/>
            </a:prstGeom>
            <a:noFill/>
            <a:ln>
              <a:noFill/>
            </a:ln>
          </p:spPr>
          <p:txBody>
            <a:bodyPr spcFirstLastPara="1" wrap="square" lIns="110475" tIns="110475" rIns="110475" bIns="110475" anchor="ctr" anchorCtr="0">
              <a:noAutofit/>
            </a:bodyPr>
            <a:lstStyle/>
            <a:p>
              <a:pPr marL="0" marR="0" lvl="0" indent="0" algn="just" rtl="0">
                <a:lnSpc>
                  <a:spcPct val="90000"/>
                </a:lnSpc>
                <a:spcBef>
                  <a:spcPts val="0"/>
                </a:spcBef>
                <a:spcAft>
                  <a:spcPts val="0"/>
                </a:spcAft>
                <a:buClr>
                  <a:schemeClr val="lt1"/>
                </a:buClr>
                <a:buSzPts val="2900"/>
                <a:buFont typeface="Roboto Condensed"/>
                <a:buNone/>
              </a:pPr>
              <a:r>
                <a:rPr lang="en-US" sz="2900" b="0" i="0" u="none" strike="noStrike" cap="none">
                  <a:solidFill>
                    <a:schemeClr val="lt1"/>
                  </a:solidFill>
                  <a:latin typeface="Roboto Condensed"/>
                  <a:ea typeface="Roboto Condensed"/>
                  <a:cs typeface="Roboto Condensed"/>
                  <a:sym typeface="Roboto Condensed"/>
                </a:rPr>
                <a:t>- </a:t>
              </a:r>
              <a:r>
                <a:rPr lang="en-US" sz="2900" b="1" i="0" u="none" strike="noStrike" cap="none">
                  <a:solidFill>
                    <a:schemeClr val="lt1"/>
                  </a:solidFill>
                  <a:latin typeface="Roboto Condensed"/>
                  <a:ea typeface="Roboto Condensed"/>
                  <a:cs typeface="Roboto Condensed"/>
                  <a:sym typeface="Roboto Condensed"/>
                </a:rPr>
                <a:t>Tác dụng: </a:t>
              </a:r>
              <a:r>
                <a:rPr lang="en-US" sz="2900" b="0" i="0" u="none" strike="noStrike" cap="none">
                  <a:solidFill>
                    <a:schemeClr val="lt1"/>
                  </a:solidFill>
                  <a:latin typeface="Roboto Condensed"/>
                  <a:ea typeface="Roboto Condensed"/>
                  <a:cs typeface="Roboto Condensed"/>
                  <a:sym typeface="Roboto Condensed"/>
                </a:rPr>
                <a:t>tăng sức gợi hình, gợi cảm cho sự diễn đạt.</a:t>
              </a: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5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
                                        </p:tgtEl>
                                        <p:attrNameLst>
                                          <p:attrName>style.visibility</p:attrName>
                                        </p:attrNameLst>
                                      </p:cBhvr>
                                      <p:to>
                                        <p:strVal val="visible"/>
                                      </p:to>
                                    </p:set>
                                    <p:animEffect transition="in" filter="fade">
                                      <p:cBhvr>
                                        <p:cTn id="12" dur="500"/>
                                        <p:tgtEl>
                                          <p:spTgt spid="3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3"/>
                                        </p:tgtEl>
                                        <p:attrNameLst>
                                          <p:attrName>style.visibility</p:attrName>
                                        </p:attrNameLst>
                                      </p:cBhvr>
                                      <p:to>
                                        <p:strVal val="visible"/>
                                      </p:to>
                                    </p:set>
                                    <p:animEffect transition="in" filter="fade">
                                      <p:cBhvr>
                                        <p:cTn id="17" dur="500"/>
                                        <p:tgtEl>
                                          <p:spTgt spid="3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7"/>
                                        </p:tgtEl>
                                        <p:attrNameLst>
                                          <p:attrName>style.visibility</p:attrName>
                                        </p:attrNameLst>
                                      </p:cBhvr>
                                      <p:to>
                                        <p:strVal val="visible"/>
                                      </p:to>
                                    </p:set>
                                    <p:animEffect transition="in" filter="fade">
                                      <p:cBhvr>
                                        <p:cTn id="22" dur="500"/>
                                        <p:tgtEl>
                                          <p:spTgt spid="3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4"/>
                                        </p:tgtEl>
                                        <p:attrNameLst>
                                          <p:attrName>style.visibility</p:attrName>
                                        </p:attrNameLst>
                                      </p:cBhvr>
                                      <p:to>
                                        <p:strVal val="visible"/>
                                      </p:to>
                                    </p:set>
                                    <p:animEffect transition="in" filter="fade">
                                      <p:cBhvr>
                                        <p:cTn id="27" dur="500"/>
                                        <p:tgtEl>
                                          <p:spTgt spid="3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5"/>
                                        </p:tgtEl>
                                        <p:attrNameLst>
                                          <p:attrName>style.visibility</p:attrName>
                                        </p:attrNameLst>
                                      </p:cBhvr>
                                      <p:to>
                                        <p:strVal val="visible"/>
                                      </p:to>
                                    </p:set>
                                    <p:animEffect transition="in" filter="fade">
                                      <p:cBhvr>
                                        <p:cTn id="32" dur="500"/>
                                        <p:tgtEl>
                                          <p:spTgt spid="3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0"/>
                                        </p:tgtEl>
                                        <p:attrNameLst>
                                          <p:attrName>style.visibility</p:attrName>
                                        </p:attrNameLst>
                                      </p:cBhvr>
                                      <p:to>
                                        <p:strVal val="visible"/>
                                      </p:to>
                                    </p:set>
                                    <p:animEffect transition="in" filter="fade">
                                      <p:cBhvr>
                                        <p:cTn id="37" dur="5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44"/>
        <p:cNvGrpSpPr/>
        <p:nvPr/>
      </p:nvGrpSpPr>
      <p:grpSpPr>
        <a:xfrm>
          <a:off x="0" y="0"/>
          <a:ext cx="0" cy="0"/>
          <a:chOff x="0" y="0"/>
          <a:chExt cx="0" cy="0"/>
        </a:xfrm>
      </p:grpSpPr>
      <p:pic>
        <p:nvPicPr>
          <p:cNvPr id="345" name="Google Shape;345;p17"/>
          <p:cNvPicPr preferRelativeResize="0"/>
          <p:nvPr/>
        </p:nvPicPr>
        <p:blipFill rotWithShape="1">
          <a:blip r:embed="rId3">
            <a:alphaModFix/>
          </a:blip>
          <a:srcRect/>
          <a:stretch/>
        </p:blipFill>
        <p:spPr>
          <a:xfrm rot="2797904">
            <a:off x="-4985401" y="-2315671"/>
            <a:ext cx="7961382" cy="9539782"/>
          </a:xfrm>
          <a:prstGeom prst="rect">
            <a:avLst/>
          </a:prstGeom>
          <a:noFill/>
          <a:ln>
            <a:noFill/>
          </a:ln>
        </p:spPr>
      </p:pic>
      <p:pic>
        <p:nvPicPr>
          <p:cNvPr id="346" name="Google Shape;346;p17"/>
          <p:cNvPicPr preferRelativeResize="0"/>
          <p:nvPr/>
        </p:nvPicPr>
        <p:blipFill rotWithShape="1">
          <a:blip r:embed="rId4">
            <a:alphaModFix/>
          </a:blip>
          <a:srcRect/>
          <a:stretch/>
        </p:blipFill>
        <p:spPr>
          <a:xfrm rot="-6538035">
            <a:off x="15935183" y="6356007"/>
            <a:ext cx="3526663" cy="2359658"/>
          </a:xfrm>
          <a:prstGeom prst="rect">
            <a:avLst/>
          </a:prstGeom>
          <a:noFill/>
          <a:ln>
            <a:noFill/>
          </a:ln>
        </p:spPr>
      </p:pic>
      <p:pic>
        <p:nvPicPr>
          <p:cNvPr id="347" name="Google Shape;347;p17"/>
          <p:cNvPicPr preferRelativeResize="0"/>
          <p:nvPr/>
        </p:nvPicPr>
        <p:blipFill rotWithShape="1">
          <a:blip r:embed="rId5">
            <a:alphaModFix/>
          </a:blip>
          <a:srcRect/>
          <a:stretch/>
        </p:blipFill>
        <p:spPr>
          <a:xfrm rot="-8587753">
            <a:off x="16187424" y="8758529"/>
            <a:ext cx="2745182" cy="2745182"/>
          </a:xfrm>
          <a:prstGeom prst="rect">
            <a:avLst/>
          </a:prstGeom>
          <a:noFill/>
          <a:ln>
            <a:noFill/>
          </a:ln>
        </p:spPr>
      </p:pic>
      <p:sp>
        <p:nvSpPr>
          <p:cNvPr id="348" name="Google Shape;348;p17"/>
          <p:cNvSpPr txBox="1"/>
          <p:nvPr/>
        </p:nvSpPr>
        <p:spPr>
          <a:xfrm>
            <a:off x="1780515" y="2143876"/>
            <a:ext cx="4432163" cy="87693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4700" b="1" i="0" u="none" strike="noStrike" cap="none">
                <a:solidFill>
                  <a:srgbClr val="D84F97"/>
                </a:solidFill>
                <a:latin typeface="Fraunces"/>
                <a:ea typeface="Fraunces"/>
                <a:cs typeface="Fraunces"/>
                <a:sym typeface="Fraunces"/>
              </a:rPr>
              <a:t>2. Thực hành</a:t>
            </a:r>
            <a:endParaRPr sz="4700" b="1" i="0" u="none" strike="noStrike" cap="none">
              <a:solidFill>
                <a:srgbClr val="D84F97"/>
              </a:solidFill>
              <a:latin typeface="Fraunces"/>
              <a:ea typeface="Fraunces"/>
              <a:cs typeface="Fraunces"/>
              <a:sym typeface="Fraunces"/>
            </a:endParaRPr>
          </a:p>
        </p:txBody>
      </p:sp>
      <p:sp>
        <p:nvSpPr>
          <p:cNvPr id="349" name="Google Shape;349;p17"/>
          <p:cNvSpPr txBox="1"/>
          <p:nvPr/>
        </p:nvSpPr>
        <p:spPr>
          <a:xfrm>
            <a:off x="1792561" y="3373236"/>
            <a:ext cx="2885243" cy="66865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3600" b="1" i="0" u="none" strike="noStrike" cap="none">
                <a:solidFill>
                  <a:srgbClr val="5B6BCB"/>
                </a:solidFill>
                <a:latin typeface="Roboto Condensed"/>
                <a:ea typeface="Roboto Condensed"/>
                <a:cs typeface="Roboto Condensed"/>
                <a:sym typeface="Roboto Condensed"/>
              </a:rPr>
              <a:t>Bài 6 tr20</a:t>
            </a:r>
            <a:endParaRPr/>
          </a:p>
        </p:txBody>
      </p:sp>
      <p:graphicFrame>
        <p:nvGraphicFramePr>
          <p:cNvPr id="350" name="Google Shape;350;p17"/>
          <p:cNvGraphicFramePr/>
          <p:nvPr>
            <p:extLst>
              <p:ext uri="{D42A27DB-BD31-4B8C-83A1-F6EECF244321}">
                <p14:modId xmlns:p14="http://schemas.microsoft.com/office/powerpoint/2010/main" val="255494639"/>
              </p:ext>
            </p:extLst>
          </p:nvPr>
        </p:nvGraphicFramePr>
        <p:xfrm>
          <a:off x="1792561" y="4518141"/>
          <a:ext cx="15354175" cy="4105275"/>
        </p:xfrm>
        <a:graphic>
          <a:graphicData uri="http://schemas.openxmlformats.org/drawingml/2006/table">
            <a:tbl>
              <a:tblPr>
                <a:noFill/>
                <a:tableStyleId>{83ECDD0C-DD91-48EE-ABAC-247EDB0DC4A9}</a:tableStyleId>
              </a:tblPr>
              <a:tblGrid>
                <a:gridCol w="6373200">
                  <a:extLst>
                    <a:ext uri="{9D8B030D-6E8A-4147-A177-3AD203B41FA5}">
                      <a16:colId xmlns:a16="http://schemas.microsoft.com/office/drawing/2014/main" val="20000"/>
                    </a:ext>
                  </a:extLst>
                </a:gridCol>
                <a:gridCol w="8980975">
                  <a:extLst>
                    <a:ext uri="{9D8B030D-6E8A-4147-A177-3AD203B41FA5}">
                      <a16:colId xmlns:a16="http://schemas.microsoft.com/office/drawing/2014/main" val="20001"/>
                    </a:ext>
                  </a:extLst>
                </a:gridCol>
              </a:tblGrid>
              <a:tr h="1730550">
                <a:tc>
                  <a:txBody>
                    <a:bodyPr/>
                    <a:lstStyle/>
                    <a:p>
                      <a:pPr marL="0" marR="0" lvl="0" indent="0" algn="just" rtl="0">
                        <a:spcBef>
                          <a:spcPts val="0"/>
                        </a:spcBef>
                        <a:spcAft>
                          <a:spcPts val="0"/>
                        </a:spcAft>
                        <a:buNone/>
                      </a:pPr>
                      <a:r>
                        <a:rPr lang="en-US" sz="3399">
                          <a:solidFill>
                            <a:srgbClr val="000000"/>
                          </a:solidFill>
                          <a:latin typeface="Roboto Condensed"/>
                          <a:ea typeface="Roboto Condensed"/>
                          <a:cs typeface="Roboto Condensed"/>
                          <a:sym typeface="Roboto Condensed"/>
                        </a:rPr>
                        <a:t>Những ngọn cỏ gẫy rạp, y như có nhát dao vừa lia qua. </a:t>
                      </a:r>
                      <a:endParaRPr sz="110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rowSpan="2">
                  <a:txBody>
                    <a:bodyPr/>
                    <a:lstStyle/>
                    <a:p>
                      <a:pPr marL="0" marR="0" lvl="0" indent="0" algn="just" rtl="0">
                        <a:spcBef>
                          <a:spcPts val="0"/>
                        </a:spcBef>
                        <a:spcAft>
                          <a:spcPts val="0"/>
                        </a:spcAft>
                        <a:buNone/>
                      </a:pPr>
                      <a:r>
                        <a:rPr lang="en-US" sz="3399">
                          <a:solidFill>
                            <a:srgbClr val="000000"/>
                          </a:solidFill>
                          <a:latin typeface="Roboto Condensed"/>
                          <a:ea typeface="Roboto Condensed"/>
                          <a:cs typeface="Roboto Condensed"/>
                          <a:sym typeface="Roboto Condensed"/>
                        </a:rPr>
                        <a:t>TD: </a:t>
                      </a:r>
                      <a:r>
                        <a:rPr lang="en-US" sz="3399" dirty="0" err="1">
                          <a:solidFill>
                            <a:srgbClr val="000000"/>
                          </a:solidFill>
                          <a:latin typeface="Roboto Condensed"/>
                          <a:ea typeface="Roboto Condensed"/>
                          <a:cs typeface="Roboto Condensed"/>
                          <a:sym typeface="Roboto Condensed"/>
                        </a:rPr>
                        <a:t>đã</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góp</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phần</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khắc</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họa</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hình</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ảnh</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khỏe</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khoắn</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cường</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tráng</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tràn</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đầy</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sức</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sống</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của</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Dế</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Mèn</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đồng</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thời</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giúp</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người</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đọc</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hình</a:t>
                      </a:r>
                      <a:r>
                        <a:rPr lang="en-US" sz="3399" dirty="0">
                          <a:solidFill>
                            <a:srgbClr val="000000"/>
                          </a:solidFill>
                          <a:latin typeface="Roboto Condensed"/>
                          <a:ea typeface="Roboto Condensed"/>
                          <a:cs typeface="Roboto Condensed"/>
                          <a:sym typeface="Roboto Condensed"/>
                        </a:rPr>
                        <a:t> dung </a:t>
                      </a:r>
                      <a:r>
                        <a:rPr lang="en-US" sz="3399" dirty="0" err="1">
                          <a:solidFill>
                            <a:srgbClr val="000000"/>
                          </a:solidFill>
                          <a:latin typeface="Roboto Condensed"/>
                          <a:ea typeface="Roboto Condensed"/>
                          <a:cs typeface="Roboto Condensed"/>
                          <a:sym typeface="Roboto Condensed"/>
                        </a:rPr>
                        <a:t>rõ</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về</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nhân</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vật</a:t>
                      </a:r>
                      <a:endParaRPr sz="1100" dirty="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0"/>
                  </a:ext>
                </a:extLst>
              </a:tr>
              <a:tr h="2374725">
                <a:tc>
                  <a:txBody>
                    <a:bodyPr/>
                    <a:lstStyle/>
                    <a:p>
                      <a:pPr marL="0" marR="0" lvl="0" indent="0" algn="just" rtl="0">
                        <a:spcBef>
                          <a:spcPts val="0"/>
                        </a:spcBef>
                        <a:spcAft>
                          <a:spcPts val="0"/>
                        </a:spcAft>
                        <a:buNone/>
                      </a:pPr>
                      <a:r>
                        <a:rPr lang="en-US" sz="3399" dirty="0">
                          <a:solidFill>
                            <a:srgbClr val="000000"/>
                          </a:solidFill>
                          <a:latin typeface="Roboto Condensed"/>
                          <a:ea typeface="Roboto Condensed"/>
                          <a:cs typeface="Roboto Condensed"/>
                          <a:sym typeface="Roboto Condensed"/>
                        </a:rPr>
                        <a:t>Hai </a:t>
                      </a:r>
                      <a:r>
                        <a:rPr lang="en-US" sz="3399" dirty="0" err="1">
                          <a:solidFill>
                            <a:srgbClr val="000000"/>
                          </a:solidFill>
                          <a:latin typeface="Roboto Condensed"/>
                          <a:ea typeface="Roboto Condensed"/>
                          <a:cs typeface="Roboto Condensed"/>
                          <a:sym typeface="Roboto Condensed"/>
                        </a:rPr>
                        <a:t>cái</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răng</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đen</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nhánh</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lúc</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nào</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cũng</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nhai</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ngoàm</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ngoạp</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như</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hai</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lưỡi</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liềm</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máy</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làm</a:t>
                      </a:r>
                      <a:r>
                        <a:rPr lang="en-US" sz="3399" dirty="0">
                          <a:solidFill>
                            <a:srgbClr val="000000"/>
                          </a:solidFill>
                          <a:latin typeface="Roboto Condensed"/>
                          <a:ea typeface="Roboto Condensed"/>
                          <a:cs typeface="Roboto Condensed"/>
                          <a:sym typeface="Roboto Condensed"/>
                        </a:rPr>
                        <a:t> </a:t>
                      </a:r>
                      <a:r>
                        <a:rPr lang="en-US" sz="3399" dirty="0" err="1">
                          <a:solidFill>
                            <a:srgbClr val="000000"/>
                          </a:solidFill>
                          <a:latin typeface="Roboto Condensed"/>
                          <a:ea typeface="Roboto Condensed"/>
                          <a:cs typeface="Roboto Condensed"/>
                          <a:sym typeface="Roboto Condensed"/>
                        </a:rPr>
                        <a:t>việc</a:t>
                      </a:r>
                      <a:r>
                        <a:rPr lang="en-US" sz="3399" dirty="0">
                          <a:solidFill>
                            <a:srgbClr val="000000"/>
                          </a:solidFill>
                          <a:latin typeface="Roboto Condensed"/>
                          <a:ea typeface="Roboto Condensed"/>
                          <a:cs typeface="Roboto Condensed"/>
                          <a:sym typeface="Roboto Condensed"/>
                        </a:rPr>
                        <a:t>. </a:t>
                      </a:r>
                      <a:endParaRPr sz="1100" dirty="0"/>
                    </a:p>
                  </a:txBody>
                  <a:tcPr marL="91450" marR="91450" marT="45725" marB="45725" anchor="ctr">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vMerge="1">
                  <a:txBody>
                    <a:bodyPr/>
                    <a:lstStyle/>
                    <a:p>
                      <a:endParaRPr lang="en-VN"/>
                    </a:p>
                  </a:txBody>
                  <a:tcPr/>
                </a:tc>
                <a:extLst>
                  <a:ext uri="{0D108BD9-81ED-4DB2-BD59-A6C34878D82A}">
                    <a16:rowId xmlns:a16="http://schemas.microsoft.com/office/drawing/2014/main" val="10001"/>
                  </a:ext>
                </a:extLst>
              </a:tr>
            </a:tbl>
          </a:graphicData>
        </a:graphic>
      </p:graphicFrame>
      <p:sp>
        <p:nvSpPr>
          <p:cNvPr id="351" name="Google Shape;351;p17"/>
          <p:cNvSpPr txBox="1"/>
          <p:nvPr/>
        </p:nvSpPr>
        <p:spPr>
          <a:xfrm>
            <a:off x="1496331" y="704011"/>
            <a:ext cx="14569246" cy="11938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a:solidFill>
                  <a:srgbClr val="424F9D"/>
                </a:solidFill>
                <a:latin typeface="Fraunces"/>
                <a:ea typeface="Fraunces"/>
                <a:cs typeface="Fraunces"/>
                <a:sym typeface="Fraunces"/>
              </a:rPr>
              <a:t>III. BIỆN PHÁP TU TỪ SO SÁNH</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
                                        </p:tgtEl>
                                        <p:attrNameLst>
                                          <p:attrName>style.visibility</p:attrName>
                                        </p:attrNameLst>
                                      </p:cBhvr>
                                      <p:to>
                                        <p:strVal val="visible"/>
                                      </p:to>
                                    </p:set>
                                    <p:animEffect transition="in" filter="fade">
                                      <p:cBhvr>
                                        <p:cTn id="12" dur="500"/>
                                        <p:tgtEl>
                                          <p:spTgt spid="3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9"/>
                                        </p:tgtEl>
                                        <p:attrNameLst>
                                          <p:attrName>style.visibility</p:attrName>
                                        </p:attrNameLst>
                                      </p:cBhvr>
                                      <p:to>
                                        <p:strVal val="visible"/>
                                      </p:to>
                                    </p:set>
                                    <p:animEffect transition="in" filter="fade">
                                      <p:cBhvr>
                                        <p:cTn id="17" dur="500"/>
                                        <p:tgtEl>
                                          <p:spTgt spid="3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0"/>
                                        </p:tgtEl>
                                        <p:attrNameLst>
                                          <p:attrName>style.visibility</p:attrName>
                                        </p:attrNameLst>
                                      </p:cBhvr>
                                      <p:to>
                                        <p:strVal val="visible"/>
                                      </p:to>
                                    </p:set>
                                    <p:animEffect transition="in" filter="fade">
                                      <p:cBhvr>
                                        <p:cTn id="22"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5"/>
        <p:cNvGrpSpPr/>
        <p:nvPr/>
      </p:nvGrpSpPr>
      <p:grpSpPr>
        <a:xfrm>
          <a:off x="0" y="0"/>
          <a:ext cx="0" cy="0"/>
          <a:chOff x="0" y="0"/>
          <a:chExt cx="0" cy="0"/>
        </a:xfrm>
      </p:grpSpPr>
      <p:pic>
        <p:nvPicPr>
          <p:cNvPr id="356" name="Google Shape;356;p18"/>
          <p:cNvPicPr preferRelativeResize="0"/>
          <p:nvPr/>
        </p:nvPicPr>
        <p:blipFill rotWithShape="1">
          <a:blip r:embed="rId3">
            <a:alphaModFix/>
          </a:blip>
          <a:srcRect/>
          <a:stretch/>
        </p:blipFill>
        <p:spPr>
          <a:xfrm rot="-4645516" flipH="1">
            <a:off x="-503951" y="7227078"/>
            <a:ext cx="3863717" cy="3639943"/>
          </a:xfrm>
          <a:prstGeom prst="rect">
            <a:avLst/>
          </a:prstGeom>
          <a:noFill/>
          <a:ln>
            <a:noFill/>
          </a:ln>
        </p:spPr>
      </p:pic>
      <p:sp>
        <p:nvSpPr>
          <p:cNvPr id="357" name="Google Shape;357;p18"/>
          <p:cNvSpPr/>
          <p:nvPr/>
        </p:nvSpPr>
        <p:spPr>
          <a:xfrm>
            <a:off x="1645496" y="3038475"/>
            <a:ext cx="14850280" cy="5294937"/>
          </a:xfrm>
          <a:custGeom>
            <a:avLst/>
            <a:gdLst/>
            <a:ahLst/>
            <a:cxnLst/>
            <a:rect l="l" t="t" r="r" b="b"/>
            <a:pathLst>
              <a:path w="1868946" h="1516984" extrusionOk="0">
                <a:moveTo>
                  <a:pt x="1744485" y="1516984"/>
                </a:moveTo>
                <a:lnTo>
                  <a:pt x="124460" y="1516984"/>
                </a:lnTo>
                <a:cubicBezTo>
                  <a:pt x="55880" y="1516984"/>
                  <a:pt x="0" y="1461104"/>
                  <a:pt x="0" y="1392524"/>
                </a:cubicBezTo>
                <a:lnTo>
                  <a:pt x="0" y="124460"/>
                </a:lnTo>
                <a:cubicBezTo>
                  <a:pt x="0" y="55880"/>
                  <a:pt x="55880" y="0"/>
                  <a:pt x="124460" y="0"/>
                </a:cubicBezTo>
                <a:lnTo>
                  <a:pt x="1744486" y="0"/>
                </a:lnTo>
                <a:cubicBezTo>
                  <a:pt x="1813065" y="0"/>
                  <a:pt x="1868946" y="55880"/>
                  <a:pt x="1868946" y="124460"/>
                </a:cubicBezTo>
                <a:lnTo>
                  <a:pt x="1868946" y="1392524"/>
                </a:lnTo>
                <a:cubicBezTo>
                  <a:pt x="1868946" y="1461104"/>
                  <a:pt x="1813065" y="1516984"/>
                  <a:pt x="1744486" y="1516984"/>
                </a:cubicBezTo>
                <a:close/>
              </a:path>
            </a:pathLst>
          </a:custGeom>
          <a:solidFill>
            <a:srgbClr val="FFF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txBox="1"/>
          <p:nvPr/>
        </p:nvSpPr>
        <p:spPr>
          <a:xfrm>
            <a:off x="6608463" y="4532460"/>
            <a:ext cx="12886545" cy="831703"/>
          </a:xfrm>
          <a:prstGeom prst="rect">
            <a:avLst/>
          </a:prstGeom>
          <a:noFill/>
          <a:ln>
            <a:noFill/>
          </a:ln>
        </p:spPr>
        <p:txBody>
          <a:bodyPr spcFirstLastPara="1" wrap="square" lIns="0" tIns="0" rIns="0" bIns="0" anchor="t" anchorCtr="0">
            <a:spAutoFit/>
          </a:bodyPr>
          <a:lstStyle/>
          <a:p>
            <a:pPr marL="0" marR="0" lvl="0" indent="0" algn="just" rtl="0">
              <a:lnSpc>
                <a:spcPct val="159017"/>
              </a:lnSpc>
              <a:spcBef>
                <a:spcPts val="0"/>
              </a:spcBef>
              <a:spcAft>
                <a:spcPts val="0"/>
              </a:spcAft>
              <a:buNone/>
            </a:pPr>
            <a:r>
              <a:rPr lang="en-US" sz="3399" b="1" i="0" u="none" strike="noStrike" cap="none" dirty="0" err="1">
                <a:solidFill>
                  <a:srgbClr val="414C64"/>
                </a:solidFill>
                <a:latin typeface="Roboto Condensed"/>
                <a:ea typeface="Roboto Condensed"/>
                <a:cs typeface="Roboto Condensed"/>
                <a:sym typeface="Roboto Condensed"/>
              </a:rPr>
              <a:t>Đề</a:t>
            </a:r>
            <a:r>
              <a:rPr lang="en-US" sz="3399" b="1" i="0" u="none" strike="noStrike" cap="none" dirty="0">
                <a:solidFill>
                  <a:srgbClr val="414C64"/>
                </a:solidFill>
                <a:latin typeface="Roboto Condensed"/>
                <a:ea typeface="Roboto Condensed"/>
                <a:cs typeface="Roboto Condensed"/>
                <a:sym typeface="Roboto Condensed"/>
              </a:rPr>
              <a:t> </a:t>
            </a:r>
            <a:r>
              <a:rPr lang="en-US" sz="3399" b="1" i="0" u="none" strike="noStrike" cap="none" dirty="0" err="1">
                <a:solidFill>
                  <a:srgbClr val="414C64"/>
                </a:solidFill>
                <a:latin typeface="Roboto Condensed"/>
                <a:ea typeface="Roboto Condensed"/>
                <a:cs typeface="Roboto Condensed"/>
                <a:sym typeface="Roboto Condensed"/>
              </a:rPr>
              <a:t>bài</a:t>
            </a:r>
            <a:r>
              <a:rPr lang="en-US" sz="3399" b="1"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Vẽ</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sơ</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đồ</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tư</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duy</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bài</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học</a:t>
            </a:r>
            <a:r>
              <a:rPr lang="en-US" sz="3399" b="0" i="0" u="none" strike="noStrike" cap="none" dirty="0">
                <a:solidFill>
                  <a:srgbClr val="414C64"/>
                </a:solidFill>
                <a:latin typeface="Roboto Condensed"/>
                <a:ea typeface="Roboto Condensed"/>
                <a:cs typeface="Roboto Condensed"/>
                <a:sym typeface="Roboto Condensed"/>
              </a:rPr>
              <a:t> </a:t>
            </a:r>
            <a:endParaRPr dirty="0"/>
          </a:p>
        </p:txBody>
      </p:sp>
      <p:sp>
        <p:nvSpPr>
          <p:cNvPr id="360" name="Google Shape;360;p18"/>
          <p:cNvSpPr txBox="1"/>
          <p:nvPr/>
        </p:nvSpPr>
        <p:spPr>
          <a:xfrm>
            <a:off x="1645496" y="1020835"/>
            <a:ext cx="14569246" cy="1507913"/>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dirty="0">
                <a:solidFill>
                  <a:srgbClr val="424F9D"/>
                </a:solidFill>
                <a:latin typeface="Fraunces"/>
                <a:ea typeface="Fraunces"/>
                <a:cs typeface="Fraunces"/>
                <a:sym typeface="Fraunces"/>
              </a:rPr>
              <a:t>IV. LUYỆN TẬP</a:t>
            </a:r>
            <a:endParaRPr dirty="0"/>
          </a:p>
        </p:txBody>
      </p:sp>
      <p:pic>
        <p:nvPicPr>
          <p:cNvPr id="361" name="Google Shape;361;p18"/>
          <p:cNvPicPr preferRelativeResize="0"/>
          <p:nvPr/>
        </p:nvPicPr>
        <p:blipFill rotWithShape="1">
          <a:blip r:embed="rId4">
            <a:alphaModFix/>
          </a:blip>
          <a:srcRect l="22643" t="29725"/>
          <a:stretch/>
        </p:blipFill>
        <p:spPr>
          <a:xfrm rot="-112033" flipH="1">
            <a:off x="16003623" y="-175096"/>
            <a:ext cx="2704310" cy="2407592"/>
          </a:xfrm>
          <a:prstGeom prst="rect">
            <a:avLst/>
          </a:prstGeom>
          <a:noFill/>
          <a:ln>
            <a:noFill/>
          </a:ln>
        </p:spPr>
      </p:pic>
      <p:pic>
        <p:nvPicPr>
          <p:cNvPr id="362" name="Google Shape;362;p18"/>
          <p:cNvPicPr preferRelativeResize="0"/>
          <p:nvPr/>
        </p:nvPicPr>
        <p:blipFill rotWithShape="1">
          <a:blip r:embed="rId5">
            <a:alphaModFix/>
          </a:blip>
          <a:srcRect/>
          <a:stretch/>
        </p:blipFill>
        <p:spPr>
          <a:xfrm rot="700157">
            <a:off x="6149849" y="7285286"/>
            <a:ext cx="2534328" cy="2690888"/>
          </a:xfrm>
          <a:prstGeom prst="rect">
            <a:avLst/>
          </a:prstGeom>
          <a:noFill/>
          <a:ln>
            <a:noFill/>
          </a:ln>
        </p:spPr>
      </p:pic>
      <p:pic>
        <p:nvPicPr>
          <p:cNvPr id="363" name="Google Shape;363;p18"/>
          <p:cNvPicPr preferRelativeResize="0"/>
          <p:nvPr/>
        </p:nvPicPr>
        <p:blipFill rotWithShape="1">
          <a:blip r:embed="rId6">
            <a:alphaModFix/>
          </a:blip>
          <a:srcRect l="36362" r="1841" b="38670"/>
          <a:stretch/>
        </p:blipFill>
        <p:spPr>
          <a:xfrm rot="5400000">
            <a:off x="-517976" y="517976"/>
            <a:ext cx="3083571" cy="2047619"/>
          </a:xfrm>
          <a:prstGeom prst="rect">
            <a:avLst/>
          </a:prstGeom>
          <a:noFill/>
          <a:ln>
            <a:noFill/>
          </a:ln>
        </p:spPr>
      </p:pic>
      <p:pic>
        <p:nvPicPr>
          <p:cNvPr id="364" name="Google Shape;364;p18"/>
          <p:cNvPicPr preferRelativeResize="0"/>
          <p:nvPr/>
        </p:nvPicPr>
        <p:blipFill rotWithShape="1">
          <a:blip r:embed="rId7">
            <a:alphaModFix/>
          </a:blip>
          <a:srcRect/>
          <a:stretch/>
        </p:blipFill>
        <p:spPr>
          <a:xfrm rot="10800000">
            <a:off x="3636515" y="2773983"/>
            <a:ext cx="2541399" cy="6191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500"/>
                                        <p:tgtEl>
                                          <p:spTgt spid="3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4"/>
                                        </p:tgtEl>
                                        <p:attrNameLst>
                                          <p:attrName>style.visibility</p:attrName>
                                        </p:attrNameLst>
                                      </p:cBhvr>
                                      <p:to>
                                        <p:strVal val="visible"/>
                                      </p:to>
                                    </p:set>
                                    <p:animEffect transition="in" filter="fade">
                                      <p:cBhvr>
                                        <p:cTn id="12" dur="500"/>
                                        <p:tgtEl>
                                          <p:spTgt spid="3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9"/>
                                        </p:tgtEl>
                                        <p:attrNameLst>
                                          <p:attrName>style.visibility</p:attrName>
                                        </p:attrNameLst>
                                      </p:cBhvr>
                                      <p:to>
                                        <p:strVal val="visible"/>
                                      </p:to>
                                    </p:set>
                                    <p:animEffect transition="in" filter="fade">
                                      <p:cBhvr>
                                        <p:cTn id="17"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2"/>
        <p:cNvGrpSpPr/>
        <p:nvPr/>
      </p:nvGrpSpPr>
      <p:grpSpPr>
        <a:xfrm>
          <a:off x="0" y="0"/>
          <a:ext cx="0" cy="0"/>
          <a:chOff x="0" y="0"/>
          <a:chExt cx="0" cy="0"/>
        </a:xfrm>
      </p:grpSpPr>
      <p:pic>
        <p:nvPicPr>
          <p:cNvPr id="103" name="Google Shape;103;p2"/>
          <p:cNvPicPr preferRelativeResize="0"/>
          <p:nvPr/>
        </p:nvPicPr>
        <p:blipFill rotWithShape="1">
          <a:blip r:embed="rId3">
            <a:alphaModFix/>
          </a:blip>
          <a:srcRect b="5786"/>
          <a:stretch/>
        </p:blipFill>
        <p:spPr>
          <a:xfrm>
            <a:off x="13782437" y="5969787"/>
            <a:ext cx="5982911" cy="5143500"/>
          </a:xfrm>
          <a:prstGeom prst="rect">
            <a:avLst/>
          </a:prstGeom>
          <a:noFill/>
          <a:ln>
            <a:noFill/>
          </a:ln>
        </p:spPr>
      </p:pic>
      <p:pic>
        <p:nvPicPr>
          <p:cNvPr id="104" name="Google Shape;104;p2"/>
          <p:cNvPicPr preferRelativeResize="0"/>
          <p:nvPr/>
        </p:nvPicPr>
        <p:blipFill rotWithShape="1">
          <a:blip r:embed="rId4">
            <a:alphaModFix/>
          </a:blip>
          <a:srcRect l="5910" t="8251" r="1280" b="2584"/>
          <a:stretch/>
        </p:blipFill>
        <p:spPr>
          <a:xfrm rot="-9966725" flipH="1">
            <a:off x="-1739835" y="-1612786"/>
            <a:ext cx="6797317" cy="6426554"/>
          </a:xfrm>
          <a:prstGeom prst="rect">
            <a:avLst/>
          </a:prstGeom>
          <a:noFill/>
          <a:ln>
            <a:noFill/>
          </a:ln>
        </p:spPr>
      </p:pic>
      <p:pic>
        <p:nvPicPr>
          <p:cNvPr id="105" name="Google Shape;105;p2"/>
          <p:cNvPicPr preferRelativeResize="0"/>
          <p:nvPr/>
        </p:nvPicPr>
        <p:blipFill rotWithShape="1">
          <a:blip r:embed="rId5">
            <a:alphaModFix/>
          </a:blip>
          <a:srcRect/>
          <a:stretch/>
        </p:blipFill>
        <p:spPr>
          <a:xfrm rot="1842329">
            <a:off x="13163489" y="1832886"/>
            <a:ext cx="4777751" cy="4027525"/>
          </a:xfrm>
          <a:prstGeom prst="rect">
            <a:avLst/>
          </a:prstGeom>
          <a:noFill/>
          <a:ln>
            <a:noFill/>
          </a:ln>
        </p:spPr>
      </p:pic>
      <p:pic>
        <p:nvPicPr>
          <p:cNvPr id="106" name="Google Shape;106;p2"/>
          <p:cNvPicPr preferRelativeResize="0"/>
          <p:nvPr/>
        </p:nvPicPr>
        <p:blipFill rotWithShape="1">
          <a:blip r:embed="rId6">
            <a:alphaModFix/>
          </a:blip>
          <a:srcRect/>
          <a:stretch/>
        </p:blipFill>
        <p:spPr>
          <a:xfrm rot="2972153" flipH="1">
            <a:off x="-1337983" y="6383616"/>
            <a:ext cx="5271645" cy="4854306"/>
          </a:xfrm>
          <a:prstGeom prst="rect">
            <a:avLst/>
          </a:prstGeom>
          <a:noFill/>
          <a:ln>
            <a:noFill/>
          </a:ln>
        </p:spPr>
      </p:pic>
      <p:pic>
        <p:nvPicPr>
          <p:cNvPr id="107" name="Google Shape;107;p2"/>
          <p:cNvPicPr preferRelativeResize="0"/>
          <p:nvPr/>
        </p:nvPicPr>
        <p:blipFill rotWithShape="1">
          <a:blip r:embed="rId7">
            <a:alphaModFix/>
          </a:blip>
          <a:srcRect t="1159" r="1446" b="3638"/>
          <a:stretch/>
        </p:blipFill>
        <p:spPr>
          <a:xfrm>
            <a:off x="3993676" y="-72897"/>
            <a:ext cx="10300648" cy="10432795"/>
          </a:xfrm>
          <a:prstGeom prst="rect">
            <a:avLst/>
          </a:prstGeom>
          <a:noFill/>
          <a:ln>
            <a:noFill/>
          </a:ln>
        </p:spPr>
      </p:pic>
      <p:pic>
        <p:nvPicPr>
          <p:cNvPr id="108" name="Google Shape;108;p2"/>
          <p:cNvPicPr preferRelativeResize="0"/>
          <p:nvPr/>
        </p:nvPicPr>
        <p:blipFill rotWithShape="1">
          <a:blip r:embed="rId8">
            <a:alphaModFix/>
          </a:blip>
          <a:srcRect/>
          <a:stretch/>
        </p:blipFill>
        <p:spPr>
          <a:xfrm rot="-6167945">
            <a:off x="15381491" y="-659034"/>
            <a:ext cx="4385362" cy="4519051"/>
          </a:xfrm>
          <a:prstGeom prst="rect">
            <a:avLst/>
          </a:prstGeom>
          <a:noFill/>
          <a:ln>
            <a:noFill/>
          </a:ln>
        </p:spPr>
      </p:pic>
      <p:pic>
        <p:nvPicPr>
          <p:cNvPr id="109" name="Google Shape;109;p2"/>
          <p:cNvPicPr preferRelativeResize="0"/>
          <p:nvPr/>
        </p:nvPicPr>
        <p:blipFill rotWithShape="1">
          <a:blip r:embed="rId9">
            <a:alphaModFix/>
          </a:blip>
          <a:srcRect/>
          <a:stretch/>
        </p:blipFill>
        <p:spPr>
          <a:xfrm rot="1866253" flipH="1">
            <a:off x="3013583" y="8020101"/>
            <a:ext cx="4913194" cy="4114800"/>
          </a:xfrm>
          <a:prstGeom prst="rect">
            <a:avLst/>
          </a:prstGeom>
          <a:noFill/>
          <a:ln>
            <a:noFill/>
          </a:ln>
        </p:spPr>
      </p:pic>
      <p:sp>
        <p:nvSpPr>
          <p:cNvPr id="111" name="Google Shape;111;p2"/>
          <p:cNvSpPr txBox="1"/>
          <p:nvPr/>
        </p:nvSpPr>
        <p:spPr>
          <a:xfrm>
            <a:off x="6817835" y="2169114"/>
            <a:ext cx="5410123" cy="49930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1" i="0" u="none" strike="noStrike" cap="none">
                <a:solidFill>
                  <a:srgbClr val="000000"/>
                </a:solidFill>
                <a:latin typeface="Fraunces"/>
                <a:ea typeface="Fraunces"/>
                <a:cs typeface="Fraunces"/>
                <a:sym typeface="Fraunces"/>
              </a:rPr>
              <a:t>BÀI 1. TÔI VÀ CÁC BẠN</a:t>
            </a:r>
            <a:endParaRPr/>
          </a:p>
        </p:txBody>
      </p:sp>
      <p:sp>
        <p:nvSpPr>
          <p:cNvPr id="112" name="Google Shape;112;p2"/>
          <p:cNvSpPr txBox="1"/>
          <p:nvPr/>
        </p:nvSpPr>
        <p:spPr>
          <a:xfrm>
            <a:off x="6725284" y="3025310"/>
            <a:ext cx="5502675" cy="61478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3546" b="1" i="0" u="none" strike="noStrike" cap="none">
                <a:solidFill>
                  <a:srgbClr val="000000"/>
                </a:solidFill>
                <a:latin typeface="Roboto Condensed"/>
                <a:ea typeface="Roboto Condensed"/>
                <a:cs typeface="Roboto Condensed"/>
                <a:sym typeface="Roboto Condensed"/>
              </a:rPr>
              <a:t>THỰC HÀNH TIẾNG VIỆT</a:t>
            </a:r>
            <a:endParaRPr/>
          </a:p>
        </p:txBody>
      </p:sp>
      <p:sp>
        <p:nvSpPr>
          <p:cNvPr id="113" name="Google Shape;113;p2"/>
          <p:cNvSpPr txBox="1"/>
          <p:nvPr/>
        </p:nvSpPr>
        <p:spPr>
          <a:xfrm>
            <a:off x="5034439" y="4064915"/>
            <a:ext cx="8567023" cy="3379444"/>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9680" b="1" i="0" u="none" strike="noStrike" cap="none">
                <a:solidFill>
                  <a:srgbClr val="2C2760"/>
                </a:solidFill>
                <a:latin typeface="Fraunces"/>
                <a:ea typeface="Fraunces"/>
                <a:cs typeface="Fraunces"/>
                <a:sym typeface="Fraunces"/>
              </a:rPr>
              <a:t>THỰC HÀNH TIẾNG VIỆT</a:t>
            </a:r>
            <a:endParaRPr/>
          </a:p>
        </p:txBody>
      </p:sp>
      <p:sp>
        <p:nvSpPr>
          <p:cNvPr id="114" name="Google Shape;114;p2"/>
          <p:cNvSpPr txBox="1"/>
          <p:nvPr/>
        </p:nvSpPr>
        <p:spPr>
          <a:xfrm>
            <a:off x="6407942" y="8465337"/>
            <a:ext cx="5820018" cy="6146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550" b="0" i="0" u="none" strike="noStrike" cap="none">
                <a:solidFill>
                  <a:srgbClr val="2C2760"/>
                </a:solidFill>
                <a:latin typeface="Roboto Condensed"/>
                <a:ea typeface="Roboto Condensed"/>
                <a:cs typeface="Roboto Condensed"/>
                <a:sym typeface="Roboto Condensed"/>
              </a:rPr>
              <a:t>(1 TIẾT)</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500"/>
                                        <p:tgtEl>
                                          <p:spTgt spid="1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5"/>
        <p:cNvGrpSpPr/>
        <p:nvPr/>
      </p:nvGrpSpPr>
      <p:grpSpPr>
        <a:xfrm>
          <a:off x="0" y="0"/>
          <a:ext cx="0" cy="0"/>
          <a:chOff x="0" y="0"/>
          <a:chExt cx="0" cy="0"/>
        </a:xfrm>
      </p:grpSpPr>
      <p:pic>
        <p:nvPicPr>
          <p:cNvPr id="356" name="Google Shape;356;p18"/>
          <p:cNvPicPr preferRelativeResize="0"/>
          <p:nvPr/>
        </p:nvPicPr>
        <p:blipFill rotWithShape="1">
          <a:blip r:embed="rId3">
            <a:alphaModFix/>
          </a:blip>
          <a:srcRect/>
          <a:stretch/>
        </p:blipFill>
        <p:spPr>
          <a:xfrm rot="-4645516" flipH="1">
            <a:off x="-503951" y="7227078"/>
            <a:ext cx="3863717" cy="3639943"/>
          </a:xfrm>
          <a:prstGeom prst="rect">
            <a:avLst/>
          </a:prstGeom>
          <a:noFill/>
          <a:ln>
            <a:noFill/>
          </a:ln>
        </p:spPr>
      </p:pic>
      <p:sp>
        <p:nvSpPr>
          <p:cNvPr id="357" name="Google Shape;357;p18"/>
          <p:cNvSpPr/>
          <p:nvPr/>
        </p:nvSpPr>
        <p:spPr>
          <a:xfrm>
            <a:off x="869591" y="3013405"/>
            <a:ext cx="6523439" cy="5294937"/>
          </a:xfrm>
          <a:custGeom>
            <a:avLst/>
            <a:gdLst/>
            <a:ahLst/>
            <a:cxnLst/>
            <a:rect l="l" t="t" r="r" b="b"/>
            <a:pathLst>
              <a:path w="1868946" h="1516984" extrusionOk="0">
                <a:moveTo>
                  <a:pt x="1744485" y="1516984"/>
                </a:moveTo>
                <a:lnTo>
                  <a:pt x="124460" y="1516984"/>
                </a:lnTo>
                <a:cubicBezTo>
                  <a:pt x="55880" y="1516984"/>
                  <a:pt x="0" y="1461104"/>
                  <a:pt x="0" y="1392524"/>
                </a:cubicBezTo>
                <a:lnTo>
                  <a:pt x="0" y="124460"/>
                </a:lnTo>
                <a:cubicBezTo>
                  <a:pt x="0" y="55880"/>
                  <a:pt x="55880" y="0"/>
                  <a:pt x="124460" y="0"/>
                </a:cubicBezTo>
                <a:lnTo>
                  <a:pt x="1744486" y="0"/>
                </a:lnTo>
                <a:cubicBezTo>
                  <a:pt x="1813065" y="0"/>
                  <a:pt x="1868946" y="55880"/>
                  <a:pt x="1868946" y="124460"/>
                </a:cubicBezTo>
                <a:lnTo>
                  <a:pt x="1868946" y="1392524"/>
                </a:lnTo>
                <a:cubicBezTo>
                  <a:pt x="1868946" y="1461104"/>
                  <a:pt x="1813065" y="1516984"/>
                  <a:pt x="1744486" y="1516984"/>
                </a:cubicBezTo>
                <a:close/>
              </a:path>
            </a:pathLst>
          </a:custGeom>
          <a:solidFill>
            <a:srgbClr val="FFF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58" name="Google Shape;358;p18"/>
          <p:cNvGraphicFramePr/>
          <p:nvPr/>
        </p:nvGraphicFramePr>
        <p:xfrm>
          <a:off x="8944836" y="3038475"/>
          <a:ext cx="8314450" cy="5294925"/>
        </p:xfrm>
        <a:graphic>
          <a:graphicData uri="http://schemas.openxmlformats.org/drawingml/2006/table">
            <a:tbl>
              <a:tblPr>
                <a:noFill/>
                <a:tableStyleId>{83ECDD0C-DD91-48EE-ABAC-247EDB0DC4A9}</a:tableStyleId>
              </a:tblPr>
              <a:tblGrid>
                <a:gridCol w="2642225">
                  <a:extLst>
                    <a:ext uri="{9D8B030D-6E8A-4147-A177-3AD203B41FA5}">
                      <a16:colId xmlns:a16="http://schemas.microsoft.com/office/drawing/2014/main" val="20000"/>
                    </a:ext>
                  </a:extLst>
                </a:gridCol>
                <a:gridCol w="5672225">
                  <a:extLst>
                    <a:ext uri="{9D8B030D-6E8A-4147-A177-3AD203B41FA5}">
                      <a16:colId xmlns:a16="http://schemas.microsoft.com/office/drawing/2014/main" val="20001"/>
                    </a:ext>
                  </a:extLst>
                </a:gridCol>
              </a:tblGrid>
              <a:tr h="1538650">
                <a:tc>
                  <a:txBody>
                    <a:bodyPr/>
                    <a:lstStyle/>
                    <a:p>
                      <a:pPr marL="0" marR="0" lvl="0" indent="0" algn="ctr" rtl="0">
                        <a:spcBef>
                          <a:spcPts val="0"/>
                        </a:spcBef>
                        <a:spcAft>
                          <a:spcPts val="0"/>
                        </a:spcAft>
                        <a:buNone/>
                      </a:pPr>
                      <a:r>
                        <a:rPr lang="en-US" sz="2999">
                          <a:solidFill>
                            <a:srgbClr val="000000"/>
                          </a:solidFill>
                          <a:latin typeface="Roboto Condensed"/>
                          <a:ea typeface="Roboto Condensed"/>
                          <a:cs typeface="Roboto Condensed"/>
                          <a:sym typeface="Roboto Condensed"/>
                        </a:rPr>
                        <a:t>Mở đoạn</a:t>
                      </a:r>
                      <a:endParaRPr sz="2999">
                        <a:solidFill>
                          <a:srgbClr val="000000"/>
                        </a:solidFill>
                        <a:latin typeface="Roboto Condensed"/>
                        <a:ea typeface="Roboto Condensed"/>
                        <a:cs typeface="Roboto Condensed"/>
                        <a:sym typeface="Roboto Condensed"/>
                      </a:endParaRPr>
                    </a:p>
                    <a:p>
                      <a:pPr marL="0" marR="0" lvl="0" indent="0" algn="ctr" rtl="0">
                        <a:spcBef>
                          <a:spcPts val="0"/>
                        </a:spcBef>
                        <a:spcAft>
                          <a:spcPts val="0"/>
                        </a:spcAft>
                        <a:buNone/>
                      </a:pPr>
                      <a:r>
                        <a:rPr lang="en-US" sz="2999">
                          <a:solidFill>
                            <a:srgbClr val="000000"/>
                          </a:solidFill>
                          <a:latin typeface="Roboto Condensed"/>
                          <a:ea typeface="Roboto Condensed"/>
                          <a:cs typeface="Roboto Condensed"/>
                          <a:sym typeface="Roboto Condensed"/>
                        </a:rPr>
                        <a:t>(1 câu)</a:t>
                      </a:r>
                      <a:endParaRPr/>
                    </a:p>
                  </a:txBody>
                  <a:tcPr marL="91450" marR="91450" marT="45725" marB="45725" anchor="ctr">
                    <a:lnL w="47625" cap="flat" cmpd="sng">
                      <a:solidFill>
                        <a:srgbClr val="446889"/>
                      </a:solidFill>
                      <a:prstDash val="solid"/>
                      <a:round/>
                      <a:headEnd type="none" w="sm" len="sm"/>
                      <a:tailEnd type="none" w="sm" len="sm"/>
                    </a:lnL>
                    <a:lnR w="47625" cap="flat" cmpd="sng">
                      <a:solidFill>
                        <a:srgbClr val="446889"/>
                      </a:solidFill>
                      <a:prstDash val="solid"/>
                      <a:round/>
                      <a:headEnd type="none" w="sm" len="sm"/>
                      <a:tailEnd type="none" w="sm" len="sm"/>
                    </a:lnR>
                    <a:lnT w="47625" cap="flat" cmpd="sng">
                      <a:solidFill>
                        <a:srgbClr val="446889"/>
                      </a:solidFill>
                      <a:prstDash val="solid"/>
                      <a:round/>
                      <a:headEnd type="none" w="sm" len="sm"/>
                      <a:tailEnd type="none" w="sm" len="sm"/>
                    </a:lnT>
                    <a:lnB w="47625" cap="flat" cmpd="sng">
                      <a:solidFill>
                        <a:srgbClr val="446889"/>
                      </a:solidFill>
                      <a:prstDash val="solid"/>
                      <a:round/>
                      <a:headEnd type="none" w="sm" len="sm"/>
                      <a:tailEnd type="none" w="sm" len="sm"/>
                    </a:lnB>
                    <a:solidFill>
                      <a:srgbClr val="EADFDC"/>
                    </a:solidFill>
                  </a:tcPr>
                </a:tc>
                <a:tc>
                  <a:txBody>
                    <a:bodyPr/>
                    <a:lstStyle/>
                    <a:p>
                      <a:pPr marL="0" marR="0" lvl="0" indent="0" algn="l" rtl="0">
                        <a:spcBef>
                          <a:spcPts val="0"/>
                        </a:spcBef>
                        <a:spcAft>
                          <a:spcPts val="0"/>
                        </a:spcAft>
                        <a:buNone/>
                      </a:pPr>
                      <a:r>
                        <a:rPr lang="en-US" sz="2999">
                          <a:solidFill>
                            <a:srgbClr val="000000"/>
                          </a:solidFill>
                          <a:latin typeface="Roboto Condensed"/>
                          <a:ea typeface="Roboto Condensed"/>
                          <a:cs typeface="Roboto Condensed"/>
                          <a:sym typeface="Roboto Condensed"/>
                        </a:rPr>
                        <a:t>Nêu ấn tượng chung về nhân vật</a:t>
                      </a:r>
                      <a:endParaRPr/>
                    </a:p>
                  </a:txBody>
                  <a:tcPr marL="91450" marR="91450" marT="45725" marB="45725" anchor="ctr">
                    <a:lnL w="47625" cap="flat" cmpd="sng">
                      <a:solidFill>
                        <a:srgbClr val="446889"/>
                      </a:solidFill>
                      <a:prstDash val="solid"/>
                      <a:round/>
                      <a:headEnd type="none" w="sm" len="sm"/>
                      <a:tailEnd type="none" w="sm" len="sm"/>
                    </a:lnL>
                    <a:lnR w="47625" cap="flat" cmpd="sng">
                      <a:solidFill>
                        <a:srgbClr val="446889"/>
                      </a:solidFill>
                      <a:prstDash val="solid"/>
                      <a:round/>
                      <a:headEnd type="none" w="sm" len="sm"/>
                      <a:tailEnd type="none" w="sm" len="sm"/>
                    </a:lnR>
                    <a:lnT w="47625" cap="flat" cmpd="sng">
                      <a:solidFill>
                        <a:srgbClr val="446889"/>
                      </a:solidFill>
                      <a:prstDash val="solid"/>
                      <a:round/>
                      <a:headEnd type="none" w="sm" len="sm"/>
                      <a:tailEnd type="none" w="sm" len="sm"/>
                    </a:lnT>
                    <a:lnB w="47625" cap="flat" cmpd="sng">
                      <a:solidFill>
                        <a:srgbClr val="446889"/>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217625">
                <a:tc>
                  <a:txBody>
                    <a:bodyPr/>
                    <a:lstStyle/>
                    <a:p>
                      <a:pPr marL="0" marR="0" lvl="0" indent="0" algn="ctr" rtl="0">
                        <a:spcBef>
                          <a:spcPts val="0"/>
                        </a:spcBef>
                        <a:spcAft>
                          <a:spcPts val="0"/>
                        </a:spcAft>
                        <a:buNone/>
                      </a:pPr>
                      <a:r>
                        <a:rPr lang="en-US" sz="2999">
                          <a:solidFill>
                            <a:srgbClr val="000000"/>
                          </a:solidFill>
                          <a:latin typeface="Roboto Condensed"/>
                          <a:ea typeface="Roboto Condensed"/>
                          <a:cs typeface="Roboto Condensed"/>
                          <a:sym typeface="Roboto Condensed"/>
                        </a:rPr>
                        <a:t>Thân đoạn</a:t>
                      </a:r>
                      <a:endParaRPr sz="2999">
                        <a:solidFill>
                          <a:srgbClr val="000000"/>
                        </a:solidFill>
                        <a:latin typeface="Roboto Condensed"/>
                        <a:ea typeface="Roboto Condensed"/>
                        <a:cs typeface="Roboto Condensed"/>
                        <a:sym typeface="Roboto Condensed"/>
                      </a:endParaRPr>
                    </a:p>
                    <a:p>
                      <a:pPr marL="0" marR="0" lvl="0" indent="0" algn="ctr" rtl="0">
                        <a:spcBef>
                          <a:spcPts val="0"/>
                        </a:spcBef>
                        <a:spcAft>
                          <a:spcPts val="0"/>
                        </a:spcAft>
                        <a:buNone/>
                      </a:pPr>
                      <a:r>
                        <a:rPr lang="en-US" sz="2999">
                          <a:solidFill>
                            <a:srgbClr val="000000"/>
                          </a:solidFill>
                          <a:latin typeface="Roboto Condensed"/>
                          <a:ea typeface="Roboto Condensed"/>
                          <a:cs typeface="Roboto Condensed"/>
                          <a:sym typeface="Roboto Condensed"/>
                        </a:rPr>
                        <a:t>(3-5 câu)</a:t>
                      </a:r>
                      <a:endParaRPr/>
                    </a:p>
                  </a:txBody>
                  <a:tcPr marL="91450" marR="91450" marT="45725" marB="45725" anchor="ctr">
                    <a:lnL w="47625" cap="flat" cmpd="sng">
                      <a:solidFill>
                        <a:srgbClr val="446889"/>
                      </a:solidFill>
                      <a:prstDash val="solid"/>
                      <a:round/>
                      <a:headEnd type="none" w="sm" len="sm"/>
                      <a:tailEnd type="none" w="sm" len="sm"/>
                    </a:lnL>
                    <a:lnR w="47625" cap="flat" cmpd="sng">
                      <a:solidFill>
                        <a:srgbClr val="446889"/>
                      </a:solidFill>
                      <a:prstDash val="solid"/>
                      <a:round/>
                      <a:headEnd type="none" w="sm" len="sm"/>
                      <a:tailEnd type="none" w="sm" len="sm"/>
                    </a:lnR>
                    <a:lnT w="47625" cap="flat" cmpd="sng">
                      <a:solidFill>
                        <a:srgbClr val="446889"/>
                      </a:solidFill>
                      <a:prstDash val="solid"/>
                      <a:round/>
                      <a:headEnd type="none" w="sm" len="sm"/>
                      <a:tailEnd type="none" w="sm" len="sm"/>
                    </a:lnT>
                    <a:lnB w="47625" cap="flat" cmpd="sng">
                      <a:solidFill>
                        <a:srgbClr val="446889"/>
                      </a:solidFill>
                      <a:prstDash val="solid"/>
                      <a:round/>
                      <a:headEnd type="none" w="sm" len="sm"/>
                      <a:tailEnd type="none" w="sm" len="sm"/>
                    </a:lnB>
                    <a:solidFill>
                      <a:srgbClr val="EADFDC"/>
                    </a:solidFill>
                  </a:tcPr>
                </a:tc>
                <a:tc>
                  <a:txBody>
                    <a:bodyPr/>
                    <a:lstStyle/>
                    <a:p>
                      <a:pPr marL="0" marR="0" lvl="0" indent="0" algn="l" rtl="0">
                        <a:spcBef>
                          <a:spcPts val="0"/>
                        </a:spcBef>
                        <a:spcAft>
                          <a:spcPts val="0"/>
                        </a:spcAft>
                        <a:buNone/>
                      </a:pPr>
                      <a:r>
                        <a:rPr lang="en-US" sz="2999">
                          <a:solidFill>
                            <a:srgbClr val="000000"/>
                          </a:solidFill>
                          <a:latin typeface="Roboto Condensed"/>
                          <a:ea typeface="Roboto Condensed"/>
                          <a:cs typeface="Roboto Condensed"/>
                          <a:sym typeface="Roboto Condensed"/>
                        </a:rPr>
                        <a:t>- Hoàn cảnh sống của nhân vật</a:t>
                      </a:r>
                      <a:endParaRPr sz="2999">
                        <a:solidFill>
                          <a:srgbClr val="000000"/>
                        </a:solidFill>
                        <a:latin typeface="Roboto Condensed"/>
                        <a:ea typeface="Roboto Condensed"/>
                        <a:cs typeface="Roboto Condensed"/>
                        <a:sym typeface="Roboto Condensed"/>
                      </a:endParaRPr>
                    </a:p>
                    <a:p>
                      <a:pPr marL="0" marR="0" lvl="0" indent="0" algn="l" rtl="0">
                        <a:spcBef>
                          <a:spcPts val="0"/>
                        </a:spcBef>
                        <a:spcAft>
                          <a:spcPts val="0"/>
                        </a:spcAft>
                        <a:buNone/>
                      </a:pPr>
                      <a:r>
                        <a:rPr lang="en-US" sz="2999">
                          <a:solidFill>
                            <a:srgbClr val="000000"/>
                          </a:solidFill>
                          <a:latin typeface="Roboto Condensed"/>
                          <a:ea typeface="Roboto Condensed"/>
                          <a:cs typeface="Roboto Condensed"/>
                          <a:sym typeface="Roboto Condensed"/>
                        </a:rPr>
                        <a:t>- Tính cách, phẩm chất của nhân vật</a:t>
                      </a:r>
                      <a:endParaRPr sz="2999">
                        <a:solidFill>
                          <a:srgbClr val="000000"/>
                        </a:solidFill>
                        <a:latin typeface="Roboto Condensed"/>
                        <a:ea typeface="Roboto Condensed"/>
                        <a:cs typeface="Roboto Condensed"/>
                        <a:sym typeface="Roboto Condensed"/>
                      </a:endParaRPr>
                    </a:p>
                  </a:txBody>
                  <a:tcPr marL="91450" marR="91450" marT="45725" marB="45725" anchor="ctr">
                    <a:lnL w="47625" cap="flat" cmpd="sng">
                      <a:solidFill>
                        <a:srgbClr val="446889"/>
                      </a:solidFill>
                      <a:prstDash val="solid"/>
                      <a:round/>
                      <a:headEnd type="none" w="sm" len="sm"/>
                      <a:tailEnd type="none" w="sm" len="sm"/>
                    </a:lnL>
                    <a:lnR w="47625" cap="flat" cmpd="sng">
                      <a:solidFill>
                        <a:srgbClr val="446889"/>
                      </a:solidFill>
                      <a:prstDash val="solid"/>
                      <a:round/>
                      <a:headEnd type="none" w="sm" len="sm"/>
                      <a:tailEnd type="none" w="sm" len="sm"/>
                    </a:lnR>
                    <a:lnT w="47625" cap="flat" cmpd="sng">
                      <a:solidFill>
                        <a:srgbClr val="446889"/>
                      </a:solidFill>
                      <a:prstDash val="solid"/>
                      <a:round/>
                      <a:headEnd type="none" w="sm" len="sm"/>
                      <a:tailEnd type="none" w="sm" len="sm"/>
                    </a:lnT>
                    <a:lnB w="47625" cap="flat" cmpd="sng">
                      <a:solidFill>
                        <a:srgbClr val="446889"/>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538650">
                <a:tc>
                  <a:txBody>
                    <a:bodyPr/>
                    <a:lstStyle/>
                    <a:p>
                      <a:pPr marL="0" marR="0" lvl="0" indent="0" algn="ctr" rtl="0">
                        <a:spcBef>
                          <a:spcPts val="0"/>
                        </a:spcBef>
                        <a:spcAft>
                          <a:spcPts val="0"/>
                        </a:spcAft>
                        <a:buNone/>
                      </a:pPr>
                      <a:r>
                        <a:rPr lang="en-US" sz="2999">
                          <a:solidFill>
                            <a:srgbClr val="000000"/>
                          </a:solidFill>
                          <a:latin typeface="Roboto Condensed"/>
                          <a:ea typeface="Roboto Condensed"/>
                          <a:cs typeface="Roboto Condensed"/>
                          <a:sym typeface="Roboto Condensed"/>
                        </a:rPr>
                        <a:t>Kết đoạn</a:t>
                      </a:r>
                      <a:endParaRPr sz="2999">
                        <a:solidFill>
                          <a:srgbClr val="000000"/>
                        </a:solidFill>
                        <a:latin typeface="Roboto Condensed"/>
                        <a:ea typeface="Roboto Condensed"/>
                        <a:cs typeface="Roboto Condensed"/>
                        <a:sym typeface="Roboto Condensed"/>
                      </a:endParaRPr>
                    </a:p>
                    <a:p>
                      <a:pPr marL="0" marR="0" lvl="0" indent="0" algn="ctr" rtl="0">
                        <a:spcBef>
                          <a:spcPts val="0"/>
                        </a:spcBef>
                        <a:spcAft>
                          <a:spcPts val="0"/>
                        </a:spcAft>
                        <a:buNone/>
                      </a:pPr>
                      <a:r>
                        <a:rPr lang="en-US" sz="2999">
                          <a:solidFill>
                            <a:srgbClr val="000000"/>
                          </a:solidFill>
                          <a:latin typeface="Roboto Condensed"/>
                          <a:ea typeface="Roboto Condensed"/>
                          <a:cs typeface="Roboto Condensed"/>
                          <a:sym typeface="Roboto Condensed"/>
                        </a:rPr>
                        <a:t>(1 câu)</a:t>
                      </a:r>
                      <a:endParaRPr/>
                    </a:p>
                  </a:txBody>
                  <a:tcPr marL="91450" marR="91450" marT="45725" marB="45725" anchor="ctr">
                    <a:lnL w="47625" cap="flat" cmpd="sng">
                      <a:solidFill>
                        <a:srgbClr val="446889"/>
                      </a:solidFill>
                      <a:prstDash val="solid"/>
                      <a:round/>
                      <a:headEnd type="none" w="sm" len="sm"/>
                      <a:tailEnd type="none" w="sm" len="sm"/>
                    </a:lnL>
                    <a:lnR w="47625" cap="flat" cmpd="sng">
                      <a:solidFill>
                        <a:srgbClr val="446889"/>
                      </a:solidFill>
                      <a:prstDash val="solid"/>
                      <a:round/>
                      <a:headEnd type="none" w="sm" len="sm"/>
                      <a:tailEnd type="none" w="sm" len="sm"/>
                    </a:lnR>
                    <a:lnT w="47625" cap="flat" cmpd="sng">
                      <a:solidFill>
                        <a:srgbClr val="446889"/>
                      </a:solidFill>
                      <a:prstDash val="solid"/>
                      <a:round/>
                      <a:headEnd type="none" w="sm" len="sm"/>
                      <a:tailEnd type="none" w="sm" len="sm"/>
                    </a:lnT>
                    <a:lnB w="47625" cap="flat" cmpd="sng">
                      <a:solidFill>
                        <a:srgbClr val="446889"/>
                      </a:solidFill>
                      <a:prstDash val="solid"/>
                      <a:round/>
                      <a:headEnd type="none" w="sm" len="sm"/>
                      <a:tailEnd type="none" w="sm" len="sm"/>
                    </a:lnB>
                    <a:solidFill>
                      <a:srgbClr val="EADFDC"/>
                    </a:solidFill>
                  </a:tcPr>
                </a:tc>
                <a:tc>
                  <a:txBody>
                    <a:bodyPr/>
                    <a:lstStyle/>
                    <a:p>
                      <a:pPr marL="0" marR="0" lvl="0" indent="0" algn="l" rtl="0">
                        <a:spcBef>
                          <a:spcPts val="0"/>
                        </a:spcBef>
                        <a:spcAft>
                          <a:spcPts val="0"/>
                        </a:spcAft>
                        <a:buNone/>
                      </a:pPr>
                      <a:r>
                        <a:rPr lang="en-US" sz="2999">
                          <a:solidFill>
                            <a:srgbClr val="000000"/>
                          </a:solidFill>
                          <a:latin typeface="Roboto Condensed"/>
                          <a:ea typeface="Roboto Condensed"/>
                          <a:cs typeface="Roboto Condensed"/>
                          <a:sym typeface="Roboto Condensed"/>
                        </a:rPr>
                        <a:t>Bài học, ý nghĩa rút ra từ nhân vật</a:t>
                      </a:r>
                      <a:endParaRPr sz="2999">
                        <a:solidFill>
                          <a:srgbClr val="000000"/>
                        </a:solidFill>
                        <a:latin typeface="Roboto Condensed"/>
                        <a:ea typeface="Roboto Condensed"/>
                        <a:cs typeface="Roboto Condensed"/>
                        <a:sym typeface="Roboto Condensed"/>
                      </a:endParaRPr>
                    </a:p>
                  </a:txBody>
                  <a:tcPr marL="91450" marR="91450" marT="45725" marB="45725" anchor="ctr">
                    <a:lnL w="47625" cap="flat" cmpd="sng">
                      <a:solidFill>
                        <a:srgbClr val="446889"/>
                      </a:solidFill>
                      <a:prstDash val="solid"/>
                      <a:round/>
                      <a:headEnd type="none" w="sm" len="sm"/>
                      <a:tailEnd type="none" w="sm" len="sm"/>
                    </a:lnL>
                    <a:lnR w="47625" cap="flat" cmpd="sng">
                      <a:solidFill>
                        <a:srgbClr val="446889"/>
                      </a:solidFill>
                      <a:prstDash val="solid"/>
                      <a:round/>
                      <a:headEnd type="none" w="sm" len="sm"/>
                      <a:tailEnd type="none" w="sm" len="sm"/>
                    </a:lnR>
                    <a:lnT w="47625" cap="flat" cmpd="sng">
                      <a:solidFill>
                        <a:srgbClr val="446889"/>
                      </a:solidFill>
                      <a:prstDash val="solid"/>
                      <a:round/>
                      <a:headEnd type="none" w="sm" len="sm"/>
                      <a:tailEnd type="none" w="sm" len="sm"/>
                    </a:lnT>
                    <a:lnB w="47625" cap="flat" cmpd="sng">
                      <a:solidFill>
                        <a:srgbClr val="446889"/>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359" name="Google Shape;359;p18"/>
          <p:cNvSpPr txBox="1"/>
          <p:nvPr/>
        </p:nvSpPr>
        <p:spPr>
          <a:xfrm>
            <a:off x="1645496" y="3190831"/>
            <a:ext cx="5375741" cy="4990212"/>
          </a:xfrm>
          <a:prstGeom prst="rect">
            <a:avLst/>
          </a:prstGeom>
          <a:noFill/>
          <a:ln>
            <a:noFill/>
          </a:ln>
        </p:spPr>
        <p:txBody>
          <a:bodyPr spcFirstLastPara="1" wrap="square" lIns="0" tIns="0" rIns="0" bIns="0" anchor="t" anchorCtr="0">
            <a:spAutoFit/>
          </a:bodyPr>
          <a:lstStyle/>
          <a:p>
            <a:pPr marL="0" marR="0" lvl="0" indent="0" algn="just" rtl="0">
              <a:lnSpc>
                <a:spcPct val="159017"/>
              </a:lnSpc>
              <a:spcBef>
                <a:spcPts val="0"/>
              </a:spcBef>
              <a:spcAft>
                <a:spcPts val="0"/>
              </a:spcAft>
              <a:buNone/>
            </a:pPr>
            <a:r>
              <a:rPr lang="en-US" sz="3399" b="1" i="0" u="none" strike="noStrike" cap="none" dirty="0" err="1">
                <a:solidFill>
                  <a:srgbClr val="414C64"/>
                </a:solidFill>
                <a:latin typeface="Roboto Condensed"/>
                <a:ea typeface="Roboto Condensed"/>
                <a:cs typeface="Roboto Condensed"/>
                <a:sym typeface="Roboto Condensed"/>
              </a:rPr>
              <a:t>Đề</a:t>
            </a:r>
            <a:r>
              <a:rPr lang="en-US" sz="3399" b="1" i="0" u="none" strike="noStrike" cap="none" dirty="0">
                <a:solidFill>
                  <a:srgbClr val="414C64"/>
                </a:solidFill>
                <a:latin typeface="Roboto Condensed"/>
                <a:ea typeface="Roboto Condensed"/>
                <a:cs typeface="Roboto Condensed"/>
                <a:sym typeface="Roboto Condensed"/>
              </a:rPr>
              <a:t> </a:t>
            </a:r>
            <a:r>
              <a:rPr lang="en-US" sz="3399" b="1" i="0" u="none" strike="noStrike" cap="none" dirty="0" err="1">
                <a:solidFill>
                  <a:srgbClr val="414C64"/>
                </a:solidFill>
                <a:latin typeface="Roboto Condensed"/>
                <a:ea typeface="Roboto Condensed"/>
                <a:cs typeface="Roboto Condensed"/>
                <a:sym typeface="Roboto Condensed"/>
              </a:rPr>
              <a:t>bài</a:t>
            </a:r>
            <a:r>
              <a:rPr lang="en-US" sz="3399" b="1"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Viết</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đoạn</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văn</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khoảng</a:t>
            </a:r>
            <a:r>
              <a:rPr lang="en-US" sz="3399" b="0" i="0" u="none" strike="noStrike" cap="none" dirty="0">
                <a:solidFill>
                  <a:srgbClr val="414C64"/>
                </a:solidFill>
                <a:latin typeface="Roboto Condensed"/>
                <a:ea typeface="Roboto Condensed"/>
                <a:cs typeface="Roboto Condensed"/>
                <a:sym typeface="Roboto Condensed"/>
              </a:rPr>
              <a:t> 5-7 </a:t>
            </a:r>
            <a:r>
              <a:rPr lang="en-US" sz="3399" b="0" i="0" u="none" strike="noStrike" cap="none" dirty="0" err="1">
                <a:solidFill>
                  <a:srgbClr val="414C64"/>
                </a:solidFill>
                <a:latin typeface="Roboto Condensed"/>
                <a:ea typeface="Roboto Condensed"/>
                <a:cs typeface="Roboto Condensed"/>
                <a:sym typeface="Roboto Condensed"/>
              </a:rPr>
              <a:t>câu</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trình</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bày</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cảm</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nhận</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của</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em</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về</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nhân</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vật</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hoàng</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tử</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bé</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hoặc</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nhân</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vật</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cáo</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trong</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đoạn</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văn</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có</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sử</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dụng</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ít</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nhất</a:t>
            </a:r>
            <a:r>
              <a:rPr lang="en-US" sz="3399" b="0" i="0" u="none" strike="noStrike" cap="none" dirty="0">
                <a:solidFill>
                  <a:srgbClr val="414C64"/>
                </a:solidFill>
                <a:latin typeface="Roboto Condensed"/>
                <a:ea typeface="Roboto Condensed"/>
                <a:cs typeface="Roboto Condensed"/>
                <a:sym typeface="Roboto Condensed"/>
              </a:rPr>
              <a:t> 2 </a:t>
            </a:r>
            <a:r>
              <a:rPr lang="en-US" sz="3399" b="0" i="0" u="none" strike="noStrike" cap="none" dirty="0" err="1">
                <a:solidFill>
                  <a:srgbClr val="414C64"/>
                </a:solidFill>
                <a:latin typeface="Roboto Condensed"/>
                <a:ea typeface="Roboto Condensed"/>
                <a:cs typeface="Roboto Condensed"/>
                <a:sym typeface="Roboto Condensed"/>
              </a:rPr>
              <a:t>từ</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ghép</a:t>
            </a:r>
            <a:r>
              <a:rPr lang="en-US" sz="3399" b="0" i="0" u="none" strike="noStrike" cap="none" dirty="0">
                <a:solidFill>
                  <a:srgbClr val="414C64"/>
                </a:solidFill>
                <a:latin typeface="Roboto Condensed"/>
                <a:ea typeface="Roboto Condensed"/>
                <a:cs typeface="Roboto Condensed"/>
                <a:sym typeface="Roboto Condensed"/>
              </a:rPr>
              <a:t>, 2 </a:t>
            </a:r>
            <a:r>
              <a:rPr lang="en-US" sz="3399" b="0" i="0" u="none" strike="noStrike" cap="none" dirty="0" err="1">
                <a:solidFill>
                  <a:srgbClr val="414C64"/>
                </a:solidFill>
                <a:latin typeface="Roboto Condensed"/>
                <a:ea typeface="Roboto Condensed"/>
                <a:cs typeface="Roboto Condensed"/>
                <a:sym typeface="Roboto Condensed"/>
              </a:rPr>
              <a:t>từ</a:t>
            </a:r>
            <a:r>
              <a:rPr lang="en-US" sz="3399" b="0" i="0" u="none" strike="noStrike" cap="none" dirty="0">
                <a:solidFill>
                  <a:srgbClr val="414C64"/>
                </a:solidFill>
                <a:latin typeface="Roboto Condensed"/>
                <a:ea typeface="Roboto Condensed"/>
                <a:cs typeface="Roboto Condensed"/>
                <a:sym typeface="Roboto Condensed"/>
              </a:rPr>
              <a:t> </a:t>
            </a:r>
            <a:r>
              <a:rPr lang="en-US" sz="3399" b="0" i="0" u="none" strike="noStrike" cap="none" dirty="0" err="1">
                <a:solidFill>
                  <a:srgbClr val="414C64"/>
                </a:solidFill>
                <a:latin typeface="Roboto Condensed"/>
                <a:ea typeface="Roboto Condensed"/>
                <a:cs typeface="Roboto Condensed"/>
                <a:sym typeface="Roboto Condensed"/>
              </a:rPr>
              <a:t>láy</a:t>
            </a:r>
            <a:r>
              <a:rPr lang="en-US" sz="3399" dirty="0">
                <a:solidFill>
                  <a:srgbClr val="414C64"/>
                </a:solidFill>
                <a:latin typeface="Roboto Condensed"/>
                <a:ea typeface="Roboto Condensed"/>
                <a:cs typeface="Roboto Condensed"/>
                <a:sym typeface="Roboto Condensed"/>
              </a:rPr>
              <a:t>, 1 </a:t>
            </a:r>
            <a:r>
              <a:rPr lang="en-US" sz="3399" dirty="0" err="1">
                <a:solidFill>
                  <a:srgbClr val="414C64"/>
                </a:solidFill>
                <a:latin typeface="Roboto Condensed"/>
                <a:ea typeface="Roboto Condensed"/>
                <a:cs typeface="Roboto Condensed"/>
                <a:sym typeface="Roboto Condensed"/>
              </a:rPr>
              <a:t>biện</a:t>
            </a:r>
            <a:r>
              <a:rPr lang="en-US" sz="3399" dirty="0">
                <a:solidFill>
                  <a:srgbClr val="414C64"/>
                </a:solidFill>
                <a:latin typeface="Roboto Condensed"/>
                <a:ea typeface="Roboto Condensed"/>
                <a:cs typeface="Roboto Condensed"/>
                <a:sym typeface="Roboto Condensed"/>
              </a:rPr>
              <a:t> </a:t>
            </a:r>
            <a:r>
              <a:rPr lang="en-US" sz="3399" dirty="0" err="1">
                <a:solidFill>
                  <a:srgbClr val="414C64"/>
                </a:solidFill>
                <a:latin typeface="Roboto Condensed"/>
                <a:ea typeface="Roboto Condensed"/>
                <a:cs typeface="Roboto Condensed"/>
                <a:sym typeface="Roboto Condensed"/>
              </a:rPr>
              <a:t>pháp</a:t>
            </a:r>
            <a:r>
              <a:rPr lang="en-US" sz="3399" dirty="0">
                <a:solidFill>
                  <a:srgbClr val="414C64"/>
                </a:solidFill>
                <a:latin typeface="Roboto Condensed"/>
                <a:ea typeface="Roboto Condensed"/>
                <a:cs typeface="Roboto Condensed"/>
                <a:sym typeface="Roboto Condensed"/>
              </a:rPr>
              <a:t> </a:t>
            </a:r>
            <a:r>
              <a:rPr lang="en-US" sz="3399" dirty="0" err="1">
                <a:solidFill>
                  <a:srgbClr val="414C64"/>
                </a:solidFill>
                <a:latin typeface="Roboto Condensed"/>
                <a:ea typeface="Roboto Condensed"/>
                <a:cs typeface="Roboto Condensed"/>
                <a:sym typeface="Roboto Condensed"/>
              </a:rPr>
              <a:t>tu</a:t>
            </a:r>
            <a:r>
              <a:rPr lang="en-US" sz="3399" dirty="0">
                <a:solidFill>
                  <a:srgbClr val="414C64"/>
                </a:solidFill>
                <a:latin typeface="Roboto Condensed"/>
                <a:ea typeface="Roboto Condensed"/>
                <a:cs typeface="Roboto Condensed"/>
                <a:sym typeface="Roboto Condensed"/>
              </a:rPr>
              <a:t> </a:t>
            </a:r>
            <a:r>
              <a:rPr lang="en-US" sz="3399" dirty="0" err="1">
                <a:solidFill>
                  <a:srgbClr val="414C64"/>
                </a:solidFill>
                <a:latin typeface="Roboto Condensed"/>
                <a:ea typeface="Roboto Condensed"/>
                <a:cs typeface="Roboto Condensed"/>
                <a:sym typeface="Roboto Condensed"/>
              </a:rPr>
              <a:t>từ</a:t>
            </a:r>
            <a:endParaRPr dirty="0"/>
          </a:p>
        </p:txBody>
      </p:sp>
      <p:sp>
        <p:nvSpPr>
          <p:cNvPr id="360" name="Google Shape;360;p18"/>
          <p:cNvSpPr txBox="1"/>
          <p:nvPr/>
        </p:nvSpPr>
        <p:spPr>
          <a:xfrm>
            <a:off x="1645496" y="1020835"/>
            <a:ext cx="14569246" cy="1507913"/>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dirty="0">
                <a:solidFill>
                  <a:srgbClr val="424F9D"/>
                </a:solidFill>
                <a:latin typeface="Fraunces"/>
                <a:ea typeface="Fraunces"/>
                <a:cs typeface="Fraunces"/>
                <a:sym typeface="Fraunces"/>
              </a:rPr>
              <a:t>V. VẬN DỤNG</a:t>
            </a:r>
            <a:endParaRPr dirty="0"/>
          </a:p>
        </p:txBody>
      </p:sp>
      <p:pic>
        <p:nvPicPr>
          <p:cNvPr id="361" name="Google Shape;361;p18"/>
          <p:cNvPicPr preferRelativeResize="0"/>
          <p:nvPr/>
        </p:nvPicPr>
        <p:blipFill rotWithShape="1">
          <a:blip r:embed="rId4">
            <a:alphaModFix/>
          </a:blip>
          <a:srcRect l="22643" t="29725"/>
          <a:stretch/>
        </p:blipFill>
        <p:spPr>
          <a:xfrm rot="-112033" flipH="1">
            <a:off x="16003623" y="-175096"/>
            <a:ext cx="2704310" cy="2407592"/>
          </a:xfrm>
          <a:prstGeom prst="rect">
            <a:avLst/>
          </a:prstGeom>
          <a:noFill/>
          <a:ln>
            <a:noFill/>
          </a:ln>
        </p:spPr>
      </p:pic>
      <p:pic>
        <p:nvPicPr>
          <p:cNvPr id="362" name="Google Shape;362;p18"/>
          <p:cNvPicPr preferRelativeResize="0"/>
          <p:nvPr/>
        </p:nvPicPr>
        <p:blipFill rotWithShape="1">
          <a:blip r:embed="rId5">
            <a:alphaModFix/>
          </a:blip>
          <a:srcRect/>
          <a:stretch/>
        </p:blipFill>
        <p:spPr>
          <a:xfrm rot="700157">
            <a:off x="6901769" y="7497682"/>
            <a:ext cx="2534328" cy="2690888"/>
          </a:xfrm>
          <a:prstGeom prst="rect">
            <a:avLst/>
          </a:prstGeom>
          <a:noFill/>
          <a:ln>
            <a:noFill/>
          </a:ln>
        </p:spPr>
      </p:pic>
      <p:pic>
        <p:nvPicPr>
          <p:cNvPr id="363" name="Google Shape;363;p18"/>
          <p:cNvPicPr preferRelativeResize="0"/>
          <p:nvPr/>
        </p:nvPicPr>
        <p:blipFill rotWithShape="1">
          <a:blip r:embed="rId6">
            <a:alphaModFix/>
          </a:blip>
          <a:srcRect l="36362" r="1841" b="38670"/>
          <a:stretch/>
        </p:blipFill>
        <p:spPr>
          <a:xfrm rot="5400000">
            <a:off x="-517976" y="517976"/>
            <a:ext cx="3083571" cy="2047619"/>
          </a:xfrm>
          <a:prstGeom prst="rect">
            <a:avLst/>
          </a:prstGeom>
          <a:noFill/>
          <a:ln>
            <a:noFill/>
          </a:ln>
        </p:spPr>
      </p:pic>
      <p:pic>
        <p:nvPicPr>
          <p:cNvPr id="364" name="Google Shape;364;p18"/>
          <p:cNvPicPr preferRelativeResize="0"/>
          <p:nvPr/>
        </p:nvPicPr>
        <p:blipFill rotWithShape="1">
          <a:blip r:embed="rId7">
            <a:alphaModFix/>
          </a:blip>
          <a:srcRect/>
          <a:stretch/>
        </p:blipFill>
        <p:spPr>
          <a:xfrm rot="10800000">
            <a:off x="3636515" y="2773983"/>
            <a:ext cx="2541399" cy="619177"/>
          </a:xfrm>
          <a:prstGeom prst="rect">
            <a:avLst/>
          </a:prstGeom>
          <a:noFill/>
          <a:ln>
            <a:noFill/>
          </a:ln>
        </p:spPr>
      </p:pic>
    </p:spTree>
    <p:extLst>
      <p:ext uri="{BB962C8B-B14F-4D97-AF65-F5344CB8AC3E}">
        <p14:creationId xmlns:p14="http://schemas.microsoft.com/office/powerpoint/2010/main" val="1874614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500"/>
                                        <p:tgtEl>
                                          <p:spTgt spid="3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4"/>
                                        </p:tgtEl>
                                        <p:attrNameLst>
                                          <p:attrName>style.visibility</p:attrName>
                                        </p:attrNameLst>
                                      </p:cBhvr>
                                      <p:to>
                                        <p:strVal val="visible"/>
                                      </p:to>
                                    </p:set>
                                    <p:animEffect transition="in" filter="fade">
                                      <p:cBhvr>
                                        <p:cTn id="12" dur="500"/>
                                        <p:tgtEl>
                                          <p:spTgt spid="3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9"/>
                                        </p:tgtEl>
                                        <p:attrNameLst>
                                          <p:attrName>style.visibility</p:attrName>
                                        </p:attrNameLst>
                                      </p:cBhvr>
                                      <p:to>
                                        <p:strVal val="visible"/>
                                      </p:to>
                                    </p:set>
                                    <p:animEffect transition="in" filter="fade">
                                      <p:cBhvr>
                                        <p:cTn id="17" dur="500"/>
                                        <p:tgtEl>
                                          <p:spTgt spid="3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8"/>
                                        </p:tgtEl>
                                        <p:attrNameLst>
                                          <p:attrName>style.visibility</p:attrName>
                                        </p:attrNameLst>
                                      </p:cBhvr>
                                      <p:to>
                                        <p:strVal val="visible"/>
                                      </p:to>
                                    </p:set>
                                    <p:animEffect transition="in" filter="fade">
                                      <p:cBhvr>
                                        <p:cTn id="22" dur="5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8"/>
        <p:cNvGrpSpPr/>
        <p:nvPr/>
      </p:nvGrpSpPr>
      <p:grpSpPr>
        <a:xfrm>
          <a:off x="0" y="0"/>
          <a:ext cx="0" cy="0"/>
          <a:chOff x="0" y="0"/>
          <a:chExt cx="0" cy="0"/>
        </a:xfrm>
      </p:grpSpPr>
      <p:pic>
        <p:nvPicPr>
          <p:cNvPr id="369" name="Google Shape;369;p19"/>
          <p:cNvPicPr preferRelativeResize="0"/>
          <p:nvPr/>
        </p:nvPicPr>
        <p:blipFill rotWithShape="1">
          <a:blip r:embed="rId3">
            <a:alphaModFix/>
          </a:blip>
          <a:srcRect b="5786"/>
          <a:stretch/>
        </p:blipFill>
        <p:spPr>
          <a:xfrm>
            <a:off x="13601462" y="5729420"/>
            <a:ext cx="5982911" cy="5143500"/>
          </a:xfrm>
          <a:prstGeom prst="rect">
            <a:avLst/>
          </a:prstGeom>
          <a:noFill/>
          <a:ln>
            <a:noFill/>
          </a:ln>
        </p:spPr>
      </p:pic>
      <p:pic>
        <p:nvPicPr>
          <p:cNvPr id="370" name="Google Shape;370;p19"/>
          <p:cNvPicPr preferRelativeResize="0"/>
          <p:nvPr/>
        </p:nvPicPr>
        <p:blipFill rotWithShape="1">
          <a:blip r:embed="rId4">
            <a:alphaModFix/>
          </a:blip>
          <a:srcRect l="5910" t="8251" r="1280" b="2584"/>
          <a:stretch/>
        </p:blipFill>
        <p:spPr>
          <a:xfrm rot="-9966725" flipH="1">
            <a:off x="-1739835" y="-1612786"/>
            <a:ext cx="6797317" cy="6426554"/>
          </a:xfrm>
          <a:prstGeom prst="rect">
            <a:avLst/>
          </a:prstGeom>
          <a:noFill/>
          <a:ln>
            <a:noFill/>
          </a:ln>
        </p:spPr>
      </p:pic>
      <p:pic>
        <p:nvPicPr>
          <p:cNvPr id="371" name="Google Shape;371;p19"/>
          <p:cNvPicPr preferRelativeResize="0"/>
          <p:nvPr/>
        </p:nvPicPr>
        <p:blipFill rotWithShape="1">
          <a:blip r:embed="rId5">
            <a:alphaModFix/>
          </a:blip>
          <a:srcRect/>
          <a:stretch/>
        </p:blipFill>
        <p:spPr>
          <a:xfrm rot="2972153" flipH="1">
            <a:off x="-1337983" y="6383616"/>
            <a:ext cx="5271645" cy="4854306"/>
          </a:xfrm>
          <a:prstGeom prst="rect">
            <a:avLst/>
          </a:prstGeom>
          <a:noFill/>
          <a:ln>
            <a:noFill/>
          </a:ln>
        </p:spPr>
      </p:pic>
      <p:pic>
        <p:nvPicPr>
          <p:cNvPr id="372" name="Google Shape;372;p19"/>
          <p:cNvPicPr preferRelativeResize="0"/>
          <p:nvPr/>
        </p:nvPicPr>
        <p:blipFill rotWithShape="1">
          <a:blip r:embed="rId6">
            <a:alphaModFix/>
          </a:blip>
          <a:srcRect t="1159" r="1446" b="3638"/>
          <a:stretch/>
        </p:blipFill>
        <p:spPr>
          <a:xfrm>
            <a:off x="4411232" y="516757"/>
            <a:ext cx="9136276" cy="9253485"/>
          </a:xfrm>
          <a:prstGeom prst="rect">
            <a:avLst/>
          </a:prstGeom>
          <a:noFill/>
          <a:ln>
            <a:noFill/>
          </a:ln>
        </p:spPr>
      </p:pic>
      <p:pic>
        <p:nvPicPr>
          <p:cNvPr id="373" name="Google Shape;373;p19"/>
          <p:cNvPicPr preferRelativeResize="0"/>
          <p:nvPr/>
        </p:nvPicPr>
        <p:blipFill rotWithShape="1">
          <a:blip r:embed="rId7">
            <a:alphaModFix/>
          </a:blip>
          <a:srcRect/>
          <a:stretch/>
        </p:blipFill>
        <p:spPr>
          <a:xfrm rot="-6167945">
            <a:off x="15381491" y="-659034"/>
            <a:ext cx="4385362" cy="4519051"/>
          </a:xfrm>
          <a:prstGeom prst="rect">
            <a:avLst/>
          </a:prstGeom>
          <a:noFill/>
          <a:ln>
            <a:noFill/>
          </a:ln>
        </p:spPr>
      </p:pic>
      <p:pic>
        <p:nvPicPr>
          <p:cNvPr id="374" name="Google Shape;374;p19"/>
          <p:cNvPicPr preferRelativeResize="0"/>
          <p:nvPr/>
        </p:nvPicPr>
        <p:blipFill rotWithShape="1">
          <a:blip r:embed="rId8">
            <a:alphaModFix/>
          </a:blip>
          <a:srcRect/>
          <a:stretch/>
        </p:blipFill>
        <p:spPr>
          <a:xfrm rot="1866253" flipH="1">
            <a:off x="3013583" y="8020101"/>
            <a:ext cx="4913194" cy="4114800"/>
          </a:xfrm>
          <a:prstGeom prst="rect">
            <a:avLst/>
          </a:prstGeom>
          <a:noFill/>
          <a:ln>
            <a:noFill/>
          </a:ln>
        </p:spPr>
      </p:pic>
      <p:pic>
        <p:nvPicPr>
          <p:cNvPr id="375" name="Google Shape;375;p19"/>
          <p:cNvPicPr preferRelativeResize="0"/>
          <p:nvPr/>
        </p:nvPicPr>
        <p:blipFill rotWithShape="1">
          <a:blip r:embed="rId9">
            <a:alphaModFix/>
          </a:blip>
          <a:srcRect/>
          <a:stretch/>
        </p:blipFill>
        <p:spPr>
          <a:xfrm rot="-449852">
            <a:off x="3292286" y="667573"/>
            <a:ext cx="5378389" cy="7607339"/>
          </a:xfrm>
          <a:prstGeom prst="rect">
            <a:avLst/>
          </a:prstGeom>
          <a:noFill/>
          <a:ln>
            <a:noFill/>
          </a:ln>
        </p:spPr>
      </p:pic>
      <p:pic>
        <p:nvPicPr>
          <p:cNvPr id="376" name="Google Shape;376;p19"/>
          <p:cNvPicPr preferRelativeResize="0"/>
          <p:nvPr/>
        </p:nvPicPr>
        <p:blipFill rotWithShape="1">
          <a:blip r:embed="rId10">
            <a:alphaModFix/>
          </a:blip>
          <a:srcRect/>
          <a:stretch/>
        </p:blipFill>
        <p:spPr>
          <a:xfrm rot="219160">
            <a:off x="9930844" y="1925750"/>
            <a:ext cx="5378389" cy="76073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500"/>
                                        <p:tgtEl>
                                          <p:spTgt spid="3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6"/>
                                        </p:tgtEl>
                                        <p:attrNameLst>
                                          <p:attrName>style.visibility</p:attrName>
                                        </p:attrNameLst>
                                      </p:cBhvr>
                                      <p:to>
                                        <p:strVal val="visible"/>
                                      </p:to>
                                    </p:set>
                                    <p:animEffect transition="in" filter="fade">
                                      <p:cBhvr>
                                        <p:cTn id="12"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8"/>
        <p:cNvGrpSpPr/>
        <p:nvPr/>
      </p:nvGrpSpPr>
      <p:grpSpPr>
        <a:xfrm>
          <a:off x="0" y="0"/>
          <a:ext cx="0" cy="0"/>
          <a:chOff x="0" y="0"/>
          <a:chExt cx="0" cy="0"/>
        </a:xfrm>
      </p:grpSpPr>
      <p:pic>
        <p:nvPicPr>
          <p:cNvPr id="119" name="Google Shape;119;p3"/>
          <p:cNvPicPr preferRelativeResize="0"/>
          <p:nvPr/>
        </p:nvPicPr>
        <p:blipFill rotWithShape="1">
          <a:blip r:embed="rId3">
            <a:alphaModFix/>
          </a:blip>
          <a:srcRect/>
          <a:stretch/>
        </p:blipFill>
        <p:spPr>
          <a:xfrm rot="-3016826" flipH="1">
            <a:off x="-925115" y="6324173"/>
            <a:ext cx="4621853" cy="4354171"/>
          </a:xfrm>
          <a:prstGeom prst="rect">
            <a:avLst/>
          </a:prstGeom>
          <a:noFill/>
          <a:ln>
            <a:noFill/>
          </a:ln>
        </p:spPr>
      </p:pic>
      <p:pic>
        <p:nvPicPr>
          <p:cNvPr id="120" name="Google Shape;120;p3"/>
          <p:cNvPicPr preferRelativeResize="0"/>
          <p:nvPr/>
        </p:nvPicPr>
        <p:blipFill rotWithShape="1">
          <a:blip r:embed="rId4">
            <a:alphaModFix/>
          </a:blip>
          <a:srcRect/>
          <a:stretch/>
        </p:blipFill>
        <p:spPr>
          <a:xfrm rot="-7031722" flipH="1">
            <a:off x="1890124" y="4381102"/>
            <a:ext cx="2182442" cy="2248974"/>
          </a:xfrm>
          <a:prstGeom prst="rect">
            <a:avLst/>
          </a:prstGeom>
          <a:noFill/>
          <a:ln>
            <a:noFill/>
          </a:ln>
        </p:spPr>
      </p:pic>
      <p:pic>
        <p:nvPicPr>
          <p:cNvPr id="121" name="Google Shape;121;p3"/>
          <p:cNvPicPr preferRelativeResize="0"/>
          <p:nvPr/>
        </p:nvPicPr>
        <p:blipFill rotWithShape="1">
          <a:blip r:embed="rId5">
            <a:alphaModFix/>
          </a:blip>
          <a:srcRect t="1895" b="18537"/>
          <a:stretch/>
        </p:blipFill>
        <p:spPr>
          <a:xfrm>
            <a:off x="-105654" y="4125642"/>
            <a:ext cx="2388181" cy="2397686"/>
          </a:xfrm>
          <a:prstGeom prst="rect">
            <a:avLst/>
          </a:prstGeom>
          <a:noFill/>
          <a:ln>
            <a:noFill/>
          </a:ln>
        </p:spPr>
      </p:pic>
      <p:pic>
        <p:nvPicPr>
          <p:cNvPr id="122" name="Google Shape;122;p3"/>
          <p:cNvPicPr preferRelativeResize="0"/>
          <p:nvPr/>
        </p:nvPicPr>
        <p:blipFill rotWithShape="1">
          <a:blip r:embed="rId6">
            <a:alphaModFix/>
          </a:blip>
          <a:srcRect/>
          <a:stretch/>
        </p:blipFill>
        <p:spPr>
          <a:xfrm>
            <a:off x="2220191" y="1862217"/>
            <a:ext cx="1993349" cy="2158862"/>
          </a:xfrm>
          <a:prstGeom prst="rect">
            <a:avLst/>
          </a:prstGeom>
          <a:noFill/>
          <a:ln>
            <a:noFill/>
          </a:ln>
        </p:spPr>
      </p:pic>
      <p:pic>
        <p:nvPicPr>
          <p:cNvPr id="123" name="Google Shape;123;p3"/>
          <p:cNvPicPr preferRelativeResize="0"/>
          <p:nvPr/>
        </p:nvPicPr>
        <p:blipFill rotWithShape="1">
          <a:blip r:embed="rId7">
            <a:alphaModFix/>
          </a:blip>
          <a:srcRect/>
          <a:stretch/>
        </p:blipFill>
        <p:spPr>
          <a:xfrm>
            <a:off x="-306147" y="1643031"/>
            <a:ext cx="2365166" cy="2378048"/>
          </a:xfrm>
          <a:prstGeom prst="rect">
            <a:avLst/>
          </a:prstGeom>
          <a:noFill/>
          <a:ln>
            <a:noFill/>
          </a:ln>
        </p:spPr>
      </p:pic>
      <p:pic>
        <p:nvPicPr>
          <p:cNvPr id="124" name="Google Shape;124;p3"/>
          <p:cNvPicPr preferRelativeResize="0"/>
          <p:nvPr/>
        </p:nvPicPr>
        <p:blipFill rotWithShape="1">
          <a:blip r:embed="rId8">
            <a:alphaModFix/>
          </a:blip>
          <a:srcRect/>
          <a:stretch/>
        </p:blipFill>
        <p:spPr>
          <a:xfrm>
            <a:off x="3131140" y="8897702"/>
            <a:ext cx="1624452" cy="1290763"/>
          </a:xfrm>
          <a:prstGeom prst="rect">
            <a:avLst/>
          </a:prstGeom>
          <a:noFill/>
          <a:ln>
            <a:noFill/>
          </a:ln>
        </p:spPr>
      </p:pic>
      <p:pic>
        <p:nvPicPr>
          <p:cNvPr id="125" name="Google Shape;125;p3"/>
          <p:cNvPicPr preferRelativeResize="0"/>
          <p:nvPr/>
        </p:nvPicPr>
        <p:blipFill rotWithShape="1">
          <a:blip r:embed="rId9">
            <a:alphaModFix/>
          </a:blip>
          <a:srcRect/>
          <a:stretch/>
        </p:blipFill>
        <p:spPr>
          <a:xfrm rot="8858644" flipH="1">
            <a:off x="-2072656" y="-1606484"/>
            <a:ext cx="4544869" cy="3221176"/>
          </a:xfrm>
          <a:prstGeom prst="rect">
            <a:avLst/>
          </a:prstGeom>
          <a:noFill/>
          <a:ln>
            <a:noFill/>
          </a:ln>
        </p:spPr>
      </p:pic>
      <p:sp>
        <p:nvSpPr>
          <p:cNvPr id="126" name="Google Shape;126;p3"/>
          <p:cNvSpPr txBox="1"/>
          <p:nvPr/>
        </p:nvSpPr>
        <p:spPr>
          <a:xfrm>
            <a:off x="4334660" y="2629740"/>
            <a:ext cx="13343740" cy="3917739"/>
          </a:xfrm>
          <a:prstGeom prst="rect">
            <a:avLst/>
          </a:prstGeom>
          <a:noFill/>
          <a:ln>
            <a:noFill/>
          </a:ln>
        </p:spPr>
        <p:txBody>
          <a:bodyPr spcFirstLastPara="1" wrap="square" lIns="0" tIns="0" rIns="0" bIns="0" anchor="t" anchorCtr="0">
            <a:spAutoFit/>
          </a:bodyPr>
          <a:lstStyle/>
          <a:p>
            <a:pPr marL="0" marR="0" lvl="0" indent="0" algn="just" rtl="0">
              <a:lnSpc>
                <a:spcPct val="120861"/>
              </a:lnSpc>
              <a:spcBef>
                <a:spcPts val="0"/>
              </a:spcBef>
              <a:spcAft>
                <a:spcPts val="0"/>
              </a:spcAft>
              <a:buNone/>
            </a:pPr>
            <a:r>
              <a:rPr lang="en-US" sz="3600" b="0" i="0" u="none" strike="noStrike" cap="none">
                <a:solidFill>
                  <a:srgbClr val="000000"/>
                </a:solidFill>
                <a:latin typeface="Roboto Condensed"/>
                <a:ea typeface="Roboto Condensed"/>
                <a:cs typeface="Roboto Condensed"/>
                <a:sym typeface="Roboto Condensed"/>
              </a:rPr>
              <a:t>HS thực hiện </a:t>
            </a:r>
            <a:endParaRPr/>
          </a:p>
          <a:p>
            <a:pPr marL="0" marR="0" lvl="0" indent="0" algn="just" rtl="0">
              <a:lnSpc>
                <a:spcPct val="120861"/>
              </a:lnSpc>
              <a:spcBef>
                <a:spcPts val="0"/>
              </a:spcBef>
              <a:spcAft>
                <a:spcPts val="0"/>
              </a:spcAft>
              <a:buNone/>
            </a:pPr>
            <a:r>
              <a:rPr lang="en-US" sz="3600" b="0" i="0" u="none" strike="noStrike" cap="none">
                <a:solidFill>
                  <a:srgbClr val="000000"/>
                </a:solidFill>
                <a:latin typeface="Roboto Condensed"/>
                <a:ea typeface="Roboto Condensed"/>
                <a:cs typeface="Roboto Condensed"/>
                <a:sym typeface="Roboto Condensed"/>
              </a:rPr>
              <a:t>(?) Đọc đoạn trích sau và điền các từ in đậm trong đoạn trích sau vào ô phù hợp: </a:t>
            </a:r>
            <a:endParaRPr/>
          </a:p>
          <a:p>
            <a:pPr marL="0" marR="0" lvl="0" indent="0" algn="just" rtl="0">
              <a:lnSpc>
                <a:spcPct val="120861"/>
              </a:lnSpc>
              <a:spcBef>
                <a:spcPts val="0"/>
              </a:spcBef>
              <a:spcAft>
                <a:spcPts val="0"/>
              </a:spcAft>
              <a:buNone/>
            </a:pPr>
            <a:r>
              <a:rPr lang="en-US" sz="3600" b="0" i="0" u="none" strike="noStrike" cap="none">
                <a:solidFill>
                  <a:srgbClr val="000000"/>
                </a:solidFill>
                <a:latin typeface="Roboto Condensed"/>
                <a:ea typeface="Roboto Condensed"/>
                <a:cs typeface="Roboto Condensed"/>
                <a:sym typeface="Roboto Condensed"/>
              </a:rPr>
              <a:t>    “Nhưng đằng cuối bãi, </a:t>
            </a:r>
            <a:r>
              <a:rPr lang="en-US" sz="3600" b="1" i="0" u="none" strike="noStrike" cap="none">
                <a:solidFill>
                  <a:srgbClr val="000000"/>
                </a:solidFill>
                <a:latin typeface="Roboto Condensed"/>
                <a:ea typeface="Roboto Condensed"/>
                <a:cs typeface="Roboto Condensed"/>
                <a:sym typeface="Roboto Condensed"/>
              </a:rPr>
              <a:t>mẹ </a:t>
            </a:r>
            <a:r>
              <a:rPr lang="en-US" sz="3600" b="0" i="0" u="none" strike="noStrike" cap="none">
                <a:solidFill>
                  <a:srgbClr val="000000"/>
                </a:solidFill>
                <a:latin typeface="Roboto Condensed"/>
                <a:ea typeface="Roboto Condensed"/>
                <a:cs typeface="Roboto Condensed"/>
                <a:sym typeface="Roboto Condensed"/>
              </a:rPr>
              <a:t>tô</a:t>
            </a:r>
            <a:r>
              <a:rPr lang="en-US" sz="3600" b="1" i="0" u="none" strike="noStrike" cap="none">
                <a:solidFill>
                  <a:srgbClr val="000000"/>
                </a:solidFill>
                <a:latin typeface="Roboto Condensed"/>
                <a:ea typeface="Roboto Condensed"/>
                <a:cs typeface="Roboto Condensed"/>
                <a:sym typeface="Roboto Condensed"/>
              </a:rPr>
              <a:t>i </a:t>
            </a:r>
            <a:r>
              <a:rPr lang="en-US" sz="3600" b="0" i="0" u="none" strike="noStrike" cap="none">
                <a:solidFill>
                  <a:srgbClr val="000000"/>
                </a:solidFill>
                <a:latin typeface="Roboto Condensed"/>
                <a:ea typeface="Roboto Condensed"/>
                <a:cs typeface="Roboto Condensed"/>
                <a:sym typeface="Roboto Condensed"/>
              </a:rPr>
              <a:t>vẫn </a:t>
            </a:r>
            <a:r>
              <a:rPr lang="en-US" sz="3600" b="1" i="0" u="none" strike="noStrike" cap="none">
                <a:solidFill>
                  <a:srgbClr val="000000"/>
                </a:solidFill>
                <a:latin typeface="Roboto Condensed"/>
                <a:ea typeface="Roboto Condensed"/>
                <a:cs typeface="Roboto Condensed"/>
                <a:sym typeface="Roboto Condensed"/>
              </a:rPr>
              <a:t>mạnh khỏe. </a:t>
            </a:r>
            <a:r>
              <a:rPr lang="en-US" sz="3600" b="0" i="0" u="none" strike="noStrike" cap="none">
                <a:solidFill>
                  <a:srgbClr val="000000"/>
                </a:solidFill>
                <a:latin typeface="Roboto Condensed"/>
                <a:ea typeface="Roboto Condensed"/>
                <a:cs typeface="Roboto Condensed"/>
                <a:sym typeface="Roboto Condensed"/>
              </a:rPr>
              <a:t>Hai mẹ con gặp nhau, mừng quá, cứ vừa </a:t>
            </a:r>
            <a:r>
              <a:rPr lang="en-US" sz="3600" b="1" i="0" u="none" strike="noStrike" cap="none">
                <a:solidFill>
                  <a:srgbClr val="000000"/>
                </a:solidFill>
                <a:latin typeface="Roboto Condensed"/>
                <a:ea typeface="Roboto Condensed"/>
                <a:cs typeface="Roboto Condensed"/>
                <a:sym typeface="Roboto Condensed"/>
              </a:rPr>
              <a:t>khóc </a:t>
            </a:r>
            <a:r>
              <a:rPr lang="en-US" sz="3600" b="0" i="0" u="none" strike="noStrike" cap="none">
                <a:solidFill>
                  <a:srgbClr val="000000"/>
                </a:solidFill>
                <a:latin typeface="Roboto Condensed"/>
                <a:ea typeface="Roboto Condensed"/>
                <a:cs typeface="Roboto Condensed"/>
                <a:sym typeface="Roboto Condensed"/>
              </a:rPr>
              <a:t>vừa </a:t>
            </a:r>
            <a:r>
              <a:rPr lang="en-US" sz="3600" b="1" i="0" u="none" strike="noStrike" cap="none">
                <a:solidFill>
                  <a:srgbClr val="000000"/>
                </a:solidFill>
                <a:latin typeface="Roboto Condensed"/>
                <a:ea typeface="Roboto Condensed"/>
                <a:cs typeface="Roboto Condensed"/>
                <a:sym typeface="Roboto Condensed"/>
              </a:rPr>
              <a:t>cười.</a:t>
            </a:r>
            <a:endParaRPr/>
          </a:p>
          <a:p>
            <a:pPr marL="0" marR="0" lvl="0" indent="0" algn="just" rtl="0">
              <a:lnSpc>
                <a:spcPct val="120861"/>
              </a:lnSpc>
              <a:spcBef>
                <a:spcPts val="0"/>
              </a:spcBef>
              <a:spcAft>
                <a:spcPts val="0"/>
              </a:spcAft>
              <a:buNone/>
            </a:pPr>
            <a:r>
              <a:rPr lang="en-US" sz="3600" b="1" i="0" u="none" strike="noStrike" cap="none">
                <a:solidFill>
                  <a:srgbClr val="000000"/>
                </a:solidFill>
                <a:latin typeface="Roboto Condensed"/>
                <a:ea typeface="Roboto Condensed"/>
                <a:cs typeface="Roboto Condensed"/>
                <a:sym typeface="Roboto Condensed"/>
              </a:rPr>
              <a:t>   </a:t>
            </a:r>
            <a:r>
              <a:rPr lang="en-US" sz="3600" b="0" i="0" u="none" strike="noStrike" cap="none">
                <a:solidFill>
                  <a:srgbClr val="000000"/>
                </a:solidFill>
                <a:latin typeface="Roboto Condensed"/>
                <a:ea typeface="Roboto Condensed"/>
                <a:cs typeface="Roboto Condensed"/>
                <a:sym typeface="Roboto Condensed"/>
              </a:rPr>
              <a:t>Tôi kể lại từ đầu chí cuối những ngày qua trong </a:t>
            </a:r>
            <a:r>
              <a:rPr lang="en-US" sz="3600" b="1" i="0" u="none" strike="noStrike" cap="none">
                <a:solidFill>
                  <a:srgbClr val="000000"/>
                </a:solidFill>
                <a:latin typeface="Roboto Condensed"/>
                <a:ea typeface="Roboto Condensed"/>
                <a:cs typeface="Roboto Condensed"/>
                <a:sym typeface="Roboto Condensed"/>
              </a:rPr>
              <a:t>may rủi </a:t>
            </a:r>
            <a:r>
              <a:rPr lang="en-US" sz="3600" b="0" i="0" u="none" strike="noStrike" cap="none">
                <a:solidFill>
                  <a:srgbClr val="000000"/>
                </a:solidFill>
                <a:latin typeface="Roboto Condensed"/>
                <a:ea typeface="Roboto Condensed"/>
                <a:cs typeface="Roboto Condensed"/>
                <a:sym typeface="Roboto Condensed"/>
              </a:rPr>
              <a:t>và </a:t>
            </a:r>
            <a:r>
              <a:rPr lang="en-US" sz="3600" b="1" i="0" u="none" strike="noStrike" cap="none">
                <a:solidFill>
                  <a:srgbClr val="000000"/>
                </a:solidFill>
                <a:latin typeface="Roboto Condensed"/>
                <a:ea typeface="Roboto Condensed"/>
                <a:cs typeface="Roboto Condensed"/>
                <a:sym typeface="Roboto Condensed"/>
              </a:rPr>
              <a:t>thử thách </a:t>
            </a:r>
            <a:r>
              <a:rPr lang="en-US" sz="3600" b="0" i="0" u="none" strike="noStrike" cap="none">
                <a:solidFill>
                  <a:srgbClr val="000000"/>
                </a:solidFill>
                <a:latin typeface="Roboto Condensed"/>
                <a:ea typeface="Roboto Condensed"/>
                <a:cs typeface="Roboto Condensed"/>
                <a:sym typeface="Roboto Condensed"/>
              </a:rPr>
              <a:t>mà bấy lâu tôi trả. Bắt đầu từ</a:t>
            </a:r>
            <a:r>
              <a:rPr lang="en-US" sz="3600" b="1" i="0" u="none" strike="noStrike" cap="none">
                <a:solidFill>
                  <a:srgbClr val="000000"/>
                </a:solidFill>
                <a:latin typeface="Roboto Condensed"/>
                <a:ea typeface="Roboto Condensed"/>
                <a:cs typeface="Roboto Condensed"/>
                <a:sym typeface="Roboto Condensed"/>
              </a:rPr>
              <a:t> chuyện </a:t>
            </a:r>
            <a:r>
              <a:rPr lang="en-US" sz="3600" b="0" i="0" u="none" strike="noStrike" cap="none">
                <a:solidFill>
                  <a:srgbClr val="000000"/>
                </a:solidFill>
                <a:latin typeface="Roboto Condensed"/>
                <a:ea typeface="Roboto Condensed"/>
                <a:cs typeface="Roboto Condensed"/>
                <a:sym typeface="Roboto Condensed"/>
              </a:rPr>
              <a:t>anh Dế Choắt </a:t>
            </a:r>
            <a:r>
              <a:rPr lang="en-US" sz="3600" b="1" i="0" u="none" strike="noStrike" cap="none">
                <a:solidFill>
                  <a:srgbClr val="000000"/>
                </a:solidFill>
                <a:latin typeface="Roboto Condensed"/>
                <a:ea typeface="Roboto Condensed"/>
                <a:cs typeface="Roboto Condensed"/>
                <a:sym typeface="Roboto Condensed"/>
              </a:rPr>
              <a:t>khốn khổ</a:t>
            </a:r>
            <a:r>
              <a:rPr lang="en-US" sz="3600" b="0" i="0" u="none" strike="noStrike" cap="none">
                <a:solidFill>
                  <a:srgbClr val="000000"/>
                </a:solidFill>
                <a:latin typeface="Roboto Condensed"/>
                <a:ea typeface="Roboto Condensed"/>
                <a:cs typeface="Roboto Condensed"/>
                <a:sym typeface="Roboto Condensed"/>
              </a:rPr>
              <a:t> bên </a:t>
            </a:r>
            <a:r>
              <a:rPr lang="en-US" sz="3600" b="1" i="0" u="none" strike="noStrike" cap="none">
                <a:solidFill>
                  <a:srgbClr val="000000"/>
                </a:solidFill>
                <a:latin typeface="Roboto Condensed"/>
                <a:ea typeface="Roboto Condensed"/>
                <a:cs typeface="Roboto Condensed"/>
                <a:sym typeface="Roboto Condensed"/>
              </a:rPr>
              <a:t>hàng xóm</a:t>
            </a:r>
            <a:r>
              <a:rPr lang="en-US" sz="3600" b="0" i="0" u="none" strike="noStrike" cap="none">
                <a:solidFill>
                  <a:srgbClr val="000000"/>
                </a:solidFill>
                <a:latin typeface="Roboto Condensed"/>
                <a:ea typeface="Roboto Condensed"/>
                <a:cs typeface="Roboto Condensed"/>
                <a:sym typeface="Roboto Condensed"/>
              </a:rPr>
              <a:t>.”</a:t>
            </a:r>
            <a:endParaRPr/>
          </a:p>
        </p:txBody>
      </p:sp>
      <p:graphicFrame>
        <p:nvGraphicFramePr>
          <p:cNvPr id="127" name="Google Shape;127;p3"/>
          <p:cNvGraphicFramePr/>
          <p:nvPr/>
        </p:nvGraphicFramePr>
        <p:xfrm>
          <a:off x="5494926" y="7428505"/>
          <a:ext cx="11670450" cy="2409825"/>
        </p:xfrm>
        <a:graphic>
          <a:graphicData uri="http://schemas.openxmlformats.org/drawingml/2006/table">
            <a:tbl>
              <a:tblPr>
                <a:noFill/>
                <a:tableStyleId>{83ECDD0C-DD91-48EE-ABAC-247EDB0DC4A9}</a:tableStyleId>
              </a:tblPr>
              <a:tblGrid>
                <a:gridCol w="3238250">
                  <a:extLst>
                    <a:ext uri="{9D8B030D-6E8A-4147-A177-3AD203B41FA5}">
                      <a16:colId xmlns:a16="http://schemas.microsoft.com/office/drawing/2014/main" val="20000"/>
                    </a:ext>
                  </a:extLst>
                </a:gridCol>
                <a:gridCol w="4216100">
                  <a:extLst>
                    <a:ext uri="{9D8B030D-6E8A-4147-A177-3AD203B41FA5}">
                      <a16:colId xmlns:a16="http://schemas.microsoft.com/office/drawing/2014/main" val="20001"/>
                    </a:ext>
                  </a:extLst>
                </a:gridCol>
                <a:gridCol w="4216100">
                  <a:extLst>
                    <a:ext uri="{9D8B030D-6E8A-4147-A177-3AD203B41FA5}">
                      <a16:colId xmlns:a16="http://schemas.microsoft.com/office/drawing/2014/main" val="20002"/>
                    </a:ext>
                  </a:extLst>
                </a:gridCol>
              </a:tblGrid>
              <a:tr h="803275">
                <a:tc rowSpan="2">
                  <a:txBody>
                    <a:bodyPr/>
                    <a:lstStyle/>
                    <a:p>
                      <a:pPr marL="0" marR="0" lvl="0" indent="0" algn="ctr" rtl="0">
                        <a:spcBef>
                          <a:spcPts val="0"/>
                        </a:spcBef>
                        <a:spcAft>
                          <a:spcPts val="0"/>
                        </a:spcAft>
                        <a:buNone/>
                      </a:pPr>
                      <a:r>
                        <a:rPr lang="en-US" sz="3399" b="1" u="none" strike="noStrike" cap="none">
                          <a:solidFill>
                            <a:srgbClr val="000000"/>
                          </a:solidFill>
                          <a:latin typeface="Roboto Condensed"/>
                          <a:ea typeface="Roboto Condensed"/>
                          <a:cs typeface="Roboto Condensed"/>
                          <a:sym typeface="Roboto Condensed"/>
                        </a:rPr>
                        <a:t>Từ đơn</a:t>
                      </a:r>
                      <a:endParaRPr sz="1100" u="none" strike="noStrike" cap="none"/>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gridSpan="2">
                  <a:txBody>
                    <a:bodyPr/>
                    <a:lstStyle/>
                    <a:p>
                      <a:pPr marL="0" marR="0" lvl="0" indent="0" algn="ctr" rtl="0">
                        <a:spcBef>
                          <a:spcPts val="0"/>
                        </a:spcBef>
                        <a:spcAft>
                          <a:spcPts val="0"/>
                        </a:spcAft>
                        <a:buNone/>
                      </a:pPr>
                      <a:r>
                        <a:rPr lang="en-US" sz="3399" b="1" u="none" strike="noStrike" cap="none">
                          <a:solidFill>
                            <a:srgbClr val="000000"/>
                          </a:solidFill>
                          <a:latin typeface="Roboto Condensed"/>
                          <a:ea typeface="Roboto Condensed"/>
                          <a:cs typeface="Roboto Condensed"/>
                          <a:sym typeface="Roboto Condensed"/>
                        </a:rPr>
                        <a:t>Từ phức</a:t>
                      </a:r>
                      <a:endParaRPr sz="1100" u="none" strike="noStrike" cap="none"/>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hMerge="1">
                  <a:txBody>
                    <a:bodyPr/>
                    <a:lstStyle/>
                    <a:p>
                      <a:endParaRPr lang="en-VN"/>
                    </a:p>
                  </a:txBody>
                  <a:tcPr/>
                </a:tc>
                <a:extLst>
                  <a:ext uri="{0D108BD9-81ED-4DB2-BD59-A6C34878D82A}">
                    <a16:rowId xmlns:a16="http://schemas.microsoft.com/office/drawing/2014/main" val="10000"/>
                  </a:ext>
                </a:extLst>
              </a:tr>
              <a:tr h="803275">
                <a:tc vMerge="1">
                  <a:txBody>
                    <a:bodyPr/>
                    <a:lstStyle/>
                    <a:p>
                      <a:endParaRPr lang="en-VN"/>
                    </a:p>
                  </a:txBody>
                  <a:tcPr/>
                </a:tc>
                <a:tc>
                  <a:txBody>
                    <a:bodyPr/>
                    <a:lstStyle/>
                    <a:p>
                      <a:pPr marL="0" marR="0" lvl="0" indent="0" algn="ctr" rtl="0">
                        <a:spcBef>
                          <a:spcPts val="0"/>
                        </a:spcBef>
                        <a:spcAft>
                          <a:spcPts val="0"/>
                        </a:spcAft>
                        <a:buNone/>
                      </a:pPr>
                      <a:r>
                        <a:rPr lang="en-US" sz="3399" b="1" u="none" strike="noStrike" cap="none">
                          <a:solidFill>
                            <a:srgbClr val="000000"/>
                          </a:solidFill>
                          <a:latin typeface="Roboto Condensed"/>
                          <a:ea typeface="Roboto Condensed"/>
                          <a:cs typeface="Roboto Condensed"/>
                          <a:sym typeface="Roboto Condensed"/>
                        </a:rPr>
                        <a:t>Từ ghép</a:t>
                      </a:r>
                      <a:endParaRPr sz="1100" u="none" strike="noStrike" cap="none"/>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ctr" rtl="0">
                        <a:spcBef>
                          <a:spcPts val="0"/>
                        </a:spcBef>
                        <a:spcAft>
                          <a:spcPts val="0"/>
                        </a:spcAft>
                        <a:buNone/>
                      </a:pPr>
                      <a:r>
                        <a:rPr lang="en-US" sz="3399" b="1" u="none" strike="noStrike" cap="none">
                          <a:solidFill>
                            <a:srgbClr val="000000"/>
                          </a:solidFill>
                          <a:latin typeface="Roboto Condensed"/>
                          <a:ea typeface="Roboto Condensed"/>
                          <a:cs typeface="Roboto Condensed"/>
                          <a:sym typeface="Roboto Condensed"/>
                        </a:rPr>
                        <a:t>Từ láy</a:t>
                      </a:r>
                      <a:endParaRPr sz="1100" u="none" strike="noStrike" cap="none"/>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extLst>
                  <a:ext uri="{0D108BD9-81ED-4DB2-BD59-A6C34878D82A}">
                    <a16:rowId xmlns:a16="http://schemas.microsoft.com/office/drawing/2014/main" val="10001"/>
                  </a:ext>
                </a:extLst>
              </a:tr>
              <a:tr h="803275">
                <a:tc>
                  <a:txBody>
                    <a:bodyPr/>
                    <a:lstStyle/>
                    <a:p>
                      <a:pPr marL="0" marR="0" lvl="0" indent="0" algn="l" rtl="0">
                        <a:spcBef>
                          <a:spcPts val="0"/>
                        </a:spcBef>
                        <a:spcAft>
                          <a:spcPts val="0"/>
                        </a:spcAft>
                        <a:buNone/>
                      </a:pPr>
                      <a:endParaRPr sz="18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l" rtl="0">
                        <a:spcBef>
                          <a:spcPts val="0"/>
                        </a:spcBef>
                        <a:spcAft>
                          <a:spcPts val="0"/>
                        </a:spcAft>
                        <a:buNone/>
                      </a:pPr>
                      <a:endParaRPr sz="18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l" rtl="0">
                        <a:spcBef>
                          <a:spcPts val="0"/>
                        </a:spcBef>
                        <a:spcAft>
                          <a:spcPts val="0"/>
                        </a:spcAft>
                        <a:buNone/>
                      </a:pPr>
                      <a:endParaRPr sz="18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2"/>
                  </a:ext>
                </a:extLst>
              </a:tr>
            </a:tbl>
          </a:graphicData>
        </a:graphic>
      </p:graphicFrame>
      <p:sp>
        <p:nvSpPr>
          <p:cNvPr id="128" name="Google Shape;128;p3"/>
          <p:cNvSpPr txBox="1"/>
          <p:nvPr/>
        </p:nvSpPr>
        <p:spPr>
          <a:xfrm>
            <a:off x="5329381" y="537357"/>
            <a:ext cx="9152979" cy="11938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0" i="0" u="none" strike="noStrike" cap="none">
                <a:solidFill>
                  <a:srgbClr val="424F9D"/>
                </a:solidFill>
                <a:latin typeface="Fraunces"/>
                <a:ea typeface="Fraunces"/>
                <a:cs typeface="Fraunces"/>
                <a:sym typeface="Fraunces"/>
              </a:rPr>
              <a:t>I. TỪ ĐƠN, TỪ PHỨC</a:t>
            </a:r>
            <a:endParaRPr/>
          </a:p>
        </p:txBody>
      </p:sp>
      <p:sp>
        <p:nvSpPr>
          <p:cNvPr id="129" name="Google Shape;129;p3"/>
          <p:cNvSpPr txBox="1"/>
          <p:nvPr/>
        </p:nvSpPr>
        <p:spPr>
          <a:xfrm>
            <a:off x="5065127" y="1738392"/>
            <a:ext cx="2885243" cy="668655"/>
          </a:xfrm>
          <a:prstGeom prst="rect">
            <a:avLst/>
          </a:prstGeom>
          <a:noFill/>
          <a:ln>
            <a:noFill/>
          </a:ln>
        </p:spPr>
        <p:txBody>
          <a:bodyPr spcFirstLastPara="1" wrap="square" lIns="0" tIns="0" rIns="0" bIns="0" anchor="t" anchorCtr="0">
            <a:spAutoFit/>
          </a:bodyPr>
          <a:lstStyle/>
          <a:p>
            <a:pPr marL="0" marR="0" lvl="0" indent="0" algn="ctr" rtl="0">
              <a:lnSpc>
                <a:spcPct val="155000"/>
              </a:lnSpc>
              <a:spcBef>
                <a:spcPts val="0"/>
              </a:spcBef>
              <a:spcAft>
                <a:spcPts val="0"/>
              </a:spcAft>
              <a:buNone/>
            </a:pPr>
            <a:r>
              <a:rPr lang="en-US" sz="3600" b="1" i="0" u="none" strike="noStrike" cap="none">
                <a:solidFill>
                  <a:srgbClr val="D84F97"/>
                </a:solidFill>
                <a:latin typeface="Roboto Condensed"/>
                <a:ea typeface="Roboto Condensed"/>
                <a:cs typeface="Roboto Condensed"/>
                <a:sym typeface="Roboto Condensed"/>
              </a:rPr>
              <a:t>Nhiệm vụ 1:</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
                                        </p:tgtEl>
                                        <p:attrNameLst>
                                          <p:attrName>style.visibility</p:attrName>
                                        </p:attrNameLst>
                                      </p:cBhvr>
                                      <p:to>
                                        <p:strVal val="visible"/>
                                      </p:to>
                                    </p:set>
                                    <p:animEffect transition="in" filter="fade">
                                      <p:cBhvr>
                                        <p:cTn id="17" dur="500"/>
                                        <p:tgtEl>
                                          <p:spTgt spid="1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3"/>
        <p:cNvGrpSpPr/>
        <p:nvPr/>
      </p:nvGrpSpPr>
      <p:grpSpPr>
        <a:xfrm>
          <a:off x="0" y="0"/>
          <a:ext cx="0" cy="0"/>
          <a:chOff x="0" y="0"/>
          <a:chExt cx="0" cy="0"/>
        </a:xfrm>
      </p:grpSpPr>
      <p:pic>
        <p:nvPicPr>
          <p:cNvPr id="134" name="Google Shape;134;p4"/>
          <p:cNvPicPr preferRelativeResize="0"/>
          <p:nvPr/>
        </p:nvPicPr>
        <p:blipFill rotWithShape="1">
          <a:blip r:embed="rId3">
            <a:alphaModFix/>
          </a:blip>
          <a:srcRect l="2015" t="16675" r="4485" b="2218"/>
          <a:stretch/>
        </p:blipFill>
        <p:spPr>
          <a:xfrm rot="5237771">
            <a:off x="-2258260" y="2326743"/>
            <a:ext cx="5873701" cy="3337330"/>
          </a:xfrm>
          <a:prstGeom prst="rect">
            <a:avLst/>
          </a:prstGeom>
          <a:noFill/>
          <a:ln>
            <a:noFill/>
          </a:ln>
        </p:spPr>
      </p:pic>
      <p:pic>
        <p:nvPicPr>
          <p:cNvPr id="135" name="Google Shape;135;p4"/>
          <p:cNvPicPr preferRelativeResize="0"/>
          <p:nvPr/>
        </p:nvPicPr>
        <p:blipFill rotWithShape="1">
          <a:blip r:embed="rId4">
            <a:alphaModFix/>
          </a:blip>
          <a:srcRect/>
          <a:stretch/>
        </p:blipFill>
        <p:spPr>
          <a:xfrm rot="5400000">
            <a:off x="-895207" y="-1167630"/>
            <a:ext cx="4114800" cy="4114800"/>
          </a:xfrm>
          <a:prstGeom prst="rect">
            <a:avLst/>
          </a:prstGeom>
          <a:noFill/>
          <a:ln>
            <a:noFill/>
          </a:ln>
        </p:spPr>
      </p:pic>
      <p:pic>
        <p:nvPicPr>
          <p:cNvPr id="136" name="Google Shape;136;p4"/>
          <p:cNvPicPr preferRelativeResize="0"/>
          <p:nvPr/>
        </p:nvPicPr>
        <p:blipFill rotWithShape="1">
          <a:blip r:embed="rId5">
            <a:alphaModFix/>
          </a:blip>
          <a:srcRect/>
          <a:stretch/>
        </p:blipFill>
        <p:spPr>
          <a:xfrm rot="10800000" flipH="1">
            <a:off x="15414024" y="7535281"/>
            <a:ext cx="4432175" cy="4460504"/>
          </a:xfrm>
          <a:prstGeom prst="rect">
            <a:avLst/>
          </a:prstGeom>
          <a:noFill/>
          <a:ln>
            <a:noFill/>
          </a:ln>
        </p:spPr>
      </p:pic>
      <p:pic>
        <p:nvPicPr>
          <p:cNvPr id="137" name="Google Shape;137;p4"/>
          <p:cNvPicPr preferRelativeResize="0"/>
          <p:nvPr/>
        </p:nvPicPr>
        <p:blipFill rotWithShape="1">
          <a:blip r:embed="rId6">
            <a:alphaModFix/>
          </a:blip>
          <a:srcRect/>
          <a:stretch/>
        </p:blipFill>
        <p:spPr>
          <a:xfrm rot="7162010">
            <a:off x="13416555" y="7765593"/>
            <a:ext cx="3526663" cy="2359658"/>
          </a:xfrm>
          <a:prstGeom prst="rect">
            <a:avLst/>
          </a:prstGeom>
          <a:noFill/>
          <a:ln>
            <a:noFill/>
          </a:ln>
        </p:spPr>
      </p:pic>
      <p:graphicFrame>
        <p:nvGraphicFramePr>
          <p:cNvPr id="138" name="Google Shape;138;p4"/>
          <p:cNvGraphicFramePr/>
          <p:nvPr/>
        </p:nvGraphicFramePr>
        <p:xfrm>
          <a:off x="2336574" y="5739032"/>
          <a:ext cx="13614875" cy="3047975"/>
        </p:xfrm>
        <a:graphic>
          <a:graphicData uri="http://schemas.openxmlformats.org/drawingml/2006/table">
            <a:tbl>
              <a:tblPr>
                <a:noFill/>
                <a:tableStyleId>{83ECDD0C-DD91-48EE-ABAC-247EDB0DC4A9}</a:tableStyleId>
              </a:tblPr>
              <a:tblGrid>
                <a:gridCol w="3777775">
                  <a:extLst>
                    <a:ext uri="{9D8B030D-6E8A-4147-A177-3AD203B41FA5}">
                      <a16:colId xmlns:a16="http://schemas.microsoft.com/office/drawing/2014/main" val="20000"/>
                    </a:ext>
                  </a:extLst>
                </a:gridCol>
                <a:gridCol w="4918550">
                  <a:extLst>
                    <a:ext uri="{9D8B030D-6E8A-4147-A177-3AD203B41FA5}">
                      <a16:colId xmlns:a16="http://schemas.microsoft.com/office/drawing/2014/main" val="20001"/>
                    </a:ext>
                  </a:extLst>
                </a:gridCol>
                <a:gridCol w="4918550">
                  <a:extLst>
                    <a:ext uri="{9D8B030D-6E8A-4147-A177-3AD203B41FA5}">
                      <a16:colId xmlns:a16="http://schemas.microsoft.com/office/drawing/2014/main" val="20002"/>
                    </a:ext>
                  </a:extLst>
                </a:gridCol>
              </a:tblGrid>
              <a:tr h="800575">
                <a:tc rowSpan="2">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Từ đơn</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gridSpan="2">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Từ phức</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hMerge="1">
                  <a:txBody>
                    <a:bodyPr/>
                    <a:lstStyle/>
                    <a:p>
                      <a:endParaRPr lang="en-VN"/>
                    </a:p>
                  </a:txBody>
                  <a:tcPr/>
                </a:tc>
                <a:extLst>
                  <a:ext uri="{0D108BD9-81ED-4DB2-BD59-A6C34878D82A}">
                    <a16:rowId xmlns:a16="http://schemas.microsoft.com/office/drawing/2014/main" val="10000"/>
                  </a:ext>
                </a:extLst>
              </a:tr>
              <a:tr h="800575">
                <a:tc vMerge="1">
                  <a:txBody>
                    <a:bodyPr/>
                    <a:lstStyle/>
                    <a:p>
                      <a:endParaRPr lang="en-VN"/>
                    </a:p>
                  </a:txBody>
                  <a:tcPr/>
                </a:tc>
                <a:tc>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Từ ghép</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Từ láy</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extLst>
                  <a:ext uri="{0D108BD9-81ED-4DB2-BD59-A6C34878D82A}">
                    <a16:rowId xmlns:a16="http://schemas.microsoft.com/office/drawing/2014/main" val="10001"/>
                  </a:ext>
                </a:extLst>
              </a:tr>
              <a:tr h="1446825">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Mẹ, khóc, cười, chuy</a:t>
                      </a:r>
                      <a:r>
                        <a:rPr lang="en-US" sz="3399">
                          <a:latin typeface="Roboto Condensed"/>
                          <a:ea typeface="Roboto Condensed"/>
                          <a:cs typeface="Roboto Condensed"/>
                          <a:sym typeface="Roboto Condensed"/>
                        </a:rPr>
                        <a:t>ện</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Mạnh khỏe,</a:t>
                      </a:r>
                      <a:r>
                        <a:rPr lang="en-US" sz="3399">
                          <a:latin typeface="Roboto Condensed"/>
                          <a:ea typeface="Roboto Condensed"/>
                          <a:cs typeface="Roboto Condensed"/>
                          <a:sym typeface="Roboto Condensed"/>
                        </a:rPr>
                        <a:t> </a:t>
                      </a:r>
                      <a:r>
                        <a:rPr lang="en-US" sz="3399">
                          <a:solidFill>
                            <a:srgbClr val="000000"/>
                          </a:solidFill>
                          <a:latin typeface="Roboto Condensed"/>
                          <a:ea typeface="Roboto Condensed"/>
                          <a:cs typeface="Roboto Condensed"/>
                          <a:sym typeface="Roboto Condensed"/>
                        </a:rPr>
                        <a:t>may rủi, hàng xóm</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l" rtl="0">
                        <a:spcBef>
                          <a:spcPts val="0"/>
                        </a:spcBef>
                        <a:spcAft>
                          <a:spcPts val="0"/>
                        </a:spcAft>
                        <a:buNone/>
                      </a:pPr>
                      <a:r>
                        <a:rPr lang="en-US" sz="3399">
                          <a:solidFill>
                            <a:srgbClr val="000000"/>
                          </a:solidFill>
                          <a:latin typeface="Roboto Condensed"/>
                          <a:ea typeface="Roboto Condensed"/>
                          <a:cs typeface="Roboto Condensed"/>
                          <a:sym typeface="Roboto Condensed"/>
                        </a:rPr>
                        <a:t>Thử thách, Khốn khổ</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2"/>
                  </a:ext>
                </a:extLst>
              </a:tr>
            </a:tbl>
          </a:graphicData>
        </a:graphic>
      </p:graphicFrame>
      <p:sp>
        <p:nvSpPr>
          <p:cNvPr id="139" name="Google Shape;139;p4"/>
          <p:cNvSpPr txBox="1"/>
          <p:nvPr/>
        </p:nvSpPr>
        <p:spPr>
          <a:xfrm>
            <a:off x="2483937" y="1174369"/>
            <a:ext cx="9152979" cy="11938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0" i="0" u="none" strike="noStrike" cap="none">
                <a:solidFill>
                  <a:srgbClr val="424F9D"/>
                </a:solidFill>
                <a:latin typeface="Fraunces"/>
                <a:ea typeface="Fraunces"/>
                <a:cs typeface="Fraunces"/>
                <a:sym typeface="Fraunces"/>
              </a:rPr>
              <a:t>I. TỪ ĐƠN, TỪ PHỨC</a:t>
            </a:r>
            <a:endParaRPr/>
          </a:p>
        </p:txBody>
      </p:sp>
      <p:sp>
        <p:nvSpPr>
          <p:cNvPr id="140" name="Google Shape;140;p4"/>
          <p:cNvSpPr txBox="1"/>
          <p:nvPr/>
        </p:nvSpPr>
        <p:spPr>
          <a:xfrm>
            <a:off x="1752600" y="2892044"/>
            <a:ext cx="15773400" cy="2417328"/>
          </a:xfrm>
          <a:prstGeom prst="rect">
            <a:avLst/>
          </a:prstGeom>
          <a:noFill/>
          <a:ln>
            <a:noFill/>
          </a:ln>
        </p:spPr>
        <p:txBody>
          <a:bodyPr spcFirstLastPara="1" wrap="square" lIns="0" tIns="0" rIns="0" bIns="0" anchor="t" anchorCtr="0">
            <a:spAutoFit/>
          </a:bodyPr>
          <a:lstStyle/>
          <a:p>
            <a:pPr marL="0" marR="0" lvl="0" indent="0" algn="just" rtl="0">
              <a:lnSpc>
                <a:spcPct val="132194"/>
              </a:lnSpc>
              <a:spcBef>
                <a:spcPts val="0"/>
              </a:spcBef>
              <a:spcAft>
                <a:spcPts val="0"/>
              </a:spcAft>
              <a:buNone/>
            </a:pPr>
            <a:r>
              <a:rPr lang="en-US" sz="3600" b="0" i="0" u="none" strike="noStrike" cap="none">
                <a:solidFill>
                  <a:srgbClr val="000000"/>
                </a:solidFill>
                <a:latin typeface="Roboto Condensed"/>
                <a:ea typeface="Roboto Condensed"/>
                <a:cs typeface="Roboto Condensed"/>
                <a:sym typeface="Roboto Condensed"/>
              </a:rPr>
              <a:t>    “Nhưng đằng cuối bãi, </a:t>
            </a:r>
            <a:r>
              <a:rPr lang="en-US" sz="3600" b="1" i="0" u="none" strike="noStrike" cap="none">
                <a:solidFill>
                  <a:srgbClr val="000000"/>
                </a:solidFill>
                <a:latin typeface="Roboto Condensed"/>
                <a:ea typeface="Roboto Condensed"/>
                <a:cs typeface="Roboto Condensed"/>
                <a:sym typeface="Roboto Condensed"/>
              </a:rPr>
              <a:t>mẹ </a:t>
            </a:r>
            <a:r>
              <a:rPr lang="en-US" sz="3600" b="0" i="0" u="none" strike="noStrike" cap="none">
                <a:solidFill>
                  <a:srgbClr val="000000"/>
                </a:solidFill>
                <a:latin typeface="Roboto Condensed"/>
                <a:ea typeface="Roboto Condensed"/>
                <a:cs typeface="Roboto Condensed"/>
                <a:sym typeface="Roboto Condensed"/>
              </a:rPr>
              <a:t>tô</a:t>
            </a:r>
            <a:r>
              <a:rPr lang="en-US" sz="3600" b="1" i="0" u="none" strike="noStrike" cap="none">
                <a:solidFill>
                  <a:srgbClr val="000000"/>
                </a:solidFill>
                <a:latin typeface="Roboto Condensed"/>
                <a:ea typeface="Roboto Condensed"/>
                <a:cs typeface="Roboto Condensed"/>
                <a:sym typeface="Roboto Condensed"/>
              </a:rPr>
              <a:t>i </a:t>
            </a:r>
            <a:r>
              <a:rPr lang="en-US" sz="3600" b="0" i="0" u="none" strike="noStrike" cap="none">
                <a:solidFill>
                  <a:srgbClr val="000000"/>
                </a:solidFill>
                <a:latin typeface="Roboto Condensed"/>
                <a:ea typeface="Roboto Condensed"/>
                <a:cs typeface="Roboto Condensed"/>
                <a:sym typeface="Roboto Condensed"/>
              </a:rPr>
              <a:t>vẫn </a:t>
            </a:r>
            <a:r>
              <a:rPr lang="en-US" sz="3600" b="1" i="0" u="none" strike="noStrike" cap="none">
                <a:solidFill>
                  <a:srgbClr val="000000"/>
                </a:solidFill>
                <a:latin typeface="Roboto Condensed"/>
                <a:ea typeface="Roboto Condensed"/>
                <a:cs typeface="Roboto Condensed"/>
                <a:sym typeface="Roboto Condensed"/>
              </a:rPr>
              <a:t>mạnh khỏe. </a:t>
            </a:r>
            <a:r>
              <a:rPr lang="en-US" sz="3600" b="0" i="0" u="none" strike="noStrike" cap="none">
                <a:solidFill>
                  <a:srgbClr val="000000"/>
                </a:solidFill>
                <a:latin typeface="Roboto Condensed"/>
                <a:ea typeface="Roboto Condensed"/>
                <a:cs typeface="Roboto Condensed"/>
                <a:sym typeface="Roboto Condensed"/>
              </a:rPr>
              <a:t>Hai mẹ con gặp nhau, mừng quá, cứ vừa </a:t>
            </a:r>
            <a:r>
              <a:rPr lang="en-US" sz="3600" b="1" i="0" u="none" strike="noStrike" cap="none">
                <a:solidFill>
                  <a:srgbClr val="000000"/>
                </a:solidFill>
                <a:latin typeface="Roboto Condensed"/>
                <a:ea typeface="Roboto Condensed"/>
                <a:cs typeface="Roboto Condensed"/>
                <a:sym typeface="Roboto Condensed"/>
              </a:rPr>
              <a:t>khóc </a:t>
            </a:r>
            <a:r>
              <a:rPr lang="en-US" sz="3600" b="0" i="0" u="none" strike="noStrike" cap="none">
                <a:solidFill>
                  <a:srgbClr val="000000"/>
                </a:solidFill>
                <a:latin typeface="Roboto Condensed"/>
                <a:ea typeface="Roboto Condensed"/>
                <a:cs typeface="Roboto Condensed"/>
                <a:sym typeface="Roboto Condensed"/>
              </a:rPr>
              <a:t>vừa </a:t>
            </a:r>
            <a:r>
              <a:rPr lang="en-US" sz="3600" b="1" i="0" u="none" strike="noStrike" cap="none">
                <a:solidFill>
                  <a:srgbClr val="000000"/>
                </a:solidFill>
                <a:latin typeface="Roboto Condensed"/>
                <a:ea typeface="Roboto Condensed"/>
                <a:cs typeface="Roboto Condensed"/>
                <a:sym typeface="Roboto Condensed"/>
              </a:rPr>
              <a:t>cười.</a:t>
            </a:r>
            <a:endParaRPr/>
          </a:p>
          <a:p>
            <a:pPr marL="0" marR="0" lvl="0" indent="0" algn="just" rtl="0">
              <a:lnSpc>
                <a:spcPct val="132194"/>
              </a:lnSpc>
              <a:spcBef>
                <a:spcPts val="0"/>
              </a:spcBef>
              <a:spcAft>
                <a:spcPts val="0"/>
              </a:spcAft>
              <a:buNone/>
            </a:pPr>
            <a:r>
              <a:rPr lang="en-US" sz="3600" b="1" i="0" u="none" strike="noStrike" cap="none">
                <a:solidFill>
                  <a:srgbClr val="000000"/>
                </a:solidFill>
                <a:latin typeface="Roboto Condensed"/>
                <a:ea typeface="Roboto Condensed"/>
                <a:cs typeface="Roboto Condensed"/>
                <a:sym typeface="Roboto Condensed"/>
              </a:rPr>
              <a:t>   </a:t>
            </a:r>
            <a:r>
              <a:rPr lang="en-US" sz="3600" b="0" i="0" u="none" strike="noStrike" cap="none">
                <a:solidFill>
                  <a:srgbClr val="000000"/>
                </a:solidFill>
                <a:latin typeface="Roboto Condensed"/>
                <a:ea typeface="Roboto Condensed"/>
                <a:cs typeface="Roboto Condensed"/>
                <a:sym typeface="Roboto Condensed"/>
              </a:rPr>
              <a:t>Tôi kể lại từ đầu chí cuối những ngày qua trong </a:t>
            </a:r>
            <a:r>
              <a:rPr lang="en-US" sz="3600" b="1" i="0" u="none" strike="noStrike" cap="none">
                <a:solidFill>
                  <a:srgbClr val="000000"/>
                </a:solidFill>
                <a:latin typeface="Roboto Condensed"/>
                <a:ea typeface="Roboto Condensed"/>
                <a:cs typeface="Roboto Condensed"/>
                <a:sym typeface="Roboto Condensed"/>
              </a:rPr>
              <a:t>may rủi </a:t>
            </a:r>
            <a:r>
              <a:rPr lang="en-US" sz="3600" b="0" i="0" u="none" strike="noStrike" cap="none">
                <a:solidFill>
                  <a:srgbClr val="000000"/>
                </a:solidFill>
                <a:latin typeface="Roboto Condensed"/>
                <a:ea typeface="Roboto Condensed"/>
                <a:cs typeface="Roboto Condensed"/>
                <a:sym typeface="Roboto Condensed"/>
              </a:rPr>
              <a:t>và </a:t>
            </a:r>
            <a:r>
              <a:rPr lang="en-US" sz="3600" b="1" i="0" u="none" strike="noStrike" cap="none">
                <a:solidFill>
                  <a:srgbClr val="000000"/>
                </a:solidFill>
                <a:latin typeface="Roboto Condensed"/>
                <a:ea typeface="Roboto Condensed"/>
                <a:cs typeface="Roboto Condensed"/>
                <a:sym typeface="Roboto Condensed"/>
              </a:rPr>
              <a:t>thử thách </a:t>
            </a:r>
            <a:r>
              <a:rPr lang="en-US" sz="3600" b="0" i="0" u="none" strike="noStrike" cap="none">
                <a:solidFill>
                  <a:srgbClr val="000000"/>
                </a:solidFill>
                <a:latin typeface="Roboto Condensed"/>
                <a:ea typeface="Roboto Condensed"/>
                <a:cs typeface="Roboto Condensed"/>
                <a:sym typeface="Roboto Condensed"/>
              </a:rPr>
              <a:t>mà bấy lâu tôi trả. Bắt đầu từ</a:t>
            </a:r>
            <a:r>
              <a:rPr lang="en-US" sz="3600" b="1" i="0" u="none" strike="noStrike" cap="none">
                <a:solidFill>
                  <a:srgbClr val="000000"/>
                </a:solidFill>
                <a:latin typeface="Roboto Condensed"/>
                <a:ea typeface="Roboto Condensed"/>
                <a:cs typeface="Roboto Condensed"/>
                <a:sym typeface="Roboto Condensed"/>
              </a:rPr>
              <a:t> chuyện </a:t>
            </a:r>
            <a:r>
              <a:rPr lang="en-US" sz="3600" b="0" i="0" u="none" strike="noStrike" cap="none">
                <a:solidFill>
                  <a:srgbClr val="000000"/>
                </a:solidFill>
                <a:latin typeface="Roboto Condensed"/>
                <a:ea typeface="Roboto Condensed"/>
                <a:cs typeface="Roboto Condensed"/>
                <a:sym typeface="Roboto Condensed"/>
              </a:rPr>
              <a:t>anh Dế Choắt </a:t>
            </a:r>
            <a:r>
              <a:rPr lang="en-US" sz="3600" b="1" i="0" u="none" strike="noStrike" cap="none">
                <a:solidFill>
                  <a:srgbClr val="000000"/>
                </a:solidFill>
                <a:latin typeface="Roboto Condensed"/>
                <a:ea typeface="Roboto Condensed"/>
                <a:cs typeface="Roboto Condensed"/>
                <a:sym typeface="Roboto Condensed"/>
              </a:rPr>
              <a:t>khốn khổ</a:t>
            </a:r>
            <a:r>
              <a:rPr lang="en-US" sz="3600" b="0" i="0" u="none" strike="noStrike" cap="none">
                <a:solidFill>
                  <a:srgbClr val="000000"/>
                </a:solidFill>
                <a:latin typeface="Roboto Condensed"/>
                <a:ea typeface="Roboto Condensed"/>
                <a:cs typeface="Roboto Condensed"/>
                <a:sym typeface="Roboto Condensed"/>
              </a:rPr>
              <a:t> bên </a:t>
            </a:r>
            <a:r>
              <a:rPr lang="en-US" sz="3600" b="1" i="0" u="none" strike="noStrike" cap="none">
                <a:solidFill>
                  <a:srgbClr val="000000"/>
                </a:solidFill>
                <a:latin typeface="Roboto Condensed"/>
                <a:ea typeface="Roboto Condensed"/>
                <a:cs typeface="Roboto Condensed"/>
                <a:sym typeface="Roboto Condensed"/>
              </a:rPr>
              <a:t>hàng xóm</a:t>
            </a:r>
            <a:r>
              <a:rPr lang="en-US" sz="3600" b="0" i="0" u="none" strike="noStrike" cap="none">
                <a:solidFill>
                  <a:srgbClr val="000000"/>
                </a:solidFill>
                <a:latin typeface="Roboto Condensed"/>
                <a:ea typeface="Roboto Condensed"/>
                <a:cs typeface="Roboto Condensed"/>
                <a:sym typeface="Roboto Condensed"/>
              </a:rPr>
              <a:t>.”</a:t>
            </a:r>
            <a:endParaRPr/>
          </a:p>
        </p:txBody>
      </p:sp>
      <p:pic>
        <p:nvPicPr>
          <p:cNvPr id="141" name="Google Shape;141;p4"/>
          <p:cNvPicPr preferRelativeResize="0"/>
          <p:nvPr/>
        </p:nvPicPr>
        <p:blipFill rotWithShape="1">
          <a:blip r:embed="rId7">
            <a:alphaModFix/>
          </a:blip>
          <a:srcRect t="2596"/>
          <a:stretch/>
        </p:blipFill>
        <p:spPr>
          <a:xfrm rot="5400000" flipH="1">
            <a:off x="15788786" y="-373320"/>
            <a:ext cx="1335062" cy="40479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500"/>
                                        <p:tgtEl>
                                          <p:spTgt spid="1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
                                        </p:tgtEl>
                                        <p:attrNameLst>
                                          <p:attrName>style.visibility</p:attrName>
                                        </p:attrNameLst>
                                      </p:cBhvr>
                                      <p:to>
                                        <p:strVal val="visible"/>
                                      </p:to>
                                    </p:set>
                                    <p:animEffect transition="in" filter="fade">
                                      <p:cBhvr>
                                        <p:cTn id="1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5"/>
        <p:cNvGrpSpPr/>
        <p:nvPr/>
      </p:nvGrpSpPr>
      <p:grpSpPr>
        <a:xfrm>
          <a:off x="0" y="0"/>
          <a:ext cx="0" cy="0"/>
          <a:chOff x="0" y="0"/>
          <a:chExt cx="0" cy="0"/>
        </a:xfrm>
      </p:grpSpPr>
      <p:pic>
        <p:nvPicPr>
          <p:cNvPr id="146" name="Google Shape;146;p5"/>
          <p:cNvPicPr preferRelativeResize="0"/>
          <p:nvPr/>
        </p:nvPicPr>
        <p:blipFill rotWithShape="1">
          <a:blip r:embed="rId3">
            <a:alphaModFix/>
          </a:blip>
          <a:srcRect/>
          <a:stretch/>
        </p:blipFill>
        <p:spPr>
          <a:xfrm rot="2088796">
            <a:off x="-2119032" y="6419101"/>
            <a:ext cx="3575984" cy="4223066"/>
          </a:xfrm>
          <a:prstGeom prst="rect">
            <a:avLst/>
          </a:prstGeom>
          <a:noFill/>
          <a:ln>
            <a:noFill/>
          </a:ln>
        </p:spPr>
      </p:pic>
      <p:pic>
        <p:nvPicPr>
          <p:cNvPr id="147" name="Google Shape;147;p5"/>
          <p:cNvPicPr preferRelativeResize="0"/>
          <p:nvPr/>
        </p:nvPicPr>
        <p:blipFill rotWithShape="1">
          <a:blip r:embed="rId4">
            <a:alphaModFix/>
          </a:blip>
          <a:srcRect/>
          <a:stretch/>
        </p:blipFill>
        <p:spPr>
          <a:xfrm rot="-8730740" flipH="1">
            <a:off x="13321496" y="141335"/>
            <a:ext cx="7315200" cy="3604399"/>
          </a:xfrm>
          <a:prstGeom prst="rect">
            <a:avLst/>
          </a:prstGeom>
          <a:noFill/>
          <a:ln>
            <a:noFill/>
          </a:ln>
        </p:spPr>
      </p:pic>
      <p:sp>
        <p:nvSpPr>
          <p:cNvPr id="148" name="Google Shape;148;p5"/>
          <p:cNvSpPr txBox="1"/>
          <p:nvPr/>
        </p:nvSpPr>
        <p:spPr>
          <a:xfrm>
            <a:off x="1602663" y="2615718"/>
            <a:ext cx="15237537" cy="1527469"/>
          </a:xfrm>
          <a:prstGeom prst="rect">
            <a:avLst/>
          </a:prstGeom>
          <a:noFill/>
          <a:ln>
            <a:noFill/>
          </a:ln>
        </p:spPr>
        <p:txBody>
          <a:bodyPr spcFirstLastPara="1" wrap="square" lIns="0" tIns="0" rIns="0" bIns="0" anchor="t" anchorCtr="0">
            <a:spAutoFit/>
          </a:bodyPr>
          <a:lstStyle/>
          <a:p>
            <a:pPr marL="0" marR="0" lvl="0" indent="0" algn="just" rtl="0">
              <a:lnSpc>
                <a:spcPct val="146013"/>
              </a:lnSpc>
              <a:spcBef>
                <a:spcPts val="0"/>
              </a:spcBef>
              <a:spcAft>
                <a:spcPts val="0"/>
              </a:spcAft>
              <a:buNone/>
            </a:pPr>
            <a:r>
              <a:rPr lang="en-US" sz="3399" b="0" i="0" u="none" strike="noStrike" cap="none" dirty="0" err="1">
                <a:solidFill>
                  <a:srgbClr val="5F497A"/>
                </a:solidFill>
                <a:latin typeface="Roboto Condensed"/>
                <a:ea typeface="Roboto Condensed"/>
                <a:cs typeface="Roboto Condensed"/>
                <a:sym typeface="Roboto Condensed"/>
              </a:rPr>
              <a:t>Từ</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câu</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phần</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khởi</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động</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và</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ví</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dụ</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trên</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em</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hãy</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nêu</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khái</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niệm</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thế</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nào</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là</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từ</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đơn</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từ</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phức</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và</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từ</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láy</a:t>
            </a:r>
            <a:r>
              <a:rPr lang="en-US" sz="3399" b="0" i="0" u="none" strike="noStrike" cap="none" dirty="0">
                <a:solidFill>
                  <a:srgbClr val="5F497A"/>
                </a:solidFill>
                <a:latin typeface="Roboto Condensed"/>
                <a:ea typeface="Roboto Condensed"/>
                <a:cs typeface="Roboto Condensed"/>
                <a:sym typeface="Roboto Condensed"/>
              </a:rPr>
              <a:t>.</a:t>
            </a:r>
            <a:endParaRPr dirty="0"/>
          </a:p>
        </p:txBody>
      </p:sp>
      <p:sp>
        <p:nvSpPr>
          <p:cNvPr id="149" name="Google Shape;149;p5"/>
          <p:cNvSpPr txBox="1"/>
          <p:nvPr/>
        </p:nvSpPr>
        <p:spPr>
          <a:xfrm>
            <a:off x="1602663" y="508782"/>
            <a:ext cx="10817937" cy="1164999"/>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a:solidFill>
                  <a:srgbClr val="5F497A"/>
                </a:solidFill>
                <a:latin typeface="Fraunces"/>
                <a:ea typeface="Fraunces"/>
                <a:cs typeface="Fraunces"/>
                <a:sym typeface="Fraunces"/>
              </a:rPr>
              <a:t>I. TỪ ĐƠN, TỪ PHỨC</a:t>
            </a:r>
            <a:endParaRPr/>
          </a:p>
        </p:txBody>
      </p:sp>
      <p:sp>
        <p:nvSpPr>
          <p:cNvPr id="150" name="Google Shape;150;p5"/>
          <p:cNvSpPr txBox="1"/>
          <p:nvPr/>
        </p:nvSpPr>
        <p:spPr>
          <a:xfrm>
            <a:off x="1338409" y="1823238"/>
            <a:ext cx="2885243" cy="668655"/>
          </a:xfrm>
          <a:prstGeom prst="rect">
            <a:avLst/>
          </a:prstGeom>
          <a:noFill/>
          <a:ln>
            <a:noFill/>
          </a:ln>
        </p:spPr>
        <p:txBody>
          <a:bodyPr spcFirstLastPara="1" wrap="square" lIns="0" tIns="0" rIns="0" bIns="0" anchor="t" anchorCtr="0">
            <a:spAutoFit/>
          </a:bodyPr>
          <a:lstStyle/>
          <a:p>
            <a:pPr marL="0" marR="0" lvl="0" indent="0" algn="ctr" rtl="0">
              <a:lnSpc>
                <a:spcPct val="155000"/>
              </a:lnSpc>
              <a:spcBef>
                <a:spcPts val="0"/>
              </a:spcBef>
              <a:spcAft>
                <a:spcPts val="0"/>
              </a:spcAft>
              <a:buNone/>
            </a:pPr>
            <a:r>
              <a:rPr lang="en-US" sz="3600" b="1" i="0" u="none" strike="noStrike" cap="none">
                <a:solidFill>
                  <a:srgbClr val="414C64"/>
                </a:solidFill>
                <a:latin typeface="Roboto Condensed"/>
                <a:ea typeface="Roboto Condensed"/>
                <a:cs typeface="Roboto Condensed"/>
                <a:sym typeface="Roboto Condensed"/>
              </a:rPr>
              <a:t>Nhiệm vụ 2:</a:t>
            </a:r>
            <a:endParaRPr/>
          </a:p>
        </p:txBody>
      </p:sp>
      <p:sp>
        <p:nvSpPr>
          <p:cNvPr id="151" name="Google Shape;151;p5"/>
          <p:cNvSpPr txBox="1"/>
          <p:nvPr/>
        </p:nvSpPr>
        <p:spPr>
          <a:xfrm>
            <a:off x="1768208" y="6766840"/>
            <a:ext cx="5716642" cy="1868932"/>
          </a:xfrm>
          <a:prstGeom prst="rect">
            <a:avLst/>
          </a:prstGeom>
          <a:noFill/>
          <a:ln>
            <a:noFill/>
          </a:ln>
        </p:spPr>
        <p:txBody>
          <a:bodyPr spcFirstLastPara="1" wrap="square" lIns="0" tIns="0" rIns="0" bIns="0" anchor="t" anchorCtr="0">
            <a:spAutoFit/>
          </a:bodyPr>
          <a:lstStyle/>
          <a:p>
            <a:pPr marL="0" marR="0" lvl="0" indent="0" algn="just" rtl="0">
              <a:lnSpc>
                <a:spcPct val="146013"/>
              </a:lnSpc>
              <a:spcBef>
                <a:spcPts val="0"/>
              </a:spcBef>
              <a:spcAft>
                <a:spcPts val="0"/>
              </a:spcAft>
              <a:buNone/>
            </a:pPr>
            <a:r>
              <a:rPr lang="en-US" sz="3399" b="0" i="0" u="none" strike="noStrike" cap="none">
                <a:solidFill>
                  <a:srgbClr val="5F497A"/>
                </a:solidFill>
                <a:latin typeface="Roboto Condensed"/>
                <a:ea typeface="Roboto Condensed"/>
                <a:cs typeface="Roboto Condensed"/>
                <a:sym typeface="Roboto Condensed"/>
              </a:rPr>
              <a:t>- Từ đơn do một tiếng tạo thành, còn từ phức do hai hay nhiều tiếng tạo thành</a:t>
            </a:r>
            <a:endParaRPr sz="3399" b="0" i="0" u="none" strike="noStrike" cap="none">
              <a:solidFill>
                <a:srgbClr val="5F497A"/>
              </a:solidFill>
              <a:latin typeface="Roboto Condensed"/>
              <a:ea typeface="Roboto Condensed"/>
              <a:cs typeface="Roboto Condensed"/>
              <a:sym typeface="Roboto Condensed"/>
            </a:endParaRPr>
          </a:p>
        </p:txBody>
      </p:sp>
      <p:sp>
        <p:nvSpPr>
          <p:cNvPr id="152" name="Google Shape;152;p5"/>
          <p:cNvSpPr txBox="1"/>
          <p:nvPr/>
        </p:nvSpPr>
        <p:spPr>
          <a:xfrm>
            <a:off x="1768203" y="6151525"/>
            <a:ext cx="2727597"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600" b="1" i="0" u="none" strike="noStrike" cap="none">
                <a:solidFill>
                  <a:srgbClr val="414C64"/>
                </a:solidFill>
                <a:latin typeface="Roboto Condensed"/>
                <a:ea typeface="Roboto Condensed"/>
                <a:cs typeface="Roboto Condensed"/>
                <a:sym typeface="Roboto Condensed"/>
              </a:rPr>
              <a:t>a. Từ đơn</a:t>
            </a:r>
            <a:endParaRPr sz="3600" b="1" i="0" u="none" strike="noStrike" cap="none">
              <a:solidFill>
                <a:srgbClr val="414C64"/>
              </a:solidFill>
              <a:latin typeface="Roboto Condensed"/>
              <a:ea typeface="Roboto Condensed"/>
              <a:cs typeface="Roboto Condensed"/>
              <a:sym typeface="Roboto Condensed"/>
            </a:endParaRPr>
          </a:p>
        </p:txBody>
      </p:sp>
      <p:sp>
        <p:nvSpPr>
          <p:cNvPr id="153" name="Google Shape;153;p5"/>
          <p:cNvSpPr txBox="1"/>
          <p:nvPr/>
        </p:nvSpPr>
        <p:spPr>
          <a:xfrm>
            <a:off x="7620000" y="6151524"/>
            <a:ext cx="2549880"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600" b="1" i="0" u="none" strike="noStrike" cap="none">
                <a:solidFill>
                  <a:srgbClr val="414C64"/>
                </a:solidFill>
                <a:latin typeface="Roboto Condensed"/>
                <a:ea typeface="Roboto Condensed"/>
                <a:cs typeface="Roboto Condensed"/>
                <a:sym typeface="Roboto Condensed"/>
              </a:rPr>
              <a:t>b. Từ phức</a:t>
            </a:r>
            <a:endParaRPr sz="3600" b="1" i="0" u="none" strike="noStrike" cap="none">
              <a:solidFill>
                <a:srgbClr val="414C64"/>
              </a:solidFill>
              <a:latin typeface="Roboto Condensed"/>
              <a:ea typeface="Roboto Condensed"/>
              <a:cs typeface="Roboto Condensed"/>
              <a:sym typeface="Roboto Condensed"/>
            </a:endParaRPr>
          </a:p>
        </p:txBody>
      </p:sp>
      <p:sp>
        <p:nvSpPr>
          <p:cNvPr id="154" name="Google Shape;154;p5"/>
          <p:cNvSpPr txBox="1"/>
          <p:nvPr/>
        </p:nvSpPr>
        <p:spPr>
          <a:xfrm>
            <a:off x="7889510" y="6766840"/>
            <a:ext cx="9865090" cy="3054939"/>
          </a:xfrm>
          <a:prstGeom prst="rect">
            <a:avLst/>
          </a:prstGeom>
          <a:noFill/>
          <a:ln>
            <a:noFill/>
          </a:ln>
        </p:spPr>
        <p:txBody>
          <a:bodyPr spcFirstLastPara="1" wrap="square" lIns="0" tIns="0" rIns="0" bIns="0" anchor="t" anchorCtr="0">
            <a:spAutoFit/>
          </a:bodyPr>
          <a:lstStyle/>
          <a:p>
            <a:pPr marL="0" marR="0" lvl="0" indent="0" algn="just" rtl="0">
              <a:lnSpc>
                <a:spcPct val="146013"/>
              </a:lnSpc>
              <a:spcBef>
                <a:spcPts val="0"/>
              </a:spcBef>
              <a:spcAft>
                <a:spcPts val="0"/>
              </a:spcAft>
              <a:buNone/>
            </a:pP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Từ</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ghép</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là</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những</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từ</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phức</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được</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tạo</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ra</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bằng</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cách</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ghép</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các</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tiếng</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có</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nghĩa</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với</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nhau</a:t>
            </a:r>
            <a:r>
              <a:rPr lang="en-US" sz="3399" b="0" i="0" u="none" strike="noStrike" cap="none" dirty="0">
                <a:solidFill>
                  <a:srgbClr val="5F497A"/>
                </a:solidFill>
                <a:latin typeface="Roboto Condensed"/>
                <a:ea typeface="Roboto Condensed"/>
                <a:cs typeface="Roboto Condensed"/>
                <a:sym typeface="Roboto Condensed"/>
              </a:rPr>
              <a:t>.</a:t>
            </a:r>
            <a:endParaRPr dirty="0"/>
          </a:p>
          <a:p>
            <a:pPr marL="0" marR="0" lvl="0" indent="0" algn="just" rtl="0">
              <a:lnSpc>
                <a:spcPct val="146013"/>
              </a:lnSpc>
              <a:spcBef>
                <a:spcPts val="0"/>
              </a:spcBef>
              <a:spcAft>
                <a:spcPts val="0"/>
              </a:spcAft>
              <a:buNone/>
            </a:pP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Từ</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láy</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là</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những</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từ</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phức</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được</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tạo</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ra</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nhờ</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phép</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láy</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âm</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lặp</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lại</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âm</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đầu</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vần</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hoặc</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lặp</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lại</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cả</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âm</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đầu</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và</a:t>
            </a:r>
            <a:r>
              <a:rPr lang="en-US" sz="3399" b="0" i="0" u="none" strike="noStrike" cap="none" dirty="0">
                <a:solidFill>
                  <a:srgbClr val="5F497A"/>
                </a:solidFill>
                <a:latin typeface="Roboto Condensed"/>
                <a:ea typeface="Roboto Condensed"/>
                <a:cs typeface="Roboto Condensed"/>
                <a:sym typeface="Roboto Condensed"/>
              </a:rPr>
              <a:t> </a:t>
            </a:r>
            <a:r>
              <a:rPr lang="en-US" sz="3399" b="0" i="0" u="none" strike="noStrike" cap="none" dirty="0" err="1">
                <a:solidFill>
                  <a:srgbClr val="5F497A"/>
                </a:solidFill>
                <a:latin typeface="Roboto Condensed"/>
                <a:ea typeface="Roboto Condensed"/>
                <a:cs typeface="Roboto Condensed"/>
                <a:sym typeface="Roboto Condensed"/>
              </a:rPr>
              <a:t>vần</a:t>
            </a:r>
            <a:r>
              <a:rPr lang="en-US" sz="3399" dirty="0">
                <a:solidFill>
                  <a:srgbClr val="5F497A"/>
                </a:solidFill>
                <a:latin typeface="Roboto Condensed"/>
                <a:ea typeface="Roboto Condensed"/>
                <a:cs typeface="Roboto Condensed"/>
                <a:sym typeface="Roboto Condensed"/>
              </a:rPr>
              <a:t>).</a:t>
            </a:r>
            <a:endParaRPr dirty="0"/>
          </a:p>
        </p:txBody>
      </p:sp>
      <p:sp>
        <p:nvSpPr>
          <p:cNvPr id="155" name="Google Shape;155;p5"/>
          <p:cNvSpPr txBox="1"/>
          <p:nvPr/>
        </p:nvSpPr>
        <p:spPr>
          <a:xfrm>
            <a:off x="1181285" y="4699298"/>
            <a:ext cx="4281805" cy="876935"/>
          </a:xfrm>
          <a:prstGeom prst="rect">
            <a:avLst/>
          </a:prstGeom>
          <a:noFill/>
          <a:ln>
            <a:noFill/>
          </a:ln>
        </p:spPr>
        <p:txBody>
          <a:bodyPr spcFirstLastPara="1" wrap="square" lIns="0" tIns="0" rIns="0" bIns="0" anchor="t" anchorCtr="0">
            <a:spAutoFit/>
          </a:bodyPr>
          <a:lstStyle/>
          <a:p>
            <a:pPr marL="0" marR="0" lvl="0" indent="0" algn="ctr" rtl="0">
              <a:lnSpc>
                <a:spcPct val="155000"/>
              </a:lnSpc>
              <a:spcBef>
                <a:spcPts val="0"/>
              </a:spcBef>
              <a:spcAft>
                <a:spcPts val="0"/>
              </a:spcAft>
              <a:buNone/>
            </a:pPr>
            <a:r>
              <a:rPr lang="en-US" sz="4700" b="1" i="0" u="none" strike="noStrike" cap="none">
                <a:solidFill>
                  <a:srgbClr val="5F497A"/>
                </a:solidFill>
                <a:latin typeface="Fraunces"/>
                <a:ea typeface="Fraunces"/>
                <a:cs typeface="Fraunces"/>
                <a:sym typeface="Fraunces"/>
              </a:rPr>
              <a:t>1.Khái niệm</a:t>
            </a:r>
            <a:endParaRPr sz="4700" b="1" i="0" u="none" strike="noStrike" cap="none">
              <a:solidFill>
                <a:srgbClr val="5F497A"/>
              </a:solidFill>
              <a:latin typeface="Fraunces"/>
              <a:ea typeface="Fraunces"/>
              <a:cs typeface="Fraunces"/>
              <a:sym typeface="Fraunce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
                                        </p:tgtEl>
                                        <p:attrNameLst>
                                          <p:attrName>style.visibility</p:attrName>
                                        </p:attrNameLst>
                                      </p:cBhvr>
                                      <p:to>
                                        <p:strVal val="visible"/>
                                      </p:to>
                                    </p:set>
                                    <p:animEffect transition="in" filter="fade">
                                      <p:cBhvr>
                                        <p:cTn id="12" dur="500"/>
                                        <p:tgtEl>
                                          <p:spTgt spid="1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500"/>
                                        <p:tgtEl>
                                          <p:spTgt spid="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fade">
                                      <p:cBhvr>
                                        <p:cTn id="22" dur="500"/>
                                        <p:tgtEl>
                                          <p:spTgt spid="1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2"/>
                                        </p:tgtEl>
                                        <p:attrNameLst>
                                          <p:attrName>style.visibility</p:attrName>
                                        </p:attrNameLst>
                                      </p:cBhvr>
                                      <p:to>
                                        <p:strVal val="visible"/>
                                      </p:to>
                                    </p:set>
                                    <p:animEffect transition="in" filter="fade">
                                      <p:cBhvr>
                                        <p:cTn id="27" dur="500"/>
                                        <p:tgtEl>
                                          <p:spTgt spid="1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1"/>
                                        </p:tgtEl>
                                        <p:attrNameLst>
                                          <p:attrName>style.visibility</p:attrName>
                                        </p:attrNameLst>
                                      </p:cBhvr>
                                      <p:to>
                                        <p:strVal val="visible"/>
                                      </p:to>
                                    </p:set>
                                    <p:animEffect transition="in" filter="fade">
                                      <p:cBhvr>
                                        <p:cTn id="32" dur="500"/>
                                        <p:tgtEl>
                                          <p:spTgt spid="1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3"/>
                                        </p:tgtEl>
                                        <p:attrNameLst>
                                          <p:attrName>style.visibility</p:attrName>
                                        </p:attrNameLst>
                                      </p:cBhvr>
                                      <p:to>
                                        <p:strVal val="visible"/>
                                      </p:to>
                                    </p:set>
                                    <p:animEffect transition="in" filter="fade">
                                      <p:cBhvr>
                                        <p:cTn id="37" dur="500"/>
                                        <p:tgtEl>
                                          <p:spTgt spid="1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4"/>
                                        </p:tgtEl>
                                        <p:attrNameLst>
                                          <p:attrName>style.visibility</p:attrName>
                                        </p:attrNameLst>
                                      </p:cBhvr>
                                      <p:to>
                                        <p:strVal val="visible"/>
                                      </p:to>
                                    </p:set>
                                    <p:animEffect transition="in" filter="fade">
                                      <p:cBhvr>
                                        <p:cTn id="4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9"/>
        <p:cNvGrpSpPr/>
        <p:nvPr/>
      </p:nvGrpSpPr>
      <p:grpSpPr>
        <a:xfrm>
          <a:off x="0" y="0"/>
          <a:ext cx="0" cy="0"/>
          <a:chOff x="0" y="0"/>
          <a:chExt cx="0" cy="0"/>
        </a:xfrm>
      </p:grpSpPr>
      <p:pic>
        <p:nvPicPr>
          <p:cNvPr id="160" name="Google Shape;160;p6"/>
          <p:cNvPicPr preferRelativeResize="0"/>
          <p:nvPr/>
        </p:nvPicPr>
        <p:blipFill rotWithShape="1">
          <a:blip r:embed="rId3">
            <a:alphaModFix/>
          </a:blip>
          <a:srcRect/>
          <a:stretch/>
        </p:blipFill>
        <p:spPr>
          <a:xfrm rot="-35313">
            <a:off x="1793106" y="13257"/>
            <a:ext cx="3729051" cy="2470496"/>
          </a:xfrm>
          <a:prstGeom prst="rect">
            <a:avLst/>
          </a:prstGeom>
          <a:noFill/>
          <a:ln>
            <a:noFill/>
          </a:ln>
        </p:spPr>
      </p:pic>
      <p:pic>
        <p:nvPicPr>
          <p:cNvPr id="161" name="Google Shape;161;p6"/>
          <p:cNvPicPr preferRelativeResize="0"/>
          <p:nvPr/>
        </p:nvPicPr>
        <p:blipFill rotWithShape="1">
          <a:blip r:embed="rId4">
            <a:alphaModFix/>
          </a:blip>
          <a:srcRect/>
          <a:stretch/>
        </p:blipFill>
        <p:spPr>
          <a:xfrm rot="1727281">
            <a:off x="-1078835" y="-553271"/>
            <a:ext cx="2910230" cy="2926080"/>
          </a:xfrm>
          <a:prstGeom prst="rect">
            <a:avLst/>
          </a:prstGeom>
          <a:noFill/>
          <a:ln>
            <a:noFill/>
          </a:ln>
        </p:spPr>
      </p:pic>
      <p:pic>
        <p:nvPicPr>
          <p:cNvPr id="162" name="Google Shape;162;p6"/>
          <p:cNvPicPr preferRelativeResize="0"/>
          <p:nvPr/>
        </p:nvPicPr>
        <p:blipFill rotWithShape="1">
          <a:blip r:embed="rId5">
            <a:alphaModFix/>
          </a:blip>
          <a:srcRect/>
          <a:stretch/>
        </p:blipFill>
        <p:spPr>
          <a:xfrm rot="-10082605">
            <a:off x="1387695" y="-1493588"/>
            <a:ext cx="2415163" cy="2434435"/>
          </a:xfrm>
          <a:prstGeom prst="rect">
            <a:avLst/>
          </a:prstGeom>
          <a:noFill/>
          <a:ln>
            <a:noFill/>
          </a:ln>
        </p:spPr>
      </p:pic>
      <p:pic>
        <p:nvPicPr>
          <p:cNvPr id="163" name="Google Shape;163;p6"/>
          <p:cNvPicPr preferRelativeResize="0"/>
          <p:nvPr/>
        </p:nvPicPr>
        <p:blipFill rotWithShape="1">
          <a:blip r:embed="rId6">
            <a:alphaModFix/>
          </a:blip>
          <a:srcRect l="2346" t="3006" r="1930"/>
          <a:stretch/>
        </p:blipFill>
        <p:spPr>
          <a:xfrm rot="10343032">
            <a:off x="4440107" y="-1429941"/>
            <a:ext cx="2593434" cy="2850764"/>
          </a:xfrm>
          <a:prstGeom prst="rect">
            <a:avLst/>
          </a:prstGeom>
          <a:noFill/>
          <a:ln>
            <a:noFill/>
          </a:ln>
        </p:spPr>
      </p:pic>
      <p:pic>
        <p:nvPicPr>
          <p:cNvPr id="164" name="Google Shape;164;p6"/>
          <p:cNvPicPr preferRelativeResize="0"/>
          <p:nvPr/>
        </p:nvPicPr>
        <p:blipFill rotWithShape="1">
          <a:blip r:embed="rId6">
            <a:alphaModFix/>
          </a:blip>
          <a:srcRect/>
          <a:stretch/>
        </p:blipFill>
        <p:spPr>
          <a:xfrm rot="3370291">
            <a:off x="3334864" y="8670224"/>
            <a:ext cx="2238670" cy="2428538"/>
          </a:xfrm>
          <a:prstGeom prst="rect">
            <a:avLst/>
          </a:prstGeom>
          <a:noFill/>
          <a:ln>
            <a:noFill/>
          </a:ln>
        </p:spPr>
      </p:pic>
      <p:sp>
        <p:nvSpPr>
          <p:cNvPr id="165" name="Google Shape;165;p6"/>
          <p:cNvSpPr/>
          <p:nvPr/>
        </p:nvSpPr>
        <p:spPr>
          <a:xfrm>
            <a:off x="1780515" y="3556902"/>
            <a:ext cx="5904663" cy="4721757"/>
          </a:xfrm>
          <a:custGeom>
            <a:avLst/>
            <a:gdLst/>
            <a:ahLst/>
            <a:cxnLst/>
            <a:rect l="l" t="t" r="r" b="b"/>
            <a:pathLst>
              <a:path w="1510330" h="1207759" extrusionOk="0">
                <a:moveTo>
                  <a:pt x="1385869" y="1207759"/>
                </a:moveTo>
                <a:lnTo>
                  <a:pt x="124460" y="1207759"/>
                </a:lnTo>
                <a:cubicBezTo>
                  <a:pt x="55880" y="1207759"/>
                  <a:pt x="0" y="1151879"/>
                  <a:pt x="0" y="1083299"/>
                </a:cubicBezTo>
                <a:lnTo>
                  <a:pt x="0" y="124460"/>
                </a:lnTo>
                <a:cubicBezTo>
                  <a:pt x="0" y="55880"/>
                  <a:pt x="55880" y="0"/>
                  <a:pt x="124460" y="0"/>
                </a:cubicBezTo>
                <a:lnTo>
                  <a:pt x="1385870" y="0"/>
                </a:lnTo>
                <a:cubicBezTo>
                  <a:pt x="1454450" y="0"/>
                  <a:pt x="1510330" y="55880"/>
                  <a:pt x="1510330" y="124460"/>
                </a:cubicBezTo>
                <a:lnTo>
                  <a:pt x="1510330" y="1083299"/>
                </a:lnTo>
                <a:cubicBezTo>
                  <a:pt x="1510330" y="1151879"/>
                  <a:pt x="1454450" y="1207759"/>
                  <a:pt x="1385870" y="120775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 name="Google Shape;166;p6"/>
          <p:cNvPicPr preferRelativeResize="0"/>
          <p:nvPr/>
        </p:nvPicPr>
        <p:blipFill rotWithShape="1">
          <a:blip r:embed="rId7">
            <a:alphaModFix/>
          </a:blip>
          <a:srcRect/>
          <a:stretch/>
        </p:blipFill>
        <p:spPr>
          <a:xfrm rot="5074484">
            <a:off x="-2259738" y="7253002"/>
            <a:ext cx="5543676" cy="4114800"/>
          </a:xfrm>
          <a:prstGeom prst="rect">
            <a:avLst/>
          </a:prstGeom>
          <a:noFill/>
          <a:ln>
            <a:noFill/>
          </a:ln>
        </p:spPr>
      </p:pic>
      <p:pic>
        <p:nvPicPr>
          <p:cNvPr id="167" name="Google Shape;167;p6"/>
          <p:cNvPicPr preferRelativeResize="0"/>
          <p:nvPr/>
        </p:nvPicPr>
        <p:blipFill rotWithShape="1">
          <a:blip r:embed="rId8">
            <a:alphaModFix/>
          </a:blip>
          <a:srcRect/>
          <a:stretch/>
        </p:blipFill>
        <p:spPr>
          <a:xfrm rot="-958765" flipH="1">
            <a:off x="1422927" y="8539671"/>
            <a:ext cx="2206065" cy="2207288"/>
          </a:xfrm>
          <a:prstGeom prst="rect">
            <a:avLst/>
          </a:prstGeom>
          <a:noFill/>
          <a:ln>
            <a:noFill/>
          </a:ln>
        </p:spPr>
      </p:pic>
      <p:pic>
        <p:nvPicPr>
          <p:cNvPr id="168" name="Google Shape;168;p6"/>
          <p:cNvPicPr preferRelativeResize="0"/>
          <p:nvPr/>
        </p:nvPicPr>
        <p:blipFill rotWithShape="1">
          <a:blip r:embed="rId9">
            <a:alphaModFix/>
          </a:blip>
          <a:srcRect l="17210" t="24148"/>
          <a:stretch/>
        </p:blipFill>
        <p:spPr>
          <a:xfrm rot="10800000">
            <a:off x="15687747" y="7952309"/>
            <a:ext cx="2600253" cy="2334691"/>
          </a:xfrm>
          <a:prstGeom prst="rect">
            <a:avLst/>
          </a:prstGeom>
          <a:noFill/>
          <a:ln>
            <a:noFill/>
          </a:ln>
        </p:spPr>
      </p:pic>
      <p:pic>
        <p:nvPicPr>
          <p:cNvPr id="169" name="Google Shape;169;p6"/>
          <p:cNvPicPr preferRelativeResize="0"/>
          <p:nvPr/>
        </p:nvPicPr>
        <p:blipFill rotWithShape="1">
          <a:blip r:embed="rId10">
            <a:alphaModFix/>
          </a:blip>
          <a:srcRect b="5116"/>
          <a:stretch/>
        </p:blipFill>
        <p:spPr>
          <a:xfrm rot="379803">
            <a:off x="11012277" y="919752"/>
            <a:ext cx="6549369" cy="8447494"/>
          </a:xfrm>
          <a:prstGeom prst="rect">
            <a:avLst/>
          </a:prstGeom>
          <a:noFill/>
          <a:ln>
            <a:noFill/>
          </a:ln>
        </p:spPr>
      </p:pic>
      <p:sp>
        <p:nvSpPr>
          <p:cNvPr id="170" name="Google Shape;170;p6"/>
          <p:cNvSpPr txBox="1"/>
          <p:nvPr/>
        </p:nvSpPr>
        <p:spPr>
          <a:xfrm>
            <a:off x="2054396" y="1115156"/>
            <a:ext cx="10326044" cy="1164999"/>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a:solidFill>
                  <a:srgbClr val="424F9D"/>
                </a:solidFill>
                <a:latin typeface="Fraunces"/>
                <a:ea typeface="Fraunces"/>
                <a:cs typeface="Fraunces"/>
                <a:sym typeface="Fraunces"/>
              </a:rPr>
              <a:t>I. TỪ ĐƠN, TỪ PHỨC</a:t>
            </a:r>
            <a:endParaRPr/>
          </a:p>
        </p:txBody>
      </p:sp>
      <p:sp>
        <p:nvSpPr>
          <p:cNvPr id="171" name="Google Shape;171;p6"/>
          <p:cNvSpPr txBox="1"/>
          <p:nvPr/>
        </p:nvSpPr>
        <p:spPr>
          <a:xfrm>
            <a:off x="2356111" y="3722090"/>
            <a:ext cx="2885243" cy="66865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3600" b="1" i="0" u="none" strike="noStrike" cap="none">
                <a:solidFill>
                  <a:srgbClr val="5B6BCB"/>
                </a:solidFill>
                <a:latin typeface="Roboto Condensed"/>
                <a:ea typeface="Roboto Condensed"/>
                <a:cs typeface="Roboto Condensed"/>
                <a:sym typeface="Roboto Condensed"/>
              </a:rPr>
              <a:t>Yêu cầu</a:t>
            </a:r>
            <a:endParaRPr/>
          </a:p>
        </p:txBody>
      </p:sp>
      <p:sp>
        <p:nvSpPr>
          <p:cNvPr id="172" name="Google Shape;172;p6"/>
          <p:cNvSpPr txBox="1"/>
          <p:nvPr/>
        </p:nvSpPr>
        <p:spPr>
          <a:xfrm>
            <a:off x="1780515" y="2340916"/>
            <a:ext cx="9368715" cy="876935"/>
          </a:xfrm>
          <a:prstGeom prst="rect">
            <a:avLst/>
          </a:prstGeom>
          <a:noFill/>
          <a:ln>
            <a:noFill/>
          </a:ln>
        </p:spPr>
        <p:txBody>
          <a:bodyPr spcFirstLastPara="1" wrap="square" lIns="0" tIns="0" rIns="0" bIns="0" anchor="t" anchorCtr="0">
            <a:spAutoFit/>
          </a:bodyPr>
          <a:lstStyle/>
          <a:p>
            <a:pPr marL="0" marR="0" lvl="0" indent="0" algn="ctr" rtl="0">
              <a:lnSpc>
                <a:spcPct val="155000"/>
              </a:lnSpc>
              <a:spcBef>
                <a:spcPts val="0"/>
              </a:spcBef>
              <a:spcAft>
                <a:spcPts val="0"/>
              </a:spcAft>
              <a:buNone/>
            </a:pPr>
            <a:r>
              <a:rPr lang="en-US" sz="4700" b="1" i="0" u="none" strike="noStrike" cap="none">
                <a:solidFill>
                  <a:srgbClr val="D84F97"/>
                </a:solidFill>
                <a:latin typeface="Fraunces"/>
                <a:ea typeface="Fraunces"/>
                <a:cs typeface="Fraunces"/>
                <a:sym typeface="Fraunces"/>
              </a:rPr>
              <a:t>2. Thực hành về từ đơn, từ phức</a:t>
            </a:r>
            <a:endParaRPr sz="4700" b="1" i="0" u="none" strike="noStrike" cap="none">
              <a:solidFill>
                <a:srgbClr val="D84F97"/>
              </a:solidFill>
              <a:latin typeface="Fraunces"/>
              <a:ea typeface="Fraunces"/>
              <a:cs typeface="Fraunces"/>
              <a:sym typeface="Fraunces"/>
            </a:endParaRPr>
          </a:p>
        </p:txBody>
      </p:sp>
      <p:sp>
        <p:nvSpPr>
          <p:cNvPr id="173" name="Google Shape;173;p6"/>
          <p:cNvSpPr txBox="1"/>
          <p:nvPr/>
        </p:nvSpPr>
        <p:spPr>
          <a:xfrm>
            <a:off x="2356111" y="4656189"/>
            <a:ext cx="5055000" cy="2830800"/>
          </a:xfrm>
          <a:prstGeom prst="rect">
            <a:avLst/>
          </a:prstGeom>
          <a:noFill/>
          <a:ln>
            <a:noFill/>
          </a:ln>
        </p:spPr>
        <p:txBody>
          <a:bodyPr spcFirstLastPara="1" wrap="square" lIns="0" tIns="0" rIns="0" bIns="0" anchor="t" anchorCtr="0">
            <a:spAutoFit/>
          </a:bodyPr>
          <a:lstStyle/>
          <a:p>
            <a:pPr marL="0" marR="0" lvl="0" indent="0" algn="just" rtl="0">
              <a:lnSpc>
                <a:spcPct val="147013"/>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 HS làm việc theo cặp trong 10 phút</a:t>
            </a:r>
            <a:endParaRPr sz="3399" b="0" i="0" u="none" strike="noStrike" cap="none">
              <a:solidFill>
                <a:srgbClr val="000000"/>
              </a:solidFill>
              <a:latin typeface="Roboto Condensed"/>
              <a:ea typeface="Roboto Condensed"/>
              <a:cs typeface="Roboto Condensed"/>
              <a:sym typeface="Roboto Condensed"/>
            </a:endParaRPr>
          </a:p>
          <a:p>
            <a:pPr marL="0" marR="0" lvl="0" indent="0" algn="just" rtl="0">
              <a:lnSpc>
                <a:spcPct val="147013"/>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 Hoàn thành bài tập 1,2,3 SGK tr.20</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
                                        </p:tgtEl>
                                        <p:attrNameLst>
                                          <p:attrName>style.visibility</p:attrName>
                                        </p:attrNameLst>
                                      </p:cBhvr>
                                      <p:to>
                                        <p:strVal val="visible"/>
                                      </p:to>
                                    </p:set>
                                    <p:animEffect transition="in" filter="fade">
                                      <p:cBhvr>
                                        <p:cTn id="12" dur="500"/>
                                        <p:tgtEl>
                                          <p:spTgt spid="1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1"/>
                                        </p:tgtEl>
                                        <p:attrNameLst>
                                          <p:attrName>style.visibility</p:attrName>
                                        </p:attrNameLst>
                                      </p:cBhvr>
                                      <p:to>
                                        <p:strVal val="visible"/>
                                      </p:to>
                                    </p:set>
                                    <p:animEffect transition="in" filter="fade">
                                      <p:cBhvr>
                                        <p:cTn id="17" dur="500"/>
                                        <p:tgtEl>
                                          <p:spTgt spid="1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3"/>
                                        </p:tgtEl>
                                        <p:attrNameLst>
                                          <p:attrName>style.visibility</p:attrName>
                                        </p:attrNameLst>
                                      </p:cBhvr>
                                      <p:to>
                                        <p:strVal val="visible"/>
                                      </p:to>
                                    </p:set>
                                    <p:animEffect transition="in" filter="fade">
                                      <p:cBhvr>
                                        <p:cTn id="22" dur="500"/>
                                        <p:tgtEl>
                                          <p:spTgt spid="1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animEffect transition="in" filter="fade">
                                      <p:cBhvr>
                                        <p:cTn id="27"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7"/>
        <p:cNvGrpSpPr/>
        <p:nvPr/>
      </p:nvGrpSpPr>
      <p:grpSpPr>
        <a:xfrm>
          <a:off x="0" y="0"/>
          <a:ext cx="0" cy="0"/>
          <a:chOff x="0" y="0"/>
          <a:chExt cx="0" cy="0"/>
        </a:xfrm>
      </p:grpSpPr>
      <p:pic>
        <p:nvPicPr>
          <p:cNvPr id="178" name="Google Shape;178;p7"/>
          <p:cNvPicPr preferRelativeResize="0"/>
          <p:nvPr/>
        </p:nvPicPr>
        <p:blipFill rotWithShape="1">
          <a:blip r:embed="rId3">
            <a:alphaModFix/>
          </a:blip>
          <a:srcRect/>
          <a:stretch/>
        </p:blipFill>
        <p:spPr>
          <a:xfrm rot="-35313">
            <a:off x="1793106" y="13257"/>
            <a:ext cx="3729051" cy="2470496"/>
          </a:xfrm>
          <a:prstGeom prst="rect">
            <a:avLst/>
          </a:prstGeom>
          <a:noFill/>
          <a:ln>
            <a:noFill/>
          </a:ln>
        </p:spPr>
      </p:pic>
      <p:pic>
        <p:nvPicPr>
          <p:cNvPr id="179" name="Google Shape;179;p7"/>
          <p:cNvPicPr preferRelativeResize="0"/>
          <p:nvPr/>
        </p:nvPicPr>
        <p:blipFill rotWithShape="1">
          <a:blip r:embed="rId4">
            <a:alphaModFix/>
          </a:blip>
          <a:srcRect/>
          <a:stretch/>
        </p:blipFill>
        <p:spPr>
          <a:xfrm rot="1727281">
            <a:off x="-1078835" y="-553271"/>
            <a:ext cx="2910230" cy="2926080"/>
          </a:xfrm>
          <a:prstGeom prst="rect">
            <a:avLst/>
          </a:prstGeom>
          <a:noFill/>
          <a:ln>
            <a:noFill/>
          </a:ln>
        </p:spPr>
      </p:pic>
      <p:pic>
        <p:nvPicPr>
          <p:cNvPr id="180" name="Google Shape;180;p7"/>
          <p:cNvPicPr preferRelativeResize="0"/>
          <p:nvPr/>
        </p:nvPicPr>
        <p:blipFill rotWithShape="1">
          <a:blip r:embed="rId5">
            <a:alphaModFix/>
          </a:blip>
          <a:srcRect/>
          <a:stretch/>
        </p:blipFill>
        <p:spPr>
          <a:xfrm rot="-10082605">
            <a:off x="1387695" y="-1493588"/>
            <a:ext cx="2415163" cy="2434435"/>
          </a:xfrm>
          <a:prstGeom prst="rect">
            <a:avLst/>
          </a:prstGeom>
          <a:noFill/>
          <a:ln>
            <a:noFill/>
          </a:ln>
        </p:spPr>
      </p:pic>
      <p:pic>
        <p:nvPicPr>
          <p:cNvPr id="181" name="Google Shape;181;p7"/>
          <p:cNvPicPr preferRelativeResize="0"/>
          <p:nvPr/>
        </p:nvPicPr>
        <p:blipFill rotWithShape="1">
          <a:blip r:embed="rId6">
            <a:alphaModFix/>
          </a:blip>
          <a:srcRect l="2346" t="3006" r="1930"/>
          <a:stretch/>
        </p:blipFill>
        <p:spPr>
          <a:xfrm rot="10343032">
            <a:off x="4440107" y="-1429941"/>
            <a:ext cx="2593434" cy="2850764"/>
          </a:xfrm>
          <a:prstGeom prst="rect">
            <a:avLst/>
          </a:prstGeom>
          <a:noFill/>
          <a:ln>
            <a:noFill/>
          </a:ln>
        </p:spPr>
      </p:pic>
      <p:pic>
        <p:nvPicPr>
          <p:cNvPr id="182" name="Google Shape;182;p7"/>
          <p:cNvPicPr preferRelativeResize="0"/>
          <p:nvPr/>
        </p:nvPicPr>
        <p:blipFill rotWithShape="1">
          <a:blip r:embed="rId6">
            <a:alphaModFix/>
          </a:blip>
          <a:srcRect/>
          <a:stretch/>
        </p:blipFill>
        <p:spPr>
          <a:xfrm rot="3370291">
            <a:off x="3334864" y="8670224"/>
            <a:ext cx="2238670" cy="2428538"/>
          </a:xfrm>
          <a:prstGeom prst="rect">
            <a:avLst/>
          </a:prstGeom>
          <a:noFill/>
          <a:ln>
            <a:noFill/>
          </a:ln>
        </p:spPr>
      </p:pic>
      <p:sp>
        <p:nvSpPr>
          <p:cNvPr id="183" name="Google Shape;183;p7"/>
          <p:cNvSpPr/>
          <p:nvPr/>
        </p:nvSpPr>
        <p:spPr>
          <a:xfrm>
            <a:off x="1780515" y="3556902"/>
            <a:ext cx="5904663" cy="4721757"/>
          </a:xfrm>
          <a:custGeom>
            <a:avLst/>
            <a:gdLst/>
            <a:ahLst/>
            <a:cxnLst/>
            <a:rect l="l" t="t" r="r" b="b"/>
            <a:pathLst>
              <a:path w="1510330" h="1207759" extrusionOk="0">
                <a:moveTo>
                  <a:pt x="1385869" y="1207759"/>
                </a:moveTo>
                <a:lnTo>
                  <a:pt x="124460" y="1207759"/>
                </a:lnTo>
                <a:cubicBezTo>
                  <a:pt x="55880" y="1207759"/>
                  <a:pt x="0" y="1151879"/>
                  <a:pt x="0" y="1083299"/>
                </a:cubicBezTo>
                <a:lnTo>
                  <a:pt x="0" y="124460"/>
                </a:lnTo>
                <a:cubicBezTo>
                  <a:pt x="0" y="55880"/>
                  <a:pt x="55880" y="0"/>
                  <a:pt x="124460" y="0"/>
                </a:cubicBezTo>
                <a:lnTo>
                  <a:pt x="1385870" y="0"/>
                </a:lnTo>
                <a:cubicBezTo>
                  <a:pt x="1454450" y="0"/>
                  <a:pt x="1510330" y="55880"/>
                  <a:pt x="1510330" y="124460"/>
                </a:cubicBezTo>
                <a:lnTo>
                  <a:pt x="1510330" y="1083299"/>
                </a:lnTo>
                <a:cubicBezTo>
                  <a:pt x="1510330" y="1151879"/>
                  <a:pt x="1454450" y="1207759"/>
                  <a:pt x="1385870" y="120775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 name="Google Shape;184;p7"/>
          <p:cNvPicPr preferRelativeResize="0"/>
          <p:nvPr/>
        </p:nvPicPr>
        <p:blipFill rotWithShape="1">
          <a:blip r:embed="rId7">
            <a:alphaModFix/>
          </a:blip>
          <a:srcRect/>
          <a:stretch/>
        </p:blipFill>
        <p:spPr>
          <a:xfrm rot="5074484">
            <a:off x="-2259738" y="7253002"/>
            <a:ext cx="5543676" cy="4114800"/>
          </a:xfrm>
          <a:prstGeom prst="rect">
            <a:avLst/>
          </a:prstGeom>
          <a:noFill/>
          <a:ln>
            <a:noFill/>
          </a:ln>
        </p:spPr>
      </p:pic>
      <p:pic>
        <p:nvPicPr>
          <p:cNvPr id="185" name="Google Shape;185;p7"/>
          <p:cNvPicPr preferRelativeResize="0"/>
          <p:nvPr/>
        </p:nvPicPr>
        <p:blipFill rotWithShape="1">
          <a:blip r:embed="rId8">
            <a:alphaModFix/>
          </a:blip>
          <a:srcRect/>
          <a:stretch/>
        </p:blipFill>
        <p:spPr>
          <a:xfrm rot="-958765" flipH="1">
            <a:off x="1422927" y="8539671"/>
            <a:ext cx="2206065" cy="2207288"/>
          </a:xfrm>
          <a:prstGeom prst="rect">
            <a:avLst/>
          </a:prstGeom>
          <a:noFill/>
          <a:ln>
            <a:noFill/>
          </a:ln>
        </p:spPr>
      </p:pic>
      <p:sp>
        <p:nvSpPr>
          <p:cNvPr id="186" name="Google Shape;186;p7"/>
          <p:cNvSpPr txBox="1"/>
          <p:nvPr/>
        </p:nvSpPr>
        <p:spPr>
          <a:xfrm>
            <a:off x="2054396" y="1115156"/>
            <a:ext cx="10899604" cy="1164999"/>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a:solidFill>
                  <a:srgbClr val="424F9D"/>
                </a:solidFill>
                <a:latin typeface="Fraunces"/>
                <a:ea typeface="Fraunces"/>
                <a:cs typeface="Fraunces"/>
                <a:sym typeface="Fraunces"/>
              </a:rPr>
              <a:t>I. TỪ ĐƠN, TỪ PHỨC</a:t>
            </a:r>
            <a:endParaRPr/>
          </a:p>
        </p:txBody>
      </p:sp>
      <p:sp>
        <p:nvSpPr>
          <p:cNvPr id="187" name="Google Shape;187;p7"/>
          <p:cNvSpPr txBox="1"/>
          <p:nvPr/>
        </p:nvSpPr>
        <p:spPr>
          <a:xfrm>
            <a:off x="2356111" y="3722090"/>
            <a:ext cx="2885243" cy="66865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3600" b="1" i="0" u="none" strike="noStrike" cap="none">
                <a:solidFill>
                  <a:srgbClr val="5B6BCB"/>
                </a:solidFill>
                <a:latin typeface="Roboto Condensed"/>
                <a:ea typeface="Roboto Condensed"/>
                <a:cs typeface="Roboto Condensed"/>
                <a:sym typeface="Roboto Condensed"/>
              </a:rPr>
              <a:t>Yêu cầu</a:t>
            </a:r>
            <a:endParaRPr/>
          </a:p>
        </p:txBody>
      </p:sp>
      <p:sp>
        <p:nvSpPr>
          <p:cNvPr id="188" name="Google Shape;188;p7"/>
          <p:cNvSpPr txBox="1"/>
          <p:nvPr/>
        </p:nvSpPr>
        <p:spPr>
          <a:xfrm>
            <a:off x="1780515" y="2340916"/>
            <a:ext cx="9368715" cy="876935"/>
          </a:xfrm>
          <a:prstGeom prst="rect">
            <a:avLst/>
          </a:prstGeom>
          <a:noFill/>
          <a:ln>
            <a:noFill/>
          </a:ln>
        </p:spPr>
        <p:txBody>
          <a:bodyPr spcFirstLastPara="1" wrap="square" lIns="0" tIns="0" rIns="0" bIns="0" anchor="t" anchorCtr="0">
            <a:spAutoFit/>
          </a:bodyPr>
          <a:lstStyle/>
          <a:p>
            <a:pPr marL="0" marR="0" lvl="0" indent="0" algn="ctr" rtl="0">
              <a:lnSpc>
                <a:spcPct val="155000"/>
              </a:lnSpc>
              <a:spcBef>
                <a:spcPts val="0"/>
              </a:spcBef>
              <a:spcAft>
                <a:spcPts val="0"/>
              </a:spcAft>
              <a:buNone/>
            </a:pPr>
            <a:r>
              <a:rPr lang="en-US" sz="4700" b="1" i="0" u="none" strike="noStrike" cap="none">
                <a:solidFill>
                  <a:srgbClr val="D84F97"/>
                </a:solidFill>
                <a:latin typeface="Fraunces"/>
                <a:ea typeface="Fraunces"/>
                <a:cs typeface="Fraunces"/>
                <a:sym typeface="Fraunces"/>
              </a:rPr>
              <a:t>2. Thực hành về từ đơn, từ phức</a:t>
            </a:r>
            <a:endParaRPr sz="4700" b="1" i="0" u="none" strike="noStrike" cap="none">
              <a:solidFill>
                <a:srgbClr val="D84F97"/>
              </a:solidFill>
              <a:latin typeface="Fraunces"/>
              <a:ea typeface="Fraunces"/>
              <a:cs typeface="Fraunces"/>
              <a:sym typeface="Fraunces"/>
            </a:endParaRPr>
          </a:p>
        </p:txBody>
      </p:sp>
      <p:sp>
        <p:nvSpPr>
          <p:cNvPr id="189" name="Google Shape;189;p7"/>
          <p:cNvSpPr txBox="1"/>
          <p:nvPr/>
        </p:nvSpPr>
        <p:spPr>
          <a:xfrm>
            <a:off x="2356111" y="4656189"/>
            <a:ext cx="5055000" cy="2830800"/>
          </a:xfrm>
          <a:prstGeom prst="rect">
            <a:avLst/>
          </a:prstGeom>
          <a:noFill/>
          <a:ln>
            <a:noFill/>
          </a:ln>
        </p:spPr>
        <p:txBody>
          <a:bodyPr spcFirstLastPara="1" wrap="square" lIns="0" tIns="0" rIns="0" bIns="0" anchor="t" anchorCtr="0">
            <a:spAutoFit/>
          </a:bodyPr>
          <a:lstStyle/>
          <a:p>
            <a:pPr marL="0" marR="0" lvl="0" indent="0" algn="just" rtl="0">
              <a:lnSpc>
                <a:spcPct val="147013"/>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 HS làm việc theo cặp trong 10 phút</a:t>
            </a:r>
            <a:endParaRPr sz="3399" b="0" i="0" u="none" strike="noStrike" cap="none">
              <a:solidFill>
                <a:srgbClr val="000000"/>
              </a:solidFill>
              <a:latin typeface="Roboto Condensed"/>
              <a:ea typeface="Roboto Condensed"/>
              <a:cs typeface="Roboto Condensed"/>
              <a:sym typeface="Roboto Condensed"/>
            </a:endParaRPr>
          </a:p>
          <a:p>
            <a:pPr marL="0" marR="0" lvl="0" indent="0" algn="just" rtl="0">
              <a:lnSpc>
                <a:spcPct val="147013"/>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 Hoàn thành bài tập 1,2,3 SGK tr.20</a:t>
            </a:r>
            <a:endParaRPr/>
          </a:p>
        </p:txBody>
      </p:sp>
      <p:sp>
        <p:nvSpPr>
          <p:cNvPr id="190" name="Google Shape;190;p7"/>
          <p:cNvSpPr txBox="1"/>
          <p:nvPr/>
        </p:nvSpPr>
        <p:spPr>
          <a:xfrm>
            <a:off x="8322132" y="3722090"/>
            <a:ext cx="2885243" cy="66865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3600" b="1" i="0" u="none" strike="noStrike" cap="none">
                <a:solidFill>
                  <a:srgbClr val="5B6BCB"/>
                </a:solidFill>
                <a:latin typeface="Roboto Condensed"/>
                <a:ea typeface="Roboto Condensed"/>
                <a:cs typeface="Roboto Condensed"/>
                <a:sym typeface="Roboto Condensed"/>
              </a:rPr>
              <a:t>Bài 1 SGK tr.20</a:t>
            </a:r>
            <a:endParaRPr/>
          </a:p>
        </p:txBody>
      </p:sp>
      <p:graphicFrame>
        <p:nvGraphicFramePr>
          <p:cNvPr id="191" name="Google Shape;191;p7"/>
          <p:cNvGraphicFramePr/>
          <p:nvPr/>
        </p:nvGraphicFramePr>
        <p:xfrm>
          <a:off x="8322132" y="4751439"/>
          <a:ext cx="9087675" cy="4103500"/>
        </p:xfrm>
        <a:graphic>
          <a:graphicData uri="http://schemas.openxmlformats.org/drawingml/2006/table">
            <a:tbl>
              <a:tblPr>
                <a:noFill/>
                <a:tableStyleId>{83ECDD0C-DD91-48EE-ABAC-247EDB0DC4A9}</a:tableStyleId>
              </a:tblPr>
              <a:tblGrid>
                <a:gridCol w="2327925">
                  <a:extLst>
                    <a:ext uri="{9D8B030D-6E8A-4147-A177-3AD203B41FA5}">
                      <a16:colId xmlns:a16="http://schemas.microsoft.com/office/drawing/2014/main" val="20000"/>
                    </a:ext>
                  </a:extLst>
                </a:gridCol>
                <a:gridCol w="3379875">
                  <a:extLst>
                    <a:ext uri="{9D8B030D-6E8A-4147-A177-3AD203B41FA5}">
                      <a16:colId xmlns:a16="http://schemas.microsoft.com/office/drawing/2014/main" val="20001"/>
                    </a:ext>
                  </a:extLst>
                </a:gridCol>
                <a:gridCol w="3379875">
                  <a:extLst>
                    <a:ext uri="{9D8B030D-6E8A-4147-A177-3AD203B41FA5}">
                      <a16:colId xmlns:a16="http://schemas.microsoft.com/office/drawing/2014/main" val="20002"/>
                    </a:ext>
                  </a:extLst>
                </a:gridCol>
              </a:tblGrid>
              <a:tr h="1173550">
                <a:tc rowSpan="2">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Từ đơn</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gridSpan="2">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Từ phức</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hMerge="1">
                  <a:txBody>
                    <a:bodyPr/>
                    <a:lstStyle/>
                    <a:p>
                      <a:endParaRPr lang="en-VN"/>
                    </a:p>
                  </a:txBody>
                  <a:tcPr/>
                </a:tc>
                <a:extLst>
                  <a:ext uri="{0D108BD9-81ED-4DB2-BD59-A6C34878D82A}">
                    <a16:rowId xmlns:a16="http://schemas.microsoft.com/office/drawing/2014/main" val="10000"/>
                  </a:ext>
                </a:extLst>
              </a:tr>
              <a:tr h="1173550">
                <a:tc vMerge="1">
                  <a:txBody>
                    <a:bodyPr/>
                    <a:lstStyle/>
                    <a:p>
                      <a:endParaRPr lang="en-VN"/>
                    </a:p>
                  </a:txBody>
                  <a:tcPr/>
                </a:tc>
                <a:tc>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Từ ghép</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Từ láy</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extLst>
                  <a:ext uri="{0D108BD9-81ED-4DB2-BD59-A6C34878D82A}">
                    <a16:rowId xmlns:a16="http://schemas.microsoft.com/office/drawing/2014/main" val="10001"/>
                  </a:ext>
                </a:extLst>
              </a:tr>
              <a:tr h="1756400">
                <a:tc>
                  <a:txBody>
                    <a:bodyPr/>
                    <a:lstStyle/>
                    <a:p>
                      <a:pPr marL="0" marR="0" lvl="0" indent="0" algn="ctr" rtl="0">
                        <a:spcBef>
                          <a:spcPts val="0"/>
                        </a:spcBef>
                        <a:spcAft>
                          <a:spcPts val="0"/>
                        </a:spcAft>
                        <a:buNone/>
                      </a:pPr>
                      <a:r>
                        <a:rPr lang="en-US" sz="3399">
                          <a:solidFill>
                            <a:srgbClr val="000000"/>
                          </a:solidFill>
                          <a:latin typeface="Roboto Condensed"/>
                          <a:ea typeface="Roboto Condensed"/>
                          <a:cs typeface="Roboto Condensed"/>
                          <a:sym typeface="Roboto Condensed"/>
                        </a:rPr>
                        <a:t>Tôi, nghe, người</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ctr" rtl="0">
                        <a:spcBef>
                          <a:spcPts val="0"/>
                        </a:spcBef>
                        <a:spcAft>
                          <a:spcPts val="0"/>
                        </a:spcAft>
                        <a:buNone/>
                      </a:pPr>
                      <a:r>
                        <a:rPr lang="en-US" sz="3399">
                          <a:solidFill>
                            <a:srgbClr val="000000"/>
                          </a:solidFill>
                          <a:latin typeface="Roboto Condensed"/>
                          <a:ea typeface="Roboto Condensed"/>
                          <a:cs typeface="Roboto Condensed"/>
                          <a:sym typeface="Roboto Condensed"/>
                        </a:rPr>
                        <a:t>Bóng mỡ, ưa nhìn</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ctr" rtl="0">
                        <a:spcBef>
                          <a:spcPts val="0"/>
                        </a:spcBef>
                        <a:spcAft>
                          <a:spcPts val="0"/>
                        </a:spcAft>
                        <a:buNone/>
                      </a:pPr>
                      <a:r>
                        <a:rPr lang="en-US" sz="3399">
                          <a:solidFill>
                            <a:srgbClr val="000000"/>
                          </a:solidFill>
                          <a:latin typeface="Roboto Condensed"/>
                          <a:ea typeface="Roboto Condensed"/>
                          <a:cs typeface="Roboto Condensed"/>
                          <a:sym typeface="Roboto Condensed"/>
                        </a:rPr>
                        <a:t>Hủn hoẳn, phành phạch, giòn giã</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2"/>
                  </a:ext>
                </a:extLst>
              </a:tr>
            </a:tbl>
          </a:graphicData>
        </a:graphic>
      </p:graphicFrame>
      <p:pic>
        <p:nvPicPr>
          <p:cNvPr id="192" name="Google Shape;192;p7"/>
          <p:cNvPicPr preferRelativeResize="0"/>
          <p:nvPr/>
        </p:nvPicPr>
        <p:blipFill rotWithShape="1">
          <a:blip r:embed="rId9">
            <a:alphaModFix/>
          </a:blip>
          <a:srcRect/>
          <a:stretch/>
        </p:blipFill>
        <p:spPr>
          <a:xfrm>
            <a:off x="16117648" y="2193082"/>
            <a:ext cx="1632177" cy="2049538"/>
          </a:xfrm>
          <a:prstGeom prst="rect">
            <a:avLst/>
          </a:prstGeom>
          <a:noFill/>
          <a:ln>
            <a:noFill/>
          </a:ln>
        </p:spPr>
      </p:pic>
      <p:pic>
        <p:nvPicPr>
          <p:cNvPr id="193" name="Google Shape;193;p7"/>
          <p:cNvPicPr preferRelativeResize="0"/>
          <p:nvPr/>
        </p:nvPicPr>
        <p:blipFill rotWithShape="1">
          <a:blip r:embed="rId10">
            <a:alphaModFix/>
          </a:blip>
          <a:srcRect/>
          <a:stretch/>
        </p:blipFill>
        <p:spPr>
          <a:xfrm rot="-2121315">
            <a:off x="12915699" y="587470"/>
            <a:ext cx="2358296" cy="19595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
                                        </p:tgtEl>
                                        <p:attrNameLst>
                                          <p:attrName>style.visibility</p:attrName>
                                        </p:attrNameLst>
                                      </p:cBhvr>
                                      <p:to>
                                        <p:strVal val="visible"/>
                                      </p:to>
                                    </p:set>
                                    <p:animEffect transition="in" filter="fade">
                                      <p:cBhvr>
                                        <p:cTn id="12"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7"/>
        <p:cNvGrpSpPr/>
        <p:nvPr/>
      </p:nvGrpSpPr>
      <p:grpSpPr>
        <a:xfrm>
          <a:off x="0" y="0"/>
          <a:ext cx="0" cy="0"/>
          <a:chOff x="0" y="0"/>
          <a:chExt cx="0" cy="0"/>
        </a:xfrm>
      </p:grpSpPr>
      <p:pic>
        <p:nvPicPr>
          <p:cNvPr id="198" name="Google Shape;198;p8"/>
          <p:cNvPicPr preferRelativeResize="0"/>
          <p:nvPr/>
        </p:nvPicPr>
        <p:blipFill rotWithShape="1">
          <a:blip r:embed="rId3">
            <a:alphaModFix/>
          </a:blip>
          <a:srcRect/>
          <a:stretch/>
        </p:blipFill>
        <p:spPr>
          <a:xfrm rot="-35313">
            <a:off x="1793106" y="13257"/>
            <a:ext cx="3729051" cy="2470496"/>
          </a:xfrm>
          <a:prstGeom prst="rect">
            <a:avLst/>
          </a:prstGeom>
          <a:noFill/>
          <a:ln>
            <a:noFill/>
          </a:ln>
        </p:spPr>
      </p:pic>
      <p:pic>
        <p:nvPicPr>
          <p:cNvPr id="199" name="Google Shape;199;p8"/>
          <p:cNvPicPr preferRelativeResize="0"/>
          <p:nvPr/>
        </p:nvPicPr>
        <p:blipFill rotWithShape="1">
          <a:blip r:embed="rId4">
            <a:alphaModFix/>
          </a:blip>
          <a:srcRect/>
          <a:stretch/>
        </p:blipFill>
        <p:spPr>
          <a:xfrm rot="1727281">
            <a:off x="-1078835" y="-553271"/>
            <a:ext cx="2910230" cy="2926080"/>
          </a:xfrm>
          <a:prstGeom prst="rect">
            <a:avLst/>
          </a:prstGeom>
          <a:noFill/>
          <a:ln>
            <a:noFill/>
          </a:ln>
        </p:spPr>
      </p:pic>
      <p:pic>
        <p:nvPicPr>
          <p:cNvPr id="200" name="Google Shape;200;p8"/>
          <p:cNvPicPr preferRelativeResize="0"/>
          <p:nvPr/>
        </p:nvPicPr>
        <p:blipFill rotWithShape="1">
          <a:blip r:embed="rId5">
            <a:alphaModFix/>
          </a:blip>
          <a:srcRect/>
          <a:stretch/>
        </p:blipFill>
        <p:spPr>
          <a:xfrm rot="-10082605">
            <a:off x="1387695" y="-1493588"/>
            <a:ext cx="2415163" cy="2434435"/>
          </a:xfrm>
          <a:prstGeom prst="rect">
            <a:avLst/>
          </a:prstGeom>
          <a:noFill/>
          <a:ln>
            <a:noFill/>
          </a:ln>
        </p:spPr>
      </p:pic>
      <p:pic>
        <p:nvPicPr>
          <p:cNvPr id="201" name="Google Shape;201;p8"/>
          <p:cNvPicPr preferRelativeResize="0"/>
          <p:nvPr/>
        </p:nvPicPr>
        <p:blipFill rotWithShape="1">
          <a:blip r:embed="rId6">
            <a:alphaModFix/>
          </a:blip>
          <a:srcRect l="2346" t="3006" r="1930"/>
          <a:stretch/>
        </p:blipFill>
        <p:spPr>
          <a:xfrm rot="10343032">
            <a:off x="4440107" y="-1429941"/>
            <a:ext cx="2593434" cy="2850764"/>
          </a:xfrm>
          <a:prstGeom prst="rect">
            <a:avLst/>
          </a:prstGeom>
          <a:noFill/>
          <a:ln>
            <a:noFill/>
          </a:ln>
        </p:spPr>
      </p:pic>
      <p:pic>
        <p:nvPicPr>
          <p:cNvPr id="202" name="Google Shape;202;p8"/>
          <p:cNvPicPr preferRelativeResize="0"/>
          <p:nvPr/>
        </p:nvPicPr>
        <p:blipFill rotWithShape="1">
          <a:blip r:embed="rId6">
            <a:alphaModFix/>
          </a:blip>
          <a:srcRect/>
          <a:stretch/>
        </p:blipFill>
        <p:spPr>
          <a:xfrm rot="3370291">
            <a:off x="3334864" y="8670224"/>
            <a:ext cx="2238670" cy="2428538"/>
          </a:xfrm>
          <a:prstGeom prst="rect">
            <a:avLst/>
          </a:prstGeom>
          <a:noFill/>
          <a:ln>
            <a:noFill/>
          </a:ln>
        </p:spPr>
      </p:pic>
      <p:sp>
        <p:nvSpPr>
          <p:cNvPr id="203" name="Google Shape;203;p8"/>
          <p:cNvSpPr/>
          <p:nvPr/>
        </p:nvSpPr>
        <p:spPr>
          <a:xfrm>
            <a:off x="1780515" y="3556902"/>
            <a:ext cx="5904663" cy="4721757"/>
          </a:xfrm>
          <a:custGeom>
            <a:avLst/>
            <a:gdLst/>
            <a:ahLst/>
            <a:cxnLst/>
            <a:rect l="l" t="t" r="r" b="b"/>
            <a:pathLst>
              <a:path w="1510330" h="1207759" extrusionOk="0">
                <a:moveTo>
                  <a:pt x="1385869" y="1207759"/>
                </a:moveTo>
                <a:lnTo>
                  <a:pt x="124460" y="1207759"/>
                </a:lnTo>
                <a:cubicBezTo>
                  <a:pt x="55880" y="1207759"/>
                  <a:pt x="0" y="1151879"/>
                  <a:pt x="0" y="1083299"/>
                </a:cubicBezTo>
                <a:lnTo>
                  <a:pt x="0" y="124460"/>
                </a:lnTo>
                <a:cubicBezTo>
                  <a:pt x="0" y="55880"/>
                  <a:pt x="55880" y="0"/>
                  <a:pt x="124460" y="0"/>
                </a:cubicBezTo>
                <a:lnTo>
                  <a:pt x="1385870" y="0"/>
                </a:lnTo>
                <a:cubicBezTo>
                  <a:pt x="1454450" y="0"/>
                  <a:pt x="1510330" y="55880"/>
                  <a:pt x="1510330" y="124460"/>
                </a:cubicBezTo>
                <a:lnTo>
                  <a:pt x="1510330" y="1083299"/>
                </a:lnTo>
                <a:cubicBezTo>
                  <a:pt x="1510330" y="1151879"/>
                  <a:pt x="1454450" y="1207759"/>
                  <a:pt x="1385870" y="120775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 name="Google Shape;204;p8"/>
          <p:cNvPicPr preferRelativeResize="0"/>
          <p:nvPr/>
        </p:nvPicPr>
        <p:blipFill rotWithShape="1">
          <a:blip r:embed="rId7">
            <a:alphaModFix/>
          </a:blip>
          <a:srcRect/>
          <a:stretch/>
        </p:blipFill>
        <p:spPr>
          <a:xfrm rot="5074484">
            <a:off x="-2259738" y="7253002"/>
            <a:ext cx="5543676" cy="4114800"/>
          </a:xfrm>
          <a:prstGeom prst="rect">
            <a:avLst/>
          </a:prstGeom>
          <a:noFill/>
          <a:ln>
            <a:noFill/>
          </a:ln>
        </p:spPr>
      </p:pic>
      <p:pic>
        <p:nvPicPr>
          <p:cNvPr id="205" name="Google Shape;205;p8"/>
          <p:cNvPicPr preferRelativeResize="0"/>
          <p:nvPr/>
        </p:nvPicPr>
        <p:blipFill rotWithShape="1">
          <a:blip r:embed="rId8">
            <a:alphaModFix/>
          </a:blip>
          <a:srcRect/>
          <a:stretch/>
        </p:blipFill>
        <p:spPr>
          <a:xfrm rot="-958765" flipH="1">
            <a:off x="1422927" y="8539671"/>
            <a:ext cx="2206065" cy="2207288"/>
          </a:xfrm>
          <a:prstGeom prst="rect">
            <a:avLst/>
          </a:prstGeom>
          <a:noFill/>
          <a:ln>
            <a:noFill/>
          </a:ln>
        </p:spPr>
      </p:pic>
      <p:sp>
        <p:nvSpPr>
          <p:cNvPr id="206" name="Google Shape;206;p8"/>
          <p:cNvSpPr txBox="1"/>
          <p:nvPr/>
        </p:nvSpPr>
        <p:spPr>
          <a:xfrm>
            <a:off x="2054396" y="1115156"/>
            <a:ext cx="11280604" cy="1164999"/>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a:solidFill>
                  <a:srgbClr val="424F9D"/>
                </a:solidFill>
                <a:latin typeface="Fraunces"/>
                <a:ea typeface="Fraunces"/>
                <a:cs typeface="Fraunces"/>
                <a:sym typeface="Fraunces"/>
              </a:rPr>
              <a:t>I. TỪ ĐƠN, TỪ PHỨC</a:t>
            </a:r>
            <a:endParaRPr/>
          </a:p>
        </p:txBody>
      </p:sp>
      <p:sp>
        <p:nvSpPr>
          <p:cNvPr id="207" name="Google Shape;207;p8"/>
          <p:cNvSpPr txBox="1"/>
          <p:nvPr/>
        </p:nvSpPr>
        <p:spPr>
          <a:xfrm>
            <a:off x="2356111" y="3722090"/>
            <a:ext cx="2885243" cy="66865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3600" b="1" i="0" u="none" strike="noStrike" cap="none">
                <a:solidFill>
                  <a:srgbClr val="5B6BCB"/>
                </a:solidFill>
                <a:latin typeface="Roboto Condensed"/>
                <a:ea typeface="Roboto Condensed"/>
                <a:cs typeface="Roboto Condensed"/>
                <a:sym typeface="Roboto Condensed"/>
              </a:rPr>
              <a:t>Yêu cầu</a:t>
            </a:r>
            <a:endParaRPr/>
          </a:p>
        </p:txBody>
      </p:sp>
      <p:sp>
        <p:nvSpPr>
          <p:cNvPr id="208" name="Google Shape;208;p8"/>
          <p:cNvSpPr txBox="1"/>
          <p:nvPr/>
        </p:nvSpPr>
        <p:spPr>
          <a:xfrm>
            <a:off x="1780515" y="2340916"/>
            <a:ext cx="9368715" cy="876935"/>
          </a:xfrm>
          <a:prstGeom prst="rect">
            <a:avLst/>
          </a:prstGeom>
          <a:noFill/>
          <a:ln>
            <a:noFill/>
          </a:ln>
        </p:spPr>
        <p:txBody>
          <a:bodyPr spcFirstLastPara="1" wrap="square" lIns="0" tIns="0" rIns="0" bIns="0" anchor="t" anchorCtr="0">
            <a:spAutoFit/>
          </a:bodyPr>
          <a:lstStyle/>
          <a:p>
            <a:pPr marL="0" marR="0" lvl="0" indent="0" algn="ctr" rtl="0">
              <a:lnSpc>
                <a:spcPct val="155000"/>
              </a:lnSpc>
              <a:spcBef>
                <a:spcPts val="0"/>
              </a:spcBef>
              <a:spcAft>
                <a:spcPts val="0"/>
              </a:spcAft>
              <a:buNone/>
            </a:pPr>
            <a:r>
              <a:rPr lang="en-US" sz="4700" b="1" i="0" u="none" strike="noStrike" cap="none">
                <a:solidFill>
                  <a:srgbClr val="D84F97"/>
                </a:solidFill>
                <a:latin typeface="Fraunces"/>
                <a:ea typeface="Fraunces"/>
                <a:cs typeface="Fraunces"/>
                <a:sym typeface="Fraunces"/>
              </a:rPr>
              <a:t>2. Thực hành về từ đơn, từ phức</a:t>
            </a:r>
            <a:endParaRPr sz="4700" b="1" i="0" u="none" strike="noStrike" cap="none">
              <a:solidFill>
                <a:srgbClr val="D84F97"/>
              </a:solidFill>
              <a:latin typeface="Fraunces"/>
              <a:ea typeface="Fraunces"/>
              <a:cs typeface="Fraunces"/>
              <a:sym typeface="Fraunces"/>
            </a:endParaRPr>
          </a:p>
        </p:txBody>
      </p:sp>
      <p:sp>
        <p:nvSpPr>
          <p:cNvPr id="209" name="Google Shape;209;p8"/>
          <p:cNvSpPr txBox="1"/>
          <p:nvPr/>
        </p:nvSpPr>
        <p:spPr>
          <a:xfrm>
            <a:off x="2356111" y="4656189"/>
            <a:ext cx="5055000" cy="2830800"/>
          </a:xfrm>
          <a:prstGeom prst="rect">
            <a:avLst/>
          </a:prstGeom>
          <a:noFill/>
          <a:ln>
            <a:noFill/>
          </a:ln>
        </p:spPr>
        <p:txBody>
          <a:bodyPr spcFirstLastPara="1" wrap="square" lIns="0" tIns="0" rIns="0" bIns="0" anchor="t" anchorCtr="0">
            <a:spAutoFit/>
          </a:bodyPr>
          <a:lstStyle/>
          <a:p>
            <a:pPr marL="0" marR="0" lvl="0" indent="0" algn="just" rtl="0">
              <a:lnSpc>
                <a:spcPct val="147013"/>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 HS làm việc theo cặp trong 10 phút</a:t>
            </a:r>
            <a:endParaRPr sz="3399" b="0" i="0" u="none" strike="noStrike" cap="none">
              <a:solidFill>
                <a:srgbClr val="000000"/>
              </a:solidFill>
              <a:latin typeface="Roboto Condensed"/>
              <a:ea typeface="Roboto Condensed"/>
              <a:cs typeface="Roboto Condensed"/>
              <a:sym typeface="Roboto Condensed"/>
            </a:endParaRPr>
          </a:p>
          <a:p>
            <a:pPr marL="0" marR="0" lvl="0" indent="0" algn="just" rtl="0">
              <a:lnSpc>
                <a:spcPct val="147013"/>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 Hoàn thành bài tập 1,2,3 SGK tr.20</a:t>
            </a:r>
            <a:endParaRPr/>
          </a:p>
        </p:txBody>
      </p:sp>
      <p:sp>
        <p:nvSpPr>
          <p:cNvPr id="210" name="Google Shape;210;p8"/>
          <p:cNvSpPr txBox="1"/>
          <p:nvPr/>
        </p:nvSpPr>
        <p:spPr>
          <a:xfrm>
            <a:off x="9510615" y="3722090"/>
            <a:ext cx="3671985" cy="666849"/>
          </a:xfrm>
          <a:prstGeom prst="rect">
            <a:avLst/>
          </a:prstGeom>
          <a:noFill/>
          <a:ln>
            <a:noFill/>
          </a:ln>
        </p:spPr>
        <p:txBody>
          <a:bodyPr spcFirstLastPara="1" wrap="square" lIns="0" tIns="0" rIns="0" bIns="0" anchor="t" anchorCtr="0">
            <a:spAutoFit/>
          </a:bodyPr>
          <a:lstStyle/>
          <a:p>
            <a:pPr marL="0" marR="0" lvl="0" indent="0" algn="l" rtl="0">
              <a:lnSpc>
                <a:spcPct val="139500"/>
              </a:lnSpc>
              <a:spcBef>
                <a:spcPts val="0"/>
              </a:spcBef>
              <a:spcAft>
                <a:spcPts val="0"/>
              </a:spcAft>
              <a:buNone/>
            </a:pPr>
            <a:r>
              <a:rPr lang="en-US" sz="4000" b="1" i="0" u="none" strike="noStrike" cap="none">
                <a:solidFill>
                  <a:srgbClr val="5B6BCB"/>
                </a:solidFill>
                <a:latin typeface="Roboto Condensed"/>
                <a:ea typeface="Roboto Condensed"/>
                <a:cs typeface="Roboto Condensed"/>
                <a:sym typeface="Roboto Condensed"/>
              </a:rPr>
              <a:t>Bài 2 SGK tr.20</a:t>
            </a:r>
            <a:endParaRPr/>
          </a:p>
        </p:txBody>
      </p:sp>
      <p:sp>
        <p:nvSpPr>
          <p:cNvPr id="211" name="Google Shape;211;p8"/>
          <p:cNvSpPr txBox="1"/>
          <p:nvPr/>
        </p:nvSpPr>
        <p:spPr>
          <a:xfrm>
            <a:off x="9510614" y="4719302"/>
            <a:ext cx="8320185" cy="3188052"/>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US" sz="4400" b="0" i="0" u="none" strike="noStrike" cap="none">
                <a:solidFill>
                  <a:srgbClr val="000000"/>
                </a:solidFill>
                <a:latin typeface="Roboto Condensed"/>
                <a:ea typeface="Roboto Condensed"/>
                <a:cs typeface="Roboto Condensed"/>
                <a:sym typeface="Roboto Condensed"/>
              </a:rPr>
              <a:t>Một số từ láy trong bài </a:t>
            </a:r>
            <a:r>
              <a:rPr lang="en-US" sz="4400" b="0" i="1" u="none" strike="noStrike" cap="none">
                <a:solidFill>
                  <a:srgbClr val="000000"/>
                </a:solidFill>
                <a:latin typeface="Roboto Condensed"/>
                <a:ea typeface="Roboto Condensed"/>
                <a:cs typeface="Roboto Condensed"/>
                <a:sym typeface="Roboto Condensed"/>
              </a:rPr>
              <a:t>Bài học đường đời đầu tiên</a:t>
            </a:r>
            <a:r>
              <a:rPr lang="en-US" sz="4400" b="0" i="0" u="none" strike="noStrike" cap="none">
                <a:solidFill>
                  <a:srgbClr val="000000"/>
                </a:solidFill>
                <a:latin typeface="Roboto Condensed"/>
                <a:ea typeface="Roboto Condensed"/>
                <a:cs typeface="Roboto Condensed"/>
                <a:sym typeface="Roboto Condensed"/>
              </a:rPr>
              <a:t>: phanh phách, phành phạch, giòn giã, ngoàm ngoạp, hừ hừ, véo von, văng vẳng,…</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
                                        </p:tgtEl>
                                        <p:attrNameLst>
                                          <p:attrName>style.visibility</p:attrName>
                                        </p:attrNameLst>
                                      </p:cBhvr>
                                      <p:to>
                                        <p:strVal val="visible"/>
                                      </p:to>
                                    </p:set>
                                    <p:animEffect transition="in" filter="fade">
                                      <p:cBhvr>
                                        <p:cTn id="12"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5"/>
        <p:cNvGrpSpPr/>
        <p:nvPr/>
      </p:nvGrpSpPr>
      <p:grpSpPr>
        <a:xfrm>
          <a:off x="0" y="0"/>
          <a:ext cx="0" cy="0"/>
          <a:chOff x="0" y="0"/>
          <a:chExt cx="0" cy="0"/>
        </a:xfrm>
      </p:grpSpPr>
      <p:pic>
        <p:nvPicPr>
          <p:cNvPr id="216" name="Google Shape;216;p9"/>
          <p:cNvPicPr preferRelativeResize="0"/>
          <p:nvPr/>
        </p:nvPicPr>
        <p:blipFill rotWithShape="1">
          <a:blip r:embed="rId3">
            <a:alphaModFix/>
          </a:blip>
          <a:srcRect/>
          <a:stretch/>
        </p:blipFill>
        <p:spPr>
          <a:xfrm rot="-35313">
            <a:off x="1793106" y="13257"/>
            <a:ext cx="3729051" cy="2470496"/>
          </a:xfrm>
          <a:prstGeom prst="rect">
            <a:avLst/>
          </a:prstGeom>
          <a:noFill/>
          <a:ln>
            <a:noFill/>
          </a:ln>
        </p:spPr>
      </p:pic>
      <p:pic>
        <p:nvPicPr>
          <p:cNvPr id="217" name="Google Shape;217;p9"/>
          <p:cNvPicPr preferRelativeResize="0"/>
          <p:nvPr/>
        </p:nvPicPr>
        <p:blipFill rotWithShape="1">
          <a:blip r:embed="rId4">
            <a:alphaModFix/>
          </a:blip>
          <a:srcRect/>
          <a:stretch/>
        </p:blipFill>
        <p:spPr>
          <a:xfrm rot="1727281">
            <a:off x="-1078835" y="-553271"/>
            <a:ext cx="2910230" cy="2926080"/>
          </a:xfrm>
          <a:prstGeom prst="rect">
            <a:avLst/>
          </a:prstGeom>
          <a:noFill/>
          <a:ln>
            <a:noFill/>
          </a:ln>
        </p:spPr>
      </p:pic>
      <p:pic>
        <p:nvPicPr>
          <p:cNvPr id="218" name="Google Shape;218;p9"/>
          <p:cNvPicPr preferRelativeResize="0"/>
          <p:nvPr/>
        </p:nvPicPr>
        <p:blipFill rotWithShape="1">
          <a:blip r:embed="rId5">
            <a:alphaModFix/>
          </a:blip>
          <a:srcRect/>
          <a:stretch/>
        </p:blipFill>
        <p:spPr>
          <a:xfrm rot="-10082605">
            <a:off x="1387695" y="-1493588"/>
            <a:ext cx="2415163" cy="2434435"/>
          </a:xfrm>
          <a:prstGeom prst="rect">
            <a:avLst/>
          </a:prstGeom>
          <a:noFill/>
          <a:ln>
            <a:noFill/>
          </a:ln>
        </p:spPr>
      </p:pic>
      <p:pic>
        <p:nvPicPr>
          <p:cNvPr id="219" name="Google Shape;219;p9"/>
          <p:cNvPicPr preferRelativeResize="0"/>
          <p:nvPr/>
        </p:nvPicPr>
        <p:blipFill rotWithShape="1">
          <a:blip r:embed="rId6">
            <a:alphaModFix/>
          </a:blip>
          <a:srcRect l="2346" t="3006" r="1930"/>
          <a:stretch/>
        </p:blipFill>
        <p:spPr>
          <a:xfrm rot="10343032">
            <a:off x="4440107" y="-1429941"/>
            <a:ext cx="2593434" cy="2850764"/>
          </a:xfrm>
          <a:prstGeom prst="rect">
            <a:avLst/>
          </a:prstGeom>
          <a:noFill/>
          <a:ln>
            <a:noFill/>
          </a:ln>
        </p:spPr>
      </p:pic>
      <p:pic>
        <p:nvPicPr>
          <p:cNvPr id="220" name="Google Shape;220;p9"/>
          <p:cNvPicPr preferRelativeResize="0"/>
          <p:nvPr/>
        </p:nvPicPr>
        <p:blipFill rotWithShape="1">
          <a:blip r:embed="rId6">
            <a:alphaModFix/>
          </a:blip>
          <a:srcRect/>
          <a:stretch/>
        </p:blipFill>
        <p:spPr>
          <a:xfrm rot="3370291">
            <a:off x="3334864" y="8670224"/>
            <a:ext cx="2238670" cy="2428538"/>
          </a:xfrm>
          <a:prstGeom prst="rect">
            <a:avLst/>
          </a:prstGeom>
          <a:noFill/>
          <a:ln>
            <a:noFill/>
          </a:ln>
        </p:spPr>
      </p:pic>
      <p:sp>
        <p:nvSpPr>
          <p:cNvPr id="221" name="Google Shape;221;p9"/>
          <p:cNvSpPr/>
          <p:nvPr/>
        </p:nvSpPr>
        <p:spPr>
          <a:xfrm>
            <a:off x="1780515" y="3556902"/>
            <a:ext cx="5904663" cy="4721757"/>
          </a:xfrm>
          <a:custGeom>
            <a:avLst/>
            <a:gdLst/>
            <a:ahLst/>
            <a:cxnLst/>
            <a:rect l="l" t="t" r="r" b="b"/>
            <a:pathLst>
              <a:path w="1510330" h="1207759" extrusionOk="0">
                <a:moveTo>
                  <a:pt x="1385869" y="1207759"/>
                </a:moveTo>
                <a:lnTo>
                  <a:pt x="124460" y="1207759"/>
                </a:lnTo>
                <a:cubicBezTo>
                  <a:pt x="55880" y="1207759"/>
                  <a:pt x="0" y="1151879"/>
                  <a:pt x="0" y="1083299"/>
                </a:cubicBezTo>
                <a:lnTo>
                  <a:pt x="0" y="124460"/>
                </a:lnTo>
                <a:cubicBezTo>
                  <a:pt x="0" y="55880"/>
                  <a:pt x="55880" y="0"/>
                  <a:pt x="124460" y="0"/>
                </a:cubicBezTo>
                <a:lnTo>
                  <a:pt x="1385870" y="0"/>
                </a:lnTo>
                <a:cubicBezTo>
                  <a:pt x="1454450" y="0"/>
                  <a:pt x="1510330" y="55880"/>
                  <a:pt x="1510330" y="124460"/>
                </a:cubicBezTo>
                <a:lnTo>
                  <a:pt x="1510330" y="1083299"/>
                </a:lnTo>
                <a:cubicBezTo>
                  <a:pt x="1510330" y="1151879"/>
                  <a:pt x="1454450" y="1207759"/>
                  <a:pt x="1385870" y="120775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2" name="Google Shape;222;p9"/>
          <p:cNvPicPr preferRelativeResize="0"/>
          <p:nvPr/>
        </p:nvPicPr>
        <p:blipFill rotWithShape="1">
          <a:blip r:embed="rId7">
            <a:alphaModFix/>
          </a:blip>
          <a:srcRect/>
          <a:stretch/>
        </p:blipFill>
        <p:spPr>
          <a:xfrm rot="5074484">
            <a:off x="-2259738" y="7253002"/>
            <a:ext cx="5543676" cy="4114800"/>
          </a:xfrm>
          <a:prstGeom prst="rect">
            <a:avLst/>
          </a:prstGeom>
          <a:noFill/>
          <a:ln>
            <a:noFill/>
          </a:ln>
        </p:spPr>
      </p:pic>
      <p:pic>
        <p:nvPicPr>
          <p:cNvPr id="223" name="Google Shape;223;p9"/>
          <p:cNvPicPr preferRelativeResize="0"/>
          <p:nvPr/>
        </p:nvPicPr>
        <p:blipFill rotWithShape="1">
          <a:blip r:embed="rId8">
            <a:alphaModFix/>
          </a:blip>
          <a:srcRect/>
          <a:stretch/>
        </p:blipFill>
        <p:spPr>
          <a:xfrm rot="-958765" flipH="1">
            <a:off x="1422927" y="8539671"/>
            <a:ext cx="2206065" cy="2207288"/>
          </a:xfrm>
          <a:prstGeom prst="rect">
            <a:avLst/>
          </a:prstGeom>
          <a:noFill/>
          <a:ln>
            <a:noFill/>
          </a:ln>
        </p:spPr>
      </p:pic>
      <p:sp>
        <p:nvSpPr>
          <p:cNvPr id="224" name="Google Shape;224;p9"/>
          <p:cNvSpPr txBox="1"/>
          <p:nvPr/>
        </p:nvSpPr>
        <p:spPr>
          <a:xfrm>
            <a:off x="2054396" y="1115156"/>
            <a:ext cx="11052004" cy="1164999"/>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i="0" u="none" strike="noStrike" cap="none">
                <a:solidFill>
                  <a:srgbClr val="424F9D"/>
                </a:solidFill>
                <a:latin typeface="Fraunces"/>
                <a:ea typeface="Fraunces"/>
                <a:cs typeface="Fraunces"/>
                <a:sym typeface="Fraunces"/>
              </a:rPr>
              <a:t>I. TỪ ĐƠN, TỪ PHỨC</a:t>
            </a:r>
            <a:endParaRPr/>
          </a:p>
        </p:txBody>
      </p:sp>
      <p:sp>
        <p:nvSpPr>
          <p:cNvPr id="225" name="Google Shape;225;p9"/>
          <p:cNvSpPr txBox="1"/>
          <p:nvPr/>
        </p:nvSpPr>
        <p:spPr>
          <a:xfrm>
            <a:off x="2356111" y="3722090"/>
            <a:ext cx="2885243" cy="66865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3600" b="1" i="0" u="none" strike="noStrike" cap="none">
                <a:solidFill>
                  <a:srgbClr val="5B6BCB"/>
                </a:solidFill>
                <a:latin typeface="Roboto Condensed"/>
                <a:ea typeface="Roboto Condensed"/>
                <a:cs typeface="Roboto Condensed"/>
                <a:sym typeface="Roboto Condensed"/>
              </a:rPr>
              <a:t>Yêu cầu</a:t>
            </a:r>
            <a:endParaRPr/>
          </a:p>
        </p:txBody>
      </p:sp>
      <p:sp>
        <p:nvSpPr>
          <p:cNvPr id="226" name="Google Shape;226;p9"/>
          <p:cNvSpPr txBox="1"/>
          <p:nvPr/>
        </p:nvSpPr>
        <p:spPr>
          <a:xfrm>
            <a:off x="1780515" y="2340916"/>
            <a:ext cx="9368715" cy="87693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4700" b="1" i="0" u="none" strike="noStrike" cap="none">
                <a:solidFill>
                  <a:srgbClr val="D84F97"/>
                </a:solidFill>
                <a:latin typeface="Fraunces"/>
                <a:ea typeface="Fraunces"/>
                <a:cs typeface="Fraunces"/>
                <a:sym typeface="Fraunces"/>
              </a:rPr>
              <a:t>2. Thực hành</a:t>
            </a:r>
            <a:endParaRPr sz="4700" b="1" i="0" u="none" strike="noStrike" cap="none">
              <a:solidFill>
                <a:srgbClr val="D84F97"/>
              </a:solidFill>
              <a:latin typeface="Fraunces"/>
              <a:ea typeface="Fraunces"/>
              <a:cs typeface="Fraunces"/>
              <a:sym typeface="Fraunces"/>
            </a:endParaRPr>
          </a:p>
        </p:txBody>
      </p:sp>
      <p:sp>
        <p:nvSpPr>
          <p:cNvPr id="227" name="Google Shape;227;p9"/>
          <p:cNvSpPr txBox="1"/>
          <p:nvPr/>
        </p:nvSpPr>
        <p:spPr>
          <a:xfrm>
            <a:off x="2356111" y="4656189"/>
            <a:ext cx="5055000" cy="2830800"/>
          </a:xfrm>
          <a:prstGeom prst="rect">
            <a:avLst/>
          </a:prstGeom>
          <a:noFill/>
          <a:ln>
            <a:noFill/>
          </a:ln>
        </p:spPr>
        <p:txBody>
          <a:bodyPr spcFirstLastPara="1" wrap="square" lIns="0" tIns="0" rIns="0" bIns="0" anchor="t" anchorCtr="0">
            <a:spAutoFit/>
          </a:bodyPr>
          <a:lstStyle/>
          <a:p>
            <a:pPr marL="0" marR="0" lvl="0" indent="0" algn="just" rtl="0">
              <a:lnSpc>
                <a:spcPct val="147013"/>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 HS làm việc theo cặp trong 10 phút</a:t>
            </a:r>
            <a:endParaRPr sz="3399" b="0" i="0" u="none" strike="noStrike" cap="none">
              <a:solidFill>
                <a:srgbClr val="000000"/>
              </a:solidFill>
              <a:latin typeface="Roboto Condensed"/>
              <a:ea typeface="Roboto Condensed"/>
              <a:cs typeface="Roboto Condensed"/>
              <a:sym typeface="Roboto Condensed"/>
            </a:endParaRPr>
          </a:p>
          <a:p>
            <a:pPr marL="0" marR="0" lvl="0" indent="0" algn="just" rtl="0">
              <a:lnSpc>
                <a:spcPct val="147013"/>
              </a:lnSpc>
              <a:spcBef>
                <a:spcPts val="0"/>
              </a:spcBef>
              <a:spcAft>
                <a:spcPts val="0"/>
              </a:spcAft>
              <a:buNone/>
            </a:pPr>
            <a:r>
              <a:rPr lang="en-US" sz="3399" b="0" i="0" u="none" strike="noStrike" cap="none">
                <a:solidFill>
                  <a:srgbClr val="000000"/>
                </a:solidFill>
                <a:latin typeface="Roboto Condensed"/>
                <a:ea typeface="Roboto Condensed"/>
                <a:cs typeface="Roboto Condensed"/>
                <a:sym typeface="Roboto Condensed"/>
              </a:rPr>
              <a:t>- Hoàn thành bài tập 1,2,3 SGK tr.20</a:t>
            </a:r>
            <a:endParaRPr/>
          </a:p>
        </p:txBody>
      </p:sp>
      <p:sp>
        <p:nvSpPr>
          <p:cNvPr id="228" name="Google Shape;228;p9"/>
          <p:cNvSpPr txBox="1"/>
          <p:nvPr/>
        </p:nvSpPr>
        <p:spPr>
          <a:xfrm>
            <a:off x="8322132" y="3722090"/>
            <a:ext cx="2885243" cy="668655"/>
          </a:xfrm>
          <a:prstGeom prst="rect">
            <a:avLst/>
          </a:prstGeom>
          <a:noFill/>
          <a:ln>
            <a:noFill/>
          </a:ln>
        </p:spPr>
        <p:txBody>
          <a:bodyPr spcFirstLastPara="1" wrap="square" lIns="0" tIns="0" rIns="0" bIns="0" anchor="t" anchorCtr="0">
            <a:spAutoFit/>
          </a:bodyPr>
          <a:lstStyle/>
          <a:p>
            <a:pPr marL="0" marR="0" lvl="0" indent="0" algn="l" rtl="0">
              <a:lnSpc>
                <a:spcPct val="155000"/>
              </a:lnSpc>
              <a:spcBef>
                <a:spcPts val="0"/>
              </a:spcBef>
              <a:spcAft>
                <a:spcPts val="0"/>
              </a:spcAft>
              <a:buNone/>
            </a:pPr>
            <a:r>
              <a:rPr lang="en-US" sz="3600" b="1" i="0" u="none" strike="noStrike" cap="none">
                <a:solidFill>
                  <a:srgbClr val="5B6BCB"/>
                </a:solidFill>
                <a:latin typeface="Roboto Condensed"/>
                <a:ea typeface="Roboto Condensed"/>
                <a:cs typeface="Roboto Condensed"/>
                <a:sym typeface="Roboto Condensed"/>
              </a:rPr>
              <a:t>Bài 3 SGK tr.20</a:t>
            </a:r>
            <a:endParaRPr/>
          </a:p>
        </p:txBody>
      </p:sp>
      <p:graphicFrame>
        <p:nvGraphicFramePr>
          <p:cNvPr id="229" name="Google Shape;229;p9"/>
          <p:cNvGraphicFramePr/>
          <p:nvPr/>
        </p:nvGraphicFramePr>
        <p:xfrm>
          <a:off x="8322132" y="4751439"/>
          <a:ext cx="9087675" cy="4544025"/>
        </p:xfrm>
        <a:graphic>
          <a:graphicData uri="http://schemas.openxmlformats.org/drawingml/2006/table">
            <a:tbl>
              <a:tblPr>
                <a:noFill/>
                <a:tableStyleId>{83ECDD0C-DD91-48EE-ABAC-247EDB0DC4A9}</a:tableStyleId>
              </a:tblPr>
              <a:tblGrid>
                <a:gridCol w="3372350">
                  <a:extLst>
                    <a:ext uri="{9D8B030D-6E8A-4147-A177-3AD203B41FA5}">
                      <a16:colId xmlns:a16="http://schemas.microsoft.com/office/drawing/2014/main" val="20000"/>
                    </a:ext>
                  </a:extLst>
                </a:gridCol>
                <a:gridCol w="5715325">
                  <a:extLst>
                    <a:ext uri="{9D8B030D-6E8A-4147-A177-3AD203B41FA5}">
                      <a16:colId xmlns:a16="http://schemas.microsoft.com/office/drawing/2014/main" val="20001"/>
                    </a:ext>
                  </a:extLst>
                </a:gridCol>
              </a:tblGrid>
              <a:tr h="1172475">
                <a:tc>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Từ láy</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tc>
                  <a:txBody>
                    <a:bodyPr/>
                    <a:lstStyle/>
                    <a:p>
                      <a:pPr marL="0" marR="0" lvl="0" indent="0" algn="ctr" rtl="0">
                        <a:spcBef>
                          <a:spcPts val="0"/>
                        </a:spcBef>
                        <a:spcAft>
                          <a:spcPts val="0"/>
                        </a:spcAft>
                        <a:buNone/>
                      </a:pPr>
                      <a:r>
                        <a:rPr lang="en-US" sz="3399" b="1">
                          <a:solidFill>
                            <a:srgbClr val="000000"/>
                          </a:solidFill>
                          <a:latin typeface="Roboto Condensed"/>
                          <a:ea typeface="Roboto Condensed"/>
                          <a:cs typeface="Roboto Condensed"/>
                          <a:sym typeface="Roboto Condensed"/>
                        </a:rPr>
                        <a:t>Tác dụng</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EADFDC"/>
                    </a:solidFill>
                  </a:tcPr>
                </a:tc>
                <a:extLst>
                  <a:ext uri="{0D108BD9-81ED-4DB2-BD59-A6C34878D82A}">
                    <a16:rowId xmlns:a16="http://schemas.microsoft.com/office/drawing/2014/main" val="10000"/>
                  </a:ext>
                </a:extLst>
              </a:tr>
              <a:tr h="3371550">
                <a:tc>
                  <a:txBody>
                    <a:bodyPr/>
                    <a:lstStyle/>
                    <a:p>
                      <a:pPr marL="0" marR="0" lvl="0" indent="0" algn="just" rtl="0">
                        <a:lnSpc>
                          <a:spcPct val="120000"/>
                        </a:lnSpc>
                        <a:spcBef>
                          <a:spcPts val="0"/>
                        </a:spcBef>
                        <a:spcAft>
                          <a:spcPts val="0"/>
                        </a:spcAft>
                        <a:buNone/>
                      </a:pPr>
                      <a:r>
                        <a:rPr lang="en-US" sz="3399">
                          <a:solidFill>
                            <a:srgbClr val="000000"/>
                          </a:solidFill>
                          <a:latin typeface="Roboto Condensed"/>
                          <a:ea typeface="Roboto Condensed"/>
                          <a:cs typeface="Roboto Condensed"/>
                          <a:sym typeface="Roboto Condensed"/>
                        </a:rPr>
                        <a:t>Thỉnh thoảng, phanh phách, ngoàm ngoạp, dún dẩy</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tc>
                  <a:txBody>
                    <a:bodyPr/>
                    <a:lstStyle/>
                    <a:p>
                      <a:pPr marL="0" marR="0" lvl="0" indent="0" algn="just" rtl="0">
                        <a:lnSpc>
                          <a:spcPct val="120000"/>
                        </a:lnSpc>
                        <a:spcBef>
                          <a:spcPts val="0"/>
                        </a:spcBef>
                        <a:spcAft>
                          <a:spcPts val="0"/>
                        </a:spcAft>
                        <a:buNone/>
                      </a:pPr>
                      <a:r>
                        <a:rPr lang="en-US" sz="3399">
                          <a:solidFill>
                            <a:srgbClr val="000000"/>
                          </a:solidFill>
                          <a:latin typeface="Roboto Condensed"/>
                          <a:ea typeface="Roboto Condensed"/>
                          <a:cs typeface="Roboto Condensed"/>
                          <a:sym typeface="Roboto Condensed"/>
                        </a:rPr>
                        <a:t>Các từ láy đã góp phần khắc họa hình ảnh khỏe khoắn, cường tráng, tràn đầy sức sống của Dế Mèn; đồng thời giúp người đọc hình dung rõ về nhân vật.</a:t>
                      </a:r>
                      <a:endParaRPr sz="1100"/>
                    </a:p>
                  </a:txBody>
                  <a:tcPr marL="91450" marR="91450" marT="45725" marB="45725">
                    <a:lnL w="38100" cap="flat" cmpd="sng">
                      <a:solidFill>
                        <a:srgbClr val="373735"/>
                      </a:solidFill>
                      <a:prstDash val="solid"/>
                      <a:round/>
                      <a:headEnd type="none" w="sm" len="sm"/>
                      <a:tailEnd type="none" w="sm" len="sm"/>
                    </a:lnL>
                    <a:lnR w="38100" cap="flat" cmpd="sng">
                      <a:solidFill>
                        <a:srgbClr val="373735"/>
                      </a:solidFill>
                      <a:prstDash val="solid"/>
                      <a:round/>
                      <a:headEnd type="none" w="sm" len="sm"/>
                      <a:tailEnd type="none" w="sm" len="sm"/>
                    </a:lnR>
                    <a:lnT w="38100" cap="flat" cmpd="sng">
                      <a:solidFill>
                        <a:srgbClr val="373735"/>
                      </a:solidFill>
                      <a:prstDash val="solid"/>
                      <a:round/>
                      <a:headEnd type="none" w="sm" len="sm"/>
                      <a:tailEnd type="none" w="sm" len="sm"/>
                    </a:lnT>
                    <a:lnB w="38100" cap="flat" cmpd="sng">
                      <a:solidFill>
                        <a:srgbClr val="373735"/>
                      </a:solidFill>
                      <a:prstDash val="solid"/>
                      <a:round/>
                      <a:headEnd type="none" w="sm" len="sm"/>
                      <a:tailEnd type="none" w="sm" len="sm"/>
                    </a:lnB>
                    <a:solidFill>
                      <a:srgbClr val="F6F3EC"/>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1482</Words>
  <Application>Microsoft Macintosh PowerPoint</Application>
  <PresentationFormat>Custom</PresentationFormat>
  <Paragraphs>162</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Roboto Condensed</vt:lpstr>
      <vt:lpstr>Arial</vt:lpstr>
      <vt:lpstr>Fraunces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Thuỳ Linh</cp:lastModifiedBy>
  <cp:revision>4</cp:revision>
  <dcterms:created xsi:type="dcterms:W3CDTF">2006-08-16T00:00:00Z</dcterms:created>
  <dcterms:modified xsi:type="dcterms:W3CDTF">2023-09-19T03:18:17Z</dcterms:modified>
</cp:coreProperties>
</file>