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22"/>
  </p:notesMasterIdLst>
  <p:sldIdLst>
    <p:sldId id="393" r:id="rId2"/>
    <p:sldId id="390" r:id="rId3"/>
    <p:sldId id="534" r:id="rId4"/>
    <p:sldId id="537" r:id="rId5"/>
    <p:sldId id="257" r:id="rId6"/>
    <p:sldId id="543" r:id="rId7"/>
    <p:sldId id="389" r:id="rId8"/>
    <p:sldId id="538" r:id="rId9"/>
    <p:sldId id="539" r:id="rId10"/>
    <p:sldId id="542" r:id="rId11"/>
    <p:sldId id="540" r:id="rId12"/>
    <p:sldId id="541" r:id="rId13"/>
    <p:sldId id="388" r:id="rId14"/>
    <p:sldId id="544" r:id="rId15"/>
    <p:sldId id="545" r:id="rId16"/>
    <p:sldId id="392" r:id="rId17"/>
    <p:sldId id="547" r:id="rId18"/>
    <p:sldId id="548" r:id="rId19"/>
    <p:sldId id="495" r:id="rId20"/>
    <p:sldId id="53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ET" initials="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47" autoAdjust="0"/>
  </p:normalViewPr>
  <p:slideViewPr>
    <p:cSldViewPr snapToGrid="0">
      <p:cViewPr>
        <p:scale>
          <a:sx n="76" d="100"/>
          <a:sy n="76" d="100"/>
        </p:scale>
        <p:origin x="-49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6CB5-2F16-43E5-858D-0DA6A4EEEE9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53E0E-0C26-4CAF-BD68-0CF843533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33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753798A-EA77-46EB-A121-A9C0E2741236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26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382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68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88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57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36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81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43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119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0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460CF7-1785-465E-A750-9D04373F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5BCE35-DB65-4384-A22F-8F9D0B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CEDC5-AAC2-4449-822C-5E34F52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53ED81B-5C81-41B5-A703-04D07BE21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69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E3F4050-F618-4D2A-8919-9C50C32D8DA8}"/>
              </a:ext>
            </a:extLst>
          </p:cNvPr>
          <p:cNvSpPr/>
          <p:nvPr userDrawn="1"/>
        </p:nvSpPr>
        <p:spPr>
          <a:xfrm>
            <a:off x="0" y="-1"/>
            <a:ext cx="110209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4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465053"/>
      </p:ext>
    </p:extLst>
  </p:cSld>
  <p:clrMapOvr>
    <a:masterClrMapping/>
  </p:clrMapOvr>
  <p:transition spd="med" advClick="0" advTm="3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510483"/>
      </p:ext>
    </p:extLst>
  </p:cSld>
  <p:clrMapOvr>
    <a:masterClrMapping/>
  </p:clrMapOvr>
  <p:transition spd="med"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DB9C-FC43-4C2C-B54E-4E9E7051C2C4}" type="datetimeFigureOut">
              <a:rPr kumimoji="0" lang="en-US" sz="917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1/12/2024</a:t>
            </a:fld>
            <a:endParaRPr kumimoji="0" lang="en-US" sz="917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7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8A721-6167-4484-8C3B-CB65B0BF059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2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62E2-5CCD-4648-9A7B-F722F699020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BupBeBangBong-DangCapNhat_3kbpp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2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1676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2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72390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Svalentin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210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upBeBangBong-DangCapNhat_3kbp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4775" y="6045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6235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35700" y="0"/>
            <a:ext cx="59563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201" name="WordArt 24"/>
          <p:cNvSpPr>
            <a:spLocks noChangeArrowheads="1" noChangeShapeType="1" noTextEdit="1"/>
          </p:cNvSpPr>
          <p:nvPr/>
        </p:nvSpPr>
        <p:spPr bwMode="auto">
          <a:xfrm>
            <a:off x="2844800" y="1611314"/>
            <a:ext cx="6985000" cy="42751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49340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Qúy thầy cô về dự giờ thăm lớp</a:t>
            </a:r>
            <a:endParaRPr lang="en-US" sz="4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02" name="Picture 30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XMASCA~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72100" y="3627438"/>
            <a:ext cx="14097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WordArt 26"/>
          <p:cNvSpPr>
            <a:spLocks noChangeArrowheads="1" noChangeShapeType="1" noTextEdit="1"/>
          </p:cNvSpPr>
          <p:nvPr/>
        </p:nvSpPr>
        <p:spPr bwMode="auto">
          <a:xfrm>
            <a:off x="4292600" y="4630738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 TIN HỌC</a:t>
            </a:r>
          </a:p>
        </p:txBody>
      </p:sp>
      <p:pic>
        <p:nvPicPr>
          <p:cNvPr id="8206" name="Picture 30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030413" y="6584950"/>
            <a:ext cx="8382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2969" y="2765296"/>
            <a:ext cx="4346062" cy="861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vi-VN" sz="5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CHÀO MỪNG</a:t>
            </a:r>
          </a:p>
        </p:txBody>
      </p:sp>
      <p:pic>
        <p:nvPicPr>
          <p:cNvPr id="8209" name="Picture 32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8621713" y="33528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32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324485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156150-CCED-30D9-3E46-4D5816E85A44}"/>
              </a:ext>
            </a:extLst>
          </p:cNvPr>
          <p:cNvSpPr txBox="1"/>
          <p:nvPr/>
        </p:nvSpPr>
        <p:spPr>
          <a:xfrm flipH="1">
            <a:off x="4301215" y="5826780"/>
            <a:ext cx="454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GV</a:t>
            </a:r>
            <a:r>
              <a:rPr lang="en-US" sz="2800" b="1" smtClean="0">
                <a:solidFill>
                  <a:srgbClr val="C00000"/>
                </a:solidFill>
              </a:rPr>
              <a:t>: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9EAB56-26D8-97A6-94FA-E1F6BE625219}"/>
              </a:ext>
            </a:extLst>
          </p:cNvPr>
          <p:cNvSpPr txBox="1"/>
          <p:nvPr/>
        </p:nvSpPr>
        <p:spPr>
          <a:xfrm flipH="1">
            <a:off x="5498487" y="5396880"/>
            <a:ext cx="189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C00000"/>
                </a:solidFill>
              </a:rPr>
              <a:t>Lớp</a:t>
            </a:r>
            <a:r>
              <a:rPr lang="en-US" sz="2800" b="1" smtClean="0">
                <a:solidFill>
                  <a:srgbClr val="C00000"/>
                </a:solidFill>
              </a:rPr>
              <a:t>: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-1.96532E-6 L -0.51372 -0.00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4045 -1.96532E-6 L 0.5224 -0.00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3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51" y="4653517"/>
            <a:ext cx="1477849" cy="208997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89" y="4237596"/>
            <a:ext cx="738925" cy="10449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A71E044-1A73-0BDA-BC4A-63F741E43CC8}"/>
              </a:ext>
            </a:extLst>
          </p:cNvPr>
          <p:cNvGrpSpPr/>
          <p:nvPr/>
        </p:nvGrpSpPr>
        <p:grpSpPr>
          <a:xfrm rot="545267">
            <a:off x="5199791" y="3941869"/>
            <a:ext cx="6722563" cy="2873830"/>
            <a:chOff x="3289464" y="2196934"/>
            <a:chExt cx="8003969" cy="3609486"/>
          </a:xfrm>
        </p:grpSpPr>
        <p:sp>
          <p:nvSpPr>
            <p:cNvPr id="3" name="Sun 2">
              <a:extLst>
                <a:ext uri="{FF2B5EF4-FFF2-40B4-BE49-F238E27FC236}">
                  <a16:creationId xmlns="" xmlns:a16="http://schemas.microsoft.com/office/drawing/2014/main" id="{C35479D5-F32B-4F2B-494D-DB7894E1B601}"/>
                </a:ext>
              </a:extLst>
            </p:cNvPr>
            <p:cNvSpPr/>
            <p:nvPr/>
          </p:nvSpPr>
          <p:spPr>
            <a:xfrm>
              <a:off x="3289464" y="2196934"/>
              <a:ext cx="8003969" cy="3609486"/>
            </a:xfrm>
            <a:prstGeom prst="su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6BD7B339-ECBF-BFCE-4593-BF879CD03544}"/>
                </a:ext>
              </a:extLst>
            </p:cNvPr>
            <p:cNvSpPr/>
            <p:nvPr/>
          </p:nvSpPr>
          <p:spPr>
            <a:xfrm>
              <a:off x="6018825" y="3237024"/>
              <a:ext cx="2815501" cy="15075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Google Shape;168;p27">
            <a:extLst>
              <a:ext uri="{FF2B5EF4-FFF2-40B4-BE49-F238E27FC236}">
                <a16:creationId xmlns="" xmlns:a16="http://schemas.microsoft.com/office/drawing/2014/main" id="{9B2BF59D-D6F3-14BC-1A15-AA908440721C}"/>
              </a:ext>
            </a:extLst>
          </p:cNvPr>
          <p:cNvSpPr txBox="1">
            <a:spLocks/>
          </p:cNvSpPr>
          <p:nvPr/>
        </p:nvSpPr>
        <p:spPr>
          <a:xfrm>
            <a:off x="1506297" y="2855173"/>
            <a:ext cx="10132676" cy="12623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b="1" dirty="0"/>
              <a:t>2. </a:t>
            </a:r>
            <a:r>
              <a:rPr lang="en-US" sz="2800" b="1" dirty="0" err="1"/>
              <a:t>Tạo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sản</a:t>
            </a:r>
            <a:r>
              <a:rPr lang="en-US" sz="2800" b="1" dirty="0"/>
              <a:t> </a:t>
            </a:r>
            <a:r>
              <a:rPr lang="en-US" sz="2800" b="1" dirty="0" err="1"/>
              <a:t>phẩm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lành</a:t>
            </a:r>
            <a:r>
              <a:rPr lang="en-US" sz="2800" b="1" dirty="0"/>
              <a:t> </a:t>
            </a:r>
            <a:r>
              <a:rPr lang="en-US" sz="2800" b="1" dirty="0" err="1"/>
              <a:t>mạnh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2E7D2C-61FE-6007-8E06-25EEC620540C}"/>
              </a:ext>
            </a:extLst>
          </p:cNvPr>
          <p:cNvSpPr/>
          <p:nvPr/>
        </p:nvSpPr>
        <p:spPr>
          <a:xfrm>
            <a:off x="633350" y="308758"/>
            <a:ext cx="1092529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 D: ĐẠO ĐỨC, PHÁP LUẬT VÀ VĂN HÓA TRONG MÔI TRƯỜNG SỐ ĐẠO ĐỨC VÀ VĂN HÓA TRONG SỬ DỤNG CÔNG NGHỆ KĨ THUẬT SỐ.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DB971F7-4E26-3996-4BE5-73E870DEA325}"/>
              </a:ext>
            </a:extLst>
          </p:cNvPr>
          <p:cNvSpPr/>
          <p:nvPr/>
        </p:nvSpPr>
        <p:spPr>
          <a:xfrm>
            <a:off x="1855742" y="1978332"/>
            <a:ext cx="8829961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HỌC: SỬ DỤNG CÔNG NGHỆ KĨ THUẬT SỐ CÓ ĐẠO ĐỨC VÀ VĂN HÓA</a:t>
            </a:r>
          </a:p>
        </p:txBody>
      </p:sp>
    </p:spTree>
    <p:extLst>
      <p:ext uri="{BB962C8B-B14F-4D97-AF65-F5344CB8AC3E}">
        <p14:creationId xmlns:p14="http://schemas.microsoft.com/office/powerpoint/2010/main" val="28507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6706 0.04004 C 0.08099 0.04907 0.10196 0.05393 0.12396 0.05393 C 0.14896 0.05393 0.16901 0.04907 0.18295 0.04004 L 0.25 2.96296E-6 " pathEditMode="relative" rAng="0" ptsTypes="AAAAA">
                                      <p:cBhvr>
                                        <p:cTn id="9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25 -1.48148E-6 C 0.18099 -1.48148E-6 0.25 -0.06898 0.25 -0.125 L 0.25 -0.25 " pathEditMode="relative" rAng="0" ptsTypes="AAAA">
                                      <p:cBhvr>
                                        <p:cTn id="14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2086098" y="972814"/>
            <a:ext cx="8797020" cy="3107861"/>
            <a:chOff x="1047" y="598"/>
            <a:chExt cx="3867" cy="2275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139" y="598"/>
              <a:ext cx="3775" cy="2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PHIẾU HỌC TẬP SỐ 1</a:t>
              </a:r>
              <a:endParaRPr lang="vi-V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1: 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sáng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nếu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sự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thì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ta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mình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2: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tôn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trọng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quyền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801736" y="486485"/>
            <a:ext cx="9063183" cy="5794965"/>
            <a:chOff x="922" y="242"/>
            <a:chExt cx="3984" cy="4242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922" y="242"/>
              <a:ext cx="3984" cy="4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vi-VN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2. Tạo ra sản phẩm số lành mạnh và hợp pháp </a:t>
              </a: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Khi sáng tạo ra sản phẩm số, nếu được sự cho phép thì ta sử dụng trong sản phẩm của mình: có thể sử dụng một phần hoặc toàn bộ tác phẩm của tác giả khác trong sản phẩm của mình</a:t>
              </a: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 sản phẩm của người khác, em cần tôn trọng bản quyền của người khác cho hợp pháp là: cần được tác giả của sản phẩm đồng ý cho sử dụng hoặc cần nêu tên tác giả, tác phẩm mà mình trích dẫn, nêu địa chỉ trang web có chứa thông tin của tác giả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3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521"/>
            <a:ext cx="12184062" cy="50574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57" y="1365092"/>
            <a:ext cx="1477849" cy="208997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53" y="554293"/>
            <a:ext cx="738925" cy="10449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C02D8EA-D79F-577B-3636-E59C5A3EFA77}"/>
              </a:ext>
            </a:extLst>
          </p:cNvPr>
          <p:cNvGrpSpPr/>
          <p:nvPr/>
        </p:nvGrpSpPr>
        <p:grpSpPr>
          <a:xfrm>
            <a:off x="6918286" y="905197"/>
            <a:ext cx="3487979" cy="3045983"/>
            <a:chOff x="7310172" y="969706"/>
            <a:chExt cx="3487979" cy="3045983"/>
          </a:xfrm>
        </p:grpSpPr>
        <p:sp>
          <p:nvSpPr>
            <p:cNvPr id="22" name="六边形 7"/>
            <p:cNvSpPr>
              <a:spLocks noChangeArrowheads="1"/>
            </p:cNvSpPr>
            <p:nvPr/>
          </p:nvSpPr>
          <p:spPr bwMode="auto">
            <a:xfrm>
              <a:off x="7310172" y="969706"/>
              <a:ext cx="3487979" cy="3045983"/>
            </a:xfrm>
            <a:prstGeom prst="hexagon">
              <a:avLst>
                <a:gd name="adj" fmla="val 24988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23" name="六边形 6"/>
            <p:cNvSpPr>
              <a:spLocks noChangeArrowheads="1"/>
            </p:cNvSpPr>
            <p:nvPr/>
          </p:nvSpPr>
          <p:spPr bwMode="auto">
            <a:xfrm>
              <a:off x="7578939" y="1205562"/>
              <a:ext cx="2950448" cy="2574270"/>
            </a:xfrm>
            <a:prstGeom prst="hexagon">
              <a:avLst>
                <a:gd name="adj" fmla="val 25011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24" name="六边形 5"/>
            <p:cNvSpPr>
              <a:spLocks noChangeArrowheads="1"/>
            </p:cNvSpPr>
            <p:nvPr/>
          </p:nvSpPr>
          <p:spPr bwMode="auto">
            <a:xfrm>
              <a:off x="7819831" y="1415213"/>
              <a:ext cx="2468661" cy="2154969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7" name="六边形 36"/>
            <p:cNvSpPr>
              <a:spLocks noChangeArrowheads="1"/>
            </p:cNvSpPr>
            <p:nvPr/>
          </p:nvSpPr>
          <p:spPr bwMode="auto">
            <a:xfrm>
              <a:off x="8064708" y="1628895"/>
              <a:ext cx="1978911" cy="1727604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8" name="六边形 3"/>
            <p:cNvSpPr>
              <a:spLocks noChangeArrowheads="1"/>
            </p:cNvSpPr>
            <p:nvPr/>
          </p:nvSpPr>
          <p:spPr bwMode="auto">
            <a:xfrm>
              <a:off x="8319538" y="1852658"/>
              <a:ext cx="1469251" cy="1282095"/>
            </a:xfrm>
            <a:prstGeom prst="hexagon">
              <a:avLst>
                <a:gd name="adj" fmla="val 25013"/>
                <a:gd name="vf" fmla="val 115470"/>
              </a:avLst>
            </a:prstGeom>
            <a:solidFill>
              <a:schemeClr val="accent1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r>
                <a:rPr lang="en-US" altLang="zh-CN" sz="10100" b="1" dirty="0">
                  <a:solidFill>
                    <a:srgbClr val="F0F2F1"/>
                  </a:solidFill>
                  <a:sym typeface="Arial" pitchFamily="34" charset="0"/>
                </a:rPr>
                <a:t>3</a:t>
              </a:r>
              <a:endParaRPr lang="zh-CN" altLang="en-US" sz="10100" b="1" dirty="0">
                <a:solidFill>
                  <a:srgbClr val="F0F2F1"/>
                </a:solidFill>
                <a:sym typeface="Arial" pitchFamily="34" charset="0"/>
              </a:endParaRPr>
            </a:p>
          </p:txBody>
        </p:sp>
      </p:grp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5628904" y="4168895"/>
            <a:ext cx="5795030" cy="154607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zh-CN" sz="3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10505703" cy="459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10505703" cy="607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 ÁN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Ba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56261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like</a:t>
            </a:r>
          </a:p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đùa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Trong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214"/>
            <a:ext cx="12184062" cy="505747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57" y="1365092"/>
            <a:ext cx="1477849" cy="208997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53" y="554293"/>
            <a:ext cx="738925" cy="1044987"/>
          </a:xfrm>
          <a:prstGeom prst="rect">
            <a:avLst/>
          </a:prstGeom>
        </p:spPr>
      </p:pic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5751278" y="4179053"/>
            <a:ext cx="6214478" cy="11607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dirty="0" err="1"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Vận</a:t>
            </a:r>
            <a:r>
              <a:rPr lang="en-US" altLang="zh-CN" sz="3800" dirty="0"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 </a:t>
            </a:r>
            <a:r>
              <a:rPr lang="en-US" altLang="zh-CN" sz="3800" dirty="0" err="1"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dụng</a:t>
            </a:r>
            <a:endParaRPr lang="zh-CN" altLang="en-US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9901B8E-962D-00AE-3B68-1E5C8EA4E194}"/>
              </a:ext>
            </a:extLst>
          </p:cNvPr>
          <p:cNvGrpSpPr/>
          <p:nvPr/>
        </p:nvGrpSpPr>
        <p:grpSpPr>
          <a:xfrm>
            <a:off x="7001775" y="1028991"/>
            <a:ext cx="2972052" cy="3072460"/>
            <a:chOff x="7001775" y="1028991"/>
            <a:chExt cx="2972052" cy="3072460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7001775" y="1028991"/>
              <a:ext cx="2972052" cy="3072460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tIns="57593" rIns="0" bIns="57593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947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800" kern="0" dirty="0">
                <a:solidFill>
                  <a:srgbClr val="5A5959"/>
                </a:solidFill>
                <a:latin typeface="Impact" pitchFamily="34" charset="0"/>
              </a:endParaRPr>
            </a:p>
          </p:txBody>
        </p:sp>
        <p:sp>
          <p:nvSpPr>
            <p:cNvPr id="6" name="椭圆 4"/>
            <p:cNvSpPr>
              <a:spLocks noChangeArrowheads="1"/>
            </p:cNvSpPr>
            <p:nvPr/>
          </p:nvSpPr>
          <p:spPr bwMode="auto">
            <a:xfrm>
              <a:off x="7540154" y="1604657"/>
              <a:ext cx="1895295" cy="192112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76200" cap="flat" cmpd="sng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7" name="椭圆 3"/>
            <p:cNvSpPr>
              <a:spLocks noChangeArrowheads="1"/>
            </p:cNvSpPr>
            <p:nvPr/>
          </p:nvSpPr>
          <p:spPr bwMode="auto">
            <a:xfrm>
              <a:off x="7810910" y="1878816"/>
              <a:ext cx="1353782" cy="137281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76200" cap="flat" cmpd="sng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r>
                <a:rPr lang="en-US" altLang="zh-CN" sz="10100" b="1" dirty="0">
                  <a:solidFill>
                    <a:srgbClr val="F8F8F8"/>
                  </a:solidFill>
                  <a:sym typeface="Arial" pitchFamily="34" charset="0"/>
                </a:rPr>
                <a:t>4</a:t>
              </a:r>
              <a:endParaRPr lang="zh-CN" altLang="en-US" sz="10100" b="1" dirty="0">
                <a:solidFill>
                  <a:srgbClr val="F8F8F8"/>
                </a:solidFill>
                <a:sym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4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9199417" cy="165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 LUẬN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57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9199417" cy="349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 ÁN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Callout 8"/>
          <p:cNvSpPr/>
          <p:nvPr/>
        </p:nvSpPr>
        <p:spPr bwMode="auto">
          <a:xfrm>
            <a:off x="6282145" y="197529"/>
            <a:ext cx="3672950" cy="2379666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817" rIns="35817" bIns="71628" anchor="b"/>
          <a:lstStyle/>
          <a:p>
            <a:pPr defTabSz="1213529">
              <a:defRPr/>
            </a:pPr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</a:endParaRPr>
          </a:p>
        </p:txBody>
      </p:sp>
      <p:sp>
        <p:nvSpPr>
          <p:cNvPr id="27" name="Cloud Callout 9"/>
          <p:cNvSpPr/>
          <p:nvPr/>
        </p:nvSpPr>
        <p:spPr bwMode="auto">
          <a:xfrm>
            <a:off x="406851" y="3248392"/>
            <a:ext cx="3792766" cy="2037650"/>
          </a:xfrm>
          <a:prstGeom prst="cloudCallout">
            <a:avLst>
              <a:gd name="adj1" fmla="val 68799"/>
              <a:gd name="adj2" fmla="val 17194"/>
            </a:avLst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817" rIns="35817" bIns="71628" anchor="b"/>
          <a:lstStyle/>
          <a:p>
            <a:pPr defTabSz="1213529">
              <a:defRPr/>
            </a:pPr>
            <a:endParaRPr lang="en-US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</a:endParaRPr>
          </a:p>
        </p:txBody>
      </p:sp>
      <p:sp>
        <p:nvSpPr>
          <p:cNvPr id="29" name="Cloud Callout 11"/>
          <p:cNvSpPr/>
          <p:nvPr/>
        </p:nvSpPr>
        <p:spPr bwMode="auto">
          <a:xfrm>
            <a:off x="8321225" y="2524156"/>
            <a:ext cx="3250942" cy="2182570"/>
          </a:xfrm>
          <a:prstGeom prst="cloudCallout">
            <a:avLst>
              <a:gd name="adj1" fmla="val -90339"/>
              <a:gd name="adj2" fmla="val 18228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817" rIns="35817" bIns="71628" anchor="b"/>
          <a:lstStyle/>
          <a:p>
            <a:pPr defTabSz="1213529">
              <a:defRPr/>
            </a:pPr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</a:endParaRPr>
          </a:p>
        </p:txBody>
      </p:sp>
      <p:sp>
        <p:nvSpPr>
          <p:cNvPr id="30" name="Cloud Callout 12"/>
          <p:cNvSpPr/>
          <p:nvPr/>
        </p:nvSpPr>
        <p:spPr bwMode="auto">
          <a:xfrm>
            <a:off x="1942018" y="1132486"/>
            <a:ext cx="3792766" cy="1725059"/>
          </a:xfrm>
          <a:prstGeom prst="cloudCallout">
            <a:avLst>
              <a:gd name="adj1" fmla="val 44578"/>
              <a:gd name="adj2" fmla="val 117581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5817" rIns="35817" bIns="71628" anchor="b"/>
          <a:lstStyle/>
          <a:p>
            <a:pPr algn="ctr"/>
            <a:endParaRPr lang="en-US" sz="2508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6"/>
          <p:cNvSpPr>
            <a:spLocks noChangeArrowheads="1"/>
          </p:cNvSpPr>
          <p:nvPr/>
        </p:nvSpPr>
        <p:spPr bwMode="auto">
          <a:xfrm>
            <a:off x="929914" y="355455"/>
            <a:ext cx="5871544" cy="456150"/>
          </a:xfrm>
          <a:prstGeom prst="rect">
            <a:avLst/>
          </a:prstGeom>
          <a:noFill/>
          <a:ln>
            <a:noFill/>
          </a:ln>
        </p:spPr>
        <p:txBody>
          <a:bodyPr wrap="square" lIns="85980" tIns="42989" rIns="85980" bIns="42989">
            <a:spAutoFit/>
          </a:bodyPr>
          <a:lstStyle/>
          <a:p>
            <a:pPr defTabSz="1213529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2424" y="357415"/>
            <a:ext cx="804006" cy="443679"/>
            <a:chOff x="0" y="252065"/>
            <a:chExt cx="641111" cy="392113"/>
          </a:xfrm>
        </p:grpSpPr>
        <p:sp>
          <p:nvSpPr>
            <p:cNvPr id="10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3529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6">
                <a:solidFill>
                  <a:srgbClr val="FFFFFF"/>
                </a:solidFill>
              </a:endParaRPr>
            </a:p>
          </p:txBody>
        </p:sp>
        <p:sp>
          <p:nvSpPr>
            <p:cNvPr id="11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3529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6">
                <a:solidFill>
                  <a:srgbClr val="FFFFFF"/>
                </a:solidFill>
              </a:endParaRPr>
            </a:p>
          </p:txBody>
        </p:sp>
        <p:sp>
          <p:nvSpPr>
            <p:cNvPr id="12" name="五边形 11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7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08" y="3872493"/>
            <a:ext cx="5024338" cy="2946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4201" y="3842643"/>
            <a:ext cx="2618815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Học, học nữa, học mãi!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7520" y="596109"/>
            <a:ext cx="3169156" cy="163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để biết, học để làm, học để cùng chung sống, học để làm người!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5119" y="2977481"/>
            <a:ext cx="2438207" cy="125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tập suốt đời - chìa khóa của thành công!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9298" y="1352009"/>
            <a:ext cx="2438207" cy="159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hỏi là một việc phải tiếp tục suốt đời! </a:t>
            </a:r>
          </a:p>
          <a:p>
            <a:endParaRPr lang="en-US" sz="2257"/>
          </a:p>
        </p:txBody>
      </p:sp>
    </p:spTree>
    <p:extLst>
      <p:ext uri="{BB962C8B-B14F-4D97-AF65-F5344CB8AC3E}">
        <p14:creationId xmlns:p14="http://schemas.microsoft.com/office/powerpoint/2010/main" val="1448728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216"/>
            <a:ext cx="12184062" cy="505747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57" y="1365092"/>
            <a:ext cx="1477849" cy="208997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53" y="554293"/>
            <a:ext cx="738925" cy="1044987"/>
          </a:xfrm>
          <a:prstGeom prst="rect">
            <a:avLst/>
          </a:prstGeom>
        </p:spPr>
      </p:pic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4678878" y="4304234"/>
            <a:ext cx="6925664" cy="824493"/>
          </a:xfrm>
          <a:prstGeom prst="rect">
            <a:avLst/>
          </a:prstGeom>
          <a:solidFill>
            <a:schemeClr val="accent4"/>
          </a:solidFill>
          <a:ln w="25400" cap="flat" cmpd="sng">
            <a:noFill/>
            <a:miter lim="800000"/>
            <a:headEnd/>
            <a:tailEnd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dirty="0" err="1">
                <a:solidFill>
                  <a:srgbClr val="ECECEC"/>
                </a:solidFill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Khởi</a:t>
            </a:r>
            <a:r>
              <a:rPr lang="en-US" altLang="zh-CN" sz="3800" dirty="0">
                <a:solidFill>
                  <a:srgbClr val="ECECEC"/>
                </a:solidFill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 </a:t>
            </a:r>
            <a:r>
              <a:rPr lang="en-US" altLang="zh-CN" sz="3800" dirty="0" err="1">
                <a:solidFill>
                  <a:srgbClr val="ECECEC"/>
                </a:solidFill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động</a:t>
            </a:r>
            <a:endParaRPr lang="zh-CN" altLang="en-US" sz="3800" dirty="0">
              <a:solidFill>
                <a:srgbClr val="ECECEC"/>
              </a:solidFill>
              <a:latin typeface="Times New Roman" pitchFamily="18" charset="0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6777D5C-BEE4-45AB-60E4-3B081EBC3CA3}"/>
              </a:ext>
            </a:extLst>
          </p:cNvPr>
          <p:cNvGrpSpPr/>
          <p:nvPr/>
        </p:nvGrpSpPr>
        <p:grpSpPr>
          <a:xfrm>
            <a:off x="6440724" y="662316"/>
            <a:ext cx="3452144" cy="3495524"/>
            <a:chOff x="7057179" y="647441"/>
            <a:chExt cx="3452144" cy="3495524"/>
          </a:xfrm>
        </p:grpSpPr>
        <p:sp>
          <p:nvSpPr>
            <p:cNvPr id="3" name="椭圆 7"/>
            <p:cNvSpPr>
              <a:spLocks noChangeArrowheads="1"/>
            </p:cNvSpPr>
            <p:nvPr/>
          </p:nvSpPr>
          <p:spPr bwMode="auto">
            <a:xfrm>
              <a:off x="7057179" y="647441"/>
              <a:ext cx="3452144" cy="3495524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4" name="椭圆 6"/>
            <p:cNvSpPr>
              <a:spLocks noChangeArrowheads="1"/>
            </p:cNvSpPr>
            <p:nvPr/>
          </p:nvSpPr>
          <p:spPr bwMode="auto">
            <a:xfrm>
              <a:off x="7333907" y="878129"/>
              <a:ext cx="2898686" cy="2937128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5" name="椭圆 5"/>
            <p:cNvSpPr>
              <a:spLocks noChangeArrowheads="1"/>
            </p:cNvSpPr>
            <p:nvPr/>
          </p:nvSpPr>
          <p:spPr bwMode="auto">
            <a:xfrm>
              <a:off x="7564847" y="1159472"/>
              <a:ext cx="2436807" cy="246944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6" name="椭圆 4"/>
            <p:cNvSpPr>
              <a:spLocks noChangeArrowheads="1"/>
            </p:cNvSpPr>
            <p:nvPr/>
          </p:nvSpPr>
          <p:spPr bwMode="auto">
            <a:xfrm>
              <a:off x="7835603" y="1433630"/>
              <a:ext cx="1895295" cy="1921128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76200" cap="flat" cmpd="sng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</p:grpSp>
      <p:sp>
        <p:nvSpPr>
          <p:cNvPr id="9" name="六边形 3">
            <a:extLst>
              <a:ext uri="{FF2B5EF4-FFF2-40B4-BE49-F238E27FC236}">
                <a16:creationId xmlns="" xmlns:a16="http://schemas.microsoft.com/office/drawing/2014/main" id="{1BB38E3D-1BDD-9F96-40ED-E52FE0F59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084" y="1768021"/>
            <a:ext cx="1469251" cy="1282095"/>
          </a:xfrm>
          <a:prstGeom prst="hexagon">
            <a:avLst>
              <a:gd name="adj" fmla="val 25013"/>
              <a:gd name="vf" fmla="val 115470"/>
            </a:avLst>
          </a:prstGeom>
          <a:solidFill>
            <a:schemeClr val="accent1"/>
          </a:solidFill>
          <a:ln w="76200" cap="flat" cmpd="sng">
            <a:solidFill>
              <a:srgbClr val="ECECEC"/>
            </a:solidFill>
            <a:miter lim="800000"/>
            <a:headEnd/>
            <a:tailEnd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10100" b="1" dirty="0">
                <a:solidFill>
                  <a:srgbClr val="F0F2F1"/>
                </a:solidFill>
                <a:sym typeface="Arial" pitchFamily="34" charset="0"/>
              </a:rPr>
              <a:t>1</a:t>
            </a:r>
            <a:endParaRPr lang="zh-CN" altLang="en-US" sz="10100" b="1" dirty="0">
              <a:solidFill>
                <a:srgbClr val="F0F2F1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9"/>
            <a:ext cx="12192000" cy="6772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0" y="1505428"/>
            <a:ext cx="12192000" cy="5309816"/>
          </a:xfrm>
          <a:prstGeom prst="rect">
            <a:avLst/>
          </a:prstGeom>
        </p:spPr>
      </p:pic>
      <p:grpSp>
        <p:nvGrpSpPr>
          <p:cNvPr id="11" name="Group 550"/>
          <p:cNvGrpSpPr>
            <a:grpSpLocks/>
          </p:cNvGrpSpPr>
          <p:nvPr/>
        </p:nvGrpSpPr>
        <p:grpSpPr bwMode="auto">
          <a:xfrm>
            <a:off x="2913551" y="-229611"/>
            <a:ext cx="2725691" cy="2636869"/>
            <a:chOff x="295" y="3475"/>
            <a:chExt cx="1407" cy="1407"/>
          </a:xfrm>
        </p:grpSpPr>
        <p:sp>
          <p:nvSpPr>
            <p:cNvPr id="1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D1D1D1"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 sz="7525">
                <a:ea typeface="华文彩云" pitchFamily="2" charset="-122"/>
              </a:endParaRPr>
            </a:p>
          </p:txBody>
        </p:sp>
        <p:grpSp>
          <p:nvGrpSpPr>
            <p:cNvPr id="13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4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7525">
                  <a:ea typeface="华文彩云" pitchFamily="2" charset="-122"/>
                </a:endParaRPr>
              </a:p>
            </p:txBody>
          </p:sp>
          <p:grpSp>
            <p:nvGrpSpPr>
              <p:cNvPr id="17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34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5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20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8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2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33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9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0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31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1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2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6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27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3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4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25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51" y="1119308"/>
            <a:ext cx="3515397" cy="3735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337" y="1119309"/>
            <a:ext cx="2730792" cy="42300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112" y="897967"/>
            <a:ext cx="3367556" cy="35739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936" y="2191383"/>
            <a:ext cx="2675710" cy="36614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337" y="1131376"/>
            <a:ext cx="2730792" cy="42300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112" y="910033"/>
            <a:ext cx="3367556" cy="35739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936" y="2203450"/>
            <a:ext cx="2675710" cy="36614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51" y="1131375"/>
            <a:ext cx="3515397" cy="3735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文本框 2"/>
          <p:cNvSpPr txBox="1">
            <a:spLocks noChangeArrowheads="1"/>
          </p:cNvSpPr>
          <p:nvPr/>
        </p:nvSpPr>
        <p:spPr bwMode="auto">
          <a:xfrm>
            <a:off x="0" y="4863502"/>
            <a:ext cx="12210129" cy="971698"/>
          </a:xfrm>
          <a:prstGeom prst="rect">
            <a:avLst/>
          </a:prstGeom>
          <a:solidFill>
            <a:srgbClr val="006DF0">
              <a:alpha val="85098"/>
            </a:srgbClr>
          </a:solidFill>
          <a:ln>
            <a:noFill/>
          </a:ln>
        </p:spPr>
        <p:txBody>
          <a:bodyPr wrap="square" lIns="121370" tIns="60685" rIns="121370" bIns="60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518" b="1" spc="376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altLang="zh-CN" sz="5518" b="1" spc="376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931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4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4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648358" y="2601690"/>
            <a:ext cx="9063183" cy="1245877"/>
            <a:chOff x="912" y="1008"/>
            <a:chExt cx="3984" cy="912"/>
          </a:xfrm>
        </p:grpSpPr>
        <p:sp>
          <p:nvSpPr>
            <p:cNvPr id="148" name="Google Shape;148;p27"/>
            <p:cNvSpPr/>
            <p:nvPr/>
          </p:nvSpPr>
          <p:spPr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047" y="1086"/>
              <a:ext cx="3775" cy="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hãy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đáng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cậy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gặp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hằng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ngày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370281" y="1519627"/>
            <a:ext cx="6094351" cy="880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TRÍ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955469" y="2708245"/>
            <a:ext cx="8587730" cy="2554593"/>
            <a:chOff x="1047" y="1086"/>
            <a:chExt cx="3775" cy="1870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047" y="1086"/>
              <a:ext cx="3775" cy="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đáng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cậy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gặp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hằng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ngày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xấu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xấu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bôi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nhọ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danh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dự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370281" y="1519627"/>
            <a:ext cx="6094351" cy="880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TRÍ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72F1235B-A8B9-4405-9956-006F6DD40CF6}"/>
              </a:ext>
            </a:extLst>
          </p:cNvPr>
          <p:cNvSpPr/>
          <p:nvPr/>
        </p:nvSpPr>
        <p:spPr>
          <a:xfrm>
            <a:off x="6610662" y="-13649"/>
            <a:ext cx="2413417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B8445D9-16A8-4E49-88ED-489A25B311E8}"/>
              </a:ext>
            </a:extLst>
          </p:cNvPr>
          <p:cNvSpPr/>
          <p:nvPr/>
        </p:nvSpPr>
        <p:spPr>
          <a:xfrm>
            <a:off x="6898105" y="-32084"/>
            <a:ext cx="5325979" cy="6914147"/>
          </a:xfrm>
          <a:custGeom>
            <a:avLst/>
            <a:gdLst>
              <a:gd name="connsiteX0" fmla="*/ 2085474 w 5325979"/>
              <a:gd name="connsiteY0" fmla="*/ 0 h 6914147"/>
              <a:gd name="connsiteX1" fmla="*/ 5325979 w 5325979"/>
              <a:gd name="connsiteY1" fmla="*/ 0 h 6914147"/>
              <a:gd name="connsiteX2" fmla="*/ 5325979 w 5325979"/>
              <a:gd name="connsiteY2" fmla="*/ 6914147 h 6914147"/>
              <a:gd name="connsiteX3" fmla="*/ 2149642 w 5325979"/>
              <a:gd name="connsiteY3" fmla="*/ 6914147 h 6914147"/>
              <a:gd name="connsiteX4" fmla="*/ 0 w 5325979"/>
              <a:gd name="connsiteY4" fmla="*/ 3224463 h 6914147"/>
              <a:gd name="connsiteX5" fmla="*/ 2085474 w 5325979"/>
              <a:gd name="connsiteY5" fmla="*/ 0 h 691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5979" h="6914147">
                <a:moveTo>
                  <a:pt x="2085474" y="0"/>
                </a:moveTo>
                <a:lnTo>
                  <a:pt x="5325979" y="0"/>
                </a:lnTo>
                <a:lnTo>
                  <a:pt x="5325979" y="6914147"/>
                </a:lnTo>
                <a:lnTo>
                  <a:pt x="2149642" y="6914147"/>
                </a:lnTo>
                <a:lnTo>
                  <a:pt x="0" y="3224463"/>
                </a:lnTo>
                <a:lnTo>
                  <a:pt x="2085474" y="0"/>
                </a:lnTo>
                <a:close/>
              </a:path>
            </a:pathLst>
          </a:custGeom>
          <a:solidFill>
            <a:srgbClr val="13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038AAE9D-C036-4EB2-9C17-5CB9FBC2D2CD}"/>
              </a:ext>
            </a:extLst>
          </p:cNvPr>
          <p:cNvSpPr/>
          <p:nvPr/>
        </p:nvSpPr>
        <p:spPr>
          <a:xfrm>
            <a:off x="6208294" y="-13649"/>
            <a:ext cx="2413417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12" name="Parallelogram 11">
            <a:extLst>
              <a:ext uri="{FF2B5EF4-FFF2-40B4-BE49-F238E27FC236}">
                <a16:creationId xmlns="" xmlns:a16="http://schemas.microsoft.com/office/drawing/2014/main" id="{B73CE065-A1E2-42FA-A75F-FB2535F5E205}"/>
              </a:ext>
            </a:extLst>
          </p:cNvPr>
          <p:cNvSpPr/>
          <p:nvPr/>
        </p:nvSpPr>
        <p:spPr>
          <a:xfrm>
            <a:off x="-166255" y="1388234"/>
            <a:ext cx="7707086" cy="1675599"/>
          </a:xfrm>
          <a:prstGeom prst="parallelogram">
            <a:avLst>
              <a:gd name="adj" fmla="val 56151"/>
            </a:avLst>
          </a:pr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="" xmlns:a16="http://schemas.microsoft.com/office/drawing/2014/main" id="{834198A8-5B52-447A-AF00-A8F368AA5049}"/>
              </a:ext>
            </a:extLst>
          </p:cNvPr>
          <p:cNvSpPr/>
          <p:nvPr/>
        </p:nvSpPr>
        <p:spPr>
          <a:xfrm>
            <a:off x="18367" y="3429000"/>
            <a:ext cx="6885790" cy="1520251"/>
          </a:xfrm>
          <a:prstGeom prst="parallelogram">
            <a:avLst>
              <a:gd name="adj" fmla="val 56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ra sản phẩm số lành mạnh và hợp pháp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753DC0D-9605-4FEF-B6F7-32D5AA4DF806}"/>
              </a:ext>
            </a:extLst>
          </p:cNvPr>
          <p:cNvGrpSpPr/>
          <p:nvPr/>
        </p:nvGrpSpPr>
        <p:grpSpPr>
          <a:xfrm>
            <a:off x="280773" y="0"/>
            <a:ext cx="5211936" cy="1169128"/>
            <a:chOff x="5977577" y="1786614"/>
            <a:chExt cx="4858617" cy="1169128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E70D53D-A0A8-4208-AD34-3C6D809C3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577" y="1786614"/>
              <a:ext cx="961158" cy="116912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D4824FE-1CFA-4AA7-A14C-C344D4683995}"/>
                </a:ext>
              </a:extLst>
            </p:cNvPr>
            <p:cNvSpPr txBox="1"/>
            <p:nvPr/>
          </p:nvSpPr>
          <p:spPr>
            <a:xfrm>
              <a:off x="6488425" y="2208131"/>
              <a:ext cx="434776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nội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dung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5F9E044-053E-40B9-8B2B-F8E8CF98B6F2}"/>
              </a:ext>
            </a:extLst>
          </p:cNvPr>
          <p:cNvSpPr/>
          <p:nvPr/>
        </p:nvSpPr>
        <p:spPr>
          <a:xfrm>
            <a:off x="8256056" y="683127"/>
            <a:ext cx="39680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CÔNG NGHỆ KĨ THUẬT SỐ CÓ ĐẠO ĐỨC VÀ VĂN HÓA</a:t>
            </a:r>
            <a:endParaRPr lang="en-US" sz="4000" b="1" dirty="0">
              <a:ln w="22225">
                <a:noFill/>
                <a:prstDash val="solid"/>
              </a:ln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204567-7DEE-48E8-A0D6-5CD2E1761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8379" y="2966538"/>
            <a:ext cx="3212732" cy="27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521"/>
            <a:ext cx="12184062" cy="50574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57" y="1365092"/>
            <a:ext cx="1477849" cy="208997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53" y="554293"/>
            <a:ext cx="738925" cy="10449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C02D8EA-D79F-577B-3636-E59C5A3EFA77}"/>
              </a:ext>
            </a:extLst>
          </p:cNvPr>
          <p:cNvGrpSpPr/>
          <p:nvPr/>
        </p:nvGrpSpPr>
        <p:grpSpPr>
          <a:xfrm>
            <a:off x="6918286" y="905197"/>
            <a:ext cx="3487979" cy="3045983"/>
            <a:chOff x="7310172" y="969706"/>
            <a:chExt cx="3487979" cy="3045983"/>
          </a:xfrm>
        </p:grpSpPr>
        <p:sp>
          <p:nvSpPr>
            <p:cNvPr id="22" name="六边形 7"/>
            <p:cNvSpPr>
              <a:spLocks noChangeArrowheads="1"/>
            </p:cNvSpPr>
            <p:nvPr/>
          </p:nvSpPr>
          <p:spPr bwMode="auto">
            <a:xfrm>
              <a:off x="7310172" y="969706"/>
              <a:ext cx="3487979" cy="3045983"/>
            </a:xfrm>
            <a:prstGeom prst="hexagon">
              <a:avLst>
                <a:gd name="adj" fmla="val 24988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23" name="六边形 6"/>
            <p:cNvSpPr>
              <a:spLocks noChangeArrowheads="1"/>
            </p:cNvSpPr>
            <p:nvPr/>
          </p:nvSpPr>
          <p:spPr bwMode="auto">
            <a:xfrm>
              <a:off x="7578939" y="1205562"/>
              <a:ext cx="2950448" cy="2574270"/>
            </a:xfrm>
            <a:prstGeom prst="hexagon">
              <a:avLst>
                <a:gd name="adj" fmla="val 25011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24" name="六边形 5"/>
            <p:cNvSpPr>
              <a:spLocks noChangeArrowheads="1"/>
            </p:cNvSpPr>
            <p:nvPr/>
          </p:nvSpPr>
          <p:spPr bwMode="auto">
            <a:xfrm>
              <a:off x="7819831" y="1415213"/>
              <a:ext cx="2468661" cy="2154969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7" name="六边形 36"/>
            <p:cNvSpPr>
              <a:spLocks noChangeArrowheads="1"/>
            </p:cNvSpPr>
            <p:nvPr/>
          </p:nvSpPr>
          <p:spPr bwMode="auto">
            <a:xfrm>
              <a:off x="8064708" y="1628895"/>
              <a:ext cx="1978911" cy="1727604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8" name="六边形 3"/>
            <p:cNvSpPr>
              <a:spLocks noChangeArrowheads="1"/>
            </p:cNvSpPr>
            <p:nvPr/>
          </p:nvSpPr>
          <p:spPr bwMode="auto">
            <a:xfrm>
              <a:off x="8319538" y="1852658"/>
              <a:ext cx="1469251" cy="1282095"/>
            </a:xfrm>
            <a:prstGeom prst="hexagon">
              <a:avLst>
                <a:gd name="adj" fmla="val 25013"/>
                <a:gd name="vf" fmla="val 115470"/>
              </a:avLst>
            </a:prstGeom>
            <a:solidFill>
              <a:schemeClr val="accent1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r>
                <a:rPr lang="en-US" altLang="zh-CN" sz="10100" b="1" dirty="0">
                  <a:solidFill>
                    <a:srgbClr val="F0F2F1"/>
                  </a:solidFill>
                  <a:sym typeface="Arial" pitchFamily="34" charset="0"/>
                </a:rPr>
                <a:t>2</a:t>
              </a:r>
              <a:endParaRPr lang="zh-CN" altLang="en-US" sz="10100" b="1" dirty="0">
                <a:solidFill>
                  <a:srgbClr val="F0F2F1"/>
                </a:solidFill>
                <a:sym typeface="Arial" pitchFamily="34" charset="0"/>
              </a:endParaRPr>
            </a:p>
          </p:txBody>
        </p:sp>
      </p:grp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5628904" y="4168895"/>
            <a:ext cx="5795030" cy="154607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zh-CN" sz="3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51" y="4653517"/>
            <a:ext cx="1477849" cy="208997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89" y="4237596"/>
            <a:ext cx="738925" cy="10449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A71E044-1A73-0BDA-BC4A-63F741E43CC8}"/>
              </a:ext>
            </a:extLst>
          </p:cNvPr>
          <p:cNvGrpSpPr/>
          <p:nvPr/>
        </p:nvGrpSpPr>
        <p:grpSpPr>
          <a:xfrm rot="545267">
            <a:off x="5199791" y="3941869"/>
            <a:ext cx="6722563" cy="2873830"/>
            <a:chOff x="3289464" y="2196934"/>
            <a:chExt cx="8003969" cy="3609486"/>
          </a:xfrm>
        </p:grpSpPr>
        <p:sp>
          <p:nvSpPr>
            <p:cNvPr id="3" name="Sun 2">
              <a:extLst>
                <a:ext uri="{FF2B5EF4-FFF2-40B4-BE49-F238E27FC236}">
                  <a16:creationId xmlns="" xmlns:a16="http://schemas.microsoft.com/office/drawing/2014/main" id="{C35479D5-F32B-4F2B-494D-DB7894E1B601}"/>
                </a:ext>
              </a:extLst>
            </p:cNvPr>
            <p:cNvSpPr/>
            <p:nvPr/>
          </p:nvSpPr>
          <p:spPr>
            <a:xfrm>
              <a:off x="3289464" y="2196934"/>
              <a:ext cx="8003969" cy="3609486"/>
            </a:xfrm>
            <a:prstGeom prst="su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6BD7B339-ECBF-BFCE-4593-BF879CD03544}"/>
                </a:ext>
              </a:extLst>
            </p:cNvPr>
            <p:cNvSpPr/>
            <p:nvPr/>
          </p:nvSpPr>
          <p:spPr>
            <a:xfrm>
              <a:off x="6059554" y="3237024"/>
              <a:ext cx="2734044" cy="15075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Hoạt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động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</a:p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Nhóm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Google Shape;168;p27">
            <a:extLst>
              <a:ext uri="{FF2B5EF4-FFF2-40B4-BE49-F238E27FC236}">
                <a16:creationId xmlns="" xmlns:a16="http://schemas.microsoft.com/office/drawing/2014/main" id="{9B2BF59D-D6F3-14BC-1A15-AA908440721C}"/>
              </a:ext>
            </a:extLst>
          </p:cNvPr>
          <p:cNvSpPr txBox="1">
            <a:spLocks/>
          </p:cNvSpPr>
          <p:nvPr/>
        </p:nvSpPr>
        <p:spPr>
          <a:xfrm>
            <a:off x="1506297" y="2855173"/>
            <a:ext cx="10132676" cy="12623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b="1" dirty="0"/>
              <a:t>1. </a:t>
            </a:r>
            <a:r>
              <a:rPr lang="en-US" sz="2800" b="1" dirty="0" err="1"/>
              <a:t>Giữ</a:t>
            </a:r>
            <a:r>
              <a:rPr lang="en-US" sz="2800" b="1" dirty="0"/>
              <a:t> </a:t>
            </a:r>
            <a:r>
              <a:rPr lang="en-US" sz="2800" b="1" dirty="0" err="1"/>
              <a:t>gìn</a:t>
            </a:r>
            <a:r>
              <a:rPr lang="en-US" sz="2800" b="1" dirty="0"/>
              <a:t> </a:t>
            </a:r>
            <a:r>
              <a:rPr lang="en-US" sz="2800" b="1" dirty="0" err="1"/>
              <a:t>đạo</a:t>
            </a:r>
            <a:r>
              <a:rPr lang="en-US" sz="2800" b="1" dirty="0"/>
              <a:t> </a:t>
            </a:r>
            <a:r>
              <a:rPr lang="en-US" sz="2800" b="1" dirty="0" err="1"/>
              <a:t>đức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hoá</a:t>
            </a:r>
            <a:r>
              <a:rPr lang="en-US" sz="2800" b="1" dirty="0"/>
              <a:t>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nghệ</a:t>
            </a:r>
            <a:r>
              <a:rPr lang="en-US" sz="2800" b="1" dirty="0"/>
              <a:t> </a:t>
            </a:r>
            <a:r>
              <a:rPr lang="en-US" sz="2800" b="1" dirty="0" err="1"/>
              <a:t>kĩ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phát</a:t>
            </a:r>
            <a:r>
              <a:rPr lang="en-US" sz="2800" b="1" dirty="0"/>
              <a:t> </a:t>
            </a:r>
            <a:r>
              <a:rPr lang="en-US" sz="2800" b="1" dirty="0" err="1"/>
              <a:t>triển</a:t>
            </a: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2E7D2C-61FE-6007-8E06-25EEC620540C}"/>
              </a:ext>
            </a:extLst>
          </p:cNvPr>
          <p:cNvSpPr/>
          <p:nvPr/>
        </p:nvSpPr>
        <p:spPr>
          <a:xfrm>
            <a:off x="633350" y="308758"/>
            <a:ext cx="1092529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 D: ĐẠO ĐỨC, PHÁP LUẬT VÀ VĂN HÓA TRONG MÔI TRƯỜNG SỐ ĐẠO ĐỨC VÀ VĂN HÓA TRONG SỬ DỤNG CÔNG NGHỆ KĨ THUẬT SỐ.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DB971F7-4E26-3996-4BE5-73E870DEA325}"/>
              </a:ext>
            </a:extLst>
          </p:cNvPr>
          <p:cNvSpPr/>
          <p:nvPr/>
        </p:nvSpPr>
        <p:spPr>
          <a:xfrm>
            <a:off x="1855742" y="1978332"/>
            <a:ext cx="8829961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HỌC: SỬ DỤNG CÔNG NGHỆ KĨ THUẬT SỐ CÓ ĐẠO ĐỨC VÀ VĂN HÓA</a:t>
            </a:r>
          </a:p>
        </p:txBody>
      </p:sp>
    </p:spTree>
    <p:extLst>
      <p:ext uri="{BB962C8B-B14F-4D97-AF65-F5344CB8AC3E}">
        <p14:creationId xmlns:p14="http://schemas.microsoft.com/office/powerpoint/2010/main" val="18080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6706 0.04004 C 0.08099 0.04907 0.10196 0.05393 0.12396 0.05393 C 0.14896 0.05393 0.16901 0.04907 0.18295 0.04004 L 0.25 2.96296E-6 " pathEditMode="relative" rAng="0" ptsTypes="AAAAA">
                                      <p:cBhvr>
                                        <p:cTn id="9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25 -1.48148E-6 C 0.18099 -1.48148E-6 0.25 -0.06898 0.25 -0.125 L 0.25 -0.25 " pathEditMode="relative" rAng="0" ptsTypes="AAAA">
                                      <p:cBhvr>
                                        <p:cTn id="14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2086098" y="972814"/>
            <a:ext cx="8797020" cy="2353778"/>
            <a:chOff x="1047" y="598"/>
            <a:chExt cx="3867" cy="1723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139" y="598"/>
              <a:ext cx="3775" cy="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PHIẾU HỌC TẬP SỐ 1</a:t>
              </a:r>
              <a:endParaRPr lang="vi-V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1: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Nêu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hành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vi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phạm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pháp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luật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vi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phạm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đạo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đức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thiếu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hoá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endPara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3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801736" y="486485"/>
            <a:ext cx="9063183" cy="6573638"/>
            <a:chOff x="922" y="242"/>
            <a:chExt cx="3984" cy="4812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922" y="242"/>
              <a:ext cx="3984" cy="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Giữ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gìn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đạo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đức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hoá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kĩ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thuật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phát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triển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hành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vi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phạm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luật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vi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phạm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đạo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đức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thiếu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văn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hoá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công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Lén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quay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chụp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nơi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biển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cấm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quay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chụp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Nhìn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trộm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đang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mật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khẩu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tài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khoản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mạng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âm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cuộc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cãi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mạng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Trêu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đùa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cắt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ghép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gây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rồi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gửi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3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75F7319-98E5-4EAB-8D45-145888E83CB4}"/>
  <p:tag name="ISPRING_RESOURCE_FOLDER" val="D:\NTN\THCS NGUYEN CHON\khoi 6\bai 8- Thư điện tử\"/>
  <p:tag name="ISPRING_PRESENTATION_PATH" val="D:\NTN\THCS NGUYEN CHON\khoi 6\bai 8- Thư điện tử.pptx"/>
  <p:tag name="ISPRING_PROJECT_VERSION" val="9.3"/>
  <p:tag name="ISPRING_PROJECT_FOLDER_UPDATED" val="1"/>
  <p:tag name="ISPRING_SCREEN_RECS_UPDATED" val="D:\NTN\THCS NGUYEN CHON\khoi 6\bai 8- Thư điện tử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6028</TotalTime>
  <Words>965</Words>
  <Application>Microsoft Office PowerPoint</Application>
  <PresentationFormat>Custom</PresentationFormat>
  <Paragraphs>80</Paragraphs>
  <Slides>20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NHANH TRÍ</vt:lpstr>
      <vt:lpstr>NHANH TRÍ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329</cp:revision>
  <dcterms:created xsi:type="dcterms:W3CDTF">2021-07-05T09:27:14Z</dcterms:created>
  <dcterms:modified xsi:type="dcterms:W3CDTF">2024-01-12T10:25:21Z</dcterms:modified>
</cp:coreProperties>
</file>