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680" r:id="rId4"/>
    <p:sldMasterId id="2147483692" r:id="rId5"/>
    <p:sldMasterId id="2147483704" r:id="rId6"/>
    <p:sldMasterId id="2147483716" r:id="rId7"/>
    <p:sldMasterId id="2147483728" r:id="rId8"/>
  </p:sldMasterIdLst>
  <p:notesMasterIdLst>
    <p:notesMasterId r:id="rId44"/>
  </p:notesMasterIdLst>
  <p:sldIdLst>
    <p:sldId id="257" r:id="rId9"/>
    <p:sldId id="258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83" r:id="rId24"/>
    <p:sldId id="284" r:id="rId25"/>
    <p:sldId id="274" r:id="rId26"/>
    <p:sldId id="286" r:id="rId27"/>
    <p:sldId id="275" r:id="rId28"/>
    <p:sldId id="276" r:id="rId29"/>
    <p:sldId id="285" r:id="rId30"/>
    <p:sldId id="277" r:id="rId31"/>
    <p:sldId id="278" r:id="rId32"/>
    <p:sldId id="288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80" r:id="rId41"/>
    <p:sldId id="281" r:id="rId42"/>
    <p:sldId id="282" r:id="rId4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818" autoAdjust="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08752-0577-4EDC-AAE5-5370E139986C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41982-CFEE-4268-B942-871365DD50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75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41982-CFEE-4268-B942-871365DD502A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7757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1B98-1BAE-494E-9B32-32C1577869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526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51B98-1BAE-494E-9B32-32C1577869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561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56B6-60C3-402D-917D-2593621E3CB5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B6DB-D989-4125-8407-2E58BA4FD1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7839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56B6-60C3-402D-917D-2593621E3CB5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B6DB-D989-4125-8407-2E58BA4FD1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4697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56B6-60C3-402D-917D-2593621E3CB5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B6DB-D989-4125-8407-2E58BA4FD1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8950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239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lIns="34217" tIns="17104" rIns="34217" bIns="171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6"/>
            <a:ext cx="2844800" cy="365125"/>
          </a:xfrm>
          <a:prstGeom prst="rect">
            <a:avLst/>
          </a:prstGeom>
        </p:spPr>
        <p:txBody>
          <a:bodyPr lIns="34217" tIns="17104" rIns="34217" bIns="17104"/>
          <a:lstStyle/>
          <a:p>
            <a:pPr defTabSz="108444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449"/>
              <a:t>9/11/2023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17" tIns="17104" rIns="34217" bIns="17104"/>
          <a:lstStyle/>
          <a:p>
            <a:pPr defTabSz="108444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6"/>
            <a:ext cx="2844800" cy="365125"/>
          </a:xfrm>
          <a:prstGeom prst="rect">
            <a:avLst/>
          </a:prstGeom>
        </p:spPr>
        <p:txBody>
          <a:bodyPr lIns="34217" tIns="17104" rIns="34217" bIns="17104"/>
          <a:lstStyle/>
          <a:p>
            <a:pPr defTabSz="108444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44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68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1" y="292115"/>
            <a:ext cx="10972800" cy="1384300"/>
          </a:xfrm>
          <a:prstGeom prst="rect">
            <a:avLst/>
          </a:prstGeom>
        </p:spPr>
        <p:txBody>
          <a:bodyPr lIns="81359" tIns="40679" rIns="81359" bIns="40679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1" y="1905000"/>
            <a:ext cx="10972800" cy="4114800"/>
          </a:xfrm>
          <a:prstGeom prst="rect">
            <a:avLst/>
          </a:prstGeom>
        </p:spPr>
        <p:txBody>
          <a:bodyPr lIns="81359" tIns="40679" rIns="81359" bIns="40679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1" y="6245225"/>
            <a:ext cx="2844800" cy="476251"/>
          </a:xfrm>
          <a:prstGeom prst="rect">
            <a:avLst/>
          </a:prstGeom>
        </p:spPr>
        <p:txBody>
          <a:bodyPr lIns="81359" tIns="40679" rIns="81359" bIns="40679"/>
          <a:lstStyle>
            <a:lvl1pPr>
              <a:defRPr/>
            </a:lvl1pPr>
          </a:lstStyle>
          <a:p>
            <a:pPr defTabSz="108444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359" tIns="40679" rIns="81359" bIns="40679"/>
          <a:lstStyle>
            <a:lvl1pPr>
              <a:defRPr/>
            </a:lvl1pPr>
          </a:lstStyle>
          <a:p>
            <a:pPr defTabSz="108444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 lIns="81359" tIns="40679" rIns="81359" bIns="40679"/>
          <a:lstStyle>
            <a:lvl1pPr>
              <a:defRPr/>
            </a:lvl1pPr>
          </a:lstStyle>
          <a:p>
            <a:pPr defTabSz="108444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444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0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552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1" y="6245225"/>
            <a:ext cx="2844800" cy="476251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108444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108444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108444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44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97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673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57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41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56B6-60C3-402D-917D-2593621E3CB5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B6DB-D989-4125-8407-2E58BA4FD1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3016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108444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108444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91" y="6245225"/>
            <a:ext cx="2845223" cy="476251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108444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444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50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910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lIns="34217" tIns="17104" rIns="34217" bIns="1710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6"/>
            <a:ext cx="2844800" cy="365125"/>
          </a:xfrm>
          <a:prstGeom prst="rect">
            <a:avLst/>
          </a:prstGeom>
        </p:spPr>
        <p:txBody>
          <a:bodyPr lIns="34217" tIns="17104" rIns="34217" bIns="17104"/>
          <a:lstStyle/>
          <a:p>
            <a:pPr defTabSz="108444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449"/>
              <a:t>9/11/2023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17" tIns="17104" rIns="34217" bIns="17104"/>
          <a:lstStyle/>
          <a:p>
            <a:pPr defTabSz="108444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6"/>
            <a:ext cx="2844800" cy="365125"/>
          </a:xfrm>
          <a:prstGeom prst="rect">
            <a:avLst/>
          </a:prstGeom>
        </p:spPr>
        <p:txBody>
          <a:bodyPr lIns="34217" tIns="17104" rIns="34217" bIns="17104"/>
          <a:lstStyle/>
          <a:p>
            <a:pPr defTabSz="108444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44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88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1" y="292115"/>
            <a:ext cx="10972800" cy="1384300"/>
          </a:xfrm>
          <a:prstGeom prst="rect">
            <a:avLst/>
          </a:prstGeom>
        </p:spPr>
        <p:txBody>
          <a:bodyPr lIns="81359" tIns="40679" rIns="81359" bIns="40679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1" y="1905000"/>
            <a:ext cx="10972800" cy="4114800"/>
          </a:xfrm>
          <a:prstGeom prst="rect">
            <a:avLst/>
          </a:prstGeom>
        </p:spPr>
        <p:txBody>
          <a:bodyPr lIns="81359" tIns="40679" rIns="81359" bIns="40679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1" y="6245225"/>
            <a:ext cx="2844800" cy="476251"/>
          </a:xfrm>
          <a:prstGeom prst="rect">
            <a:avLst/>
          </a:prstGeom>
        </p:spPr>
        <p:txBody>
          <a:bodyPr lIns="81359" tIns="40679" rIns="81359" bIns="40679"/>
          <a:lstStyle>
            <a:lvl1pPr>
              <a:defRPr/>
            </a:lvl1pPr>
          </a:lstStyle>
          <a:p>
            <a:pPr defTabSz="108444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359" tIns="40679" rIns="81359" bIns="40679"/>
          <a:lstStyle>
            <a:lvl1pPr>
              <a:defRPr/>
            </a:lvl1pPr>
          </a:lstStyle>
          <a:p>
            <a:pPr defTabSz="108444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 lIns="81359" tIns="40679" rIns="81359" bIns="40679"/>
          <a:lstStyle>
            <a:lvl1pPr>
              <a:defRPr/>
            </a:lvl1pPr>
          </a:lstStyle>
          <a:p>
            <a:pPr defTabSz="108444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444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41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574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1" y="6245225"/>
            <a:ext cx="2844800" cy="476251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108444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108444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108444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44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31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26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195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505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108444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108444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91" y="6245225"/>
            <a:ext cx="2845223" cy="476251"/>
          </a:xfrm>
          <a:prstGeom prst="rect">
            <a:avLst/>
          </a:prstGeom>
        </p:spPr>
        <p:txBody>
          <a:bodyPr lIns="34217" tIns="17104" rIns="34217" bIns="17104"/>
          <a:lstStyle>
            <a:lvl1pPr>
              <a:defRPr/>
            </a:lvl1pPr>
          </a:lstStyle>
          <a:p>
            <a:pPr defTabSz="108444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444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1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56B6-60C3-402D-917D-2593621E3CB5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B6DB-D989-4125-8407-2E58BA4FD1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2119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79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75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82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6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17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76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280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848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96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05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56B6-60C3-402D-917D-2593621E3CB5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B6DB-D989-4125-8407-2E58BA4FD1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2092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82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05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42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544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47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469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40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96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41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74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56B6-60C3-402D-917D-2593621E3CB5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B6DB-D989-4125-8407-2E58BA4FD1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5725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536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922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321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968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890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59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467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680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007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55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56B6-60C3-402D-917D-2593621E3CB5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B6DB-D989-4125-8407-2E58BA4FD1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35937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1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078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884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732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358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777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39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422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888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11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56B6-60C3-402D-917D-2593621E3CB5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B6DB-D989-4125-8407-2E58BA4FD1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43674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146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390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580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29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399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31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504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035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441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91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56B6-60C3-402D-917D-2593621E3CB5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B6DB-D989-4125-8407-2E58BA4FD1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70046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701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76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743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453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690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690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96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056B6-60C3-402D-917D-2593621E3CB5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0B6DB-D989-4125-8407-2E58BA4FD1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843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056B6-60C3-402D-917D-2593621E3CB5}" type="datetimeFigureOut">
              <a:rPr lang="vi-VN" smtClean="0"/>
              <a:t>11/09/2023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0B6DB-D989-4125-8407-2E58BA4FD1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17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95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15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txStyles>
    <p:titleStyle>
      <a:lvl1pPr algn="ctr" defTabSz="1084449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830" indent="-406830" algn="l" defTabSz="108444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1345" indent="-338837" algn="l" defTabSz="108444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5861" indent="-271120" algn="l" defTabSz="10844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8047" indent="-271120" algn="l" defTabSz="1084449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682" indent="-271120" algn="l" defTabSz="1084449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2832" indent="-271120" algn="l" defTabSz="10844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5384" indent="-271120" algn="l" defTabSz="10844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7598" indent="-271120" algn="l" defTabSz="10844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9767" indent="-271120" algn="l" defTabSz="10844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230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757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7017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9520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1715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3948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6497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8729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95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53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iming>
    <p:tnLst>
      <p:par>
        <p:cTn id="1" dur="indefinite" restart="never" nodeType="tmRoot"/>
      </p:par>
    </p:tnLst>
  </p:timing>
  <p:txStyles>
    <p:titleStyle>
      <a:lvl1pPr algn="ctr" defTabSz="1084449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830" indent="-406830" algn="l" defTabSz="108444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1345" indent="-338837" algn="l" defTabSz="108444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5861" indent="-271120" algn="l" defTabSz="10844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98047" indent="-271120" algn="l" defTabSz="1084449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682" indent="-271120" algn="l" defTabSz="1084449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2832" indent="-271120" algn="l" defTabSz="10844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5384" indent="-271120" algn="l" defTabSz="10844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67598" indent="-271120" algn="l" defTabSz="10844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09767" indent="-271120" algn="l" defTabSz="10844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230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757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7017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9520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1715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3948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6497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8729" algn="l" defTabSz="108444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3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13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6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23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4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116.sv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116.sv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06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11" Type="http://schemas.openxmlformats.org/officeDocument/2006/relationships/image" Target="../media/image132.sv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125.svg"/><Relationship Id="rId9" Type="http://schemas.openxmlformats.org/officeDocument/2006/relationships/image" Target="../media/image1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2.png"/><Relationship Id="rId18" Type="http://schemas.openxmlformats.org/officeDocument/2006/relationships/image" Target="../media/image144.svg"/><Relationship Id="rId3" Type="http://schemas.openxmlformats.org/officeDocument/2006/relationships/image" Target="../media/image32.svg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17" Type="http://schemas.openxmlformats.org/officeDocument/2006/relationships/image" Target="../media/image76.png"/><Relationship Id="rId2" Type="http://schemas.openxmlformats.org/officeDocument/2006/relationships/image" Target="../media/image34.png"/><Relationship Id="rId16" Type="http://schemas.openxmlformats.org/officeDocument/2006/relationships/image" Target="../media/image142.svg"/><Relationship Id="rId20" Type="http://schemas.openxmlformats.org/officeDocument/2006/relationships/image" Target="../media/image1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9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36.png"/><Relationship Id="rId1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sv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svg"/><Relationship Id="rId3" Type="http://schemas.openxmlformats.org/officeDocument/2006/relationships/image" Target="../media/image10.png"/><Relationship Id="rId7" Type="http://schemas.openxmlformats.org/officeDocument/2006/relationships/image" Target="../media/image19.svg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sv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3.svg"/><Relationship Id="rId3" Type="http://schemas.openxmlformats.org/officeDocument/2006/relationships/image" Target="../media/image157.svg"/><Relationship Id="rId7" Type="http://schemas.openxmlformats.org/officeDocument/2006/relationships/image" Target="../media/image161.svg"/><Relationship Id="rId12" Type="http://schemas.openxmlformats.org/officeDocument/2006/relationships/image" Target="../media/image3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55.svg"/><Relationship Id="rId5" Type="http://schemas.openxmlformats.org/officeDocument/2006/relationships/image" Target="../media/image159.svg"/><Relationship Id="rId10" Type="http://schemas.openxmlformats.org/officeDocument/2006/relationships/image" Target="../media/image82.png"/><Relationship Id="rId4" Type="http://schemas.openxmlformats.org/officeDocument/2006/relationships/image" Target="../media/image84.png"/><Relationship Id="rId9" Type="http://schemas.openxmlformats.org/officeDocument/2006/relationships/image" Target="../media/image16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image" Target="../media/image90.gif"/><Relationship Id="rId2" Type="http://schemas.openxmlformats.org/officeDocument/2006/relationships/slide" Target="slide28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30.xml"/><Relationship Id="rId5" Type="http://schemas.openxmlformats.org/officeDocument/2006/relationships/slide" Target="slide31.xml"/><Relationship Id="rId4" Type="http://schemas.openxmlformats.org/officeDocument/2006/relationships/slide" Target="slide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9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7.xml"/><Relationship Id="rId5" Type="http://schemas.openxmlformats.org/officeDocument/2006/relationships/image" Target="../media/image93.gif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slide" Target="slide2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4.png"/><Relationship Id="rId5" Type="http://schemas.openxmlformats.org/officeDocument/2006/relationships/image" Target="../media/image93.gif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jpg"/><Relationship Id="rId7" Type="http://schemas.openxmlformats.org/officeDocument/2006/relationships/image" Target="../media/image48.svg"/><Relationship Id="rId12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20.png"/><Relationship Id="rId9" Type="http://schemas.openxmlformats.org/officeDocument/2006/relationships/image" Target="../media/image5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5" Type="http://schemas.openxmlformats.org/officeDocument/2006/relationships/slide" Target="slide27.xml"/><Relationship Id="rId4" Type="http://schemas.openxmlformats.org/officeDocument/2006/relationships/image" Target="../media/image9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slide" Target="slide2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94.png"/><Relationship Id="rId5" Type="http://schemas.openxmlformats.org/officeDocument/2006/relationships/image" Target="../media/image93.gif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slide" Target="slide2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94.png"/><Relationship Id="rId5" Type="http://schemas.openxmlformats.org/officeDocument/2006/relationships/image" Target="../media/image93.gif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svg"/><Relationship Id="rId13" Type="http://schemas.openxmlformats.org/officeDocument/2006/relationships/image" Target="../media/image16.png"/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12" Type="http://schemas.openxmlformats.org/officeDocument/2006/relationships/image" Target="../media/image18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svg"/><Relationship Id="rId11" Type="http://schemas.openxmlformats.org/officeDocument/2006/relationships/image" Target="../media/image99.png"/><Relationship Id="rId5" Type="http://schemas.openxmlformats.org/officeDocument/2006/relationships/image" Target="../media/image96.png"/><Relationship Id="rId15" Type="http://schemas.openxmlformats.org/officeDocument/2006/relationships/image" Target="../media/image100.png"/><Relationship Id="rId10" Type="http://schemas.openxmlformats.org/officeDocument/2006/relationships/image" Target="../media/image183.svg"/><Relationship Id="rId4" Type="http://schemas.openxmlformats.org/officeDocument/2006/relationships/image" Target="../media/image177.svg"/><Relationship Id="rId9" Type="http://schemas.openxmlformats.org/officeDocument/2006/relationships/image" Target="../media/image98.png"/><Relationship Id="rId14" Type="http://schemas.openxmlformats.org/officeDocument/2006/relationships/image" Target="../media/image27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5.png"/><Relationship Id="rId3" Type="http://schemas.openxmlformats.org/officeDocument/2006/relationships/image" Target="../media/image188.svg"/><Relationship Id="rId7" Type="http://schemas.openxmlformats.org/officeDocument/2006/relationships/image" Target="../media/image60.svg"/><Relationship Id="rId12" Type="http://schemas.openxmlformats.org/officeDocument/2006/relationships/image" Target="../media/image193.svg"/><Relationship Id="rId2" Type="http://schemas.openxmlformats.org/officeDocument/2006/relationships/image" Target="../media/image101.png"/><Relationship Id="rId16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04.png"/><Relationship Id="rId5" Type="http://schemas.openxmlformats.org/officeDocument/2006/relationships/image" Target="../media/image58.svg"/><Relationship Id="rId15" Type="http://schemas.openxmlformats.org/officeDocument/2006/relationships/image" Target="../media/image106.png"/><Relationship Id="rId10" Type="http://schemas.openxmlformats.org/officeDocument/2006/relationships/image" Target="../media/image103.png"/><Relationship Id="rId4" Type="http://schemas.openxmlformats.org/officeDocument/2006/relationships/image" Target="../media/image24.png"/><Relationship Id="rId9" Type="http://schemas.openxmlformats.org/officeDocument/2006/relationships/image" Target="../media/image190.svg"/><Relationship Id="rId14" Type="http://schemas.openxmlformats.org/officeDocument/2006/relationships/image" Target="../media/image19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3.png"/><Relationship Id="rId3" Type="http://schemas.openxmlformats.org/officeDocument/2006/relationships/image" Target="../media/image197.svg"/><Relationship Id="rId7" Type="http://schemas.openxmlformats.org/officeDocument/2006/relationships/image" Target="../media/image201.svg"/><Relationship Id="rId12" Type="http://schemas.openxmlformats.org/officeDocument/2006/relationships/image" Target="../media/image205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2.png"/><Relationship Id="rId5" Type="http://schemas.openxmlformats.org/officeDocument/2006/relationships/image" Target="../media/image199.svg"/><Relationship Id="rId10" Type="http://schemas.openxmlformats.org/officeDocument/2006/relationships/image" Target="../media/image111.png"/><Relationship Id="rId4" Type="http://schemas.openxmlformats.org/officeDocument/2006/relationships/image" Target="../media/image108.png"/><Relationship Id="rId9" Type="http://schemas.openxmlformats.org/officeDocument/2006/relationships/image" Target="../media/image203.svg"/><Relationship Id="rId14" Type="http://schemas.openxmlformats.org/officeDocument/2006/relationships/image" Target="../media/image20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8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7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79.svg"/><Relationship Id="rId18" Type="http://schemas.openxmlformats.org/officeDocument/2006/relationships/image" Target="../media/image83.svg"/><Relationship Id="rId3" Type="http://schemas.openxmlformats.org/officeDocument/2006/relationships/image" Target="../media/image73.sv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9.svg"/><Relationship Id="rId5" Type="http://schemas.openxmlformats.org/officeDocument/2006/relationships/image" Target="../media/image34.png"/><Relationship Id="rId15" Type="http://schemas.openxmlformats.org/officeDocument/2006/relationships/image" Target="../media/image81.svg"/><Relationship Id="rId10" Type="http://schemas.openxmlformats.org/officeDocument/2006/relationships/image" Target="../media/image12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42.png"/><Relationship Id="rId4" Type="http://schemas.openxmlformats.org/officeDocument/2006/relationships/image" Target="../media/image86.sv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106.svg"/><Relationship Id="rId26" Type="http://schemas.openxmlformats.org/officeDocument/2006/relationships/image" Target="../media/image114.svg"/><Relationship Id="rId3" Type="http://schemas.openxmlformats.org/officeDocument/2006/relationships/image" Target="../media/image91.svg"/><Relationship Id="rId21" Type="http://schemas.openxmlformats.org/officeDocument/2006/relationships/image" Target="../media/image54.png"/><Relationship Id="rId7" Type="http://schemas.openxmlformats.org/officeDocument/2006/relationships/image" Target="../media/image95.svg"/><Relationship Id="rId12" Type="http://schemas.openxmlformats.org/officeDocument/2006/relationships/image" Target="../media/image100.svg"/><Relationship Id="rId17" Type="http://schemas.openxmlformats.org/officeDocument/2006/relationships/image" Target="../media/image52.png"/><Relationship Id="rId25" Type="http://schemas.openxmlformats.org/officeDocument/2006/relationships/image" Target="../media/image56.png"/><Relationship Id="rId2" Type="http://schemas.openxmlformats.org/officeDocument/2006/relationships/image" Target="../media/image44.png"/><Relationship Id="rId16" Type="http://schemas.openxmlformats.org/officeDocument/2006/relationships/image" Target="../media/image104.svg"/><Relationship Id="rId20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24" Type="http://schemas.openxmlformats.org/officeDocument/2006/relationships/image" Target="../media/image112.svg"/><Relationship Id="rId5" Type="http://schemas.openxmlformats.org/officeDocument/2006/relationships/image" Target="../media/image93.svg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10" Type="http://schemas.openxmlformats.org/officeDocument/2006/relationships/image" Target="../media/image48.png"/><Relationship Id="rId19" Type="http://schemas.openxmlformats.org/officeDocument/2006/relationships/image" Target="../media/image53.png"/><Relationship Id="rId4" Type="http://schemas.openxmlformats.org/officeDocument/2006/relationships/image" Target="../media/image45.png"/><Relationship Id="rId9" Type="http://schemas.openxmlformats.org/officeDocument/2006/relationships/image" Target="../media/image97.svg"/><Relationship Id="rId14" Type="http://schemas.openxmlformats.org/officeDocument/2006/relationships/image" Target="../media/image102.svg"/><Relationship Id="rId22" Type="http://schemas.openxmlformats.org/officeDocument/2006/relationships/image" Target="../media/image1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106.svg"/><Relationship Id="rId26" Type="http://schemas.openxmlformats.org/officeDocument/2006/relationships/image" Target="../media/image114.svg"/><Relationship Id="rId3" Type="http://schemas.openxmlformats.org/officeDocument/2006/relationships/image" Target="../media/image91.svg"/><Relationship Id="rId21" Type="http://schemas.openxmlformats.org/officeDocument/2006/relationships/image" Target="../media/image54.png"/><Relationship Id="rId7" Type="http://schemas.openxmlformats.org/officeDocument/2006/relationships/image" Target="../media/image95.svg"/><Relationship Id="rId12" Type="http://schemas.openxmlformats.org/officeDocument/2006/relationships/image" Target="../media/image100.svg"/><Relationship Id="rId17" Type="http://schemas.openxmlformats.org/officeDocument/2006/relationships/image" Target="../media/image52.png"/><Relationship Id="rId25" Type="http://schemas.openxmlformats.org/officeDocument/2006/relationships/image" Target="../media/image56.png"/><Relationship Id="rId2" Type="http://schemas.openxmlformats.org/officeDocument/2006/relationships/image" Target="../media/image44.png"/><Relationship Id="rId16" Type="http://schemas.openxmlformats.org/officeDocument/2006/relationships/image" Target="../media/image104.svg"/><Relationship Id="rId20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24" Type="http://schemas.openxmlformats.org/officeDocument/2006/relationships/image" Target="../media/image112.svg"/><Relationship Id="rId5" Type="http://schemas.openxmlformats.org/officeDocument/2006/relationships/image" Target="../media/image93.svg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10" Type="http://schemas.openxmlformats.org/officeDocument/2006/relationships/image" Target="../media/image48.png"/><Relationship Id="rId19" Type="http://schemas.openxmlformats.org/officeDocument/2006/relationships/image" Target="../media/image53.png"/><Relationship Id="rId4" Type="http://schemas.openxmlformats.org/officeDocument/2006/relationships/image" Target="../media/image45.png"/><Relationship Id="rId9" Type="http://schemas.openxmlformats.org/officeDocument/2006/relationships/image" Target="../media/image97.svg"/><Relationship Id="rId14" Type="http://schemas.openxmlformats.org/officeDocument/2006/relationships/image" Target="../media/image102.svg"/><Relationship Id="rId22" Type="http://schemas.openxmlformats.org/officeDocument/2006/relationships/image" Target="../media/image1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27110" y="1027638"/>
            <a:ext cx="9737183" cy="59640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07668">
            <a:off x="-921873" y="4672525"/>
            <a:ext cx="5025127" cy="19032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1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375206" y="5624158"/>
            <a:ext cx="5675371" cy="1970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002435" y="1151092"/>
            <a:ext cx="3759555" cy="50211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530345" y="2365984"/>
            <a:ext cx="472091" cy="4703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176236" y="1027638"/>
            <a:ext cx="472091" cy="470374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 rot="-252362">
            <a:off x="7232585" y="4088097"/>
            <a:ext cx="4529405" cy="1762278"/>
            <a:chOff x="0" y="2"/>
            <a:chExt cx="9058810" cy="352455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2"/>
              <a:ext cx="9058810" cy="3524556"/>
              <a:chOff x="0" y="1"/>
              <a:chExt cx="4121072" cy="160985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1"/>
                <a:ext cx="4121072" cy="1609852"/>
              </a:xfrm>
              <a:custGeom>
                <a:avLst/>
                <a:gdLst/>
                <a:ahLst/>
                <a:cxnLst/>
                <a:rect l="l" t="t" r="r" b="b"/>
                <a:pathLst>
                  <a:path w="4121072" h="1609852">
                    <a:moveTo>
                      <a:pt x="3996612" y="1609852"/>
                    </a:moveTo>
                    <a:lnTo>
                      <a:pt x="124460" y="1609852"/>
                    </a:lnTo>
                    <a:cubicBezTo>
                      <a:pt x="55880" y="1609852"/>
                      <a:pt x="0" y="1553972"/>
                      <a:pt x="0" y="14853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96613" y="0"/>
                    </a:lnTo>
                    <a:cubicBezTo>
                      <a:pt x="4065193" y="0"/>
                      <a:pt x="4121072" y="55880"/>
                      <a:pt x="4121072" y="124460"/>
                    </a:cubicBezTo>
                    <a:lnTo>
                      <a:pt x="4121072" y="1485392"/>
                    </a:lnTo>
                    <a:cubicBezTo>
                      <a:pt x="4121072" y="1553972"/>
                      <a:pt x="4065193" y="1609852"/>
                      <a:pt x="3996613" y="1609852"/>
                    </a:cubicBezTo>
                    <a:close/>
                  </a:path>
                </a:pathLst>
              </a:custGeom>
              <a:solidFill>
                <a:srgbClr val="454B85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393843" y="291866"/>
              <a:ext cx="8271126" cy="2872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0610" lvl="1" indent="-230305" algn="just">
                <a:lnSpc>
                  <a:spcPts val="2773"/>
                </a:lnSpc>
                <a:buFont typeface="Arial"/>
                <a:buChar char="•"/>
              </a:pPr>
              <a:r>
                <a:rPr lang="en-US" sz="2133">
                  <a:solidFill>
                    <a:srgbClr val="F2FAFF"/>
                  </a:solidFill>
                  <a:latin typeface="Roboto Condensed"/>
                </a:rPr>
                <a:t>Em đã từng chơi trò chơi này chưa? Trò chơi này có khiến em nhớ lại tuổi ấu thơ trong trẻo và vui tươi của mình?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498152" y="3885868"/>
            <a:ext cx="1032193" cy="21282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74902" y="513033"/>
            <a:ext cx="6123250" cy="1539947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8008" y="360752"/>
            <a:ext cx="6877438" cy="1373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15"/>
              </a:lnSpc>
              <a:spcBef>
                <a:spcPct val="0"/>
              </a:spcBef>
            </a:pPr>
            <a:r>
              <a:rPr lang="en-US" sz="6600" spc="415" dirty="0" err="1">
                <a:solidFill>
                  <a:srgbClr val="454B85"/>
                </a:solidFill>
                <a:latin typeface="SVN-HC Quotes Script" pitchFamily="50" charset="0"/>
              </a:rPr>
              <a:t>Oẳn</a:t>
            </a:r>
            <a:r>
              <a:rPr lang="en-US" sz="6600" spc="415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6600" spc="415" dirty="0" err="1">
                <a:solidFill>
                  <a:srgbClr val="454B85"/>
                </a:solidFill>
                <a:latin typeface="SVN-HC Quotes Script" pitchFamily="50" charset="0"/>
              </a:rPr>
              <a:t>tù</a:t>
            </a:r>
            <a:r>
              <a:rPr lang="en-US" sz="6600" spc="415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6600" spc="415" dirty="0" err="1">
                <a:solidFill>
                  <a:srgbClr val="454B85"/>
                </a:solidFill>
                <a:latin typeface="SVN-HC Quotes Script" pitchFamily="50" charset="0"/>
              </a:rPr>
              <a:t>tì</a:t>
            </a:r>
            <a:endParaRPr lang="en-US" sz="6600" spc="415" dirty="0">
              <a:solidFill>
                <a:srgbClr val="454B85"/>
              </a:solidFill>
              <a:latin typeface="SVN-HC Quotes Scrip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996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636" b="21545"/>
          <a:stretch>
            <a:fillRect/>
          </a:stretch>
        </p:blipFill>
        <p:spPr>
          <a:xfrm>
            <a:off x="-502053" y="-388719"/>
            <a:ext cx="10334299" cy="7651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68078">
            <a:off x="11394094" y="1216135"/>
            <a:ext cx="2066521" cy="17847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731735" y="-388718"/>
            <a:ext cx="1490320" cy="15349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096000" y="4489294"/>
            <a:ext cx="586005" cy="5838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369793">
            <a:off x="6046970" y="1608622"/>
            <a:ext cx="3585593" cy="50715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 t="1210"/>
          <a:stretch>
            <a:fillRect/>
          </a:stretch>
        </p:blipFill>
        <p:spPr>
          <a:xfrm>
            <a:off x="0" y="3207617"/>
            <a:ext cx="2379020" cy="329278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-728765" y="770953"/>
            <a:ext cx="10787722" cy="808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79"/>
              </a:lnSpc>
              <a:spcBef>
                <a:spcPct val="0"/>
              </a:spcBef>
            </a:pPr>
            <a:r>
              <a:rPr lang="en-US" sz="4000" spc="109" dirty="0">
                <a:solidFill>
                  <a:srgbClr val="CF6499"/>
                </a:solidFill>
                <a:latin typeface="SVN-HC Quotes Script" pitchFamily="50" charset="0"/>
              </a:rPr>
              <a:t>II. </a:t>
            </a:r>
            <a:r>
              <a:rPr lang="vi-VN" sz="4000" spc="109" dirty="0">
                <a:solidFill>
                  <a:srgbClr val="CF6499"/>
                </a:solidFill>
                <a:latin typeface="SVN-HC Quotes Script" pitchFamily="50" charset="0"/>
              </a:rPr>
              <a:t>Đọc -</a:t>
            </a:r>
            <a:r>
              <a:rPr lang="en-US" sz="4000" spc="109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4000" spc="109" dirty="0" err="1">
                <a:solidFill>
                  <a:srgbClr val="CF6499"/>
                </a:solidFill>
                <a:latin typeface="SVN-HC Quotes Script" pitchFamily="50" charset="0"/>
              </a:rPr>
              <a:t>Khám</a:t>
            </a:r>
            <a:r>
              <a:rPr lang="en-US" sz="4000" spc="109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4000" spc="109" dirty="0" err="1">
                <a:solidFill>
                  <a:srgbClr val="CF6499"/>
                </a:solidFill>
                <a:latin typeface="SVN-HC Quotes Script" pitchFamily="50" charset="0"/>
              </a:rPr>
              <a:t>phá</a:t>
            </a:r>
            <a:r>
              <a:rPr lang="en-US" sz="4000" spc="109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4000" spc="109" dirty="0" err="1">
                <a:solidFill>
                  <a:srgbClr val="CF6499"/>
                </a:solidFill>
                <a:latin typeface="SVN-HC Quotes Script" pitchFamily="50" charset="0"/>
              </a:rPr>
              <a:t>văn</a:t>
            </a:r>
            <a:r>
              <a:rPr lang="en-US" sz="4000" spc="109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4000" spc="109" dirty="0" err="1">
                <a:solidFill>
                  <a:srgbClr val="CF6499"/>
                </a:solidFill>
                <a:latin typeface="SVN-HC Quotes Script" pitchFamily="50" charset="0"/>
              </a:rPr>
              <a:t>bản</a:t>
            </a:r>
            <a:endParaRPr lang="en-US" sz="4000" spc="109" dirty="0">
              <a:solidFill>
                <a:srgbClr val="CF6499"/>
              </a:solidFill>
              <a:latin typeface="SVN-HC Quotes Script" pitchFamily="50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18999" y="1928622"/>
            <a:ext cx="4341515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  <a:spcBef>
                <a:spcPct val="0"/>
              </a:spcBef>
            </a:pP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1.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Bối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cảnh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,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cốt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endParaRPr lang="en-US" sz="3127" spc="69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460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096000" y="4489294"/>
            <a:ext cx="586005" cy="5838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14651" y="-204716"/>
            <a:ext cx="9853683" cy="706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83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636" b="21545"/>
          <a:stretch>
            <a:fillRect/>
          </a:stretch>
        </p:blipFill>
        <p:spPr>
          <a:xfrm>
            <a:off x="-502053" y="-388719"/>
            <a:ext cx="10334299" cy="7651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68078">
            <a:off x="11394094" y="1216135"/>
            <a:ext cx="2066521" cy="17847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731735" y="-388718"/>
            <a:ext cx="1490320" cy="15349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096000" y="4489294"/>
            <a:ext cx="586005" cy="5838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369793">
            <a:off x="2388879" y="2559123"/>
            <a:ext cx="3585593" cy="50715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 t="1210"/>
          <a:stretch>
            <a:fillRect/>
          </a:stretch>
        </p:blipFill>
        <p:spPr>
          <a:xfrm>
            <a:off x="0" y="3207617"/>
            <a:ext cx="2379020" cy="329278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-390940" y="427411"/>
            <a:ext cx="10284512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79"/>
              </a:lnSpc>
              <a:spcBef>
                <a:spcPct val="0"/>
              </a:spcBef>
            </a:pPr>
            <a:r>
              <a:rPr lang="en-US" sz="4948" spc="109" dirty="0">
                <a:solidFill>
                  <a:srgbClr val="CF6499"/>
                </a:solidFill>
                <a:latin typeface="SVN-HC Quotes Script" pitchFamily="50" charset="0"/>
              </a:rPr>
              <a:t>II. </a:t>
            </a:r>
            <a:r>
              <a:rPr lang="vi-VN" sz="4948" spc="109" dirty="0">
                <a:solidFill>
                  <a:srgbClr val="CF6499"/>
                </a:solidFill>
                <a:latin typeface="SVN-HC Quotes Script" pitchFamily="50" charset="0"/>
              </a:rPr>
              <a:t>Đọc -</a:t>
            </a:r>
            <a:r>
              <a:rPr lang="en-US" sz="4948" spc="109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4948" spc="109" dirty="0" err="1">
                <a:solidFill>
                  <a:srgbClr val="CF6499"/>
                </a:solidFill>
                <a:latin typeface="SVN-HC Quotes Script" pitchFamily="50" charset="0"/>
              </a:rPr>
              <a:t>Khám</a:t>
            </a:r>
            <a:r>
              <a:rPr lang="en-US" sz="4948" spc="109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4948" spc="109" dirty="0" err="1">
                <a:solidFill>
                  <a:srgbClr val="CF6499"/>
                </a:solidFill>
                <a:latin typeface="SVN-HC Quotes Script" pitchFamily="50" charset="0"/>
              </a:rPr>
              <a:t>phá</a:t>
            </a:r>
            <a:r>
              <a:rPr lang="en-US" sz="4948" spc="109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4948" spc="109" dirty="0" err="1">
                <a:solidFill>
                  <a:srgbClr val="CF6499"/>
                </a:solidFill>
                <a:latin typeface="SVN-HC Quotes Script" pitchFamily="50" charset="0"/>
              </a:rPr>
              <a:t>văn</a:t>
            </a:r>
            <a:r>
              <a:rPr lang="en-US" sz="4948" spc="109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4948" spc="109" dirty="0" err="1">
                <a:solidFill>
                  <a:srgbClr val="CF6499"/>
                </a:solidFill>
                <a:latin typeface="SVN-HC Quotes Script" pitchFamily="50" charset="0"/>
              </a:rPr>
              <a:t>bản</a:t>
            </a:r>
            <a:endParaRPr lang="en-US" sz="4948" spc="109" dirty="0">
              <a:solidFill>
                <a:srgbClr val="CF6499"/>
              </a:solidFill>
              <a:latin typeface="SVN-HC Quotes Script" pitchFamily="50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27680" y="1557439"/>
            <a:ext cx="5540858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  <a:spcBef>
                <a:spcPct val="0"/>
              </a:spcBef>
            </a:pP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1.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Bối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cảnh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,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cốt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endParaRPr lang="en-US" sz="3127" spc="69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836851" y="2330188"/>
            <a:ext cx="4350035" cy="2384439"/>
          </a:xfrm>
          <a:custGeom>
            <a:avLst/>
            <a:gdLst/>
            <a:ahLst/>
            <a:cxnLst/>
            <a:rect l="l" t="t" r="r" b="b"/>
            <a:pathLst>
              <a:path w="1718532" h="942000">
                <a:moveTo>
                  <a:pt x="60511" y="0"/>
                </a:moveTo>
                <a:lnTo>
                  <a:pt x="1658021" y="0"/>
                </a:lnTo>
                <a:cubicBezTo>
                  <a:pt x="1691441" y="0"/>
                  <a:pt x="1718532" y="27092"/>
                  <a:pt x="1718532" y="60511"/>
                </a:cubicBezTo>
                <a:lnTo>
                  <a:pt x="1718532" y="881489"/>
                </a:lnTo>
                <a:cubicBezTo>
                  <a:pt x="1718532" y="914909"/>
                  <a:pt x="1691441" y="942000"/>
                  <a:pt x="1658021" y="942000"/>
                </a:cubicBezTo>
                <a:lnTo>
                  <a:pt x="60511" y="942000"/>
                </a:lnTo>
                <a:cubicBezTo>
                  <a:pt x="27092" y="942000"/>
                  <a:pt x="0" y="914909"/>
                  <a:pt x="0" y="881489"/>
                </a:cubicBezTo>
                <a:lnTo>
                  <a:pt x="0" y="60511"/>
                </a:lnTo>
                <a:cubicBezTo>
                  <a:pt x="0" y="27092"/>
                  <a:pt x="27092" y="0"/>
                  <a:pt x="60511" y="0"/>
                </a:cubicBezTo>
                <a:close/>
              </a:path>
            </a:pathLst>
          </a:custGeom>
          <a:solidFill>
            <a:srgbClr val="FFF9F1"/>
          </a:solidFill>
        </p:spPr>
      </p:sp>
      <p:sp>
        <p:nvSpPr>
          <p:cNvPr id="18" name="TextBox 18"/>
          <p:cNvSpPr txBox="1"/>
          <p:nvPr/>
        </p:nvSpPr>
        <p:spPr>
          <a:xfrm>
            <a:off x="6801682" y="2247388"/>
            <a:ext cx="4539608" cy="2370833"/>
          </a:xfrm>
          <a:prstGeom prst="rect">
            <a:avLst/>
          </a:prstGeom>
        </p:spPr>
        <p:txBody>
          <a:bodyPr lIns="169333" tIns="169333" rIns="169333" bIns="169333" rtlCol="0" anchor="b"/>
          <a:lstStyle/>
          <a:p>
            <a:pPr>
              <a:lnSpc>
                <a:spcPts val="3468"/>
              </a:lnSpc>
            </a:pPr>
            <a:r>
              <a:rPr lang="en-US" sz="2266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2266" dirty="0" err="1">
                <a:solidFill>
                  <a:srgbClr val="454B85"/>
                </a:solidFill>
                <a:latin typeface="Roboto Condensed Bold"/>
              </a:rPr>
              <a:t>Truyện</a:t>
            </a:r>
            <a:r>
              <a:rPr lang="en-US" sz="2266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 Bold"/>
              </a:rPr>
              <a:t>xảy</a:t>
            </a:r>
            <a:r>
              <a:rPr lang="en-US" sz="2266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 Bold"/>
              </a:rPr>
              <a:t>ra</a:t>
            </a:r>
            <a:r>
              <a:rPr lang="en-US" sz="2266" dirty="0">
                <a:solidFill>
                  <a:srgbClr val="454B85"/>
                </a:solidFill>
                <a:latin typeface="Roboto Condensed Bold"/>
              </a:rPr>
              <a:t> ở </a:t>
            </a:r>
            <a:r>
              <a:rPr lang="en-US" sz="2266" dirty="0" err="1">
                <a:solidFill>
                  <a:srgbClr val="454B85"/>
                </a:solidFill>
                <a:latin typeface="Roboto Condensed Bold"/>
              </a:rPr>
              <a:t>đâu</a:t>
            </a:r>
            <a:r>
              <a:rPr lang="en-US" sz="2266" dirty="0">
                <a:solidFill>
                  <a:srgbClr val="454B85"/>
                </a:solidFill>
                <a:latin typeface="Roboto Condensed Bold"/>
              </a:rPr>
              <a:t>? </a:t>
            </a:r>
          </a:p>
          <a:p>
            <a:pPr>
              <a:lnSpc>
                <a:spcPts val="3468"/>
              </a:lnSpc>
            </a:pP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Nhà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sông</a:t>
            </a:r>
            <a:endParaRPr lang="en-US" sz="2266" dirty="0">
              <a:solidFill>
                <a:srgbClr val="454B85"/>
              </a:solidFill>
              <a:latin typeface="Roboto Condensed"/>
            </a:endParaRPr>
          </a:p>
          <a:p>
            <a:pPr>
              <a:lnSpc>
                <a:spcPts val="3468"/>
              </a:lnSpc>
            </a:pPr>
            <a:r>
              <a:rPr lang="en-US" sz="2266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2266" dirty="0">
                <a:solidFill>
                  <a:srgbClr val="454B85"/>
                </a:solidFill>
                <a:latin typeface="Roboto Condensed Bold"/>
              </a:rPr>
              <a:t>Khi </a:t>
            </a:r>
            <a:r>
              <a:rPr lang="en-US" sz="2266" dirty="0" err="1">
                <a:solidFill>
                  <a:srgbClr val="454B85"/>
                </a:solidFill>
                <a:latin typeface="Roboto Condensed Bold"/>
              </a:rPr>
              <a:t>nào</a:t>
            </a:r>
            <a:r>
              <a:rPr lang="en-US" sz="2266" dirty="0">
                <a:solidFill>
                  <a:srgbClr val="454B85"/>
                </a:solidFill>
                <a:latin typeface="Roboto Condensed Bold"/>
              </a:rPr>
              <a:t>?</a:t>
            </a:r>
          </a:p>
          <a:p>
            <a:pPr>
              <a:lnSpc>
                <a:spcPts val="3468"/>
              </a:lnSpc>
            </a:pPr>
            <a:r>
              <a:rPr lang="en-US" sz="2266" dirty="0" smtClean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2266" dirty="0" err="1" smtClean="0">
                <a:solidFill>
                  <a:srgbClr val="454B85"/>
                </a:solidFill>
                <a:latin typeface="Roboto Condensed"/>
              </a:rPr>
              <a:t>Đêm</a:t>
            </a:r>
            <a:r>
              <a:rPr lang="en-US" sz="2266" dirty="0" smtClean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khuya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sáng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sớm</a:t>
            </a:r>
            <a:endParaRPr lang="en-US" sz="2266" dirty="0">
              <a:solidFill>
                <a:srgbClr val="454B85"/>
              </a:solidFill>
              <a:latin typeface="Roboto Condense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7885727" y="838402"/>
            <a:ext cx="2164332" cy="2081509"/>
            <a:chOff x="0" y="-263144"/>
            <a:chExt cx="855045" cy="8223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55045" cy="286186"/>
            </a:xfrm>
            <a:custGeom>
              <a:avLst/>
              <a:gdLst/>
              <a:ahLst/>
              <a:cxnLst/>
              <a:rect l="l" t="t" r="r" b="b"/>
              <a:pathLst>
                <a:path w="855045" h="286186">
                  <a:moveTo>
                    <a:pt x="0" y="0"/>
                  </a:moveTo>
                  <a:lnTo>
                    <a:pt x="855045" y="0"/>
                  </a:lnTo>
                  <a:lnTo>
                    <a:pt x="855045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ED1C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825" y="-263144"/>
              <a:ext cx="812800" cy="8223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719"/>
                </a:lnSpc>
              </a:pPr>
              <a:r>
                <a:rPr lang="en-US" sz="2266" dirty="0">
                  <a:solidFill>
                    <a:srgbClr val="454B85"/>
                  </a:solidFill>
                  <a:latin typeface="Roboto Condensed Bold"/>
                </a:rPr>
                <a:t>BỐI CẢNH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6928114" y="5191309"/>
            <a:ext cx="4167509" cy="980891"/>
          </a:xfrm>
          <a:custGeom>
            <a:avLst/>
            <a:gdLst/>
            <a:ahLst/>
            <a:cxnLst/>
            <a:rect l="l" t="t" r="r" b="b"/>
            <a:pathLst>
              <a:path w="1646423" h="387513">
                <a:moveTo>
                  <a:pt x="27246" y="0"/>
                </a:moveTo>
                <a:lnTo>
                  <a:pt x="1619177" y="0"/>
                </a:lnTo>
                <a:cubicBezTo>
                  <a:pt x="1626403" y="0"/>
                  <a:pt x="1633333" y="2871"/>
                  <a:pt x="1638443" y="7980"/>
                </a:cubicBezTo>
                <a:cubicBezTo>
                  <a:pt x="1643553" y="13090"/>
                  <a:pt x="1646423" y="20020"/>
                  <a:pt x="1646423" y="27246"/>
                </a:cubicBezTo>
                <a:lnTo>
                  <a:pt x="1646423" y="360267"/>
                </a:lnTo>
                <a:cubicBezTo>
                  <a:pt x="1646423" y="367493"/>
                  <a:pt x="1643553" y="374423"/>
                  <a:pt x="1638443" y="379532"/>
                </a:cubicBezTo>
                <a:cubicBezTo>
                  <a:pt x="1633333" y="384642"/>
                  <a:pt x="1626403" y="387513"/>
                  <a:pt x="1619177" y="387513"/>
                </a:cubicBezTo>
                <a:lnTo>
                  <a:pt x="27246" y="387513"/>
                </a:lnTo>
                <a:cubicBezTo>
                  <a:pt x="20020" y="387513"/>
                  <a:pt x="13090" y="384642"/>
                  <a:pt x="7980" y="379532"/>
                </a:cubicBezTo>
                <a:cubicBezTo>
                  <a:pt x="2871" y="374423"/>
                  <a:pt x="0" y="367493"/>
                  <a:pt x="0" y="360267"/>
                </a:cubicBezTo>
                <a:lnTo>
                  <a:pt x="0" y="27246"/>
                </a:lnTo>
                <a:cubicBezTo>
                  <a:pt x="0" y="20020"/>
                  <a:pt x="2871" y="13090"/>
                  <a:pt x="7980" y="7980"/>
                </a:cubicBezTo>
                <a:cubicBezTo>
                  <a:pt x="13090" y="2871"/>
                  <a:pt x="20020" y="0"/>
                  <a:pt x="27246" y="0"/>
                </a:cubicBezTo>
                <a:close/>
              </a:path>
            </a:pathLst>
          </a:custGeom>
          <a:solidFill>
            <a:srgbClr val="FFF9F1"/>
          </a:solidFill>
        </p:spPr>
      </p:sp>
      <p:sp>
        <p:nvSpPr>
          <p:cNvPr id="24" name="TextBox 24"/>
          <p:cNvSpPr txBox="1"/>
          <p:nvPr/>
        </p:nvSpPr>
        <p:spPr>
          <a:xfrm>
            <a:off x="7115620" y="5514256"/>
            <a:ext cx="3993886" cy="562775"/>
          </a:xfrm>
          <a:prstGeom prst="rect">
            <a:avLst/>
          </a:prstGeom>
        </p:spPr>
        <p:txBody>
          <a:bodyPr lIns="118533" tIns="118533" rIns="118533" bIns="118533" rtlCol="0" anchor="b"/>
          <a:lstStyle/>
          <a:p>
            <a:pPr algn="ctr">
              <a:lnSpc>
                <a:spcPts val="3717"/>
              </a:lnSpc>
            </a:pPr>
            <a:r>
              <a:rPr lang="en-US" sz="2266" dirty="0">
                <a:solidFill>
                  <a:srgbClr val="454B85"/>
                </a:solidFill>
                <a:latin typeface="Roboto Condensed"/>
              </a:rPr>
              <a:t>Mon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Mên</a:t>
            </a:r>
            <a:endParaRPr lang="en-US" sz="2266" dirty="0">
              <a:solidFill>
                <a:srgbClr val="454B85"/>
              </a:solidFill>
              <a:latin typeface="Roboto Condense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7616412" y="4604457"/>
            <a:ext cx="2790911" cy="980892"/>
            <a:chOff x="-100555" y="-69836"/>
            <a:chExt cx="1102582" cy="38751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01473" cy="286186"/>
            </a:xfrm>
            <a:custGeom>
              <a:avLst/>
              <a:gdLst/>
              <a:ahLst/>
              <a:cxnLst/>
              <a:rect l="l" t="t" r="r" b="b"/>
              <a:pathLst>
                <a:path w="901473" h="286186">
                  <a:moveTo>
                    <a:pt x="0" y="0"/>
                  </a:moveTo>
                  <a:lnTo>
                    <a:pt x="901473" y="0"/>
                  </a:lnTo>
                  <a:lnTo>
                    <a:pt x="901473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-100555" y="-69836"/>
              <a:ext cx="1102582" cy="38751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173"/>
                </a:lnSpc>
              </a:pPr>
              <a:r>
                <a:rPr lang="en-US" sz="2266" dirty="0">
                  <a:solidFill>
                    <a:srgbClr val="454B85"/>
                  </a:solidFill>
                  <a:latin typeface="Roboto Condensed Bold"/>
                </a:rPr>
                <a:t>NHÂN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9917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68183" y="2048709"/>
            <a:ext cx="10982960" cy="1133877"/>
          </a:xfrm>
          <a:custGeom>
            <a:avLst/>
            <a:gdLst/>
            <a:ahLst/>
            <a:cxnLst/>
            <a:rect l="l" t="t" r="r" b="b"/>
            <a:pathLst>
              <a:path w="4338947" h="447951">
                <a:moveTo>
                  <a:pt x="0" y="0"/>
                </a:moveTo>
                <a:lnTo>
                  <a:pt x="4338947" y="0"/>
                </a:lnTo>
                <a:lnTo>
                  <a:pt x="4338947" y="447951"/>
                </a:lnTo>
                <a:lnTo>
                  <a:pt x="0" y="447951"/>
                </a:lnTo>
                <a:close/>
              </a:path>
            </a:pathLst>
          </a:custGeom>
          <a:solidFill>
            <a:srgbClr val="FFF9F1"/>
          </a:solidFill>
        </p:spPr>
      </p:sp>
      <p:sp>
        <p:nvSpPr>
          <p:cNvPr id="6" name="Freeform 6"/>
          <p:cNvSpPr/>
          <p:nvPr/>
        </p:nvSpPr>
        <p:spPr>
          <a:xfrm>
            <a:off x="1183352" y="993897"/>
            <a:ext cx="2164332" cy="724408"/>
          </a:xfrm>
          <a:custGeom>
            <a:avLst/>
            <a:gdLst/>
            <a:ahLst/>
            <a:cxnLst/>
            <a:rect l="l" t="t" r="r" b="b"/>
            <a:pathLst>
              <a:path w="855045" h="286186">
                <a:moveTo>
                  <a:pt x="0" y="0"/>
                </a:moveTo>
                <a:lnTo>
                  <a:pt x="855045" y="0"/>
                </a:lnTo>
                <a:lnTo>
                  <a:pt x="855045" y="286186"/>
                </a:lnTo>
                <a:lnTo>
                  <a:pt x="0" y="286186"/>
                </a:lnTo>
                <a:close/>
              </a:path>
            </a:pathLst>
          </a:custGeom>
          <a:solidFill>
            <a:srgbClr val="FED1C3"/>
          </a:solidFill>
        </p:spPr>
      </p:sp>
      <p:sp>
        <p:nvSpPr>
          <p:cNvPr id="7" name="TextBox 7"/>
          <p:cNvSpPr txBox="1"/>
          <p:nvPr/>
        </p:nvSpPr>
        <p:spPr>
          <a:xfrm>
            <a:off x="1183352" y="956447"/>
            <a:ext cx="2057399" cy="78126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719"/>
              </a:lnSpc>
            </a:pPr>
            <a:r>
              <a:rPr lang="en-US" sz="2266" dirty="0">
                <a:solidFill>
                  <a:srgbClr val="454B85"/>
                </a:solidFill>
                <a:latin typeface="Roboto Condensed Bold"/>
              </a:rPr>
              <a:t>SỰ VIỆC</a:t>
            </a:r>
          </a:p>
        </p:txBody>
      </p:sp>
      <p:sp>
        <p:nvSpPr>
          <p:cNvPr id="9" name="Freeform 9"/>
          <p:cNvSpPr/>
          <p:nvPr/>
        </p:nvSpPr>
        <p:spPr>
          <a:xfrm>
            <a:off x="719328" y="3405323"/>
            <a:ext cx="10949429" cy="782693"/>
          </a:xfrm>
          <a:custGeom>
            <a:avLst/>
            <a:gdLst/>
            <a:ahLst/>
            <a:cxnLst/>
            <a:rect l="l" t="t" r="r" b="b"/>
            <a:pathLst>
              <a:path w="4325701" h="309212">
                <a:moveTo>
                  <a:pt x="0" y="0"/>
                </a:moveTo>
                <a:lnTo>
                  <a:pt x="4325701" y="0"/>
                </a:lnTo>
                <a:lnTo>
                  <a:pt x="4325701" y="309212"/>
                </a:lnTo>
                <a:lnTo>
                  <a:pt x="0" y="309212"/>
                </a:lnTo>
                <a:close/>
              </a:path>
            </a:pathLst>
          </a:custGeom>
          <a:solidFill>
            <a:srgbClr val="FFF9F1"/>
          </a:solidFill>
        </p:spPr>
      </p:sp>
      <p:sp>
        <p:nvSpPr>
          <p:cNvPr id="10" name="TextBox 10"/>
          <p:cNvSpPr txBox="1"/>
          <p:nvPr/>
        </p:nvSpPr>
        <p:spPr>
          <a:xfrm>
            <a:off x="792739" y="3455026"/>
            <a:ext cx="11117072" cy="663417"/>
          </a:xfrm>
          <a:prstGeom prst="rect">
            <a:avLst/>
          </a:prstGeom>
        </p:spPr>
        <p:txBody>
          <a:bodyPr lIns="169333" tIns="169333" rIns="169333" bIns="169333" rtlCol="0" anchor="t"/>
          <a:lstStyle/>
          <a:p>
            <a:pPr algn="just">
              <a:lnSpc>
                <a:spcPts val="3468"/>
              </a:lnSpc>
            </a:pPr>
            <a:r>
              <a:rPr lang="en-US" sz="2266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2266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2266" dirty="0">
                <a:solidFill>
                  <a:srgbClr val="454B85"/>
                </a:solidFill>
                <a:latin typeface="Roboto Condensed Bold"/>
              </a:rPr>
              <a:t> 2: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quyết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định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đi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giải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cứu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719328" y="4608346"/>
            <a:ext cx="10949429" cy="1129479"/>
          </a:xfrm>
          <a:custGeom>
            <a:avLst/>
            <a:gdLst/>
            <a:ahLst/>
            <a:cxnLst/>
            <a:rect l="l" t="t" r="r" b="b"/>
            <a:pathLst>
              <a:path w="4325701" h="446214">
                <a:moveTo>
                  <a:pt x="0" y="0"/>
                </a:moveTo>
                <a:lnTo>
                  <a:pt x="4325701" y="0"/>
                </a:lnTo>
                <a:lnTo>
                  <a:pt x="4325701" y="446214"/>
                </a:lnTo>
                <a:lnTo>
                  <a:pt x="0" y="446214"/>
                </a:lnTo>
                <a:close/>
              </a:path>
            </a:pathLst>
          </a:custGeom>
          <a:solidFill>
            <a:srgbClr val="FFF9F1"/>
          </a:solidFill>
        </p:spPr>
      </p:sp>
      <p:sp>
        <p:nvSpPr>
          <p:cNvPr id="13" name="TextBox 13"/>
          <p:cNvSpPr txBox="1"/>
          <p:nvPr/>
        </p:nvSpPr>
        <p:spPr>
          <a:xfrm>
            <a:off x="719328" y="4279638"/>
            <a:ext cx="10949429" cy="2370833"/>
          </a:xfrm>
          <a:prstGeom prst="rect">
            <a:avLst/>
          </a:prstGeom>
        </p:spPr>
        <p:txBody>
          <a:bodyPr lIns="169333" tIns="169333" rIns="169333" bIns="169333" rtlCol="0" anchor="t"/>
          <a:lstStyle/>
          <a:p>
            <a:pPr algn="just">
              <a:lnSpc>
                <a:spcPts val="3468"/>
              </a:lnSpc>
            </a:pPr>
            <a:r>
              <a:rPr lang="en-US" sz="2266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2266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2266" dirty="0">
                <a:solidFill>
                  <a:srgbClr val="454B85"/>
                </a:solidFill>
                <a:latin typeface="Roboto Condensed Bold"/>
              </a:rPr>
              <a:t> 3: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ra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được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chứng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kiến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cảnh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tượng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kì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vĩ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khi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cất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cánh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bay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vào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719328" y="5668252"/>
            <a:ext cx="10949429" cy="782693"/>
          </a:xfrm>
          <a:custGeom>
            <a:avLst/>
            <a:gdLst/>
            <a:ahLst/>
            <a:cxnLst/>
            <a:rect l="l" t="t" r="r" b="b"/>
            <a:pathLst>
              <a:path w="4325701" h="309212">
                <a:moveTo>
                  <a:pt x="0" y="0"/>
                </a:moveTo>
                <a:lnTo>
                  <a:pt x="4325701" y="0"/>
                </a:lnTo>
                <a:lnTo>
                  <a:pt x="4325701" y="309212"/>
                </a:lnTo>
                <a:lnTo>
                  <a:pt x="0" y="309212"/>
                </a:lnTo>
                <a:close/>
              </a:path>
            </a:pathLst>
          </a:custGeom>
          <a:solidFill>
            <a:srgbClr val="FFF9F1"/>
          </a:solidFill>
        </p:spPr>
      </p:sp>
      <p:sp>
        <p:nvSpPr>
          <p:cNvPr id="16" name="TextBox 16"/>
          <p:cNvSpPr txBox="1"/>
          <p:nvPr/>
        </p:nvSpPr>
        <p:spPr>
          <a:xfrm>
            <a:off x="719328" y="5737825"/>
            <a:ext cx="11218672" cy="2370831"/>
          </a:xfrm>
          <a:prstGeom prst="rect">
            <a:avLst/>
          </a:prstGeom>
        </p:spPr>
        <p:txBody>
          <a:bodyPr lIns="169333" tIns="169333" rIns="169333" bIns="169333" rtlCol="0" anchor="t"/>
          <a:lstStyle/>
          <a:p>
            <a:pPr algn="just">
              <a:lnSpc>
                <a:spcPts val="3468"/>
              </a:lnSpc>
            </a:pPr>
            <a:r>
              <a:rPr lang="en-US" sz="2266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2266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2266" dirty="0">
                <a:solidFill>
                  <a:srgbClr val="454B85"/>
                </a:solidFill>
                <a:latin typeface="Roboto Condensed Bold"/>
              </a:rPr>
              <a:t> 4: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Hai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anh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em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xúc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động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khóc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rồi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trở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về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nhà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niềm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hạnh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phúc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59916" y="276181"/>
            <a:ext cx="5631653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84"/>
              </a:lnSpc>
              <a:spcBef>
                <a:spcPct val="0"/>
              </a:spcBef>
            </a:pP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1.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Bối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cảnh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,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cốt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endParaRPr lang="en-US" sz="3127" spc="69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92739" y="1973900"/>
            <a:ext cx="10802606" cy="1225531"/>
          </a:xfrm>
          <a:prstGeom prst="rect">
            <a:avLst/>
          </a:prstGeom>
        </p:spPr>
        <p:txBody>
          <a:bodyPr lIns="169333" tIns="169333" rIns="169333" bIns="169333" rtlCol="0" anchor="b"/>
          <a:lstStyle/>
          <a:p>
            <a:pPr algn="just">
              <a:lnSpc>
                <a:spcPts val="3468"/>
              </a:lnSpc>
            </a:pPr>
            <a:r>
              <a:rPr lang="en-US" sz="2266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2266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2266" dirty="0">
                <a:solidFill>
                  <a:srgbClr val="454B85"/>
                </a:solidFill>
                <a:latin typeface="Roboto Condensed Bold"/>
              </a:rPr>
              <a:t> 1: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thao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thức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đêm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vì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lo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mưa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lớn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lên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làm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ngập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dải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cát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giữa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ở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ngoài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đó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có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thể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bị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nhấn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454B85"/>
                </a:solidFill>
                <a:latin typeface="Roboto Condensed"/>
              </a:rPr>
              <a:t>chìm</a:t>
            </a:r>
            <a:r>
              <a:rPr lang="en-US" sz="2266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757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34"/>
          <a:stretch>
            <a:fillRect/>
          </a:stretch>
        </p:blipFill>
        <p:spPr>
          <a:xfrm>
            <a:off x="7180013" y="4631495"/>
            <a:ext cx="2479978" cy="30934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59990" y="-643643"/>
            <a:ext cx="2317779" cy="2250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275638" y="2089991"/>
            <a:ext cx="1368745" cy="806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10316">
            <a:off x="3009870" y="1799874"/>
            <a:ext cx="1157768" cy="13865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667813" y="1543353"/>
            <a:ext cx="958509" cy="9497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565579">
            <a:off x="1436340" y="5826041"/>
            <a:ext cx="584261" cy="3941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450768" y="6006602"/>
            <a:ext cx="345134" cy="343251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 rot="-293546">
            <a:off x="1233273" y="3351001"/>
            <a:ext cx="3066457" cy="254597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dirty="0" err="1" smtClean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Nhóm</a:t>
              </a:r>
              <a:r>
                <a:rPr lang="en-US" sz="2000" dirty="0" smtClean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smtClean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1,2,3</a:t>
              </a:r>
              <a:r>
                <a:rPr lang="en-US" sz="2000" dirty="0" smtClean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: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Tìm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hiểu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nhân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vật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Mon. (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Phiếu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học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tập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số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4).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329013" y="1307379"/>
            <a:ext cx="3226626" cy="259501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dirty="0" err="1" smtClean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Nhóm</a:t>
              </a:r>
              <a:r>
                <a:rPr lang="en-US" sz="2000" dirty="0" smtClean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smtClean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4,5,6</a:t>
              </a:r>
              <a:r>
                <a:rPr lang="en-US" sz="2000" dirty="0" smtClean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: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Tìm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hiểu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nhân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vật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Mên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(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Phiếu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học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tập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số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5).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 rot="-123220">
            <a:off x="8927939" y="2389041"/>
            <a:ext cx="3171542" cy="271272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dirty="0" err="1" smtClean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Nhóm</a:t>
              </a:r>
              <a:r>
                <a:rPr lang="en-US" sz="2000" dirty="0" smtClean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7,8,9: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Tìm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hiểu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ý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nghĩa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các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chi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tiết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tiêu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biểu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. (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Phiếu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học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tập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000" dirty="0" err="1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số</a:t>
              </a:r>
              <a:r>
                <a:rPr lang="en-US" sz="2000" dirty="0">
                  <a:solidFill>
                    <a:srgbClr val="454B85">
                      <a:alpha val="77647"/>
                    </a:srgbClr>
                  </a:solidFill>
                  <a:latin typeface="Roboto Condensed"/>
                </a:rPr>
                <a:t> 6).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690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35456">
            <a:off x="-1257652" y="4404700"/>
            <a:ext cx="14973299" cy="51725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4305">
            <a:off x="741106" y="1210232"/>
            <a:ext cx="3275233" cy="46325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41733" y="1539622"/>
            <a:ext cx="3275233" cy="46325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705144" y="2232156"/>
            <a:ext cx="2293342" cy="33663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204950" y="83872"/>
            <a:ext cx="3275233" cy="4632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56483" y="3740845"/>
            <a:ext cx="2153226" cy="32501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88748" y="2765255"/>
            <a:ext cx="397052" cy="3956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478517" y="1711047"/>
            <a:ext cx="352773" cy="3514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21718">
            <a:off x="9628300" y="-529070"/>
            <a:ext cx="2133163" cy="13574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20738">
            <a:off x="2060710" y="737238"/>
            <a:ext cx="493697" cy="4892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670381" y="-826692"/>
            <a:ext cx="2161729" cy="22689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4987023" y="6172201"/>
            <a:ext cx="294646" cy="2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97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061884" y="-942536"/>
            <a:ext cx="13642258" cy="880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1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157316" y="-132873"/>
            <a:ext cx="2923953" cy="2743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131277" y="184247"/>
            <a:ext cx="1368745" cy="80631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178721" y="990562"/>
            <a:ext cx="5063922" cy="500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  <a:spcBef>
                <a:spcPct val="0"/>
              </a:spcBef>
            </a:pPr>
            <a:r>
              <a:rPr lang="en-US" sz="3127" b="1" spc="69" dirty="0" smtClean="0">
                <a:solidFill>
                  <a:srgbClr val="454B85"/>
                </a:solidFill>
                <a:latin typeface="SVN-HC Green Grove" panose="02000000000000000000" pitchFamily="50" charset="0"/>
              </a:rPr>
              <a:t>2. </a:t>
            </a:r>
            <a:r>
              <a:rPr lang="en-US" sz="3127" b="1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Nhân</a:t>
            </a:r>
            <a:r>
              <a:rPr lang="en-US" sz="3127" b="1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3127" b="1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vật</a:t>
            </a:r>
            <a:r>
              <a:rPr lang="en-US" sz="3127" b="1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 Mon </a:t>
            </a:r>
            <a:r>
              <a:rPr lang="en-US" sz="3127" b="1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và</a:t>
            </a:r>
            <a:r>
              <a:rPr lang="en-US" sz="3127" b="1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3127" b="1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Mên</a:t>
            </a:r>
            <a:endParaRPr lang="en-US" sz="3127" b="1" spc="69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30534" y="2925171"/>
            <a:ext cx="8330775" cy="1212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spc="41" dirty="0">
                <a:solidFill>
                  <a:srgbClr val="454B85"/>
                </a:solidFill>
                <a:latin typeface="Roboto Condensed Bold"/>
              </a:rPr>
              <a:t>* </a:t>
            </a:r>
            <a:r>
              <a:rPr lang="en-US" sz="2800" spc="41" dirty="0" err="1">
                <a:solidFill>
                  <a:srgbClr val="454B85"/>
                </a:solidFill>
                <a:latin typeface="Roboto Condensed Bold"/>
              </a:rPr>
              <a:t>Nhân</a:t>
            </a:r>
            <a:r>
              <a:rPr lang="en-US" sz="2800" spc="4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800" spc="41" dirty="0" err="1">
                <a:solidFill>
                  <a:srgbClr val="454B85"/>
                </a:solidFill>
                <a:latin typeface="Roboto Condensed Bold"/>
              </a:rPr>
              <a:t>vật</a:t>
            </a:r>
            <a:r>
              <a:rPr lang="en-US" sz="2800" spc="41" dirty="0">
                <a:solidFill>
                  <a:srgbClr val="454B85"/>
                </a:solidFill>
                <a:latin typeface="Roboto Condensed Bold"/>
              </a:rPr>
              <a:t> Mon (</a:t>
            </a:r>
            <a:r>
              <a:rPr lang="en-US" sz="2800" spc="41" dirty="0" err="1">
                <a:solidFill>
                  <a:srgbClr val="454B85"/>
                </a:solidFill>
                <a:latin typeface="Roboto Condensed Bold"/>
              </a:rPr>
              <a:t>Trong</a:t>
            </a:r>
            <a:r>
              <a:rPr lang="en-US" sz="2800" spc="4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800" spc="41" dirty="0" err="1">
                <a:solidFill>
                  <a:srgbClr val="454B85"/>
                </a:solidFill>
                <a:latin typeface="Roboto Condensed Bold"/>
              </a:rPr>
              <a:t>cuộc</a:t>
            </a:r>
            <a:r>
              <a:rPr lang="en-US" sz="2800" spc="4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800" spc="41" dirty="0" err="1">
                <a:solidFill>
                  <a:srgbClr val="454B85"/>
                </a:solidFill>
                <a:latin typeface="Roboto Condensed Bold"/>
              </a:rPr>
              <a:t>trò</a:t>
            </a:r>
            <a:r>
              <a:rPr lang="en-US" sz="2800" spc="4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800" spc="41" dirty="0" err="1">
                <a:solidFill>
                  <a:srgbClr val="454B85"/>
                </a:solidFill>
                <a:latin typeface="Roboto Condensed Bold"/>
              </a:rPr>
              <a:t>chuyện</a:t>
            </a:r>
            <a:r>
              <a:rPr lang="en-US" sz="2800" spc="4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800" spc="41" dirty="0" err="1">
                <a:solidFill>
                  <a:srgbClr val="454B85"/>
                </a:solidFill>
                <a:latin typeface="Roboto Condensed Bold"/>
              </a:rPr>
              <a:t>với</a:t>
            </a:r>
            <a:r>
              <a:rPr lang="en-US" sz="2800" spc="4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800" spc="41" dirty="0" err="1">
                <a:solidFill>
                  <a:srgbClr val="454B85"/>
                </a:solidFill>
                <a:latin typeface="Roboto Condensed Bold"/>
              </a:rPr>
              <a:t>anh</a:t>
            </a:r>
            <a:r>
              <a:rPr lang="en-US" sz="2800" spc="4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800" spc="41" dirty="0" err="1">
                <a:solidFill>
                  <a:srgbClr val="454B85"/>
                </a:solidFill>
                <a:latin typeface="Roboto Condensed Bold"/>
              </a:rPr>
              <a:t>giữa</a:t>
            </a:r>
            <a:r>
              <a:rPr lang="en-US" sz="2800" spc="4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800" spc="41" dirty="0" err="1">
                <a:solidFill>
                  <a:srgbClr val="454B85"/>
                </a:solidFill>
                <a:latin typeface="Roboto Condensed Bold"/>
              </a:rPr>
              <a:t>đêm</a:t>
            </a:r>
            <a:r>
              <a:rPr lang="en-US" sz="2800" spc="4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800" spc="41" dirty="0" err="1">
                <a:solidFill>
                  <a:srgbClr val="454B85"/>
                </a:solidFill>
                <a:latin typeface="Roboto Condensed Bold"/>
              </a:rPr>
              <a:t>khuya</a:t>
            </a:r>
            <a:r>
              <a:rPr lang="en-US" sz="2800" spc="41" dirty="0">
                <a:solidFill>
                  <a:srgbClr val="454B85"/>
                </a:solidFill>
                <a:latin typeface="Roboto Condensed Bold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2534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251761"/>
              </p:ext>
            </p:extLst>
          </p:nvPr>
        </p:nvGraphicFramePr>
        <p:xfrm>
          <a:off x="559557" y="71045"/>
          <a:ext cx="11122927" cy="6643654"/>
        </p:xfrm>
        <a:graphic>
          <a:graphicData uri="http://schemas.openxmlformats.org/drawingml/2006/table">
            <a:tbl>
              <a:tblPr/>
              <a:tblGrid>
                <a:gridCol w="2285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3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4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99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rgbClr val="01398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 ĐỘNG, CỬ CHỈ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rgbClr val="01398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rgbClr val="01398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VỀ TÂM TRẠNG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7464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endParaRPr lang="en-US" sz="2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endParaRPr lang="en-US" sz="2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endParaRPr lang="en-US" sz="2400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6241">
                <a:tc gridSpan="3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Roboto Condensed"/>
                        </a:rPr>
                        <a:t>Ngây thơ, hồn nhiên, nhân hậu, biết yêu thương và trân trọng sự sống.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Roboto Condensed"/>
                        </a:rPr>
                        <a:t>Ngây thơ, hồn nhiên, nhân hậu, biết yêu thương và trân trọng sự sống.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8740" y="1078173"/>
            <a:ext cx="2156347" cy="445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Hai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cơn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bầy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chìa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im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endParaRPr lang="vi-VN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934270" y="1078173"/>
            <a:ext cx="605960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2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Anh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to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bãi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cát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giữa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sông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ngập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chưa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sợ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chim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chìa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vôi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non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chết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đuối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mất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Sao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chim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chìa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vôi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tổ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bờ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hả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anh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Anh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bao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nhìn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thấy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bầy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chim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chìa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vôi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bay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bãi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cát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chưa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Tổ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chim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chìm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mất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thả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bống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)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chỗ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cống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sông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sz="2200" i="1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Hay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nó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bờ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...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nó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bờ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anh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ạ. (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lặp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)...</a:t>
            </a:r>
          </a:p>
          <a:p>
            <a:endParaRPr lang="vi-VN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9103057" y="1078173"/>
            <a:ext cx="25794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Thao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sốt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ruột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lo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chìm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Quyết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  <a:p>
            <a:endParaRPr lang="vi-V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8740" y="5773003"/>
            <a:ext cx="10276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211305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56852" y="-575187"/>
            <a:ext cx="14600904" cy="83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0949" y="-2431472"/>
            <a:ext cx="13758718" cy="71889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65227" y="867112"/>
            <a:ext cx="5013309" cy="53050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72124" y="3657965"/>
            <a:ext cx="1934133" cy="20301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31537">
            <a:off x="797491" y="-678539"/>
            <a:ext cx="2595283" cy="16515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992363" y="-345719"/>
            <a:ext cx="1805005" cy="10665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514880" y="5688067"/>
            <a:ext cx="2056307" cy="19964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520662" y="-1427620"/>
            <a:ext cx="2125011" cy="21134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149186" y="5994667"/>
            <a:ext cx="357014" cy="355067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763767" y="2363413"/>
            <a:ext cx="7385419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6"/>
              </a:lnSpc>
            </a:pPr>
            <a:r>
              <a:rPr lang="en-US" sz="5816" dirty="0">
                <a:solidFill>
                  <a:srgbClr val="F8AFD3"/>
                </a:solidFill>
                <a:latin typeface="SVN-HC Green Grove" panose="02000000000000000000" pitchFamily="50" charset="0"/>
              </a:rPr>
              <a:t>BÀI 1: BẦU TRỜI TUỔI THƠ</a:t>
            </a:r>
          </a:p>
        </p:txBody>
      </p:sp>
    </p:spTree>
    <p:extLst>
      <p:ext uri="{BB962C8B-B14F-4D97-AF65-F5344CB8AC3E}">
        <p14:creationId xmlns:p14="http://schemas.microsoft.com/office/powerpoint/2010/main" val="3524586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924973"/>
              </p:ext>
            </p:extLst>
          </p:nvPr>
        </p:nvGraphicFramePr>
        <p:xfrm>
          <a:off x="235974" y="446196"/>
          <a:ext cx="11710220" cy="6363321"/>
        </p:xfrm>
        <a:graphic>
          <a:graphicData uri="http://schemas.openxmlformats.org/drawingml/2006/table">
            <a:tbl>
              <a:tblPr/>
              <a:tblGrid>
                <a:gridCol w="1065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6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0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7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842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en-US" sz="1700" dirty="0">
                        <a:solidFill>
                          <a:srgbClr val="454B85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0960" marR="60960" marT="30480" marB="30480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17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HÀNH ĐỘNG, CỬ CHỈ</a:t>
                      </a: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17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LỜI NÓI</a:t>
                      </a: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17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NHẬN XÉT VỀ TÂM TRẠNG</a:t>
                      </a: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320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000" b="1" dirty="0" err="1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dirty="0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b="1" dirty="0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b="1" dirty="0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b="1" dirty="0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1" dirty="0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000" b="1" dirty="0">
                        <a:solidFill>
                          <a:srgbClr val="454B85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2000" i="1" dirty="0">
                        <a:solidFill>
                          <a:srgbClr val="454B85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2000" i="1" dirty="0">
                        <a:solidFill>
                          <a:srgbClr val="454B85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2000" dirty="0">
                        <a:solidFill>
                          <a:srgbClr val="454B85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045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Khi </a:t>
                      </a:r>
                      <a:r>
                        <a:rPr lang="en-US" sz="2000" b="1" dirty="0" err="1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chèo</a:t>
                      </a:r>
                      <a:r>
                        <a:rPr lang="en-US" sz="2000" b="1" dirty="0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đò</a:t>
                      </a:r>
                      <a:r>
                        <a:rPr lang="en-US" sz="2000" b="1" dirty="0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="1" dirty="0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000" b="1" dirty="0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454B85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sông</a:t>
                      </a:r>
                      <a:endParaRPr lang="en-US" sz="2000" b="1" dirty="0">
                        <a:solidFill>
                          <a:srgbClr val="454B85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2000" dirty="0">
                        <a:solidFill>
                          <a:srgbClr val="454B85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2000" i="1" dirty="0">
                        <a:solidFill>
                          <a:srgbClr val="454B85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2000" dirty="0">
                        <a:solidFill>
                          <a:srgbClr val="454B85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245">
                <a:tc gridSpan="4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2000" dirty="0">
                        <a:solidFill>
                          <a:srgbClr val="454B85"/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454B85"/>
                          </a:solidFill>
                          <a:latin typeface="Roboto Condensed"/>
                        </a:rPr>
                        <a:t> nhân hậu, yêu quý loài vật, bình tĩnh, chín chắn.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454B85"/>
                          </a:solidFill>
                          <a:latin typeface="Roboto Condensed"/>
                        </a:rPr>
                        <a:t> nhân hậu, yêu quý loài vật, bình tĩnh, chín chắn.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454B85"/>
                          </a:solidFill>
                          <a:latin typeface="Roboto Condensed"/>
                        </a:rPr>
                        <a:t> nhân hậu, yêu quý loài vật, bình tĩnh, chín chắn.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4397897" y="62738"/>
            <a:ext cx="3050037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57"/>
              </a:lnSpc>
              <a:spcBef>
                <a:spcPct val="0"/>
              </a:spcBef>
            </a:pPr>
            <a:r>
              <a:rPr lang="en-US" sz="2400" spc="41" dirty="0">
                <a:solidFill>
                  <a:srgbClr val="454B85"/>
                </a:solidFill>
                <a:latin typeface="Roboto Condensed Bold"/>
              </a:rPr>
              <a:t>* </a:t>
            </a:r>
            <a:r>
              <a:rPr lang="en-US" sz="2400" spc="41" dirty="0" err="1">
                <a:solidFill>
                  <a:srgbClr val="454B85"/>
                </a:solidFill>
                <a:latin typeface="Roboto Condensed Bold"/>
              </a:rPr>
              <a:t>Nhân</a:t>
            </a:r>
            <a:r>
              <a:rPr lang="en-US" sz="2400" spc="4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400" spc="41" dirty="0" err="1">
                <a:solidFill>
                  <a:srgbClr val="454B85"/>
                </a:solidFill>
                <a:latin typeface="Roboto Condensed Bold"/>
              </a:rPr>
              <a:t>vật</a:t>
            </a:r>
            <a:r>
              <a:rPr lang="en-US" sz="2400" spc="4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400" spc="41" dirty="0" err="1">
                <a:solidFill>
                  <a:srgbClr val="454B85"/>
                </a:solidFill>
                <a:latin typeface="Roboto Condensed Bold"/>
              </a:rPr>
              <a:t>Mên</a:t>
            </a:r>
            <a:endParaRPr lang="en-US" sz="2400" spc="41" dirty="0">
              <a:solidFill>
                <a:srgbClr val="454B85"/>
              </a:solidFill>
              <a:latin typeface="Roboto Condensed 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2605" y="1209367"/>
            <a:ext cx="430652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ráo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hoảnh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dậy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Gắt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Thảng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thốt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bãi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cát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ngập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Im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Mon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Tổ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chim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chìm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mất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endParaRPr lang="vi-VN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707619" y="1209367"/>
            <a:ext cx="331838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chẳng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to,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mày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nghe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thấy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à? 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cái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mà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lắm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lẽ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sắp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ngập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mất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bãi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cát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Tao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cũng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sợ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endParaRPr lang="vi-VN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9320981" y="1607574"/>
            <a:ext cx="24629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Tỏ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gắt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gỏng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bầy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chìa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vôi</a:t>
            </a:r>
            <a:r>
              <a:rPr lang="en-US" sz="2400" dirty="0" smtClean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454B85"/>
              </a:solidFill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2100" y="4194800"/>
            <a:ext cx="43065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tỏ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kéo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đò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bến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thụp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căng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endParaRPr lang="vi-VN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678124" y="3835979"/>
            <a:ext cx="349537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0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Chứ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sao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xuống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đò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đấy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kéo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đò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bến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chứ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thì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chết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Bây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tao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kéo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mày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đẩy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tao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nhìn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xem</a:t>
            </a:r>
            <a:r>
              <a:rPr lang="en-US" sz="2000" i="1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endParaRPr lang="vi-VN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468465" y="4194800"/>
            <a:ext cx="2315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Cẩn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thận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tĩnh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đò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endParaRPr lang="vi-VN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33833" y="6184314"/>
            <a:ext cx="1110553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Nhận xét về tính cách: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tĩnh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chắn</a:t>
            </a:r>
            <a:r>
              <a:rPr lang="en-US" sz="2400" dirty="0">
                <a:solidFill>
                  <a:srgbClr val="454B85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1101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1909574" y="2564680"/>
            <a:ext cx="8628665" cy="397989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730870" y="1396077"/>
            <a:ext cx="6832096" cy="776233"/>
            <a:chOff x="0" y="0"/>
            <a:chExt cx="427534" cy="58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7534" cy="58653"/>
            </a:xfrm>
            <a:custGeom>
              <a:avLst/>
              <a:gdLst/>
              <a:ahLst/>
              <a:cxnLst/>
              <a:rect l="l" t="t" r="r" b="b"/>
              <a:pathLst>
                <a:path w="427534" h="58653">
                  <a:moveTo>
                    <a:pt x="0" y="0"/>
                  </a:moveTo>
                  <a:lnTo>
                    <a:pt x="427534" y="0"/>
                  </a:lnTo>
                  <a:lnTo>
                    <a:pt x="427534" y="58653"/>
                  </a:lnTo>
                  <a:lnTo>
                    <a:pt x="0" y="58653"/>
                  </a:lnTo>
                  <a:close/>
                </a:path>
              </a:pathLst>
            </a:custGeom>
            <a:solidFill>
              <a:srgbClr val="454B8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169333" tIns="169333" rIns="169333" bIns="169333" rtlCol="0" anchor="ctr"/>
            <a:lstStyle/>
            <a:p>
              <a:pPr algn="ctr">
                <a:lnSpc>
                  <a:spcPts val="3037"/>
                </a:lnSpc>
              </a:pPr>
              <a:endParaRPr lang="en-US" sz="2266" dirty="0">
                <a:solidFill>
                  <a:srgbClr val="FFFFFF"/>
                </a:solidFill>
                <a:latin typeface="Roboto Condensed Bold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47075" y="332128"/>
            <a:ext cx="4329977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  <a:spcBef>
                <a:spcPct val="0"/>
              </a:spcBef>
            </a:pPr>
            <a:r>
              <a:rPr lang="en-US" sz="3127" spc="69" dirty="0" smtClean="0">
                <a:solidFill>
                  <a:srgbClr val="454B85"/>
                </a:solidFill>
                <a:latin typeface="SVN-HC Green Grove" panose="02000000000000000000" pitchFamily="50" charset="0"/>
              </a:rPr>
              <a:t>2.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Nhân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vật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 Mon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và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3127" spc="69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Mên</a:t>
            </a:r>
            <a:endParaRPr lang="en-US" sz="3127" spc="69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901447" y="3627145"/>
            <a:ext cx="6661519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algn="just">
              <a:lnSpc>
                <a:spcPts val="3082"/>
              </a:lnSpc>
              <a:buFont typeface="Arial" panose="020B0604020202020204" pitchFamily="34" charset="0"/>
              <a:buChar char="•"/>
            </a:pP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Mon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ngây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thơ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hồn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nhiên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tinh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nghịch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nhí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nhảnh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. </a:t>
            </a:r>
          </a:p>
          <a:p>
            <a:pPr marL="304815" indent="-304815" algn="just">
              <a:lnSpc>
                <a:spcPts val="3082"/>
              </a:lnSpc>
              <a:buFont typeface="Arial" panose="020B0604020202020204" pitchFamily="34" charset="0"/>
              <a:buChar char="•"/>
            </a:pP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Mên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trầm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tĩnh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chín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 smtClean="0">
                <a:solidFill>
                  <a:srgbClr val="6561AF"/>
                </a:solidFill>
                <a:latin typeface="Roboto Condensed"/>
              </a:rPr>
              <a:t>chắn</a:t>
            </a:r>
            <a:r>
              <a:rPr lang="en-US" sz="2800" spc="49" dirty="0" smtClean="0">
                <a:solidFill>
                  <a:srgbClr val="6561AF"/>
                </a:solidFill>
                <a:latin typeface="Roboto Condensed"/>
              </a:rPr>
              <a:t>. </a:t>
            </a:r>
            <a:endParaRPr lang="en-US" sz="2800" spc="49" dirty="0">
              <a:solidFill>
                <a:srgbClr val="6561AF"/>
              </a:solidFill>
              <a:latin typeface="Roboto Condensed"/>
            </a:endParaRPr>
          </a:p>
          <a:p>
            <a:pPr marL="304815" indent="-304815" algn="just">
              <a:lnSpc>
                <a:spcPts val="3082"/>
              </a:lnSpc>
              <a:buFont typeface="Arial" panose="020B0604020202020204" pitchFamily="34" charset="0"/>
              <a:buChar char="•"/>
            </a:pP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Cả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hai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đều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chung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nhau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ở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tâm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hồn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nhạy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cảm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và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tấm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lòng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yêu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mến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bầy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chim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chìa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vôi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,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yêu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mến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các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loài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động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vật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nhỏ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800" spc="49" dirty="0" err="1">
                <a:solidFill>
                  <a:srgbClr val="6561AF"/>
                </a:solidFill>
                <a:latin typeface="Roboto Condensed"/>
              </a:rPr>
              <a:t>bé</a:t>
            </a:r>
            <a:r>
              <a:rPr lang="en-US" sz="2800" spc="49" dirty="0">
                <a:solidFill>
                  <a:srgbClr val="6561AF"/>
                </a:solidFill>
                <a:latin typeface="Roboto Condensed"/>
              </a:rPr>
              <a:t>. 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89945">
            <a:off x="14215" y="3425149"/>
            <a:ext cx="2665720" cy="31924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14909">
            <a:off x="9703964" y="1883516"/>
            <a:ext cx="3196017" cy="4879416"/>
          </a:xfrm>
          <a:prstGeom prst="rect">
            <a:avLst/>
          </a:prstGeom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A1991696-C95E-166A-4C27-49722BC068AD}"/>
              </a:ext>
            </a:extLst>
          </p:cNvPr>
          <p:cNvSpPr txBox="1"/>
          <p:nvPr/>
        </p:nvSpPr>
        <p:spPr>
          <a:xfrm>
            <a:off x="2893149" y="1248388"/>
            <a:ext cx="6398582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79"/>
              </a:lnSpc>
              <a:spcBef>
                <a:spcPct val="0"/>
              </a:spcBef>
            </a:pPr>
            <a:r>
              <a:rPr lang="en-US" sz="2800" b="1" spc="109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Nhận</a:t>
            </a:r>
            <a:r>
              <a:rPr lang="en-US" sz="2800" b="1" spc="109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spc="109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xét</a:t>
            </a:r>
            <a:r>
              <a:rPr lang="en-US" sz="2800" b="1" spc="109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spc="109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chung</a:t>
            </a:r>
            <a:r>
              <a:rPr lang="en-US" sz="2800" b="1" spc="109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spc="109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2800" b="1" spc="109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spc="109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tính</a:t>
            </a:r>
            <a:r>
              <a:rPr lang="en-US" sz="2800" b="1" spc="109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spc="109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cách</a:t>
            </a:r>
            <a:r>
              <a:rPr lang="en-US" sz="2800" b="1" spc="109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spc="109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2800" b="1" spc="109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2 </a:t>
            </a:r>
            <a:r>
              <a:rPr lang="en-US" sz="2800" b="1" spc="109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anh</a:t>
            </a:r>
            <a:r>
              <a:rPr lang="en-US" sz="2800" b="1" spc="109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2800" b="1" spc="109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endParaRPr lang="en-US" sz="2800" b="1" spc="109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2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091381" y="-1032387"/>
            <a:ext cx="14084710" cy="899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1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99341" y="5628009"/>
            <a:ext cx="2894845" cy="1710590"/>
          </a:xfrm>
          <a:prstGeom prst="rect">
            <a:avLst/>
          </a:prstGeom>
        </p:spPr>
      </p:pic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367920"/>
              </p:ext>
            </p:extLst>
          </p:nvPr>
        </p:nvGraphicFramePr>
        <p:xfrm>
          <a:off x="457200" y="1077548"/>
          <a:ext cx="11145003" cy="5171365"/>
        </p:xfrm>
        <a:graphic>
          <a:graphicData uri="http://schemas.openxmlformats.org/drawingml/2006/table">
            <a:tbl>
              <a:tblPr/>
              <a:tblGrid>
                <a:gridCol w="4379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5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65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1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CHI TIẾT</a:t>
                      </a:r>
                      <a:endParaRPr lang="en-US" sz="700" dirty="0"/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100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CÁI HAY CỦA CHI TIẾT</a:t>
                      </a:r>
                      <a:endParaRPr lang="en-US" sz="700" dirty="0"/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095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bỏng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ướt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át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ngột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bứt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khổng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lồ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2000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i="1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17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276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mảnh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dẻ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run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rẩy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đập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bỏng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vụt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bứt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cát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i="1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endParaRPr lang="en-US" sz="17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678005" y="1077548"/>
            <a:ext cx="294646" cy="29303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71515" y="130216"/>
            <a:ext cx="5295198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  <a:spcBef>
                <a:spcPct val="0"/>
              </a:spcBef>
            </a:pP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3</a:t>
            </a:r>
            <a:r>
              <a:rPr lang="en-US" sz="3127" spc="69" dirty="0" smtClean="0">
                <a:solidFill>
                  <a:srgbClr val="454B85"/>
                </a:solidFill>
                <a:latin typeface="SVN-HC Green Grove" panose="02000000000000000000" pitchFamily="50" charset="0"/>
              </a:rPr>
              <a:t>. </a:t>
            </a:r>
            <a:r>
              <a:rPr lang="en-US" sz="3127" spc="69" dirty="0">
                <a:solidFill>
                  <a:srgbClr val="454B85"/>
                </a:solidFill>
                <a:latin typeface="SVN-HC Green Grove" panose="02000000000000000000" pitchFamily="50" charset="0"/>
              </a:rPr>
              <a:t>CHI TIẾT TIÊU BIỂU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70206" y="1778424"/>
            <a:ext cx="64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tuyệt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diệu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mãnh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liệt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ngờ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Mon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ngàng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hoan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sướng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0206" y="3878826"/>
            <a:ext cx="6400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Chi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hồi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kịch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Cho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dũng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mẽ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nỗ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non.</a:t>
            </a:r>
          </a:p>
          <a:p>
            <a:pPr algn="just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tưởng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nghị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giây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bộc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phi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vượt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8938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887699" y="463095"/>
            <a:ext cx="3237003" cy="3397617"/>
          </a:xfrm>
          <a:prstGeom prst="rect">
            <a:avLst/>
          </a:prstGeom>
        </p:spPr>
      </p:pic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405038"/>
              </p:ext>
            </p:extLst>
          </p:nvPr>
        </p:nvGraphicFramePr>
        <p:xfrm>
          <a:off x="693174" y="463096"/>
          <a:ext cx="10813027" cy="5126542"/>
        </p:xfrm>
        <a:graphic>
          <a:graphicData uri="http://schemas.openxmlformats.org/drawingml/2006/table">
            <a:tbl>
              <a:tblPr/>
              <a:tblGrid>
                <a:gridCol w="4381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1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482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700" b="1" dirty="0">
                          <a:solidFill>
                            <a:srgbClr val="FFFFF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 TIẾT</a:t>
                      </a:r>
                      <a:endParaRPr lang="en-US" sz="17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700" b="1" dirty="0">
                          <a:solidFill>
                            <a:srgbClr val="FFFFF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CÁI HAY CỦA CHI TIẾT</a:t>
                      </a:r>
                      <a:endParaRPr lang="en-US" sz="17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7370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chuyến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mỏng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manh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run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rẩy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lùm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dứa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dại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i="1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endParaRPr lang="en-US" sz="17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4350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Mon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Mên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chìa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0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000" i="1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endParaRPr lang="en-US" sz="1700" dirty="0">
                        <a:solidFill>
                          <a:srgbClr val="00000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7088"/>
          <a:stretch>
            <a:fillRect/>
          </a:stretch>
        </p:blipFill>
        <p:spPr>
          <a:xfrm>
            <a:off x="1956512" y="5718232"/>
            <a:ext cx="883526" cy="72326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098800" y="5733791"/>
            <a:ext cx="8578261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Vai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trò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của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chi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tiết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trong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truyện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: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Bộc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lộ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tính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cách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nhân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vật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,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làm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nên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tư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tưởng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,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chủ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đề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của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tác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phẩm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;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là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yếu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tố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tạo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nên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sức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hấp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dẫn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của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tác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 </a:t>
            </a:r>
            <a:r>
              <a:rPr lang="en-US" sz="1999" spc="43" dirty="0" err="1">
                <a:solidFill>
                  <a:srgbClr val="892959"/>
                </a:solidFill>
                <a:latin typeface="Roboto Condensed Bold"/>
              </a:rPr>
              <a:t>phẩm</a:t>
            </a:r>
            <a:r>
              <a:rPr lang="en-US" sz="1999" spc="43" dirty="0">
                <a:solidFill>
                  <a:srgbClr val="892959"/>
                </a:solidFill>
                <a:latin typeface="Roboto Condensed Bold"/>
              </a:rPr>
              <a:t>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33375" y="879743"/>
            <a:ext cx="397052" cy="3956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20738">
            <a:off x="-137655" y="1834971"/>
            <a:ext cx="867333" cy="8594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678005" y="1077548"/>
            <a:ext cx="294646" cy="29303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465534">
            <a:off x="-475548" y="4848507"/>
            <a:ext cx="2224995" cy="29487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74890" y="1370587"/>
            <a:ext cx="4734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vươn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  <a:p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91432" y="3156915"/>
            <a:ext cx="61648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ngờ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mãnh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phúc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chìa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nớt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- Cho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....</a:t>
            </a:r>
          </a:p>
          <a:p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05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-169805" y="245344"/>
            <a:ext cx="9529052" cy="461665"/>
            <a:chOff x="-178462" y="1828800"/>
            <a:chExt cx="19060588" cy="923316"/>
          </a:xfrm>
        </p:grpSpPr>
        <p:sp>
          <p:nvSpPr>
            <p:cNvPr id="31" name="Round Same Side Corner Rectangle 30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09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16541" y="1828800"/>
              <a:ext cx="1400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09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09"/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6767" y="932723"/>
            <a:ext cx="7980745" cy="19294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6811" y="2220551"/>
            <a:ext cx="6182331" cy="4154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lnSpc>
                <a:spcPct val="150000"/>
              </a:lnSpc>
            </a:pP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 qua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Mon.</a:t>
            </a:r>
          </a:p>
          <a:p>
            <a:pPr algn="just" defTabSz="914377">
              <a:lnSpc>
                <a:spcPct val="150000"/>
              </a:lnSpc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Qua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ngây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tràn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1" name="!!!Picture 3">
            <a:extLst>
              <a:ext uri="{FF2B5EF4-FFF2-40B4-BE49-F238E27FC236}">
                <a16:creationId xmlns:a16="http://schemas.microsoft.com/office/drawing/2014/main" id="{7F51F0B8-CCC6-409E-9E2B-1F74D7EDA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81" y="1604797"/>
            <a:ext cx="5588531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352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-169805" y="245344"/>
            <a:ext cx="9529052" cy="461665"/>
            <a:chOff x="-178462" y="1828800"/>
            <a:chExt cx="19060588" cy="923316"/>
          </a:xfrm>
        </p:grpSpPr>
        <p:sp>
          <p:nvSpPr>
            <p:cNvPr id="31" name="Round Same Side Corner Rectangle 30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76509"/>
              <a:endParaRPr lang="en-US" sz="21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16541" y="1828800"/>
              <a:ext cx="1400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76509"/>
              <a:r>
                <a:rPr lang="en-US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67735" y="1828800"/>
              <a:ext cx="16814391" cy="92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76509"/>
              <a:r>
                <a:rPr lang="en-US" sz="2400" b="1" dirty="0">
                  <a:solidFill>
                    <a:srgbClr val="31859C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78" y="1604798"/>
            <a:ext cx="5917697" cy="14306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5077" y="2900001"/>
            <a:ext cx="6205816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lnSpc>
                <a:spcPct val="150000"/>
              </a:lnSpc>
            </a:pP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Tình huống truyện tự nhiên, hấp dẫn.</a:t>
            </a:r>
          </a:p>
          <a:p>
            <a:pPr algn="just" defTabSz="914377">
              <a:lnSpc>
                <a:spcPct val="150000"/>
              </a:lnSpc>
            </a:pP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giản dị, phù hợp với trẻ thơ.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>
              <a:lnSpc>
                <a:spcPct val="150000"/>
              </a:lnSpc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1" name="!!!Picture 3">
            <a:extLst>
              <a:ext uri="{FF2B5EF4-FFF2-40B4-BE49-F238E27FC236}">
                <a16:creationId xmlns:a16="http://schemas.microsoft.com/office/drawing/2014/main" id="{7F51F0B8-CCC6-409E-9E2B-1F74D7EDA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81" y="1220755"/>
            <a:ext cx="5588531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56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9" y="4992694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20475" y="52715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2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2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1710557" y="961436"/>
            <a:ext cx="612891" cy="612891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33329" y="138630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2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3300288" y="1820576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01383" y="52245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200" b="1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9168342" y="956727"/>
            <a:ext cx="859141" cy="85914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630511" y="27064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200" b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59" name="5-Point Star 58">
            <a:hlinkClick r:id="rId5" action="ppaction://hlinksldjump"/>
          </p:cNvPr>
          <p:cNvSpPr/>
          <p:nvPr/>
        </p:nvSpPr>
        <p:spPr>
          <a:xfrm>
            <a:off x="7630511" y="3209870"/>
            <a:ext cx="626099" cy="62609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032997" y="152348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200" b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63" name="5-Point Star 62">
            <a:hlinkClick r:id="rId6" action="ppaction://hlinksldjump"/>
          </p:cNvPr>
          <p:cNvSpPr/>
          <p:nvPr/>
        </p:nvSpPr>
        <p:spPr>
          <a:xfrm>
            <a:off x="5855110" y="2108256"/>
            <a:ext cx="722671" cy="79717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429420" y="4766507"/>
            <a:ext cx="57415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/>
            <a:r>
              <a:rPr lang="en-US" sz="8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5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29" y="1336024"/>
            <a:ext cx="247651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7" y="1866181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2" y="1889180"/>
            <a:ext cx="174279" cy="15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5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35802E-6 L 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7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trò chuyện của Mon và Mên bắt đầu vào thời gian nào? Ai là người bắt đầu câu chuyện?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834737"/>
            <a:ext cx="7955280" cy="172893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khoảng 2 giờ sáng. Mon là người đánh thức và bắt đầu câu chuyện với anh Mên</a:t>
            </a:r>
            <a:endParaRPr lang="en-US" sz="3200" b="1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58669" y="3013504"/>
            <a:ext cx="46746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0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xác định đề tài và ngôi kể của truyện Bầy chim chìa vôi?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algn="ctr" defTabSz="914377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trẻ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và thiên nhiên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ctr" defTabSz="914377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kể: ngôi thứ ba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58665" y="3013504"/>
            <a:ext cx="46746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1695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01688" y="-70683"/>
            <a:ext cx="2070289" cy="2173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787339" y="5690522"/>
            <a:ext cx="1635327" cy="9633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546959" y="2023102"/>
            <a:ext cx="1918483" cy="12208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869711" y="-528660"/>
            <a:ext cx="1552955" cy="154448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663268">
            <a:off x="-693944" y="1846161"/>
            <a:ext cx="2628927" cy="3613646"/>
          </a:xfrm>
          <a:prstGeom prst="rect">
            <a:avLst/>
          </a:prstGeom>
        </p:spPr>
      </p:pic>
      <p:sp>
        <p:nvSpPr>
          <p:cNvPr id="31" name="AutoShape 6" descr="https://f9-zpcloud.zdn.vn/3815796083209706962/feb0d434964a43141a5b.jpg"/>
          <p:cNvSpPr>
            <a:spLocks noChangeAspect="1" noChangeArrowheads="1"/>
          </p:cNvSpPr>
          <p:nvPr/>
        </p:nvSpPr>
        <p:spPr bwMode="auto">
          <a:xfrm>
            <a:off x="103717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vi-VN" sz="1200"/>
          </a:p>
        </p:txBody>
      </p:sp>
      <p:sp>
        <p:nvSpPr>
          <p:cNvPr id="32" name="AutoShape 8" descr="https://f9-zpcloud.zdn.vn/3815796083209706962/feb0d434964a43141a5b.jpg"/>
          <p:cNvSpPr>
            <a:spLocks noChangeAspect="1" noChangeArrowheads="1"/>
          </p:cNvSpPr>
          <p:nvPr/>
        </p:nvSpPr>
        <p:spPr bwMode="auto">
          <a:xfrm>
            <a:off x="205317" y="5292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vi-VN" sz="1200"/>
          </a:p>
        </p:txBody>
      </p:sp>
      <p:sp>
        <p:nvSpPr>
          <p:cNvPr id="34" name="AutoShape 10" descr="https://f9-zpcloud.zdn.vn/3815796083209706962/feb0d434964a43141a5b.jpg"/>
          <p:cNvSpPr>
            <a:spLocks noChangeAspect="1" noChangeArrowheads="1"/>
          </p:cNvSpPr>
          <p:nvPr/>
        </p:nvSpPr>
        <p:spPr bwMode="auto">
          <a:xfrm>
            <a:off x="306917" y="106892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vi-VN" sz="1200"/>
          </a:p>
        </p:txBody>
      </p:sp>
      <p:sp>
        <p:nvSpPr>
          <p:cNvPr id="35" name="AutoShape 12" descr="https://f9-zpcloud.zdn.vn/3815796083209706962/feb0d434964a43141a5b.jpg"/>
          <p:cNvSpPr>
            <a:spLocks noChangeAspect="1" noChangeArrowheads="1"/>
          </p:cNvSpPr>
          <p:nvPr/>
        </p:nvSpPr>
        <p:spPr bwMode="auto">
          <a:xfrm>
            <a:off x="408517" y="208492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vi-VN" sz="1200"/>
          </a:p>
        </p:txBody>
      </p:sp>
      <p:sp>
        <p:nvSpPr>
          <p:cNvPr id="36" name="AutoShape 14" descr="Mở ảnh"/>
          <p:cNvSpPr>
            <a:spLocks noChangeAspect="1" noChangeArrowheads="1"/>
          </p:cNvSpPr>
          <p:nvPr/>
        </p:nvSpPr>
        <p:spPr bwMode="auto">
          <a:xfrm>
            <a:off x="510117" y="310092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vi-VN" sz="1200"/>
          </a:p>
        </p:txBody>
      </p:sp>
      <p:sp>
        <p:nvSpPr>
          <p:cNvPr id="37" name="AutoShape 16" descr="Mở ảnh"/>
          <p:cNvSpPr>
            <a:spLocks noChangeAspect="1" noChangeArrowheads="1"/>
          </p:cNvSpPr>
          <p:nvPr/>
        </p:nvSpPr>
        <p:spPr bwMode="auto">
          <a:xfrm>
            <a:off x="611717" y="411692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vi-VN" sz="120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22" y="0"/>
            <a:ext cx="10054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12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86001" y="932723"/>
            <a:ext cx="7595444" cy="748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vi-V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426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cần trả lời câu hỏi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5496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87488" y="869947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chuyện diễn ra mấy cuộc giải cứu, kể tên cuộc giải cứu đó?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7757" y="4005064"/>
            <a:ext cx="7955280" cy="172819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8690"/>
            <a:r>
              <a:rPr lang="vi-VN" sz="32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 chuyện diễn ra 2 cuộc giải cứu</a:t>
            </a:r>
          </a:p>
          <a:p>
            <a:pPr marL="457189" indent="-457189" algn="just" defTabSz="1218690">
              <a:buFontTx/>
              <a:buChar char="-"/>
            </a:pPr>
            <a:r>
              <a:rPr lang="vi-VN" sz="32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 cứu chim chìa vôi</a:t>
            </a:r>
          </a:p>
          <a:p>
            <a:pPr marL="457189" indent="-457189" algn="just" defTabSz="1218690">
              <a:buFontTx/>
              <a:buChar char="-"/>
            </a:pPr>
            <a:r>
              <a:rPr lang="vi-VN" sz="32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 cứu con cá bống</a:t>
            </a:r>
            <a:endParaRPr lang="vi-VN" sz="3200" b="1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37232" y="2768178"/>
            <a:ext cx="46746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47040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vi-VN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 của em về hai nhân vật Mon và Men? Em học được điều gì từ hai nhân vật đó?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3925" y="3270924"/>
            <a:ext cx="93041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entagon 6">
            <a:hlinkClick r:id="rId7" action="ppaction://hlinksldjump"/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3949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5004" y="-1921072"/>
            <a:ext cx="13758718" cy="71889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872124" y="2089660"/>
            <a:ext cx="1934133" cy="20301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31537">
            <a:off x="797491" y="-678539"/>
            <a:ext cx="2595283" cy="1651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04465" y="-286557"/>
            <a:ext cx="1805005" cy="10665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514880" y="5688067"/>
            <a:ext cx="2056307" cy="19964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381189" y="-1392546"/>
            <a:ext cx="2125011" cy="21134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660684" y="5817133"/>
            <a:ext cx="357014" cy="3550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82170" y="2597422"/>
            <a:ext cx="3470445" cy="4088889"/>
          </a:xfrm>
          <a:prstGeom prst="rect">
            <a:avLst/>
          </a:prstGeom>
        </p:spPr>
      </p:pic>
      <p:graphicFrame>
        <p:nvGraphicFramePr>
          <p:cNvPr id="10" name="Table 10"/>
          <p:cNvGraphicFramePr>
            <a:graphicFrameLocks noGrp="1"/>
          </p:cNvGraphicFramePr>
          <p:nvPr>
            <p:extLst/>
          </p:nvPr>
        </p:nvGraphicFramePr>
        <p:xfrm>
          <a:off x="4786639" y="2802526"/>
          <a:ext cx="6874044" cy="3575049"/>
        </p:xfrm>
        <a:graphic>
          <a:graphicData uri="http://schemas.openxmlformats.org/drawingml/2006/table">
            <a:tbl>
              <a:tblPr/>
              <a:tblGrid>
                <a:gridCol w="1956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7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1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mở</a:t>
                      </a:r>
                      <a:r>
                        <a:rPr lang="en-US" sz="1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endParaRPr lang="en-US" sz="19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en-US" sz="1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(1 </a:t>
                      </a:r>
                      <a:r>
                        <a:rPr lang="en-US" sz="19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1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Bắt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việc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Mon/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chứng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kiến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19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920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1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endParaRPr lang="en-US" sz="19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en-US" sz="1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(3-5 </a:t>
                      </a:r>
                      <a:r>
                        <a:rPr lang="en-US" sz="19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1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Miêu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tả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thiên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xung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quanh</a:t>
                      </a:r>
                      <a:r>
                        <a:rPr lang="en-US" sz="1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</a:t>
                      </a:r>
                    </a:p>
                    <a:p>
                      <a:pPr algn="just"/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/Mon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đó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92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Kết</a:t>
                      </a:r>
                      <a:r>
                        <a:rPr lang="en-US" sz="1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endParaRPr lang="en-US" sz="19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en-US" sz="1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(1 </a:t>
                      </a:r>
                      <a:r>
                        <a:rPr lang="en-US" sz="19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1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Khái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quát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hoặc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việc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tiếp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theo.</a:t>
                      </a:r>
                      <a:endParaRPr lang="en-US" sz="19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0960" marR="60960" marT="30480" marB="30480"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355003" y="1080443"/>
            <a:ext cx="3945970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79"/>
              </a:lnSpc>
              <a:spcBef>
                <a:spcPct val="0"/>
              </a:spcBef>
            </a:pPr>
            <a:r>
              <a:rPr lang="en-US" sz="4948" spc="109" dirty="0">
                <a:solidFill>
                  <a:srgbClr val="CF6499"/>
                </a:solidFill>
                <a:latin typeface="SVN-HC 1"/>
              </a:rPr>
              <a:t>3. </a:t>
            </a:r>
            <a:r>
              <a:rPr lang="en-US" sz="4948" spc="109" dirty="0" err="1">
                <a:solidFill>
                  <a:srgbClr val="CF6499"/>
                </a:solidFill>
                <a:latin typeface="SVN-HC 1"/>
              </a:rPr>
              <a:t>Luyện</a:t>
            </a:r>
            <a:r>
              <a:rPr lang="en-US" sz="4948" spc="109" dirty="0">
                <a:solidFill>
                  <a:srgbClr val="CF6499"/>
                </a:solidFill>
                <a:latin typeface="SVN-HC 1"/>
              </a:rPr>
              <a:t> </a:t>
            </a:r>
            <a:r>
              <a:rPr lang="en-US" sz="4948" spc="109" dirty="0" err="1">
                <a:solidFill>
                  <a:srgbClr val="CF6499"/>
                </a:solidFill>
                <a:latin typeface="SVN-HC 1"/>
              </a:rPr>
              <a:t>tập</a:t>
            </a:r>
            <a:endParaRPr lang="en-US" sz="4948" spc="109" dirty="0">
              <a:solidFill>
                <a:srgbClr val="CF6499"/>
              </a:solidFill>
              <a:latin typeface="SVN-HC 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745458" y="735168"/>
            <a:ext cx="6863315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Viết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 Bold"/>
              </a:rPr>
              <a:t>đoạn</a:t>
            </a:r>
            <a:r>
              <a:rPr lang="en-US" sz="2266" spc="49" dirty="0">
                <a:solidFill>
                  <a:srgbClr val="6561AF"/>
                </a:solidFill>
                <a:latin typeface="Roboto Condensed Bol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 Bold"/>
              </a:rPr>
              <a:t>văn</a:t>
            </a:r>
            <a:r>
              <a:rPr lang="en-US" sz="2266" spc="49" dirty="0">
                <a:solidFill>
                  <a:srgbClr val="6561AF"/>
                </a:solidFill>
                <a:latin typeface="Roboto Condensed Bold"/>
              </a:rPr>
              <a:t> (5-7 </a:t>
            </a:r>
            <a:r>
              <a:rPr lang="en-US" sz="2266" spc="49" dirty="0" err="1">
                <a:solidFill>
                  <a:srgbClr val="6561AF"/>
                </a:solidFill>
                <a:latin typeface="Roboto Condensed Bold"/>
              </a:rPr>
              <a:t>câu</a:t>
            </a:r>
            <a:r>
              <a:rPr lang="en-US" sz="2266" spc="49" dirty="0">
                <a:solidFill>
                  <a:srgbClr val="6561AF"/>
                </a:solidFill>
                <a:latin typeface="Roboto Condensed Bold"/>
              </a:rPr>
              <a:t>)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kể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lại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sự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việc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bầy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chim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chìa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vôi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bay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lên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khỏi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mặt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sông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bằng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lời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của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một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trong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hai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nhân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vật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Mên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hoặc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Mon (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ngôi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kể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thứ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2266" spc="49" dirty="0" err="1">
                <a:solidFill>
                  <a:srgbClr val="6561AF"/>
                </a:solidFill>
                <a:latin typeface="Roboto Condensed"/>
              </a:rPr>
              <a:t>nhất</a:t>
            </a:r>
            <a:r>
              <a:rPr lang="en-US" sz="2266" spc="49" dirty="0">
                <a:solidFill>
                  <a:srgbClr val="6561AF"/>
                </a:solidFill>
                <a:latin typeface="Roboto Condensed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8304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7171" y="1080443"/>
            <a:ext cx="3005633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9"/>
              </a:lnSpc>
              <a:spcBef>
                <a:spcPct val="0"/>
              </a:spcBef>
            </a:pPr>
            <a:r>
              <a:rPr lang="en-US" sz="4948" spc="109">
                <a:solidFill>
                  <a:srgbClr val="F38023"/>
                </a:solidFill>
                <a:latin typeface="SVN-HC 1"/>
              </a:rPr>
              <a:t>4. Vận dụng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19329" y="-88036"/>
            <a:ext cx="1490320" cy="15349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40875" y="246740"/>
            <a:ext cx="11447229" cy="432710"/>
            <a:chOff x="0" y="0"/>
            <a:chExt cx="22894459" cy="8654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81798" y="121940"/>
              <a:ext cx="1250400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7"/>
                </a:lnSpc>
              </a:pPr>
              <a:r>
                <a:rPr lang="en-US" sz="1866" spc="4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463915" y="112416"/>
              <a:ext cx="5702832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13"/>
                </a:lnSpc>
                <a:spcBef>
                  <a:spcPct val="0"/>
                </a:spcBef>
              </a:pPr>
              <a:r>
                <a:rPr lang="en-US" sz="1866" spc="93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38907">
            <a:off x="5707308" y="1317305"/>
            <a:ext cx="4604553" cy="46045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4512">
            <a:off x="709124" y="2066646"/>
            <a:ext cx="4792617" cy="504969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21131799">
            <a:off x="1747103" y="3397223"/>
            <a:ext cx="2716659" cy="231327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427"/>
              </a:lnSpc>
            </a:pP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Câu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hỏi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1: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Mên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và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Mon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đã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khóc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khi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chứng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kiến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cảnh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bầy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chim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chìa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vôi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bay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về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bờ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.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Điều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đó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khiến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em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suy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nghĩ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gì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về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tình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cảm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của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con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người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với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thế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giới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loài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1867" dirty="0" err="1">
                <a:solidFill>
                  <a:srgbClr val="013989"/>
                </a:solidFill>
                <a:latin typeface="Roboto Condensed Bold"/>
              </a:rPr>
              <a:t>vật</a:t>
            </a:r>
            <a:r>
              <a:rPr lang="en-US" sz="1867" dirty="0">
                <a:solidFill>
                  <a:srgbClr val="013989"/>
                </a:solidFill>
                <a:latin typeface="Roboto Condensed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53446" y="1619250"/>
            <a:ext cx="3834009" cy="396879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just">
              <a:lnSpc>
                <a:spcPts val="2253"/>
              </a:lnSpc>
            </a:pP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Câu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hỏi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2: </a:t>
            </a:r>
          </a:p>
          <a:p>
            <a:pPr marL="374247" lvl="1" indent="-187123" algn="just">
              <a:lnSpc>
                <a:spcPts val="2253"/>
              </a:lnSpc>
              <a:buFont typeface="Arial"/>
              <a:buChar char="•"/>
            </a:pP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Hãy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chia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sẻ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một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kỉ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niệm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của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với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con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vật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mà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yêu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quý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,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đồng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thời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bày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tỏ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cảm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xúc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của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khi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nhớ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lại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kỉ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niệm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đó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(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Chẳng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hạn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: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mất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đi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con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vật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nuôi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,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lạc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mất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con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vật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nuôi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và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tìm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lại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được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...). </a:t>
            </a:r>
          </a:p>
          <a:p>
            <a:pPr algn="just">
              <a:lnSpc>
                <a:spcPts val="2253"/>
              </a:lnSpc>
            </a:pPr>
            <a:endParaRPr lang="en-US" sz="1733" dirty="0">
              <a:solidFill>
                <a:srgbClr val="FDF9FD"/>
              </a:solidFill>
              <a:latin typeface="Roboto Condensed Bold"/>
            </a:endParaRPr>
          </a:p>
          <a:p>
            <a:pPr marL="374247" lvl="1" indent="-187123" algn="just">
              <a:lnSpc>
                <a:spcPts val="2253"/>
              </a:lnSpc>
              <a:buFont typeface="Arial"/>
              <a:buChar char="•"/>
            </a:pP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Cảm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xúc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của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khi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ấy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có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điểm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gì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chung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với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Mên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và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Mon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khi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chứng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kiến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cảnh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đàn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chim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bay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về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bờ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DF9FD"/>
                </a:solidFill>
                <a:latin typeface="Roboto Condensed Bold"/>
              </a:rPr>
              <a:t>không</a:t>
            </a:r>
            <a:r>
              <a:rPr lang="en-US" sz="1733" dirty="0">
                <a:solidFill>
                  <a:srgbClr val="FDF9FD"/>
                </a:solidFill>
                <a:latin typeface="Roboto Condensed Bold"/>
              </a:rPr>
              <a:t>?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513088" y="1621472"/>
            <a:ext cx="586005" cy="5838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513087" y="3145145"/>
            <a:ext cx="2799596" cy="351597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139682" y="954233"/>
            <a:ext cx="1827666" cy="191835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83041" y="2759542"/>
            <a:ext cx="405519" cy="4018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246826" y="5894644"/>
            <a:ext cx="1635327" cy="9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77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6821" y="1008555"/>
            <a:ext cx="703550" cy="7009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91554" y="4800601"/>
            <a:ext cx="1556881" cy="15512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458391" y="-671667"/>
            <a:ext cx="2133163" cy="13574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229572">
            <a:off x="9213489" y="-408860"/>
            <a:ext cx="2319139" cy="13704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4583" b="8923"/>
          <a:stretch>
            <a:fillRect/>
          </a:stretch>
        </p:blipFill>
        <p:spPr>
          <a:xfrm>
            <a:off x="5290511" y="2742994"/>
            <a:ext cx="1610979" cy="13720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4103" y="1709547"/>
            <a:ext cx="4364289" cy="56214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321503" y="2057400"/>
            <a:ext cx="289519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8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687984" y="2168783"/>
            <a:ext cx="4504016" cy="43238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66610">
            <a:off x="480637" y="2920941"/>
            <a:ext cx="3423344" cy="342334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31439" y="1965506"/>
            <a:ext cx="9695424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6"/>
              </a:lnSpc>
              <a:spcBef>
                <a:spcPct val="0"/>
              </a:spcBef>
            </a:pP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Bên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cạnh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cốt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truyện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nhân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vật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người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kể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chuyện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lời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kể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thể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loại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truyện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còn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có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những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yếu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tố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quan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trọng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2266" dirty="0" err="1">
                <a:solidFill>
                  <a:srgbClr val="010E3D"/>
                </a:solidFill>
                <a:latin typeface="Roboto Condensed"/>
              </a:rPr>
              <a:t>như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12713">
            <a:off x="3572600" y="2274983"/>
            <a:ext cx="4384947" cy="462015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56162" y="3425147"/>
            <a:ext cx="2345838" cy="1931889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just">
              <a:lnSpc>
                <a:spcPts val="2253"/>
              </a:lnSpc>
            </a:pPr>
            <a:r>
              <a:rPr lang="en-US" sz="2133" dirty="0" err="1">
                <a:solidFill>
                  <a:srgbClr val="FFFFFF"/>
                </a:solidFill>
                <a:latin typeface="Roboto Condensed Bold"/>
              </a:rPr>
              <a:t>Đề</a:t>
            </a:r>
            <a:r>
              <a:rPr lang="en-US" sz="2133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2133" dirty="0" err="1">
                <a:solidFill>
                  <a:srgbClr val="FFFFFF"/>
                </a:solidFill>
                <a:latin typeface="Roboto Condensed Bold"/>
              </a:rPr>
              <a:t>tài</a:t>
            </a:r>
            <a:r>
              <a:rPr lang="en-US" sz="2133" dirty="0">
                <a:solidFill>
                  <a:srgbClr val="FFFFFF"/>
                </a:solidFill>
                <a:latin typeface="Roboto Condensed Bold"/>
              </a:rPr>
              <a:t>:</a:t>
            </a:r>
            <a:r>
              <a:rPr lang="en-US" sz="21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133" dirty="0" err="1">
                <a:solidFill>
                  <a:srgbClr val="FFFFFF"/>
                </a:solidFill>
                <a:latin typeface="Roboto Condensed"/>
              </a:rPr>
              <a:t>Là</a:t>
            </a:r>
            <a:r>
              <a:rPr lang="en-US" sz="21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133" dirty="0" err="1">
                <a:solidFill>
                  <a:srgbClr val="FFFFFF"/>
                </a:solidFill>
                <a:latin typeface="Roboto Condensed"/>
              </a:rPr>
              <a:t>phạm</a:t>
            </a:r>
            <a:r>
              <a:rPr lang="en-US" sz="2133" dirty="0">
                <a:solidFill>
                  <a:srgbClr val="FFFFFF"/>
                </a:solidFill>
                <a:latin typeface="Roboto Condensed"/>
              </a:rPr>
              <a:t> vi </a:t>
            </a:r>
            <a:r>
              <a:rPr lang="en-US" sz="2133" dirty="0" err="1">
                <a:solidFill>
                  <a:srgbClr val="FFFFFF"/>
                </a:solidFill>
                <a:latin typeface="Roboto Condensed"/>
              </a:rPr>
              <a:t>đời</a:t>
            </a:r>
            <a:r>
              <a:rPr lang="en-US" sz="21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133" dirty="0" err="1">
                <a:solidFill>
                  <a:srgbClr val="FFFFFF"/>
                </a:solidFill>
                <a:latin typeface="Roboto Condensed"/>
              </a:rPr>
              <a:t>sống</a:t>
            </a:r>
            <a:r>
              <a:rPr lang="en-US" sz="21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133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21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133" dirty="0" err="1">
                <a:solidFill>
                  <a:srgbClr val="FFFFFF"/>
                </a:solidFill>
                <a:latin typeface="Roboto Condensed"/>
              </a:rPr>
              <a:t>phản</a:t>
            </a:r>
            <a:r>
              <a:rPr lang="en-US" sz="21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133" dirty="0" err="1">
                <a:solidFill>
                  <a:srgbClr val="FFFFFF"/>
                </a:solidFill>
                <a:latin typeface="Roboto Condensed"/>
              </a:rPr>
              <a:t>ánh</a:t>
            </a:r>
            <a:r>
              <a:rPr lang="en-US" sz="21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133" dirty="0" err="1">
                <a:solidFill>
                  <a:srgbClr val="FFFFFF"/>
                </a:solidFill>
                <a:latin typeface="Roboto Condensed"/>
              </a:rPr>
              <a:t>trong</a:t>
            </a:r>
            <a:r>
              <a:rPr lang="en-US" sz="21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133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21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133" dirty="0" err="1">
                <a:solidFill>
                  <a:srgbClr val="FFFFFF"/>
                </a:solidFill>
                <a:latin typeface="Roboto Condensed"/>
              </a:rPr>
              <a:t>phẩm</a:t>
            </a:r>
            <a:r>
              <a:rPr lang="en-US" sz="21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133" dirty="0" err="1">
                <a:solidFill>
                  <a:srgbClr val="FFFFFF"/>
                </a:solidFill>
                <a:latin typeface="Roboto Condensed"/>
              </a:rPr>
              <a:t>văn</a:t>
            </a:r>
            <a:r>
              <a:rPr lang="en-US" sz="21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133" dirty="0" err="1">
                <a:solidFill>
                  <a:srgbClr val="FFFFFF"/>
                </a:solidFill>
                <a:latin typeface="Roboto Condensed"/>
              </a:rPr>
              <a:t>học</a:t>
            </a:r>
            <a:r>
              <a:rPr lang="en-US" sz="2133" dirty="0">
                <a:solidFill>
                  <a:srgbClr val="FFFFFF"/>
                </a:solidFill>
                <a:latin typeface="Roboto Condensed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1439" y="488724"/>
            <a:ext cx="7322183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34"/>
              </a:lnSpc>
              <a:spcBef>
                <a:spcPct val="0"/>
              </a:spcBef>
            </a:pPr>
            <a:r>
              <a:rPr lang="en-US" sz="4667" spc="233" dirty="0">
                <a:solidFill>
                  <a:srgbClr val="892959"/>
                </a:solidFill>
                <a:latin typeface="SVN-HC Green Grove" panose="02000000000000000000" pitchFamily="50" charset="0"/>
              </a:rPr>
              <a:t>I. TRI THỨC ĐỌC HIỂU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77575" y="3642848"/>
            <a:ext cx="2541147" cy="193189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just">
              <a:lnSpc>
                <a:spcPts val="2253"/>
              </a:lnSpc>
            </a:pPr>
            <a:r>
              <a:rPr lang="en-US" sz="1733" dirty="0">
                <a:solidFill>
                  <a:srgbClr val="3F0584"/>
                </a:solidFill>
                <a:latin typeface="Roboto Condensed Bold"/>
              </a:rPr>
              <a:t>Chi </a:t>
            </a:r>
            <a:r>
              <a:rPr lang="en-US" sz="1733" dirty="0" err="1">
                <a:solidFill>
                  <a:srgbClr val="3F0584"/>
                </a:solidFill>
                <a:latin typeface="Roboto Condensed Bold"/>
              </a:rPr>
              <a:t>tiết</a:t>
            </a:r>
            <a:r>
              <a:rPr lang="en-US" sz="1733" dirty="0">
                <a:solidFill>
                  <a:srgbClr val="3F0584"/>
                </a:solidFill>
                <a:latin typeface="Roboto Condensed Bold"/>
              </a:rPr>
              <a:t>: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Là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yếu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tố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nhỏ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nhất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tạo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nên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thế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giới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hình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tượng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(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thiên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nhiên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, con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người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,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sự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kiện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...)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nhưng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có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tầm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quan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trọng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đặc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biệt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trong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việc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đem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lại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sự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sinh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động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,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lôi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cuốn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cho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tác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phẩm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văn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3F0584"/>
                </a:solidFill>
                <a:latin typeface="Roboto Condensed"/>
              </a:rPr>
              <a:t>học</a:t>
            </a:r>
            <a:r>
              <a:rPr lang="en-US" sz="1733" dirty="0">
                <a:solidFill>
                  <a:srgbClr val="3F0584"/>
                </a:solidFill>
                <a:latin typeface="Roboto Condensed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72720" y="3769300"/>
            <a:ext cx="2763118" cy="176497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253"/>
              </a:lnSpc>
            </a:pPr>
            <a:r>
              <a:rPr lang="en-US" sz="1733" dirty="0" err="1">
                <a:solidFill>
                  <a:srgbClr val="FFFFFF"/>
                </a:solidFill>
                <a:latin typeface="Roboto Condensed Bold"/>
              </a:rPr>
              <a:t>Tính</a:t>
            </a:r>
            <a:r>
              <a:rPr lang="en-US" sz="1733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 Bold"/>
              </a:rPr>
              <a:t>cách</a:t>
            </a:r>
            <a:r>
              <a:rPr lang="en-US" sz="1733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 Bold"/>
              </a:rPr>
              <a:t>nhân</a:t>
            </a:r>
            <a:r>
              <a:rPr lang="en-US" sz="1733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 Bold"/>
              </a:rPr>
              <a:t>vật</a:t>
            </a:r>
            <a:r>
              <a:rPr lang="en-US" sz="1733" dirty="0">
                <a:solidFill>
                  <a:srgbClr val="FFFFFF"/>
                </a:solidFill>
                <a:latin typeface="Roboto Condensed Bold"/>
              </a:rPr>
              <a:t>: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</a:p>
          <a:p>
            <a:pPr algn="just">
              <a:lnSpc>
                <a:spcPts val="2253"/>
              </a:lnSpc>
            </a:pP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Là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những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đặc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điểm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riêng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tương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đối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ổn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định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nhân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vật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bộc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lộ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qua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các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mối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quan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hệ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, qua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lời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kể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và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suy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nghĩ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nhân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vật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Roboto Condensed"/>
              </a:rPr>
              <a:t>khác</a:t>
            </a:r>
            <a:r>
              <a:rPr lang="en-US" sz="1733" dirty="0">
                <a:solidFill>
                  <a:srgbClr val="FFFFFF"/>
                </a:solidFill>
                <a:latin typeface="Roboto Condense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2596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0817"/>
          <a:stretch>
            <a:fillRect/>
          </a:stretch>
        </p:blipFill>
        <p:spPr>
          <a:xfrm>
            <a:off x="6821918" y="3134400"/>
            <a:ext cx="4210611" cy="36445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617142" y="-908505"/>
            <a:ext cx="2777696" cy="2743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325624">
            <a:off x="1152000" y="2656171"/>
            <a:ext cx="4470485" cy="371456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1274376">
            <a:off x="2063851" y="3523283"/>
            <a:ext cx="3260252" cy="4056640"/>
          </a:xfrm>
          <a:prstGeom prst="rect">
            <a:avLst/>
          </a:prstGeom>
        </p:spPr>
        <p:txBody>
          <a:bodyPr lIns="152400" tIns="152400" rIns="152400" bIns="152400" rtlCol="0" anchor="t"/>
          <a:lstStyle/>
          <a:p>
            <a:pPr algn="just">
              <a:lnSpc>
                <a:spcPts val="3322"/>
              </a:lnSpc>
            </a:pP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Em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đã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biết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đến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những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tác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phẩm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văn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học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nào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viết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về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tuổi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thơ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?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Hãy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kể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tên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bài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thơ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hoặc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câu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chuyện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mà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em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2200" spc="4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biết</a:t>
            </a:r>
            <a:r>
              <a:rPr lang="en-US" sz="2200" spc="4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78332" y="685800"/>
            <a:ext cx="4628098" cy="2743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443261" y="3134400"/>
            <a:ext cx="1288792" cy="31786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98734">
            <a:off x="5617143" y="2161618"/>
            <a:ext cx="1679475" cy="167947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73258" y="521810"/>
            <a:ext cx="6296839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15"/>
              </a:lnSpc>
              <a:spcBef>
                <a:spcPct val="0"/>
              </a:spcBef>
            </a:pPr>
            <a:r>
              <a:rPr lang="en-US" sz="8296" spc="415" dirty="0" err="1">
                <a:solidFill>
                  <a:srgbClr val="454B85"/>
                </a:solidFill>
                <a:latin typeface="SVN-HC Quotes Script" pitchFamily="50" charset="0"/>
              </a:rPr>
              <a:t>Khởi</a:t>
            </a:r>
            <a:r>
              <a:rPr lang="en-US" sz="8296" spc="415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8296" spc="415" dirty="0" err="1">
                <a:solidFill>
                  <a:srgbClr val="454B85"/>
                </a:solidFill>
                <a:latin typeface="SVN-HC Quotes Script" pitchFamily="50" charset="0"/>
              </a:rPr>
              <a:t>động</a:t>
            </a:r>
            <a:endParaRPr lang="en-US" sz="8296" spc="415" dirty="0">
              <a:solidFill>
                <a:srgbClr val="454B85"/>
              </a:solidFill>
              <a:latin typeface="SVN-HC Quotes Scrip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599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3601329" y="2757610"/>
            <a:ext cx="7698716" cy="26828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5443" y="1008555"/>
            <a:ext cx="3543380" cy="54097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89785">
            <a:off x="-1257652" y="4404700"/>
            <a:ext cx="14973299" cy="51725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46821" y="1008555"/>
            <a:ext cx="703550" cy="7009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589173" y="2559807"/>
            <a:ext cx="397052" cy="3956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458391" y="-671667"/>
            <a:ext cx="2133163" cy="13574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229572">
            <a:off x="11157232" y="449629"/>
            <a:ext cx="1519579" cy="8979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824050" flipH="1">
            <a:off x="-2027058" y="1960860"/>
            <a:ext cx="10812432" cy="69592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444758" flipH="1">
            <a:off x="10377561" y="2241192"/>
            <a:ext cx="1408255" cy="186636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220308" y="3460959"/>
            <a:ext cx="6696221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96"/>
              </a:lnSpc>
            </a:pPr>
            <a:r>
              <a:rPr lang="en-US" sz="4800" b="1" dirty="0">
                <a:solidFill>
                  <a:srgbClr val="F15839"/>
                </a:solidFill>
                <a:latin typeface="SVN-HC Rostrum" panose="02000506000000020003" pitchFamily="50" charset="0"/>
              </a:rPr>
              <a:t>BẦY CHIM CHÌA VÔI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71687" y="4569268"/>
            <a:ext cx="2944841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57"/>
              </a:lnSpc>
              <a:spcBef>
                <a:spcPct val="0"/>
              </a:spcBef>
            </a:pPr>
            <a:r>
              <a:rPr lang="en-US" sz="1866" spc="41" dirty="0">
                <a:solidFill>
                  <a:srgbClr val="F49D2C"/>
                </a:solidFill>
                <a:latin typeface="SVN-HC Green Grove" panose="02000000000000000000" pitchFamily="50" charset="0"/>
              </a:rPr>
              <a:t>(NGUYỄN QUANG THIỀU)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96876" y="1639426"/>
            <a:ext cx="584264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44"/>
              </a:lnSpc>
            </a:pPr>
            <a:r>
              <a:rPr lang="en-US" sz="3151" dirty="0">
                <a:latin typeface="SVN-HC 2"/>
              </a:rPr>
              <a:t>BÀI 1: BẦU TRỜI TUỔI THƠ</a:t>
            </a:r>
          </a:p>
        </p:txBody>
      </p:sp>
    </p:spTree>
    <p:extLst>
      <p:ext uri="{BB962C8B-B14F-4D97-AF65-F5344CB8AC3E}">
        <p14:creationId xmlns:p14="http://schemas.microsoft.com/office/powerpoint/2010/main" val="2499340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733768" y="1571956"/>
            <a:ext cx="10717963" cy="101150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253612" y="4800600"/>
            <a:ext cx="3878826" cy="2743200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>
            <p:extLst/>
          </p:nvPr>
        </p:nvGraphicFramePr>
        <p:xfrm>
          <a:off x="1085493" y="2490107"/>
          <a:ext cx="10544055" cy="4034424"/>
        </p:xfrm>
        <a:graphic>
          <a:graphicData uri="http://schemas.openxmlformats.org/drawingml/2006/table">
            <a:tbl>
              <a:tblPr/>
              <a:tblGrid>
                <a:gridCol w="8640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9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02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300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 TIÊU CHÍ</a:t>
                      </a:r>
                      <a:endParaRPr lang="en-US" sz="700" dirty="0"/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300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CÓ</a:t>
                      </a:r>
                      <a:endParaRPr lang="en-US" sz="700" dirty="0"/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300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KHÔNG</a:t>
                      </a:r>
                      <a:endParaRPr lang="en-US" sz="700" dirty="0"/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53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  <a:endParaRPr lang="en-US" sz="700" dirty="0"/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67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  <a:endParaRPr lang="en-US" sz="700" dirty="0"/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73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Tốc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phù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hợp</a:t>
                      </a:r>
                      <a:endParaRPr lang="en-US" sz="700" dirty="0"/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363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dirty="0"/>
                        <a:t>   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Sử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điệu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khác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  <a:p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chuyện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đối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2300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marL="60960" marR="60960" marT="30480" marB="30480"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960" marR="60960" marT="30480" marB="30480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45115" y="-137081"/>
            <a:ext cx="8071604" cy="209861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85493" y="1890243"/>
            <a:ext cx="9695424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6"/>
              </a:lnSpc>
              <a:spcBef>
                <a:spcPct val="0"/>
              </a:spcBef>
            </a:pPr>
            <a:r>
              <a:rPr lang="en-US" sz="2266" dirty="0">
                <a:solidFill>
                  <a:srgbClr val="010E3D"/>
                </a:solidFill>
                <a:latin typeface="Roboto Condensed"/>
              </a:rPr>
              <a:t>1. </a:t>
            </a:r>
            <a:r>
              <a:rPr lang="vi-VN" sz="2266" dirty="0">
                <a:solidFill>
                  <a:srgbClr val="010E3D"/>
                </a:solidFill>
                <a:latin typeface="Roboto Condensed"/>
              </a:rPr>
              <a:t> Đọc văn bản</a:t>
            </a:r>
            <a:r>
              <a:rPr lang="en-US" sz="2266" dirty="0">
                <a:solidFill>
                  <a:srgbClr val="010E3D"/>
                </a:solidFill>
                <a:latin typeface="Roboto Condensed"/>
              </a:rPr>
              <a:t>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44758" flipH="1">
            <a:off x="10106783" y="540701"/>
            <a:ext cx="1408255" cy="18663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63516">
            <a:off x="9737746" y="3596464"/>
            <a:ext cx="2924143" cy="406837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1601" y="-35665"/>
            <a:ext cx="11405771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2"/>
              </a:lnSpc>
            </a:pPr>
            <a:r>
              <a:rPr lang="en-US" sz="3600" spc="179" dirty="0">
                <a:solidFill>
                  <a:srgbClr val="013989"/>
                </a:solidFill>
                <a:latin typeface="SVN-HC Quotes Script" pitchFamily="50" charset="0"/>
              </a:rPr>
              <a:t>I. </a:t>
            </a:r>
            <a:r>
              <a:rPr lang="en-US" sz="3600" spc="179" dirty="0" err="1">
                <a:solidFill>
                  <a:srgbClr val="013989"/>
                </a:solidFill>
                <a:latin typeface="SVN-HC Quotes Script" pitchFamily="50" charset="0"/>
              </a:rPr>
              <a:t>Đọc</a:t>
            </a:r>
            <a:r>
              <a:rPr lang="en-US" sz="3600" spc="179" dirty="0">
                <a:solidFill>
                  <a:srgbClr val="013989"/>
                </a:solidFill>
                <a:latin typeface="SVN-HC Quotes Script" pitchFamily="50" charset="0"/>
              </a:rPr>
              <a:t> – </a:t>
            </a:r>
            <a:r>
              <a:rPr lang="vi-VN" sz="3600" spc="179" dirty="0">
                <a:solidFill>
                  <a:srgbClr val="013989"/>
                </a:solidFill>
                <a:latin typeface="SVN-HC Quotes Script" pitchFamily="50" charset="0"/>
              </a:rPr>
              <a:t>Tìm hiểu chung</a:t>
            </a:r>
            <a:endParaRPr lang="en-US" sz="3600" spc="179" dirty="0">
              <a:solidFill>
                <a:srgbClr val="013989"/>
              </a:solidFill>
              <a:latin typeface="SVN-HC Quotes Scrip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243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88033">
            <a:off x="10583970" y="3505013"/>
            <a:ext cx="1917339" cy="14118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10950">
            <a:off x="725070" y="-354627"/>
            <a:ext cx="1912050" cy="956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919087" y="-708509"/>
            <a:ext cx="1798619" cy="18878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91579">
            <a:off x="-2749351" y="1575427"/>
            <a:ext cx="10851481" cy="66465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96001" y="2588854"/>
            <a:ext cx="6399719" cy="42691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04646" y="-224174"/>
            <a:ext cx="1416492" cy="8370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634268">
            <a:off x="-313259" y="4136637"/>
            <a:ext cx="1177863" cy="11735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246690" y="194336"/>
            <a:ext cx="403902" cy="4024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1506201" y="5207725"/>
            <a:ext cx="320179" cy="318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650592" y="2603237"/>
            <a:ext cx="1368745" cy="8063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653835">
            <a:off x="7636651" y="2336444"/>
            <a:ext cx="601607" cy="3478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2133469">
            <a:off x="11039533" y="1987283"/>
            <a:ext cx="590863" cy="5908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-5479400">
            <a:off x="6323824" y="5810449"/>
            <a:ext cx="507437" cy="2052135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0" y="859041"/>
            <a:ext cx="11958817" cy="808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79"/>
              </a:lnSpc>
              <a:spcBef>
                <a:spcPct val="0"/>
              </a:spcBef>
            </a:pPr>
            <a:r>
              <a:rPr lang="en-US" sz="4800" spc="109" dirty="0">
                <a:solidFill>
                  <a:srgbClr val="454B85"/>
                </a:solidFill>
                <a:latin typeface="SVN-HC Quotes Script" pitchFamily="50" charset="0"/>
              </a:rPr>
              <a:t>2. </a:t>
            </a:r>
            <a:r>
              <a:rPr lang="vi-VN" sz="4800" spc="109" dirty="0">
                <a:solidFill>
                  <a:srgbClr val="454B85"/>
                </a:solidFill>
                <a:latin typeface="SVN-HC Quotes Script" pitchFamily="50" charset="0"/>
              </a:rPr>
              <a:t>Tìm hiểu</a:t>
            </a:r>
            <a:r>
              <a:rPr lang="en-US" sz="4800" spc="109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4800" spc="109" dirty="0" err="1">
                <a:solidFill>
                  <a:srgbClr val="454B85"/>
                </a:solidFill>
                <a:latin typeface="SVN-HC Quotes Script" pitchFamily="50" charset="0"/>
              </a:rPr>
              <a:t>chung</a:t>
            </a:r>
            <a:r>
              <a:rPr lang="en-US" sz="4800" spc="109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4800" spc="109" dirty="0" err="1">
                <a:solidFill>
                  <a:srgbClr val="454B85"/>
                </a:solidFill>
                <a:latin typeface="SVN-HC Quotes Script" pitchFamily="50" charset="0"/>
              </a:rPr>
              <a:t>về</a:t>
            </a:r>
            <a:r>
              <a:rPr lang="en-US" sz="4800" spc="109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4800" spc="109" dirty="0" err="1">
                <a:solidFill>
                  <a:srgbClr val="454B85"/>
                </a:solidFill>
                <a:latin typeface="SVN-HC Quotes Script" pitchFamily="50" charset="0"/>
              </a:rPr>
              <a:t>tác</a:t>
            </a:r>
            <a:r>
              <a:rPr lang="en-US" sz="4800" spc="109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4800" spc="109" dirty="0" err="1">
                <a:solidFill>
                  <a:srgbClr val="454B85"/>
                </a:solidFill>
                <a:latin typeface="SVN-HC Quotes Script" pitchFamily="50" charset="0"/>
              </a:rPr>
              <a:t>giả</a:t>
            </a:r>
            <a:endParaRPr lang="en-US" sz="4800" spc="109" dirty="0">
              <a:solidFill>
                <a:srgbClr val="454B85"/>
              </a:solidFill>
              <a:latin typeface="SVN-HC Quotes Script" pitchFamily="50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04646" y="2149541"/>
            <a:ext cx="5408949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36"/>
              </a:lnSpc>
            </a:pP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Sinh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năm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1957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tại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Hà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Nội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.</a:t>
            </a:r>
          </a:p>
          <a:p>
            <a:pPr algn="just">
              <a:lnSpc>
                <a:spcPts val="3336"/>
              </a:lnSpc>
            </a:pP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Sáng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tác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thơ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truyện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tranh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vẽ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tranh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...</a:t>
            </a:r>
          </a:p>
          <a:p>
            <a:pPr algn="just">
              <a:lnSpc>
                <a:spcPts val="3336"/>
              </a:lnSpc>
            </a:pP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Từng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được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trao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nhiều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giải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thưởng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văn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học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quốc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tế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.</a:t>
            </a:r>
          </a:p>
          <a:p>
            <a:pPr algn="just">
              <a:lnSpc>
                <a:spcPts val="3336"/>
              </a:lnSpc>
            </a:pP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Tác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phẩm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tiêu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biểu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: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Bí</a:t>
            </a:r>
            <a:r>
              <a:rPr lang="en-US" sz="2180" spc="47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mật</a:t>
            </a:r>
            <a:r>
              <a:rPr lang="en-US" sz="2180" spc="47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hồ</a:t>
            </a:r>
            <a:r>
              <a:rPr lang="en-US" sz="2180" spc="47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cá</a:t>
            </a:r>
            <a:r>
              <a:rPr lang="en-US" sz="2180" spc="47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thần</a:t>
            </a:r>
            <a:r>
              <a:rPr lang="en-US" sz="2180" spc="47" dirty="0">
                <a:solidFill>
                  <a:srgbClr val="454B85"/>
                </a:solidFill>
                <a:latin typeface="Roboto Condensed Italics"/>
              </a:rPr>
              <a:t>, Con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quỷ</a:t>
            </a:r>
            <a:r>
              <a:rPr lang="en-US" sz="2180" spc="47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gỗ</a:t>
            </a:r>
            <a:r>
              <a:rPr lang="en-US" sz="2180" spc="47" dirty="0">
                <a:solidFill>
                  <a:srgbClr val="454B85"/>
                </a:solidFill>
                <a:latin typeface="Roboto Condensed Italics"/>
              </a:rPr>
              <a:t>,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Ngọn</a:t>
            </a:r>
            <a:r>
              <a:rPr lang="en-US" sz="2180" spc="47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núi</a:t>
            </a:r>
            <a:r>
              <a:rPr lang="en-US" sz="2180" spc="47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bà</a:t>
            </a:r>
            <a:r>
              <a:rPr lang="en-US" sz="2180" spc="47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già</a:t>
            </a:r>
            <a:r>
              <a:rPr lang="en-US" sz="2180" spc="47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mù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43413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88033">
            <a:off x="10583970" y="3505013"/>
            <a:ext cx="1917339" cy="14118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10950">
            <a:off x="725070" y="-354627"/>
            <a:ext cx="1912050" cy="956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919087" y="-708509"/>
            <a:ext cx="1798619" cy="18878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91579">
            <a:off x="-2749351" y="1575427"/>
            <a:ext cx="10851481" cy="66465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38851" y="2510363"/>
            <a:ext cx="6399719" cy="42691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04646" y="-224174"/>
            <a:ext cx="1416492" cy="8370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634268">
            <a:off x="-313259" y="4136637"/>
            <a:ext cx="1177863" cy="11735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246690" y="194336"/>
            <a:ext cx="403902" cy="4024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1506201" y="5207725"/>
            <a:ext cx="320179" cy="318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650592" y="2603237"/>
            <a:ext cx="1368745" cy="8063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653835">
            <a:off x="7636651" y="2336444"/>
            <a:ext cx="601607" cy="3478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2133469">
            <a:off x="11039533" y="1987283"/>
            <a:ext cx="590863" cy="5908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-5479400">
            <a:off x="6323824" y="5810449"/>
            <a:ext cx="507437" cy="2052135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863397" y="902910"/>
            <a:ext cx="10679242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79"/>
              </a:lnSpc>
              <a:spcBef>
                <a:spcPct val="0"/>
              </a:spcBef>
            </a:pPr>
            <a:r>
              <a:rPr lang="en-US" sz="4400" spc="109" dirty="0">
                <a:solidFill>
                  <a:srgbClr val="454B85"/>
                </a:solidFill>
                <a:latin typeface="SVN-HC Quotes Script" pitchFamily="50" charset="0"/>
              </a:rPr>
              <a:t>3. </a:t>
            </a:r>
            <a:r>
              <a:rPr lang="vi-VN" sz="4400" spc="109" dirty="0">
                <a:solidFill>
                  <a:srgbClr val="454B85"/>
                </a:solidFill>
                <a:latin typeface="SVN-HC Quotes Script" pitchFamily="50" charset="0"/>
              </a:rPr>
              <a:t>Tìm hiểu</a:t>
            </a:r>
            <a:r>
              <a:rPr lang="en-US" sz="4400" spc="109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4400" spc="109" dirty="0" err="1">
                <a:solidFill>
                  <a:srgbClr val="454B85"/>
                </a:solidFill>
                <a:latin typeface="SVN-HC Quotes Script" pitchFamily="50" charset="0"/>
              </a:rPr>
              <a:t>chung</a:t>
            </a:r>
            <a:r>
              <a:rPr lang="en-US" sz="4400" spc="109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4400" spc="109" dirty="0" err="1">
                <a:solidFill>
                  <a:srgbClr val="454B85"/>
                </a:solidFill>
                <a:latin typeface="SVN-HC Quotes Script" pitchFamily="50" charset="0"/>
              </a:rPr>
              <a:t>về</a:t>
            </a:r>
            <a:r>
              <a:rPr lang="en-US" sz="4400" spc="109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4400" spc="109" dirty="0" err="1">
                <a:solidFill>
                  <a:srgbClr val="454B85"/>
                </a:solidFill>
                <a:latin typeface="SVN-HC Quotes Script" pitchFamily="50" charset="0"/>
              </a:rPr>
              <a:t>tác</a:t>
            </a:r>
            <a:r>
              <a:rPr lang="en-US" sz="4400" spc="109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vi-VN" sz="4400" spc="109" dirty="0">
                <a:solidFill>
                  <a:srgbClr val="454B85"/>
                </a:solidFill>
                <a:latin typeface="SVN-HC Quotes Script" pitchFamily="50" charset="0"/>
              </a:rPr>
              <a:t>phẩm</a:t>
            </a:r>
            <a:endParaRPr lang="en-US" sz="4400" spc="109" dirty="0">
              <a:solidFill>
                <a:srgbClr val="454B85"/>
              </a:solidFill>
              <a:latin typeface="SVN-HC Quotes Script" pitchFamily="50" charset="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07139" y="2406873"/>
            <a:ext cx="6979574" cy="296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36"/>
              </a:lnSpc>
            </a:pPr>
            <a:endParaRPr lang="en-US" sz="2180" spc="47" dirty="0">
              <a:solidFill>
                <a:srgbClr val="454B85"/>
              </a:solidFill>
              <a:latin typeface="Roboto Condensed Bold"/>
            </a:endParaRPr>
          </a:p>
          <a:p>
            <a:pPr>
              <a:lnSpc>
                <a:spcPts val="3336"/>
              </a:lnSpc>
            </a:pP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Xuất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xứ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: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Trích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smtClean="0">
                <a:solidFill>
                  <a:srgbClr val="454B85"/>
                </a:solidFill>
                <a:latin typeface="Roboto Condensed"/>
              </a:rPr>
              <a:t>“</a:t>
            </a:r>
            <a:r>
              <a:rPr lang="en-US" sz="2180" spc="47" dirty="0" err="1" smtClean="0">
                <a:solidFill>
                  <a:srgbClr val="454B85"/>
                </a:solidFill>
                <a:latin typeface="Roboto Condensed Italics"/>
              </a:rPr>
              <a:t>Mùa</a:t>
            </a:r>
            <a:r>
              <a:rPr lang="en-US" sz="2180" spc="47" dirty="0" smtClean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hoa</a:t>
            </a:r>
            <a:r>
              <a:rPr lang="en-US" sz="2180" spc="47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cải</a:t>
            </a:r>
            <a:r>
              <a:rPr lang="en-US" sz="2180" spc="47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bên</a:t>
            </a:r>
            <a:r>
              <a:rPr lang="en-US" sz="2180" spc="47" dirty="0">
                <a:solidFill>
                  <a:srgbClr val="454B85"/>
                </a:solidFill>
                <a:latin typeface="Roboto Condensed Italics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 Italics"/>
              </a:rPr>
              <a:t>sông</a:t>
            </a:r>
            <a:r>
              <a:rPr lang="en-US" sz="2180" spc="47" dirty="0" smtClean="0">
                <a:solidFill>
                  <a:srgbClr val="454B85"/>
                </a:solidFill>
                <a:latin typeface="Roboto Condensed"/>
              </a:rPr>
              <a:t>.”</a:t>
            </a:r>
            <a:endParaRPr lang="en-US" sz="2180" spc="47" dirty="0">
              <a:solidFill>
                <a:srgbClr val="454B85"/>
              </a:solidFill>
              <a:latin typeface="Roboto Condensed"/>
            </a:endParaRPr>
          </a:p>
          <a:p>
            <a:pPr>
              <a:lnSpc>
                <a:spcPts val="3336"/>
              </a:lnSpc>
            </a:pP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Thể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loại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: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truyện</a:t>
            </a:r>
            <a:r>
              <a:rPr lang="en-US" sz="2180" spc="47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2180" spc="47" dirty="0" err="1">
                <a:solidFill>
                  <a:srgbClr val="454B85"/>
                </a:solidFill>
                <a:latin typeface="Roboto Condensed"/>
              </a:rPr>
              <a:t>ngắn</a:t>
            </a:r>
            <a:r>
              <a:rPr lang="en-US" sz="2180" spc="47" dirty="0" smtClean="0">
                <a:solidFill>
                  <a:srgbClr val="454B85"/>
                </a:solidFill>
                <a:latin typeface="Roboto Condensed"/>
              </a:rPr>
              <a:t>.</a:t>
            </a:r>
          </a:p>
          <a:p>
            <a:pPr>
              <a:lnSpc>
                <a:spcPts val="3336"/>
              </a:lnSpc>
            </a:pPr>
            <a:r>
              <a:rPr lang="en-US" sz="2180" spc="47" dirty="0" smtClean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vi-VN" sz="2180" spc="47" dirty="0" smtClean="0">
                <a:solidFill>
                  <a:srgbClr val="454B85"/>
                </a:solidFill>
                <a:latin typeface="Roboto Condensed"/>
              </a:rPr>
              <a:t>Đề tài: trẻ thơ và thiên nhiên</a:t>
            </a:r>
            <a:endParaRPr lang="en-US" sz="2180" spc="47" dirty="0" smtClean="0">
              <a:solidFill>
                <a:srgbClr val="454B85"/>
              </a:solidFill>
              <a:latin typeface="Roboto Condensed"/>
            </a:endParaRPr>
          </a:p>
          <a:p>
            <a:pPr>
              <a:lnSpc>
                <a:spcPts val="3336"/>
              </a:lnSpc>
            </a:pPr>
            <a:r>
              <a:rPr lang="en-US" sz="2180" spc="47" dirty="0" smtClean="0">
                <a:solidFill>
                  <a:srgbClr val="454B85"/>
                </a:solidFill>
                <a:latin typeface="Roboto Condensed"/>
              </a:rPr>
              <a:t>+ </a:t>
            </a:r>
            <a:r>
              <a:rPr lang="vi-VN" sz="2180" spc="47" dirty="0" smtClean="0">
                <a:solidFill>
                  <a:srgbClr val="454B85"/>
                </a:solidFill>
                <a:latin typeface="Roboto Condensed"/>
              </a:rPr>
              <a:t>Nhân vật chính: Hai anh em Mên và Mon</a:t>
            </a:r>
          </a:p>
          <a:p>
            <a:pPr>
              <a:lnSpc>
                <a:spcPts val="3336"/>
              </a:lnSpc>
            </a:pPr>
            <a:r>
              <a:rPr lang="vi-VN" sz="2180" spc="47" dirty="0" smtClean="0">
                <a:solidFill>
                  <a:srgbClr val="454B85"/>
                </a:solidFill>
                <a:latin typeface="Roboto Condensed"/>
              </a:rPr>
              <a:t>+ PTBĐ chính: tự sự</a:t>
            </a:r>
            <a:endParaRPr lang="en-US" sz="2180" spc="47" dirty="0" smtClean="0">
              <a:solidFill>
                <a:srgbClr val="454B85"/>
              </a:solidFill>
              <a:latin typeface="Roboto Condensed"/>
            </a:endParaRPr>
          </a:p>
          <a:p>
            <a:pPr>
              <a:lnSpc>
                <a:spcPts val="3336"/>
              </a:lnSpc>
            </a:pPr>
            <a:endParaRPr lang="en-US" sz="2180" spc="47" baseline="-25000" dirty="0">
              <a:solidFill>
                <a:srgbClr val="454B85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19349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2114</Words>
  <Application>Microsoft Office PowerPoint</Application>
  <PresentationFormat>Widescreen</PresentationFormat>
  <Paragraphs>178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57" baseType="lpstr">
      <vt:lpstr>Arial</vt:lpstr>
      <vt:lpstr>Calibri</vt:lpstr>
      <vt:lpstr>Calibri Light</vt:lpstr>
      <vt:lpstr>Roboto Condensed</vt:lpstr>
      <vt:lpstr>Roboto Condensed Bold</vt:lpstr>
      <vt:lpstr>Roboto Condensed Italics</vt:lpstr>
      <vt:lpstr>SVN-HC 1</vt:lpstr>
      <vt:lpstr>SVN-HC 2</vt:lpstr>
      <vt:lpstr>SVN-HC Green Grove</vt:lpstr>
      <vt:lpstr>SVN-HC Quotes Script</vt:lpstr>
      <vt:lpstr>SVN-HC Rostrum</vt:lpstr>
      <vt:lpstr>Tahoma</vt:lpstr>
      <vt:lpstr>Times New Roman</vt:lpstr>
      <vt:lpstr>Wingdings</vt:lpstr>
      <vt:lpstr>Office Theme</vt:lpstr>
      <vt:lpstr>2_Office Theme</vt:lpstr>
      <vt:lpstr>3_Office Theme</vt:lpstr>
      <vt:lpstr>1_Office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2023-09-05T16:18:31Z</dcterms:created>
  <dcterms:modified xsi:type="dcterms:W3CDTF">2023-09-11T15:51:42Z</dcterms:modified>
</cp:coreProperties>
</file>