
<file path=[Content_Types].xml><?xml version="1.0" encoding="utf-8"?>
<Types xmlns="http://schemas.openxmlformats.org/package/2006/content-types">
  <Default Extension="bin" ContentType="application/vnd.openxmlformats-officedocument.oleObject"/>
  <Default Extension="emf" ContentType="image/x-emf"/>
  <Default Extension="jpeg" ContentType="image/jpeg"/>
  <Default Extension="png" ContentType="image/png"/>
  <Default Extension="rels" ContentType="application/vnd.openxmlformats-package.relationships+xml"/>
  <Default Extension="wav" ContentType="audio/wav"/>
  <Default Extension="wmf" ContentType="image/x-wmf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Override1.xml" ContentType="application/vnd.openxmlformats-officedocument.themeOverride+xml"/>
  <Override PartName="/ppt/theme/themeOverride2.xml" ContentType="application/vnd.openxmlformats-officedocument.themeOverride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93" r:id="rId1"/>
  </p:sldMasterIdLst>
  <p:notesMasterIdLst>
    <p:notesMasterId r:id="rId11"/>
  </p:notesMasterIdLst>
  <p:sldIdLst>
    <p:sldId id="351" r:id="rId2"/>
    <p:sldId id="352" r:id="rId3"/>
    <p:sldId id="360" r:id="rId4"/>
    <p:sldId id="356" r:id="rId5"/>
    <p:sldId id="357" r:id="rId6"/>
    <p:sldId id="358" r:id="rId7"/>
    <p:sldId id="361" r:id="rId8"/>
    <p:sldId id="362" r:id="rId9"/>
    <p:sldId id="308" r:id="rId10"/>
  </p:sldIdLst>
  <p:sldSz cx="9144000" cy="6858000" type="screen4x3"/>
  <p:notesSz cx="6858000" cy="9144000"/>
  <p:defaultTextStyle>
    <a:defPPr>
      <a:defRPr lang="en-US"/>
    </a:defPPr>
    <a:lvl1pPr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1pPr>
    <a:lvl2pPr marL="4572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2pPr>
    <a:lvl3pPr marL="9144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3pPr>
    <a:lvl4pPr marL="13716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4pPr>
    <a:lvl5pPr marL="1828800" algn="l" defTabSz="457200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Gill Sans MT" pitchFamily="34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CC"/>
    <a:srgbClr val="CC00CC"/>
    <a:srgbClr val="FF6600"/>
    <a:srgbClr val="FFFF99"/>
    <a:srgbClr val="FF3399"/>
    <a:srgbClr val="00FFCC"/>
    <a:srgbClr val="CC0000"/>
    <a:srgbClr val="CCFF66"/>
    <a:srgbClr val="CCFFCC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1618" y="6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1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741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741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Arial" charset="0"/>
                <a:cs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741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</a:defRPr>
            </a:lvl1pPr>
          </a:lstStyle>
          <a:p>
            <a:fld id="{09146190-6BDB-4F04-8077-B0F990C4C746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202702960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slideMaster" Target="../slideMasters/slideMaster1.xml"/><Relationship Id="rId1" Type="http://schemas.openxmlformats.org/officeDocument/2006/relationships/themeOverride" Target="../theme/themeOverride2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êu đề Bản chiếu">
    <p:bg>
      <p:bgPr>
        <a:solidFill>
          <a:schemeClr val="accent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 bwMode="blackWhite">
          <a:xfrm>
            <a:off x="1102240" y="2386744"/>
            <a:ext cx="6939520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Ctr="1"/>
          <a:lstStyle>
            <a:lvl1pPr algn="ctr">
              <a:defRPr sz="3500">
                <a:solidFill>
                  <a:srgbClr val="262626"/>
                </a:solidFill>
              </a:defRPr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21396" y="4352544"/>
            <a:ext cx="5101209" cy="1239894"/>
          </a:xfrm>
          <a:noFill/>
        </p:spPr>
        <p:txBody>
          <a:bodyPr>
            <a:normAutofit/>
          </a:bodyPr>
          <a:lstStyle>
            <a:lvl1pPr marL="0" indent="0" algn="ctr">
              <a:buNone/>
              <a:defRPr sz="19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 sz="19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vi-VN"/>
              <a:t>Bấm để chỉnh sửa kiểu tiêu đề phụ của Bản cái</a:t>
            </a:r>
            <a:endParaRPr lang="en-US" dirty="0"/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51C7118D-FBB8-408C-975B-275DA13E0C7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101496865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êu đề và Văn bản Dọc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AA310A5F-C5E5-4B16-AF21-4458129077E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35747874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êu đề Dọc và Văn bả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489834" y="937260"/>
            <a:ext cx="1053966" cy="4983480"/>
          </a:xfrm>
        </p:spPr>
        <p:txBody>
          <a:bodyPr vert="eaVert"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606046" y="937260"/>
            <a:ext cx="4716174" cy="4983480"/>
          </a:xfrm>
        </p:spPr>
        <p:txBody>
          <a:bodyPr vert="eaVert"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DEFD47E-53C9-4ACE-8647-BBEF0723FF4F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320415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êu đề và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E21A4C01-1BA2-4817-A945-7633D64E2D51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6336229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Đầu trang của Phần">
    <p:bg>
      <p:bgPr>
        <a:solidFill>
          <a:schemeClr val="accent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1106424" y="2386744"/>
            <a:ext cx="6940296" cy="1645920"/>
          </a:xfrm>
          <a:solidFill>
            <a:srgbClr val="FFFFFF"/>
          </a:solidFill>
          <a:ln w="38100">
            <a:solidFill>
              <a:srgbClr val="404040"/>
            </a:solidFill>
          </a:ln>
        </p:spPr>
        <p:txBody>
          <a:bodyPr lIns="274320" rIns="274320" anchorCtr="1"/>
          <a:lstStyle>
            <a:lvl1pPr>
              <a:defRPr sz="3500">
                <a:solidFill>
                  <a:srgbClr val="262626"/>
                </a:solidFill>
              </a:defRPr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021396" y="4352465"/>
            <a:ext cx="5101209" cy="1265082"/>
          </a:xfrm>
        </p:spPr>
        <p:txBody>
          <a:bodyPr anchorCtr="1">
            <a:normAutofit/>
          </a:bodyPr>
          <a:lstStyle>
            <a:lvl1pPr marL="0" indent="0">
              <a:buNone/>
              <a:defRPr sz="1900">
                <a:solidFill>
                  <a:schemeClr val="tx1"/>
                </a:solidFill>
              </a:defRPr>
            </a:lvl1pPr>
            <a:lvl2pPr marL="457200" indent="0">
              <a:buNone/>
              <a:defRPr sz="19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3D98B59-719A-4753-8CA8-C42871DFDBB3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76004173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Hai Nội du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2239" y="2638044"/>
            <a:ext cx="3288023" cy="3101982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3737" y="2638044"/>
            <a:ext cx="3290516" cy="3101982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A08B295-4EF7-496D-9856-ECAA0EC6F39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9022818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hép so sán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2239" y="2313434"/>
            <a:ext cx="3288024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2239" y="3143250"/>
            <a:ext cx="3288024" cy="2596776"/>
          </a:xfrm>
        </p:spPr>
        <p:txBody>
          <a:bodyPr/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3737" y="3143250"/>
            <a:ext cx="3290516" cy="2596776"/>
          </a:xfrm>
        </p:spPr>
        <p:txBody>
          <a:bodyPr/>
          <a:lstStyle>
            <a:lvl5pPr>
              <a:defRPr/>
            </a:lvl5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11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4753737" y="2313434"/>
            <a:ext cx="3290516" cy="704087"/>
          </a:xfrm>
        </p:spPr>
        <p:txBody>
          <a:bodyPr anchor="b" anchorCtr="1">
            <a:normAutofit/>
          </a:bodyPr>
          <a:lstStyle>
            <a:lvl1pPr marL="0" indent="0" algn="ctr">
              <a:buNone/>
              <a:defRPr sz="1900" b="0" cap="all" spc="100" baseline="0">
                <a:solidFill>
                  <a:schemeClr val="accent2">
                    <a:lumMod val="75000"/>
                  </a:schemeClr>
                </a:solidFill>
              </a:defRPr>
            </a:lvl1pPr>
            <a:lvl2pPr marL="457200" indent="0">
              <a:buNone/>
              <a:defRPr sz="19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4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5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>
            <a:lvl1pPr>
              <a:defRPr/>
            </a:lvl1pPr>
          </a:lstStyle>
          <a:p>
            <a:fld id="{5305660F-C6A6-459A-8990-A01D7A1A3A47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2903492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Chỉ Tiêu đề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2C5E70B9-5E0F-4DB0-A8B3-D41EB813803E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664895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rố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CCF29B72-EE42-4264-B0EC-14485498F0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289576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Nội dung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25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703" y="2243829"/>
            <a:ext cx="3290594" cy="1141497"/>
          </a:xfrm>
          <a:solidFill>
            <a:srgbClr val="FFFFFF"/>
          </a:solidFill>
          <a:ln>
            <a:solidFill>
              <a:srgbClr val="404040"/>
            </a:solidFill>
          </a:ln>
        </p:spPr>
        <p:txBody>
          <a:bodyPr anchorCtr="1"/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52060" y="804672"/>
            <a:ext cx="3611880" cy="5248656"/>
          </a:xfrm>
        </p:spPr>
        <p:txBody>
          <a:bodyPr>
            <a:normAutofit/>
          </a:bodyPr>
          <a:lstStyle>
            <a:lvl1pPr>
              <a:defRPr sz="1900">
                <a:solidFill>
                  <a:schemeClr val="tx1"/>
                </a:solidFill>
              </a:defRPr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600">
                <a:solidFill>
                  <a:schemeClr val="tx1"/>
                </a:solidFill>
              </a:defRPr>
            </a:lvl3pPr>
            <a:lvl4pPr>
              <a:defRPr sz="1600">
                <a:solidFill>
                  <a:schemeClr val="tx1"/>
                </a:solidFill>
              </a:defRPr>
            </a:lvl4pPr>
            <a:lvl5pPr>
              <a:defRPr sz="1600">
                <a:solidFill>
                  <a:schemeClr val="tx1"/>
                </a:solidFill>
              </a:defRPr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8"/>
            <a:ext cx="2846070" cy="2194036"/>
          </a:xfrm>
        </p:spPr>
        <p:txBody>
          <a:bodyPr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9"/>
          <p:cNvSpPr>
            <a:spLocks noGrp="1"/>
          </p:cNvSpPr>
          <p:nvPr>
            <p:ph type="ftr" sz="quarter" idx="11"/>
          </p:nvPr>
        </p:nvSpPr>
        <p:spPr>
          <a:xfrm>
            <a:off x="641350" y="6235700"/>
            <a:ext cx="3805238" cy="320675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304E7884-F14F-467B-9AC7-7E5F04BD5AE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25980189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Ảnh với Chú thí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17"/>
          <p:cNvSpPr/>
          <p:nvPr/>
        </p:nvSpPr>
        <p:spPr>
          <a:xfrm>
            <a:off x="0" y="0"/>
            <a:ext cx="4572000" cy="6858000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 bwMode="blackWhite">
          <a:xfrm>
            <a:off x="640080" y="2243828"/>
            <a:ext cx="3291840" cy="1143000"/>
          </a:xfrm>
          <a:solidFill>
            <a:srgbClr val="FFFFFF"/>
          </a:solidFill>
          <a:ln>
            <a:solidFill>
              <a:srgbClr val="262626"/>
            </a:solidFill>
          </a:ln>
        </p:spPr>
        <p:txBody>
          <a:bodyPr anchorCtr="1">
            <a:noAutofit/>
          </a:bodyPr>
          <a:lstStyle>
            <a:lvl1pPr>
              <a:defRPr sz="2100">
                <a:solidFill>
                  <a:srgbClr val="262626"/>
                </a:solidFill>
              </a:defRPr>
            </a:lvl1pPr>
          </a:lstStyle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4572000" y="-42172"/>
            <a:ext cx="4576573" cy="6858000"/>
          </a:xfrm>
          <a:solidFill>
            <a:schemeClr val="bg1">
              <a:lumMod val="75000"/>
            </a:schemeClr>
          </a:solidFill>
        </p:spPr>
        <p:txBody>
          <a:bodyPr rtlCol="0">
            <a:normAutofit/>
          </a:bodyPr>
          <a:lstStyle>
            <a:lvl1pPr marL="0" indent="0">
              <a:buNone/>
              <a:defRPr sz="3200">
                <a:solidFill>
                  <a:schemeClr val="bg1">
                    <a:lumMod val="85000"/>
                    <a:lumOff val="15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vi-VN" noProof="0"/>
              <a:t>Bấm biểu tượng để thêm hình ảnh</a:t>
            </a:r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2965" y="3549919"/>
            <a:ext cx="2846070" cy="2194037"/>
          </a:xfrm>
        </p:spPr>
        <p:txBody>
          <a:bodyPr anchorCtr="1">
            <a:normAutofit/>
          </a:bodyPr>
          <a:lstStyle>
            <a:lvl1pPr marL="0" indent="0" algn="ctr">
              <a:buNone/>
              <a:defRPr sz="1500">
                <a:solidFill>
                  <a:srgbClr val="FFFFFF"/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vi-VN"/>
              <a:t>Bấm để chỉnh sửa kiểu văn bản của Bản cái</a:t>
            </a:r>
          </a:p>
        </p:txBody>
      </p:sp>
      <p:sp>
        <p:nvSpPr>
          <p:cNvPr id="6" name="Date Placeholder 7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  <a:effectLst>
                  <a:outerShdw blurRad="50800" dist="38100" dir="2700000" algn="tl" rotWithShape="0">
                    <a:prstClr val="black">
                      <a:alpha val="43000"/>
                    </a:prstClr>
                  </a:outerShdw>
                </a:effectLst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Footer Placeholder 8"/>
          <p:cNvSpPr>
            <a:spLocks noGrp="1"/>
          </p:cNvSpPr>
          <p:nvPr>
            <p:ph type="ftr" sz="quarter" idx="11"/>
          </p:nvPr>
        </p:nvSpPr>
        <p:spPr>
          <a:xfrm>
            <a:off x="639763" y="6235700"/>
            <a:ext cx="3803650" cy="320675"/>
          </a:xfrm>
        </p:spPr>
        <p:txBody>
          <a:bodyPr>
            <a:normAutofit/>
          </a:bodyPr>
          <a:lstStyle>
            <a:lvl1pPr>
              <a:defRPr>
                <a:solidFill>
                  <a:srgbClr val="FFFFFF">
                    <a:alpha val="70000"/>
                  </a:srgbClr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Slide Number Placeholder 9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fld id="{6D64F993-DF9E-43F1-993C-5849571EEEAB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3767108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lumMod val="9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 bwMode="black">
          <a:xfrm>
            <a:off x="1606550" y="965200"/>
            <a:ext cx="5937250" cy="1187450"/>
          </a:xfrm>
          <a:prstGeom prst="rect">
            <a:avLst/>
          </a:prstGeom>
          <a:solidFill>
            <a:srgbClr val="FFFFFF"/>
          </a:solidFill>
          <a:ln w="31750" cap="sq">
            <a:solidFill>
              <a:srgbClr val="404040"/>
            </a:solidFill>
            <a:miter lim="800000"/>
          </a:ln>
        </p:spPr>
        <p:txBody>
          <a:bodyPr vert="horz" lIns="182880" tIns="182880" rIns="182880" bIns="182880" rtlCol="0" anchor="ctr">
            <a:normAutofit/>
          </a:bodyPr>
          <a:lstStyle/>
          <a:p>
            <a:r>
              <a:rPr lang="vi-VN"/>
              <a:t>Bấm để sửa kiểu tiêu đề Bản cái</a:t>
            </a:r>
            <a:endParaRPr lang="en-US" dirty="0"/>
          </a:p>
        </p:txBody>
      </p:sp>
      <p:sp>
        <p:nvSpPr>
          <p:cNvPr id="1027" name="Text Placeholder 2"/>
          <p:cNvSpPr>
            <a:spLocks noGrp="1" noChangeArrowheads="1"/>
          </p:cNvSpPr>
          <p:nvPr>
            <p:ph type="body" idx="1"/>
          </p:nvPr>
        </p:nvSpPr>
        <p:spPr bwMode="auto">
          <a:xfrm>
            <a:off x="1606550" y="2638425"/>
            <a:ext cx="5937250" cy="310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vi-VN"/>
              <a:t>Bấm để chỉnh sửa kiểu văn bản của Bản cái</a:t>
            </a:r>
          </a:p>
          <a:p>
            <a:pPr lvl="1"/>
            <a:r>
              <a:rPr lang="vi-VN"/>
              <a:t>Mức hai</a:t>
            </a:r>
          </a:p>
          <a:p>
            <a:pPr lvl="2"/>
            <a:r>
              <a:rPr lang="vi-VN"/>
              <a:t>Mức ba</a:t>
            </a:r>
          </a:p>
          <a:p>
            <a:pPr lvl="3"/>
            <a:r>
              <a:rPr lang="vi-VN"/>
              <a:t>Mức bốn</a:t>
            </a:r>
          </a:p>
          <a:p>
            <a:pPr lvl="4"/>
            <a:r>
              <a:rPr lang="vi-VN"/>
              <a:t>Mức năm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5978525" y="6238875"/>
            <a:ext cx="2065338" cy="32385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alpha val="7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101725" y="6235700"/>
            <a:ext cx="4557713" cy="32067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000">
                <a:solidFill>
                  <a:schemeClr val="tx1">
                    <a:alpha val="70000"/>
                  </a:schemeClr>
                </a:solidFill>
                <a:latin typeface="+mn-lt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240713" y="6218238"/>
            <a:ext cx="365125" cy="365125"/>
          </a:xfrm>
          <a:prstGeom prst="ellipse">
            <a:avLst/>
          </a:prstGeom>
          <a:solidFill>
            <a:srgbClr val="1D1D1D">
              <a:alpha val="69804"/>
            </a:srgbClr>
          </a:solidFill>
        </p:spPr>
        <p:txBody>
          <a:bodyPr vert="horz" wrap="square" lIns="18288" tIns="45720" rIns="18288" bIns="45720" numCol="1" anchor="ctr" anchorCtr="0" compatLnSpc="1">
            <a:prstTxWarp prst="textNoShape">
              <a:avLst/>
            </a:prstTxWarp>
            <a:noAutofit/>
          </a:bodyPr>
          <a:lstStyle>
            <a:lvl1pPr algn="ctr" eaLnBrk="1" hangingPunct="1">
              <a:defRPr sz="1100">
                <a:solidFill>
                  <a:srgbClr val="FFFFFF"/>
                </a:solidFill>
              </a:defRPr>
            </a:lvl1pPr>
          </a:lstStyle>
          <a:p>
            <a:fld id="{1A20C836-816D-4C9C-91B4-78E7F81C27AC}" type="slidenum">
              <a:rPr lang="en-US" altLang="en-US"/>
              <a:pPr/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8" r:id="rId1"/>
    <p:sldLayoutId id="2147483711" r:id="rId2"/>
    <p:sldLayoutId id="2147483719" r:id="rId3"/>
    <p:sldLayoutId id="2147483712" r:id="rId4"/>
    <p:sldLayoutId id="2147483713" r:id="rId5"/>
    <p:sldLayoutId id="2147483714" r:id="rId6"/>
    <p:sldLayoutId id="2147483715" r:id="rId7"/>
    <p:sldLayoutId id="2147483720" r:id="rId8"/>
    <p:sldLayoutId id="2147483721" r:id="rId9"/>
    <p:sldLayoutId id="2147483716" r:id="rId10"/>
    <p:sldLayoutId id="2147483717" r:id="rId11"/>
  </p:sldLayoutIdLst>
  <p:txStyles>
    <p:titleStyle>
      <a:lvl1pPr algn="ctr" rtl="0" fontAlgn="base">
        <a:lnSpc>
          <a:spcPct val="90000"/>
        </a:lnSpc>
        <a:spcBef>
          <a:spcPct val="0"/>
        </a:spcBef>
        <a:spcAft>
          <a:spcPct val="0"/>
        </a:spcAft>
        <a:defRPr sz="2600" kern="1200" cap="all" spc="200">
          <a:solidFill>
            <a:srgbClr val="262626"/>
          </a:solidFill>
          <a:latin typeface="+mj-lt"/>
          <a:ea typeface="+mj-ea"/>
          <a:cs typeface="+mj-cs"/>
        </a:defRPr>
      </a:lvl1pPr>
      <a:lvl2pPr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Gill Sans MT" pitchFamily="34" charset="0"/>
        </a:defRPr>
      </a:lvl2pPr>
      <a:lvl3pPr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Gill Sans MT" pitchFamily="34" charset="0"/>
        </a:defRPr>
      </a:lvl3pPr>
      <a:lvl4pPr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Gill Sans MT" pitchFamily="34" charset="0"/>
        </a:defRPr>
      </a:lvl4pPr>
      <a:lvl5pPr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Gill Sans MT" pitchFamily="34" charset="0"/>
        </a:defRPr>
      </a:lvl5pPr>
      <a:lvl6pPr marL="457200"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Gill Sans MT" pitchFamily="34" charset="0"/>
        </a:defRPr>
      </a:lvl6pPr>
      <a:lvl7pPr marL="914400"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Gill Sans MT" pitchFamily="34" charset="0"/>
        </a:defRPr>
      </a:lvl7pPr>
      <a:lvl8pPr marL="1371600"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Gill Sans MT" pitchFamily="34" charset="0"/>
        </a:defRPr>
      </a:lvl8pPr>
      <a:lvl9pPr marL="1828800" algn="ctr" rtl="0" fontAlgn="base">
        <a:lnSpc>
          <a:spcPct val="90000"/>
        </a:lnSpc>
        <a:spcBef>
          <a:spcPct val="0"/>
        </a:spcBef>
        <a:spcAft>
          <a:spcPct val="0"/>
        </a:spcAft>
        <a:defRPr sz="2600">
          <a:solidFill>
            <a:srgbClr val="262626"/>
          </a:solidFill>
          <a:latin typeface="Gill Sans MT" pitchFamily="34" charset="0"/>
        </a:defRPr>
      </a:lvl9pPr>
    </p:titleStyle>
    <p:bodyStyle>
      <a:lvl1pPr marL="228600" indent="-228600" algn="l" rtl="0" fontAlgn="base">
        <a:spcBef>
          <a:spcPts val="1000"/>
        </a:spcBef>
        <a:spcAft>
          <a:spcPct val="0"/>
        </a:spcAft>
        <a:buClr>
          <a:schemeClr val="accent2"/>
        </a:buClr>
        <a:buFont typeface="Arial" charset="0"/>
        <a:buChar char="•"/>
        <a:defRPr kern="1200">
          <a:solidFill>
            <a:srgbClr val="262626"/>
          </a:solidFill>
          <a:latin typeface="+mn-lt"/>
          <a:ea typeface="+mn-ea"/>
          <a:cs typeface="+mn-cs"/>
        </a:defRPr>
      </a:lvl1pPr>
      <a:lvl2pPr marL="457200" indent="-228600" algn="l" rtl="0" fontAlgn="base">
        <a:spcBef>
          <a:spcPts val="1000"/>
        </a:spcBef>
        <a:spcAft>
          <a:spcPct val="0"/>
        </a:spcAft>
        <a:buClr>
          <a:schemeClr val="accent2"/>
        </a:buClr>
        <a:buFont typeface="Arial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2pPr>
      <a:lvl3pPr marL="685800" indent="-228600" algn="l" rtl="0" fontAlgn="base">
        <a:spcBef>
          <a:spcPts val="1000"/>
        </a:spcBef>
        <a:spcAft>
          <a:spcPct val="0"/>
        </a:spcAft>
        <a:buClr>
          <a:schemeClr val="accent2"/>
        </a:buClr>
        <a:buFont typeface="Arial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3pPr>
      <a:lvl4pPr marL="914400" indent="-228600" algn="l" rtl="0" fontAlgn="base">
        <a:spcBef>
          <a:spcPts val="1000"/>
        </a:spcBef>
        <a:spcAft>
          <a:spcPct val="0"/>
        </a:spcAft>
        <a:buClr>
          <a:schemeClr val="accent2"/>
        </a:buClr>
        <a:buFont typeface="Arial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4pPr>
      <a:lvl5pPr marL="1143000" indent="-228600" algn="l" rtl="0" fontAlgn="base">
        <a:spcBef>
          <a:spcPts val="1000"/>
        </a:spcBef>
        <a:spcAft>
          <a:spcPct val="0"/>
        </a:spcAft>
        <a:buClr>
          <a:schemeClr val="accent2"/>
        </a:buClr>
        <a:buFont typeface="Arial" charset="0"/>
        <a:buChar char="•"/>
        <a:defRPr sz="1600" kern="1200">
          <a:solidFill>
            <a:srgbClr val="262626"/>
          </a:solidFill>
          <a:latin typeface="+mn-lt"/>
          <a:ea typeface="+mn-ea"/>
          <a:cs typeface="+mn-cs"/>
        </a:defRPr>
      </a:lvl5pPr>
      <a:lvl6pPr marL="13144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6pPr>
      <a:lvl7pPr marL="14859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165735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1828800" indent="-228600" algn="l" defTabSz="914400" rtl="0" eaLnBrk="1" latinLnBrk="0" hangingPunct="1">
        <a:lnSpc>
          <a:spcPct val="100000"/>
        </a:lnSpc>
        <a:spcBef>
          <a:spcPts val="1000"/>
        </a:spcBef>
        <a:buClr>
          <a:schemeClr val="accent2"/>
        </a:buClr>
        <a:buFont typeface="Arial" panose="020B0604020202020204" pitchFamily="34" charset="0"/>
        <a:buChar char="•"/>
        <a:defRPr sz="16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wmf"/><Relationship Id="rId2" Type="http://schemas.openxmlformats.org/officeDocument/2006/relationships/oleObject" Target="../embeddings/oleObject1.bin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2.bin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5" Type="http://schemas.openxmlformats.org/officeDocument/2006/relationships/oleObject" Target="../embeddings/oleObject3.bin"/><Relationship Id="rId4" Type="http://schemas.openxmlformats.org/officeDocument/2006/relationships/image" Target="../media/image7.wmf"/></Relationships>
</file>

<file path=ppt/slides/_rels/slide8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wmf"/><Relationship Id="rId3" Type="http://schemas.openxmlformats.org/officeDocument/2006/relationships/oleObject" Target="../embeddings/oleObject4.bin"/><Relationship Id="rId7" Type="http://schemas.openxmlformats.org/officeDocument/2006/relationships/oleObject" Target="../embeddings/oleObject6.bin"/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9.wmf"/><Relationship Id="rId5" Type="http://schemas.openxmlformats.org/officeDocument/2006/relationships/oleObject" Target="../embeddings/oleObject5.bin"/><Relationship Id="rId10" Type="http://schemas.openxmlformats.org/officeDocument/2006/relationships/image" Target="../media/image11.wmf"/><Relationship Id="rId4" Type="http://schemas.openxmlformats.org/officeDocument/2006/relationships/image" Target="../media/image8.wmf"/><Relationship Id="rId9" Type="http://schemas.openxmlformats.org/officeDocument/2006/relationships/oleObject" Target="../embeddings/oleObject7.bin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audio" Target="../media/audio1.wav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" name="Picture 9" descr="Cover"/>
          <p:cNvPicPr>
            <a:picLocks noChangeAspect="1" noChangeArrowheads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14600" y="3200400"/>
            <a:ext cx="1524000" cy="1371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7" name="Picture 7" descr="Cover"/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362200" y="1828800"/>
            <a:ext cx="1959696" cy="106840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9" name="Picture 5" descr="Cover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 rot="3186897">
            <a:off x="2663787" y="2347008"/>
            <a:ext cx="1605252" cy="155647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2" name="Text Box 5"/>
          <p:cNvSpPr txBox="1">
            <a:spLocks noChangeArrowheads="1"/>
          </p:cNvSpPr>
          <p:nvPr/>
        </p:nvSpPr>
        <p:spPr bwMode="auto">
          <a:xfrm>
            <a:off x="569042" y="2472388"/>
            <a:ext cx="1986116" cy="1077218"/>
          </a:xfrm>
          <a:prstGeom prst="rect">
            <a:avLst/>
          </a:prstGeom>
          <a:solidFill>
            <a:srgbClr val="FFFF00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algn="ctr" eaLnBrk="1" hangingPunct="1">
              <a:spcBef>
                <a:spcPct val="50000"/>
              </a:spcBef>
            </a:pPr>
            <a:r>
              <a:rPr lang="en-US" sz="3200" b="1" dirty="0">
                <a:solidFill>
                  <a:srgbClr val="FF0000"/>
                </a:solidFill>
                <a:effectLst/>
                <a:latin typeface="Times New Roman" pitchFamily="18" charset="0"/>
                <a:cs typeface="Times New Roman" pitchFamily="18" charset="0"/>
              </a:rPr>
              <a:t>HÌNH VUÔNG</a:t>
            </a:r>
          </a:p>
        </p:txBody>
      </p:sp>
      <p:sp>
        <p:nvSpPr>
          <p:cNvPr id="26" name="Text Box 5"/>
          <p:cNvSpPr txBox="1">
            <a:spLocks noChangeArrowheads="1"/>
          </p:cNvSpPr>
          <p:nvPr/>
        </p:nvSpPr>
        <p:spPr bwMode="auto">
          <a:xfrm>
            <a:off x="4114800" y="1676400"/>
            <a:ext cx="4495800" cy="830997"/>
          </a:xfrm>
          <a:prstGeom prst="rect">
            <a:avLst/>
          </a:prstGeom>
          <a:noFill/>
          <a:ln w="19050">
            <a:solidFill>
              <a:srgbClr val="00FF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sz="24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; </a:t>
            </a:r>
            <a:r>
              <a:rPr lang="en-US" sz="2400" b="1" dirty="0" err="1">
                <a:solidFill>
                  <a:srgbClr val="92D050"/>
                </a:solidFill>
                <a:latin typeface="Times New Roman" pitchFamily="18" charset="0"/>
                <a:cs typeface="Times New Roman" pitchFamily="18" charset="0"/>
              </a:rPr>
              <a:t>c</a:t>
            </a:r>
            <a:r>
              <a:rPr lang="en-US" sz="2400" b="1" dirty="0" err="1"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</a:rPr>
              <a:t>ác</a:t>
            </a:r>
            <a:r>
              <a:rPr lang="en-US" sz="2400" b="1" dirty="0"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sz="2400" b="1" dirty="0"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</a:rPr>
              <a:t>đối</a:t>
            </a:r>
            <a:r>
              <a:rPr lang="en-US" sz="2400" b="1" dirty="0"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</a:rPr>
              <a:t> song </a:t>
            </a:r>
            <a:r>
              <a:rPr lang="en-US" sz="2400" b="1" dirty="0" err="1">
                <a:solidFill>
                  <a:srgbClr val="92D050"/>
                </a:solidFill>
                <a:effectLst/>
                <a:latin typeface="Times New Roman" pitchFamily="18" charset="0"/>
                <a:cs typeface="Times New Roman" pitchFamily="18" charset="0"/>
              </a:rPr>
              <a:t>song</a:t>
            </a:r>
            <a:endParaRPr lang="en-US" sz="2400" b="1" dirty="0">
              <a:solidFill>
                <a:srgbClr val="92D05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7" name="Text Box 5"/>
          <p:cNvSpPr txBox="1">
            <a:spLocks noChangeArrowheads="1"/>
          </p:cNvSpPr>
          <p:nvPr/>
        </p:nvSpPr>
        <p:spPr bwMode="auto">
          <a:xfrm>
            <a:off x="4267200" y="3105090"/>
            <a:ext cx="4648200" cy="461665"/>
          </a:xfrm>
          <a:prstGeom prst="rect">
            <a:avLst/>
          </a:prstGeom>
          <a:noFill/>
          <a:ln w="19050">
            <a:solidFill>
              <a:srgbClr val="0070C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400" b="1" dirty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 90  </a:t>
            </a:r>
            <a:r>
              <a:rPr lang="en-US" sz="2400" b="1" dirty="0" err="1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độ</a:t>
            </a:r>
            <a:endParaRPr lang="en-US" sz="2400" b="1" dirty="0">
              <a:solidFill>
                <a:srgbClr val="0070C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8" name="Text Box 5"/>
          <p:cNvSpPr txBox="1">
            <a:spLocks noChangeArrowheads="1"/>
          </p:cNvSpPr>
          <p:nvPr/>
        </p:nvSpPr>
        <p:spPr bwMode="auto">
          <a:xfrm>
            <a:off x="3962400" y="3810000"/>
            <a:ext cx="5029200" cy="1785104"/>
          </a:xfrm>
          <a:prstGeom prst="rect">
            <a:avLst/>
          </a:prstGeom>
          <a:noFill/>
          <a:ln w="28575">
            <a:solidFill>
              <a:srgbClr val="CC0000"/>
            </a:solidFill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square">
            <a:spAutoFit/>
          </a:bodyPr>
          <a:lstStyle/>
          <a:p>
            <a:pPr eaLnBrk="1" hangingPunct="1">
              <a:spcBef>
                <a:spcPct val="50000"/>
              </a:spcBef>
            </a:pPr>
            <a:r>
              <a:rPr lang="en-US" sz="2000" b="1" i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hai</a:t>
            </a:r>
            <a:r>
              <a:rPr lang="en-US" sz="2000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i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sz="2000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cắt</a:t>
            </a: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trung</a:t>
            </a: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mỗi</a:t>
            </a: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i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nhau</a:t>
            </a: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;</a:t>
            </a:r>
          </a:p>
          <a:p>
            <a:pPr eaLnBrk="1" hangingPunct="1">
              <a:spcBef>
                <a:spcPct val="50000"/>
              </a:spcBef>
            </a:pP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các</a:t>
            </a: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err="1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sz="2000" b="1" dirty="0">
                <a:solidFill>
                  <a:srgbClr val="CC0000"/>
                </a:solidFill>
                <a:latin typeface="Times New Roman" pitchFamily="18" charset="0"/>
                <a:cs typeface="Times New Roman" pitchFamily="18" charset="0"/>
              </a:rPr>
              <a:t>.</a:t>
            </a:r>
            <a:endParaRPr lang="en-US" sz="2000" b="1" dirty="0">
              <a:solidFill>
                <a:srgbClr val="CC0000"/>
              </a:solidFill>
              <a:effectLst/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20" name="Rectangle 16"/>
          <p:cNvSpPr>
            <a:spLocks noChangeArrowheads="1"/>
          </p:cNvSpPr>
          <p:nvPr/>
        </p:nvSpPr>
        <p:spPr bwMode="auto">
          <a:xfrm>
            <a:off x="762000" y="0"/>
            <a:ext cx="8001000" cy="4318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algn="ctr" eaLnBrk="1" hangingPunct="1"/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LẠI KIẾN THỨC ĐÃ HỌC</a:t>
            </a:r>
          </a:p>
        </p:txBody>
      </p:sp>
      <p:sp>
        <p:nvSpPr>
          <p:cNvPr id="30" name="Rectangle 16"/>
          <p:cNvSpPr>
            <a:spLocks noChangeArrowheads="1"/>
          </p:cNvSpPr>
          <p:nvPr/>
        </p:nvSpPr>
        <p:spPr bwMode="auto">
          <a:xfrm>
            <a:off x="381000" y="1600200"/>
            <a:ext cx="24114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eaLnBrk="1" hangingPunct="1"/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2.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Tính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chất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1" name="Rectangle 16"/>
          <p:cNvSpPr>
            <a:spLocks noChangeArrowheads="1"/>
          </p:cNvSpPr>
          <p:nvPr/>
        </p:nvSpPr>
        <p:spPr bwMode="auto">
          <a:xfrm>
            <a:off x="533400" y="457200"/>
            <a:ext cx="2411413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eaLnBrk="1" hangingPunct="1"/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1.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Định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nghĩa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12" name="Rectangle 16"/>
          <p:cNvSpPr>
            <a:spLocks noChangeArrowheads="1"/>
          </p:cNvSpPr>
          <p:nvPr/>
        </p:nvSpPr>
        <p:spPr bwMode="auto">
          <a:xfrm>
            <a:off x="609600" y="838200"/>
            <a:ext cx="8229600" cy="5048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algn="just" eaLnBrk="1" hangingPunct="1"/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* </a:t>
            </a:r>
            <a:r>
              <a:rPr lang="en-US" altLang="en-US" sz="22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>
                <a:latin typeface="Times New Roman" pitchFamily="18" charset="0"/>
                <a:cs typeface="Times New Roman" pitchFamily="18" charset="0"/>
              </a:rPr>
              <a:t>và</a:t>
            </a: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>
                <a:latin typeface="Times New Roman" pitchFamily="18" charset="0"/>
                <a:cs typeface="Times New Roman" pitchFamily="18" charset="0"/>
              </a:rPr>
              <a:t>bốn</a:t>
            </a: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>
                <a:latin typeface="Times New Roman" pitchFamily="18" charset="0"/>
                <a:cs typeface="Times New Roman" pitchFamily="18" charset="0"/>
              </a:rPr>
              <a:t>bằng</a:t>
            </a:r>
            <a:r>
              <a:rPr lang="en-US" altLang="en-US" sz="22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200" b="1" dirty="0" err="1">
                <a:latin typeface="Times New Roman" pitchFamily="18" charset="0"/>
                <a:cs typeface="Times New Roman" pitchFamily="18" charset="0"/>
              </a:rPr>
              <a:t>nhau</a:t>
            </a:r>
            <a:endParaRPr lang="en-US" altLang="en-US" sz="2200" b="1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ipe dir="u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12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13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" dur="80"/>
                                        <p:tgtEl>
                                          <p:spTgt spid="1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9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10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2" dur="500"/>
                                        <p:tgtEl>
                                          <p:spTgt spid="28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7" dur="1000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8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1000" fill="hold"/>
                                        <p:tgtEl>
                                          <p:spTgt spid="2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0" fill="hold">
                      <p:stCondLst>
                        <p:cond delay="indefinite"/>
                      </p:stCondLst>
                      <p:childTnLst>
                        <p:par>
                          <p:cTn id="71" fill="hold">
                            <p:stCondLst>
                              <p:cond delay="0"/>
                            </p:stCondLst>
                            <p:childTnLst>
                              <p:par>
                                <p:cTn id="72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5" dur="500" fill="hold"/>
                                        <p:tgtEl>
                                          <p:spTgt spid="2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0" dur="1000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1" dur="10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1000" fill="hold"/>
                                        <p:tgtEl>
                                          <p:spTgt spid="2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" grpId="0" animBg="1"/>
      <p:bldP spid="26" grpId="0" animBg="1"/>
      <p:bldP spid="27" grpId="0" animBg="1"/>
      <p:bldP spid="28" grpId="0" animBg="1"/>
      <p:bldP spid="30" grpId="0"/>
      <p:bldP spid="11" grpId="0"/>
      <p:bldP spid="1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3564" name="AutoShape 17"/>
          <p:cNvCxnSpPr>
            <a:cxnSpLocks noChangeShapeType="1"/>
          </p:cNvCxnSpPr>
          <p:nvPr/>
        </p:nvCxnSpPr>
        <p:spPr bwMode="auto">
          <a:xfrm>
            <a:off x="2819400" y="1447800"/>
            <a:ext cx="4948237" cy="790575"/>
          </a:xfrm>
          <a:prstGeom prst="bentConnector2">
            <a:avLst/>
          </a:prstGeom>
          <a:noFill/>
          <a:ln w="28575">
            <a:solidFill>
              <a:srgbClr val="C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5" name="Text Box 18"/>
          <p:cNvSpPr txBox="1">
            <a:spLocks noChangeArrowheads="1"/>
          </p:cNvSpPr>
          <p:nvPr/>
        </p:nvSpPr>
        <p:spPr bwMode="auto">
          <a:xfrm>
            <a:off x="3352800" y="990600"/>
            <a:ext cx="3581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Có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2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cạnh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kề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bằng</a:t>
            </a:r>
            <a:r>
              <a:rPr lang="en-US" altLang="en-US" sz="2400" dirty="0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rgbClr val="0000FF"/>
                </a:solidFill>
                <a:latin typeface="Times New Roman" pitchFamily="18" charset="0"/>
                <a:cs typeface="Arial" charset="0"/>
              </a:rPr>
              <a:t>nhau</a:t>
            </a:r>
            <a:endParaRPr lang="en-US" altLang="en-US" sz="2400" dirty="0">
              <a:solidFill>
                <a:srgbClr val="0000FF"/>
              </a:solidFill>
              <a:latin typeface="Times New Roman" pitchFamily="18" charset="0"/>
              <a:cs typeface="Arial" charset="0"/>
            </a:endParaRPr>
          </a:p>
        </p:txBody>
      </p:sp>
      <p:cxnSp>
        <p:nvCxnSpPr>
          <p:cNvPr id="23566" name="AutoShape 19"/>
          <p:cNvCxnSpPr>
            <a:cxnSpLocks noChangeShapeType="1"/>
          </p:cNvCxnSpPr>
          <p:nvPr/>
        </p:nvCxnSpPr>
        <p:spPr bwMode="auto">
          <a:xfrm>
            <a:off x="2743200" y="2133600"/>
            <a:ext cx="3962400" cy="457200"/>
          </a:xfrm>
          <a:prstGeom prst="bentConnector3">
            <a:avLst>
              <a:gd name="adj1" fmla="val 91137"/>
            </a:avLst>
          </a:prstGeom>
          <a:noFill/>
          <a:ln w="28575">
            <a:solidFill>
              <a:srgbClr val="C00000"/>
            </a:solidFill>
            <a:miter lim="800000"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</p:cxnSp>
      <p:sp>
        <p:nvSpPr>
          <p:cNvPr id="23567" name="Text Box 20"/>
          <p:cNvSpPr txBox="1">
            <a:spLocks noChangeArrowheads="1"/>
          </p:cNvSpPr>
          <p:nvPr/>
        </p:nvSpPr>
        <p:spPr bwMode="auto">
          <a:xfrm>
            <a:off x="2819400" y="1676400"/>
            <a:ext cx="3733800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dirty="0" err="1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Có</a:t>
            </a:r>
            <a:r>
              <a:rPr lang="en-US" altLang="en-US" sz="2400" dirty="0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 2 </a:t>
            </a:r>
            <a:r>
              <a:rPr lang="en-US" altLang="en-US" sz="2400" dirty="0" err="1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đường</a:t>
            </a:r>
            <a:r>
              <a:rPr lang="en-US" altLang="en-US" sz="2400" dirty="0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chéo</a:t>
            </a:r>
            <a:r>
              <a:rPr lang="en-US" altLang="en-US" sz="2400" dirty="0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vuông</a:t>
            </a:r>
            <a:r>
              <a:rPr lang="en-US" altLang="en-US" sz="2400" dirty="0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góc</a:t>
            </a:r>
            <a:r>
              <a:rPr lang="en-US" altLang="en-US" sz="2400" dirty="0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với</a:t>
            </a:r>
            <a:r>
              <a:rPr lang="en-US" altLang="en-US" sz="2400" dirty="0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nhau</a:t>
            </a:r>
            <a:endParaRPr lang="en-US" altLang="en-US" sz="2400" dirty="0">
              <a:solidFill>
                <a:srgbClr val="80008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3569" name="Text Box 22"/>
          <p:cNvSpPr txBox="1">
            <a:spLocks noChangeArrowheads="1"/>
          </p:cNvSpPr>
          <p:nvPr/>
        </p:nvSpPr>
        <p:spPr bwMode="auto">
          <a:xfrm>
            <a:off x="2819400" y="4191000"/>
            <a:ext cx="4419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dirty="0" err="1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Có</a:t>
            </a:r>
            <a:r>
              <a:rPr lang="en-US" altLang="en-US" sz="2400" dirty="0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 1 </a:t>
            </a:r>
            <a:r>
              <a:rPr lang="en-US" altLang="en-US" sz="2400" dirty="0" err="1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góc</a:t>
            </a:r>
            <a:r>
              <a:rPr lang="en-US" altLang="en-US" sz="2400" dirty="0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vuông</a:t>
            </a:r>
            <a:r>
              <a:rPr lang="en-US" altLang="en-US" sz="2400" dirty="0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  </a:t>
            </a:r>
          </a:p>
        </p:txBody>
      </p:sp>
      <p:sp>
        <p:nvSpPr>
          <p:cNvPr id="92183" name="Text Box 23"/>
          <p:cNvSpPr txBox="1">
            <a:spLocks noChangeArrowheads="1"/>
          </p:cNvSpPr>
          <p:nvPr/>
        </p:nvSpPr>
        <p:spPr bwMode="auto">
          <a:xfrm>
            <a:off x="457200" y="2967335"/>
            <a:ext cx="67056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eaLnBrk="1" hangingPunct="1">
              <a:spcBef>
                <a:spcPct val="50000"/>
              </a:spcBef>
            </a:pPr>
            <a:r>
              <a:rPr lang="en-US" altLang="en-US" sz="2400" dirty="0" err="1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Có</a:t>
            </a:r>
            <a:r>
              <a:rPr lang="en-US" altLang="en-US" sz="2400" dirty="0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 1 </a:t>
            </a:r>
            <a:r>
              <a:rPr lang="en-US" altLang="en-US" sz="2400" dirty="0" err="1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đường</a:t>
            </a:r>
            <a:r>
              <a:rPr lang="en-US" altLang="en-US" sz="2400" dirty="0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chéo</a:t>
            </a:r>
            <a:r>
              <a:rPr lang="en-US" altLang="en-US" sz="2400" dirty="0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là</a:t>
            </a:r>
            <a:r>
              <a:rPr lang="en-US" altLang="en-US" sz="2400" dirty="0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đường</a:t>
            </a:r>
            <a:r>
              <a:rPr lang="en-US" altLang="en-US" sz="2400" dirty="0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phân</a:t>
            </a:r>
            <a:r>
              <a:rPr lang="en-US" altLang="en-US" sz="2400" dirty="0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giác</a:t>
            </a:r>
            <a:r>
              <a:rPr lang="en-US" altLang="en-US" sz="2400" dirty="0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của</a:t>
            </a:r>
            <a:r>
              <a:rPr lang="en-US" altLang="en-US" sz="2400" dirty="0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một</a:t>
            </a:r>
            <a:r>
              <a:rPr lang="en-US" altLang="en-US" sz="2400" dirty="0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góc</a:t>
            </a:r>
            <a:endParaRPr lang="en-US" altLang="en-US" sz="2400" dirty="0">
              <a:solidFill>
                <a:srgbClr val="80008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25" name="Rectangle 16"/>
          <p:cNvSpPr>
            <a:spLocks noChangeArrowheads="1"/>
          </p:cNvSpPr>
          <p:nvPr/>
        </p:nvSpPr>
        <p:spPr bwMode="auto">
          <a:xfrm>
            <a:off x="762000" y="76200"/>
            <a:ext cx="8001000" cy="4318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algn="ctr" eaLnBrk="1" hangingPunct="1"/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ÔN LẠI KIẾN THỨC ĐÃ HỌC</a:t>
            </a:r>
          </a:p>
        </p:txBody>
      </p:sp>
      <p:sp>
        <p:nvSpPr>
          <p:cNvPr id="26" name="Rectangle 16"/>
          <p:cNvSpPr>
            <a:spLocks noChangeArrowheads="1"/>
          </p:cNvSpPr>
          <p:nvPr/>
        </p:nvSpPr>
        <p:spPr bwMode="auto">
          <a:xfrm>
            <a:off x="76200" y="533400"/>
            <a:ext cx="31242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eaLnBrk="1" hangingPunct="1"/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3.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biết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grpSp>
        <p:nvGrpSpPr>
          <p:cNvPr id="2" name="Group 13"/>
          <p:cNvGrpSpPr>
            <a:grpSpLocks/>
          </p:cNvGrpSpPr>
          <p:nvPr/>
        </p:nvGrpSpPr>
        <p:grpSpPr bwMode="auto">
          <a:xfrm>
            <a:off x="457200" y="4419600"/>
            <a:ext cx="2514600" cy="1371600"/>
            <a:chOff x="3504" y="2016"/>
            <a:chExt cx="1584" cy="720"/>
          </a:xfrm>
          <a:solidFill>
            <a:srgbClr val="FFFF00"/>
          </a:solidFill>
        </p:grpSpPr>
        <p:sp>
          <p:nvSpPr>
            <p:cNvPr id="22" name="AutoShape 14"/>
            <p:cNvSpPr>
              <a:spLocks noChangeArrowheads="1"/>
            </p:cNvSpPr>
            <p:nvPr/>
          </p:nvSpPr>
          <p:spPr bwMode="auto">
            <a:xfrm>
              <a:off x="3504" y="2016"/>
              <a:ext cx="1584" cy="720"/>
            </a:xfrm>
            <a:prstGeom prst="diamond">
              <a:avLst/>
            </a:prstGeom>
            <a:grpFill/>
            <a:ln w="28575">
              <a:solidFill>
                <a:srgbClr val="FF0000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eaLnBrk="1" hangingPunct="1"/>
              <a:endParaRPr lang="en-US" altLang="en-US" sz="2400">
                <a:latin typeface="Arial" charset="0"/>
                <a:cs typeface="Arial" charset="0"/>
              </a:endParaRPr>
            </a:p>
          </p:txBody>
        </p:sp>
        <p:sp>
          <p:nvSpPr>
            <p:cNvPr id="23" name="Text Box 15"/>
            <p:cNvSpPr txBox="1">
              <a:spLocks noChangeArrowheads="1"/>
            </p:cNvSpPr>
            <p:nvPr/>
          </p:nvSpPr>
          <p:spPr bwMode="auto">
            <a:xfrm>
              <a:off x="3792" y="2256"/>
              <a:ext cx="912" cy="288"/>
            </a:xfrm>
            <a:prstGeom prst="rect">
              <a:avLst/>
            </a:prstGeom>
            <a:grpFill/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algn="ctr" eaLnBrk="1" hangingPunct="1">
                <a:spcBef>
                  <a:spcPct val="50000"/>
                </a:spcBef>
              </a:pPr>
              <a:r>
                <a:rPr lang="en-US" altLang="en-US" sz="2400" b="1">
                  <a:solidFill>
                    <a:srgbClr val="FF0000"/>
                  </a:solidFill>
                  <a:latin typeface="Times New Roman" pitchFamily="18" charset="0"/>
                  <a:cs typeface="Arial" charset="0"/>
                </a:rPr>
                <a:t>Hình thoi</a:t>
              </a:r>
            </a:p>
          </p:txBody>
        </p:sp>
      </p:grpSp>
      <p:grpSp>
        <p:nvGrpSpPr>
          <p:cNvPr id="3" name="Group 21"/>
          <p:cNvGrpSpPr>
            <a:grpSpLocks/>
          </p:cNvGrpSpPr>
          <p:nvPr/>
        </p:nvGrpSpPr>
        <p:grpSpPr bwMode="auto">
          <a:xfrm>
            <a:off x="228601" y="1142335"/>
            <a:ext cx="2744936" cy="1268310"/>
            <a:chOff x="2521" y="2752"/>
            <a:chExt cx="995" cy="528"/>
          </a:xfrm>
        </p:grpSpPr>
        <p:sp>
          <p:nvSpPr>
            <p:cNvPr id="27" name="Rectangle 22"/>
            <p:cNvSpPr>
              <a:spLocks noChangeArrowheads="1"/>
            </p:cNvSpPr>
            <p:nvPr/>
          </p:nvSpPr>
          <p:spPr bwMode="auto">
            <a:xfrm>
              <a:off x="2521" y="2752"/>
              <a:ext cx="912" cy="528"/>
            </a:xfrm>
            <a:prstGeom prst="rect">
              <a:avLst/>
            </a:prstGeom>
            <a:solidFill>
              <a:srgbClr val="00B0F0"/>
            </a:solidFill>
            <a:ln>
              <a:headEnd/>
              <a:tailEnd/>
            </a:ln>
          </p:spPr>
          <p:style>
            <a:lnRef idx="1">
              <a:schemeClr val="accent1"/>
            </a:lnRef>
            <a:fillRef idx="2">
              <a:schemeClr val="accent1"/>
            </a:fillRef>
            <a:effectRef idx="1">
              <a:schemeClr val="accent1"/>
            </a:effectRef>
            <a:fontRef idx="minor">
              <a:schemeClr val="dk1"/>
            </a:fontRef>
          </p:style>
          <p:txBody>
            <a:bodyPr wrap="none" anchor="ctr"/>
            <a:lstStyle/>
            <a:p>
              <a:pPr eaLnBrk="1" fontAlgn="auto" hangingPunct="1">
                <a:spcBef>
                  <a:spcPts val="0"/>
                </a:spcBef>
                <a:spcAft>
                  <a:spcPts val="0"/>
                </a:spcAft>
                <a:defRPr/>
              </a:pPr>
              <a:endParaRPr lang="en-US"/>
            </a:p>
          </p:txBody>
        </p:sp>
        <p:sp>
          <p:nvSpPr>
            <p:cNvPr id="28" name="Text Box 23"/>
            <p:cNvSpPr txBox="1">
              <a:spLocks noChangeArrowheads="1"/>
            </p:cNvSpPr>
            <p:nvPr/>
          </p:nvSpPr>
          <p:spPr bwMode="auto">
            <a:xfrm>
              <a:off x="2646" y="2819"/>
              <a:ext cx="870" cy="346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square">
              <a:spAutoFit/>
            </a:bodyPr>
            <a:lstStyle>
              <a:lvl1pPr>
                <a:defRPr>
                  <a:solidFill>
                    <a:schemeClr val="tx1"/>
                  </a:solidFill>
                  <a:latin typeface="Gill Sans MT" pitchFamily="34" charset="0"/>
                </a:defRPr>
              </a:lvl1pPr>
              <a:lvl2pPr marL="742950" indent="-285750">
                <a:defRPr>
                  <a:solidFill>
                    <a:schemeClr val="tx1"/>
                  </a:solidFill>
                  <a:latin typeface="Gill Sans MT" pitchFamily="34" charset="0"/>
                </a:defRPr>
              </a:lvl2pPr>
              <a:lvl3pPr marL="1143000" indent="-228600">
                <a:defRPr>
                  <a:solidFill>
                    <a:schemeClr val="tx1"/>
                  </a:solidFill>
                  <a:latin typeface="Gill Sans MT" pitchFamily="34" charset="0"/>
                </a:defRPr>
              </a:lvl3pPr>
              <a:lvl4pPr marL="1600200" indent="-228600">
                <a:defRPr>
                  <a:solidFill>
                    <a:schemeClr val="tx1"/>
                  </a:solidFill>
                  <a:latin typeface="Gill Sans MT" pitchFamily="34" charset="0"/>
                </a:defRPr>
              </a:lvl4pPr>
              <a:lvl5pPr marL="2057400" indent="-228600">
                <a:defRPr>
                  <a:solidFill>
                    <a:schemeClr val="tx1"/>
                  </a:solidFill>
                  <a:latin typeface="Gill Sans MT" pitchFamily="34" charset="0"/>
                </a:defRPr>
              </a:lvl5pPr>
              <a:lvl6pPr marL="25146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</a:defRPr>
              </a:lvl6pPr>
              <a:lvl7pPr marL="29718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</a:defRPr>
              </a:lvl7pPr>
              <a:lvl8pPr marL="34290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</a:defRPr>
              </a:lvl8pPr>
              <a:lvl9pPr marL="3886200" indent="-228600" defTabSz="457200" fontAlgn="base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Gill Sans MT" pitchFamily="34" charset="0"/>
                </a:defRPr>
              </a:lvl9pPr>
            </a:lstStyle>
            <a:p>
              <a:pPr eaLnBrk="1" hangingPunct="1">
                <a:spcBef>
                  <a:spcPct val="50000"/>
                </a:spcBef>
              </a:pPr>
              <a:r>
                <a:rPr lang="pt-BR" altLang="en-US" sz="2400" b="1" dirty="0">
                  <a:solidFill>
                    <a:schemeClr val="tx2"/>
                  </a:solidFill>
                  <a:latin typeface="Times New Roman" pitchFamily="18" charset="0"/>
                  <a:cs typeface="Arial" charset="0"/>
                </a:rPr>
                <a:t>   </a:t>
              </a:r>
              <a:r>
                <a:rPr lang="pt-BR" altLang="en-US" sz="2400" b="1" dirty="0">
                  <a:solidFill>
                    <a:srgbClr val="9900CC"/>
                  </a:solidFill>
                  <a:latin typeface="Times New Roman" pitchFamily="18" charset="0"/>
                  <a:cs typeface="Arial" charset="0"/>
                </a:rPr>
                <a:t>Hình            chữ  nhật</a:t>
              </a:r>
              <a:endParaRPr lang="en-US" altLang="en-US" sz="2400" b="1" dirty="0">
                <a:solidFill>
                  <a:srgbClr val="9900CC"/>
                </a:solidFill>
                <a:latin typeface="Times New Roman" pitchFamily="18" charset="0"/>
                <a:cs typeface="Arial" charset="0"/>
              </a:endParaRPr>
            </a:p>
          </p:txBody>
        </p:sp>
      </p:grpSp>
      <p:sp>
        <p:nvSpPr>
          <p:cNvPr id="29" name="Rectangle 28"/>
          <p:cNvSpPr/>
          <p:nvPr/>
        </p:nvSpPr>
        <p:spPr>
          <a:xfrm>
            <a:off x="6781800" y="2209800"/>
            <a:ext cx="1676400" cy="1524000"/>
          </a:xfrm>
          <a:prstGeom prst="rect">
            <a:avLst/>
          </a:prstGeom>
          <a:solidFill>
            <a:srgbClr val="CC00CC"/>
          </a:solidFill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b="1" dirty="0">
                <a:solidFill>
                  <a:srgbClr val="00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 err="1">
                <a:solidFill>
                  <a:srgbClr val="00FF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en-US" sz="3200" b="1" dirty="0">
              <a:solidFill>
                <a:srgbClr val="00FFCC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cxnSp>
        <p:nvCxnSpPr>
          <p:cNvPr id="59" name="Straight Arrow Connector 58"/>
          <p:cNvCxnSpPr/>
          <p:nvPr/>
        </p:nvCxnSpPr>
        <p:spPr>
          <a:xfrm>
            <a:off x="533400" y="3429000"/>
            <a:ext cx="6248400" cy="1588"/>
          </a:xfrm>
          <a:prstGeom prst="straightConnector1">
            <a:avLst/>
          </a:prstGeom>
          <a:ln w="28575">
            <a:solidFill>
              <a:srgbClr val="C0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3" name="Straight Connector 62"/>
          <p:cNvCxnSpPr/>
          <p:nvPr/>
        </p:nvCxnSpPr>
        <p:spPr>
          <a:xfrm rot="5400000">
            <a:off x="38894" y="2933700"/>
            <a:ext cx="990600" cy="1588"/>
          </a:xfrm>
          <a:prstGeom prst="line">
            <a:avLst/>
          </a:prstGeom>
          <a:ln w="28575">
            <a:solidFill>
              <a:srgbClr val="C0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6" name="Straight Connector 65"/>
          <p:cNvCxnSpPr/>
          <p:nvPr/>
        </p:nvCxnSpPr>
        <p:spPr>
          <a:xfrm>
            <a:off x="2286000" y="4724400"/>
            <a:ext cx="5410200" cy="1588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8" name="Straight Arrow Connector 67"/>
          <p:cNvCxnSpPr/>
          <p:nvPr/>
        </p:nvCxnSpPr>
        <p:spPr>
          <a:xfrm rot="5400000" flipH="1" flipV="1">
            <a:off x="7200900" y="4229100"/>
            <a:ext cx="990600" cy="1588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4" name="Straight Connector 73"/>
          <p:cNvCxnSpPr/>
          <p:nvPr/>
        </p:nvCxnSpPr>
        <p:spPr>
          <a:xfrm rot="5400000" flipH="1" flipV="1">
            <a:off x="1905794" y="5867400"/>
            <a:ext cx="913606" cy="794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5" name="Straight Arrow Connector 74"/>
          <p:cNvCxnSpPr/>
          <p:nvPr/>
        </p:nvCxnSpPr>
        <p:spPr>
          <a:xfrm rot="5400000" flipH="1" flipV="1">
            <a:off x="6933406" y="5029200"/>
            <a:ext cx="2591594" cy="794"/>
          </a:xfrm>
          <a:prstGeom prst="straightConnector1">
            <a:avLst/>
          </a:prstGeom>
          <a:ln w="28575">
            <a:solidFill>
              <a:srgbClr val="0000CC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6" name="Straight Connector 75"/>
          <p:cNvCxnSpPr/>
          <p:nvPr/>
        </p:nvCxnSpPr>
        <p:spPr>
          <a:xfrm>
            <a:off x="2362200" y="6324600"/>
            <a:ext cx="5868194" cy="1588"/>
          </a:xfrm>
          <a:prstGeom prst="line">
            <a:avLst/>
          </a:prstGeom>
          <a:ln w="28575">
            <a:solidFill>
              <a:srgbClr val="0000CC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2" name="Text Box 20"/>
          <p:cNvSpPr txBox="1">
            <a:spLocks noChangeArrowheads="1"/>
          </p:cNvSpPr>
          <p:nvPr/>
        </p:nvSpPr>
        <p:spPr bwMode="auto">
          <a:xfrm>
            <a:off x="3276600" y="5862935"/>
            <a:ext cx="3733800" cy="46166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defRPr>
                <a:solidFill>
                  <a:schemeClr val="tx1"/>
                </a:solidFill>
                <a:latin typeface="Gill Sans MT" pitchFamily="34" charset="0"/>
              </a:defRPr>
            </a:lvl1pPr>
            <a:lvl2pPr marL="742950" indent="-285750">
              <a:defRPr>
                <a:solidFill>
                  <a:schemeClr val="tx1"/>
                </a:solidFill>
                <a:latin typeface="Gill Sans MT" pitchFamily="34" charset="0"/>
              </a:defRPr>
            </a:lvl2pPr>
            <a:lvl3pPr marL="1143000" indent="-228600">
              <a:defRPr>
                <a:solidFill>
                  <a:schemeClr val="tx1"/>
                </a:solidFill>
                <a:latin typeface="Gill Sans MT" pitchFamily="34" charset="0"/>
              </a:defRPr>
            </a:lvl3pPr>
            <a:lvl4pPr marL="1600200" indent="-228600">
              <a:defRPr>
                <a:solidFill>
                  <a:schemeClr val="tx1"/>
                </a:solidFill>
                <a:latin typeface="Gill Sans MT" pitchFamily="34" charset="0"/>
              </a:defRPr>
            </a:lvl4pPr>
            <a:lvl5pPr marL="2057400" indent="-228600">
              <a:defRPr>
                <a:solidFill>
                  <a:schemeClr val="tx1"/>
                </a:solidFill>
                <a:latin typeface="Gill Sans MT" pitchFamily="34" charset="0"/>
              </a:defRPr>
            </a:lvl5pPr>
            <a:lvl6pPr marL="25146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6pPr>
            <a:lvl7pPr marL="29718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7pPr>
            <a:lvl8pPr marL="34290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8pPr>
            <a:lvl9pPr marL="3886200" indent="-228600" defTabSz="457200" fontAlgn="base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Gill Sans MT" pitchFamily="34" charset="0"/>
              </a:defRPr>
            </a:lvl9pPr>
          </a:lstStyle>
          <a:p>
            <a:pPr algn="ctr" eaLnBrk="1" hangingPunct="1">
              <a:spcBef>
                <a:spcPct val="50000"/>
              </a:spcBef>
            </a:pPr>
            <a:r>
              <a:rPr lang="en-US" altLang="en-US" sz="2400" dirty="0" err="1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Có</a:t>
            </a:r>
            <a:r>
              <a:rPr lang="en-US" altLang="en-US" sz="2400" dirty="0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 2 </a:t>
            </a:r>
            <a:r>
              <a:rPr lang="en-US" altLang="en-US" sz="2400" dirty="0" err="1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đường</a:t>
            </a:r>
            <a:r>
              <a:rPr lang="en-US" altLang="en-US" sz="2400" dirty="0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chéo</a:t>
            </a:r>
            <a:r>
              <a:rPr lang="en-US" altLang="en-US" sz="2400" dirty="0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bằng</a:t>
            </a:r>
            <a:r>
              <a:rPr lang="en-US" altLang="en-US" sz="2400" dirty="0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400" dirty="0" err="1">
                <a:solidFill>
                  <a:srgbClr val="800080"/>
                </a:solidFill>
                <a:latin typeface="Times New Roman" pitchFamily="18" charset="0"/>
                <a:cs typeface="Arial" charset="0"/>
              </a:rPr>
              <a:t>nhau</a:t>
            </a:r>
            <a:endParaRPr lang="en-US" altLang="en-US" sz="2400" dirty="0">
              <a:solidFill>
                <a:srgbClr val="800080"/>
              </a:solidFill>
              <a:latin typeface="Times New Roman" pitchFamily="18" charset="0"/>
              <a:cs typeface="Arial" charset="0"/>
            </a:endParaRPr>
          </a:p>
        </p:txBody>
      </p:sp>
      <p:sp>
        <p:nvSpPr>
          <p:cNvPr id="87" name="Cloud Callout 86"/>
          <p:cNvSpPr/>
          <p:nvPr/>
        </p:nvSpPr>
        <p:spPr>
          <a:xfrm>
            <a:off x="228600" y="2286000"/>
            <a:ext cx="6629400" cy="2286000"/>
          </a:xfrm>
          <a:prstGeom prst="cloudCallout">
            <a:avLst>
              <a:gd name="adj1" fmla="val -22432"/>
              <a:gd name="adj2" fmla="val 27717"/>
            </a:avLst>
          </a:prstGeom>
          <a:solidFill>
            <a:srgbClr val="FFFF99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endParaRPr lang="en-US" sz="3200" b="1" dirty="0">
              <a:solidFill>
                <a:schemeClr val="tx1"/>
              </a:solidFill>
            </a:endParaRPr>
          </a:p>
          <a:p>
            <a:pPr algn="ctr"/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Một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vừa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nhật,vừa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thoi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đó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sz="2800" b="1" i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800" b="1" i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endParaRPr lang="en-US" sz="2800" b="1" i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wedg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7" presetClass="entr" presetSubtype="0" fill="hold" grpId="0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8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" dur="80"/>
                                        <p:tgtEl>
                                          <p:spTgt spid="2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4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9" dur="500"/>
                                        <p:tgtEl>
                                          <p:spTgt spid="235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24" dur="80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25" dur="80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" dur="80"/>
                                        <p:tgtEl>
                                          <p:spTgt spid="2356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31" dur="500"/>
                                        <p:tgtEl>
                                          <p:spTgt spid="235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6" dur="80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7" dur="80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8" dur="80"/>
                                        <p:tgtEl>
                                          <p:spTgt spid="2356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3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46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51" dur="80"/>
                                        <p:tgtEl>
                                          <p:spTgt spid="92183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52" dur="80"/>
                                        <p:tgtEl>
                                          <p:spTgt spid="92183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53" dur="80"/>
                                        <p:tgtEl>
                                          <p:spTgt spid="92183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55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6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5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68" dur="5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73" dur="80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74" dur="80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75" dur="80"/>
                                        <p:tgtEl>
                                          <p:spTgt spid="23569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3" presetClass="entr" presetSubtype="1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0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3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3" presetClass="entr" presetSubtype="1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86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1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2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93" dur="80"/>
                                        <p:tgtEl>
                                          <p:spTgt spid="8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4" fill="hold">
                      <p:stCondLst>
                        <p:cond delay="indefinite"/>
                      </p:stCondLst>
                      <p:childTnLst>
                        <p:par>
                          <p:cTn id="95" fill="hold">
                            <p:stCondLst>
                              <p:cond delay="0"/>
                            </p:stCondLst>
                            <p:childTnLst>
                              <p:par>
                                <p:cTn id="9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98" dur="80"/>
                                        <p:tgtEl>
                                          <p:spTgt spid="87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99" dur="80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00" dur="80"/>
                                        <p:tgtEl>
                                          <p:spTgt spid="87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565" grpId="0"/>
      <p:bldP spid="23567" grpId="0"/>
      <p:bldP spid="23569" grpId="0"/>
      <p:bldP spid="92183" grpId="0"/>
      <p:bldP spid="26" grpId="0"/>
      <p:bldP spid="82" grpId="0"/>
      <p:bldP spid="87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>
            <a:extLst>
              <a:ext uri="{FF2B5EF4-FFF2-40B4-BE49-F238E27FC236}">
                <a16:creationId xmlns:a16="http://schemas.microsoft.com/office/drawing/2014/main" id="{EA1C6B68-FFEC-4262-89C4-4EAFC6AD351C}"/>
              </a:ext>
            </a:extLst>
          </p:cNvPr>
          <p:cNvSpPr txBox="1"/>
          <p:nvPr/>
        </p:nvSpPr>
        <p:spPr>
          <a:xfrm>
            <a:off x="0" y="0"/>
            <a:ext cx="24384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Bài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8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tập</a:t>
            </a:r>
            <a:r>
              <a:rPr lang="en-US" sz="28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83/109</a:t>
            </a:r>
          </a:p>
        </p:txBody>
      </p:sp>
      <p:sp>
        <p:nvSpPr>
          <p:cNvPr id="3" name="TextBox 2">
            <a:extLst>
              <a:ext uri="{FF2B5EF4-FFF2-40B4-BE49-F238E27FC236}">
                <a16:creationId xmlns:a16="http://schemas.microsoft.com/office/drawing/2014/main" id="{A9D72C46-2A57-4CA0-8787-EB58470852E9}"/>
              </a:ext>
            </a:extLst>
          </p:cNvPr>
          <p:cNvSpPr txBox="1"/>
          <p:nvPr/>
        </p:nvSpPr>
        <p:spPr>
          <a:xfrm>
            <a:off x="7374" y="433595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Chọn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đáp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án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đúng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,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ghi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A404E8E-EFD8-445F-8962-6EF8483753F7}"/>
              </a:ext>
            </a:extLst>
          </p:cNvPr>
          <p:cNvSpPr txBox="1"/>
          <p:nvPr/>
        </p:nvSpPr>
        <p:spPr>
          <a:xfrm>
            <a:off x="152400" y="1046340"/>
            <a:ext cx="899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5" name="TextBox 4">
            <a:extLst>
              <a:ext uri="{FF2B5EF4-FFF2-40B4-BE49-F238E27FC236}">
                <a16:creationId xmlns:a16="http://schemas.microsoft.com/office/drawing/2014/main" id="{1272BD8D-1F39-4D1C-AB5D-FB6753057331}"/>
              </a:ext>
            </a:extLst>
          </p:cNvPr>
          <p:cNvSpPr txBox="1"/>
          <p:nvPr/>
        </p:nvSpPr>
        <p:spPr>
          <a:xfrm>
            <a:off x="159774" y="2288631"/>
            <a:ext cx="899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tại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trung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mỗi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6" name="TextBox 5">
            <a:extLst>
              <a:ext uri="{FF2B5EF4-FFF2-40B4-BE49-F238E27FC236}">
                <a16:creationId xmlns:a16="http://schemas.microsoft.com/office/drawing/2014/main" id="{458E979F-649E-422F-B894-692EFEA192CA}"/>
              </a:ext>
            </a:extLst>
          </p:cNvPr>
          <p:cNvSpPr txBox="1"/>
          <p:nvPr/>
        </p:nvSpPr>
        <p:spPr>
          <a:xfrm>
            <a:off x="125361" y="3518628"/>
            <a:ext cx="8991600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c)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thoi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tất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cả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các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cạnh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5F58E8A5-6823-4CF4-8CF3-79D9C019E228}"/>
              </a:ext>
            </a:extLst>
          </p:cNvPr>
          <p:cNvSpPr txBox="1"/>
          <p:nvPr/>
        </p:nvSpPr>
        <p:spPr>
          <a:xfrm>
            <a:off x="125361" y="4193028"/>
            <a:ext cx="899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d)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8" name="TextBox 7">
            <a:extLst>
              <a:ext uri="{FF2B5EF4-FFF2-40B4-BE49-F238E27FC236}">
                <a16:creationId xmlns:a16="http://schemas.microsoft.com/office/drawing/2014/main" id="{7F1C4CE7-36E7-4DEF-A948-5DBD9536C57E}"/>
              </a:ext>
            </a:extLst>
          </p:cNvPr>
          <p:cNvSpPr txBox="1"/>
          <p:nvPr/>
        </p:nvSpPr>
        <p:spPr>
          <a:xfrm>
            <a:off x="125361" y="5359871"/>
            <a:ext cx="8991600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e)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góc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với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nhau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3200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3200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  <p:sp>
        <p:nvSpPr>
          <p:cNvPr id="11" name="Oval 10">
            <a:extLst>
              <a:ext uri="{FF2B5EF4-FFF2-40B4-BE49-F238E27FC236}">
                <a16:creationId xmlns:a16="http://schemas.microsoft.com/office/drawing/2014/main" id="{623AF553-C406-43F0-A7CD-C4845CA70DAB}"/>
              </a:ext>
            </a:extLst>
          </p:cNvPr>
          <p:cNvSpPr/>
          <p:nvPr/>
        </p:nvSpPr>
        <p:spPr>
          <a:xfrm>
            <a:off x="-231060" y="1046340"/>
            <a:ext cx="838200" cy="58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2" name="Oval 11">
            <a:extLst>
              <a:ext uri="{FF2B5EF4-FFF2-40B4-BE49-F238E27FC236}">
                <a16:creationId xmlns:a16="http://schemas.microsoft.com/office/drawing/2014/main" id="{2F893A65-65B3-4CDF-BECC-217CDB5FAD4B}"/>
              </a:ext>
            </a:extLst>
          </p:cNvPr>
          <p:cNvSpPr/>
          <p:nvPr/>
        </p:nvSpPr>
        <p:spPr>
          <a:xfrm>
            <a:off x="-213848" y="2311389"/>
            <a:ext cx="838200" cy="58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Đ</a:t>
            </a:r>
          </a:p>
        </p:txBody>
      </p:sp>
      <p:sp>
        <p:nvSpPr>
          <p:cNvPr id="13" name="Oval 12">
            <a:extLst>
              <a:ext uri="{FF2B5EF4-FFF2-40B4-BE49-F238E27FC236}">
                <a16:creationId xmlns:a16="http://schemas.microsoft.com/office/drawing/2014/main" id="{94C781AF-8781-4C7B-ACA8-6BA11421E899}"/>
              </a:ext>
            </a:extLst>
          </p:cNvPr>
          <p:cNvSpPr/>
          <p:nvPr/>
        </p:nvSpPr>
        <p:spPr>
          <a:xfrm>
            <a:off x="-215082" y="3533944"/>
            <a:ext cx="838200" cy="58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Đ</a:t>
            </a:r>
          </a:p>
        </p:txBody>
      </p:sp>
      <p:sp>
        <p:nvSpPr>
          <p:cNvPr id="16" name="Oval 15">
            <a:extLst>
              <a:ext uri="{FF2B5EF4-FFF2-40B4-BE49-F238E27FC236}">
                <a16:creationId xmlns:a16="http://schemas.microsoft.com/office/drawing/2014/main" id="{5A136B87-6085-434B-A546-95FB9EF0E4B3}"/>
              </a:ext>
            </a:extLst>
          </p:cNvPr>
          <p:cNvSpPr/>
          <p:nvPr/>
        </p:nvSpPr>
        <p:spPr>
          <a:xfrm>
            <a:off x="-222455" y="4197980"/>
            <a:ext cx="838200" cy="58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S</a:t>
            </a:r>
          </a:p>
        </p:txBody>
      </p:sp>
      <p:sp>
        <p:nvSpPr>
          <p:cNvPr id="17" name="Oval 16">
            <a:extLst>
              <a:ext uri="{FF2B5EF4-FFF2-40B4-BE49-F238E27FC236}">
                <a16:creationId xmlns:a16="http://schemas.microsoft.com/office/drawing/2014/main" id="{4EF276DE-6F68-47C6-A890-121B60F1AF78}"/>
              </a:ext>
            </a:extLst>
          </p:cNvPr>
          <p:cNvSpPr/>
          <p:nvPr/>
        </p:nvSpPr>
        <p:spPr>
          <a:xfrm>
            <a:off x="-229831" y="5397104"/>
            <a:ext cx="838200" cy="584775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800" b="1" dirty="0">
                <a:solidFill>
                  <a:srgbClr val="FF0000"/>
                </a:solidFill>
              </a:rPr>
              <a:t>Đ</a:t>
            </a:r>
          </a:p>
        </p:txBody>
      </p:sp>
    </p:spTree>
    <p:extLst>
      <p:ext uri="{BB962C8B-B14F-4D97-AF65-F5344CB8AC3E}">
        <p14:creationId xmlns:p14="http://schemas.microsoft.com/office/powerpoint/2010/main" val="385037275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2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31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32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3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34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5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36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37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38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43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4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49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50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1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52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3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54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55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56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7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7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5" fill="hold">
                      <p:stCondLst>
                        <p:cond delay="indefinite"/>
                      </p:stCondLst>
                      <p:childTnLst>
                        <p:par>
                          <p:cTn id="76" fill="hold">
                            <p:stCondLst>
                              <p:cond delay="0"/>
                            </p:stCondLst>
                            <p:childTnLst>
                              <p:par>
                                <p:cTn id="77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9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0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1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2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5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6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" grpId="0" animBg="1"/>
      <p:bldP spid="12" grpId="0" animBg="1"/>
      <p:bldP spid="13" grpId="0" animBg="1"/>
      <p:bldP spid="16" grpId="0" animBg="1"/>
      <p:bldP spid="1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685800" y="863600"/>
            <a:ext cx="3276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eaLnBrk="1" hangingPunct="1"/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84 SGK/ 109</a:t>
            </a:r>
            <a:endParaRPr lang="en-US" altLang="en-US" sz="2400" b="1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609600" y="76200"/>
            <a:ext cx="8001000" cy="6858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algn="ctr" eaLnBrk="1" hangingPunct="1"/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23- LUYỆN TẬP</a:t>
            </a:r>
          </a:p>
        </p:txBody>
      </p:sp>
      <p:sp>
        <p:nvSpPr>
          <p:cNvPr id="28" name="Rectangle 16"/>
          <p:cNvSpPr>
            <a:spLocks noChangeArrowheads="1"/>
          </p:cNvSpPr>
          <p:nvPr/>
        </p:nvSpPr>
        <p:spPr bwMode="auto">
          <a:xfrm>
            <a:off x="3886200" y="1143000"/>
            <a:ext cx="4800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eaLnBrk="1" hangingPunct="1"/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a)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AEDF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gì?Vì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sao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?</a:t>
            </a:r>
          </a:p>
        </p:txBody>
      </p:sp>
      <p:sp>
        <p:nvSpPr>
          <p:cNvPr id="29" name="Rectangle 16"/>
          <p:cNvSpPr>
            <a:spLocks noChangeArrowheads="1"/>
          </p:cNvSpPr>
          <p:nvPr/>
        </p:nvSpPr>
        <p:spPr bwMode="auto">
          <a:xfrm>
            <a:off x="3962400" y="1676400"/>
            <a:ext cx="4800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eaLnBrk="1" hangingPunct="1"/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Xét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AEDF ,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có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:</a:t>
            </a:r>
          </a:p>
        </p:txBody>
      </p:sp>
      <p:sp>
        <p:nvSpPr>
          <p:cNvPr id="30" name="Rectangle 16"/>
          <p:cNvSpPr>
            <a:spLocks noChangeArrowheads="1"/>
          </p:cNvSpPr>
          <p:nvPr/>
        </p:nvSpPr>
        <p:spPr bwMode="auto">
          <a:xfrm>
            <a:off x="4800600" y="2286000"/>
            <a:ext cx="30480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eaLnBrk="1" hangingPunct="1"/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DE // AF ( DE // AB)</a:t>
            </a:r>
          </a:p>
        </p:txBody>
      </p:sp>
      <p:sp>
        <p:nvSpPr>
          <p:cNvPr id="31" name="Rectangle 16"/>
          <p:cNvSpPr>
            <a:spLocks noChangeArrowheads="1"/>
          </p:cNvSpPr>
          <p:nvPr/>
        </p:nvSpPr>
        <p:spPr bwMode="auto">
          <a:xfrm>
            <a:off x="4800600" y="2743200"/>
            <a:ext cx="3200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eaLnBrk="1" hangingPunct="1"/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DF // AE ( DF // AC)</a:t>
            </a:r>
          </a:p>
        </p:txBody>
      </p:sp>
      <p:sp>
        <p:nvSpPr>
          <p:cNvPr id="33" name="Rectangle 16"/>
          <p:cNvSpPr>
            <a:spLocks noChangeArrowheads="1"/>
          </p:cNvSpPr>
          <p:nvPr/>
        </p:nvSpPr>
        <p:spPr bwMode="auto">
          <a:xfrm>
            <a:off x="4648200" y="3276600"/>
            <a:ext cx="3962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eaLnBrk="1" hangingPunct="1"/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alt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alt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altLang="en-US" sz="2400" dirty="0"/>
              <a:t> 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AEDF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bình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hành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34" name="Rectangle 16"/>
          <p:cNvSpPr>
            <a:spLocks noChangeArrowheads="1"/>
          </p:cNvSpPr>
          <p:nvPr/>
        </p:nvSpPr>
        <p:spPr bwMode="auto">
          <a:xfrm>
            <a:off x="304800" y="4267200"/>
            <a:ext cx="8686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eaLnBrk="1" hangingPunct="1"/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D ở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BC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AEDF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thoi</a:t>
            </a:r>
            <a:endParaRPr lang="en-US" alt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9" name="Picture 8">
            <a:extLst>
              <a:ext uri="{FF2B5EF4-FFF2-40B4-BE49-F238E27FC236}">
                <a16:creationId xmlns:a16="http://schemas.microsoft.com/office/drawing/2014/main" id="{3FB46EC8-1241-4FDE-BF99-1F3067D930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72477" y="1422253"/>
            <a:ext cx="3689924" cy="237048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7260718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17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2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2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37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8" grpId="0"/>
      <p:bldP spid="29" grpId="0"/>
      <p:bldP spid="30" grpId="0"/>
      <p:bldP spid="31" grpId="0"/>
      <p:bldP spid="33" grpId="0"/>
      <p:bldP spid="34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76200" y="571385"/>
            <a:ext cx="3276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eaLnBrk="1" hangingPunct="1"/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84 SGK/ 109</a:t>
            </a:r>
            <a:endParaRPr lang="en-US" altLang="en-US" sz="2400" b="1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4038600" y="134526"/>
            <a:ext cx="4114800" cy="6858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algn="ctr" eaLnBrk="1" hangingPunct="1"/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23- LUYỆN TẬP</a:t>
            </a:r>
          </a:p>
        </p:txBody>
      </p:sp>
      <p:sp>
        <p:nvSpPr>
          <p:cNvPr id="34" name="Rectangle 16"/>
          <p:cNvSpPr>
            <a:spLocks noChangeArrowheads="1"/>
          </p:cNvSpPr>
          <p:nvPr/>
        </p:nvSpPr>
        <p:spPr bwMode="auto">
          <a:xfrm>
            <a:off x="51619" y="1003185"/>
            <a:ext cx="86868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eaLnBrk="1" hangingPunct="1"/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b)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D ở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BC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AEDF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thoi</a:t>
            </a:r>
            <a:endParaRPr lang="en-US" altLang="en-US" sz="24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50" name="Rectangle 16"/>
          <p:cNvSpPr>
            <a:spLocks noChangeArrowheads="1"/>
          </p:cNvSpPr>
          <p:nvPr/>
        </p:nvSpPr>
        <p:spPr bwMode="auto">
          <a:xfrm>
            <a:off x="106664" y="2913626"/>
            <a:ext cx="9020130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eaLnBrk="1" hangingPunct="1"/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AEDF</a:t>
            </a:r>
          </a:p>
          <a:p>
            <a:pPr marL="342900" indent="-342900" eaLnBrk="1" hangingPunct="1"/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thoi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(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dấu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hiệu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4).</a:t>
            </a:r>
          </a:p>
        </p:txBody>
      </p:sp>
      <p:pic>
        <p:nvPicPr>
          <p:cNvPr id="35" name="Picture 34">
            <a:extLst>
              <a:ext uri="{FF2B5EF4-FFF2-40B4-BE49-F238E27FC236}">
                <a16:creationId xmlns:a16="http://schemas.microsoft.com/office/drawing/2014/main" id="{7CC5EB23-96EA-4FC3-983C-14FAFC640DB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733800" y="4139385"/>
            <a:ext cx="3689924" cy="2370486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BC458379-91A5-4BFB-BA22-D0F893713E0A}"/>
              </a:ext>
            </a:extLst>
          </p:cNvPr>
          <p:cNvCxnSpPr>
            <a:cxnSpLocks/>
          </p:cNvCxnSpPr>
          <p:nvPr/>
        </p:nvCxnSpPr>
        <p:spPr>
          <a:xfrm>
            <a:off x="4945810" y="4564268"/>
            <a:ext cx="291616" cy="1479277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36" name="Rectangle 16">
            <a:extLst>
              <a:ext uri="{FF2B5EF4-FFF2-40B4-BE49-F238E27FC236}">
                <a16:creationId xmlns:a16="http://schemas.microsoft.com/office/drawing/2014/main" id="{FAD98D60-A8E6-49C8-8D85-368E43D182CC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6345" y="2038103"/>
            <a:ext cx="8600768" cy="838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eaLnBrk="1" hangingPunct="1"/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Kẻ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AD. </a:t>
            </a:r>
          </a:p>
          <a:p>
            <a:pPr marL="342900" indent="-342900" eaLnBrk="1" hangingPunct="1"/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Khi AD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tia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AEDF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dirty="0" err="1">
                <a:latin typeface="Times New Roman" pitchFamily="18" charset="0"/>
                <a:cs typeface="Times New Roman" pitchFamily="18" charset="0"/>
              </a:rPr>
              <a:t>thoi</a:t>
            </a:r>
            <a:r>
              <a:rPr lang="en-US" altLang="en-US" sz="2400" dirty="0">
                <a:latin typeface="Times New Roman" pitchFamily="18" charset="0"/>
                <a:cs typeface="Times New Roman" pitchFamily="18" charset="0"/>
              </a:rPr>
              <a:t>.</a:t>
            </a:r>
          </a:p>
        </p:txBody>
      </p:sp>
      <p:sp>
        <p:nvSpPr>
          <p:cNvPr id="37" name="TextBox 36">
            <a:extLst>
              <a:ext uri="{FF2B5EF4-FFF2-40B4-BE49-F238E27FC236}">
                <a16:creationId xmlns:a16="http://schemas.microsoft.com/office/drawing/2014/main" id="{200F73AA-BB1F-4A8C-8BD2-A55D867F9A2E}"/>
              </a:ext>
            </a:extLst>
          </p:cNvPr>
          <p:cNvSpPr txBox="1"/>
          <p:nvPr/>
        </p:nvSpPr>
        <p:spPr>
          <a:xfrm>
            <a:off x="256869" y="1545446"/>
            <a:ext cx="5305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AEDF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a)</a:t>
            </a:r>
          </a:p>
        </p:txBody>
      </p:sp>
      <p:sp>
        <p:nvSpPr>
          <p:cNvPr id="2" name="Thought Bubble: Cloud 1">
            <a:extLst>
              <a:ext uri="{FF2B5EF4-FFF2-40B4-BE49-F238E27FC236}">
                <a16:creationId xmlns:a16="http://schemas.microsoft.com/office/drawing/2014/main" id="{610A24B1-06C4-4E98-B180-A66CE98A3346}"/>
              </a:ext>
            </a:extLst>
          </p:cNvPr>
          <p:cNvSpPr/>
          <p:nvPr/>
        </p:nvSpPr>
        <p:spPr>
          <a:xfrm>
            <a:off x="5562601" y="2718615"/>
            <a:ext cx="3809999" cy="2081985"/>
          </a:xfrm>
          <a:prstGeom prst="cloudCallou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400" dirty="0" err="1"/>
              <a:t>Đường</a:t>
            </a:r>
            <a:r>
              <a:rPr lang="en-US" sz="2400" dirty="0"/>
              <a:t> </a:t>
            </a:r>
            <a:r>
              <a:rPr lang="en-US" sz="2400" dirty="0" err="1"/>
              <a:t>chéo</a:t>
            </a:r>
            <a:r>
              <a:rPr lang="en-US" sz="2400" dirty="0"/>
              <a:t> AD </a:t>
            </a:r>
            <a:r>
              <a:rPr lang="en-US" sz="2400" dirty="0" err="1"/>
              <a:t>như</a:t>
            </a:r>
            <a:r>
              <a:rPr lang="en-US" sz="2400" dirty="0"/>
              <a:t> </a:t>
            </a:r>
            <a:r>
              <a:rPr lang="en-US" sz="2400" dirty="0" err="1"/>
              <a:t>thế</a:t>
            </a:r>
            <a:r>
              <a:rPr lang="en-US" sz="2400" dirty="0"/>
              <a:t> </a:t>
            </a:r>
            <a:r>
              <a:rPr lang="en-US" sz="2400" dirty="0" err="1"/>
              <a:t>nào</a:t>
            </a:r>
            <a:r>
              <a:rPr lang="en-US" sz="2400" dirty="0"/>
              <a:t> </a:t>
            </a:r>
            <a:r>
              <a:rPr lang="en-US" sz="2400" dirty="0" err="1"/>
              <a:t>thì</a:t>
            </a:r>
            <a:r>
              <a:rPr lang="en-US" sz="2400" dirty="0"/>
              <a:t> AEDF </a:t>
            </a:r>
            <a:r>
              <a:rPr lang="en-US" sz="2400" dirty="0" err="1"/>
              <a:t>là</a:t>
            </a:r>
            <a:r>
              <a:rPr lang="en-US" sz="2400" dirty="0"/>
              <a:t> </a:t>
            </a:r>
            <a:r>
              <a:rPr lang="en-US" sz="2400" dirty="0" err="1"/>
              <a:t>hình</a:t>
            </a:r>
            <a:r>
              <a:rPr lang="en-US" sz="2400" dirty="0"/>
              <a:t> </a:t>
            </a:r>
            <a:r>
              <a:rPr lang="en-US" sz="2400" dirty="0" err="1"/>
              <a:t>thoi</a:t>
            </a:r>
            <a:r>
              <a:rPr lang="en-US" sz="2400" dirty="0"/>
              <a:t>?</a:t>
            </a:r>
          </a:p>
        </p:txBody>
      </p:sp>
    </p:spTree>
    <p:extLst>
      <p:ext uri="{BB962C8B-B14F-4D97-AF65-F5344CB8AC3E}">
        <p14:creationId xmlns:p14="http://schemas.microsoft.com/office/powerpoint/2010/main" val="67260718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3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4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50" presetClass="exit" presetSubtype="0" accel="10000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44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+.3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46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5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0" grpId="0"/>
      <p:bldP spid="37" grpId="0"/>
      <p:bldP spid="2" grpId="0" animBg="1"/>
      <p:bldP spid="2" grpId="1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16"/>
          <p:cNvSpPr>
            <a:spLocks noChangeArrowheads="1"/>
          </p:cNvSpPr>
          <p:nvPr/>
        </p:nvSpPr>
        <p:spPr bwMode="auto">
          <a:xfrm>
            <a:off x="2297" y="447117"/>
            <a:ext cx="28956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eaLnBrk="1" hangingPunct="1"/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84 SGK/ 109</a:t>
            </a:r>
            <a:endParaRPr lang="en-US" altLang="en-US" sz="2400" b="1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Rectangle 16"/>
          <p:cNvSpPr>
            <a:spLocks noChangeArrowheads="1"/>
          </p:cNvSpPr>
          <p:nvPr/>
        </p:nvSpPr>
        <p:spPr bwMode="auto">
          <a:xfrm>
            <a:off x="3581400" y="106094"/>
            <a:ext cx="4648200" cy="6858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algn="ctr" eaLnBrk="1" hangingPunct="1"/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23- LUYỆN TẬP</a:t>
            </a:r>
          </a:p>
        </p:txBody>
      </p:sp>
      <p:sp>
        <p:nvSpPr>
          <p:cNvPr id="63" name="Rectangle 16"/>
          <p:cNvSpPr>
            <a:spLocks noChangeArrowheads="1"/>
          </p:cNvSpPr>
          <p:nvPr/>
        </p:nvSpPr>
        <p:spPr bwMode="auto">
          <a:xfrm>
            <a:off x="0" y="927133"/>
            <a:ext cx="845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eaLnBrk="1" hangingPunct="1"/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c)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Nếu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tam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ABC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tại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AEDF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gì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?</a:t>
            </a:r>
          </a:p>
          <a:p>
            <a:pPr marL="342900" indent="-342900" eaLnBrk="1" hangingPunct="1"/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Điểm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D ở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vị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trí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nào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trên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cạnh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BC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tứ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AEDF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altLang="en-US" sz="2400" b="1" dirty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72" name="Rectangle 16"/>
          <p:cNvSpPr>
            <a:spLocks noChangeArrowheads="1"/>
          </p:cNvSpPr>
          <p:nvPr/>
        </p:nvSpPr>
        <p:spPr bwMode="auto">
          <a:xfrm>
            <a:off x="3697774" y="2634417"/>
            <a:ext cx="3962400" cy="431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eaLnBrk="1" hangingPunct="1"/>
            <a:r>
              <a:rPr lang="en-US" alt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Thì</a:t>
            </a:r>
            <a:r>
              <a:rPr lang="en-US" alt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 AEDF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nhật</a:t>
            </a:r>
            <a:endParaRPr lang="en-US" altLang="en-US" sz="24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5" name="Group 4">
            <a:extLst>
              <a:ext uri="{FF2B5EF4-FFF2-40B4-BE49-F238E27FC236}">
                <a16:creationId xmlns:a16="http://schemas.microsoft.com/office/drawing/2014/main" id="{A8EB6828-D87E-41ED-8F65-408BF040E93E}"/>
              </a:ext>
            </a:extLst>
          </p:cNvPr>
          <p:cNvGrpSpPr/>
          <p:nvPr/>
        </p:nvGrpSpPr>
        <p:grpSpPr>
          <a:xfrm>
            <a:off x="206477" y="2188900"/>
            <a:ext cx="2691420" cy="1925900"/>
            <a:chOff x="533400" y="1295400"/>
            <a:chExt cx="4724400" cy="2938462"/>
          </a:xfrm>
        </p:grpSpPr>
        <p:sp>
          <p:nvSpPr>
            <p:cNvPr id="12" name="Rectangle 16"/>
            <p:cNvSpPr>
              <a:spLocks noChangeArrowheads="1"/>
            </p:cNvSpPr>
            <p:nvPr/>
          </p:nvSpPr>
          <p:spPr bwMode="auto">
            <a:xfrm>
              <a:off x="2133600" y="1295400"/>
              <a:ext cx="685800" cy="576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342900" indent="-342900" algn="just" eaLnBrk="1" hangingPunct="1"/>
              <a:r>
                <a:rPr lang="en-US" altLang="en-US" sz="2200" dirty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14" name="Rectangle 16"/>
            <p:cNvSpPr>
              <a:spLocks noChangeArrowheads="1"/>
            </p:cNvSpPr>
            <p:nvPr/>
          </p:nvSpPr>
          <p:spPr bwMode="auto">
            <a:xfrm>
              <a:off x="4572000" y="3581400"/>
              <a:ext cx="685800" cy="576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342900" indent="-342900" algn="just" eaLnBrk="1" hangingPunct="1"/>
              <a:r>
                <a:rPr lang="en-US" altLang="en-US" sz="2200" dirty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cxnSp>
          <p:nvCxnSpPr>
            <p:cNvPr id="6" name="Straight Connector 5"/>
            <p:cNvCxnSpPr>
              <a:stCxn id="41" idx="0"/>
            </p:cNvCxnSpPr>
            <p:nvPr/>
          </p:nvCxnSpPr>
          <p:spPr>
            <a:xfrm rot="10800000" flipV="1">
              <a:off x="838201" y="1992126"/>
              <a:ext cx="1362585" cy="1741673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>
              <a:off x="838200" y="3733800"/>
              <a:ext cx="3771900" cy="1588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0" name="Straight Connector 9"/>
            <p:cNvCxnSpPr/>
            <p:nvPr/>
          </p:nvCxnSpPr>
          <p:spPr>
            <a:xfrm>
              <a:off x="2286000" y="1905000"/>
              <a:ext cx="2362200" cy="1828800"/>
            </a:xfrm>
            <a:prstGeom prst="line">
              <a:avLst/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3" name="Rectangle 16"/>
            <p:cNvSpPr>
              <a:spLocks noChangeArrowheads="1"/>
            </p:cNvSpPr>
            <p:nvPr/>
          </p:nvSpPr>
          <p:spPr bwMode="auto">
            <a:xfrm>
              <a:off x="533400" y="3505200"/>
              <a:ext cx="685800" cy="576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342900" indent="-342900" algn="just" eaLnBrk="1" hangingPunct="1"/>
              <a:r>
                <a:rPr lang="en-US" altLang="en-US" sz="2200" dirty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15" name="Rectangle 16"/>
            <p:cNvSpPr>
              <a:spLocks noChangeArrowheads="1"/>
            </p:cNvSpPr>
            <p:nvPr/>
          </p:nvSpPr>
          <p:spPr bwMode="auto">
            <a:xfrm>
              <a:off x="1752600" y="3657600"/>
              <a:ext cx="685800" cy="576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342900" indent="-342900" algn="just" eaLnBrk="1" hangingPunct="1"/>
              <a:r>
                <a:rPr lang="en-US" altLang="en-US" sz="2200" dirty="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  <p:sp>
          <p:nvSpPr>
            <p:cNvPr id="16" name="Oval 15"/>
            <p:cNvSpPr/>
            <p:nvPr/>
          </p:nvSpPr>
          <p:spPr>
            <a:xfrm flipV="1">
              <a:off x="1905000" y="3733799"/>
              <a:ext cx="45719" cy="45719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20" name="Straight Connector 19"/>
            <p:cNvCxnSpPr>
              <a:endCxn id="16" idx="6"/>
            </p:cNvCxnSpPr>
            <p:nvPr/>
          </p:nvCxnSpPr>
          <p:spPr>
            <a:xfrm rot="5400000">
              <a:off x="1802131" y="2586989"/>
              <a:ext cx="1318258" cy="1021081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2" name="Straight Connector 21"/>
            <p:cNvCxnSpPr/>
            <p:nvPr/>
          </p:nvCxnSpPr>
          <p:spPr>
            <a:xfrm>
              <a:off x="1219200" y="3200400"/>
              <a:ext cx="685800" cy="533400"/>
            </a:xfrm>
            <a:prstGeom prst="line">
              <a:avLst/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26" name="Rectangle 16"/>
            <p:cNvSpPr>
              <a:spLocks noChangeArrowheads="1"/>
            </p:cNvSpPr>
            <p:nvPr/>
          </p:nvSpPr>
          <p:spPr bwMode="auto">
            <a:xfrm>
              <a:off x="2971800" y="1905000"/>
              <a:ext cx="685800" cy="576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342900" indent="-342900" algn="just" eaLnBrk="1" hangingPunct="1"/>
              <a:r>
                <a:rPr lang="en-US" altLang="en-US" sz="2200" dirty="0"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27" name="Rectangle 16"/>
            <p:cNvSpPr>
              <a:spLocks noChangeArrowheads="1"/>
            </p:cNvSpPr>
            <p:nvPr/>
          </p:nvSpPr>
          <p:spPr bwMode="auto">
            <a:xfrm>
              <a:off x="990600" y="2667000"/>
              <a:ext cx="685800" cy="576262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342900" indent="-342900" algn="just" eaLnBrk="1" hangingPunct="1"/>
              <a:r>
                <a:rPr lang="en-US" altLang="en-US" sz="2200" dirty="0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sp>
          <p:nvSpPr>
            <p:cNvPr id="41" name="Rectangle 40"/>
            <p:cNvSpPr/>
            <p:nvPr/>
          </p:nvSpPr>
          <p:spPr>
            <a:xfrm rot="18469538">
              <a:off x="2175686" y="1950777"/>
              <a:ext cx="219105" cy="213839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77" name="Straight Connector 76"/>
            <p:cNvCxnSpPr/>
            <p:nvPr/>
          </p:nvCxnSpPr>
          <p:spPr>
            <a:xfrm rot="5400000">
              <a:off x="1174955" y="2666999"/>
              <a:ext cx="1905000" cy="381002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81" name="Rectangle 16"/>
          <p:cNvSpPr>
            <a:spLocks noChangeArrowheads="1"/>
          </p:cNvSpPr>
          <p:nvPr/>
        </p:nvSpPr>
        <p:spPr bwMode="auto">
          <a:xfrm>
            <a:off x="342900" y="4572000"/>
            <a:ext cx="84582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eaLnBrk="1" hangingPunct="1"/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: AEDF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thì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D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chân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altLang="en-US" sz="24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A 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</p:txBody>
      </p:sp>
      <p:sp>
        <p:nvSpPr>
          <p:cNvPr id="34" name="TextBox 33">
            <a:extLst>
              <a:ext uri="{FF2B5EF4-FFF2-40B4-BE49-F238E27FC236}">
                <a16:creationId xmlns:a16="http://schemas.microsoft.com/office/drawing/2014/main" id="{B8000338-A156-40BE-A3F3-3FDA0C0FD179}"/>
              </a:ext>
            </a:extLst>
          </p:cNvPr>
          <p:cNvSpPr txBox="1"/>
          <p:nvPr/>
        </p:nvSpPr>
        <p:spPr>
          <a:xfrm>
            <a:off x="3352800" y="1721986"/>
            <a:ext cx="53057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AEDF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câu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a)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BB59C8BD-A261-41C0-821C-1726D3CEEA94}"/>
              </a:ext>
            </a:extLst>
          </p:cNvPr>
          <p:cNvSpPr txBox="1"/>
          <p:nvPr/>
        </p:nvSpPr>
        <p:spPr>
          <a:xfrm>
            <a:off x="3671277" y="2163269"/>
            <a:ext cx="1364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nếu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9" name="Object 8">
            <a:extLst>
              <a:ext uri="{FF2B5EF4-FFF2-40B4-BE49-F238E27FC236}">
                <a16:creationId xmlns:a16="http://schemas.microsoft.com/office/drawing/2014/main" id="{9F26263B-3268-4EAD-BB4D-18B61C57ED65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700546062"/>
              </p:ext>
            </p:extLst>
          </p:nvPr>
        </p:nvGraphicFramePr>
        <p:xfrm>
          <a:off x="4917127" y="2090902"/>
          <a:ext cx="1213144" cy="51558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2" imgW="507960" imgH="215640" progId="Equation.DSMT4">
                  <p:embed/>
                </p:oleObj>
              </mc:Choice>
              <mc:Fallback>
                <p:oleObj name="Equation" r:id="rId2" imgW="50796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3"/>
                      <a:stretch>
                        <a:fillRect/>
                      </a:stretch>
                    </p:blipFill>
                    <p:spPr>
                      <a:xfrm>
                        <a:off x="4917127" y="2090902"/>
                        <a:ext cx="1213144" cy="515586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5" name="Rectangle 16">
            <a:extLst>
              <a:ext uri="{FF2B5EF4-FFF2-40B4-BE49-F238E27FC236}">
                <a16:creationId xmlns:a16="http://schemas.microsoft.com/office/drawing/2014/main" id="{65B18E44-77F7-4909-95A2-0747A8D0A749}"/>
              </a:ext>
            </a:extLst>
          </p:cNvPr>
          <p:cNvSpPr>
            <a:spLocks noChangeArrowheads="1"/>
          </p:cNvSpPr>
          <p:nvPr/>
        </p:nvSpPr>
        <p:spPr bwMode="auto">
          <a:xfrm>
            <a:off x="4320318" y="3158101"/>
            <a:ext cx="4617205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algn="just" eaLnBrk="1" hangingPunct="1"/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Vậy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AD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đường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chéo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của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pPr marL="342900" indent="-342900" algn="just" eaLnBrk="1" hangingPunct="1"/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AEDF</a:t>
            </a:r>
          </a:p>
        </p:txBody>
      </p:sp>
      <p:sp>
        <p:nvSpPr>
          <p:cNvPr id="36" name="Rectangle 16">
            <a:extLst>
              <a:ext uri="{FF2B5EF4-FFF2-40B4-BE49-F238E27FC236}">
                <a16:creationId xmlns:a16="http://schemas.microsoft.com/office/drawing/2014/main" id="{A28AB4C0-06C9-490B-866E-F17A4DC89A02}"/>
              </a:ext>
            </a:extLst>
          </p:cNvPr>
          <p:cNvSpPr>
            <a:spLocks noChangeArrowheads="1"/>
          </p:cNvSpPr>
          <p:nvPr/>
        </p:nvSpPr>
        <p:spPr bwMode="auto">
          <a:xfrm>
            <a:off x="3198727" y="3974739"/>
            <a:ext cx="5863087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algn="just" eaLnBrk="1" hangingPunct="1"/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Khi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chữ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nhật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AEDF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hình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vuông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thì</a:t>
            </a:r>
            <a:endParaRPr lang="en-US" altLang="en-US" sz="2400" b="1" dirty="0">
              <a:latin typeface="Times New Roman" pitchFamily="18" charset="0"/>
              <a:cs typeface="Times New Roman" pitchFamily="18" charset="0"/>
            </a:endParaRPr>
          </a:p>
          <a:p>
            <a:pPr marL="342900" indent="-342900" algn="just" eaLnBrk="1" hangingPunct="1"/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AD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là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phân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giác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400" b="1" dirty="0" err="1">
                <a:latin typeface="Times New Roman" pitchFamily="18" charset="0"/>
                <a:cs typeface="Times New Roman" pitchFamily="18" charset="0"/>
              </a:rPr>
              <a:t>góc</a:t>
            </a:r>
            <a:r>
              <a:rPr lang="en-US" altLang="en-US" sz="2400" b="1" dirty="0">
                <a:latin typeface="Times New Roman" pitchFamily="18" charset="0"/>
                <a:cs typeface="Times New Roman" pitchFamily="18" charset="0"/>
              </a:rPr>
              <a:t> A.</a:t>
            </a:r>
          </a:p>
        </p:txBody>
      </p:sp>
      <p:grpSp>
        <p:nvGrpSpPr>
          <p:cNvPr id="2" name="Group 1">
            <a:extLst>
              <a:ext uri="{FF2B5EF4-FFF2-40B4-BE49-F238E27FC236}">
                <a16:creationId xmlns:a16="http://schemas.microsoft.com/office/drawing/2014/main" id="{D0529F29-28C1-44E4-A580-4367D22DA242}"/>
              </a:ext>
            </a:extLst>
          </p:cNvPr>
          <p:cNvGrpSpPr/>
          <p:nvPr/>
        </p:nvGrpSpPr>
        <p:grpSpPr>
          <a:xfrm>
            <a:off x="-70258" y="2044079"/>
            <a:ext cx="3056821" cy="2228044"/>
            <a:chOff x="4855134" y="4762183"/>
            <a:chExt cx="3056821" cy="2228044"/>
          </a:xfrm>
        </p:grpSpPr>
        <p:cxnSp>
          <p:nvCxnSpPr>
            <p:cNvPr id="53" name="Straight Connector 52">
              <a:extLst>
                <a:ext uri="{FF2B5EF4-FFF2-40B4-BE49-F238E27FC236}">
                  <a16:creationId xmlns:a16="http://schemas.microsoft.com/office/drawing/2014/main" id="{342844E7-BD3C-46A0-A2EA-53D1F46AA61A}"/>
                </a:ext>
              </a:extLst>
            </p:cNvPr>
            <p:cNvCxnSpPr>
              <a:stCxn id="62" idx="0"/>
            </p:cNvCxnSpPr>
            <p:nvPr/>
          </p:nvCxnSpPr>
          <p:spPr>
            <a:xfrm rot="10800000" flipV="1">
              <a:off x="5252479" y="5312186"/>
              <a:ext cx="785022" cy="118403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4" name="Straight Connector 53">
              <a:extLst>
                <a:ext uri="{FF2B5EF4-FFF2-40B4-BE49-F238E27FC236}">
                  <a16:creationId xmlns:a16="http://schemas.microsoft.com/office/drawing/2014/main" id="{C1CB5A5B-F5A6-4DA6-8551-F30A6580E997}"/>
                </a:ext>
              </a:extLst>
            </p:cNvPr>
            <p:cNvCxnSpPr/>
            <p:nvPr/>
          </p:nvCxnSpPr>
          <p:spPr>
            <a:xfrm>
              <a:off x="5252478" y="6496217"/>
              <a:ext cx="2173093" cy="1080"/>
            </a:xfrm>
            <a:prstGeom prst="line">
              <a:avLst/>
            </a:prstGeom>
            <a:ln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5" name="Straight Connector 54">
              <a:extLst>
                <a:ext uri="{FF2B5EF4-FFF2-40B4-BE49-F238E27FC236}">
                  <a16:creationId xmlns:a16="http://schemas.microsoft.com/office/drawing/2014/main" id="{4FE18AE7-12B1-4EE6-8781-BC14232C01AA}"/>
                </a:ext>
              </a:extLst>
            </p:cNvPr>
            <p:cNvCxnSpPr/>
            <p:nvPr/>
          </p:nvCxnSpPr>
          <p:spPr>
            <a:xfrm>
              <a:off x="6086595" y="5252956"/>
              <a:ext cx="1360927" cy="1243261"/>
            </a:xfrm>
            <a:prstGeom prst="line">
              <a:avLst/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56" name="Rectangle 16">
              <a:extLst>
                <a:ext uri="{FF2B5EF4-FFF2-40B4-BE49-F238E27FC236}">
                  <a16:creationId xmlns:a16="http://schemas.microsoft.com/office/drawing/2014/main" id="{000E2D10-AB65-4F00-993E-95BA0A4BB46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4855134" y="6340809"/>
              <a:ext cx="395108" cy="391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342900" indent="-342900" algn="just" eaLnBrk="1" hangingPunct="1"/>
              <a:r>
                <a:rPr lang="en-US" altLang="en-US" sz="2200" dirty="0">
                  <a:latin typeface="Times New Roman" pitchFamily="18" charset="0"/>
                  <a:cs typeface="Times New Roman" pitchFamily="18" charset="0"/>
                </a:rPr>
                <a:t>B</a:t>
              </a:r>
            </a:p>
          </p:txBody>
        </p:sp>
        <p:sp>
          <p:nvSpPr>
            <p:cNvPr id="57" name="Oval 56">
              <a:extLst>
                <a:ext uri="{FF2B5EF4-FFF2-40B4-BE49-F238E27FC236}">
                  <a16:creationId xmlns:a16="http://schemas.microsoft.com/office/drawing/2014/main" id="{1CA47B10-0D66-4A19-B598-B4FADE6E9862}"/>
                </a:ext>
              </a:extLst>
            </p:cNvPr>
            <p:cNvSpPr/>
            <p:nvPr/>
          </p:nvSpPr>
          <p:spPr>
            <a:xfrm flipV="1">
              <a:off x="6148057" y="6496216"/>
              <a:ext cx="26340" cy="31081"/>
            </a:xfrm>
            <a:prstGeom prst="ellipse">
              <a:avLst/>
            </a:prstGeom>
            <a:ln>
              <a:solidFill>
                <a:schemeClr val="tx1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Connector 57">
              <a:extLst>
                <a:ext uri="{FF2B5EF4-FFF2-40B4-BE49-F238E27FC236}">
                  <a16:creationId xmlns:a16="http://schemas.microsoft.com/office/drawing/2014/main" id="{4F300258-7150-47C6-A05F-4EF2A5E0B9DE}"/>
                </a:ext>
              </a:extLst>
            </p:cNvPr>
            <p:cNvCxnSpPr/>
            <p:nvPr/>
          </p:nvCxnSpPr>
          <p:spPr>
            <a:xfrm rot="5400000">
              <a:off x="6053233" y="5877397"/>
              <a:ext cx="725236" cy="482910"/>
            </a:xfrm>
            <a:prstGeom prst="line">
              <a:avLst/>
            </a:prstGeom>
            <a:ln>
              <a:solidFill>
                <a:srgbClr val="C0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59" name="Straight Connector 58">
              <a:extLst>
                <a:ext uri="{FF2B5EF4-FFF2-40B4-BE49-F238E27FC236}">
                  <a16:creationId xmlns:a16="http://schemas.microsoft.com/office/drawing/2014/main" id="{01BA5DD1-EF34-4D5A-89EE-290AA60AB01E}"/>
                </a:ext>
              </a:extLst>
            </p:cNvPr>
            <p:cNvCxnSpPr/>
            <p:nvPr/>
          </p:nvCxnSpPr>
          <p:spPr>
            <a:xfrm>
              <a:off x="5603685" y="5941137"/>
              <a:ext cx="570711" cy="569827"/>
            </a:xfrm>
            <a:prstGeom prst="line">
              <a:avLst/>
            </a:prstGeom>
            <a:ln>
              <a:solidFill>
                <a:srgbClr val="0000CC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0" name="Rectangle 16">
              <a:extLst>
                <a:ext uri="{FF2B5EF4-FFF2-40B4-BE49-F238E27FC236}">
                  <a16:creationId xmlns:a16="http://schemas.microsoft.com/office/drawing/2014/main" id="{5F8DDFD1-7A55-4999-9D86-2383C314134E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593626" y="5327225"/>
              <a:ext cx="395108" cy="391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342900" indent="-342900" algn="just" eaLnBrk="1" hangingPunct="1"/>
              <a:r>
                <a:rPr lang="en-US" altLang="en-US" sz="2200" dirty="0">
                  <a:latin typeface="Times New Roman" pitchFamily="18" charset="0"/>
                  <a:cs typeface="Times New Roman" pitchFamily="18" charset="0"/>
                </a:rPr>
                <a:t>E</a:t>
              </a:r>
            </a:p>
          </p:txBody>
        </p:sp>
        <p:sp>
          <p:nvSpPr>
            <p:cNvPr id="61" name="Rectangle 16">
              <a:extLst>
                <a:ext uri="{FF2B5EF4-FFF2-40B4-BE49-F238E27FC236}">
                  <a16:creationId xmlns:a16="http://schemas.microsoft.com/office/drawing/2014/main" id="{19FDE739-937E-404C-8F2B-03583E637B6C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340280" y="5642782"/>
              <a:ext cx="395108" cy="391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342900" indent="-342900" algn="just" eaLnBrk="1" hangingPunct="1"/>
              <a:r>
                <a:rPr lang="en-US" altLang="en-US" sz="2200" dirty="0">
                  <a:latin typeface="Times New Roman" pitchFamily="18" charset="0"/>
                  <a:cs typeface="Times New Roman" pitchFamily="18" charset="0"/>
                </a:rPr>
                <a:t>F</a:t>
              </a:r>
            </a:p>
          </p:txBody>
        </p:sp>
        <p:sp>
          <p:nvSpPr>
            <p:cNvPr id="62" name="Rectangle 61">
              <a:extLst>
                <a:ext uri="{FF2B5EF4-FFF2-40B4-BE49-F238E27FC236}">
                  <a16:creationId xmlns:a16="http://schemas.microsoft.com/office/drawing/2014/main" id="{63DA8E00-D030-4C4B-982C-4DD75E12CB67}"/>
                </a:ext>
              </a:extLst>
            </p:cNvPr>
            <p:cNvSpPr/>
            <p:nvPr/>
          </p:nvSpPr>
          <p:spPr>
            <a:xfrm rot="18469538">
              <a:off x="6011680" y="5295163"/>
              <a:ext cx="148953" cy="123198"/>
            </a:xfrm>
            <a:prstGeom prst="rect">
              <a:avLst/>
            </a:prstGeom>
            <a:solidFill>
              <a:srgbClr val="FF000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64" name="Straight Connector 63">
              <a:extLst>
                <a:ext uri="{FF2B5EF4-FFF2-40B4-BE49-F238E27FC236}">
                  <a16:creationId xmlns:a16="http://schemas.microsoft.com/office/drawing/2014/main" id="{F5B9EE90-7D54-47AF-B7D5-595238EEEE56}"/>
                </a:ext>
              </a:extLst>
            </p:cNvPr>
            <p:cNvCxnSpPr/>
            <p:nvPr/>
          </p:nvCxnSpPr>
          <p:spPr>
            <a:xfrm rot="16200000" flipH="1">
              <a:off x="5508866" y="5830686"/>
              <a:ext cx="1243261" cy="87801"/>
            </a:xfrm>
            <a:prstGeom prst="line">
              <a:avLst/>
            </a:prstGeom>
            <a:ln w="28575">
              <a:solidFill>
                <a:srgbClr val="00B05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65" name="Arc 64">
              <a:extLst>
                <a:ext uri="{FF2B5EF4-FFF2-40B4-BE49-F238E27FC236}">
                  <a16:creationId xmlns:a16="http://schemas.microsoft.com/office/drawing/2014/main" id="{1443377F-CBD8-4631-A5BD-A6C0447A2471}"/>
                </a:ext>
              </a:extLst>
            </p:cNvPr>
            <p:cNvSpPr/>
            <p:nvPr/>
          </p:nvSpPr>
          <p:spPr>
            <a:xfrm rot="9612003">
              <a:off x="5918368" y="5297610"/>
              <a:ext cx="266247" cy="289486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6" name="Arc 65">
              <a:extLst>
                <a:ext uri="{FF2B5EF4-FFF2-40B4-BE49-F238E27FC236}">
                  <a16:creationId xmlns:a16="http://schemas.microsoft.com/office/drawing/2014/main" id="{A5D248A3-2390-46D5-8C08-81218FBF6AC0}"/>
                </a:ext>
              </a:extLst>
            </p:cNvPr>
            <p:cNvSpPr/>
            <p:nvPr/>
          </p:nvSpPr>
          <p:spPr>
            <a:xfrm rot="7928444">
              <a:off x="6056539" y="5240280"/>
              <a:ext cx="314168" cy="245329"/>
            </a:xfrm>
            <a:prstGeom prst="arc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7" name="Rectangle 16">
              <a:extLst>
                <a:ext uri="{FF2B5EF4-FFF2-40B4-BE49-F238E27FC236}">
                  <a16:creationId xmlns:a16="http://schemas.microsoft.com/office/drawing/2014/main" id="{79A047B7-BD12-4A61-BE3E-58FD59FB501A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5877208" y="4762183"/>
              <a:ext cx="395108" cy="391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342900" indent="-342900" algn="just" eaLnBrk="1" hangingPunct="1"/>
              <a:r>
                <a:rPr lang="en-US" altLang="en-US" sz="2200" dirty="0">
                  <a:latin typeface="Times New Roman" pitchFamily="18" charset="0"/>
                  <a:cs typeface="Times New Roman" pitchFamily="18" charset="0"/>
                </a:rPr>
                <a:t>A</a:t>
              </a:r>
            </a:p>
          </p:txBody>
        </p:sp>
        <p:sp>
          <p:nvSpPr>
            <p:cNvPr id="68" name="Rectangle 16">
              <a:extLst>
                <a:ext uri="{FF2B5EF4-FFF2-40B4-BE49-F238E27FC236}">
                  <a16:creationId xmlns:a16="http://schemas.microsoft.com/office/drawing/2014/main" id="{5D6A02F7-DB43-4C70-81CA-95E54A16D376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7516847" y="6315877"/>
              <a:ext cx="395108" cy="391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342900" indent="-342900" algn="just" eaLnBrk="1" hangingPunct="1"/>
              <a:r>
                <a:rPr lang="en-US" altLang="en-US" sz="2200" dirty="0">
                  <a:latin typeface="Times New Roman" pitchFamily="18" charset="0"/>
                  <a:cs typeface="Times New Roman" pitchFamily="18" charset="0"/>
                </a:rPr>
                <a:t>C</a:t>
              </a:r>
            </a:p>
          </p:txBody>
        </p:sp>
        <p:sp>
          <p:nvSpPr>
            <p:cNvPr id="43" name="Rectangle 16">
              <a:extLst>
                <a:ext uri="{FF2B5EF4-FFF2-40B4-BE49-F238E27FC236}">
                  <a16:creationId xmlns:a16="http://schemas.microsoft.com/office/drawing/2014/main" id="{CD015EF1-5DAB-4366-AC56-FFC1E83C53AD}"/>
                </a:ext>
              </a:extLst>
            </p:cNvPr>
            <p:cNvSpPr>
              <a:spLocks noChangeArrowheads="1"/>
            </p:cNvSpPr>
            <p:nvPr/>
          </p:nvSpPr>
          <p:spPr bwMode="auto">
            <a:xfrm>
              <a:off x="6093905" y="6598470"/>
              <a:ext cx="395108" cy="391757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wrap="none" anchor="ctr"/>
            <a:lstStyle/>
            <a:p>
              <a:pPr marL="342900" indent="-342900" algn="just" eaLnBrk="1" hangingPunct="1"/>
              <a:r>
                <a:rPr lang="en-US" altLang="en-US" sz="2200" dirty="0">
                  <a:latin typeface="Times New Roman" pitchFamily="18" charset="0"/>
                  <a:cs typeface="Times New Roman" pitchFamily="18" charset="0"/>
                </a:rPr>
                <a:t>D</a:t>
              </a:r>
            </a:p>
          </p:txBody>
        </p:sp>
      </p:grpSp>
    </p:spTree>
    <p:extLst>
      <p:ext uri="{BB962C8B-B14F-4D97-AF65-F5344CB8AC3E}">
        <p14:creationId xmlns:p14="http://schemas.microsoft.com/office/powerpoint/2010/main" val="672607183"/>
      </p:ext>
    </p:extLst>
  </p:cSld>
  <p:clrMapOvr>
    <a:masterClrMapping/>
  </p:clrMapOvr>
  <p:transition>
    <p:dissolve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1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2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" dur="80"/>
                                        <p:tgtEl>
                                          <p:spTgt spid="72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38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39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0" dur="80"/>
                                        <p:tgtEl>
                                          <p:spTgt spid="35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45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46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47" dur="80"/>
                                        <p:tgtEl>
                                          <p:spTgt spid="36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20" presetClass="exit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wedge">
                                      <p:cBhvr>
                                        <p:cTn id="51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1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27" presetClass="entr" presetSubtype="0" fill="hold" grpId="0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discrete" valueType="clr">
                                      <p:cBhvr override="childStyle">
                                        <p:cTn id="62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style.color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anim calcmode="discrete" valueType="clr">
                                      <p:cBhvr>
                                        <p:cTn id="63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fillcolor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clrVal>
                                              <a:schemeClr val="accent2"/>
                                            </p:clrVal>
                                          </p:val>
                                        </p:tav>
                                        <p:tav tm="50000">
                                          <p:val>
                                            <p:clrVal>
                                              <a:schemeClr val="hlink"/>
                                            </p:clrVal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64" dur="80"/>
                                        <p:tgtEl>
                                          <p:spTgt spid="81"/>
                                        </p:tgtEl>
                                        <p:attrNameLst>
                                          <p:attrName>fill.type</p:attrName>
                                        </p:attrNameLst>
                                      </p:cBhvr>
                                      <p:to>
                                        <p:strVal val="solid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2" grpId="0"/>
      <p:bldP spid="81" grpId="0"/>
      <p:bldP spid="34" grpId="0"/>
      <p:bldP spid="7" grpId="0"/>
      <p:bldP spid="35" grpId="0"/>
      <p:bldP spid="36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>
            <a:extLst>
              <a:ext uri="{FF2B5EF4-FFF2-40B4-BE49-F238E27FC236}">
                <a16:creationId xmlns:a16="http://schemas.microsoft.com/office/drawing/2014/main" id="{9146D39A-B2BF-4838-B554-03CAAD9A908C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2642"/>
            <a:ext cx="4114800" cy="6858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algn="ctr" eaLnBrk="1" hangingPunct="1"/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23- LUYỆN TẬP</a:t>
            </a:r>
          </a:p>
        </p:txBody>
      </p:sp>
      <p:sp>
        <p:nvSpPr>
          <p:cNvPr id="3" name="Rectangle 16">
            <a:extLst>
              <a:ext uri="{FF2B5EF4-FFF2-40B4-BE49-F238E27FC236}">
                <a16:creationId xmlns:a16="http://schemas.microsoft.com/office/drawing/2014/main" id="{1BDCFCF6-3B97-4B76-B1B7-EBFC4B878CA8}"/>
              </a:ext>
            </a:extLst>
          </p:cNvPr>
          <p:cNvSpPr>
            <a:spLocks noChangeArrowheads="1"/>
          </p:cNvSpPr>
          <p:nvPr/>
        </p:nvSpPr>
        <p:spPr bwMode="auto">
          <a:xfrm>
            <a:off x="36870" y="171119"/>
            <a:ext cx="3239719" cy="5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eaLnBrk="1" hangingPunct="1"/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85 SGK/ 109</a:t>
            </a:r>
            <a:endParaRPr lang="en-US" altLang="en-US" sz="2800" b="1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grpSp>
        <p:nvGrpSpPr>
          <p:cNvPr id="38" name="Group 37">
            <a:extLst>
              <a:ext uri="{FF2B5EF4-FFF2-40B4-BE49-F238E27FC236}">
                <a16:creationId xmlns:a16="http://schemas.microsoft.com/office/drawing/2014/main" id="{57C16A38-C303-43DC-A318-68E0128C37CF}"/>
              </a:ext>
            </a:extLst>
          </p:cNvPr>
          <p:cNvGrpSpPr/>
          <p:nvPr/>
        </p:nvGrpSpPr>
        <p:grpSpPr>
          <a:xfrm>
            <a:off x="146410" y="819533"/>
            <a:ext cx="4038600" cy="2533267"/>
            <a:chOff x="146410" y="819533"/>
            <a:chExt cx="4038600" cy="2533267"/>
          </a:xfrm>
        </p:grpSpPr>
        <p:cxnSp>
          <p:nvCxnSpPr>
            <p:cNvPr id="7" name="Straight Connector 6">
              <a:extLst>
                <a:ext uri="{FF2B5EF4-FFF2-40B4-BE49-F238E27FC236}">
                  <a16:creationId xmlns:a16="http://schemas.microsoft.com/office/drawing/2014/main" id="{D1CD403B-8C09-45BA-9329-96F023DDD67D}"/>
                </a:ext>
              </a:extLst>
            </p:cNvPr>
            <p:cNvCxnSpPr>
              <a:cxnSpLocks/>
            </p:cNvCxnSpPr>
            <p:nvPr/>
          </p:nvCxnSpPr>
          <p:spPr>
            <a:xfrm>
              <a:off x="146410" y="2093580"/>
              <a:ext cx="4038600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8" name="Straight Connector 7">
              <a:extLst>
                <a:ext uri="{FF2B5EF4-FFF2-40B4-BE49-F238E27FC236}">
                  <a16:creationId xmlns:a16="http://schemas.microsoft.com/office/drawing/2014/main" id="{19364DF4-F919-4AC9-9ADD-3174A60A1ADC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9600" y="819533"/>
              <a:ext cx="0" cy="2533267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2" name="TextBox 11">
            <a:extLst>
              <a:ext uri="{FF2B5EF4-FFF2-40B4-BE49-F238E27FC236}">
                <a16:creationId xmlns:a16="http://schemas.microsoft.com/office/drawing/2014/main" id="{F6F381A5-5718-44E9-A93A-5CB5D8DAB28F}"/>
              </a:ext>
            </a:extLst>
          </p:cNvPr>
          <p:cNvSpPr txBox="1"/>
          <p:nvPr/>
        </p:nvSpPr>
        <p:spPr>
          <a:xfrm>
            <a:off x="47938" y="1125796"/>
            <a:ext cx="759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GT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A80CCA8F-B1F6-425D-A57D-87775255FEA8}"/>
              </a:ext>
            </a:extLst>
          </p:cNvPr>
          <p:cNvSpPr txBox="1"/>
          <p:nvPr/>
        </p:nvSpPr>
        <p:spPr>
          <a:xfrm>
            <a:off x="62835" y="2084751"/>
            <a:ext cx="759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B51E99A4-00EE-4E2E-BBA7-24088E36125F}"/>
              </a:ext>
            </a:extLst>
          </p:cNvPr>
          <p:cNvSpPr txBox="1"/>
          <p:nvPr/>
        </p:nvSpPr>
        <p:spPr>
          <a:xfrm>
            <a:off x="968628" y="761994"/>
            <a:ext cx="2917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ABCD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B9457997-36AA-47F1-A91D-934C8F2D1EA4}"/>
              </a:ext>
            </a:extLst>
          </p:cNvPr>
          <p:cNvSpPr txBox="1"/>
          <p:nvPr/>
        </p:nvSpPr>
        <p:spPr>
          <a:xfrm>
            <a:off x="968628" y="1539516"/>
            <a:ext cx="2815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 = EB ; FC = FD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48E2A439-0081-42A8-B31B-2303E88F3B8F}"/>
              </a:ext>
            </a:extLst>
          </p:cNvPr>
          <p:cNvSpPr txBox="1"/>
          <p:nvPr/>
        </p:nvSpPr>
        <p:spPr>
          <a:xfrm>
            <a:off x="938981" y="1160311"/>
            <a:ext cx="2815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 = 2AD</a:t>
            </a:r>
          </a:p>
        </p:txBody>
      </p:sp>
      <p:sp>
        <p:nvSpPr>
          <p:cNvPr id="17" name="TextBox 16">
            <a:extLst>
              <a:ext uri="{FF2B5EF4-FFF2-40B4-BE49-F238E27FC236}">
                <a16:creationId xmlns:a16="http://schemas.microsoft.com/office/drawing/2014/main" id="{73FF1243-B8A2-443D-A38F-9F78BADFF2F3}"/>
              </a:ext>
            </a:extLst>
          </p:cNvPr>
          <p:cNvSpPr txBox="1"/>
          <p:nvPr/>
        </p:nvSpPr>
        <p:spPr>
          <a:xfrm>
            <a:off x="609599" y="2111349"/>
            <a:ext cx="4724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ADFE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19" name="TextBox 18">
            <a:extLst>
              <a:ext uri="{FF2B5EF4-FFF2-40B4-BE49-F238E27FC236}">
                <a16:creationId xmlns:a16="http://schemas.microsoft.com/office/drawing/2014/main" id="{443CA1F5-FB14-4C25-A646-D396AD202F27}"/>
              </a:ext>
            </a:extLst>
          </p:cNvPr>
          <p:cNvSpPr txBox="1"/>
          <p:nvPr/>
        </p:nvSpPr>
        <p:spPr>
          <a:xfrm>
            <a:off x="609599" y="2640269"/>
            <a:ext cx="4724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EMFN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20" name="TextBox 19">
            <a:extLst>
              <a:ext uri="{FF2B5EF4-FFF2-40B4-BE49-F238E27FC236}">
                <a16:creationId xmlns:a16="http://schemas.microsoft.com/office/drawing/2014/main" id="{899A7DEA-0A6E-4B46-8737-F1F412911E11}"/>
              </a:ext>
            </a:extLst>
          </p:cNvPr>
          <p:cNvSpPr txBox="1"/>
          <p:nvPr/>
        </p:nvSpPr>
        <p:spPr>
          <a:xfrm>
            <a:off x="756014" y="3152192"/>
            <a:ext cx="122518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GIẢI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6A719F19-61D1-4026-A21E-736E32E40FB4}"/>
              </a:ext>
            </a:extLst>
          </p:cNvPr>
          <p:cNvSpPr txBox="1"/>
          <p:nvPr/>
        </p:nvSpPr>
        <p:spPr>
          <a:xfrm>
            <a:off x="14366" y="3529919"/>
            <a:ext cx="5776833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ADFE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cxnSp>
        <p:nvCxnSpPr>
          <p:cNvPr id="26" name="Straight Connector 25">
            <a:extLst>
              <a:ext uri="{FF2B5EF4-FFF2-40B4-BE49-F238E27FC236}">
                <a16:creationId xmlns:a16="http://schemas.microsoft.com/office/drawing/2014/main" id="{95C56662-AEF3-4FF3-8BB6-83B92B40478C}"/>
              </a:ext>
            </a:extLst>
          </p:cNvPr>
          <p:cNvCxnSpPr/>
          <p:nvPr/>
        </p:nvCxnSpPr>
        <p:spPr>
          <a:xfrm>
            <a:off x="7174390" y="1223659"/>
            <a:ext cx="0" cy="16474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pic>
        <p:nvPicPr>
          <p:cNvPr id="28" name="Picture 27">
            <a:extLst>
              <a:ext uri="{FF2B5EF4-FFF2-40B4-BE49-F238E27FC236}">
                <a16:creationId xmlns:a16="http://schemas.microsoft.com/office/drawing/2014/main" id="{61EAD14E-85E2-48FE-8A0C-357E00885E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1034" y="513249"/>
            <a:ext cx="4038600" cy="3040380"/>
          </a:xfrm>
          <a:prstGeom prst="rect">
            <a:avLst/>
          </a:prstGeom>
        </p:spPr>
      </p:pic>
      <p:sp>
        <p:nvSpPr>
          <p:cNvPr id="29" name="TextBox 28">
            <a:extLst>
              <a:ext uri="{FF2B5EF4-FFF2-40B4-BE49-F238E27FC236}">
                <a16:creationId xmlns:a16="http://schemas.microsoft.com/office/drawing/2014/main" id="{3376E8BF-E2F9-4368-A5E0-82474ABCD76F}"/>
              </a:ext>
            </a:extLst>
          </p:cNvPr>
          <p:cNvSpPr txBox="1"/>
          <p:nvPr/>
        </p:nvSpPr>
        <p:spPr>
          <a:xfrm>
            <a:off x="97134" y="3963025"/>
            <a:ext cx="8670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EA = EB = ½ AB 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; FC = FD = ½ CD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</a:t>
            </a:r>
          </a:p>
        </p:txBody>
      </p:sp>
      <p:sp>
        <p:nvSpPr>
          <p:cNvPr id="31" name="TextBox 30">
            <a:extLst>
              <a:ext uri="{FF2B5EF4-FFF2-40B4-BE49-F238E27FC236}">
                <a16:creationId xmlns:a16="http://schemas.microsoft.com/office/drawing/2014/main" id="{25C01BA6-E50B-43D8-9BDD-E2A10DFC5527}"/>
              </a:ext>
            </a:extLst>
          </p:cNvPr>
          <p:cNvSpPr txBox="1"/>
          <p:nvPr/>
        </p:nvSpPr>
        <p:spPr>
          <a:xfrm>
            <a:off x="170876" y="4394884"/>
            <a:ext cx="867077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Do ABCD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</a:t>
            </a:r>
          </a:p>
        </p:txBody>
      </p:sp>
      <p:sp>
        <p:nvSpPr>
          <p:cNvPr id="32" name="TextBox 31">
            <a:extLst>
              <a:ext uri="{FF2B5EF4-FFF2-40B4-BE49-F238E27FC236}">
                <a16:creationId xmlns:a16="http://schemas.microsoft.com/office/drawing/2014/main" id="{DC66D58B-926D-4C9E-9C69-2C3FD4B95112}"/>
              </a:ext>
            </a:extLst>
          </p:cNvPr>
          <p:cNvSpPr txBox="1"/>
          <p:nvPr/>
        </p:nvSpPr>
        <p:spPr>
          <a:xfrm>
            <a:off x="118503" y="5355048"/>
            <a:ext cx="890738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ra: AE = DF ; AE//DF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                 .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ADFE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</a:t>
            </a:r>
          </a:p>
        </p:txBody>
      </p:sp>
      <p:sp>
        <p:nvSpPr>
          <p:cNvPr id="35" name="TextBox 34">
            <a:extLst>
              <a:ext uri="{FF2B5EF4-FFF2-40B4-BE49-F238E27FC236}">
                <a16:creationId xmlns:a16="http://schemas.microsoft.com/office/drawing/2014/main" id="{83EBBB9F-9C4B-48C4-A8AD-A4DC67E318EC}"/>
              </a:ext>
            </a:extLst>
          </p:cNvPr>
          <p:cNvSpPr txBox="1"/>
          <p:nvPr/>
        </p:nvSpPr>
        <p:spPr>
          <a:xfrm>
            <a:off x="148868" y="4899774"/>
            <a:ext cx="2931306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 = CD ; AB // CD ; </a:t>
            </a:r>
          </a:p>
        </p:txBody>
      </p:sp>
      <p:graphicFrame>
        <p:nvGraphicFramePr>
          <p:cNvPr id="36" name="Object 35">
            <a:extLst>
              <a:ext uri="{FF2B5EF4-FFF2-40B4-BE49-F238E27FC236}">
                <a16:creationId xmlns:a16="http://schemas.microsoft.com/office/drawing/2014/main" id="{9079E37D-A901-4CE0-B066-10317F6F6B2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667093643"/>
              </p:ext>
            </p:extLst>
          </p:nvPr>
        </p:nvGraphicFramePr>
        <p:xfrm>
          <a:off x="2971794" y="4852675"/>
          <a:ext cx="1225189" cy="463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507960" imgH="215640" progId="Equation.DSMT4">
                  <p:embed/>
                </p:oleObj>
              </mc:Choice>
              <mc:Fallback>
                <p:oleObj name="Equation" r:id="rId3" imgW="507960" imgH="215640" progId="Equation.DSMT4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971794" y="4852675"/>
                        <a:ext cx="1225189" cy="4634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37" name="Object 36">
            <a:extLst>
              <a:ext uri="{FF2B5EF4-FFF2-40B4-BE49-F238E27FC236}">
                <a16:creationId xmlns:a16="http://schemas.microsoft.com/office/drawing/2014/main" id="{7E53F548-A255-442A-A7B1-430519156BE0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898960875"/>
              </p:ext>
            </p:extLst>
          </p:nvPr>
        </p:nvGraphicFramePr>
        <p:xfrm>
          <a:off x="3959405" y="5327099"/>
          <a:ext cx="1225189" cy="463433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507960" imgH="215640" progId="Equation.DSMT4">
                  <p:embed/>
                </p:oleObj>
              </mc:Choice>
              <mc:Fallback>
                <p:oleObj name="Equation" r:id="rId5" imgW="507960" imgH="215640" progId="Equation.DSMT4">
                  <p:embed/>
                  <p:pic>
                    <p:nvPicPr>
                      <p:cNvPr id="36" name="Object 35">
                        <a:extLst>
                          <a:ext uri="{FF2B5EF4-FFF2-40B4-BE49-F238E27FC236}">
                            <a16:creationId xmlns:a16="http://schemas.microsoft.com/office/drawing/2014/main" id="{9079E37D-A901-4CE0-B066-10317F6F6B2B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3959405" y="5327099"/>
                        <a:ext cx="1225189" cy="463433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9" name="TextBox 38">
            <a:extLst>
              <a:ext uri="{FF2B5EF4-FFF2-40B4-BE49-F238E27FC236}">
                <a16:creationId xmlns:a16="http://schemas.microsoft.com/office/drawing/2014/main" id="{452F7AEC-1598-4145-9720-ED8CA3E7C7A0}"/>
              </a:ext>
            </a:extLst>
          </p:cNvPr>
          <p:cNvSpPr txBox="1"/>
          <p:nvPr/>
        </p:nvSpPr>
        <p:spPr>
          <a:xfrm>
            <a:off x="141909" y="5814607"/>
            <a:ext cx="842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 = 2AD (GT) .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Nên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AD</a:t>
            </a:r>
            <a:r>
              <a:rPr lang="en-US" sz="2400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= ½ AB =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AE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(2)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sp>
        <p:nvSpPr>
          <p:cNvPr id="40" name="TextBox 39">
            <a:extLst>
              <a:ext uri="{FF2B5EF4-FFF2-40B4-BE49-F238E27FC236}">
                <a16:creationId xmlns:a16="http://schemas.microsoft.com/office/drawing/2014/main" id="{9FAAE0E7-F0D7-4075-83A5-BE8FB8D0110A}"/>
              </a:ext>
            </a:extLst>
          </p:cNvPr>
          <p:cNvSpPr txBox="1"/>
          <p:nvPr/>
        </p:nvSpPr>
        <p:spPr>
          <a:xfrm>
            <a:off x="97134" y="6300347"/>
            <a:ext cx="84284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Từ</a:t>
            </a:r>
            <a:r>
              <a:rPr lang="en-US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(1)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(2)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suy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ra ADFE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.</a:t>
            </a:r>
          </a:p>
        </p:txBody>
      </p:sp>
    </p:spTree>
    <p:extLst>
      <p:ext uri="{BB962C8B-B14F-4D97-AF65-F5344CB8AC3E}">
        <p14:creationId xmlns:p14="http://schemas.microsoft.com/office/powerpoint/2010/main" val="1567017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2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4" fill="hold">
                      <p:stCondLst>
                        <p:cond delay="indefinite"/>
                      </p:stCondLst>
                      <p:childTnLst>
                        <p:par>
                          <p:cTn id="45" fill="hold">
                            <p:stCondLst>
                              <p:cond delay="0"/>
                            </p:stCondLst>
                            <p:childTnLst>
                              <p:par>
                                <p:cTn id="46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8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50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2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3" dur="500" fill="hold"/>
                                        <p:tgtEl>
                                          <p:spTgt spid="3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10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1000" fill="hold"/>
                                        <p:tgtEl>
                                          <p:spTgt spid="3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1" fill="hold">
                      <p:stCondLst>
                        <p:cond delay="indefinite"/>
                      </p:stCondLst>
                      <p:childTnLst>
                        <p:par>
                          <p:cTn id="62" fill="hold">
                            <p:stCondLst>
                              <p:cond delay="0"/>
                            </p:stCondLst>
                            <p:childTnLst>
                              <p:par>
                                <p:cTn id="6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5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4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" grpId="0"/>
      <p:bldP spid="21" grpId="0"/>
      <p:bldP spid="29" grpId="0"/>
      <p:bldP spid="31" grpId="0"/>
      <p:bldP spid="32" grpId="0"/>
      <p:bldP spid="35" grpId="0"/>
      <p:bldP spid="39" grpId="0"/>
      <p:bldP spid="40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6">
            <a:extLst>
              <a:ext uri="{FF2B5EF4-FFF2-40B4-BE49-F238E27FC236}">
                <a16:creationId xmlns:a16="http://schemas.microsoft.com/office/drawing/2014/main" id="{9C4531A1-3AB5-40A0-BE30-B14F9BD174AF}"/>
              </a:ext>
            </a:extLst>
          </p:cNvPr>
          <p:cNvSpPr>
            <a:spLocks noChangeArrowheads="1"/>
          </p:cNvSpPr>
          <p:nvPr/>
        </p:nvSpPr>
        <p:spPr bwMode="auto">
          <a:xfrm>
            <a:off x="4038600" y="42642"/>
            <a:ext cx="4114800" cy="685800"/>
          </a:xfrm>
          <a:prstGeom prst="rect">
            <a:avLst/>
          </a:prstGeom>
          <a:solidFill>
            <a:srgbClr val="CCFFCC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algn="ctr" eaLnBrk="1" hangingPunct="1"/>
            <a:r>
              <a:rPr lang="en-US" altLang="en-US" sz="32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altLang="en-US" sz="32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23- LUYỆN TẬP</a:t>
            </a:r>
          </a:p>
        </p:txBody>
      </p:sp>
      <p:sp>
        <p:nvSpPr>
          <p:cNvPr id="3" name="Rectangle 16">
            <a:extLst>
              <a:ext uri="{FF2B5EF4-FFF2-40B4-BE49-F238E27FC236}">
                <a16:creationId xmlns:a16="http://schemas.microsoft.com/office/drawing/2014/main" id="{DA8792CE-2E80-48C1-BD34-7002773C019A}"/>
              </a:ext>
            </a:extLst>
          </p:cNvPr>
          <p:cNvSpPr>
            <a:spLocks noChangeArrowheads="1"/>
          </p:cNvSpPr>
          <p:nvPr/>
        </p:nvSpPr>
        <p:spPr bwMode="auto">
          <a:xfrm>
            <a:off x="56535" y="269123"/>
            <a:ext cx="3239719" cy="5908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 anchor="ctr"/>
          <a:lstStyle/>
          <a:p>
            <a:pPr marL="342900" indent="-342900" eaLnBrk="1" hangingPunct="1"/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Bài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altLang="en-US" sz="28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tập</a:t>
            </a:r>
            <a:r>
              <a:rPr lang="en-US" altLang="en-US" sz="28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85 SGK/ 109</a:t>
            </a:r>
            <a:endParaRPr lang="en-US" altLang="en-US" sz="2800" b="1" dirty="0">
              <a:solidFill>
                <a:srgbClr val="CC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pic>
        <p:nvPicPr>
          <p:cNvPr id="4" name="Picture 3">
            <a:extLst>
              <a:ext uri="{FF2B5EF4-FFF2-40B4-BE49-F238E27FC236}">
                <a16:creationId xmlns:a16="http://schemas.microsoft.com/office/drawing/2014/main" id="{C34860EA-B0C2-4270-A21E-D017B3AEDC3E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5097104" y="564561"/>
            <a:ext cx="3998958" cy="3040380"/>
          </a:xfrm>
          <a:prstGeom prst="rect">
            <a:avLst/>
          </a:prstGeom>
        </p:spPr>
      </p:pic>
      <p:cxnSp>
        <p:nvCxnSpPr>
          <p:cNvPr id="5" name="Straight Connector 4">
            <a:extLst>
              <a:ext uri="{FF2B5EF4-FFF2-40B4-BE49-F238E27FC236}">
                <a16:creationId xmlns:a16="http://schemas.microsoft.com/office/drawing/2014/main" id="{45540E23-C335-426A-BA12-8992312ACDBE}"/>
              </a:ext>
            </a:extLst>
          </p:cNvPr>
          <p:cNvCxnSpPr/>
          <p:nvPr/>
        </p:nvCxnSpPr>
        <p:spPr>
          <a:xfrm>
            <a:off x="7133094" y="1223659"/>
            <a:ext cx="0" cy="1647442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3">
            <a:schemeClr val="accent3"/>
          </a:lnRef>
          <a:fillRef idx="0">
            <a:schemeClr val="accent3"/>
          </a:fillRef>
          <a:effectRef idx="2">
            <a:schemeClr val="accent3"/>
          </a:effectRef>
          <a:fontRef idx="minor">
            <a:schemeClr val="tx1"/>
          </a:fontRef>
        </p:style>
      </p:cxnSp>
      <p:sp>
        <p:nvSpPr>
          <p:cNvPr id="6" name="TextBox 5">
            <a:extLst>
              <a:ext uri="{FF2B5EF4-FFF2-40B4-BE49-F238E27FC236}">
                <a16:creationId xmlns:a16="http://schemas.microsoft.com/office/drawing/2014/main" id="{4518DC3F-F2F5-4375-9261-EE34D95E649A}"/>
              </a:ext>
            </a:extLst>
          </p:cNvPr>
          <p:cNvSpPr txBox="1"/>
          <p:nvPr/>
        </p:nvSpPr>
        <p:spPr>
          <a:xfrm>
            <a:off x="46169" y="3464238"/>
            <a:ext cx="798486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EMFN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b="1" dirty="0">
                <a:solidFill>
                  <a:srgbClr val="0000CC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40540123-3609-4B17-A8B1-32DEDDCD563C}"/>
              </a:ext>
            </a:extLst>
          </p:cNvPr>
          <p:cNvSpPr txBox="1"/>
          <p:nvPr/>
        </p:nvSpPr>
        <p:spPr>
          <a:xfrm>
            <a:off x="609599" y="2111349"/>
            <a:ext cx="4724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ADFE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grpSp>
        <p:nvGrpSpPr>
          <p:cNvPr id="8" name="Group 7">
            <a:extLst>
              <a:ext uri="{FF2B5EF4-FFF2-40B4-BE49-F238E27FC236}">
                <a16:creationId xmlns:a16="http://schemas.microsoft.com/office/drawing/2014/main" id="{30F665AC-8E6A-4C54-A985-AA303E7A52A3}"/>
              </a:ext>
            </a:extLst>
          </p:cNvPr>
          <p:cNvGrpSpPr/>
          <p:nvPr/>
        </p:nvGrpSpPr>
        <p:grpSpPr>
          <a:xfrm>
            <a:off x="146410" y="819533"/>
            <a:ext cx="4038600" cy="2533267"/>
            <a:chOff x="146410" y="819533"/>
            <a:chExt cx="4038600" cy="2533267"/>
          </a:xfrm>
        </p:grpSpPr>
        <p:cxnSp>
          <p:nvCxnSpPr>
            <p:cNvPr id="9" name="Straight Connector 8">
              <a:extLst>
                <a:ext uri="{FF2B5EF4-FFF2-40B4-BE49-F238E27FC236}">
                  <a16:creationId xmlns:a16="http://schemas.microsoft.com/office/drawing/2014/main" id="{D7031952-58BA-4361-9392-84A526717609}"/>
                </a:ext>
              </a:extLst>
            </p:cNvPr>
            <p:cNvCxnSpPr>
              <a:cxnSpLocks/>
            </p:cNvCxnSpPr>
            <p:nvPr/>
          </p:nvCxnSpPr>
          <p:spPr>
            <a:xfrm>
              <a:off x="146410" y="2093580"/>
              <a:ext cx="4038600" cy="0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  <p:cxnSp>
          <p:nvCxnSpPr>
            <p:cNvPr id="10" name="Straight Connector 9">
              <a:extLst>
                <a:ext uri="{FF2B5EF4-FFF2-40B4-BE49-F238E27FC236}">
                  <a16:creationId xmlns:a16="http://schemas.microsoft.com/office/drawing/2014/main" id="{49AB0370-DBFC-4FFE-8CEC-56B5D1186D93}"/>
                </a:ext>
              </a:extLst>
            </p:cNvPr>
            <p:cNvCxnSpPr>
              <a:cxnSpLocks/>
            </p:cNvCxnSpPr>
            <p:nvPr/>
          </p:nvCxnSpPr>
          <p:spPr>
            <a:xfrm flipV="1">
              <a:off x="609600" y="819533"/>
              <a:ext cx="0" cy="2533267"/>
            </a:xfrm>
            <a:prstGeom prst="line">
              <a:avLst/>
            </a:prstGeom>
          </p:spPr>
          <p:style>
            <a:lnRef idx="3">
              <a:schemeClr val="accent3"/>
            </a:lnRef>
            <a:fillRef idx="0">
              <a:schemeClr val="accent3"/>
            </a:fillRef>
            <a:effectRef idx="2">
              <a:schemeClr val="accent3"/>
            </a:effectRef>
            <a:fontRef idx="minor">
              <a:schemeClr val="tx1"/>
            </a:fontRef>
          </p:style>
        </p:cxnSp>
      </p:grpSp>
      <p:sp>
        <p:nvSpPr>
          <p:cNvPr id="11" name="TextBox 10">
            <a:extLst>
              <a:ext uri="{FF2B5EF4-FFF2-40B4-BE49-F238E27FC236}">
                <a16:creationId xmlns:a16="http://schemas.microsoft.com/office/drawing/2014/main" id="{9DE82D29-DDF2-4123-9DD1-F329A9E1E60D}"/>
              </a:ext>
            </a:extLst>
          </p:cNvPr>
          <p:cNvSpPr txBox="1"/>
          <p:nvPr/>
        </p:nvSpPr>
        <p:spPr>
          <a:xfrm>
            <a:off x="47938" y="1125796"/>
            <a:ext cx="759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GT</a:t>
            </a:r>
          </a:p>
        </p:txBody>
      </p:sp>
      <p:sp>
        <p:nvSpPr>
          <p:cNvPr id="12" name="TextBox 11">
            <a:extLst>
              <a:ext uri="{FF2B5EF4-FFF2-40B4-BE49-F238E27FC236}">
                <a16:creationId xmlns:a16="http://schemas.microsoft.com/office/drawing/2014/main" id="{61C61993-1346-4960-B992-471D213AA675}"/>
              </a:ext>
            </a:extLst>
          </p:cNvPr>
          <p:cNvSpPr txBox="1"/>
          <p:nvPr/>
        </p:nvSpPr>
        <p:spPr>
          <a:xfrm>
            <a:off x="62835" y="2084751"/>
            <a:ext cx="7596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KL</a:t>
            </a:r>
          </a:p>
        </p:txBody>
      </p:sp>
      <p:sp>
        <p:nvSpPr>
          <p:cNvPr id="13" name="TextBox 12">
            <a:extLst>
              <a:ext uri="{FF2B5EF4-FFF2-40B4-BE49-F238E27FC236}">
                <a16:creationId xmlns:a16="http://schemas.microsoft.com/office/drawing/2014/main" id="{58F58037-8BE0-44F1-B665-C3CF642F76F8}"/>
              </a:ext>
            </a:extLst>
          </p:cNvPr>
          <p:cNvSpPr txBox="1"/>
          <p:nvPr/>
        </p:nvSpPr>
        <p:spPr>
          <a:xfrm>
            <a:off x="968628" y="761994"/>
            <a:ext cx="291757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chữ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nhật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ABCD</a:t>
            </a:r>
          </a:p>
        </p:txBody>
      </p:sp>
      <p:sp>
        <p:nvSpPr>
          <p:cNvPr id="14" name="TextBox 13">
            <a:extLst>
              <a:ext uri="{FF2B5EF4-FFF2-40B4-BE49-F238E27FC236}">
                <a16:creationId xmlns:a16="http://schemas.microsoft.com/office/drawing/2014/main" id="{58EA1579-6B55-4FE7-BE1C-608E41C8BC05}"/>
              </a:ext>
            </a:extLst>
          </p:cNvPr>
          <p:cNvSpPr txBox="1"/>
          <p:nvPr/>
        </p:nvSpPr>
        <p:spPr>
          <a:xfrm>
            <a:off x="968628" y="1539516"/>
            <a:ext cx="2815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EA = EB ; FC = FD</a:t>
            </a:r>
          </a:p>
        </p:txBody>
      </p:sp>
      <p:sp>
        <p:nvSpPr>
          <p:cNvPr id="15" name="TextBox 14">
            <a:extLst>
              <a:ext uri="{FF2B5EF4-FFF2-40B4-BE49-F238E27FC236}">
                <a16:creationId xmlns:a16="http://schemas.microsoft.com/office/drawing/2014/main" id="{4DC2E2C6-1B6F-4163-BF46-29AFF3C488BF}"/>
              </a:ext>
            </a:extLst>
          </p:cNvPr>
          <p:cNvSpPr txBox="1"/>
          <p:nvPr/>
        </p:nvSpPr>
        <p:spPr>
          <a:xfrm>
            <a:off x="938981" y="1160311"/>
            <a:ext cx="281586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AB = 2AD</a:t>
            </a:r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DECA080C-1572-4CA8-9093-5AFA97ADFE54}"/>
              </a:ext>
            </a:extLst>
          </p:cNvPr>
          <p:cNvSpPr txBox="1"/>
          <p:nvPr/>
        </p:nvSpPr>
        <p:spPr>
          <a:xfrm>
            <a:off x="609599" y="2640269"/>
            <a:ext cx="4724391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b)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Tứ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giác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EMFN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Vì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sao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? </a:t>
            </a:r>
          </a:p>
        </p:txBody>
      </p:sp>
      <p:sp>
        <p:nvSpPr>
          <p:cNvPr id="21" name="TextBox 20">
            <a:extLst>
              <a:ext uri="{FF2B5EF4-FFF2-40B4-BE49-F238E27FC236}">
                <a16:creationId xmlns:a16="http://schemas.microsoft.com/office/drawing/2014/main" id="{DBC58756-A1B1-4E46-9C38-12B96113A7E8}"/>
              </a:ext>
            </a:extLst>
          </p:cNvPr>
          <p:cNvSpPr txBox="1"/>
          <p:nvPr/>
        </p:nvSpPr>
        <p:spPr>
          <a:xfrm>
            <a:off x="0" y="4025015"/>
            <a:ext cx="73406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có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EB//DF (AB//CD)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EB = DF (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cùng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bằng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½ AB)</a:t>
            </a:r>
          </a:p>
        </p:txBody>
      </p:sp>
      <p:sp>
        <p:nvSpPr>
          <p:cNvPr id="22" name="TextBox 21">
            <a:extLst>
              <a:ext uri="{FF2B5EF4-FFF2-40B4-BE49-F238E27FC236}">
                <a16:creationId xmlns:a16="http://schemas.microsoft.com/office/drawing/2014/main" id="{06130930-D31A-485A-A559-21AC41393DA0}"/>
              </a:ext>
            </a:extLst>
          </p:cNvPr>
          <p:cNvSpPr txBox="1"/>
          <p:nvPr/>
        </p:nvSpPr>
        <p:spPr>
          <a:xfrm>
            <a:off x="75272" y="5448319"/>
            <a:ext cx="889773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Vậy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EMFN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25" name="TextBox 24">
            <a:extLst>
              <a:ext uri="{FF2B5EF4-FFF2-40B4-BE49-F238E27FC236}">
                <a16:creationId xmlns:a16="http://schemas.microsoft.com/office/drawing/2014/main" id="{9990306B-A91E-487D-BE74-6041A241D1FE}"/>
              </a:ext>
            </a:extLst>
          </p:cNvPr>
          <p:cNvSpPr txBox="1"/>
          <p:nvPr/>
        </p:nvSpPr>
        <p:spPr>
          <a:xfrm>
            <a:off x="99853" y="4993343"/>
            <a:ext cx="1445348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Tương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tự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: </a:t>
            </a:r>
          </a:p>
        </p:txBody>
      </p:sp>
      <p:graphicFrame>
        <p:nvGraphicFramePr>
          <p:cNvPr id="26" name="Object 25">
            <a:extLst>
              <a:ext uri="{FF2B5EF4-FFF2-40B4-BE49-F238E27FC236}">
                <a16:creationId xmlns:a16="http://schemas.microsoft.com/office/drawing/2014/main" id="{E4C48A91-D018-4585-BAF7-80A2976ACE3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1250827800"/>
              </p:ext>
            </p:extLst>
          </p:nvPr>
        </p:nvGraphicFramePr>
        <p:xfrm>
          <a:off x="227468" y="4570250"/>
          <a:ext cx="1370889" cy="391045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3" imgW="622080" imgH="177480" progId="Equation.DSMT4">
                  <p:embed/>
                </p:oleObj>
              </mc:Choice>
              <mc:Fallback>
                <p:oleObj name="Equation" r:id="rId3" imgW="622080" imgH="177480" progId="Equation.DSMT4">
                  <p:embed/>
                  <p:pic>
                    <p:nvPicPr>
                      <p:cNvPr id="24" name="Object 23">
                        <a:extLst>
                          <a:ext uri="{FF2B5EF4-FFF2-40B4-BE49-F238E27FC236}">
                            <a16:creationId xmlns:a16="http://schemas.microsoft.com/office/drawing/2014/main" id="{28DAB9D5-C64E-48FE-8256-738F0AAC5383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4"/>
                      <a:stretch>
                        <a:fillRect/>
                      </a:stretch>
                    </p:blipFill>
                    <p:spPr>
                      <a:xfrm>
                        <a:off x="227468" y="4570250"/>
                        <a:ext cx="1370889" cy="391045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27" name="TextBox 26">
            <a:extLst>
              <a:ext uri="{FF2B5EF4-FFF2-40B4-BE49-F238E27FC236}">
                <a16:creationId xmlns:a16="http://schemas.microsoft.com/office/drawing/2014/main" id="{A69BCF44-C81E-4193-94FC-4355FEC001C8}"/>
              </a:ext>
            </a:extLst>
          </p:cNvPr>
          <p:cNvSpPr txBox="1"/>
          <p:nvPr/>
        </p:nvSpPr>
        <p:spPr>
          <a:xfrm>
            <a:off x="1603773" y="4506045"/>
            <a:ext cx="237829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bình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hành</a:t>
            </a:r>
            <a:endParaRPr lang="en-US" sz="24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graphicFrame>
        <p:nvGraphicFramePr>
          <p:cNvPr id="28" name="Object 27">
            <a:extLst>
              <a:ext uri="{FF2B5EF4-FFF2-40B4-BE49-F238E27FC236}">
                <a16:creationId xmlns:a16="http://schemas.microsoft.com/office/drawing/2014/main" id="{61F7D5D3-68EF-4824-9188-777DC949E636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3415272181"/>
              </p:ext>
            </p:extLst>
          </p:nvPr>
        </p:nvGraphicFramePr>
        <p:xfrm>
          <a:off x="3862388" y="4578350"/>
          <a:ext cx="300672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5" imgW="1511280" imgH="203040" progId="Equation.DSMT4">
                  <p:embed/>
                </p:oleObj>
              </mc:Choice>
              <mc:Fallback>
                <p:oleObj name="Equation" r:id="rId5" imgW="1511280" imgH="203040" progId="Equation.DSMT4">
                  <p:embed/>
                  <p:pic>
                    <p:nvPicPr>
                      <p:cNvPr id="26" name="Object 25">
                        <a:extLst>
                          <a:ext uri="{FF2B5EF4-FFF2-40B4-BE49-F238E27FC236}">
                            <a16:creationId xmlns:a16="http://schemas.microsoft.com/office/drawing/2014/main" id="{E4C48A91-D018-4585-BAF7-80A2976ACE3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6"/>
                      <a:stretch>
                        <a:fillRect/>
                      </a:stretch>
                    </p:blipFill>
                    <p:spPr>
                      <a:xfrm>
                        <a:off x="3862388" y="4578350"/>
                        <a:ext cx="3006725" cy="401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9" name="Object 28">
            <a:extLst>
              <a:ext uri="{FF2B5EF4-FFF2-40B4-BE49-F238E27FC236}">
                <a16:creationId xmlns:a16="http://schemas.microsoft.com/office/drawing/2014/main" id="{98C8FFC9-7319-4427-8110-15E014F706CE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759389384"/>
              </p:ext>
            </p:extLst>
          </p:nvPr>
        </p:nvGraphicFramePr>
        <p:xfrm>
          <a:off x="1487488" y="5051425"/>
          <a:ext cx="3006725" cy="40163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7" imgW="1511280" imgH="203040" progId="Equation.DSMT4">
                  <p:embed/>
                </p:oleObj>
              </mc:Choice>
              <mc:Fallback>
                <p:oleObj name="Equation" r:id="rId7" imgW="1511280" imgH="203040" progId="Equation.DSMT4">
                  <p:embed/>
                  <p:pic>
                    <p:nvPicPr>
                      <p:cNvPr id="28" name="Object 27">
                        <a:extLst>
                          <a:ext uri="{FF2B5EF4-FFF2-40B4-BE49-F238E27FC236}">
                            <a16:creationId xmlns:a16="http://schemas.microsoft.com/office/drawing/2014/main" id="{61F7D5D3-68EF-4824-9188-777DC949E636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8"/>
                      <a:stretch>
                        <a:fillRect/>
                      </a:stretch>
                    </p:blipFill>
                    <p:spPr>
                      <a:xfrm>
                        <a:off x="1487488" y="5051425"/>
                        <a:ext cx="3006725" cy="401638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0" name="TextBox 29">
            <a:extLst>
              <a:ext uri="{FF2B5EF4-FFF2-40B4-BE49-F238E27FC236}">
                <a16:creationId xmlns:a16="http://schemas.microsoft.com/office/drawing/2014/main" id="{091B35C0-F7A7-4DDF-AC6B-269AA2EE39A5}"/>
              </a:ext>
            </a:extLst>
          </p:cNvPr>
          <p:cNvSpPr txBox="1"/>
          <p:nvPr/>
        </p:nvSpPr>
        <p:spPr>
          <a:xfrm>
            <a:off x="0" y="5936111"/>
            <a:ext cx="595059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Mà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</a:p>
        </p:txBody>
      </p:sp>
      <p:graphicFrame>
        <p:nvGraphicFramePr>
          <p:cNvPr id="31" name="Object 30">
            <a:extLst>
              <a:ext uri="{FF2B5EF4-FFF2-40B4-BE49-F238E27FC236}">
                <a16:creationId xmlns:a16="http://schemas.microsoft.com/office/drawing/2014/main" id="{9BCD22D2-078F-4B47-9F81-52EFB87894EB}"/>
              </a:ext>
            </a:extLst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412212954"/>
              </p:ext>
            </p:extLst>
          </p:nvPr>
        </p:nvGraphicFramePr>
        <p:xfrm>
          <a:off x="543580" y="5966126"/>
          <a:ext cx="2779713" cy="401637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name="Equation" r:id="rId9" imgW="1396800" imgH="203040" progId="Equation.DSMT4">
                  <p:embed/>
                </p:oleObj>
              </mc:Choice>
              <mc:Fallback>
                <p:oleObj name="Equation" r:id="rId9" imgW="1396800" imgH="203040" progId="Equation.DSMT4">
                  <p:embed/>
                  <p:pic>
                    <p:nvPicPr>
                      <p:cNvPr id="29" name="Object 28">
                        <a:extLst>
                          <a:ext uri="{FF2B5EF4-FFF2-40B4-BE49-F238E27FC236}">
                            <a16:creationId xmlns:a16="http://schemas.microsoft.com/office/drawing/2014/main" id="{98C8FFC9-7319-4427-8110-15E014F706CE}"/>
                          </a:ext>
                        </a:extLst>
                      </p:cNvPr>
                      <p:cNvPicPr/>
                      <p:nvPr/>
                    </p:nvPicPr>
                    <p:blipFill>
                      <a:blip r:embed="rId10"/>
                      <a:stretch>
                        <a:fillRect/>
                      </a:stretch>
                    </p:blipFill>
                    <p:spPr>
                      <a:xfrm>
                        <a:off x="543580" y="5966126"/>
                        <a:ext cx="2779713" cy="401637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  <p:sp>
        <p:nvSpPr>
          <p:cNvPr id="32" name="TextBox 31">
            <a:extLst>
              <a:ext uri="{FF2B5EF4-FFF2-40B4-BE49-F238E27FC236}">
                <a16:creationId xmlns:a16="http://schemas.microsoft.com/office/drawing/2014/main" id="{4831882C-AEB5-41B4-8AFB-7B45A8ED0FC4}"/>
              </a:ext>
            </a:extLst>
          </p:cNvPr>
          <p:cNvSpPr txBox="1"/>
          <p:nvPr/>
        </p:nvSpPr>
        <p:spPr>
          <a:xfrm>
            <a:off x="3323293" y="5922262"/>
            <a:ext cx="582070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(M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giao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điểm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hai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đường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chéo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r>
              <a:rPr lang="en-US" sz="24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) </a:t>
            </a:r>
          </a:p>
        </p:txBody>
      </p:sp>
      <p:sp>
        <p:nvSpPr>
          <p:cNvPr id="33" name="TextBox 32">
            <a:extLst>
              <a:ext uri="{FF2B5EF4-FFF2-40B4-BE49-F238E27FC236}">
                <a16:creationId xmlns:a16="http://schemas.microsoft.com/office/drawing/2014/main" id="{03E0617F-A896-464C-823B-D66066E9B7F2}"/>
              </a:ext>
            </a:extLst>
          </p:cNvPr>
          <p:cNvSpPr txBox="1"/>
          <p:nvPr/>
        </p:nvSpPr>
        <p:spPr>
          <a:xfrm>
            <a:off x="46169" y="6462569"/>
            <a:ext cx="892684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Do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đó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EFMN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là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hình</a:t>
            </a:r>
            <a:r>
              <a:rPr lang="en-US" sz="2400" b="1" dirty="0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n-US" sz="2400" b="1" dirty="0" err="1">
                <a:solidFill>
                  <a:srgbClr val="FF000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vuông</a:t>
            </a:r>
            <a:endParaRPr lang="en-US" sz="2400" b="1" dirty="0">
              <a:solidFill>
                <a:srgbClr val="FF0000"/>
              </a:solidFill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058908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2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4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42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10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40" presetID="42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8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1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2" fill="hold">
                      <p:stCondLst>
                        <p:cond delay="indefinite"/>
                      </p:stCondLst>
                      <p:childTnLst>
                        <p:par>
                          <p:cTn id="63" fill="hold">
                            <p:stCondLst>
                              <p:cond delay="0"/>
                            </p:stCondLst>
                            <p:childTnLst>
                              <p:par>
                                <p:cTn id="6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6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" grpId="0"/>
      <p:bldP spid="22" grpId="0"/>
      <p:bldP spid="25" grpId="0"/>
      <p:bldP spid="27" grpId="0"/>
      <p:bldP spid="30" grpId="0"/>
      <p:bldP spid="32" grpId="0"/>
      <p:bldP spid="33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5235" name="Rectangle 3"/>
          <p:cNvSpPr>
            <a:spLocks noChangeArrowheads="1"/>
          </p:cNvSpPr>
          <p:nvPr/>
        </p:nvSpPr>
        <p:spPr bwMode="auto">
          <a:xfrm>
            <a:off x="395288" y="1295400"/>
            <a:ext cx="8497887" cy="31051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rgbClr val="000000"/>
                </a:solidFill>
                <a:miter lim="800000"/>
                <a:headEnd type="none" w="sm" len="sm"/>
                <a:tailEnd type="none" w="sm" len="sm"/>
              </a14:hiddenLine>
            </a:ext>
          </a:extLst>
        </p:spPr>
        <p:txBody>
          <a:bodyPr anchor="ctr"/>
          <a:lstStyle/>
          <a:p>
            <a:pPr eaLnBrk="1" hangingPunct="1">
              <a:spcBef>
                <a:spcPts val="600"/>
              </a:spcBef>
              <a:spcAft>
                <a:spcPts val="600"/>
              </a:spcAft>
            </a:pP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-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Xem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lại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các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bài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đã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giải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.</a:t>
            </a:r>
          </a:p>
          <a:p>
            <a:pPr eaLnBrk="1" hangingPunct="1">
              <a:spcBef>
                <a:spcPts val="600"/>
              </a:spcBef>
              <a:spcAft>
                <a:spcPts val="600"/>
              </a:spcAft>
              <a:buFontTx/>
              <a:buChar char="-"/>
            </a:pP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Tiết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sau</a:t>
            </a:r>
            <a:r>
              <a:rPr lang="vi-VN" altLang="en-US" sz="2800" b="1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: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Ôn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tập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b="1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chương</a:t>
            </a:r>
            <a:r>
              <a:rPr lang="en-US" altLang="en-US" sz="2800" b="1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I 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(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chuẩn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bị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cho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tiết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ôn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tập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chương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,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xem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lại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các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định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nghĩa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,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tính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chất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,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dấu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hiệu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nhận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biết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các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tứ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giác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đã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 </a:t>
            </a:r>
            <a:r>
              <a:rPr lang="en-US" altLang="en-US" sz="2800" dirty="0" err="1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học</a:t>
            </a:r>
            <a:r>
              <a:rPr lang="en-US" altLang="en-US" sz="2800" dirty="0">
                <a:solidFill>
                  <a:srgbClr val="0000CC"/>
                </a:solidFill>
                <a:latin typeface="Times New Roman" pitchFamily="18" charset="0"/>
                <a:cs typeface="Arial" charset="0"/>
              </a:rPr>
              <a:t>)</a:t>
            </a:r>
          </a:p>
        </p:txBody>
      </p:sp>
      <p:sp>
        <p:nvSpPr>
          <p:cNvPr id="95236" name="WordArt 4"/>
          <p:cNvSpPr>
            <a:spLocks noChangeArrowheads="1" noChangeShapeType="1" noTextEdit="1"/>
          </p:cNvSpPr>
          <p:nvPr/>
        </p:nvSpPr>
        <p:spPr bwMode="auto">
          <a:xfrm>
            <a:off x="1979613" y="771525"/>
            <a:ext cx="5184775" cy="600075"/>
          </a:xfrm>
          <a:prstGeom prst="rect">
            <a:avLst/>
          </a:prstGeom>
          <a:solidFill>
            <a:srgbClr val="CCFFCC"/>
          </a:solidFill>
          <a:ln>
            <a:solidFill>
              <a:srgbClr val="C00000"/>
            </a:solidFill>
          </a:ln>
        </p:spPr>
        <p:txBody>
          <a:bodyPr wrap="none" fromWordArt="1">
            <a:prstTxWarp prst="textPlain">
              <a:avLst>
                <a:gd name="adj" fmla="val 50000"/>
              </a:avLst>
            </a:prstTxWarp>
          </a:bodyPr>
          <a:lstStyle/>
          <a:p>
            <a:pPr algn="ctr"/>
            <a:r>
              <a:rPr lang="en-US" sz="4800" b="1" kern="10" dirty="0">
                <a:ln w="12700">
                  <a:solidFill>
                    <a:srgbClr val="0000FF"/>
                  </a:solidFill>
                  <a:round/>
                  <a:headEnd/>
                  <a:tailEnd/>
                </a:ln>
                <a:solidFill>
                  <a:srgbClr val="FF00FF"/>
                </a:solidFill>
                <a:latin typeface="+mn-lt"/>
                <a:ea typeface="+mn-lt"/>
                <a:cs typeface="+mn-lt"/>
              </a:rPr>
              <a:t>HƯỚNG DẪN Ở NHÀ</a:t>
            </a:r>
          </a:p>
        </p:txBody>
      </p:sp>
    </p:spTree>
  </p:cSld>
  <p:clrMapOvr>
    <a:masterClrMapping/>
  </p:clrMapOvr>
  <p:transition>
    <p:wheel spokes="2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4" presetClass="entr" presetSubtype="16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ox(in)">
                                      <p:cBhvr>
                                        <p:cTn id="7" dur="500"/>
                                        <p:tgtEl>
                                          <p:spTgt spid="95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1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5" dur="500" tmFilter="0,0; .5, 1; 1, 1"/>
                                        <p:tgtEl>
                                          <p:spTgt spid="9523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9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950"/>
                            </p:stCondLst>
                            <p:childTnLst>
                              <p:par>
                                <p:cTn id="1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 tmFilter="0,0; .5, 1; 1, 1"/>
                                        <p:tgtEl>
                                          <p:spTgt spid="9523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  <p:subTnLst>
                                    <p:audio>
                                      <p:cMediaNode>
                                        <p:cTn display="0" masterRel="sameClick">
                                          <p:stCondLst>
                                            <p:cond evt="begin" delay="0">
                                              <p:tn val="17"/>
                                            </p:cond>
                                          </p:stCondLst>
                                          <p:endCondLst>
                                            <p:cond evt="onStopAudio" delay="0">
                                              <p:tgtEl>
                                                <p:sldTgt/>
                                              </p:tgtEl>
                                            </p:cond>
                                          </p:endCondLst>
                                        </p:cTn>
                                        <p:tgtEl>
                                          <p:sndTgt r:embed="rId2" name="chimes.wav"/>
                                        </p:tgtEl>
                                      </p:cMediaNode>
                                    </p:audio>
                                  </p:sub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5236" grpId="0" animBg="1"/>
    </p:bldLst>
  </p:timing>
</p:sld>
</file>

<file path=ppt/theme/theme1.xml><?xml version="1.0" encoding="utf-8"?>
<a:theme xmlns:a="http://schemas.openxmlformats.org/drawingml/2006/main" name="Bưu kiện">
  <a:themeElements>
    <a:clrScheme name="Bưu kiện">
      <a:dk1>
        <a:srgbClr val="000000"/>
      </a:dk1>
      <a:lt1>
        <a:srgbClr val="FFFFFF"/>
      </a:lt1>
      <a:dk2>
        <a:srgbClr val="4A5356"/>
      </a:dk2>
      <a:lt2>
        <a:srgbClr val="E8E3CE"/>
      </a:lt2>
      <a:accent1>
        <a:srgbClr val="F6A21D"/>
      </a:accent1>
      <a:accent2>
        <a:srgbClr val="9BAFB5"/>
      </a:accent2>
      <a:accent3>
        <a:srgbClr val="C96731"/>
      </a:accent3>
      <a:accent4>
        <a:srgbClr val="9CA383"/>
      </a:accent4>
      <a:accent5>
        <a:srgbClr val="87795D"/>
      </a:accent5>
      <a:accent6>
        <a:srgbClr val="A0988C"/>
      </a:accent6>
      <a:hlink>
        <a:srgbClr val="00B0F0"/>
      </a:hlink>
      <a:folHlink>
        <a:srgbClr val="738F97"/>
      </a:folHlink>
    </a:clrScheme>
    <a:fontScheme name="Bưu kiện">
      <a:maj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Gill Sans MT"/>
        <a:ea typeface=""/>
        <a:cs typeface=""/>
        <a:font script="Grek" typeface="Corbel"/>
        <a:font script="Cyrl" typeface="Corbel"/>
        <a:font script="Jpan" typeface="HGｺﾞｼｯｸE"/>
        <a:font script="Hang" typeface="휴먼매직체"/>
        <a:font script="Hans" typeface="华文中宋"/>
        <a:font script="Hant" typeface="微軟正黑體"/>
        <a:font script="Arab" typeface="Majalla UI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Bưu kiện">
      <a: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107000"/>
                <a:lumMod val="103000"/>
              </a:schemeClr>
            </a:gs>
            <a:gs pos="100000">
              <a:schemeClr val="phClr">
                <a:tint val="82000"/>
                <a:satMod val="109000"/>
                <a:lumMod val="103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7000"/>
                <a:satMod val="100000"/>
                <a:lumMod val="102000"/>
              </a:schemeClr>
            </a:gs>
            <a:gs pos="50000">
              <a:schemeClr val="phClr">
                <a:shade val="100000"/>
                <a:satMod val="103000"/>
                <a:lumMod val="100000"/>
              </a:schemeClr>
            </a:gs>
            <a:gs pos="100000">
              <a:schemeClr val="phClr">
                <a:shade val="93000"/>
                <a:satMod val="11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5880" dist="15240" dir="5400000" algn="ctr" rotWithShape="0">
              <a:srgbClr val="000000">
                <a:alpha val="45000"/>
              </a:srgbClr>
            </a:outerShdw>
          </a:effectLst>
          <a:scene3d>
            <a:camera prst="orthographicFront">
              <a:rot lat="0" lon="0" rev="0"/>
            </a:camera>
            <a:lightRig rig="brightRoom" dir="tl"/>
          </a:scene3d>
          <a:sp3d prstMaterial="dkEdge">
            <a:bevelT w="0" h="0"/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7000"/>
                <a:shade val="100000"/>
                <a:satMod val="185000"/>
                <a:lumMod val="120000"/>
              </a:schemeClr>
            </a:gs>
            <a:gs pos="100000">
              <a:schemeClr val="phClr">
                <a:tint val="96000"/>
                <a:shade val="95000"/>
                <a:satMod val="215000"/>
                <a:lumMod val="80000"/>
              </a:schemeClr>
            </a:gs>
          </a:gsLst>
          <a:path path="circle">
            <a:fillToRect l="50000" t="55000" r="125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Parcel" id="{8BEC4385-4EB9-4D53-BFB5-0EA123736B6D}" vid="{4DB32801-28C0-48B0-8C1D-A9A58613615A}"/>
    </a:ext>
  </a:ext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Bưu kiện">
    <a:dk1>
      <a:srgbClr val="000000"/>
    </a:dk1>
    <a:lt1>
      <a:srgbClr val="FFFFFF"/>
    </a:lt1>
    <a:dk2>
      <a:srgbClr val="4A5356"/>
    </a:dk2>
    <a:lt2>
      <a:srgbClr val="E8E3CE"/>
    </a:lt2>
    <a:accent1>
      <a:srgbClr val="F6A21D"/>
    </a:accent1>
    <a:accent2>
      <a:srgbClr val="9BAFB5"/>
    </a:accent2>
    <a:accent3>
      <a:srgbClr val="C96731"/>
    </a:accent3>
    <a:accent4>
      <a:srgbClr val="9CA383"/>
    </a:accent4>
    <a:accent5>
      <a:srgbClr val="87795D"/>
    </a:accent5>
    <a:accent6>
      <a:srgbClr val="A0988C"/>
    </a:accent6>
    <a:hlink>
      <a:srgbClr val="00B0F0"/>
    </a:hlink>
    <a:folHlink>
      <a:srgbClr val="738F97"/>
    </a:folHlink>
  </a:clrScheme>
</a:themeOverride>
</file>

<file path=ppt/theme/themeOverride2.xml><?xml version="1.0" encoding="utf-8"?>
<a:themeOverride xmlns:a="http://schemas.openxmlformats.org/drawingml/2006/main">
  <a:clrScheme name="Bưu kiện">
    <a:dk1>
      <a:srgbClr val="000000"/>
    </a:dk1>
    <a:lt1>
      <a:srgbClr val="FFFFFF"/>
    </a:lt1>
    <a:dk2>
      <a:srgbClr val="4A5356"/>
    </a:dk2>
    <a:lt2>
      <a:srgbClr val="E8E3CE"/>
    </a:lt2>
    <a:accent1>
      <a:srgbClr val="F6A21D"/>
    </a:accent1>
    <a:accent2>
      <a:srgbClr val="9BAFB5"/>
    </a:accent2>
    <a:accent3>
      <a:srgbClr val="C96731"/>
    </a:accent3>
    <a:accent4>
      <a:srgbClr val="9CA383"/>
    </a:accent4>
    <a:accent5>
      <a:srgbClr val="87795D"/>
    </a:accent5>
    <a:accent6>
      <a:srgbClr val="A0988C"/>
    </a:accent6>
    <a:hlink>
      <a:srgbClr val="00B0F0"/>
    </a:hlink>
    <a:folHlink>
      <a:srgbClr val="738F97"/>
    </a:folHlink>
  </a:clr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emplate>TM10001115[[fn=Bưu kiện]]</Template>
  <TotalTime>3939</TotalTime>
  <Words>857</Words>
  <Application>Microsoft Office PowerPoint</Application>
  <PresentationFormat>On-screen Show (4:3)</PresentationFormat>
  <Paragraphs>113</Paragraphs>
  <Slides>9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6" baseType="lpstr">
      <vt:lpstr>Arial</vt:lpstr>
      <vt:lpstr>Calibri</vt:lpstr>
      <vt:lpstr>Gill Sans MT</vt:lpstr>
      <vt:lpstr>Tahoma</vt:lpstr>
      <vt:lpstr>Times New Roman</vt:lpstr>
      <vt:lpstr>Bưu kiện</vt:lpstr>
      <vt:lpstr>Equation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0905861212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Thu Hương</dc:creator>
  <cp:lastModifiedBy>Admin</cp:lastModifiedBy>
  <cp:revision>444</cp:revision>
  <dcterms:created xsi:type="dcterms:W3CDTF">2009-10-11T16:15:31Z</dcterms:created>
  <dcterms:modified xsi:type="dcterms:W3CDTF">2022-11-22T13:26:59Z</dcterms:modified>
</cp:coreProperties>
</file>