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5"/>
  </p:notesMasterIdLst>
  <p:handoutMasterIdLst>
    <p:handoutMasterId r:id="rId26"/>
  </p:handoutMasterIdLst>
  <p:sldIdLst>
    <p:sldId id="349" r:id="rId2"/>
    <p:sldId id="297" r:id="rId3"/>
    <p:sldId id="350" r:id="rId4"/>
    <p:sldId id="361" r:id="rId5"/>
    <p:sldId id="327" r:id="rId6"/>
    <p:sldId id="323" r:id="rId7"/>
    <p:sldId id="341" r:id="rId8"/>
    <p:sldId id="342" r:id="rId9"/>
    <p:sldId id="362" r:id="rId10"/>
    <p:sldId id="340" r:id="rId11"/>
    <p:sldId id="343" r:id="rId12"/>
    <p:sldId id="363" r:id="rId13"/>
    <p:sldId id="321" r:id="rId14"/>
    <p:sldId id="364" r:id="rId15"/>
    <p:sldId id="331" r:id="rId16"/>
    <p:sldId id="320" r:id="rId17"/>
    <p:sldId id="368" r:id="rId18"/>
    <p:sldId id="365" r:id="rId19"/>
    <p:sldId id="279" r:id="rId20"/>
    <p:sldId id="369" r:id="rId21"/>
    <p:sldId id="367" r:id="rId22"/>
    <p:sldId id="312" r:id="rId23"/>
    <p:sldId id="371" r:id="rId24"/>
  </p:sldIdLst>
  <p:sldSz cx="9144000" cy="6858000" type="screen4x3"/>
  <p:notesSz cx="6858000" cy="9144000"/>
  <p:custDataLst>
    <p:tags r:id="rId27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9900CC"/>
    <a:srgbClr val="CCCC00"/>
    <a:srgbClr val="339933"/>
    <a:srgbClr val="F6FCA2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89964" autoAdjust="0"/>
  </p:normalViewPr>
  <p:slideViewPr>
    <p:cSldViewPr>
      <p:cViewPr varScale="1">
        <p:scale>
          <a:sx n="70" d="100"/>
          <a:sy n="70" d="100"/>
        </p:scale>
        <p:origin x="196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B365D-5D1B-4882-B1DA-028B0609CD25}" type="datetimeFigureOut">
              <a:rPr lang="vi-VN" smtClean="0"/>
              <a:pPr/>
              <a:t>01/04/2023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E01BE-0957-4652-BD12-EA027246E37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4ADA9C-BD25-4134-86DD-EC03DE8802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DA9C-BD25-4134-86DD-EC03DE88025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315C-ADFF-4749-A2CE-112E98779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5FDA7-90FA-44FB-97EE-848AB73A3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27DC5-6389-4978-B27D-7DD3B9F73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565C59-81E4-4C4B-8932-27EBBE25D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151C1-BC1B-4E2E-A5CF-3071CD7E0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5C29E-FC30-4EE3-90F4-E41D66347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C3371-613A-4647-8CCC-443AB5432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E0694-4A32-4002-BB8B-0BC4176CF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8CC05-7E11-43D9-9F11-D1E3B2C63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9866-1AD2-448D-B42F-D1A14025D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D434B-2DD5-4195-9B2A-863F52FEC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5ACC7-7397-4A65-BBC1-F78EB0DF6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393AEF-AFA3-42A1-9872-48FCE59ACD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F:\Hoso\Namhoc07-08\Thuvien%20Giao%20An%20Dien%20tu\toan8\HG_vong2\hopcn1.g3w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Ngoai%20kh&#243;a1\TT3.ppt" TargetMode="External"/><Relationship Id="rId3" Type="http://schemas.openxmlformats.org/officeDocument/2006/relationships/image" Target="../media/image9.jpeg"/><Relationship Id="rId7" Type="http://schemas.openxmlformats.org/officeDocument/2006/relationships/hyperlink" Target="file:///G:\tin%208\TTDD2.ppt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tin%208\TTDD1.ppt" TargetMode="External"/><Relationship Id="rId5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hyperlink" Target="file:///G:\tin%208\TTDD3.pp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Music\hay%20hay%20hay\Hoc%20hoc%20hoc%20-%20LK.mp3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8" name="Text Box 304"/>
          <p:cNvSpPr txBox="1">
            <a:spLocks noChangeArrowheads="1"/>
          </p:cNvSpPr>
          <p:nvPr/>
        </p:nvSpPr>
        <p:spPr bwMode="auto">
          <a:xfrm>
            <a:off x="792163" y="2587622"/>
            <a:ext cx="3124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HÌNH HỘP CHỮ NHẬT</a:t>
            </a:r>
          </a:p>
        </p:txBody>
      </p:sp>
      <p:sp>
        <p:nvSpPr>
          <p:cNvPr id="11571" name="Text Box 307"/>
          <p:cNvSpPr txBox="1">
            <a:spLocks noChangeArrowheads="1"/>
          </p:cNvSpPr>
          <p:nvPr/>
        </p:nvSpPr>
        <p:spPr bwMode="auto">
          <a:xfrm>
            <a:off x="5768975" y="2659060"/>
            <a:ext cx="3124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HÌNH LẬP PHƯƠNG</a:t>
            </a:r>
          </a:p>
        </p:txBody>
      </p:sp>
      <p:grpSp>
        <p:nvGrpSpPr>
          <p:cNvPr id="2" name="Group 532"/>
          <p:cNvGrpSpPr>
            <a:grpSpLocks/>
          </p:cNvGrpSpPr>
          <p:nvPr/>
        </p:nvGrpSpPr>
        <p:grpSpPr bwMode="auto">
          <a:xfrm>
            <a:off x="774700" y="876294"/>
            <a:ext cx="3076575" cy="1624012"/>
            <a:chOff x="714" y="225"/>
            <a:chExt cx="1938" cy="1023"/>
          </a:xfrm>
        </p:grpSpPr>
        <p:sp>
          <p:nvSpPr>
            <p:cNvPr id="11661" name="Text Box 397"/>
            <p:cNvSpPr txBox="1">
              <a:spLocks noChangeArrowheads="1"/>
            </p:cNvSpPr>
            <p:nvPr/>
          </p:nvSpPr>
          <p:spPr bwMode="auto">
            <a:xfrm>
              <a:off x="1050" y="22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B</a:t>
              </a:r>
            </a:p>
          </p:txBody>
        </p:sp>
        <p:grpSp>
          <p:nvGrpSpPr>
            <p:cNvPr id="3" name="Group 395"/>
            <p:cNvGrpSpPr>
              <a:grpSpLocks/>
            </p:cNvGrpSpPr>
            <p:nvPr/>
          </p:nvGrpSpPr>
          <p:grpSpPr bwMode="auto">
            <a:xfrm>
              <a:off x="877" y="390"/>
              <a:ext cx="1520" cy="858"/>
              <a:chOff x="912" y="384"/>
              <a:chExt cx="1590" cy="816"/>
            </a:xfrm>
          </p:grpSpPr>
          <p:sp>
            <p:nvSpPr>
              <p:cNvPr id="11646" name="Line 382"/>
              <p:cNvSpPr>
                <a:spLocks noChangeShapeType="1"/>
              </p:cNvSpPr>
              <p:nvPr/>
            </p:nvSpPr>
            <p:spPr bwMode="auto">
              <a:xfrm flipH="1" flipV="1">
                <a:off x="912" y="1056"/>
                <a:ext cx="1248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47" name="Line 383"/>
              <p:cNvSpPr>
                <a:spLocks noChangeShapeType="1"/>
              </p:cNvSpPr>
              <p:nvPr/>
            </p:nvSpPr>
            <p:spPr bwMode="auto">
              <a:xfrm>
                <a:off x="918" y="576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48" name="Line 384"/>
              <p:cNvSpPr>
                <a:spLocks noChangeShapeType="1"/>
              </p:cNvSpPr>
              <p:nvPr/>
            </p:nvSpPr>
            <p:spPr bwMode="auto">
              <a:xfrm>
                <a:off x="2162" y="7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49" name="Line 385"/>
              <p:cNvSpPr>
                <a:spLocks noChangeShapeType="1"/>
              </p:cNvSpPr>
              <p:nvPr/>
            </p:nvSpPr>
            <p:spPr bwMode="auto">
              <a:xfrm>
                <a:off x="1248" y="38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50" name="Line 386"/>
              <p:cNvSpPr>
                <a:spLocks noChangeShapeType="1"/>
              </p:cNvSpPr>
              <p:nvPr/>
            </p:nvSpPr>
            <p:spPr bwMode="auto">
              <a:xfrm>
                <a:off x="2496" y="52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51" name="Line 387"/>
              <p:cNvSpPr>
                <a:spLocks noChangeShapeType="1"/>
              </p:cNvSpPr>
              <p:nvPr/>
            </p:nvSpPr>
            <p:spPr bwMode="auto">
              <a:xfrm flipH="1" flipV="1">
                <a:off x="912" y="576"/>
                <a:ext cx="1248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53" name="Line 389"/>
              <p:cNvSpPr>
                <a:spLocks noChangeShapeType="1"/>
              </p:cNvSpPr>
              <p:nvPr/>
            </p:nvSpPr>
            <p:spPr bwMode="auto">
              <a:xfrm flipH="1" flipV="1">
                <a:off x="1254" y="384"/>
                <a:ext cx="1248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54" name="Line 390"/>
              <p:cNvSpPr>
                <a:spLocks noChangeShapeType="1"/>
              </p:cNvSpPr>
              <p:nvPr/>
            </p:nvSpPr>
            <p:spPr bwMode="auto">
              <a:xfrm flipH="1">
                <a:off x="2160" y="1008"/>
                <a:ext cx="33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55" name="Line 391"/>
              <p:cNvSpPr>
                <a:spLocks noChangeShapeType="1"/>
              </p:cNvSpPr>
              <p:nvPr/>
            </p:nvSpPr>
            <p:spPr bwMode="auto">
              <a:xfrm flipH="1">
                <a:off x="2160" y="528"/>
                <a:ext cx="33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56" name="Line 392"/>
              <p:cNvSpPr>
                <a:spLocks noChangeShapeType="1"/>
              </p:cNvSpPr>
              <p:nvPr/>
            </p:nvSpPr>
            <p:spPr bwMode="auto">
              <a:xfrm flipH="1">
                <a:off x="918" y="384"/>
                <a:ext cx="33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57" name="Line 393"/>
              <p:cNvSpPr>
                <a:spLocks noChangeShapeType="1"/>
              </p:cNvSpPr>
              <p:nvPr/>
            </p:nvSpPr>
            <p:spPr bwMode="auto">
              <a:xfrm flipH="1" flipV="1">
                <a:off x="1242" y="858"/>
                <a:ext cx="1248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58" name="Line 394"/>
              <p:cNvSpPr>
                <a:spLocks noChangeShapeType="1"/>
              </p:cNvSpPr>
              <p:nvPr/>
            </p:nvSpPr>
            <p:spPr bwMode="auto">
              <a:xfrm flipH="1">
                <a:off x="912" y="864"/>
                <a:ext cx="33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660" name="Text Box 396"/>
            <p:cNvSpPr txBox="1">
              <a:spLocks noChangeArrowheads="1"/>
            </p:cNvSpPr>
            <p:nvPr/>
          </p:nvSpPr>
          <p:spPr bwMode="auto">
            <a:xfrm>
              <a:off x="716" y="428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11662" name="Text Box 398"/>
            <p:cNvSpPr txBox="1">
              <a:spLocks noChangeArrowheads="1"/>
            </p:cNvSpPr>
            <p:nvPr/>
          </p:nvSpPr>
          <p:spPr bwMode="auto">
            <a:xfrm>
              <a:off x="2322" y="348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</a:t>
              </a:r>
            </a:p>
          </p:txBody>
        </p:sp>
        <p:sp>
          <p:nvSpPr>
            <p:cNvPr id="11663" name="Text Box 399"/>
            <p:cNvSpPr txBox="1">
              <a:spLocks noChangeArrowheads="1"/>
            </p:cNvSpPr>
            <p:nvPr/>
          </p:nvSpPr>
          <p:spPr bwMode="auto">
            <a:xfrm>
              <a:off x="1892" y="1041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D’</a:t>
              </a:r>
            </a:p>
          </p:txBody>
        </p:sp>
        <p:sp>
          <p:nvSpPr>
            <p:cNvPr id="11665" name="Text Box 401"/>
            <p:cNvSpPr txBox="1">
              <a:spLocks noChangeArrowheads="1"/>
            </p:cNvSpPr>
            <p:nvPr/>
          </p:nvSpPr>
          <p:spPr bwMode="auto">
            <a:xfrm>
              <a:off x="714" y="925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A’</a:t>
              </a:r>
            </a:p>
          </p:txBody>
        </p:sp>
        <p:sp>
          <p:nvSpPr>
            <p:cNvPr id="11666" name="Text Box 402"/>
            <p:cNvSpPr txBox="1">
              <a:spLocks noChangeArrowheads="1"/>
            </p:cNvSpPr>
            <p:nvPr/>
          </p:nvSpPr>
          <p:spPr bwMode="auto">
            <a:xfrm>
              <a:off x="1030" y="720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B’</a:t>
              </a:r>
            </a:p>
          </p:txBody>
        </p:sp>
        <p:sp>
          <p:nvSpPr>
            <p:cNvPr id="11667" name="Text Box 403"/>
            <p:cNvSpPr txBox="1">
              <a:spLocks noChangeArrowheads="1"/>
            </p:cNvSpPr>
            <p:nvPr/>
          </p:nvSpPr>
          <p:spPr bwMode="auto">
            <a:xfrm>
              <a:off x="2348" y="876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C’</a:t>
              </a:r>
            </a:p>
          </p:txBody>
        </p:sp>
        <p:sp>
          <p:nvSpPr>
            <p:cNvPr id="11668" name="Text Box 404"/>
            <p:cNvSpPr txBox="1">
              <a:spLocks noChangeArrowheads="1"/>
            </p:cNvSpPr>
            <p:nvPr/>
          </p:nvSpPr>
          <p:spPr bwMode="auto">
            <a:xfrm>
              <a:off x="1950" y="539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</a:t>
              </a:r>
            </a:p>
          </p:txBody>
        </p:sp>
      </p:grpSp>
      <p:grpSp>
        <p:nvGrpSpPr>
          <p:cNvPr id="4" name="Group 544"/>
          <p:cNvGrpSpPr>
            <a:grpSpLocks/>
          </p:cNvGrpSpPr>
          <p:nvPr/>
        </p:nvGrpSpPr>
        <p:grpSpPr bwMode="auto">
          <a:xfrm>
            <a:off x="5632450" y="795331"/>
            <a:ext cx="2324100" cy="1704975"/>
            <a:chOff x="2766" y="342"/>
            <a:chExt cx="1464" cy="1074"/>
          </a:xfrm>
        </p:grpSpPr>
        <p:grpSp>
          <p:nvGrpSpPr>
            <p:cNvPr id="5" name="Group 524"/>
            <p:cNvGrpSpPr>
              <a:grpSpLocks/>
            </p:cNvGrpSpPr>
            <p:nvPr/>
          </p:nvGrpSpPr>
          <p:grpSpPr bwMode="auto">
            <a:xfrm>
              <a:off x="2934" y="528"/>
              <a:ext cx="1104" cy="888"/>
              <a:chOff x="2934" y="528"/>
              <a:chExt cx="1104" cy="888"/>
            </a:xfrm>
          </p:grpSpPr>
          <p:sp>
            <p:nvSpPr>
              <p:cNvPr id="11672" name="Line 408"/>
              <p:cNvSpPr>
                <a:spLocks noChangeShapeType="1"/>
              </p:cNvSpPr>
              <p:nvPr/>
            </p:nvSpPr>
            <p:spPr bwMode="auto">
              <a:xfrm flipH="1">
                <a:off x="2939" y="535"/>
                <a:ext cx="321" cy="166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73" name="Line 409"/>
              <p:cNvSpPr>
                <a:spLocks noChangeShapeType="1"/>
              </p:cNvSpPr>
              <p:nvPr/>
            </p:nvSpPr>
            <p:spPr bwMode="auto">
              <a:xfrm flipH="1" flipV="1">
                <a:off x="2934" y="702"/>
                <a:ext cx="773" cy="65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74" name="Line 410"/>
              <p:cNvSpPr>
                <a:spLocks noChangeShapeType="1"/>
              </p:cNvSpPr>
              <p:nvPr/>
            </p:nvSpPr>
            <p:spPr bwMode="auto">
              <a:xfrm flipV="1">
                <a:off x="3717" y="600"/>
                <a:ext cx="320" cy="166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75" name="Line 411"/>
              <p:cNvSpPr>
                <a:spLocks noChangeShapeType="1"/>
              </p:cNvSpPr>
              <p:nvPr/>
            </p:nvSpPr>
            <p:spPr bwMode="auto">
              <a:xfrm flipH="1" flipV="1">
                <a:off x="3260" y="535"/>
                <a:ext cx="772" cy="65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76" name="Line 412"/>
              <p:cNvSpPr>
                <a:spLocks noChangeShapeType="1"/>
              </p:cNvSpPr>
              <p:nvPr/>
            </p:nvSpPr>
            <p:spPr bwMode="auto">
              <a:xfrm flipH="1" flipV="1">
                <a:off x="2939" y="701"/>
                <a:ext cx="6" cy="651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77" name="Line 413"/>
              <p:cNvSpPr>
                <a:spLocks noChangeShapeType="1"/>
              </p:cNvSpPr>
              <p:nvPr/>
            </p:nvSpPr>
            <p:spPr bwMode="auto">
              <a:xfrm flipH="1" flipV="1">
                <a:off x="2945" y="1352"/>
                <a:ext cx="772" cy="64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78" name="Line 414"/>
              <p:cNvSpPr>
                <a:spLocks noChangeShapeType="1"/>
              </p:cNvSpPr>
              <p:nvPr/>
            </p:nvSpPr>
            <p:spPr bwMode="auto">
              <a:xfrm flipH="1" flipV="1">
                <a:off x="3712" y="766"/>
                <a:ext cx="5" cy="650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79" name="Line 415"/>
              <p:cNvSpPr>
                <a:spLocks noChangeShapeType="1"/>
              </p:cNvSpPr>
              <p:nvPr/>
            </p:nvSpPr>
            <p:spPr bwMode="auto">
              <a:xfrm flipV="1">
                <a:off x="3713" y="1250"/>
                <a:ext cx="321" cy="166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680" name="Line 416"/>
              <p:cNvSpPr>
                <a:spLocks noChangeShapeType="1"/>
              </p:cNvSpPr>
              <p:nvPr/>
            </p:nvSpPr>
            <p:spPr bwMode="auto">
              <a:xfrm flipH="1" flipV="1">
                <a:off x="4032" y="600"/>
                <a:ext cx="6" cy="650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784" name="Line 520"/>
              <p:cNvSpPr>
                <a:spLocks noChangeShapeType="1"/>
              </p:cNvSpPr>
              <p:nvPr/>
            </p:nvSpPr>
            <p:spPr bwMode="auto">
              <a:xfrm flipV="1">
                <a:off x="2939" y="1182"/>
                <a:ext cx="321" cy="166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785" name="Line 521"/>
              <p:cNvSpPr>
                <a:spLocks noChangeShapeType="1"/>
              </p:cNvSpPr>
              <p:nvPr/>
            </p:nvSpPr>
            <p:spPr bwMode="auto">
              <a:xfrm flipH="1" flipV="1">
                <a:off x="3257" y="1176"/>
                <a:ext cx="772" cy="65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786" name="Line 522"/>
              <p:cNvSpPr>
                <a:spLocks noChangeShapeType="1"/>
              </p:cNvSpPr>
              <p:nvPr/>
            </p:nvSpPr>
            <p:spPr bwMode="auto">
              <a:xfrm flipH="1" flipV="1">
                <a:off x="3264" y="528"/>
                <a:ext cx="5" cy="650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789" name="Text Box 525"/>
            <p:cNvSpPr txBox="1">
              <a:spLocks noChangeArrowheads="1"/>
            </p:cNvSpPr>
            <p:nvPr/>
          </p:nvSpPr>
          <p:spPr bwMode="auto">
            <a:xfrm>
              <a:off x="2766" y="54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11792" name="Text Box 528"/>
            <p:cNvSpPr txBox="1">
              <a:spLocks noChangeArrowheads="1"/>
            </p:cNvSpPr>
            <p:nvPr/>
          </p:nvSpPr>
          <p:spPr bwMode="auto">
            <a:xfrm>
              <a:off x="3534" y="12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D’</a:t>
              </a:r>
            </a:p>
          </p:txBody>
        </p:sp>
        <p:sp>
          <p:nvSpPr>
            <p:cNvPr id="11799" name="Text Box 535"/>
            <p:cNvSpPr txBox="1">
              <a:spLocks noChangeArrowheads="1"/>
            </p:cNvSpPr>
            <p:nvPr/>
          </p:nvSpPr>
          <p:spPr bwMode="auto">
            <a:xfrm>
              <a:off x="3126" y="34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B</a:t>
              </a:r>
            </a:p>
          </p:txBody>
        </p:sp>
        <p:sp>
          <p:nvSpPr>
            <p:cNvPr id="11801" name="Text Box 537"/>
            <p:cNvSpPr txBox="1">
              <a:spLocks noChangeArrowheads="1"/>
            </p:cNvSpPr>
            <p:nvPr/>
          </p:nvSpPr>
          <p:spPr bwMode="auto">
            <a:xfrm>
              <a:off x="3600" y="5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</a:t>
              </a:r>
            </a:p>
          </p:txBody>
        </p:sp>
        <p:sp>
          <p:nvSpPr>
            <p:cNvPr id="11802" name="Text Box 538"/>
            <p:cNvSpPr txBox="1">
              <a:spLocks noChangeArrowheads="1"/>
            </p:cNvSpPr>
            <p:nvPr/>
          </p:nvSpPr>
          <p:spPr bwMode="auto">
            <a:xfrm>
              <a:off x="2772" y="118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A’</a:t>
              </a:r>
            </a:p>
          </p:txBody>
        </p:sp>
        <p:sp>
          <p:nvSpPr>
            <p:cNvPr id="11803" name="Text Box 539"/>
            <p:cNvSpPr txBox="1">
              <a:spLocks noChangeArrowheads="1"/>
            </p:cNvSpPr>
            <p:nvPr/>
          </p:nvSpPr>
          <p:spPr bwMode="auto">
            <a:xfrm>
              <a:off x="3096" y="9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B’</a:t>
              </a:r>
            </a:p>
          </p:txBody>
        </p:sp>
        <p:sp>
          <p:nvSpPr>
            <p:cNvPr id="11804" name="Text Box 540"/>
            <p:cNvSpPr txBox="1">
              <a:spLocks noChangeArrowheads="1"/>
            </p:cNvSpPr>
            <p:nvPr/>
          </p:nvSpPr>
          <p:spPr bwMode="auto">
            <a:xfrm>
              <a:off x="3990" y="106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C’</a:t>
              </a:r>
            </a:p>
          </p:txBody>
        </p:sp>
        <p:sp>
          <p:nvSpPr>
            <p:cNvPr id="11805" name="Text Box 541"/>
            <p:cNvSpPr txBox="1">
              <a:spLocks noChangeArrowheads="1"/>
            </p:cNvSpPr>
            <p:nvPr/>
          </p:nvSpPr>
          <p:spPr bwMode="auto">
            <a:xfrm>
              <a:off x="3966" y="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</a:t>
              </a:r>
            </a:p>
          </p:txBody>
        </p:sp>
      </p:grpSp>
      <p:grpSp>
        <p:nvGrpSpPr>
          <p:cNvPr id="6" name="Group 549"/>
          <p:cNvGrpSpPr>
            <a:grpSpLocks/>
          </p:cNvGrpSpPr>
          <p:nvPr/>
        </p:nvGrpSpPr>
        <p:grpSpPr bwMode="auto">
          <a:xfrm>
            <a:off x="7286644" y="3457590"/>
            <a:ext cx="1228725" cy="2114550"/>
            <a:chOff x="5825" y="2028"/>
            <a:chExt cx="774" cy="1332"/>
          </a:xfrm>
        </p:grpSpPr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5825" y="2028"/>
              <a:ext cx="774" cy="1332"/>
              <a:chOff x="4246" y="2169"/>
              <a:chExt cx="774" cy="1332"/>
            </a:xfrm>
          </p:grpSpPr>
          <p:sp>
            <p:nvSpPr>
              <p:cNvPr id="11331" name="Line 67"/>
              <p:cNvSpPr>
                <a:spLocks noChangeShapeType="1"/>
              </p:cNvSpPr>
              <p:nvPr/>
            </p:nvSpPr>
            <p:spPr bwMode="auto">
              <a:xfrm flipH="1" flipV="1">
                <a:off x="4912" y="2230"/>
                <a:ext cx="16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2" name="Line 68"/>
              <p:cNvSpPr>
                <a:spLocks noChangeShapeType="1"/>
              </p:cNvSpPr>
              <p:nvPr/>
            </p:nvSpPr>
            <p:spPr bwMode="auto">
              <a:xfrm flipH="1" flipV="1">
                <a:off x="4899" y="2225"/>
                <a:ext cx="13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3" name="Line 69"/>
              <p:cNvSpPr>
                <a:spLocks noChangeShapeType="1"/>
              </p:cNvSpPr>
              <p:nvPr/>
            </p:nvSpPr>
            <p:spPr bwMode="auto">
              <a:xfrm flipH="1" flipV="1">
                <a:off x="4882" y="2215"/>
                <a:ext cx="17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4" name="Line 70"/>
              <p:cNvSpPr>
                <a:spLocks noChangeShapeType="1"/>
              </p:cNvSpPr>
              <p:nvPr/>
            </p:nvSpPr>
            <p:spPr bwMode="auto">
              <a:xfrm flipH="1" flipV="1">
                <a:off x="4866" y="2210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5" name="Line 71"/>
              <p:cNvSpPr>
                <a:spLocks noChangeShapeType="1"/>
              </p:cNvSpPr>
              <p:nvPr/>
            </p:nvSpPr>
            <p:spPr bwMode="auto">
              <a:xfrm flipH="1" flipV="1">
                <a:off x="4850" y="2205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6" name="Line 72"/>
              <p:cNvSpPr>
                <a:spLocks noChangeShapeType="1"/>
              </p:cNvSpPr>
              <p:nvPr/>
            </p:nvSpPr>
            <p:spPr bwMode="auto">
              <a:xfrm flipH="1" flipV="1">
                <a:off x="4830" y="2195"/>
                <a:ext cx="2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7" name="Line 73"/>
              <p:cNvSpPr>
                <a:spLocks noChangeShapeType="1"/>
              </p:cNvSpPr>
              <p:nvPr/>
            </p:nvSpPr>
            <p:spPr bwMode="auto">
              <a:xfrm flipH="1" flipV="1">
                <a:off x="4814" y="2190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8" name="Line 74"/>
              <p:cNvSpPr>
                <a:spLocks noChangeShapeType="1"/>
              </p:cNvSpPr>
              <p:nvPr/>
            </p:nvSpPr>
            <p:spPr bwMode="auto">
              <a:xfrm flipH="1" flipV="1">
                <a:off x="4794" y="2184"/>
                <a:ext cx="20" cy="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9" name="Line 75"/>
              <p:cNvSpPr>
                <a:spLocks noChangeShapeType="1"/>
              </p:cNvSpPr>
              <p:nvPr/>
            </p:nvSpPr>
            <p:spPr bwMode="auto">
              <a:xfrm flipH="1">
                <a:off x="4775" y="2184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0" name="Line 76"/>
              <p:cNvSpPr>
                <a:spLocks noChangeShapeType="1"/>
              </p:cNvSpPr>
              <p:nvPr/>
            </p:nvSpPr>
            <p:spPr bwMode="auto">
              <a:xfrm flipH="1" flipV="1">
                <a:off x="4755" y="2179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1" name="Line 77"/>
              <p:cNvSpPr>
                <a:spLocks noChangeShapeType="1"/>
              </p:cNvSpPr>
              <p:nvPr/>
            </p:nvSpPr>
            <p:spPr bwMode="auto">
              <a:xfrm flipH="1" flipV="1">
                <a:off x="4736" y="2174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2" name="Line 78"/>
              <p:cNvSpPr>
                <a:spLocks noChangeShapeType="1"/>
              </p:cNvSpPr>
              <p:nvPr/>
            </p:nvSpPr>
            <p:spPr bwMode="auto">
              <a:xfrm flipH="1">
                <a:off x="4713" y="2174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3" name="Line 79"/>
              <p:cNvSpPr>
                <a:spLocks noChangeShapeType="1"/>
              </p:cNvSpPr>
              <p:nvPr/>
            </p:nvSpPr>
            <p:spPr bwMode="auto">
              <a:xfrm flipH="1" flipV="1">
                <a:off x="4693" y="2169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4" name="Line 80"/>
              <p:cNvSpPr>
                <a:spLocks noChangeShapeType="1"/>
              </p:cNvSpPr>
              <p:nvPr/>
            </p:nvSpPr>
            <p:spPr bwMode="auto">
              <a:xfrm flipH="1">
                <a:off x="4674" y="2169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5" name="Line 81"/>
              <p:cNvSpPr>
                <a:spLocks noChangeShapeType="1"/>
              </p:cNvSpPr>
              <p:nvPr/>
            </p:nvSpPr>
            <p:spPr bwMode="auto">
              <a:xfrm flipH="1">
                <a:off x="4651" y="2169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6" name="Line 82"/>
              <p:cNvSpPr>
                <a:spLocks noChangeShapeType="1"/>
              </p:cNvSpPr>
              <p:nvPr/>
            </p:nvSpPr>
            <p:spPr bwMode="auto">
              <a:xfrm flipH="1">
                <a:off x="4631" y="2169"/>
                <a:ext cx="20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7" name="Line 83"/>
              <p:cNvSpPr>
                <a:spLocks noChangeShapeType="1"/>
              </p:cNvSpPr>
              <p:nvPr/>
            </p:nvSpPr>
            <p:spPr bwMode="auto">
              <a:xfrm flipH="1">
                <a:off x="4608" y="2169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8" name="Line 84"/>
              <p:cNvSpPr>
                <a:spLocks noChangeShapeType="1"/>
              </p:cNvSpPr>
              <p:nvPr/>
            </p:nvSpPr>
            <p:spPr bwMode="auto">
              <a:xfrm flipH="1">
                <a:off x="4589" y="2169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9" name="Line 85"/>
              <p:cNvSpPr>
                <a:spLocks noChangeShapeType="1"/>
              </p:cNvSpPr>
              <p:nvPr/>
            </p:nvSpPr>
            <p:spPr bwMode="auto">
              <a:xfrm flipH="1">
                <a:off x="4569" y="2169"/>
                <a:ext cx="20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0" name="Line 86"/>
              <p:cNvSpPr>
                <a:spLocks noChangeShapeType="1"/>
              </p:cNvSpPr>
              <p:nvPr/>
            </p:nvSpPr>
            <p:spPr bwMode="auto">
              <a:xfrm flipH="1">
                <a:off x="4546" y="2169"/>
                <a:ext cx="23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1" name="Line 87"/>
              <p:cNvSpPr>
                <a:spLocks noChangeShapeType="1"/>
              </p:cNvSpPr>
              <p:nvPr/>
            </p:nvSpPr>
            <p:spPr bwMode="auto">
              <a:xfrm flipH="1">
                <a:off x="4527" y="2174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2" name="Line 88"/>
              <p:cNvSpPr>
                <a:spLocks noChangeShapeType="1"/>
              </p:cNvSpPr>
              <p:nvPr/>
            </p:nvSpPr>
            <p:spPr bwMode="auto">
              <a:xfrm flipH="1">
                <a:off x="4507" y="2174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3" name="Line 89"/>
              <p:cNvSpPr>
                <a:spLocks noChangeShapeType="1"/>
              </p:cNvSpPr>
              <p:nvPr/>
            </p:nvSpPr>
            <p:spPr bwMode="auto">
              <a:xfrm flipH="1">
                <a:off x="4488" y="2179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4" name="Line 90"/>
              <p:cNvSpPr>
                <a:spLocks noChangeShapeType="1"/>
              </p:cNvSpPr>
              <p:nvPr/>
            </p:nvSpPr>
            <p:spPr bwMode="auto">
              <a:xfrm flipH="1">
                <a:off x="4468" y="2184"/>
                <a:ext cx="20" cy="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5" name="Line 91"/>
              <p:cNvSpPr>
                <a:spLocks noChangeShapeType="1"/>
              </p:cNvSpPr>
              <p:nvPr/>
            </p:nvSpPr>
            <p:spPr bwMode="auto">
              <a:xfrm flipH="1">
                <a:off x="4449" y="2190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6" name="Line 92"/>
              <p:cNvSpPr>
                <a:spLocks noChangeShapeType="1"/>
              </p:cNvSpPr>
              <p:nvPr/>
            </p:nvSpPr>
            <p:spPr bwMode="auto">
              <a:xfrm flipH="1">
                <a:off x="4429" y="2195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7" name="Line 93"/>
              <p:cNvSpPr>
                <a:spLocks noChangeShapeType="1"/>
              </p:cNvSpPr>
              <p:nvPr/>
            </p:nvSpPr>
            <p:spPr bwMode="auto">
              <a:xfrm flipH="1">
                <a:off x="4413" y="2200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8" name="Line 94"/>
              <p:cNvSpPr>
                <a:spLocks noChangeShapeType="1"/>
              </p:cNvSpPr>
              <p:nvPr/>
            </p:nvSpPr>
            <p:spPr bwMode="auto">
              <a:xfrm flipH="1">
                <a:off x="4396" y="2205"/>
                <a:ext cx="17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59" name="Line 95"/>
              <p:cNvSpPr>
                <a:spLocks noChangeShapeType="1"/>
              </p:cNvSpPr>
              <p:nvPr/>
            </p:nvSpPr>
            <p:spPr bwMode="auto">
              <a:xfrm flipH="1">
                <a:off x="4380" y="2210"/>
                <a:ext cx="1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0" name="Line 96"/>
              <p:cNvSpPr>
                <a:spLocks noChangeShapeType="1"/>
              </p:cNvSpPr>
              <p:nvPr/>
            </p:nvSpPr>
            <p:spPr bwMode="auto">
              <a:xfrm flipH="1">
                <a:off x="4364" y="2220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1" name="Line 97"/>
              <p:cNvSpPr>
                <a:spLocks noChangeShapeType="1"/>
              </p:cNvSpPr>
              <p:nvPr/>
            </p:nvSpPr>
            <p:spPr bwMode="auto">
              <a:xfrm flipH="1">
                <a:off x="4351" y="2225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2" name="Line 98"/>
              <p:cNvSpPr>
                <a:spLocks noChangeShapeType="1"/>
              </p:cNvSpPr>
              <p:nvPr/>
            </p:nvSpPr>
            <p:spPr bwMode="auto">
              <a:xfrm flipH="1">
                <a:off x="4334" y="2235"/>
                <a:ext cx="17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3" name="Line 99"/>
              <p:cNvSpPr>
                <a:spLocks noChangeShapeType="1"/>
              </p:cNvSpPr>
              <p:nvPr/>
            </p:nvSpPr>
            <p:spPr bwMode="auto">
              <a:xfrm flipH="1">
                <a:off x="4321" y="2246"/>
                <a:ext cx="13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4" name="Line 100"/>
              <p:cNvSpPr>
                <a:spLocks noChangeShapeType="1"/>
              </p:cNvSpPr>
              <p:nvPr/>
            </p:nvSpPr>
            <p:spPr bwMode="auto">
              <a:xfrm flipH="1">
                <a:off x="4312" y="2251"/>
                <a:ext cx="9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5" name="Line 101"/>
              <p:cNvSpPr>
                <a:spLocks noChangeShapeType="1"/>
              </p:cNvSpPr>
              <p:nvPr/>
            </p:nvSpPr>
            <p:spPr bwMode="auto">
              <a:xfrm flipH="1">
                <a:off x="4298" y="2261"/>
                <a:ext cx="14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6" name="Line 102"/>
              <p:cNvSpPr>
                <a:spLocks noChangeShapeType="1"/>
              </p:cNvSpPr>
              <p:nvPr/>
            </p:nvSpPr>
            <p:spPr bwMode="auto">
              <a:xfrm flipH="1">
                <a:off x="4289" y="2271"/>
                <a:ext cx="9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7" name="Line 103"/>
              <p:cNvSpPr>
                <a:spLocks noChangeShapeType="1"/>
              </p:cNvSpPr>
              <p:nvPr/>
            </p:nvSpPr>
            <p:spPr bwMode="auto">
              <a:xfrm flipH="1">
                <a:off x="4279" y="2281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8" name="Line 104"/>
              <p:cNvSpPr>
                <a:spLocks noChangeShapeType="1"/>
              </p:cNvSpPr>
              <p:nvPr/>
            </p:nvSpPr>
            <p:spPr bwMode="auto">
              <a:xfrm flipH="1">
                <a:off x="4272" y="2291"/>
                <a:ext cx="7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69" name="Line 105"/>
              <p:cNvSpPr>
                <a:spLocks noChangeShapeType="1"/>
              </p:cNvSpPr>
              <p:nvPr/>
            </p:nvSpPr>
            <p:spPr bwMode="auto">
              <a:xfrm flipH="1">
                <a:off x="4266" y="2302"/>
                <a:ext cx="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0" name="Line 106"/>
              <p:cNvSpPr>
                <a:spLocks noChangeShapeType="1"/>
              </p:cNvSpPr>
              <p:nvPr/>
            </p:nvSpPr>
            <p:spPr bwMode="auto">
              <a:xfrm flipH="1">
                <a:off x="4259" y="2312"/>
                <a:ext cx="7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1" name="Line 107"/>
              <p:cNvSpPr>
                <a:spLocks noChangeShapeType="1"/>
              </p:cNvSpPr>
              <p:nvPr/>
            </p:nvSpPr>
            <p:spPr bwMode="auto">
              <a:xfrm flipH="1">
                <a:off x="4256" y="2322"/>
                <a:ext cx="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2" name="Line 108"/>
              <p:cNvSpPr>
                <a:spLocks noChangeShapeType="1"/>
              </p:cNvSpPr>
              <p:nvPr/>
            </p:nvSpPr>
            <p:spPr bwMode="auto">
              <a:xfrm flipH="1">
                <a:off x="4253" y="2332"/>
                <a:ext cx="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3" name="Line 109"/>
              <p:cNvSpPr>
                <a:spLocks noChangeShapeType="1"/>
              </p:cNvSpPr>
              <p:nvPr/>
            </p:nvSpPr>
            <p:spPr bwMode="auto">
              <a:xfrm flipH="1">
                <a:off x="4250" y="2342"/>
                <a:ext cx="3" cy="1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4" name="Line 110"/>
              <p:cNvSpPr>
                <a:spLocks noChangeShapeType="1"/>
              </p:cNvSpPr>
              <p:nvPr/>
            </p:nvSpPr>
            <p:spPr bwMode="auto">
              <a:xfrm flipH="1">
                <a:off x="4246" y="2358"/>
                <a:ext cx="4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5" name="Line 111"/>
              <p:cNvSpPr>
                <a:spLocks noChangeShapeType="1"/>
              </p:cNvSpPr>
              <p:nvPr/>
            </p:nvSpPr>
            <p:spPr bwMode="auto">
              <a:xfrm>
                <a:off x="4246" y="2368"/>
                <a:ext cx="1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6" name="Line 112"/>
              <p:cNvSpPr>
                <a:spLocks noChangeShapeType="1"/>
              </p:cNvSpPr>
              <p:nvPr/>
            </p:nvSpPr>
            <p:spPr bwMode="auto">
              <a:xfrm>
                <a:off x="4246" y="2378"/>
                <a:ext cx="4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7" name="Line 113"/>
              <p:cNvSpPr>
                <a:spLocks noChangeShapeType="1"/>
              </p:cNvSpPr>
              <p:nvPr/>
            </p:nvSpPr>
            <p:spPr bwMode="auto">
              <a:xfrm>
                <a:off x="4250" y="2388"/>
                <a:ext cx="1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8" name="Line 114"/>
              <p:cNvSpPr>
                <a:spLocks noChangeShapeType="1"/>
              </p:cNvSpPr>
              <p:nvPr/>
            </p:nvSpPr>
            <p:spPr bwMode="auto">
              <a:xfrm>
                <a:off x="4250" y="2399"/>
                <a:ext cx="3" cy="1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79" name="Line 115"/>
              <p:cNvSpPr>
                <a:spLocks noChangeShapeType="1"/>
              </p:cNvSpPr>
              <p:nvPr/>
            </p:nvSpPr>
            <p:spPr bwMode="auto">
              <a:xfrm>
                <a:off x="4253" y="2414"/>
                <a:ext cx="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0" name="Line 116"/>
              <p:cNvSpPr>
                <a:spLocks noChangeShapeType="1"/>
              </p:cNvSpPr>
              <p:nvPr/>
            </p:nvSpPr>
            <p:spPr bwMode="auto">
              <a:xfrm>
                <a:off x="4259" y="2424"/>
                <a:ext cx="4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1" name="Line 117"/>
              <p:cNvSpPr>
                <a:spLocks noChangeShapeType="1"/>
              </p:cNvSpPr>
              <p:nvPr/>
            </p:nvSpPr>
            <p:spPr bwMode="auto">
              <a:xfrm>
                <a:off x="4263" y="2434"/>
                <a:ext cx="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2" name="Line 118"/>
              <p:cNvSpPr>
                <a:spLocks noChangeShapeType="1"/>
              </p:cNvSpPr>
              <p:nvPr/>
            </p:nvSpPr>
            <p:spPr bwMode="auto">
              <a:xfrm>
                <a:off x="4269" y="2444"/>
                <a:ext cx="10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3" name="Line 119"/>
              <p:cNvSpPr>
                <a:spLocks noChangeShapeType="1"/>
              </p:cNvSpPr>
              <p:nvPr/>
            </p:nvSpPr>
            <p:spPr bwMode="auto">
              <a:xfrm>
                <a:off x="4279" y="2455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4" name="Line 120"/>
              <p:cNvSpPr>
                <a:spLocks noChangeShapeType="1"/>
              </p:cNvSpPr>
              <p:nvPr/>
            </p:nvSpPr>
            <p:spPr bwMode="auto">
              <a:xfrm>
                <a:off x="4289" y="2465"/>
                <a:ext cx="9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5" name="Line 121"/>
              <p:cNvSpPr>
                <a:spLocks noChangeShapeType="1"/>
              </p:cNvSpPr>
              <p:nvPr/>
            </p:nvSpPr>
            <p:spPr bwMode="auto">
              <a:xfrm>
                <a:off x="4298" y="2475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6" name="Line 122"/>
              <p:cNvSpPr>
                <a:spLocks noChangeShapeType="1"/>
              </p:cNvSpPr>
              <p:nvPr/>
            </p:nvSpPr>
            <p:spPr bwMode="auto">
              <a:xfrm>
                <a:off x="4308" y="2485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7" name="Line 123"/>
              <p:cNvSpPr>
                <a:spLocks noChangeShapeType="1"/>
              </p:cNvSpPr>
              <p:nvPr/>
            </p:nvSpPr>
            <p:spPr bwMode="auto">
              <a:xfrm>
                <a:off x="4318" y="2495"/>
                <a:ext cx="13" cy="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8" name="Line 124"/>
              <p:cNvSpPr>
                <a:spLocks noChangeShapeType="1"/>
              </p:cNvSpPr>
              <p:nvPr/>
            </p:nvSpPr>
            <p:spPr bwMode="auto">
              <a:xfrm>
                <a:off x="4331" y="2501"/>
                <a:ext cx="1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89" name="Line 125"/>
              <p:cNvSpPr>
                <a:spLocks noChangeShapeType="1"/>
              </p:cNvSpPr>
              <p:nvPr/>
            </p:nvSpPr>
            <p:spPr bwMode="auto">
              <a:xfrm>
                <a:off x="4347" y="2511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0" name="Line 126"/>
              <p:cNvSpPr>
                <a:spLocks noChangeShapeType="1"/>
              </p:cNvSpPr>
              <p:nvPr/>
            </p:nvSpPr>
            <p:spPr bwMode="auto">
              <a:xfrm>
                <a:off x="4360" y="2521"/>
                <a:ext cx="17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1" name="Line 127"/>
              <p:cNvSpPr>
                <a:spLocks noChangeShapeType="1"/>
              </p:cNvSpPr>
              <p:nvPr/>
            </p:nvSpPr>
            <p:spPr bwMode="auto">
              <a:xfrm>
                <a:off x="4377" y="2526"/>
                <a:ext cx="1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2" name="Line 128"/>
              <p:cNvSpPr>
                <a:spLocks noChangeShapeType="1"/>
              </p:cNvSpPr>
              <p:nvPr/>
            </p:nvSpPr>
            <p:spPr bwMode="auto">
              <a:xfrm>
                <a:off x="4393" y="2536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3" name="Line 129"/>
              <p:cNvSpPr>
                <a:spLocks noChangeShapeType="1"/>
              </p:cNvSpPr>
              <p:nvPr/>
            </p:nvSpPr>
            <p:spPr bwMode="auto">
              <a:xfrm>
                <a:off x="4409" y="2541"/>
                <a:ext cx="17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4" name="Line 130"/>
              <p:cNvSpPr>
                <a:spLocks noChangeShapeType="1"/>
              </p:cNvSpPr>
              <p:nvPr/>
            </p:nvSpPr>
            <p:spPr bwMode="auto">
              <a:xfrm>
                <a:off x="4426" y="2546"/>
                <a:ext cx="19" cy="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5" name="Line 131"/>
              <p:cNvSpPr>
                <a:spLocks noChangeShapeType="1"/>
              </p:cNvSpPr>
              <p:nvPr/>
            </p:nvSpPr>
            <p:spPr bwMode="auto">
              <a:xfrm>
                <a:off x="4445" y="2552"/>
                <a:ext cx="17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6" name="Line 132"/>
              <p:cNvSpPr>
                <a:spLocks noChangeShapeType="1"/>
              </p:cNvSpPr>
              <p:nvPr/>
            </p:nvSpPr>
            <p:spPr bwMode="auto">
              <a:xfrm>
                <a:off x="4462" y="2557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7" name="Line 133"/>
              <p:cNvSpPr>
                <a:spLocks noChangeShapeType="1"/>
              </p:cNvSpPr>
              <p:nvPr/>
            </p:nvSpPr>
            <p:spPr bwMode="auto">
              <a:xfrm>
                <a:off x="4481" y="2562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8" name="Line 134"/>
              <p:cNvSpPr>
                <a:spLocks noChangeShapeType="1"/>
              </p:cNvSpPr>
              <p:nvPr/>
            </p:nvSpPr>
            <p:spPr bwMode="auto">
              <a:xfrm>
                <a:off x="4501" y="2567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99" name="Line 135"/>
              <p:cNvSpPr>
                <a:spLocks noChangeShapeType="1"/>
              </p:cNvSpPr>
              <p:nvPr/>
            </p:nvSpPr>
            <p:spPr bwMode="auto">
              <a:xfrm>
                <a:off x="4520" y="2572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0" name="Line 136"/>
              <p:cNvSpPr>
                <a:spLocks noChangeShapeType="1"/>
              </p:cNvSpPr>
              <p:nvPr/>
            </p:nvSpPr>
            <p:spPr bwMode="auto">
              <a:xfrm>
                <a:off x="4543" y="2572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1" name="Line 137"/>
              <p:cNvSpPr>
                <a:spLocks noChangeShapeType="1"/>
              </p:cNvSpPr>
              <p:nvPr/>
            </p:nvSpPr>
            <p:spPr bwMode="auto">
              <a:xfrm>
                <a:off x="4563" y="2577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2" name="Line 138"/>
              <p:cNvSpPr>
                <a:spLocks noChangeShapeType="1"/>
              </p:cNvSpPr>
              <p:nvPr/>
            </p:nvSpPr>
            <p:spPr bwMode="auto">
              <a:xfrm>
                <a:off x="4582" y="2577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3" name="Line 139"/>
              <p:cNvSpPr>
                <a:spLocks noChangeShapeType="1"/>
              </p:cNvSpPr>
              <p:nvPr/>
            </p:nvSpPr>
            <p:spPr bwMode="auto">
              <a:xfrm>
                <a:off x="4605" y="2577"/>
                <a:ext cx="20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4" name="Line 140"/>
              <p:cNvSpPr>
                <a:spLocks noChangeShapeType="1"/>
              </p:cNvSpPr>
              <p:nvPr/>
            </p:nvSpPr>
            <p:spPr bwMode="auto">
              <a:xfrm>
                <a:off x="4625" y="2577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5" name="Line 141"/>
              <p:cNvSpPr>
                <a:spLocks noChangeShapeType="1"/>
              </p:cNvSpPr>
              <p:nvPr/>
            </p:nvSpPr>
            <p:spPr bwMode="auto">
              <a:xfrm>
                <a:off x="4648" y="2577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6" name="Line 142"/>
              <p:cNvSpPr>
                <a:spLocks noChangeShapeType="1"/>
              </p:cNvSpPr>
              <p:nvPr/>
            </p:nvSpPr>
            <p:spPr bwMode="auto">
              <a:xfrm>
                <a:off x="4667" y="2577"/>
                <a:ext cx="20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7" name="Line 143"/>
              <p:cNvSpPr>
                <a:spLocks noChangeShapeType="1"/>
              </p:cNvSpPr>
              <p:nvPr/>
            </p:nvSpPr>
            <p:spPr bwMode="auto">
              <a:xfrm>
                <a:off x="4687" y="2577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8" name="Line 144"/>
              <p:cNvSpPr>
                <a:spLocks noChangeShapeType="1"/>
              </p:cNvSpPr>
              <p:nvPr/>
            </p:nvSpPr>
            <p:spPr bwMode="auto">
              <a:xfrm flipV="1">
                <a:off x="4710" y="2572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09" name="Line 145"/>
              <p:cNvSpPr>
                <a:spLocks noChangeShapeType="1"/>
              </p:cNvSpPr>
              <p:nvPr/>
            </p:nvSpPr>
            <p:spPr bwMode="auto">
              <a:xfrm>
                <a:off x="4729" y="2572"/>
                <a:ext cx="20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0" name="Line 146"/>
              <p:cNvSpPr>
                <a:spLocks noChangeShapeType="1"/>
              </p:cNvSpPr>
              <p:nvPr/>
            </p:nvSpPr>
            <p:spPr bwMode="auto">
              <a:xfrm flipV="1">
                <a:off x="4749" y="2567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1" name="Line 147"/>
              <p:cNvSpPr>
                <a:spLocks noChangeShapeType="1"/>
              </p:cNvSpPr>
              <p:nvPr/>
            </p:nvSpPr>
            <p:spPr bwMode="auto">
              <a:xfrm flipV="1">
                <a:off x="4768" y="2562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2" name="Line 148"/>
              <p:cNvSpPr>
                <a:spLocks noChangeShapeType="1"/>
              </p:cNvSpPr>
              <p:nvPr/>
            </p:nvSpPr>
            <p:spPr bwMode="auto">
              <a:xfrm flipV="1">
                <a:off x="4788" y="2557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3" name="Line 149"/>
              <p:cNvSpPr>
                <a:spLocks noChangeShapeType="1"/>
              </p:cNvSpPr>
              <p:nvPr/>
            </p:nvSpPr>
            <p:spPr bwMode="auto">
              <a:xfrm flipV="1">
                <a:off x="4807" y="2552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4" name="Line 150"/>
              <p:cNvSpPr>
                <a:spLocks noChangeShapeType="1"/>
              </p:cNvSpPr>
              <p:nvPr/>
            </p:nvSpPr>
            <p:spPr bwMode="auto">
              <a:xfrm flipV="1">
                <a:off x="4827" y="2546"/>
                <a:ext cx="16" cy="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5" name="Line 151"/>
              <p:cNvSpPr>
                <a:spLocks noChangeShapeType="1"/>
              </p:cNvSpPr>
              <p:nvPr/>
            </p:nvSpPr>
            <p:spPr bwMode="auto">
              <a:xfrm flipV="1">
                <a:off x="4843" y="2541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6" name="Line 152"/>
              <p:cNvSpPr>
                <a:spLocks noChangeShapeType="1"/>
              </p:cNvSpPr>
              <p:nvPr/>
            </p:nvSpPr>
            <p:spPr bwMode="auto">
              <a:xfrm flipV="1">
                <a:off x="4863" y="2531"/>
                <a:ext cx="1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7" name="Line 153"/>
              <p:cNvSpPr>
                <a:spLocks noChangeShapeType="1"/>
              </p:cNvSpPr>
              <p:nvPr/>
            </p:nvSpPr>
            <p:spPr bwMode="auto">
              <a:xfrm flipV="1">
                <a:off x="4879" y="2526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8" name="Line 154"/>
              <p:cNvSpPr>
                <a:spLocks noChangeShapeType="1"/>
              </p:cNvSpPr>
              <p:nvPr/>
            </p:nvSpPr>
            <p:spPr bwMode="auto">
              <a:xfrm flipV="1">
                <a:off x="4895" y="2516"/>
                <a:ext cx="14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19" name="Line 155"/>
              <p:cNvSpPr>
                <a:spLocks noChangeShapeType="1"/>
              </p:cNvSpPr>
              <p:nvPr/>
            </p:nvSpPr>
            <p:spPr bwMode="auto">
              <a:xfrm flipV="1">
                <a:off x="4909" y="2511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0" name="Line 156"/>
              <p:cNvSpPr>
                <a:spLocks noChangeShapeType="1"/>
              </p:cNvSpPr>
              <p:nvPr/>
            </p:nvSpPr>
            <p:spPr bwMode="auto">
              <a:xfrm flipV="1">
                <a:off x="4925" y="2501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1" name="Line 157"/>
              <p:cNvSpPr>
                <a:spLocks noChangeShapeType="1"/>
              </p:cNvSpPr>
              <p:nvPr/>
            </p:nvSpPr>
            <p:spPr bwMode="auto">
              <a:xfrm flipV="1">
                <a:off x="4938" y="2490"/>
                <a:ext cx="13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2" name="Line 158"/>
              <p:cNvSpPr>
                <a:spLocks noChangeShapeType="1"/>
              </p:cNvSpPr>
              <p:nvPr/>
            </p:nvSpPr>
            <p:spPr bwMode="auto">
              <a:xfrm flipV="1">
                <a:off x="4951" y="2480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3" name="Line 159"/>
              <p:cNvSpPr>
                <a:spLocks noChangeShapeType="1"/>
              </p:cNvSpPr>
              <p:nvPr/>
            </p:nvSpPr>
            <p:spPr bwMode="auto">
              <a:xfrm flipV="1">
                <a:off x="4961" y="2470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4" name="Line 160"/>
              <p:cNvSpPr>
                <a:spLocks noChangeShapeType="1"/>
              </p:cNvSpPr>
              <p:nvPr/>
            </p:nvSpPr>
            <p:spPr bwMode="auto">
              <a:xfrm flipV="1">
                <a:off x="4971" y="2460"/>
                <a:ext cx="9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5" name="Line 161"/>
              <p:cNvSpPr>
                <a:spLocks noChangeShapeType="1"/>
              </p:cNvSpPr>
              <p:nvPr/>
            </p:nvSpPr>
            <p:spPr bwMode="auto">
              <a:xfrm flipV="1">
                <a:off x="4980" y="2450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6" name="Line 162"/>
              <p:cNvSpPr>
                <a:spLocks noChangeShapeType="1"/>
              </p:cNvSpPr>
              <p:nvPr/>
            </p:nvSpPr>
            <p:spPr bwMode="auto">
              <a:xfrm flipV="1">
                <a:off x="4990" y="2439"/>
                <a:ext cx="7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7" name="Line 163"/>
              <p:cNvSpPr>
                <a:spLocks noChangeShapeType="1"/>
              </p:cNvSpPr>
              <p:nvPr/>
            </p:nvSpPr>
            <p:spPr bwMode="auto">
              <a:xfrm flipV="1">
                <a:off x="4997" y="2429"/>
                <a:ext cx="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8" name="Line 164"/>
              <p:cNvSpPr>
                <a:spLocks noChangeShapeType="1"/>
              </p:cNvSpPr>
              <p:nvPr/>
            </p:nvSpPr>
            <p:spPr bwMode="auto">
              <a:xfrm flipV="1">
                <a:off x="5003" y="2419"/>
                <a:ext cx="7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29" name="Line 165"/>
              <p:cNvSpPr>
                <a:spLocks noChangeShapeType="1"/>
              </p:cNvSpPr>
              <p:nvPr/>
            </p:nvSpPr>
            <p:spPr bwMode="auto">
              <a:xfrm flipV="1">
                <a:off x="5010" y="2409"/>
                <a:ext cx="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0" name="Line 166"/>
              <p:cNvSpPr>
                <a:spLocks noChangeShapeType="1"/>
              </p:cNvSpPr>
              <p:nvPr/>
            </p:nvSpPr>
            <p:spPr bwMode="auto">
              <a:xfrm flipV="1">
                <a:off x="5013" y="2399"/>
                <a:ext cx="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1" name="Line 167"/>
              <p:cNvSpPr>
                <a:spLocks noChangeShapeType="1"/>
              </p:cNvSpPr>
              <p:nvPr/>
            </p:nvSpPr>
            <p:spPr bwMode="auto">
              <a:xfrm flipV="1">
                <a:off x="5016" y="2383"/>
                <a:ext cx="1" cy="1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2" name="Line 168"/>
              <p:cNvSpPr>
                <a:spLocks noChangeShapeType="1"/>
              </p:cNvSpPr>
              <p:nvPr/>
            </p:nvSpPr>
            <p:spPr bwMode="auto">
              <a:xfrm flipV="1">
                <a:off x="5016" y="2373"/>
                <a:ext cx="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3" name="Line 169"/>
              <p:cNvSpPr>
                <a:spLocks noChangeShapeType="1"/>
              </p:cNvSpPr>
              <p:nvPr/>
            </p:nvSpPr>
            <p:spPr bwMode="auto">
              <a:xfrm flipV="1">
                <a:off x="5019" y="2363"/>
                <a:ext cx="1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4" name="Line 170"/>
              <p:cNvSpPr>
                <a:spLocks noChangeShapeType="1"/>
              </p:cNvSpPr>
              <p:nvPr/>
            </p:nvSpPr>
            <p:spPr bwMode="auto">
              <a:xfrm flipH="1" flipV="1">
                <a:off x="5016" y="2353"/>
                <a:ext cx="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5" name="Line 171"/>
              <p:cNvSpPr>
                <a:spLocks noChangeShapeType="1"/>
              </p:cNvSpPr>
              <p:nvPr/>
            </p:nvSpPr>
            <p:spPr bwMode="auto">
              <a:xfrm flipH="1" flipV="1">
                <a:off x="5013" y="2342"/>
                <a:ext cx="3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6" name="Line 172"/>
              <p:cNvSpPr>
                <a:spLocks noChangeShapeType="1"/>
              </p:cNvSpPr>
              <p:nvPr/>
            </p:nvSpPr>
            <p:spPr bwMode="auto">
              <a:xfrm flipH="1" flipV="1">
                <a:off x="5010" y="2332"/>
                <a:ext cx="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7" name="Line 173"/>
              <p:cNvSpPr>
                <a:spLocks noChangeShapeType="1"/>
              </p:cNvSpPr>
              <p:nvPr/>
            </p:nvSpPr>
            <p:spPr bwMode="auto">
              <a:xfrm flipH="1" flipV="1">
                <a:off x="5006" y="2317"/>
                <a:ext cx="4" cy="1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8" name="Line 174"/>
              <p:cNvSpPr>
                <a:spLocks noChangeShapeType="1"/>
              </p:cNvSpPr>
              <p:nvPr/>
            </p:nvSpPr>
            <p:spPr bwMode="auto">
              <a:xfrm flipH="1" flipV="1">
                <a:off x="5000" y="2307"/>
                <a:ext cx="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39" name="Line 175"/>
              <p:cNvSpPr>
                <a:spLocks noChangeShapeType="1"/>
              </p:cNvSpPr>
              <p:nvPr/>
            </p:nvSpPr>
            <p:spPr bwMode="auto">
              <a:xfrm flipH="1" flipV="1">
                <a:off x="4993" y="2297"/>
                <a:ext cx="7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0" name="Line 176"/>
              <p:cNvSpPr>
                <a:spLocks noChangeShapeType="1"/>
              </p:cNvSpPr>
              <p:nvPr/>
            </p:nvSpPr>
            <p:spPr bwMode="auto">
              <a:xfrm flipH="1" flipV="1">
                <a:off x="4984" y="2286"/>
                <a:ext cx="9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1" name="Line 177"/>
              <p:cNvSpPr>
                <a:spLocks noChangeShapeType="1"/>
              </p:cNvSpPr>
              <p:nvPr/>
            </p:nvSpPr>
            <p:spPr bwMode="auto">
              <a:xfrm flipH="1" flipV="1">
                <a:off x="4974" y="2276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2" name="Line 178"/>
              <p:cNvSpPr>
                <a:spLocks noChangeShapeType="1"/>
              </p:cNvSpPr>
              <p:nvPr/>
            </p:nvSpPr>
            <p:spPr bwMode="auto">
              <a:xfrm flipH="1" flipV="1">
                <a:off x="4964" y="2266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3" name="Line 179"/>
              <p:cNvSpPr>
                <a:spLocks noChangeShapeType="1"/>
              </p:cNvSpPr>
              <p:nvPr/>
            </p:nvSpPr>
            <p:spPr bwMode="auto">
              <a:xfrm flipH="1" flipV="1">
                <a:off x="4954" y="2256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4" name="Line 180"/>
              <p:cNvSpPr>
                <a:spLocks noChangeShapeType="1"/>
              </p:cNvSpPr>
              <p:nvPr/>
            </p:nvSpPr>
            <p:spPr bwMode="auto">
              <a:xfrm flipH="1" flipV="1">
                <a:off x="4941" y="2251"/>
                <a:ext cx="13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5" name="Line 181"/>
              <p:cNvSpPr>
                <a:spLocks noChangeShapeType="1"/>
              </p:cNvSpPr>
              <p:nvPr/>
            </p:nvSpPr>
            <p:spPr bwMode="auto">
              <a:xfrm flipH="1" flipV="1">
                <a:off x="4928" y="2241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6" name="Line 182"/>
              <p:cNvSpPr>
                <a:spLocks noChangeShapeType="1"/>
              </p:cNvSpPr>
              <p:nvPr/>
            </p:nvSpPr>
            <p:spPr bwMode="auto">
              <a:xfrm>
                <a:off x="4928" y="3163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7" name="Line 183"/>
              <p:cNvSpPr>
                <a:spLocks noChangeShapeType="1"/>
              </p:cNvSpPr>
              <p:nvPr/>
            </p:nvSpPr>
            <p:spPr bwMode="auto">
              <a:xfrm>
                <a:off x="4915" y="3153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8" name="Line 184"/>
              <p:cNvSpPr>
                <a:spLocks noChangeShapeType="1"/>
              </p:cNvSpPr>
              <p:nvPr/>
            </p:nvSpPr>
            <p:spPr bwMode="auto">
              <a:xfrm>
                <a:off x="4899" y="3148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49" name="Line 185"/>
              <p:cNvSpPr>
                <a:spLocks noChangeShapeType="1"/>
              </p:cNvSpPr>
              <p:nvPr/>
            </p:nvSpPr>
            <p:spPr bwMode="auto">
              <a:xfrm>
                <a:off x="4882" y="3138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0" name="Line 186"/>
              <p:cNvSpPr>
                <a:spLocks noChangeShapeType="1"/>
              </p:cNvSpPr>
              <p:nvPr/>
            </p:nvSpPr>
            <p:spPr bwMode="auto">
              <a:xfrm>
                <a:off x="4866" y="3133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1" name="Line 187"/>
              <p:cNvSpPr>
                <a:spLocks noChangeShapeType="1"/>
              </p:cNvSpPr>
              <p:nvPr/>
            </p:nvSpPr>
            <p:spPr bwMode="auto">
              <a:xfrm>
                <a:off x="4850" y="3123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2" name="Line 188"/>
              <p:cNvSpPr>
                <a:spLocks noChangeShapeType="1"/>
              </p:cNvSpPr>
              <p:nvPr/>
            </p:nvSpPr>
            <p:spPr bwMode="auto">
              <a:xfrm>
                <a:off x="4834" y="3118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3" name="Line 189"/>
              <p:cNvSpPr>
                <a:spLocks noChangeShapeType="1"/>
              </p:cNvSpPr>
              <p:nvPr/>
            </p:nvSpPr>
            <p:spPr bwMode="auto">
              <a:xfrm>
                <a:off x="4814" y="311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4" name="Line 190"/>
              <p:cNvSpPr>
                <a:spLocks noChangeShapeType="1"/>
              </p:cNvSpPr>
              <p:nvPr/>
            </p:nvSpPr>
            <p:spPr bwMode="auto">
              <a:xfrm>
                <a:off x="4794" y="3107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5" name="Line 191"/>
              <p:cNvSpPr>
                <a:spLocks noChangeShapeType="1"/>
              </p:cNvSpPr>
              <p:nvPr/>
            </p:nvSpPr>
            <p:spPr bwMode="auto">
              <a:xfrm>
                <a:off x="4775" y="310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6" name="Line 192"/>
              <p:cNvSpPr>
                <a:spLocks noChangeShapeType="1"/>
              </p:cNvSpPr>
              <p:nvPr/>
            </p:nvSpPr>
            <p:spPr bwMode="auto">
              <a:xfrm>
                <a:off x="4755" y="310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7" name="Line 193"/>
              <p:cNvSpPr>
                <a:spLocks noChangeShapeType="1"/>
              </p:cNvSpPr>
              <p:nvPr/>
            </p:nvSpPr>
            <p:spPr bwMode="auto">
              <a:xfrm>
                <a:off x="4736" y="3097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8" name="Line 194"/>
              <p:cNvSpPr>
                <a:spLocks noChangeShapeType="1"/>
              </p:cNvSpPr>
              <p:nvPr/>
            </p:nvSpPr>
            <p:spPr bwMode="auto">
              <a:xfrm>
                <a:off x="4716" y="3097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59" name="Line 195"/>
              <p:cNvSpPr>
                <a:spLocks noChangeShapeType="1"/>
              </p:cNvSpPr>
              <p:nvPr/>
            </p:nvSpPr>
            <p:spPr bwMode="auto">
              <a:xfrm>
                <a:off x="4693" y="309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0" name="Line 196"/>
              <p:cNvSpPr>
                <a:spLocks noChangeShapeType="1"/>
              </p:cNvSpPr>
              <p:nvPr/>
            </p:nvSpPr>
            <p:spPr bwMode="auto">
              <a:xfrm>
                <a:off x="4674" y="309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1" name="Line 197"/>
              <p:cNvSpPr>
                <a:spLocks noChangeShapeType="1"/>
              </p:cNvSpPr>
              <p:nvPr/>
            </p:nvSpPr>
            <p:spPr bwMode="auto">
              <a:xfrm>
                <a:off x="4651" y="309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2" name="Line 198"/>
              <p:cNvSpPr>
                <a:spLocks noChangeShapeType="1"/>
              </p:cNvSpPr>
              <p:nvPr/>
            </p:nvSpPr>
            <p:spPr bwMode="auto">
              <a:xfrm>
                <a:off x="4631" y="309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3" name="Line 199"/>
              <p:cNvSpPr>
                <a:spLocks noChangeShapeType="1"/>
              </p:cNvSpPr>
              <p:nvPr/>
            </p:nvSpPr>
            <p:spPr bwMode="auto">
              <a:xfrm>
                <a:off x="4612" y="309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4" name="Line 200"/>
              <p:cNvSpPr>
                <a:spLocks noChangeShapeType="1"/>
              </p:cNvSpPr>
              <p:nvPr/>
            </p:nvSpPr>
            <p:spPr bwMode="auto">
              <a:xfrm>
                <a:off x="4589" y="309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5" name="Line 201"/>
              <p:cNvSpPr>
                <a:spLocks noChangeShapeType="1"/>
              </p:cNvSpPr>
              <p:nvPr/>
            </p:nvSpPr>
            <p:spPr bwMode="auto">
              <a:xfrm>
                <a:off x="4569" y="309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6" name="Line 202"/>
              <p:cNvSpPr>
                <a:spLocks noChangeShapeType="1"/>
              </p:cNvSpPr>
              <p:nvPr/>
            </p:nvSpPr>
            <p:spPr bwMode="auto">
              <a:xfrm>
                <a:off x="4546" y="3097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7" name="Line 203"/>
              <p:cNvSpPr>
                <a:spLocks noChangeShapeType="1"/>
              </p:cNvSpPr>
              <p:nvPr/>
            </p:nvSpPr>
            <p:spPr bwMode="auto">
              <a:xfrm>
                <a:off x="4527" y="3097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8" name="Line 204"/>
              <p:cNvSpPr>
                <a:spLocks noChangeShapeType="1"/>
              </p:cNvSpPr>
              <p:nvPr/>
            </p:nvSpPr>
            <p:spPr bwMode="auto">
              <a:xfrm>
                <a:off x="4507" y="310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69" name="Line 205"/>
              <p:cNvSpPr>
                <a:spLocks noChangeShapeType="1"/>
              </p:cNvSpPr>
              <p:nvPr/>
            </p:nvSpPr>
            <p:spPr bwMode="auto">
              <a:xfrm>
                <a:off x="4488" y="3107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0" name="Line 206"/>
              <p:cNvSpPr>
                <a:spLocks noChangeShapeType="1"/>
              </p:cNvSpPr>
              <p:nvPr/>
            </p:nvSpPr>
            <p:spPr bwMode="auto">
              <a:xfrm>
                <a:off x="4468" y="3112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1" name="Line 207"/>
              <p:cNvSpPr>
                <a:spLocks noChangeShapeType="1"/>
              </p:cNvSpPr>
              <p:nvPr/>
            </p:nvSpPr>
            <p:spPr bwMode="auto">
              <a:xfrm>
                <a:off x="4449" y="3118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2" name="Line 208"/>
              <p:cNvSpPr>
                <a:spLocks noChangeShapeType="1"/>
              </p:cNvSpPr>
              <p:nvPr/>
            </p:nvSpPr>
            <p:spPr bwMode="auto">
              <a:xfrm>
                <a:off x="4432" y="3123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3" name="Line 209"/>
              <p:cNvSpPr>
                <a:spLocks noChangeShapeType="1"/>
              </p:cNvSpPr>
              <p:nvPr/>
            </p:nvSpPr>
            <p:spPr bwMode="auto">
              <a:xfrm>
                <a:off x="4413" y="3128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4" name="Line 210"/>
              <p:cNvSpPr>
                <a:spLocks noChangeShapeType="1"/>
              </p:cNvSpPr>
              <p:nvPr/>
            </p:nvSpPr>
            <p:spPr bwMode="auto">
              <a:xfrm>
                <a:off x="4396" y="3133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5" name="Line 211"/>
              <p:cNvSpPr>
                <a:spLocks noChangeShapeType="1"/>
              </p:cNvSpPr>
              <p:nvPr/>
            </p:nvSpPr>
            <p:spPr bwMode="auto">
              <a:xfrm>
                <a:off x="4380" y="3143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6" name="Line 212"/>
              <p:cNvSpPr>
                <a:spLocks noChangeShapeType="1"/>
              </p:cNvSpPr>
              <p:nvPr/>
            </p:nvSpPr>
            <p:spPr bwMode="auto">
              <a:xfrm>
                <a:off x="4364" y="3148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7" name="Line 213"/>
              <p:cNvSpPr>
                <a:spLocks noChangeShapeType="1"/>
              </p:cNvSpPr>
              <p:nvPr/>
            </p:nvSpPr>
            <p:spPr bwMode="auto">
              <a:xfrm>
                <a:off x="4351" y="3158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8" name="Line 214"/>
              <p:cNvSpPr>
                <a:spLocks noChangeShapeType="1"/>
              </p:cNvSpPr>
              <p:nvPr/>
            </p:nvSpPr>
            <p:spPr bwMode="auto">
              <a:xfrm>
                <a:off x="4338" y="3163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79" name="Line 215"/>
              <p:cNvSpPr>
                <a:spLocks noChangeShapeType="1"/>
              </p:cNvSpPr>
              <p:nvPr/>
            </p:nvSpPr>
            <p:spPr bwMode="auto">
              <a:xfrm>
                <a:off x="4325" y="3174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0" name="Line 216"/>
              <p:cNvSpPr>
                <a:spLocks noChangeShapeType="1"/>
              </p:cNvSpPr>
              <p:nvPr/>
            </p:nvSpPr>
            <p:spPr bwMode="auto">
              <a:xfrm>
                <a:off x="4312" y="3184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1" name="Line 217"/>
              <p:cNvSpPr>
                <a:spLocks noChangeShapeType="1"/>
              </p:cNvSpPr>
              <p:nvPr/>
            </p:nvSpPr>
            <p:spPr bwMode="auto">
              <a:xfrm>
                <a:off x="4302" y="3194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2" name="Line 218"/>
              <p:cNvSpPr>
                <a:spLocks noChangeShapeType="1"/>
              </p:cNvSpPr>
              <p:nvPr/>
            </p:nvSpPr>
            <p:spPr bwMode="auto">
              <a:xfrm>
                <a:off x="4289" y="3204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3" name="Line 219"/>
              <p:cNvSpPr>
                <a:spLocks noChangeShapeType="1"/>
              </p:cNvSpPr>
              <p:nvPr/>
            </p:nvSpPr>
            <p:spPr bwMode="auto">
              <a:xfrm>
                <a:off x="4282" y="3214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4" name="Line 220"/>
              <p:cNvSpPr>
                <a:spLocks noChangeShapeType="1"/>
              </p:cNvSpPr>
              <p:nvPr/>
            </p:nvSpPr>
            <p:spPr bwMode="auto">
              <a:xfrm>
                <a:off x="4272" y="3225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5" name="Line 221"/>
              <p:cNvSpPr>
                <a:spLocks noChangeShapeType="1"/>
              </p:cNvSpPr>
              <p:nvPr/>
            </p:nvSpPr>
            <p:spPr bwMode="auto">
              <a:xfrm>
                <a:off x="4266" y="3235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6" name="Line 222"/>
              <p:cNvSpPr>
                <a:spLocks noChangeShapeType="1"/>
              </p:cNvSpPr>
              <p:nvPr/>
            </p:nvSpPr>
            <p:spPr bwMode="auto">
              <a:xfrm>
                <a:off x="4259" y="3245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7" name="Line 223"/>
              <p:cNvSpPr>
                <a:spLocks noChangeShapeType="1"/>
              </p:cNvSpPr>
              <p:nvPr/>
            </p:nvSpPr>
            <p:spPr bwMode="auto">
              <a:xfrm>
                <a:off x="4256" y="3255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8" name="Line 224"/>
              <p:cNvSpPr>
                <a:spLocks noChangeShapeType="1"/>
              </p:cNvSpPr>
              <p:nvPr/>
            </p:nvSpPr>
            <p:spPr bwMode="auto">
              <a:xfrm>
                <a:off x="4253" y="3265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89" name="Line 225"/>
              <p:cNvSpPr>
                <a:spLocks noChangeShapeType="1"/>
              </p:cNvSpPr>
              <p:nvPr/>
            </p:nvSpPr>
            <p:spPr bwMode="auto">
              <a:xfrm>
                <a:off x="4250" y="3276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0" name="Line 226"/>
              <p:cNvSpPr>
                <a:spLocks noChangeShapeType="1"/>
              </p:cNvSpPr>
              <p:nvPr/>
            </p:nvSpPr>
            <p:spPr bwMode="auto">
              <a:xfrm>
                <a:off x="4250" y="3291"/>
                <a:ext cx="1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1" name="Line 227"/>
              <p:cNvSpPr>
                <a:spLocks noChangeShapeType="1"/>
              </p:cNvSpPr>
              <p:nvPr/>
            </p:nvSpPr>
            <p:spPr bwMode="auto">
              <a:xfrm>
                <a:off x="4250" y="3301"/>
                <a:ext cx="1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2" name="Line 228"/>
              <p:cNvSpPr>
                <a:spLocks noChangeShapeType="1"/>
              </p:cNvSpPr>
              <p:nvPr/>
            </p:nvSpPr>
            <p:spPr bwMode="auto">
              <a:xfrm>
                <a:off x="4250" y="3311"/>
                <a:ext cx="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3" name="Line 229"/>
              <p:cNvSpPr>
                <a:spLocks noChangeShapeType="1"/>
              </p:cNvSpPr>
              <p:nvPr/>
            </p:nvSpPr>
            <p:spPr bwMode="auto">
              <a:xfrm>
                <a:off x="4253" y="3321"/>
                <a:ext cx="3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4" name="Line 230"/>
              <p:cNvSpPr>
                <a:spLocks noChangeShapeType="1"/>
              </p:cNvSpPr>
              <p:nvPr/>
            </p:nvSpPr>
            <p:spPr bwMode="auto">
              <a:xfrm>
                <a:off x="4256" y="3332"/>
                <a:ext cx="3" cy="1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5" name="Line 231"/>
              <p:cNvSpPr>
                <a:spLocks noChangeShapeType="1"/>
              </p:cNvSpPr>
              <p:nvPr/>
            </p:nvSpPr>
            <p:spPr bwMode="auto">
              <a:xfrm>
                <a:off x="4259" y="3347"/>
                <a:ext cx="7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6" name="Line 232"/>
              <p:cNvSpPr>
                <a:spLocks noChangeShapeType="1"/>
              </p:cNvSpPr>
              <p:nvPr/>
            </p:nvSpPr>
            <p:spPr bwMode="auto">
              <a:xfrm>
                <a:off x="4266" y="3357"/>
                <a:ext cx="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7" name="Line 233"/>
              <p:cNvSpPr>
                <a:spLocks noChangeShapeType="1"/>
              </p:cNvSpPr>
              <p:nvPr/>
            </p:nvSpPr>
            <p:spPr bwMode="auto">
              <a:xfrm>
                <a:off x="4272" y="3367"/>
                <a:ext cx="7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8" name="Line 234"/>
              <p:cNvSpPr>
                <a:spLocks noChangeShapeType="1"/>
              </p:cNvSpPr>
              <p:nvPr/>
            </p:nvSpPr>
            <p:spPr bwMode="auto">
              <a:xfrm>
                <a:off x="4279" y="3378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499" name="Line 235"/>
              <p:cNvSpPr>
                <a:spLocks noChangeShapeType="1"/>
              </p:cNvSpPr>
              <p:nvPr/>
            </p:nvSpPr>
            <p:spPr bwMode="auto">
              <a:xfrm>
                <a:off x="4289" y="3388"/>
                <a:ext cx="9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0" name="Line 236"/>
              <p:cNvSpPr>
                <a:spLocks noChangeShapeType="1"/>
              </p:cNvSpPr>
              <p:nvPr/>
            </p:nvSpPr>
            <p:spPr bwMode="auto">
              <a:xfrm>
                <a:off x="4298" y="3398"/>
                <a:ext cx="10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1" name="Line 237"/>
              <p:cNvSpPr>
                <a:spLocks noChangeShapeType="1"/>
              </p:cNvSpPr>
              <p:nvPr/>
            </p:nvSpPr>
            <p:spPr bwMode="auto">
              <a:xfrm>
                <a:off x="4308" y="3408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2" name="Line 238"/>
              <p:cNvSpPr>
                <a:spLocks noChangeShapeType="1"/>
              </p:cNvSpPr>
              <p:nvPr/>
            </p:nvSpPr>
            <p:spPr bwMode="auto">
              <a:xfrm>
                <a:off x="4321" y="3418"/>
                <a:ext cx="13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3" name="Line 239"/>
              <p:cNvSpPr>
                <a:spLocks noChangeShapeType="1"/>
              </p:cNvSpPr>
              <p:nvPr/>
            </p:nvSpPr>
            <p:spPr bwMode="auto">
              <a:xfrm>
                <a:off x="4334" y="3423"/>
                <a:ext cx="13" cy="1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4" name="Line 240"/>
              <p:cNvSpPr>
                <a:spLocks noChangeShapeType="1"/>
              </p:cNvSpPr>
              <p:nvPr/>
            </p:nvSpPr>
            <p:spPr bwMode="auto">
              <a:xfrm>
                <a:off x="4347" y="3434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5" name="Line 241"/>
              <p:cNvSpPr>
                <a:spLocks noChangeShapeType="1"/>
              </p:cNvSpPr>
              <p:nvPr/>
            </p:nvSpPr>
            <p:spPr bwMode="auto">
              <a:xfrm>
                <a:off x="4360" y="3444"/>
                <a:ext cx="17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6" name="Line 242"/>
              <p:cNvSpPr>
                <a:spLocks noChangeShapeType="1"/>
              </p:cNvSpPr>
              <p:nvPr/>
            </p:nvSpPr>
            <p:spPr bwMode="auto">
              <a:xfrm>
                <a:off x="4377" y="3449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7" name="Line 243"/>
              <p:cNvSpPr>
                <a:spLocks noChangeShapeType="1"/>
              </p:cNvSpPr>
              <p:nvPr/>
            </p:nvSpPr>
            <p:spPr bwMode="auto">
              <a:xfrm>
                <a:off x="4393" y="3454"/>
                <a:ext cx="1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8" name="Line 244"/>
              <p:cNvSpPr>
                <a:spLocks noChangeShapeType="1"/>
              </p:cNvSpPr>
              <p:nvPr/>
            </p:nvSpPr>
            <p:spPr bwMode="auto">
              <a:xfrm>
                <a:off x="4409" y="3464"/>
                <a:ext cx="17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09" name="Line 245"/>
              <p:cNvSpPr>
                <a:spLocks noChangeShapeType="1"/>
              </p:cNvSpPr>
              <p:nvPr/>
            </p:nvSpPr>
            <p:spPr bwMode="auto">
              <a:xfrm>
                <a:off x="4426" y="3469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0" name="Line 246"/>
              <p:cNvSpPr>
                <a:spLocks noChangeShapeType="1"/>
              </p:cNvSpPr>
              <p:nvPr/>
            </p:nvSpPr>
            <p:spPr bwMode="auto">
              <a:xfrm>
                <a:off x="4445" y="3474"/>
                <a:ext cx="17" cy="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1" name="Line 247"/>
              <p:cNvSpPr>
                <a:spLocks noChangeShapeType="1"/>
              </p:cNvSpPr>
              <p:nvPr/>
            </p:nvSpPr>
            <p:spPr bwMode="auto">
              <a:xfrm>
                <a:off x="4462" y="3480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2" name="Line 248"/>
              <p:cNvSpPr>
                <a:spLocks noChangeShapeType="1"/>
              </p:cNvSpPr>
              <p:nvPr/>
            </p:nvSpPr>
            <p:spPr bwMode="auto">
              <a:xfrm>
                <a:off x="4481" y="3485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3" name="Line 249"/>
              <p:cNvSpPr>
                <a:spLocks noChangeShapeType="1"/>
              </p:cNvSpPr>
              <p:nvPr/>
            </p:nvSpPr>
            <p:spPr bwMode="auto">
              <a:xfrm>
                <a:off x="4501" y="3490"/>
                <a:ext cx="23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4" name="Line 250"/>
              <p:cNvSpPr>
                <a:spLocks noChangeShapeType="1"/>
              </p:cNvSpPr>
              <p:nvPr/>
            </p:nvSpPr>
            <p:spPr bwMode="auto">
              <a:xfrm>
                <a:off x="4524" y="3495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5" name="Line 251"/>
              <p:cNvSpPr>
                <a:spLocks noChangeShapeType="1"/>
              </p:cNvSpPr>
              <p:nvPr/>
            </p:nvSpPr>
            <p:spPr bwMode="auto">
              <a:xfrm>
                <a:off x="4543" y="3495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6" name="Line 252"/>
              <p:cNvSpPr>
                <a:spLocks noChangeShapeType="1"/>
              </p:cNvSpPr>
              <p:nvPr/>
            </p:nvSpPr>
            <p:spPr bwMode="auto">
              <a:xfrm>
                <a:off x="4563" y="3500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7" name="Line 253"/>
              <p:cNvSpPr>
                <a:spLocks noChangeShapeType="1"/>
              </p:cNvSpPr>
              <p:nvPr/>
            </p:nvSpPr>
            <p:spPr bwMode="auto">
              <a:xfrm>
                <a:off x="4582" y="3500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8" name="Line 254"/>
              <p:cNvSpPr>
                <a:spLocks noChangeShapeType="1"/>
              </p:cNvSpPr>
              <p:nvPr/>
            </p:nvSpPr>
            <p:spPr bwMode="auto">
              <a:xfrm>
                <a:off x="4605" y="3500"/>
                <a:ext cx="20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19" name="Line 255"/>
              <p:cNvSpPr>
                <a:spLocks noChangeShapeType="1"/>
              </p:cNvSpPr>
              <p:nvPr/>
            </p:nvSpPr>
            <p:spPr bwMode="auto">
              <a:xfrm>
                <a:off x="4625" y="3500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0" name="Line 256"/>
              <p:cNvSpPr>
                <a:spLocks noChangeShapeType="1"/>
              </p:cNvSpPr>
              <p:nvPr/>
            </p:nvSpPr>
            <p:spPr bwMode="auto">
              <a:xfrm>
                <a:off x="4648" y="3500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1" name="Line 257"/>
              <p:cNvSpPr>
                <a:spLocks noChangeShapeType="1"/>
              </p:cNvSpPr>
              <p:nvPr/>
            </p:nvSpPr>
            <p:spPr bwMode="auto">
              <a:xfrm>
                <a:off x="4667" y="3500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2" name="Line 258"/>
              <p:cNvSpPr>
                <a:spLocks noChangeShapeType="1"/>
              </p:cNvSpPr>
              <p:nvPr/>
            </p:nvSpPr>
            <p:spPr bwMode="auto">
              <a:xfrm flipV="1">
                <a:off x="4690" y="3495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3" name="Line 259"/>
              <p:cNvSpPr>
                <a:spLocks noChangeShapeType="1"/>
              </p:cNvSpPr>
              <p:nvPr/>
            </p:nvSpPr>
            <p:spPr bwMode="auto">
              <a:xfrm>
                <a:off x="4710" y="3495"/>
                <a:ext cx="1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4" name="Line 260"/>
              <p:cNvSpPr>
                <a:spLocks noChangeShapeType="1"/>
              </p:cNvSpPr>
              <p:nvPr/>
            </p:nvSpPr>
            <p:spPr bwMode="auto">
              <a:xfrm flipV="1">
                <a:off x="4729" y="3490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5" name="Line 261"/>
              <p:cNvSpPr>
                <a:spLocks noChangeShapeType="1"/>
              </p:cNvSpPr>
              <p:nvPr/>
            </p:nvSpPr>
            <p:spPr bwMode="auto">
              <a:xfrm>
                <a:off x="4749" y="3490"/>
                <a:ext cx="23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6" name="Line 262"/>
              <p:cNvSpPr>
                <a:spLocks noChangeShapeType="1"/>
              </p:cNvSpPr>
              <p:nvPr/>
            </p:nvSpPr>
            <p:spPr bwMode="auto">
              <a:xfrm flipV="1">
                <a:off x="4772" y="3485"/>
                <a:ext cx="19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7" name="Line 263"/>
              <p:cNvSpPr>
                <a:spLocks noChangeShapeType="1"/>
              </p:cNvSpPr>
              <p:nvPr/>
            </p:nvSpPr>
            <p:spPr bwMode="auto">
              <a:xfrm flipV="1">
                <a:off x="4791" y="3480"/>
                <a:ext cx="16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8" name="Line 264"/>
              <p:cNvSpPr>
                <a:spLocks noChangeShapeType="1"/>
              </p:cNvSpPr>
              <p:nvPr/>
            </p:nvSpPr>
            <p:spPr bwMode="auto">
              <a:xfrm flipV="1">
                <a:off x="4807" y="3474"/>
                <a:ext cx="20" cy="6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29" name="Line 265"/>
              <p:cNvSpPr>
                <a:spLocks noChangeShapeType="1"/>
              </p:cNvSpPr>
              <p:nvPr/>
            </p:nvSpPr>
            <p:spPr bwMode="auto">
              <a:xfrm flipV="1">
                <a:off x="4827" y="3469"/>
                <a:ext cx="20" cy="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530" name="Line 266"/>
              <p:cNvSpPr>
                <a:spLocks noChangeShapeType="1"/>
              </p:cNvSpPr>
              <p:nvPr/>
            </p:nvSpPr>
            <p:spPr bwMode="auto">
              <a:xfrm flipV="1">
                <a:off x="4847" y="3459"/>
                <a:ext cx="16" cy="10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531" name="Line 267"/>
            <p:cNvSpPr>
              <a:spLocks noChangeShapeType="1"/>
            </p:cNvSpPr>
            <p:nvPr/>
          </p:nvSpPr>
          <p:spPr bwMode="auto">
            <a:xfrm flipV="1">
              <a:off x="6442" y="3313"/>
              <a:ext cx="16" cy="5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32" name="Line 268"/>
            <p:cNvSpPr>
              <a:spLocks noChangeShapeType="1"/>
            </p:cNvSpPr>
            <p:nvPr/>
          </p:nvSpPr>
          <p:spPr bwMode="auto">
            <a:xfrm flipV="1">
              <a:off x="6458" y="3308"/>
              <a:ext cx="16" cy="5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33" name="Line 269"/>
            <p:cNvSpPr>
              <a:spLocks noChangeShapeType="1"/>
            </p:cNvSpPr>
            <p:nvPr/>
          </p:nvSpPr>
          <p:spPr bwMode="auto">
            <a:xfrm flipV="1">
              <a:off x="6474" y="3298"/>
              <a:ext cx="14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34" name="Line 270"/>
            <p:cNvSpPr>
              <a:spLocks noChangeShapeType="1"/>
            </p:cNvSpPr>
            <p:nvPr/>
          </p:nvSpPr>
          <p:spPr bwMode="auto">
            <a:xfrm flipV="1">
              <a:off x="6488" y="3288"/>
              <a:ext cx="16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35" name="Line 271"/>
            <p:cNvSpPr>
              <a:spLocks noChangeShapeType="1"/>
            </p:cNvSpPr>
            <p:nvPr/>
          </p:nvSpPr>
          <p:spPr bwMode="auto">
            <a:xfrm flipV="1">
              <a:off x="6504" y="3282"/>
              <a:ext cx="13" cy="6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36" name="Line 272"/>
            <p:cNvSpPr>
              <a:spLocks noChangeShapeType="1"/>
            </p:cNvSpPr>
            <p:nvPr/>
          </p:nvSpPr>
          <p:spPr bwMode="auto">
            <a:xfrm flipV="1">
              <a:off x="6517" y="3272"/>
              <a:ext cx="13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37" name="Line 273"/>
            <p:cNvSpPr>
              <a:spLocks noChangeShapeType="1"/>
            </p:cNvSpPr>
            <p:nvPr/>
          </p:nvSpPr>
          <p:spPr bwMode="auto">
            <a:xfrm flipV="1">
              <a:off x="6530" y="3262"/>
              <a:ext cx="10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38" name="Line 274"/>
            <p:cNvSpPr>
              <a:spLocks noChangeShapeType="1"/>
            </p:cNvSpPr>
            <p:nvPr/>
          </p:nvSpPr>
          <p:spPr bwMode="auto">
            <a:xfrm flipV="1">
              <a:off x="6540" y="3252"/>
              <a:ext cx="13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39" name="Line 275"/>
            <p:cNvSpPr>
              <a:spLocks noChangeShapeType="1"/>
            </p:cNvSpPr>
            <p:nvPr/>
          </p:nvSpPr>
          <p:spPr bwMode="auto">
            <a:xfrm flipV="1">
              <a:off x="6553" y="3242"/>
              <a:ext cx="6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0" name="Line 276"/>
            <p:cNvSpPr>
              <a:spLocks noChangeShapeType="1"/>
            </p:cNvSpPr>
            <p:nvPr/>
          </p:nvSpPr>
          <p:spPr bwMode="auto">
            <a:xfrm flipV="1">
              <a:off x="6559" y="3231"/>
              <a:ext cx="10" cy="1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1" name="Line 277"/>
            <p:cNvSpPr>
              <a:spLocks noChangeShapeType="1"/>
            </p:cNvSpPr>
            <p:nvPr/>
          </p:nvSpPr>
          <p:spPr bwMode="auto">
            <a:xfrm flipV="1">
              <a:off x="6569" y="3221"/>
              <a:ext cx="7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2" name="Line 278"/>
            <p:cNvSpPr>
              <a:spLocks noChangeShapeType="1"/>
            </p:cNvSpPr>
            <p:nvPr/>
          </p:nvSpPr>
          <p:spPr bwMode="auto">
            <a:xfrm flipV="1">
              <a:off x="6576" y="3211"/>
              <a:ext cx="6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3" name="Line 279"/>
            <p:cNvSpPr>
              <a:spLocks noChangeShapeType="1"/>
            </p:cNvSpPr>
            <p:nvPr/>
          </p:nvSpPr>
          <p:spPr bwMode="auto">
            <a:xfrm flipV="1">
              <a:off x="6582" y="3201"/>
              <a:ext cx="7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4" name="Line 280"/>
            <p:cNvSpPr>
              <a:spLocks noChangeShapeType="1"/>
            </p:cNvSpPr>
            <p:nvPr/>
          </p:nvSpPr>
          <p:spPr bwMode="auto">
            <a:xfrm flipV="1">
              <a:off x="6589" y="3191"/>
              <a:ext cx="3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5" name="Line 281"/>
            <p:cNvSpPr>
              <a:spLocks noChangeShapeType="1"/>
            </p:cNvSpPr>
            <p:nvPr/>
          </p:nvSpPr>
          <p:spPr bwMode="auto">
            <a:xfrm flipV="1">
              <a:off x="6592" y="3180"/>
              <a:ext cx="3" cy="1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6" name="Line 282"/>
            <p:cNvSpPr>
              <a:spLocks noChangeShapeType="1"/>
            </p:cNvSpPr>
            <p:nvPr/>
          </p:nvSpPr>
          <p:spPr bwMode="auto">
            <a:xfrm flipV="1">
              <a:off x="6595" y="3165"/>
              <a:ext cx="3" cy="15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7" name="Line 283"/>
            <p:cNvSpPr>
              <a:spLocks noChangeShapeType="1"/>
            </p:cNvSpPr>
            <p:nvPr/>
          </p:nvSpPr>
          <p:spPr bwMode="auto">
            <a:xfrm flipV="1">
              <a:off x="6598" y="3155"/>
              <a:ext cx="1" cy="10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8" name="Line 284"/>
            <p:cNvSpPr>
              <a:spLocks noChangeShapeType="1"/>
            </p:cNvSpPr>
            <p:nvPr/>
          </p:nvSpPr>
          <p:spPr bwMode="auto">
            <a:xfrm>
              <a:off x="6598" y="3145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49" name="Line 285"/>
            <p:cNvSpPr>
              <a:spLocks noChangeShapeType="1"/>
            </p:cNvSpPr>
            <p:nvPr/>
          </p:nvSpPr>
          <p:spPr bwMode="auto">
            <a:xfrm>
              <a:off x="6595" y="3135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0" name="Line 286"/>
            <p:cNvSpPr>
              <a:spLocks noChangeShapeType="1"/>
            </p:cNvSpPr>
            <p:nvPr/>
          </p:nvSpPr>
          <p:spPr bwMode="auto">
            <a:xfrm>
              <a:off x="6595" y="3124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1" name="Line 287"/>
            <p:cNvSpPr>
              <a:spLocks noChangeShapeType="1"/>
            </p:cNvSpPr>
            <p:nvPr/>
          </p:nvSpPr>
          <p:spPr bwMode="auto">
            <a:xfrm>
              <a:off x="6589" y="3109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2" name="Line 288"/>
            <p:cNvSpPr>
              <a:spLocks noChangeShapeType="1"/>
            </p:cNvSpPr>
            <p:nvPr/>
          </p:nvSpPr>
          <p:spPr bwMode="auto">
            <a:xfrm>
              <a:off x="6585" y="3099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3" name="Line 289"/>
            <p:cNvSpPr>
              <a:spLocks noChangeShapeType="1"/>
            </p:cNvSpPr>
            <p:nvPr/>
          </p:nvSpPr>
          <p:spPr bwMode="auto">
            <a:xfrm>
              <a:off x="6579" y="3089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4" name="Line 290"/>
            <p:cNvSpPr>
              <a:spLocks noChangeShapeType="1"/>
            </p:cNvSpPr>
            <p:nvPr/>
          </p:nvSpPr>
          <p:spPr bwMode="auto">
            <a:xfrm>
              <a:off x="6572" y="3078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5" name="Line 291"/>
            <p:cNvSpPr>
              <a:spLocks noChangeShapeType="1"/>
            </p:cNvSpPr>
            <p:nvPr/>
          </p:nvSpPr>
          <p:spPr bwMode="auto">
            <a:xfrm>
              <a:off x="6563" y="3068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6" name="Line 292"/>
            <p:cNvSpPr>
              <a:spLocks noChangeShapeType="1"/>
            </p:cNvSpPr>
            <p:nvPr/>
          </p:nvSpPr>
          <p:spPr bwMode="auto">
            <a:xfrm>
              <a:off x="6553" y="3058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7" name="Line 293"/>
            <p:cNvSpPr>
              <a:spLocks noChangeShapeType="1"/>
            </p:cNvSpPr>
            <p:nvPr/>
          </p:nvSpPr>
          <p:spPr bwMode="auto">
            <a:xfrm>
              <a:off x="6543" y="3048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8" name="Line 294"/>
            <p:cNvSpPr>
              <a:spLocks noChangeShapeType="1"/>
            </p:cNvSpPr>
            <p:nvPr/>
          </p:nvSpPr>
          <p:spPr bwMode="auto">
            <a:xfrm>
              <a:off x="6533" y="3038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59" name="Line 295"/>
            <p:cNvSpPr>
              <a:spLocks noChangeShapeType="1"/>
            </p:cNvSpPr>
            <p:nvPr/>
          </p:nvSpPr>
          <p:spPr bwMode="auto">
            <a:xfrm>
              <a:off x="6520" y="3027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60" name="Line 296"/>
            <p:cNvSpPr>
              <a:spLocks noChangeShapeType="1"/>
            </p:cNvSpPr>
            <p:nvPr/>
          </p:nvSpPr>
          <p:spPr bwMode="auto">
            <a:xfrm>
              <a:off x="6507" y="3022"/>
              <a:ext cx="1" cy="1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61" name="Line 297"/>
            <p:cNvSpPr>
              <a:spLocks noChangeShapeType="1"/>
            </p:cNvSpPr>
            <p:nvPr/>
          </p:nvSpPr>
          <p:spPr bwMode="auto">
            <a:xfrm>
              <a:off x="6598" y="2232"/>
              <a:ext cx="1" cy="923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62" name="Line 298"/>
            <p:cNvSpPr>
              <a:spLocks noChangeShapeType="1"/>
            </p:cNvSpPr>
            <p:nvPr/>
          </p:nvSpPr>
          <p:spPr bwMode="auto">
            <a:xfrm>
              <a:off x="5825" y="2232"/>
              <a:ext cx="4" cy="923"/>
            </a:xfrm>
            <a:prstGeom prst="line">
              <a:avLst/>
            </a:pr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809" name="Text Box 545"/>
            <p:cNvSpPr txBox="1">
              <a:spLocks noChangeArrowheads="1"/>
            </p:cNvSpPr>
            <p:nvPr/>
          </p:nvSpPr>
          <p:spPr bwMode="auto">
            <a:xfrm>
              <a:off x="6186" y="208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O</a:t>
              </a:r>
            </a:p>
          </p:txBody>
        </p:sp>
        <p:sp>
          <p:nvSpPr>
            <p:cNvPr id="11810" name="Text Box 546"/>
            <p:cNvSpPr txBox="1">
              <a:spLocks noChangeArrowheads="1"/>
            </p:cNvSpPr>
            <p:nvPr/>
          </p:nvSpPr>
          <p:spPr bwMode="auto">
            <a:xfrm>
              <a:off x="6186" y="300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O’</a:t>
              </a:r>
            </a:p>
          </p:txBody>
        </p:sp>
        <p:sp>
          <p:nvSpPr>
            <p:cNvPr id="11811" name="Oval 547"/>
            <p:cNvSpPr>
              <a:spLocks noChangeArrowheads="1"/>
            </p:cNvSpPr>
            <p:nvPr/>
          </p:nvSpPr>
          <p:spPr bwMode="auto">
            <a:xfrm>
              <a:off x="6204" y="2202"/>
              <a:ext cx="23" cy="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812" name="Oval 548"/>
            <p:cNvSpPr>
              <a:spLocks noChangeArrowheads="1"/>
            </p:cNvSpPr>
            <p:nvPr/>
          </p:nvSpPr>
          <p:spPr bwMode="auto">
            <a:xfrm>
              <a:off x="6204" y="3120"/>
              <a:ext cx="23" cy="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" name="Group 559"/>
          <p:cNvGrpSpPr>
            <a:grpSpLocks/>
          </p:cNvGrpSpPr>
          <p:nvPr/>
        </p:nvGrpSpPr>
        <p:grpSpPr bwMode="auto">
          <a:xfrm>
            <a:off x="3946525" y="2486042"/>
            <a:ext cx="2894013" cy="3443288"/>
            <a:chOff x="4129" y="1592"/>
            <a:chExt cx="1823" cy="2169"/>
          </a:xfrm>
        </p:grpSpPr>
        <p:grpSp>
          <p:nvGrpSpPr>
            <p:cNvPr id="9" name="Group 554"/>
            <p:cNvGrpSpPr>
              <a:grpSpLocks/>
            </p:cNvGrpSpPr>
            <p:nvPr/>
          </p:nvGrpSpPr>
          <p:grpSpPr bwMode="auto">
            <a:xfrm>
              <a:off x="4286" y="1752"/>
              <a:ext cx="1474" cy="1936"/>
              <a:chOff x="3901" y="1525"/>
              <a:chExt cx="1474" cy="1936"/>
            </a:xfrm>
          </p:grpSpPr>
          <p:grpSp>
            <p:nvGrpSpPr>
              <p:cNvPr id="10" name="Group 553"/>
              <p:cNvGrpSpPr>
                <a:grpSpLocks/>
              </p:cNvGrpSpPr>
              <p:nvPr/>
            </p:nvGrpSpPr>
            <p:grpSpPr bwMode="auto">
              <a:xfrm>
                <a:off x="3901" y="1525"/>
                <a:ext cx="1460" cy="1936"/>
                <a:chOff x="5511" y="1684"/>
                <a:chExt cx="1460" cy="1936"/>
              </a:xfrm>
            </p:grpSpPr>
            <p:sp>
              <p:nvSpPr>
                <p:cNvPr id="11268" name="Line 4"/>
                <p:cNvSpPr>
                  <a:spLocks noChangeShapeType="1"/>
                </p:cNvSpPr>
                <p:nvPr/>
              </p:nvSpPr>
              <p:spPr bwMode="auto">
                <a:xfrm flipH="1" flipV="1">
                  <a:off x="5939" y="1684"/>
                  <a:ext cx="1032" cy="1458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6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511" y="1684"/>
                  <a:ext cx="428" cy="1491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7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757" y="1684"/>
                  <a:ext cx="182" cy="1936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7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757" y="3142"/>
                  <a:ext cx="1214" cy="478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72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5511" y="3175"/>
                  <a:ext cx="246" cy="445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1815" name="Line 551"/>
              <p:cNvSpPr>
                <a:spLocks noChangeShapeType="1"/>
              </p:cNvSpPr>
              <p:nvPr/>
            </p:nvSpPr>
            <p:spPr bwMode="auto">
              <a:xfrm flipV="1">
                <a:off x="3901" y="2976"/>
                <a:ext cx="1474" cy="3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819" name="Text Box 555"/>
            <p:cNvSpPr txBox="1">
              <a:spLocks noChangeArrowheads="1"/>
            </p:cNvSpPr>
            <p:nvPr/>
          </p:nvSpPr>
          <p:spPr bwMode="auto">
            <a:xfrm>
              <a:off x="4630" y="159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11820" name="Text Box 556"/>
            <p:cNvSpPr txBox="1">
              <a:spLocks noChangeArrowheads="1"/>
            </p:cNvSpPr>
            <p:nvPr/>
          </p:nvSpPr>
          <p:spPr bwMode="auto">
            <a:xfrm>
              <a:off x="5712" y="305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B</a:t>
              </a:r>
            </a:p>
          </p:txBody>
        </p:sp>
        <p:sp>
          <p:nvSpPr>
            <p:cNvPr id="11821" name="Text Box 557"/>
            <p:cNvSpPr txBox="1">
              <a:spLocks noChangeArrowheads="1"/>
            </p:cNvSpPr>
            <p:nvPr/>
          </p:nvSpPr>
          <p:spPr bwMode="auto">
            <a:xfrm>
              <a:off x="4129" y="309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</a:t>
              </a:r>
            </a:p>
          </p:txBody>
        </p:sp>
        <p:sp>
          <p:nvSpPr>
            <p:cNvPr id="11822" name="Text Box 558"/>
            <p:cNvSpPr txBox="1">
              <a:spLocks noChangeArrowheads="1"/>
            </p:cNvSpPr>
            <p:nvPr/>
          </p:nvSpPr>
          <p:spPr bwMode="auto">
            <a:xfrm>
              <a:off x="4358" y="3569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</a:t>
              </a:r>
            </a:p>
          </p:txBody>
        </p:sp>
      </p:grpSp>
      <p:grpSp>
        <p:nvGrpSpPr>
          <p:cNvPr id="11" name="Group 699"/>
          <p:cNvGrpSpPr>
            <a:grpSpLocks/>
          </p:cNvGrpSpPr>
          <p:nvPr/>
        </p:nvGrpSpPr>
        <p:grpSpPr bwMode="auto">
          <a:xfrm>
            <a:off x="971550" y="3186129"/>
            <a:ext cx="1693863" cy="2600325"/>
            <a:chOff x="-159" y="1157"/>
            <a:chExt cx="1067" cy="1638"/>
          </a:xfrm>
        </p:grpSpPr>
        <p:sp>
          <p:nvSpPr>
            <p:cNvPr id="11790" name="Text Box 526"/>
            <p:cNvSpPr txBox="1">
              <a:spLocks noChangeArrowheads="1"/>
            </p:cNvSpPr>
            <p:nvPr/>
          </p:nvSpPr>
          <p:spPr bwMode="auto">
            <a:xfrm>
              <a:off x="352" y="152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B</a:t>
              </a:r>
            </a:p>
          </p:txBody>
        </p:sp>
        <p:sp>
          <p:nvSpPr>
            <p:cNvPr id="11791" name="Text Box 527"/>
            <p:cNvSpPr txBox="1">
              <a:spLocks noChangeArrowheads="1"/>
            </p:cNvSpPr>
            <p:nvPr/>
          </p:nvSpPr>
          <p:spPr bwMode="auto">
            <a:xfrm>
              <a:off x="42" y="147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</a:t>
              </a:r>
            </a:p>
          </p:txBody>
        </p:sp>
        <p:sp>
          <p:nvSpPr>
            <p:cNvPr id="11806" name="Text Box 542"/>
            <p:cNvSpPr txBox="1">
              <a:spLocks noChangeArrowheads="1"/>
            </p:cNvSpPr>
            <p:nvPr/>
          </p:nvSpPr>
          <p:spPr bwMode="auto">
            <a:xfrm>
              <a:off x="668" y="142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11807" name="Text Box 543"/>
            <p:cNvSpPr txBox="1">
              <a:spLocks noChangeArrowheads="1"/>
            </p:cNvSpPr>
            <p:nvPr/>
          </p:nvSpPr>
          <p:spPr bwMode="auto">
            <a:xfrm>
              <a:off x="-108" y="129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</a:t>
              </a:r>
            </a:p>
          </p:txBody>
        </p:sp>
        <p:grpSp>
          <p:nvGrpSpPr>
            <p:cNvPr id="12" name="Group 689"/>
            <p:cNvGrpSpPr>
              <a:grpSpLocks/>
            </p:cNvGrpSpPr>
            <p:nvPr/>
          </p:nvGrpSpPr>
          <p:grpSpPr bwMode="auto">
            <a:xfrm>
              <a:off x="0" y="1321"/>
              <a:ext cx="702" cy="1433"/>
              <a:chOff x="-351" y="935"/>
              <a:chExt cx="702" cy="1433"/>
            </a:xfrm>
          </p:grpSpPr>
          <p:grpSp>
            <p:nvGrpSpPr>
              <p:cNvPr id="13" name="Group 686"/>
              <p:cNvGrpSpPr>
                <a:grpSpLocks/>
              </p:cNvGrpSpPr>
              <p:nvPr/>
            </p:nvGrpSpPr>
            <p:grpSpPr bwMode="auto">
              <a:xfrm>
                <a:off x="-351" y="935"/>
                <a:ext cx="702" cy="1433"/>
                <a:chOff x="-1090" y="2006"/>
                <a:chExt cx="702" cy="1433"/>
              </a:xfrm>
            </p:grpSpPr>
            <p:sp>
              <p:nvSpPr>
                <p:cNvPr id="11826" name="Line 562"/>
                <p:cNvSpPr>
                  <a:spLocks noChangeShapeType="1"/>
                </p:cNvSpPr>
                <p:nvPr/>
              </p:nvSpPr>
              <p:spPr bwMode="auto">
                <a:xfrm flipV="1">
                  <a:off x="-637" y="2238"/>
                  <a:ext cx="249" cy="139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27" name="Line 563"/>
                <p:cNvSpPr>
                  <a:spLocks noChangeShapeType="1"/>
                </p:cNvSpPr>
                <p:nvPr/>
              </p:nvSpPr>
              <p:spPr bwMode="auto">
                <a:xfrm>
                  <a:off x="-486" y="2052"/>
                  <a:ext cx="98" cy="186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28" name="Line 564"/>
                <p:cNvSpPr>
                  <a:spLocks noChangeShapeType="1"/>
                </p:cNvSpPr>
                <p:nvPr/>
              </p:nvSpPr>
              <p:spPr bwMode="auto">
                <a:xfrm flipH="1" flipV="1">
                  <a:off x="-837" y="2006"/>
                  <a:ext cx="351" cy="46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29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-1087" y="2006"/>
                  <a:ext cx="250" cy="134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0" name="Line 566"/>
                <p:cNvSpPr>
                  <a:spLocks noChangeShapeType="1"/>
                </p:cNvSpPr>
                <p:nvPr/>
              </p:nvSpPr>
              <p:spPr bwMode="auto">
                <a:xfrm>
                  <a:off x="-1087" y="2140"/>
                  <a:ext cx="102" cy="185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1" name="Line 567"/>
                <p:cNvSpPr>
                  <a:spLocks noChangeShapeType="1"/>
                </p:cNvSpPr>
                <p:nvPr/>
              </p:nvSpPr>
              <p:spPr bwMode="auto">
                <a:xfrm>
                  <a:off x="-985" y="2325"/>
                  <a:ext cx="348" cy="52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2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-640" y="2377"/>
                  <a:ext cx="3" cy="1062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3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-640" y="3305"/>
                  <a:ext cx="249" cy="134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4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-391" y="2238"/>
                  <a:ext cx="3" cy="1067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5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-1090" y="2140"/>
                  <a:ext cx="3" cy="1067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6" name="Line 572"/>
                <p:cNvSpPr>
                  <a:spLocks noChangeShapeType="1"/>
                </p:cNvSpPr>
                <p:nvPr/>
              </p:nvSpPr>
              <p:spPr bwMode="auto">
                <a:xfrm>
                  <a:off x="-1090" y="3207"/>
                  <a:ext cx="102" cy="185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7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-988" y="2325"/>
                  <a:ext cx="3" cy="1067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38" name="Line 574"/>
                <p:cNvSpPr>
                  <a:spLocks noChangeShapeType="1"/>
                </p:cNvSpPr>
                <p:nvPr/>
              </p:nvSpPr>
              <p:spPr bwMode="auto">
                <a:xfrm>
                  <a:off x="-988" y="3392"/>
                  <a:ext cx="348" cy="47"/>
                </a:xfrm>
                <a:prstGeom prst="line">
                  <a:avLst/>
                </a:prstGeom>
                <a:noFill/>
                <a:ln w="20638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1946" name="Line 682"/>
              <p:cNvSpPr>
                <a:spLocks noChangeShapeType="1"/>
              </p:cNvSpPr>
              <p:nvPr/>
            </p:nvSpPr>
            <p:spPr bwMode="auto">
              <a:xfrm flipV="1">
                <a:off x="243" y="985"/>
                <a:ext cx="3" cy="1062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47" name="Line 683"/>
              <p:cNvSpPr>
                <a:spLocks noChangeShapeType="1"/>
              </p:cNvSpPr>
              <p:nvPr/>
            </p:nvSpPr>
            <p:spPr bwMode="auto">
              <a:xfrm>
                <a:off x="-126" y="2007"/>
                <a:ext cx="348" cy="47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49" name="Line 685"/>
              <p:cNvSpPr>
                <a:spLocks noChangeShapeType="1"/>
              </p:cNvSpPr>
              <p:nvPr/>
            </p:nvSpPr>
            <p:spPr bwMode="auto">
              <a:xfrm flipV="1">
                <a:off x="-351" y="2001"/>
                <a:ext cx="249" cy="134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51" name="Line 687"/>
              <p:cNvSpPr>
                <a:spLocks noChangeShapeType="1"/>
              </p:cNvSpPr>
              <p:nvPr/>
            </p:nvSpPr>
            <p:spPr bwMode="auto">
              <a:xfrm>
                <a:off x="244" y="2046"/>
                <a:ext cx="102" cy="185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52" name="Line 688"/>
              <p:cNvSpPr>
                <a:spLocks noChangeShapeType="1"/>
              </p:cNvSpPr>
              <p:nvPr/>
            </p:nvSpPr>
            <p:spPr bwMode="auto">
              <a:xfrm flipV="1">
                <a:off x="-108" y="941"/>
                <a:ext cx="3" cy="1062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954" name="Text Box 690"/>
            <p:cNvSpPr txBox="1">
              <a:spLocks noChangeArrowheads="1"/>
            </p:cNvSpPr>
            <p:nvPr/>
          </p:nvSpPr>
          <p:spPr bwMode="auto">
            <a:xfrm>
              <a:off x="151" y="115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E</a:t>
              </a:r>
            </a:p>
          </p:txBody>
        </p:sp>
        <p:sp>
          <p:nvSpPr>
            <p:cNvPr id="11955" name="Text Box 691"/>
            <p:cNvSpPr txBox="1">
              <a:spLocks noChangeArrowheads="1"/>
            </p:cNvSpPr>
            <p:nvPr/>
          </p:nvSpPr>
          <p:spPr bwMode="auto">
            <a:xfrm>
              <a:off x="543" y="121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F</a:t>
              </a:r>
            </a:p>
          </p:txBody>
        </p:sp>
        <p:sp>
          <p:nvSpPr>
            <p:cNvPr id="11956" name="Text Box 692"/>
            <p:cNvSpPr txBox="1">
              <a:spLocks noChangeArrowheads="1"/>
            </p:cNvSpPr>
            <p:nvPr/>
          </p:nvSpPr>
          <p:spPr bwMode="auto">
            <a:xfrm>
              <a:off x="281" y="258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B’</a:t>
              </a:r>
            </a:p>
          </p:txBody>
        </p:sp>
        <p:sp>
          <p:nvSpPr>
            <p:cNvPr id="11957" name="Text Box 693"/>
            <p:cNvSpPr txBox="1">
              <a:spLocks noChangeArrowheads="1"/>
            </p:cNvSpPr>
            <p:nvPr/>
          </p:nvSpPr>
          <p:spPr bwMode="auto">
            <a:xfrm>
              <a:off x="-82" y="260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C’</a:t>
              </a:r>
            </a:p>
          </p:txBody>
        </p:sp>
        <p:sp>
          <p:nvSpPr>
            <p:cNvPr id="11958" name="Text Box 694"/>
            <p:cNvSpPr txBox="1">
              <a:spLocks noChangeArrowheads="1"/>
            </p:cNvSpPr>
            <p:nvPr/>
          </p:nvSpPr>
          <p:spPr bwMode="auto">
            <a:xfrm>
              <a:off x="657" y="24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A’</a:t>
              </a:r>
            </a:p>
          </p:txBody>
        </p:sp>
        <p:sp>
          <p:nvSpPr>
            <p:cNvPr id="11959" name="Text Box 695"/>
            <p:cNvSpPr txBox="1">
              <a:spLocks noChangeArrowheads="1"/>
            </p:cNvSpPr>
            <p:nvPr/>
          </p:nvSpPr>
          <p:spPr bwMode="auto">
            <a:xfrm>
              <a:off x="-159" y="2399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D’</a:t>
              </a:r>
            </a:p>
          </p:txBody>
        </p:sp>
        <p:sp>
          <p:nvSpPr>
            <p:cNvPr id="11960" name="Text Box 696"/>
            <p:cNvSpPr txBox="1">
              <a:spLocks noChangeArrowheads="1"/>
            </p:cNvSpPr>
            <p:nvPr/>
          </p:nvSpPr>
          <p:spPr bwMode="auto">
            <a:xfrm>
              <a:off x="71" y="221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E’</a:t>
              </a:r>
            </a:p>
          </p:txBody>
        </p:sp>
        <p:sp>
          <p:nvSpPr>
            <p:cNvPr id="11961" name="Text Box 697"/>
            <p:cNvSpPr txBox="1">
              <a:spLocks noChangeArrowheads="1"/>
            </p:cNvSpPr>
            <p:nvPr/>
          </p:nvSpPr>
          <p:spPr bwMode="auto">
            <a:xfrm>
              <a:off x="453" y="227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F’</a:t>
              </a:r>
            </a:p>
          </p:txBody>
        </p:sp>
      </p:grpSp>
      <p:sp>
        <p:nvSpPr>
          <p:cNvPr id="11964" name="Text Box 700"/>
          <p:cNvSpPr txBox="1">
            <a:spLocks noChangeArrowheads="1"/>
          </p:cNvSpPr>
          <p:nvPr/>
        </p:nvSpPr>
        <p:spPr bwMode="auto">
          <a:xfrm>
            <a:off x="387350" y="5830698"/>
            <a:ext cx="3302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HÌNH LĂNG</a:t>
            </a:r>
            <a:r>
              <a:rPr lang="en-US" sz="2100" dirty="0">
                <a:latin typeface=".VnTimeH" pitchFamily="34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TRỤ ĐỨNG</a:t>
            </a:r>
            <a:endParaRPr lang="en-US" sz="2100" dirty="0">
              <a:latin typeface=".VnTimeH" pitchFamily="34" charset="0"/>
            </a:endParaRPr>
          </a:p>
        </p:txBody>
      </p:sp>
      <p:sp>
        <p:nvSpPr>
          <p:cNvPr id="11965" name="Text Box 701"/>
          <p:cNvSpPr txBox="1">
            <a:spLocks noChangeArrowheads="1"/>
          </p:cNvSpPr>
          <p:nvPr/>
        </p:nvSpPr>
        <p:spPr bwMode="auto">
          <a:xfrm>
            <a:off x="3852882" y="5802332"/>
            <a:ext cx="3505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.VnTimeH" pitchFamily="34" charset="0"/>
              </a:rPr>
              <a:t> </a:t>
            </a:r>
            <a:r>
              <a:rPr lang="en-US" sz="2100" dirty="0" err="1">
                <a:latin typeface=".VnTimeH" pitchFamily="34" charset="0"/>
              </a:rPr>
              <a:t>chãp</a:t>
            </a:r>
            <a:r>
              <a:rPr lang="en-US" sz="2100" dirty="0">
                <a:latin typeface=".VnTimeH" pitchFamily="34" charset="0"/>
              </a:rPr>
              <a:t> tam </a:t>
            </a:r>
            <a:r>
              <a:rPr lang="en-US" sz="2100" dirty="0" err="1">
                <a:latin typeface=".VnTimeH" pitchFamily="34" charset="0"/>
              </a:rPr>
              <a:t>gi¸c</a:t>
            </a:r>
            <a:endParaRPr lang="en-US" sz="2100" dirty="0">
              <a:latin typeface=".VnTimeH" pitchFamily="34" charset="0"/>
            </a:endParaRPr>
          </a:p>
        </p:txBody>
      </p:sp>
      <p:sp>
        <p:nvSpPr>
          <p:cNvPr id="11966" name="Text Box 702"/>
          <p:cNvSpPr txBox="1">
            <a:spLocks noChangeArrowheads="1"/>
          </p:cNvSpPr>
          <p:nvPr/>
        </p:nvSpPr>
        <p:spPr bwMode="auto">
          <a:xfrm>
            <a:off x="7234268" y="5788756"/>
            <a:ext cx="16954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.VnTimeH" pitchFamily="34" charset="0"/>
              </a:rPr>
              <a:t> </a:t>
            </a:r>
            <a:r>
              <a:rPr lang="en-US" sz="2100" dirty="0" err="1">
                <a:latin typeface=".VnTimeH" pitchFamily="34" charset="0"/>
              </a:rPr>
              <a:t>trô</a:t>
            </a:r>
            <a:endParaRPr lang="en-US" sz="2100" dirty="0">
              <a:latin typeface=".VnTimeH" pitchFamily="34" charset="0"/>
            </a:endParaRPr>
          </a:p>
        </p:txBody>
      </p:sp>
      <p:sp>
        <p:nvSpPr>
          <p:cNvPr id="336" name="Rectangle 43"/>
          <p:cNvSpPr>
            <a:spLocks noChangeArrowheads="1"/>
          </p:cNvSpPr>
          <p:nvPr/>
        </p:nvSpPr>
        <p:spPr bwMode="auto">
          <a:xfrm>
            <a:off x="1312887" y="71414"/>
            <a:ext cx="6759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0033CC"/>
                </a:solidFill>
              </a:rPr>
              <a:t>Một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số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hình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quen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thuộc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trong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không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gian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571472" y="714356"/>
            <a:ext cx="3429024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8" grpId="0"/>
      <p:bldP spid="11571" grpId="0"/>
      <p:bldP spid="11964" grpId="0"/>
      <p:bldP spid="11965" grpId="0"/>
      <p:bldP spid="11966" grpId="0"/>
      <p:bldP spid="3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C8B-19B5-4DC7-A2E0-7E677AE5420F}" type="datetime1">
              <a:rPr lang="en-US"/>
              <a:pPr/>
              <a:t>4/1/2023</a:t>
            </a:fld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56DB-51D6-4CBD-A3C5-340F39D54C6C}" type="slidenum">
              <a:rPr lang="en-US"/>
              <a:pPr/>
              <a:t>10</a:t>
            </a:fld>
            <a:endParaRPr lang="en-US"/>
          </a:p>
        </p:txBody>
      </p:sp>
      <p:pic>
        <p:nvPicPr>
          <p:cNvPr id="189486" name="Picture 46" descr="background power point 2007 lucu free newsv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20188" cy="6840537"/>
          </a:xfrm>
          <a:prstGeom prst="rect">
            <a:avLst/>
          </a:prstGeom>
          <a:noFill/>
        </p:spPr>
      </p:pic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3743325" y="2120900"/>
            <a:ext cx="2232025" cy="1482725"/>
          </a:xfrm>
          <a:prstGeom prst="rect">
            <a:avLst/>
          </a:prstGeom>
          <a:gradFill rotWithShape="1">
            <a:gsLst>
              <a:gs pos="0">
                <a:srgbClr val="8B009A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9451" name="AutoShape 11"/>
          <p:cNvSpPr>
            <a:spLocks noChangeArrowheads="1"/>
          </p:cNvSpPr>
          <p:nvPr/>
        </p:nvSpPr>
        <p:spPr bwMode="auto">
          <a:xfrm>
            <a:off x="3255963" y="4829175"/>
            <a:ext cx="2971800" cy="617538"/>
          </a:xfrm>
          <a:prstGeom prst="parallelogram">
            <a:avLst>
              <a:gd name="adj" fmla="val 11999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563938" y="2970213"/>
            <a:ext cx="2232025" cy="1482725"/>
          </a:xfrm>
          <a:prstGeom prst="rect">
            <a:avLst/>
          </a:prstGeom>
          <a:gradFill rotWithShape="1">
            <a:gsLst>
              <a:gs pos="0">
                <a:srgbClr val="8B009A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89453" name="AutoShape 13"/>
          <p:cNvSpPr>
            <a:spLocks noChangeArrowheads="1"/>
          </p:cNvSpPr>
          <p:nvPr/>
        </p:nvSpPr>
        <p:spPr bwMode="auto">
          <a:xfrm>
            <a:off x="3255963" y="909638"/>
            <a:ext cx="2971800" cy="617537"/>
          </a:xfrm>
          <a:prstGeom prst="parallelogram">
            <a:avLst>
              <a:gd name="adj" fmla="val 119997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9464" name="Rectangle 24"/>
          <p:cNvSpPr>
            <a:spLocks noChangeArrowheads="1"/>
          </p:cNvSpPr>
          <p:nvPr/>
        </p:nvSpPr>
        <p:spPr bwMode="auto">
          <a:xfrm>
            <a:off x="-215900" y="5805488"/>
            <a:ext cx="8243888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i="1">
                <a:solidFill>
                  <a:srgbClr val="CC0000"/>
                </a:solidFill>
              </a:rPr>
              <a:t>* Hình hộp chữ nhật có các mặt đối diện bằng nhau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479675" y="2493963"/>
            <a:ext cx="730250" cy="2114550"/>
            <a:chOff x="1553" y="1434"/>
            <a:chExt cx="460" cy="1332"/>
          </a:xfrm>
        </p:grpSpPr>
        <p:sp>
          <p:nvSpPr>
            <p:cNvPr id="189466" name="Rectangle 26"/>
            <p:cNvSpPr>
              <a:spLocks noChangeArrowheads="1"/>
            </p:cNvSpPr>
            <p:nvPr/>
          </p:nvSpPr>
          <p:spPr bwMode="auto">
            <a:xfrm>
              <a:off x="1712" y="1887"/>
              <a:ext cx="170" cy="31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89467" name="Line 27"/>
            <p:cNvSpPr>
              <a:spLocks noChangeShapeType="1"/>
            </p:cNvSpPr>
            <p:nvPr/>
          </p:nvSpPr>
          <p:spPr bwMode="auto">
            <a:xfrm>
              <a:off x="1559" y="1815"/>
              <a:ext cx="0" cy="951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9468" name="Line 28"/>
            <p:cNvSpPr>
              <a:spLocks noChangeShapeType="1"/>
            </p:cNvSpPr>
            <p:nvPr/>
          </p:nvSpPr>
          <p:spPr bwMode="auto">
            <a:xfrm flipV="1">
              <a:off x="1553" y="1443"/>
              <a:ext cx="453" cy="37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9469" name="Line 29"/>
            <p:cNvSpPr>
              <a:spLocks noChangeShapeType="1"/>
            </p:cNvSpPr>
            <p:nvPr/>
          </p:nvSpPr>
          <p:spPr bwMode="auto">
            <a:xfrm>
              <a:off x="2007" y="1434"/>
              <a:ext cx="0" cy="95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9470" name="Line 30"/>
            <p:cNvSpPr>
              <a:spLocks noChangeShapeType="1"/>
            </p:cNvSpPr>
            <p:nvPr/>
          </p:nvSpPr>
          <p:spPr bwMode="auto">
            <a:xfrm flipV="1">
              <a:off x="1565" y="2384"/>
              <a:ext cx="448" cy="37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156325" y="2493963"/>
            <a:ext cx="730250" cy="2114550"/>
            <a:chOff x="1553" y="1434"/>
            <a:chExt cx="460" cy="1332"/>
          </a:xfrm>
        </p:grpSpPr>
        <p:sp>
          <p:nvSpPr>
            <p:cNvPr id="189472" name="Rectangle 32"/>
            <p:cNvSpPr>
              <a:spLocks noChangeArrowheads="1"/>
            </p:cNvSpPr>
            <p:nvPr/>
          </p:nvSpPr>
          <p:spPr bwMode="auto">
            <a:xfrm>
              <a:off x="1712" y="1887"/>
              <a:ext cx="170" cy="31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89473" name="Line 33"/>
            <p:cNvSpPr>
              <a:spLocks noChangeShapeType="1"/>
            </p:cNvSpPr>
            <p:nvPr/>
          </p:nvSpPr>
          <p:spPr bwMode="auto">
            <a:xfrm>
              <a:off x="1559" y="1815"/>
              <a:ext cx="0" cy="951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9474" name="Line 34"/>
            <p:cNvSpPr>
              <a:spLocks noChangeShapeType="1"/>
            </p:cNvSpPr>
            <p:nvPr/>
          </p:nvSpPr>
          <p:spPr bwMode="auto">
            <a:xfrm flipV="1">
              <a:off x="1553" y="1443"/>
              <a:ext cx="453" cy="37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9475" name="Line 35"/>
            <p:cNvSpPr>
              <a:spLocks noChangeShapeType="1"/>
            </p:cNvSpPr>
            <p:nvPr/>
          </p:nvSpPr>
          <p:spPr bwMode="auto">
            <a:xfrm>
              <a:off x="2007" y="1434"/>
              <a:ext cx="0" cy="95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9476" name="Line 36"/>
            <p:cNvSpPr>
              <a:spLocks noChangeShapeType="1"/>
            </p:cNvSpPr>
            <p:nvPr/>
          </p:nvSpPr>
          <p:spPr bwMode="auto">
            <a:xfrm flipV="1">
              <a:off x="1565" y="2384"/>
              <a:ext cx="448" cy="37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89477" name="Rectangle 37"/>
          <p:cNvSpPr>
            <a:spLocks noChangeArrowheads="1"/>
          </p:cNvSpPr>
          <p:nvPr/>
        </p:nvSpPr>
        <p:spPr bwMode="auto">
          <a:xfrm>
            <a:off x="6300788" y="4725988"/>
            <a:ext cx="24114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Mặt 1 bằng mặt 2</a:t>
            </a:r>
          </a:p>
        </p:txBody>
      </p:sp>
      <p:sp>
        <p:nvSpPr>
          <p:cNvPr id="189478" name="Rectangle 38"/>
          <p:cNvSpPr>
            <a:spLocks noChangeArrowheads="1"/>
          </p:cNvSpPr>
          <p:nvPr/>
        </p:nvSpPr>
        <p:spPr bwMode="auto">
          <a:xfrm>
            <a:off x="0" y="3141663"/>
            <a:ext cx="2411413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Mặt 3 bằng mặt 5</a:t>
            </a:r>
          </a:p>
        </p:txBody>
      </p:sp>
      <p:sp>
        <p:nvSpPr>
          <p:cNvPr id="189479" name="Rectangle 39"/>
          <p:cNvSpPr>
            <a:spLocks noChangeArrowheads="1"/>
          </p:cNvSpPr>
          <p:nvPr/>
        </p:nvSpPr>
        <p:spPr bwMode="auto">
          <a:xfrm>
            <a:off x="6227763" y="1557338"/>
            <a:ext cx="24114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Mặt 4 bằng mặt 6</a:t>
            </a:r>
          </a:p>
        </p:txBody>
      </p:sp>
      <p:sp>
        <p:nvSpPr>
          <p:cNvPr id="189480" name="Rectangle 40"/>
          <p:cNvSpPr>
            <a:spLocks noChangeArrowheads="1"/>
          </p:cNvSpPr>
          <p:nvPr/>
        </p:nvSpPr>
        <p:spPr bwMode="auto">
          <a:xfrm>
            <a:off x="360363" y="282556"/>
            <a:ext cx="84597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</a:rPr>
              <a:t>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hãy</a:t>
            </a:r>
            <a:r>
              <a:rPr lang="en-US" sz="2800" dirty="0">
                <a:solidFill>
                  <a:srgbClr val="0000FF"/>
                </a:solidFill>
              </a:rPr>
              <a:t> so </a:t>
            </a:r>
            <a:r>
              <a:rPr lang="en-US" sz="2800" dirty="0" err="1">
                <a:solidFill>
                  <a:srgbClr val="0000FF"/>
                </a:solidFill>
              </a:rPr>
              <a:t>sánh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mặt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hộp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chữ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nhật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5118E-6 L 3.05556E-6 0.5737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1068E-6 L -0.40225 3.106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94637E-6 L 0.01961 -0.1227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2" grpId="0" animBg="1"/>
      <p:bldP spid="189453" grpId="0" animBg="1"/>
      <p:bldP spid="189464" grpId="0"/>
      <p:bldP spid="189477" grpId="0"/>
      <p:bldP spid="189478" grpId="0"/>
      <p:bldP spid="189479" grpId="0"/>
      <p:bldP spid="1894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193-3FFD-4414-825C-C44FADBA629C}" type="datetime1">
              <a:rPr lang="en-US" smtClean="0"/>
              <a:pPr/>
              <a:t>4/1/2023</a:t>
            </a:fld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6FD3-7D22-4BB5-9258-85E2B417B40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3432" name="Picture 24" descr="Slide ảnh nền PowerPoint! (6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4650" y="836613"/>
            <a:ext cx="4086226" cy="2446337"/>
            <a:chOff x="1610" y="1208"/>
            <a:chExt cx="2574" cy="1541"/>
          </a:xfrm>
        </p:grpSpPr>
        <p:sp>
          <p:nvSpPr>
            <p:cNvPr id="273412" name="AutoShape 4"/>
            <p:cNvSpPr>
              <a:spLocks noChangeArrowheads="1"/>
            </p:cNvSpPr>
            <p:nvPr/>
          </p:nvSpPr>
          <p:spPr bwMode="auto">
            <a:xfrm>
              <a:off x="1931" y="1383"/>
              <a:ext cx="1889" cy="1296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8A6B8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3413" name="Line 5"/>
            <p:cNvSpPr>
              <a:spLocks noChangeShapeType="1"/>
            </p:cNvSpPr>
            <p:nvPr/>
          </p:nvSpPr>
          <p:spPr bwMode="auto">
            <a:xfrm>
              <a:off x="2266" y="1383"/>
              <a:ext cx="0" cy="9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3414" name="Line 6"/>
            <p:cNvSpPr>
              <a:spLocks noChangeShapeType="1"/>
            </p:cNvSpPr>
            <p:nvPr/>
          </p:nvSpPr>
          <p:spPr bwMode="auto">
            <a:xfrm flipH="1">
              <a:off x="1938" y="2364"/>
              <a:ext cx="321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3415" name="Line 7"/>
            <p:cNvSpPr>
              <a:spLocks noChangeShapeType="1"/>
            </p:cNvSpPr>
            <p:nvPr/>
          </p:nvSpPr>
          <p:spPr bwMode="auto">
            <a:xfrm>
              <a:off x="2274" y="2364"/>
              <a:ext cx="1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3416" name="Rectangle 8"/>
            <p:cNvSpPr>
              <a:spLocks noChangeArrowheads="1"/>
            </p:cNvSpPr>
            <p:nvPr/>
          </p:nvSpPr>
          <p:spPr bwMode="auto">
            <a:xfrm>
              <a:off x="2002" y="1208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73417" name="Rectangle 9"/>
            <p:cNvSpPr>
              <a:spLocks noChangeArrowheads="1"/>
            </p:cNvSpPr>
            <p:nvPr/>
          </p:nvSpPr>
          <p:spPr bwMode="auto">
            <a:xfrm>
              <a:off x="3570" y="1208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73418" name="Rectangle 10"/>
            <p:cNvSpPr>
              <a:spLocks noChangeArrowheads="1"/>
            </p:cNvSpPr>
            <p:nvPr/>
          </p:nvSpPr>
          <p:spPr bwMode="auto">
            <a:xfrm>
              <a:off x="3214" y="1523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73419" name="Rectangle 11"/>
            <p:cNvSpPr>
              <a:spLocks noChangeArrowheads="1"/>
            </p:cNvSpPr>
            <p:nvPr/>
          </p:nvSpPr>
          <p:spPr bwMode="auto">
            <a:xfrm>
              <a:off x="1610" y="1558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73420" name="Rectangle 12"/>
            <p:cNvSpPr>
              <a:spLocks noChangeArrowheads="1"/>
            </p:cNvSpPr>
            <p:nvPr/>
          </p:nvSpPr>
          <p:spPr bwMode="auto">
            <a:xfrm>
              <a:off x="1945" y="2189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B’</a:t>
              </a:r>
            </a:p>
          </p:txBody>
        </p:sp>
        <p:sp>
          <p:nvSpPr>
            <p:cNvPr id="273421" name="Rectangle 13"/>
            <p:cNvSpPr>
              <a:spLocks noChangeArrowheads="1"/>
            </p:cNvSpPr>
            <p:nvPr/>
          </p:nvSpPr>
          <p:spPr bwMode="auto">
            <a:xfrm>
              <a:off x="3721" y="2189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C’</a:t>
              </a:r>
            </a:p>
          </p:txBody>
        </p:sp>
        <p:sp>
          <p:nvSpPr>
            <p:cNvPr id="273422" name="Rectangle 14"/>
            <p:cNvSpPr>
              <a:spLocks noChangeArrowheads="1"/>
            </p:cNvSpPr>
            <p:nvPr/>
          </p:nvSpPr>
          <p:spPr bwMode="auto">
            <a:xfrm>
              <a:off x="3149" y="2481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D’</a:t>
              </a:r>
            </a:p>
          </p:txBody>
        </p:sp>
        <p:sp>
          <p:nvSpPr>
            <p:cNvPr id="273423" name="Rectangle 15"/>
            <p:cNvSpPr>
              <a:spLocks noChangeArrowheads="1"/>
            </p:cNvSpPr>
            <p:nvPr/>
          </p:nvSpPr>
          <p:spPr bwMode="auto">
            <a:xfrm>
              <a:off x="1610" y="2539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A’</a:t>
              </a:r>
            </a:p>
          </p:txBody>
        </p:sp>
      </p:grpSp>
      <p:sp>
        <p:nvSpPr>
          <p:cNvPr id="273424" name="Rectangle 16"/>
          <p:cNvSpPr>
            <a:spLocks noChangeArrowheads="1"/>
          </p:cNvSpPr>
          <p:nvPr/>
        </p:nvSpPr>
        <p:spPr bwMode="auto">
          <a:xfrm>
            <a:off x="393701" y="4422787"/>
            <a:ext cx="8250265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i="1" dirty="0">
                <a:solidFill>
                  <a:srgbClr val="0000FF"/>
                </a:solidFill>
              </a:rPr>
              <a:t>* </a:t>
            </a:r>
            <a:r>
              <a:rPr lang="en-US" sz="2800" i="1" dirty="0" err="1">
                <a:solidFill>
                  <a:srgbClr val="0000FF"/>
                </a:solidFill>
              </a:rPr>
              <a:t>Hình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hộp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chữ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nhật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có</a:t>
            </a:r>
            <a:r>
              <a:rPr lang="en-US" sz="2800" i="1" dirty="0">
                <a:solidFill>
                  <a:srgbClr val="0000FF"/>
                </a:solidFill>
              </a:rPr>
              <a:t> 3 </a:t>
            </a:r>
            <a:r>
              <a:rPr lang="en-US" sz="2800" i="1" dirty="0" err="1">
                <a:solidFill>
                  <a:srgbClr val="0000FF"/>
                </a:solidFill>
              </a:rPr>
              <a:t>kích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thước</a:t>
            </a:r>
            <a:r>
              <a:rPr lang="en-US" sz="2800" i="1" dirty="0">
                <a:solidFill>
                  <a:srgbClr val="0000FF"/>
                </a:solidFill>
              </a:rPr>
              <a:t>: </a:t>
            </a:r>
            <a:r>
              <a:rPr lang="en-US" sz="2800" i="1" dirty="0" err="1">
                <a:solidFill>
                  <a:srgbClr val="0000FF"/>
                </a:solidFill>
              </a:rPr>
              <a:t>chiều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dài</a:t>
            </a:r>
            <a:r>
              <a:rPr lang="en-US" sz="2800" i="1" dirty="0">
                <a:solidFill>
                  <a:srgbClr val="0000FF"/>
                </a:solidFill>
              </a:rPr>
              <a:t>, </a:t>
            </a:r>
            <a:r>
              <a:rPr lang="en-US" sz="2800" i="1" dirty="0" err="1">
                <a:solidFill>
                  <a:srgbClr val="0000FF"/>
                </a:solidFill>
              </a:rPr>
              <a:t>chiều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rộng</a:t>
            </a:r>
            <a:endParaRPr lang="en-US" sz="2800" i="1" dirty="0">
              <a:solidFill>
                <a:srgbClr val="0000FF"/>
              </a:solidFill>
            </a:endParaRPr>
          </a:p>
          <a:p>
            <a:pPr algn="ctr"/>
            <a:r>
              <a:rPr lang="en-US" sz="2800" i="1" dirty="0" err="1">
                <a:solidFill>
                  <a:srgbClr val="0000FF"/>
                </a:solidFill>
              </a:rPr>
              <a:t>và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chiều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cao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273425" name="Line 17"/>
          <p:cNvSpPr>
            <a:spLocks noChangeShapeType="1"/>
          </p:cNvSpPr>
          <p:nvPr/>
        </p:nvSpPr>
        <p:spPr bwMode="auto">
          <a:xfrm>
            <a:off x="3275013" y="3430588"/>
            <a:ext cx="25209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3490913" y="3573463"/>
            <a:ext cx="22320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0000FF"/>
                </a:solidFill>
              </a:rPr>
              <a:t>Chiều dài</a:t>
            </a:r>
          </a:p>
        </p:txBody>
      </p:sp>
      <p:sp>
        <p:nvSpPr>
          <p:cNvPr id="273427" name="Line 19"/>
          <p:cNvSpPr>
            <a:spLocks noChangeShapeType="1"/>
          </p:cNvSpPr>
          <p:nvPr/>
        </p:nvSpPr>
        <p:spPr bwMode="auto">
          <a:xfrm flipV="1">
            <a:off x="6083300" y="2854325"/>
            <a:ext cx="576263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73428" name="Rectangle 20"/>
          <p:cNvSpPr>
            <a:spLocks noChangeArrowheads="1"/>
          </p:cNvSpPr>
          <p:nvPr/>
        </p:nvSpPr>
        <p:spPr bwMode="auto">
          <a:xfrm rot="-45842593">
            <a:off x="5795963" y="3141663"/>
            <a:ext cx="187325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0000FF"/>
                </a:solidFill>
              </a:rPr>
              <a:t>Chiều rộng</a:t>
            </a:r>
          </a:p>
        </p:txBody>
      </p:sp>
      <p:sp>
        <p:nvSpPr>
          <p:cNvPr id="273429" name="Line 21"/>
          <p:cNvSpPr>
            <a:spLocks noChangeShapeType="1"/>
          </p:cNvSpPr>
          <p:nvPr/>
        </p:nvSpPr>
        <p:spPr bwMode="auto">
          <a:xfrm flipV="1">
            <a:off x="6786578" y="1127125"/>
            <a:ext cx="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73430" name="Rectangle 22"/>
          <p:cNvSpPr>
            <a:spLocks noChangeArrowheads="1"/>
          </p:cNvSpPr>
          <p:nvPr/>
        </p:nvSpPr>
        <p:spPr bwMode="auto">
          <a:xfrm>
            <a:off x="6664353" y="1627188"/>
            <a:ext cx="183673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 dirty="0" err="1">
                <a:solidFill>
                  <a:srgbClr val="0000FF"/>
                </a:solidFill>
              </a:rPr>
              <a:t>Chiều</a:t>
            </a:r>
            <a:r>
              <a:rPr lang="en-US" sz="2400" b="0" dirty="0">
                <a:solidFill>
                  <a:srgbClr val="0000FF"/>
                </a:solidFill>
              </a:rPr>
              <a:t> </a:t>
            </a:r>
            <a:r>
              <a:rPr lang="en-US" sz="2400" b="0" dirty="0" err="1">
                <a:solidFill>
                  <a:srgbClr val="0000FF"/>
                </a:solidFill>
              </a:rPr>
              <a:t>cao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5403851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=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 =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endParaRPr lang="vi-VN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7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4" grpId="0"/>
      <p:bldP spid="273425" grpId="0" animBg="1"/>
      <p:bldP spid="273426" grpId="0"/>
      <p:bldP spid="273427" grpId="0" animBg="1"/>
      <p:bldP spid="273428" grpId="0"/>
      <p:bldP spid="273429" grpId="0" animBg="1"/>
      <p:bldP spid="27343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43174" y="2143116"/>
            <a:ext cx="3714701" cy="3641740"/>
            <a:chOff x="2115" y="48"/>
            <a:chExt cx="1918" cy="19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115" y="48"/>
              <a:ext cx="1918" cy="1669"/>
              <a:chOff x="840" y="654"/>
              <a:chExt cx="1918" cy="1669"/>
            </a:xfrm>
          </p:grpSpPr>
          <p:sp>
            <p:nvSpPr>
              <p:cNvPr id="5" name="Line 20"/>
              <p:cNvSpPr>
                <a:spLocks noChangeShapeType="1"/>
              </p:cNvSpPr>
              <p:nvPr/>
            </p:nvSpPr>
            <p:spPr bwMode="auto">
              <a:xfrm>
                <a:off x="1056" y="1200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" name="Line 21"/>
              <p:cNvSpPr>
                <a:spLocks noChangeShapeType="1"/>
              </p:cNvSpPr>
              <p:nvPr/>
            </p:nvSpPr>
            <p:spPr bwMode="auto">
              <a:xfrm>
                <a:off x="1971" y="1200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" name="Line 22"/>
              <p:cNvSpPr>
                <a:spLocks noChangeShapeType="1"/>
              </p:cNvSpPr>
              <p:nvPr/>
            </p:nvSpPr>
            <p:spPr bwMode="auto">
              <a:xfrm rot="5400000">
                <a:off x="1509" y="744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" name="Line 23"/>
              <p:cNvSpPr>
                <a:spLocks noChangeShapeType="1"/>
              </p:cNvSpPr>
              <p:nvPr/>
            </p:nvSpPr>
            <p:spPr bwMode="auto">
              <a:xfrm rot="5400000">
                <a:off x="1515" y="1656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9" name="Line 24"/>
              <p:cNvSpPr>
                <a:spLocks noChangeShapeType="1"/>
              </p:cNvSpPr>
              <p:nvPr/>
            </p:nvSpPr>
            <p:spPr bwMode="auto">
              <a:xfrm flipV="1">
                <a:off x="1047" y="864"/>
                <a:ext cx="480" cy="336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0" name="Line 25"/>
              <p:cNvSpPr>
                <a:spLocks noChangeShapeType="1"/>
              </p:cNvSpPr>
              <p:nvPr/>
            </p:nvSpPr>
            <p:spPr bwMode="auto">
              <a:xfrm flipV="1">
                <a:off x="1971" y="864"/>
                <a:ext cx="480" cy="336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1" name="Line 26"/>
              <p:cNvSpPr>
                <a:spLocks noChangeShapeType="1"/>
              </p:cNvSpPr>
              <p:nvPr/>
            </p:nvSpPr>
            <p:spPr bwMode="auto">
              <a:xfrm rot="5400000">
                <a:off x="1983" y="408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2" name="Line 27"/>
              <p:cNvSpPr>
                <a:spLocks noChangeShapeType="1"/>
              </p:cNvSpPr>
              <p:nvPr/>
            </p:nvSpPr>
            <p:spPr bwMode="auto">
              <a:xfrm>
                <a:off x="2457" y="864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 flipV="1">
                <a:off x="1062" y="1770"/>
                <a:ext cx="480" cy="336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 flipV="1">
                <a:off x="1977" y="1773"/>
                <a:ext cx="480" cy="336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 rot="5400000">
                <a:off x="2001" y="1317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>
                <a:off x="1542" y="855"/>
                <a:ext cx="0" cy="91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7" name="Text Box 32"/>
              <p:cNvSpPr txBox="1">
                <a:spLocks noChangeArrowheads="1"/>
              </p:cNvSpPr>
              <p:nvPr/>
            </p:nvSpPr>
            <p:spPr bwMode="auto">
              <a:xfrm>
                <a:off x="1416" y="654"/>
                <a:ext cx="288" cy="2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VNI-Bodon-Poster" pitchFamily="2" charset="0"/>
                  </a:rPr>
                  <a:t>B</a:t>
                </a:r>
              </a:p>
            </p:txBody>
          </p:sp>
          <p:sp>
            <p:nvSpPr>
              <p:cNvPr id="18" name="Text Box 33"/>
              <p:cNvSpPr txBox="1">
                <a:spLocks noChangeArrowheads="1"/>
              </p:cNvSpPr>
              <p:nvPr/>
            </p:nvSpPr>
            <p:spPr bwMode="auto">
              <a:xfrm>
                <a:off x="2325" y="666"/>
                <a:ext cx="288" cy="2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VNI-Bodon-Poster" pitchFamily="2" charset="0"/>
                  </a:rPr>
                  <a:t>C</a:t>
                </a:r>
              </a:p>
            </p:txBody>
          </p:sp>
          <p:sp>
            <p:nvSpPr>
              <p:cNvPr id="19" name="Text Box 34"/>
              <p:cNvSpPr txBox="1">
                <a:spLocks noChangeArrowheads="1"/>
              </p:cNvSpPr>
              <p:nvPr/>
            </p:nvSpPr>
            <p:spPr bwMode="auto">
              <a:xfrm>
                <a:off x="2470" y="1662"/>
                <a:ext cx="288" cy="2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VNI-Bodon-Poster" pitchFamily="2" charset="0"/>
                  </a:rPr>
                  <a:t>C’</a:t>
                </a:r>
              </a:p>
            </p:txBody>
          </p: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auto">
              <a:xfrm>
                <a:off x="1296" y="1614"/>
                <a:ext cx="288" cy="2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VNI-Bodon-Poster" pitchFamily="2" charset="0"/>
                  </a:rPr>
                  <a:t>B’</a:t>
                </a:r>
              </a:p>
            </p:txBody>
          </p:sp>
          <p:sp>
            <p:nvSpPr>
              <p:cNvPr id="21" name="Text Box 36"/>
              <p:cNvSpPr txBox="1">
                <a:spLocks noChangeArrowheads="1"/>
              </p:cNvSpPr>
              <p:nvPr/>
            </p:nvSpPr>
            <p:spPr bwMode="auto">
              <a:xfrm>
                <a:off x="1851" y="2122"/>
                <a:ext cx="288" cy="2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VNI-Bodon-Poster" pitchFamily="2" charset="0"/>
                  </a:rPr>
                  <a:t>D’</a:t>
                </a:r>
              </a:p>
            </p:txBody>
          </p:sp>
          <p:sp>
            <p:nvSpPr>
              <p:cNvPr id="22" name="Text Box 37"/>
              <p:cNvSpPr txBox="1">
                <a:spLocks noChangeArrowheads="1"/>
              </p:cNvSpPr>
              <p:nvPr/>
            </p:nvSpPr>
            <p:spPr bwMode="auto">
              <a:xfrm>
                <a:off x="948" y="2122"/>
                <a:ext cx="288" cy="2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VNI-Bodon-Poster" pitchFamily="2" charset="0"/>
                  </a:rPr>
                  <a:t>A’</a:t>
                </a:r>
              </a:p>
            </p:txBody>
          </p:sp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1991" y="1152"/>
                <a:ext cx="288" cy="2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VNI-Bodon-Poster" pitchFamily="2" charset="0"/>
                  </a:rPr>
                  <a:t>D</a:t>
                </a:r>
              </a:p>
            </p:txBody>
          </p:sp>
          <p:sp>
            <p:nvSpPr>
              <p:cNvPr id="24" name="Text Box 39"/>
              <p:cNvSpPr txBox="1">
                <a:spLocks noChangeArrowheads="1"/>
              </p:cNvSpPr>
              <p:nvPr/>
            </p:nvSpPr>
            <p:spPr bwMode="auto">
              <a:xfrm>
                <a:off x="840" y="1077"/>
                <a:ext cx="288" cy="2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vi-V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VNI-Bodon-Poster" pitchFamily="2" charset="0"/>
                  </a:rPr>
                  <a:t>A</a:t>
                </a:r>
              </a:p>
            </p:txBody>
          </p:sp>
        </p:grpSp>
        <p:sp>
          <p:nvSpPr>
            <p:cNvPr id="4" name="Text Box 40"/>
            <p:cNvSpPr txBox="1">
              <a:spLocks noChangeArrowheads="1"/>
            </p:cNvSpPr>
            <p:nvPr/>
          </p:nvSpPr>
          <p:spPr bwMode="auto">
            <a:xfrm>
              <a:off x="2352" y="1584"/>
              <a:ext cx="9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Times New Roman" pitchFamily="18" charset="0"/>
                </a:rPr>
                <a:t>Hình lập phương</a:t>
              </a:r>
              <a:r>
                <a:rPr lang="en-US" b="1"/>
                <a:t> </a:t>
              </a:r>
              <a:r>
                <a:rPr lang="en-US" u="sng"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85786" y="903257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AutoShape 2"/>
          <p:cNvSpPr>
            <a:spLocks noChangeArrowheads="1"/>
          </p:cNvSpPr>
          <p:nvPr/>
        </p:nvSpPr>
        <p:spPr bwMode="auto">
          <a:xfrm>
            <a:off x="1258888" y="2478088"/>
            <a:ext cx="2233612" cy="358775"/>
          </a:xfrm>
          <a:prstGeom prst="parallelogram">
            <a:avLst>
              <a:gd name="adj" fmla="val 95575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1619250" y="1484313"/>
            <a:ext cx="1873250" cy="1008062"/>
          </a:xfrm>
          <a:prstGeom prst="rect">
            <a:avLst/>
          </a:prstGeom>
          <a:solidFill>
            <a:srgbClr val="5E867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7988" name="AutoShape 4"/>
          <p:cNvSpPr>
            <a:spLocks noChangeArrowheads="1"/>
          </p:cNvSpPr>
          <p:nvPr/>
        </p:nvSpPr>
        <p:spPr bwMode="auto">
          <a:xfrm rot="16200000" flipH="1">
            <a:off x="754063" y="1966913"/>
            <a:ext cx="1370012" cy="328612"/>
          </a:xfrm>
          <a:prstGeom prst="parallelogram">
            <a:avLst>
              <a:gd name="adj" fmla="val 104227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7989" name="AutoShape 5"/>
          <p:cNvSpPr>
            <a:spLocks noChangeArrowheads="1"/>
          </p:cNvSpPr>
          <p:nvPr/>
        </p:nvSpPr>
        <p:spPr bwMode="auto">
          <a:xfrm>
            <a:off x="1274763" y="2493963"/>
            <a:ext cx="2233612" cy="358775"/>
          </a:xfrm>
          <a:prstGeom prst="parallelogram">
            <a:avLst>
              <a:gd name="adj" fmla="val 95575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7990" name="AutoShape 6"/>
          <p:cNvSpPr>
            <a:spLocks noChangeArrowheads="1"/>
          </p:cNvSpPr>
          <p:nvPr/>
        </p:nvSpPr>
        <p:spPr bwMode="auto">
          <a:xfrm rot="-16200000">
            <a:off x="6341269" y="2012156"/>
            <a:ext cx="1463675" cy="360363"/>
          </a:xfrm>
          <a:prstGeom prst="parallelogram">
            <a:avLst>
              <a:gd name="adj" fmla="val 99116"/>
            </a:avLst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468313" y="28572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1. </a:t>
            </a:r>
            <a:r>
              <a:rPr lang="en-US" sz="3200" b="1" u="sng" dirty="0" err="1"/>
              <a:t>Hình</a:t>
            </a:r>
            <a:r>
              <a:rPr lang="en-US" sz="3200" b="1" u="sng" dirty="0"/>
              <a:t> </a:t>
            </a:r>
            <a:r>
              <a:rPr lang="en-US" sz="3200" b="1" u="sng" dirty="0" err="1"/>
              <a:t>hộp</a:t>
            </a:r>
            <a:r>
              <a:rPr lang="en-US" sz="3200" b="1" u="sng" dirty="0"/>
              <a:t> </a:t>
            </a:r>
            <a:r>
              <a:rPr lang="en-US" sz="3200" b="1" u="sng" dirty="0" err="1"/>
              <a:t>chữ</a:t>
            </a:r>
            <a:r>
              <a:rPr lang="en-US" sz="3200" b="1" u="sng" dirty="0"/>
              <a:t> </a:t>
            </a:r>
            <a:r>
              <a:rPr lang="en-US" sz="3200" b="1" u="sng" dirty="0" err="1"/>
              <a:t>nhật</a:t>
            </a:r>
            <a:r>
              <a:rPr lang="en-US" sz="3200" b="1" dirty="0"/>
              <a:t>:</a:t>
            </a:r>
          </a:p>
        </p:txBody>
      </p:sp>
      <p:grpSp>
        <p:nvGrpSpPr>
          <p:cNvPr id="297992" name="Group 8"/>
          <p:cNvGrpSpPr>
            <a:grpSpLocks/>
          </p:cNvGrpSpPr>
          <p:nvPr/>
        </p:nvGrpSpPr>
        <p:grpSpPr bwMode="auto">
          <a:xfrm>
            <a:off x="1258888" y="1484313"/>
            <a:ext cx="2232025" cy="1366837"/>
            <a:chOff x="3878" y="3113"/>
            <a:chExt cx="1406" cy="861"/>
          </a:xfrm>
        </p:grpSpPr>
        <p:grpSp>
          <p:nvGrpSpPr>
            <p:cNvPr id="297993" name="Group 9"/>
            <p:cNvGrpSpPr>
              <a:grpSpLocks/>
            </p:cNvGrpSpPr>
            <p:nvPr/>
          </p:nvGrpSpPr>
          <p:grpSpPr bwMode="auto">
            <a:xfrm>
              <a:off x="3878" y="3113"/>
              <a:ext cx="1406" cy="861"/>
              <a:chOff x="567" y="1480"/>
              <a:chExt cx="1406" cy="861"/>
            </a:xfrm>
          </p:grpSpPr>
          <p:sp>
            <p:nvSpPr>
              <p:cNvPr id="297994" name="Line 10"/>
              <p:cNvSpPr>
                <a:spLocks noChangeShapeType="1"/>
              </p:cNvSpPr>
              <p:nvPr/>
            </p:nvSpPr>
            <p:spPr bwMode="auto">
              <a:xfrm>
                <a:off x="793" y="1480"/>
                <a:ext cx="0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995" name="Line 11"/>
              <p:cNvSpPr>
                <a:spLocks noChangeShapeType="1"/>
              </p:cNvSpPr>
              <p:nvPr/>
            </p:nvSpPr>
            <p:spPr bwMode="auto">
              <a:xfrm>
                <a:off x="793" y="2115"/>
                <a:ext cx="11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996" name="Line 12"/>
              <p:cNvSpPr>
                <a:spLocks noChangeShapeType="1"/>
              </p:cNvSpPr>
              <p:nvPr/>
            </p:nvSpPr>
            <p:spPr bwMode="auto">
              <a:xfrm flipV="1">
                <a:off x="567" y="2115"/>
                <a:ext cx="226" cy="2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7997" name="AutoShape 13"/>
            <p:cNvSpPr>
              <a:spLocks noChangeArrowheads="1"/>
            </p:cNvSpPr>
            <p:nvPr/>
          </p:nvSpPr>
          <p:spPr bwMode="auto">
            <a:xfrm>
              <a:off x="3878" y="3113"/>
              <a:ext cx="1406" cy="861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97998" name="Group 14"/>
          <p:cNvGrpSpPr>
            <a:grpSpLocks/>
          </p:cNvGrpSpPr>
          <p:nvPr/>
        </p:nvGrpSpPr>
        <p:grpSpPr bwMode="auto">
          <a:xfrm>
            <a:off x="6877050" y="1452563"/>
            <a:ext cx="1582738" cy="1471612"/>
            <a:chOff x="4332" y="915"/>
            <a:chExt cx="953" cy="1093"/>
          </a:xfrm>
        </p:grpSpPr>
        <p:sp>
          <p:nvSpPr>
            <p:cNvPr id="297999" name="AutoShape 15"/>
            <p:cNvSpPr>
              <a:spLocks noChangeArrowheads="1"/>
            </p:cNvSpPr>
            <p:nvPr/>
          </p:nvSpPr>
          <p:spPr bwMode="auto">
            <a:xfrm rot="-5400000">
              <a:off x="4265" y="987"/>
              <a:ext cx="1088" cy="953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98000" name="Group 16"/>
            <p:cNvGrpSpPr>
              <a:grpSpLocks/>
            </p:cNvGrpSpPr>
            <p:nvPr/>
          </p:nvGrpSpPr>
          <p:grpSpPr bwMode="auto">
            <a:xfrm rot="-5400000">
              <a:off x="4275" y="977"/>
              <a:ext cx="1068" cy="943"/>
              <a:chOff x="3752" y="1424"/>
              <a:chExt cx="1068" cy="943"/>
            </a:xfrm>
          </p:grpSpPr>
          <p:sp>
            <p:nvSpPr>
              <p:cNvPr id="298001" name="Line 17"/>
              <p:cNvSpPr>
                <a:spLocks noChangeShapeType="1"/>
              </p:cNvSpPr>
              <p:nvPr/>
            </p:nvSpPr>
            <p:spPr bwMode="auto">
              <a:xfrm flipH="1">
                <a:off x="3974" y="2150"/>
                <a:ext cx="8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8002" name="Line 18"/>
              <p:cNvSpPr>
                <a:spLocks noChangeShapeType="1"/>
              </p:cNvSpPr>
              <p:nvPr/>
            </p:nvSpPr>
            <p:spPr bwMode="auto">
              <a:xfrm flipV="1">
                <a:off x="3969" y="1424"/>
                <a:ext cx="15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8003" name="Line 19"/>
              <p:cNvSpPr>
                <a:spLocks noChangeShapeType="1"/>
              </p:cNvSpPr>
              <p:nvPr/>
            </p:nvSpPr>
            <p:spPr bwMode="auto">
              <a:xfrm flipH="1">
                <a:off x="3752" y="2140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827088" y="2900363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Hình hộp chữ nhật</a:t>
            </a:r>
          </a:p>
        </p:txBody>
      </p:sp>
      <p:sp>
        <p:nvSpPr>
          <p:cNvPr id="298005" name="Text Box 21"/>
          <p:cNvSpPr txBox="1">
            <a:spLocks noChangeArrowheads="1"/>
          </p:cNvSpPr>
          <p:nvPr/>
        </p:nvSpPr>
        <p:spPr bwMode="auto">
          <a:xfrm>
            <a:off x="6335713" y="306863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Hình lập phương</a:t>
            </a:r>
          </a:p>
        </p:txBody>
      </p:sp>
      <p:cxnSp>
        <p:nvCxnSpPr>
          <p:cNvPr id="298006" name="AutoShape 22"/>
          <p:cNvCxnSpPr>
            <a:cxnSpLocks noChangeShapeType="1"/>
          </p:cNvCxnSpPr>
          <p:nvPr/>
        </p:nvCxnSpPr>
        <p:spPr bwMode="auto">
          <a:xfrm rot="10800000" flipV="1">
            <a:off x="3498850" y="1196975"/>
            <a:ext cx="1201738" cy="287338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8007" name="AutoShape 23"/>
          <p:cNvCxnSpPr>
            <a:cxnSpLocks noChangeShapeType="1"/>
          </p:cNvCxnSpPr>
          <p:nvPr/>
        </p:nvCxnSpPr>
        <p:spPr bwMode="auto">
          <a:xfrm>
            <a:off x="5805488" y="1217613"/>
            <a:ext cx="1095375" cy="230187"/>
          </a:xfrm>
          <a:prstGeom prst="bentConnector3">
            <a:avLst>
              <a:gd name="adj1" fmla="val 49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8008" name="AutoShape 24"/>
          <p:cNvSpPr>
            <a:spLocks noChangeArrowheads="1"/>
          </p:cNvSpPr>
          <p:nvPr/>
        </p:nvSpPr>
        <p:spPr bwMode="auto">
          <a:xfrm>
            <a:off x="4708525" y="1028700"/>
            <a:ext cx="1081088" cy="5032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Đỉnh</a:t>
            </a:r>
          </a:p>
        </p:txBody>
      </p:sp>
      <p:cxnSp>
        <p:nvCxnSpPr>
          <p:cNvPr id="298009" name="AutoShape 25"/>
          <p:cNvCxnSpPr>
            <a:cxnSpLocks noChangeShapeType="1"/>
          </p:cNvCxnSpPr>
          <p:nvPr/>
        </p:nvCxnSpPr>
        <p:spPr bwMode="auto">
          <a:xfrm rot="10800000">
            <a:off x="3332163" y="2708275"/>
            <a:ext cx="1296987" cy="192088"/>
          </a:xfrm>
          <a:prstGeom prst="bentConnector3">
            <a:avLst>
              <a:gd name="adj1" fmla="val 4994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8010" name="AutoShape 26"/>
          <p:cNvSpPr>
            <a:spLocks noChangeArrowheads="1"/>
          </p:cNvSpPr>
          <p:nvPr/>
        </p:nvSpPr>
        <p:spPr bwMode="auto">
          <a:xfrm>
            <a:off x="4645025" y="2611438"/>
            <a:ext cx="1079500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Cạnh</a:t>
            </a:r>
          </a:p>
        </p:txBody>
      </p:sp>
      <p:cxnSp>
        <p:nvCxnSpPr>
          <p:cNvPr id="298011" name="AutoShape 27"/>
          <p:cNvCxnSpPr>
            <a:cxnSpLocks noChangeShapeType="1"/>
            <a:stCxn id="298010" idx="3"/>
          </p:cNvCxnSpPr>
          <p:nvPr/>
        </p:nvCxnSpPr>
        <p:spPr bwMode="auto">
          <a:xfrm flipV="1">
            <a:off x="5724525" y="2708275"/>
            <a:ext cx="1295400" cy="1555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8012" name="Text Box 28"/>
          <p:cNvSpPr txBox="1">
            <a:spLocks noChangeArrowheads="1"/>
          </p:cNvSpPr>
          <p:nvPr/>
        </p:nvSpPr>
        <p:spPr bwMode="auto">
          <a:xfrm>
            <a:off x="468313" y="3644900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* Hình hộp chữ nhật có sáu mặt là những hình chữ nhật</a:t>
            </a:r>
          </a:p>
        </p:txBody>
      </p:sp>
      <p:sp>
        <p:nvSpPr>
          <p:cNvPr id="298013" name="AutoShape 29"/>
          <p:cNvSpPr>
            <a:spLocks noChangeArrowheads="1"/>
          </p:cNvSpPr>
          <p:nvPr/>
        </p:nvSpPr>
        <p:spPr bwMode="auto">
          <a:xfrm>
            <a:off x="1258888" y="1484313"/>
            <a:ext cx="2233612" cy="358775"/>
          </a:xfrm>
          <a:prstGeom prst="parallelogram">
            <a:avLst>
              <a:gd name="adj" fmla="val 95575"/>
            </a:avLst>
          </a:prstGeom>
          <a:solidFill>
            <a:srgbClr val="FF9933"/>
          </a:solidFill>
          <a:ln w="2857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8014" name="AutoShape 30"/>
          <p:cNvSpPr>
            <a:spLocks noChangeArrowheads="1"/>
          </p:cNvSpPr>
          <p:nvPr/>
        </p:nvSpPr>
        <p:spPr bwMode="auto">
          <a:xfrm rot="16200000" flipH="1">
            <a:off x="2643188" y="2005013"/>
            <a:ext cx="1370012" cy="328612"/>
          </a:xfrm>
          <a:prstGeom prst="parallelogram">
            <a:avLst>
              <a:gd name="adj" fmla="val 104227"/>
            </a:avLst>
          </a:prstGeom>
          <a:solidFill>
            <a:srgbClr val="3399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8015" name="Line 31"/>
          <p:cNvSpPr>
            <a:spLocks noChangeShapeType="1"/>
          </p:cNvSpPr>
          <p:nvPr/>
        </p:nvSpPr>
        <p:spPr bwMode="auto">
          <a:xfrm>
            <a:off x="3276600" y="214947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98016" name="Text Box 32"/>
          <p:cNvSpPr txBox="1">
            <a:spLocks noChangeArrowheads="1"/>
          </p:cNvSpPr>
          <p:nvPr/>
        </p:nvSpPr>
        <p:spPr bwMode="auto">
          <a:xfrm>
            <a:off x="468313" y="4724400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* Hai mặt không có cạnh chung gọi là hai mặt đối diện và xem như là hai </a:t>
            </a:r>
            <a:r>
              <a:rPr lang="en-US" sz="2400">
                <a:solidFill>
                  <a:srgbClr val="FF0066"/>
                </a:solidFill>
              </a:rPr>
              <a:t>mặt đáy</a:t>
            </a:r>
            <a:r>
              <a:rPr lang="en-US" sz="2400"/>
              <a:t>. Các mặt còn lại gọi là </a:t>
            </a:r>
            <a:r>
              <a:rPr lang="en-US" sz="2400">
                <a:solidFill>
                  <a:srgbClr val="FF0066"/>
                </a:solidFill>
              </a:rPr>
              <a:t>mặt bên</a:t>
            </a:r>
          </a:p>
        </p:txBody>
      </p:sp>
      <p:sp>
        <p:nvSpPr>
          <p:cNvPr id="298017" name="Rectangle 33"/>
          <p:cNvSpPr>
            <a:spLocks noChangeArrowheads="1"/>
          </p:cNvSpPr>
          <p:nvPr/>
        </p:nvSpPr>
        <p:spPr bwMode="auto">
          <a:xfrm>
            <a:off x="1268413" y="1836738"/>
            <a:ext cx="1873250" cy="10080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98018" name="AutoShape 34"/>
          <p:cNvSpPr>
            <a:spLocks noChangeArrowheads="1"/>
          </p:cNvSpPr>
          <p:nvPr/>
        </p:nvSpPr>
        <p:spPr bwMode="auto">
          <a:xfrm>
            <a:off x="1268413" y="1412875"/>
            <a:ext cx="2233612" cy="407988"/>
          </a:xfrm>
          <a:prstGeom prst="parallelogram">
            <a:avLst>
              <a:gd name="adj" fmla="val 84047"/>
            </a:avLst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98019" name="Group 35"/>
          <p:cNvGrpSpPr>
            <a:grpSpLocks/>
          </p:cNvGrpSpPr>
          <p:nvPr/>
        </p:nvGrpSpPr>
        <p:grpSpPr bwMode="auto">
          <a:xfrm>
            <a:off x="1258888" y="1484313"/>
            <a:ext cx="2232025" cy="1366837"/>
            <a:chOff x="567" y="1480"/>
            <a:chExt cx="1406" cy="861"/>
          </a:xfrm>
        </p:grpSpPr>
        <p:sp>
          <p:nvSpPr>
            <p:cNvPr id="298020" name="Line 36"/>
            <p:cNvSpPr>
              <a:spLocks noChangeShapeType="1"/>
            </p:cNvSpPr>
            <p:nvPr/>
          </p:nvSpPr>
          <p:spPr bwMode="auto">
            <a:xfrm>
              <a:off x="793" y="1480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98021" name="Line 37"/>
            <p:cNvSpPr>
              <a:spLocks noChangeShapeType="1"/>
            </p:cNvSpPr>
            <p:nvPr/>
          </p:nvSpPr>
          <p:spPr bwMode="auto">
            <a:xfrm>
              <a:off x="793" y="2115"/>
              <a:ext cx="1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98022" name="Line 38"/>
            <p:cNvSpPr>
              <a:spLocks noChangeShapeType="1"/>
            </p:cNvSpPr>
            <p:nvPr/>
          </p:nvSpPr>
          <p:spPr bwMode="auto">
            <a:xfrm flipV="1">
              <a:off x="567" y="2115"/>
              <a:ext cx="22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98023" name="AutoShape 39"/>
          <p:cNvSpPr>
            <a:spLocks noChangeArrowheads="1"/>
          </p:cNvSpPr>
          <p:nvPr/>
        </p:nvSpPr>
        <p:spPr bwMode="auto">
          <a:xfrm>
            <a:off x="4645025" y="1862138"/>
            <a:ext cx="1079500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Mặt</a:t>
            </a:r>
          </a:p>
        </p:txBody>
      </p:sp>
      <p:sp>
        <p:nvSpPr>
          <p:cNvPr id="298024" name="Text Box 40"/>
          <p:cNvSpPr txBox="1">
            <a:spLocks noChangeArrowheads="1"/>
          </p:cNvSpPr>
          <p:nvPr/>
        </p:nvSpPr>
        <p:spPr bwMode="auto">
          <a:xfrm>
            <a:off x="468313" y="4221163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* Hình hộp chữ nhật có: </a:t>
            </a:r>
            <a:r>
              <a:rPr lang="en-US" sz="2400">
                <a:solidFill>
                  <a:srgbClr val="FF0066"/>
                </a:solidFill>
              </a:rPr>
              <a:t>6 mặt, 8 đỉnh và 12 cạnh</a:t>
            </a:r>
            <a:r>
              <a:rPr lang="en-US" sz="2400"/>
              <a:t>.</a:t>
            </a:r>
          </a:p>
        </p:txBody>
      </p:sp>
      <p:sp>
        <p:nvSpPr>
          <p:cNvPr id="298025" name="Text Box 41"/>
          <p:cNvSpPr txBox="1">
            <a:spLocks noChangeArrowheads="1"/>
          </p:cNvSpPr>
          <p:nvPr/>
        </p:nvSpPr>
        <p:spPr bwMode="auto">
          <a:xfrm>
            <a:off x="396875" y="5589588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* Hình lập phương là hình hộp chữ nhật có </a:t>
            </a:r>
            <a:r>
              <a:rPr lang="en-US" sz="2400">
                <a:solidFill>
                  <a:srgbClr val="FF0066"/>
                </a:solidFill>
              </a:rPr>
              <a:t>6 mặt</a:t>
            </a:r>
            <a:r>
              <a:rPr lang="en-US" sz="2400"/>
              <a:t> là những </a:t>
            </a:r>
            <a:r>
              <a:rPr lang="en-US" sz="2400">
                <a:solidFill>
                  <a:srgbClr val="FF0066"/>
                </a:solidFill>
              </a:rPr>
              <a:t>hình vuông</a:t>
            </a:r>
            <a:r>
              <a:rPr lang="en-US" sz="24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9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98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98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98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97989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298018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98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98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98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8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9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98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98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98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nimBg="1"/>
      <p:bldP spid="297987" grpId="0" animBg="1"/>
      <p:bldP spid="297988" grpId="0" animBg="1"/>
      <p:bldP spid="297989" grpId="0" animBg="1"/>
      <p:bldP spid="297989" grpId="1" animBg="1"/>
      <p:bldP spid="297989" grpId="2" animBg="1"/>
      <p:bldP spid="298005" grpId="0"/>
      <p:bldP spid="298008" grpId="0" animBg="1"/>
      <p:bldP spid="298010" grpId="0" animBg="1"/>
      <p:bldP spid="298012" grpId="0"/>
      <p:bldP spid="298013" grpId="0" animBg="1"/>
      <p:bldP spid="298016" grpId="0"/>
      <p:bldP spid="298017" grpId="0" animBg="1"/>
      <p:bldP spid="298018" grpId="0" animBg="1"/>
      <p:bldP spid="298018" grpId="1" animBg="1"/>
      <p:bldP spid="298018" grpId="2" animBg="1"/>
      <p:bldP spid="298024" grpId="0"/>
      <p:bldP spid="298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-24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2165350" cy="269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57222" y="-24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74a,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20515" name="Group 3"/>
          <p:cNvGrpSpPr>
            <a:grpSpLocks/>
          </p:cNvGrpSpPr>
          <p:nvPr/>
        </p:nvGrpSpPr>
        <p:grpSpPr bwMode="auto">
          <a:xfrm>
            <a:off x="323850" y="1844675"/>
            <a:ext cx="3671888" cy="2303463"/>
            <a:chOff x="68" y="1253"/>
            <a:chExt cx="2721" cy="2041"/>
          </a:xfrm>
        </p:grpSpPr>
        <p:sp>
          <p:nvSpPr>
            <p:cNvPr id="320516" name="Rectangle 4"/>
            <p:cNvSpPr>
              <a:spLocks noChangeArrowheads="1"/>
            </p:cNvSpPr>
            <p:nvPr/>
          </p:nvSpPr>
          <p:spPr bwMode="auto">
            <a:xfrm>
              <a:off x="1429" y="1253"/>
              <a:ext cx="680" cy="68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17" name="Rectangle 5"/>
            <p:cNvSpPr>
              <a:spLocks noChangeArrowheads="1"/>
            </p:cNvSpPr>
            <p:nvPr/>
          </p:nvSpPr>
          <p:spPr bwMode="auto">
            <a:xfrm>
              <a:off x="1429" y="1933"/>
              <a:ext cx="680" cy="68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18" name="Rectangle 6"/>
            <p:cNvSpPr>
              <a:spLocks noChangeArrowheads="1"/>
            </p:cNvSpPr>
            <p:nvPr/>
          </p:nvSpPr>
          <p:spPr bwMode="auto">
            <a:xfrm>
              <a:off x="1429" y="2614"/>
              <a:ext cx="680" cy="68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19" name="Rectangle 7"/>
            <p:cNvSpPr>
              <a:spLocks noChangeArrowheads="1"/>
            </p:cNvSpPr>
            <p:nvPr/>
          </p:nvSpPr>
          <p:spPr bwMode="auto">
            <a:xfrm>
              <a:off x="2109" y="1933"/>
              <a:ext cx="680" cy="68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20" name="Rectangle 8"/>
            <p:cNvSpPr>
              <a:spLocks noChangeArrowheads="1"/>
            </p:cNvSpPr>
            <p:nvPr/>
          </p:nvSpPr>
          <p:spPr bwMode="auto">
            <a:xfrm>
              <a:off x="68" y="1933"/>
              <a:ext cx="680" cy="68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21" name="Rectangle 9"/>
            <p:cNvSpPr>
              <a:spLocks noChangeArrowheads="1"/>
            </p:cNvSpPr>
            <p:nvPr/>
          </p:nvSpPr>
          <p:spPr bwMode="auto">
            <a:xfrm>
              <a:off x="749" y="1933"/>
              <a:ext cx="680" cy="68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20522" name="Group 10"/>
          <p:cNvGrpSpPr>
            <a:grpSpLocks/>
          </p:cNvGrpSpPr>
          <p:nvPr/>
        </p:nvGrpSpPr>
        <p:grpSpPr bwMode="auto">
          <a:xfrm>
            <a:off x="5003800" y="2420938"/>
            <a:ext cx="3671888" cy="2279650"/>
            <a:chOff x="3152" y="1525"/>
            <a:chExt cx="2313" cy="1436"/>
          </a:xfrm>
        </p:grpSpPr>
        <p:sp>
          <p:nvSpPr>
            <p:cNvPr id="320523" name="Rectangle 11"/>
            <p:cNvSpPr>
              <a:spLocks noChangeArrowheads="1"/>
            </p:cNvSpPr>
            <p:nvPr/>
          </p:nvSpPr>
          <p:spPr bwMode="auto">
            <a:xfrm>
              <a:off x="4887" y="1525"/>
              <a:ext cx="578" cy="48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24" name="Rectangle 12"/>
            <p:cNvSpPr>
              <a:spLocks noChangeArrowheads="1"/>
            </p:cNvSpPr>
            <p:nvPr/>
          </p:nvSpPr>
          <p:spPr bwMode="auto">
            <a:xfrm>
              <a:off x="4309" y="2008"/>
              <a:ext cx="578" cy="4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25" name="Rectangle 13"/>
            <p:cNvSpPr>
              <a:spLocks noChangeArrowheads="1"/>
            </p:cNvSpPr>
            <p:nvPr/>
          </p:nvSpPr>
          <p:spPr bwMode="auto">
            <a:xfrm>
              <a:off x="3152" y="2478"/>
              <a:ext cx="578" cy="48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26" name="Rectangle 14"/>
            <p:cNvSpPr>
              <a:spLocks noChangeArrowheads="1"/>
            </p:cNvSpPr>
            <p:nvPr/>
          </p:nvSpPr>
          <p:spPr bwMode="auto">
            <a:xfrm>
              <a:off x="4887" y="2008"/>
              <a:ext cx="578" cy="4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27" name="Rectangle 15"/>
            <p:cNvSpPr>
              <a:spLocks noChangeArrowheads="1"/>
            </p:cNvSpPr>
            <p:nvPr/>
          </p:nvSpPr>
          <p:spPr bwMode="auto">
            <a:xfrm>
              <a:off x="3152" y="2008"/>
              <a:ext cx="578" cy="4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0528" name="Rectangle 16"/>
            <p:cNvSpPr>
              <a:spLocks noChangeArrowheads="1"/>
            </p:cNvSpPr>
            <p:nvPr/>
          </p:nvSpPr>
          <p:spPr bwMode="auto">
            <a:xfrm>
              <a:off x="3731" y="2008"/>
              <a:ext cx="578" cy="4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1692275" y="5445125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hình 74a </a:t>
            </a:r>
          </a:p>
        </p:txBody>
      </p:sp>
      <p:sp>
        <p:nvSpPr>
          <p:cNvPr id="320530" name="Rectangle 18"/>
          <p:cNvSpPr>
            <a:spLocks noChangeArrowheads="1"/>
          </p:cNvSpPr>
          <p:nvPr/>
        </p:nvSpPr>
        <p:spPr bwMode="auto">
          <a:xfrm>
            <a:off x="6156325" y="5300663"/>
            <a:ext cx="165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hình 74b </a:t>
            </a:r>
          </a:p>
        </p:txBody>
      </p:sp>
      <p:sp>
        <p:nvSpPr>
          <p:cNvPr id="320531" name="Line 19"/>
          <p:cNvSpPr>
            <a:spLocks noChangeShapeType="1"/>
          </p:cNvSpPr>
          <p:nvPr/>
        </p:nvSpPr>
        <p:spPr bwMode="auto">
          <a:xfrm flipH="1">
            <a:off x="1835150" y="2133600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20532" name="Line 20"/>
          <p:cNvSpPr>
            <a:spLocks noChangeShapeType="1"/>
          </p:cNvSpPr>
          <p:nvPr/>
        </p:nvSpPr>
        <p:spPr bwMode="auto">
          <a:xfrm flipH="1">
            <a:off x="3132138" y="3429000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20533" name="Line 21"/>
          <p:cNvSpPr>
            <a:spLocks noChangeShapeType="1"/>
          </p:cNvSpPr>
          <p:nvPr/>
        </p:nvSpPr>
        <p:spPr bwMode="auto">
          <a:xfrm>
            <a:off x="3132138" y="2205038"/>
            <a:ext cx="2873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20534" name="Line 22"/>
          <p:cNvSpPr>
            <a:spLocks noChangeShapeType="1"/>
          </p:cNvSpPr>
          <p:nvPr/>
        </p:nvSpPr>
        <p:spPr bwMode="auto">
          <a:xfrm>
            <a:off x="1835150" y="3500438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cxnSp>
        <p:nvCxnSpPr>
          <p:cNvPr id="320535" name="AutoShape 23"/>
          <p:cNvCxnSpPr>
            <a:cxnSpLocks noChangeShapeType="1"/>
            <a:stCxn id="320516" idx="0"/>
            <a:endCxn id="320520" idx="0"/>
          </p:cNvCxnSpPr>
          <p:nvPr/>
        </p:nvCxnSpPr>
        <p:spPr bwMode="auto">
          <a:xfrm rot="16200000" flipH="1" flipV="1">
            <a:off x="1317625" y="1309688"/>
            <a:ext cx="766763" cy="1836737"/>
          </a:xfrm>
          <a:prstGeom prst="curvedConnector3">
            <a:avLst>
              <a:gd name="adj1" fmla="val -4141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0536" name="AutoShape 24"/>
          <p:cNvCxnSpPr>
            <a:cxnSpLocks noChangeShapeType="1"/>
            <a:stCxn id="320520" idx="1"/>
            <a:endCxn id="320519" idx="3"/>
          </p:cNvCxnSpPr>
          <p:nvPr/>
        </p:nvCxnSpPr>
        <p:spPr bwMode="auto">
          <a:xfrm rot="10800000" flipH="1" flipV="1">
            <a:off x="323850" y="2995613"/>
            <a:ext cx="3671888" cy="1587"/>
          </a:xfrm>
          <a:prstGeom prst="curvedConnector5">
            <a:avLst>
              <a:gd name="adj1" fmla="val -6227"/>
              <a:gd name="adj2" fmla="val 108700000"/>
              <a:gd name="adj3" fmla="val 106227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0537" name="AutoShape 25"/>
          <p:cNvCxnSpPr>
            <a:cxnSpLocks noChangeShapeType="1"/>
            <a:stCxn id="320520" idx="2"/>
            <a:endCxn id="320518" idx="2"/>
          </p:cNvCxnSpPr>
          <p:nvPr/>
        </p:nvCxnSpPr>
        <p:spPr bwMode="auto">
          <a:xfrm rot="16200000" flipH="1">
            <a:off x="1316832" y="2845594"/>
            <a:ext cx="768350" cy="1836737"/>
          </a:xfrm>
          <a:prstGeom prst="curvedConnector3">
            <a:avLst>
              <a:gd name="adj1" fmla="val 12954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/>
      <p:bldP spid="320529" grpId="0"/>
      <p:bldP spid="320530" grpId="0"/>
      <p:bldP spid="320531" grpId="0" animBg="1"/>
      <p:bldP spid="320532" grpId="0" animBg="1"/>
      <p:bldP spid="320533" grpId="0" animBg="1"/>
      <p:bldP spid="3205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643306" y="2714620"/>
            <a:ext cx="5689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sz="3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3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itchFamily="18" charset="0"/>
              </a:rPr>
              <a:t>mặt</a:t>
            </a:r>
            <a:r>
              <a:rPr lang="en-US" sz="2600" b="1" dirty="0" err="1">
                <a:solidFill>
                  <a:srgbClr val="0033CC"/>
                </a:solidFill>
                <a:latin typeface=".VnTime" pitchFamily="34" charset="0"/>
              </a:rPr>
              <a:t>:</a:t>
            </a:r>
            <a:r>
              <a:rPr lang="en-US" sz="2600" b="1" dirty="0" err="1">
                <a:solidFill>
                  <a:srgbClr val="9900CC"/>
                </a:solidFill>
                <a:latin typeface=".VnTime" pitchFamily="34" charset="0"/>
              </a:rPr>
              <a:t>ABB’A</a:t>
            </a:r>
            <a:r>
              <a:rPr lang="en-US" sz="2600" b="1" dirty="0">
                <a:solidFill>
                  <a:srgbClr val="9900CC"/>
                </a:solidFill>
                <a:latin typeface=".VnTime" pitchFamily="34" charset="0"/>
              </a:rPr>
              <a:t>’; DCC’D’; ABCD;  </a:t>
            </a:r>
          </a:p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rgbClr val="9900CC"/>
                </a:solidFill>
                <a:latin typeface=".VnTime" pitchFamily="34" charset="0"/>
              </a:rPr>
              <a:t>           A’B’C’D’; BCC’B’; ADD’A’</a:t>
            </a:r>
            <a:r>
              <a:rPr lang="en-US" sz="3000" b="1" dirty="0">
                <a:solidFill>
                  <a:srgbClr val="9900CC"/>
                </a:solidFill>
                <a:latin typeface=".VnTime" pitchFamily="34" charset="0"/>
              </a:rPr>
              <a:t> </a:t>
            </a:r>
            <a:endParaRPr lang="fr-FR" sz="3000" b="1" dirty="0">
              <a:solidFill>
                <a:srgbClr val="9900CC"/>
              </a:solidFill>
              <a:latin typeface=".VnTime" pitchFamily="34" charset="0"/>
            </a:endParaRP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3857620" y="857232"/>
            <a:ext cx="5562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pt-BR" sz="2600" b="1" dirty="0">
                <a:solidFill>
                  <a:srgbClr val="3333FF"/>
                </a:solidFill>
              </a:rPr>
              <a:t>Các đỉnh:</a:t>
            </a:r>
            <a:r>
              <a:rPr lang="pt-BR" sz="2600" b="1" dirty="0">
                <a:solidFill>
                  <a:srgbClr val="00FF00"/>
                </a:solidFill>
                <a:latin typeface=".VnTime" pitchFamily="34" charset="0"/>
              </a:rPr>
              <a:t> </a:t>
            </a:r>
            <a:r>
              <a:rPr lang="pt-BR" sz="2600" b="1" dirty="0">
                <a:solidFill>
                  <a:srgbClr val="9900CC"/>
                </a:solidFill>
                <a:latin typeface=".VnTime" pitchFamily="34" charset="0"/>
              </a:rPr>
              <a:t>A, B, C, D, A’, B’, C’, D’</a:t>
            </a:r>
            <a:endParaRPr lang="fr-FR" sz="2600" b="1" dirty="0">
              <a:solidFill>
                <a:srgbClr val="9900CC"/>
              </a:solidFill>
              <a:latin typeface=".VnTime" pitchFamily="34" charset="0"/>
            </a:endParaRP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3829083" y="1357298"/>
            <a:ext cx="53863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pt-BR" sz="2600" b="1" dirty="0">
                <a:solidFill>
                  <a:srgbClr val="3333FF"/>
                </a:solidFill>
              </a:rPr>
              <a:t>Các cạnh</a:t>
            </a:r>
            <a:r>
              <a:rPr lang="pt-BR" sz="2600" b="1" dirty="0">
                <a:solidFill>
                  <a:srgbClr val="3333FF"/>
                </a:solidFill>
                <a:latin typeface=".VnTime" pitchFamily="34" charset="0"/>
              </a:rPr>
              <a:t>:</a:t>
            </a:r>
            <a:r>
              <a:rPr lang="pt-BR" sz="2600" b="1" dirty="0">
                <a:solidFill>
                  <a:srgbClr val="00FF00"/>
                </a:solidFill>
                <a:latin typeface=".VnTime" pitchFamily="34" charset="0"/>
              </a:rPr>
              <a:t> </a:t>
            </a:r>
            <a:r>
              <a:rPr lang="pt-BR" sz="2600" b="1" dirty="0">
                <a:solidFill>
                  <a:srgbClr val="9900CC"/>
                </a:solidFill>
                <a:latin typeface=".VnTime" pitchFamily="34" charset="0"/>
              </a:rPr>
              <a:t>AB, A’B’, CD, C’D’</a:t>
            </a:r>
          </a:p>
          <a:p>
            <a:r>
              <a:rPr lang="pt-BR" sz="2600" b="1" dirty="0">
                <a:solidFill>
                  <a:srgbClr val="9900CC"/>
                </a:solidFill>
                <a:latin typeface=".VnTime" pitchFamily="34" charset="0"/>
              </a:rPr>
              <a:t>                     BC, B’C’, AD, A’D’</a:t>
            </a:r>
          </a:p>
          <a:p>
            <a:r>
              <a:rPr lang="pt-BR" sz="2600" b="1" dirty="0">
                <a:solidFill>
                  <a:srgbClr val="9900CC"/>
                </a:solidFill>
                <a:latin typeface=".VnTime" pitchFamily="34" charset="0"/>
              </a:rPr>
              <a:t>                     AA’, BB’,CC’, DD’</a:t>
            </a:r>
            <a:r>
              <a:rPr lang="pt-BR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71406" y="3643333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 sz="3200" b="1" dirty="0">
                <a:solidFill>
                  <a:srgbClr val="3333FF"/>
                </a:solidFill>
              </a:rPr>
              <a:t>* </a:t>
            </a:r>
            <a:r>
              <a:rPr lang="pt-BR" sz="3200" dirty="0">
                <a:solidFill>
                  <a:srgbClr val="3333FF"/>
                </a:solidFill>
              </a:rPr>
              <a:t>Ta có thể xem:</a:t>
            </a:r>
            <a:r>
              <a:rPr lang="pt-BR" sz="3200" b="1" dirty="0">
                <a:solidFill>
                  <a:srgbClr val="3333FF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pt-BR" sz="2800" dirty="0">
                <a:solidFill>
                  <a:srgbClr val="3333FF"/>
                </a:solidFill>
              </a:rPr>
              <a:t>Các đỉnh</a:t>
            </a:r>
            <a:r>
              <a:rPr lang="pt-BR" sz="2800" b="1" dirty="0">
                <a:solidFill>
                  <a:srgbClr val="3333FF"/>
                </a:solidFill>
              </a:rPr>
              <a:t>:</a:t>
            </a:r>
            <a:r>
              <a:rPr lang="pt-BR" sz="2800" b="1" dirty="0">
                <a:solidFill>
                  <a:srgbClr val="00FF00"/>
                </a:solidFill>
              </a:rPr>
              <a:t> </a:t>
            </a:r>
            <a:r>
              <a:rPr lang="pt-BR" sz="2800" b="1" dirty="0">
                <a:solidFill>
                  <a:srgbClr val="FF0066"/>
                </a:solidFill>
              </a:rPr>
              <a:t>A, B, C, D, A’, B’, C’, D’   </a:t>
            </a:r>
            <a:r>
              <a:rPr lang="pt-BR" sz="2800" dirty="0">
                <a:solidFill>
                  <a:srgbClr val="FF0066"/>
                </a:solidFill>
              </a:rPr>
              <a:t>như là các </a:t>
            </a:r>
            <a:r>
              <a:rPr lang="pt-BR" sz="2800" dirty="0">
                <a:solidFill>
                  <a:srgbClr val="3333FF"/>
                </a:solidFill>
              </a:rPr>
              <a:t>điểm</a:t>
            </a:r>
            <a:r>
              <a:rPr lang="pt-BR" sz="2800" b="1" dirty="0">
                <a:solidFill>
                  <a:srgbClr val="3333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pt-BR" sz="2800" dirty="0">
                <a:solidFill>
                  <a:srgbClr val="3333FF"/>
                </a:solidFill>
              </a:rPr>
              <a:t>Các cạnh</a:t>
            </a:r>
            <a:r>
              <a:rPr lang="pt-BR" sz="2800" b="1" dirty="0">
                <a:solidFill>
                  <a:srgbClr val="3333FF"/>
                </a:solidFill>
              </a:rPr>
              <a:t>:</a:t>
            </a:r>
            <a:r>
              <a:rPr lang="pt-BR" sz="2800" b="1" dirty="0">
                <a:solidFill>
                  <a:srgbClr val="00FF00"/>
                </a:solidFill>
              </a:rPr>
              <a:t> </a:t>
            </a:r>
            <a:r>
              <a:rPr lang="pt-BR" sz="2800" dirty="0">
                <a:solidFill>
                  <a:srgbClr val="FF0066"/>
                </a:solidFill>
              </a:rPr>
              <a:t>AB, A’B’,CD,C’D, BC, B’C’, AD, A’D’, AA’, BB’</a:t>
            </a:r>
          </a:p>
          <a:p>
            <a:r>
              <a:rPr lang="pt-BR" sz="2800" dirty="0">
                <a:solidFill>
                  <a:srgbClr val="FF0066"/>
                </a:solidFill>
              </a:rPr>
              <a:t> CC’, DD’ </a:t>
            </a:r>
            <a:r>
              <a:rPr lang="pt-BR" sz="2800" b="1" dirty="0">
                <a:solidFill>
                  <a:srgbClr val="FF0066"/>
                </a:solidFill>
              </a:rPr>
              <a:t> </a:t>
            </a:r>
            <a:r>
              <a:rPr lang="pt-BR" sz="2800" dirty="0">
                <a:solidFill>
                  <a:srgbClr val="FF0066"/>
                </a:solidFill>
              </a:rPr>
              <a:t>như là các </a:t>
            </a:r>
            <a:r>
              <a:rPr lang="pt-BR" sz="2800" dirty="0">
                <a:solidFill>
                  <a:srgbClr val="3333FF"/>
                </a:solidFill>
              </a:rPr>
              <a:t>đoạn thẳng.</a:t>
            </a:r>
            <a:endParaRPr lang="pt-BR" sz="2800" b="1" dirty="0">
              <a:solidFill>
                <a:srgbClr val="3333FF"/>
              </a:solidFill>
            </a:endParaRPr>
          </a:p>
          <a:p>
            <a:r>
              <a:rPr lang="pt-BR" sz="2800" b="1" dirty="0">
                <a:solidFill>
                  <a:srgbClr val="3333FF"/>
                </a:solidFill>
              </a:rPr>
              <a:t>-</a:t>
            </a:r>
            <a:r>
              <a:rPr lang="pt-BR" sz="2800" dirty="0">
                <a:solidFill>
                  <a:srgbClr val="3333FF"/>
                </a:solidFill>
              </a:rPr>
              <a:t>Các mặt</a:t>
            </a:r>
            <a:r>
              <a:rPr lang="pt-BR" sz="2800" b="1" dirty="0">
                <a:solidFill>
                  <a:srgbClr val="3333FF"/>
                </a:solidFill>
              </a:rPr>
              <a:t>:</a:t>
            </a:r>
            <a:r>
              <a:rPr lang="pt-BR" sz="2800" b="1" dirty="0">
                <a:solidFill>
                  <a:srgbClr val="00FF00"/>
                </a:solidFill>
              </a:rPr>
              <a:t> </a:t>
            </a:r>
            <a:r>
              <a:rPr lang="pt-BR" sz="2800" b="1" dirty="0">
                <a:solidFill>
                  <a:srgbClr val="FF0066"/>
                </a:solidFill>
              </a:rPr>
              <a:t>ABB’A’; DCC’D’; ABCD; A’B’C’D’; BCC’B’ , </a:t>
            </a:r>
            <a:r>
              <a:rPr lang="en-US" sz="2800" b="1" dirty="0">
                <a:solidFill>
                  <a:srgbClr val="FF0066"/>
                </a:solidFill>
              </a:rPr>
              <a:t>ADD’A’ </a:t>
            </a:r>
            <a:r>
              <a:rPr lang="en-US" sz="2800" dirty="0" err="1">
                <a:solidFill>
                  <a:srgbClr val="FF0066"/>
                </a:solidFill>
              </a:rPr>
              <a:t>là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một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phần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của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mặt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phẳng</a:t>
            </a:r>
            <a:r>
              <a:rPr lang="pt-BR" sz="2800" b="1" dirty="0">
                <a:solidFill>
                  <a:srgbClr val="FF0066"/>
                </a:solidFill>
                <a:latin typeface=".VnTime" pitchFamily="34" charset="0"/>
              </a:rPr>
              <a:t>.</a:t>
            </a:r>
            <a:endParaRPr lang="fr-FR" sz="28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grpSp>
        <p:nvGrpSpPr>
          <p:cNvPr id="295944" name="Group 8"/>
          <p:cNvGrpSpPr>
            <a:grpSpLocks/>
          </p:cNvGrpSpPr>
          <p:nvPr/>
        </p:nvGrpSpPr>
        <p:grpSpPr bwMode="auto">
          <a:xfrm>
            <a:off x="167" y="856854"/>
            <a:ext cx="4142969" cy="2715022"/>
            <a:chOff x="1774" y="995"/>
            <a:chExt cx="3433" cy="2055"/>
          </a:xfrm>
        </p:grpSpPr>
        <p:sp>
          <p:nvSpPr>
            <p:cNvPr id="295945" name="AutoShape 9"/>
            <p:cNvSpPr>
              <a:spLocks noChangeAspect="1" noChangeArrowheads="1" noTextEdit="1"/>
            </p:cNvSpPr>
            <p:nvPr/>
          </p:nvSpPr>
          <p:spPr bwMode="auto">
            <a:xfrm>
              <a:off x="1973" y="1207"/>
              <a:ext cx="2857" cy="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46" name="Freeform 10"/>
            <p:cNvSpPr>
              <a:spLocks/>
            </p:cNvSpPr>
            <p:nvPr/>
          </p:nvSpPr>
          <p:spPr bwMode="auto">
            <a:xfrm>
              <a:off x="2098" y="1325"/>
              <a:ext cx="2607" cy="394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1787" y="394"/>
                </a:cxn>
                <a:cxn ang="0">
                  <a:pos x="2607" y="0"/>
                </a:cxn>
                <a:cxn ang="0">
                  <a:pos x="820" y="0"/>
                </a:cxn>
                <a:cxn ang="0">
                  <a:pos x="0" y="394"/>
                </a:cxn>
              </a:cxnLst>
              <a:rect l="0" t="0" r="r" b="b"/>
              <a:pathLst>
                <a:path w="2607" h="394">
                  <a:moveTo>
                    <a:pt x="0" y="394"/>
                  </a:moveTo>
                  <a:lnTo>
                    <a:pt x="1787" y="394"/>
                  </a:lnTo>
                  <a:lnTo>
                    <a:pt x="2607" y="0"/>
                  </a:lnTo>
                  <a:lnTo>
                    <a:pt x="82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47" name="Rectangle 11"/>
            <p:cNvSpPr>
              <a:spLocks noChangeArrowheads="1"/>
            </p:cNvSpPr>
            <p:nvPr/>
          </p:nvSpPr>
          <p:spPr bwMode="auto">
            <a:xfrm>
              <a:off x="2098" y="1719"/>
              <a:ext cx="1787" cy="1025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48" name="Freeform 12"/>
            <p:cNvSpPr>
              <a:spLocks/>
            </p:cNvSpPr>
            <p:nvPr/>
          </p:nvSpPr>
          <p:spPr bwMode="auto">
            <a:xfrm>
              <a:off x="3903" y="1325"/>
              <a:ext cx="820" cy="1419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0" y="1419"/>
                </a:cxn>
                <a:cxn ang="0">
                  <a:pos x="820" y="1025"/>
                </a:cxn>
                <a:cxn ang="0">
                  <a:pos x="820" y="0"/>
                </a:cxn>
                <a:cxn ang="0">
                  <a:pos x="0" y="394"/>
                </a:cxn>
              </a:cxnLst>
              <a:rect l="0" t="0" r="r" b="b"/>
              <a:pathLst>
                <a:path w="820" h="1419">
                  <a:moveTo>
                    <a:pt x="0" y="394"/>
                  </a:moveTo>
                  <a:lnTo>
                    <a:pt x="0" y="1419"/>
                  </a:lnTo>
                  <a:lnTo>
                    <a:pt x="820" y="1025"/>
                  </a:lnTo>
                  <a:lnTo>
                    <a:pt x="82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49" name="Line 13"/>
            <p:cNvSpPr>
              <a:spLocks noChangeShapeType="1"/>
            </p:cNvSpPr>
            <p:nvPr/>
          </p:nvSpPr>
          <p:spPr bwMode="auto">
            <a:xfrm flipH="1">
              <a:off x="2098" y="1325"/>
              <a:ext cx="820" cy="394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0" name="Line 14"/>
            <p:cNvSpPr>
              <a:spLocks noChangeShapeType="1"/>
            </p:cNvSpPr>
            <p:nvPr/>
          </p:nvSpPr>
          <p:spPr bwMode="auto">
            <a:xfrm>
              <a:off x="2098" y="1719"/>
              <a:ext cx="1787" cy="1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1" name="Line 15"/>
            <p:cNvSpPr>
              <a:spLocks noChangeShapeType="1"/>
            </p:cNvSpPr>
            <p:nvPr/>
          </p:nvSpPr>
          <p:spPr bwMode="auto">
            <a:xfrm>
              <a:off x="2918" y="2350"/>
              <a:ext cx="1787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2" name="Line 16"/>
            <p:cNvSpPr>
              <a:spLocks noChangeShapeType="1"/>
            </p:cNvSpPr>
            <p:nvPr/>
          </p:nvSpPr>
          <p:spPr bwMode="auto">
            <a:xfrm flipH="1">
              <a:off x="3885" y="2350"/>
              <a:ext cx="820" cy="394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3" name="Line 17"/>
            <p:cNvSpPr>
              <a:spLocks noChangeShapeType="1"/>
            </p:cNvSpPr>
            <p:nvPr/>
          </p:nvSpPr>
          <p:spPr bwMode="auto">
            <a:xfrm>
              <a:off x="2098" y="2744"/>
              <a:ext cx="1787" cy="1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4" name="Line 18"/>
            <p:cNvSpPr>
              <a:spLocks noChangeShapeType="1"/>
            </p:cNvSpPr>
            <p:nvPr/>
          </p:nvSpPr>
          <p:spPr bwMode="auto">
            <a:xfrm flipH="1">
              <a:off x="2098" y="2350"/>
              <a:ext cx="820" cy="394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5" name="Line 19"/>
            <p:cNvSpPr>
              <a:spLocks noChangeShapeType="1"/>
            </p:cNvSpPr>
            <p:nvPr/>
          </p:nvSpPr>
          <p:spPr bwMode="auto">
            <a:xfrm>
              <a:off x="2098" y="1719"/>
              <a:ext cx="1" cy="1025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6" name="Line 20"/>
            <p:cNvSpPr>
              <a:spLocks noChangeShapeType="1"/>
            </p:cNvSpPr>
            <p:nvPr/>
          </p:nvSpPr>
          <p:spPr bwMode="auto">
            <a:xfrm>
              <a:off x="2918" y="1325"/>
              <a:ext cx="1" cy="1025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7" name="Line 21"/>
            <p:cNvSpPr>
              <a:spLocks noChangeShapeType="1"/>
            </p:cNvSpPr>
            <p:nvPr/>
          </p:nvSpPr>
          <p:spPr bwMode="auto">
            <a:xfrm>
              <a:off x="4705" y="1325"/>
              <a:ext cx="1" cy="1025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8" name="Line 22"/>
            <p:cNvSpPr>
              <a:spLocks noChangeShapeType="1"/>
            </p:cNvSpPr>
            <p:nvPr/>
          </p:nvSpPr>
          <p:spPr bwMode="auto">
            <a:xfrm>
              <a:off x="3885" y="1719"/>
              <a:ext cx="1" cy="1025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59" name="Line 23"/>
            <p:cNvSpPr>
              <a:spLocks noChangeShapeType="1"/>
            </p:cNvSpPr>
            <p:nvPr/>
          </p:nvSpPr>
          <p:spPr bwMode="auto">
            <a:xfrm flipH="1">
              <a:off x="3885" y="1325"/>
              <a:ext cx="820" cy="394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60" name="Line 24"/>
            <p:cNvSpPr>
              <a:spLocks noChangeShapeType="1"/>
            </p:cNvSpPr>
            <p:nvPr/>
          </p:nvSpPr>
          <p:spPr bwMode="auto">
            <a:xfrm>
              <a:off x="2918" y="1325"/>
              <a:ext cx="1787" cy="1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961" name="Text Box 25"/>
            <p:cNvSpPr txBox="1">
              <a:spLocks noChangeArrowheads="1"/>
            </p:cNvSpPr>
            <p:nvPr/>
          </p:nvSpPr>
          <p:spPr bwMode="auto">
            <a:xfrm>
              <a:off x="1774" y="1536"/>
              <a:ext cx="2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95962" name="Text Box 26"/>
            <p:cNvSpPr txBox="1">
              <a:spLocks noChangeArrowheads="1"/>
            </p:cNvSpPr>
            <p:nvPr/>
          </p:nvSpPr>
          <p:spPr bwMode="auto">
            <a:xfrm>
              <a:off x="2790" y="995"/>
              <a:ext cx="72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95963" name="Text Box 27"/>
            <p:cNvSpPr txBox="1">
              <a:spLocks noChangeArrowheads="1"/>
            </p:cNvSpPr>
            <p:nvPr/>
          </p:nvSpPr>
          <p:spPr bwMode="auto">
            <a:xfrm>
              <a:off x="4648" y="1115"/>
              <a:ext cx="50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95964" name="Text Box 28"/>
            <p:cNvSpPr txBox="1">
              <a:spLocks noChangeArrowheads="1"/>
            </p:cNvSpPr>
            <p:nvPr/>
          </p:nvSpPr>
          <p:spPr bwMode="auto">
            <a:xfrm>
              <a:off x="3878" y="1645"/>
              <a:ext cx="49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95965" name="Text Box 29"/>
            <p:cNvSpPr txBox="1">
              <a:spLocks noChangeArrowheads="1"/>
            </p:cNvSpPr>
            <p:nvPr/>
          </p:nvSpPr>
          <p:spPr bwMode="auto">
            <a:xfrm>
              <a:off x="1928" y="2704"/>
              <a:ext cx="45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95966" name="Text Box 30"/>
            <p:cNvSpPr txBox="1">
              <a:spLocks noChangeArrowheads="1"/>
            </p:cNvSpPr>
            <p:nvPr/>
          </p:nvSpPr>
          <p:spPr bwMode="auto">
            <a:xfrm>
              <a:off x="2958" y="2023"/>
              <a:ext cx="54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295967" name="Text Box 31"/>
            <p:cNvSpPr txBox="1">
              <a:spLocks noChangeArrowheads="1"/>
            </p:cNvSpPr>
            <p:nvPr/>
          </p:nvSpPr>
          <p:spPr bwMode="auto">
            <a:xfrm>
              <a:off x="4692" y="2205"/>
              <a:ext cx="51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C’</a:t>
              </a:r>
            </a:p>
          </p:txBody>
        </p:sp>
        <p:sp>
          <p:nvSpPr>
            <p:cNvPr id="295968" name="Text Box 32"/>
            <p:cNvSpPr txBox="1">
              <a:spLocks noChangeArrowheads="1"/>
            </p:cNvSpPr>
            <p:nvPr/>
          </p:nvSpPr>
          <p:spPr bwMode="auto">
            <a:xfrm>
              <a:off x="3788" y="2704"/>
              <a:ext cx="49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D’</a:t>
              </a:r>
            </a:p>
          </p:txBody>
        </p:sp>
      </p:grpSp>
      <p:sp>
        <p:nvSpPr>
          <p:cNvPr id="295969" name="Text Box 33"/>
          <p:cNvSpPr txBox="1">
            <a:spLocks noChangeArrowheads="1"/>
          </p:cNvSpPr>
          <p:nvPr/>
        </p:nvSpPr>
        <p:spPr bwMode="auto">
          <a:xfrm>
            <a:off x="662007" y="142852"/>
            <a:ext cx="669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2. </a:t>
            </a:r>
            <a:r>
              <a:rPr lang="en-US" sz="3200" b="1" u="sng" dirty="0" err="1">
                <a:solidFill>
                  <a:srgbClr val="FF0066"/>
                </a:solidFill>
              </a:rPr>
              <a:t>Mặt</a:t>
            </a:r>
            <a:r>
              <a:rPr lang="en-US" sz="3200" b="1" u="sng" dirty="0">
                <a:solidFill>
                  <a:srgbClr val="FF0066"/>
                </a:solidFill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</a:rPr>
              <a:t>phẳng</a:t>
            </a:r>
            <a:r>
              <a:rPr lang="en-US" sz="3200" b="1" u="sng" dirty="0">
                <a:solidFill>
                  <a:srgbClr val="FF0066"/>
                </a:solidFill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</a:rPr>
              <a:t>và</a:t>
            </a:r>
            <a:r>
              <a:rPr lang="en-US" sz="3200" b="1" u="sng" dirty="0">
                <a:solidFill>
                  <a:srgbClr val="FF0066"/>
                </a:solidFill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</a:rPr>
              <a:t>đường</a:t>
            </a:r>
            <a:r>
              <a:rPr lang="en-US" sz="3200" b="1" u="sng" dirty="0">
                <a:solidFill>
                  <a:srgbClr val="FF0066"/>
                </a:solidFill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</a:rPr>
              <a:t>thẳng</a:t>
            </a:r>
            <a:r>
              <a:rPr lang="en-US" sz="3200" b="1" dirty="0">
                <a:solidFill>
                  <a:srgbClr val="FF0066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/>
      <p:bldP spid="295940" grpId="0"/>
      <p:bldP spid="295941" grpId="0"/>
      <p:bldP spid="2959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64"/>
          <p:cNvGrpSpPr>
            <a:grpSpLocks/>
          </p:cNvGrpSpPr>
          <p:nvPr/>
        </p:nvGrpSpPr>
        <p:grpSpPr bwMode="auto">
          <a:xfrm rot="16200000">
            <a:off x="5618191" y="1831985"/>
            <a:ext cx="3748088" cy="3160717"/>
            <a:chOff x="3183" y="454"/>
            <a:chExt cx="2361" cy="1991"/>
          </a:xfrm>
        </p:grpSpPr>
        <p:sp>
          <p:nvSpPr>
            <p:cNvPr id="23" name="AutoShape 65"/>
            <p:cNvSpPr>
              <a:spLocks noChangeArrowheads="1"/>
            </p:cNvSpPr>
            <p:nvPr/>
          </p:nvSpPr>
          <p:spPr bwMode="auto">
            <a:xfrm>
              <a:off x="3470" y="723"/>
              <a:ext cx="1769" cy="11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Line 66"/>
            <p:cNvSpPr>
              <a:spLocks noChangeShapeType="1"/>
            </p:cNvSpPr>
            <p:nvPr/>
          </p:nvSpPr>
          <p:spPr bwMode="auto">
            <a:xfrm>
              <a:off x="3768" y="723"/>
              <a:ext cx="0" cy="82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3742" y="1602"/>
              <a:ext cx="1497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 flipH="1">
              <a:off x="3470" y="1602"/>
              <a:ext cx="272" cy="311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 Box 69"/>
            <p:cNvSpPr txBox="1">
              <a:spLocks noChangeArrowheads="1"/>
            </p:cNvSpPr>
            <p:nvPr/>
          </p:nvSpPr>
          <p:spPr bwMode="auto">
            <a:xfrm rot="5400000">
              <a:off x="3697" y="436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8" name="Text Box 70"/>
            <p:cNvSpPr txBox="1">
              <a:spLocks noChangeArrowheads="1"/>
            </p:cNvSpPr>
            <p:nvPr/>
          </p:nvSpPr>
          <p:spPr bwMode="auto">
            <a:xfrm rot="5400000">
              <a:off x="5239" y="51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 rot="5400000">
              <a:off x="4720" y="809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 rot="5400000">
              <a:off x="3145" y="890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" name="Text Box 73"/>
            <p:cNvSpPr txBox="1">
              <a:spLocks noChangeArrowheads="1"/>
            </p:cNvSpPr>
            <p:nvPr/>
          </p:nvSpPr>
          <p:spPr bwMode="auto">
            <a:xfrm rot="5400000">
              <a:off x="3097" y="1901"/>
              <a:ext cx="4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32" name="Text Box 74"/>
            <p:cNvSpPr txBox="1">
              <a:spLocks noChangeArrowheads="1"/>
            </p:cNvSpPr>
            <p:nvPr/>
          </p:nvSpPr>
          <p:spPr bwMode="auto">
            <a:xfrm rot="5400000">
              <a:off x="5195" y="1550"/>
              <a:ext cx="4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C’</a:t>
              </a:r>
              <a:r>
                <a:rPr lang="en-US" sz="2400" b="1" baseline="-25000" dirty="0">
                  <a:solidFill>
                    <a:schemeClr val="hlink"/>
                  </a:solidFill>
                  <a:latin typeface="Times New Roman" pitchFamily="18" charset="0"/>
                </a:rPr>
                <a:t>              </a:t>
              </a:r>
              <a:endParaRPr lang="en-US" sz="2400" b="1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33" name="Text Box 75"/>
            <p:cNvSpPr txBox="1">
              <a:spLocks noChangeArrowheads="1"/>
            </p:cNvSpPr>
            <p:nvPr/>
          </p:nvSpPr>
          <p:spPr bwMode="auto">
            <a:xfrm rot="5400000">
              <a:off x="4769" y="2006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D’</a:t>
              </a:r>
            </a:p>
          </p:txBody>
        </p:sp>
        <p:sp>
          <p:nvSpPr>
            <p:cNvPr id="34" name="Text Box 76"/>
            <p:cNvSpPr txBox="1">
              <a:spLocks noChangeArrowheads="1"/>
            </p:cNvSpPr>
            <p:nvPr/>
          </p:nvSpPr>
          <p:spPr bwMode="auto">
            <a:xfrm rot="5400000">
              <a:off x="3667" y="1398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</a:p>
          </p:txBody>
        </p:sp>
      </p:grp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85720" y="1643050"/>
            <a:ext cx="3887788" cy="2617788"/>
            <a:chOff x="3198" y="436"/>
            <a:chExt cx="2449" cy="1649"/>
          </a:xfrm>
        </p:grpSpPr>
        <p:sp>
          <p:nvSpPr>
            <p:cNvPr id="3" name="AutoShape 65"/>
            <p:cNvSpPr>
              <a:spLocks noChangeArrowheads="1"/>
            </p:cNvSpPr>
            <p:nvPr/>
          </p:nvSpPr>
          <p:spPr bwMode="auto">
            <a:xfrm>
              <a:off x="3470" y="723"/>
              <a:ext cx="1769" cy="11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" name="Line 66"/>
            <p:cNvSpPr>
              <a:spLocks noChangeShapeType="1"/>
            </p:cNvSpPr>
            <p:nvPr/>
          </p:nvSpPr>
          <p:spPr bwMode="auto">
            <a:xfrm>
              <a:off x="3768" y="723"/>
              <a:ext cx="0" cy="82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Line 67"/>
            <p:cNvSpPr>
              <a:spLocks noChangeShapeType="1"/>
            </p:cNvSpPr>
            <p:nvPr/>
          </p:nvSpPr>
          <p:spPr bwMode="auto">
            <a:xfrm>
              <a:off x="3742" y="1602"/>
              <a:ext cx="1497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Line 68"/>
            <p:cNvSpPr>
              <a:spLocks noChangeShapeType="1"/>
            </p:cNvSpPr>
            <p:nvPr/>
          </p:nvSpPr>
          <p:spPr bwMode="auto">
            <a:xfrm flipH="1">
              <a:off x="3470" y="1602"/>
              <a:ext cx="272" cy="311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 Box 69"/>
            <p:cNvSpPr txBox="1">
              <a:spLocks noChangeArrowheads="1"/>
            </p:cNvSpPr>
            <p:nvPr/>
          </p:nvSpPr>
          <p:spPr bwMode="auto">
            <a:xfrm>
              <a:off x="3697" y="436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" name="Text Box 70"/>
            <p:cNvSpPr txBox="1">
              <a:spLocks noChangeArrowheads="1"/>
            </p:cNvSpPr>
            <p:nvPr/>
          </p:nvSpPr>
          <p:spPr bwMode="auto">
            <a:xfrm>
              <a:off x="5239" y="51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9" name="Text Box 71"/>
            <p:cNvSpPr txBox="1">
              <a:spLocks noChangeArrowheads="1"/>
            </p:cNvSpPr>
            <p:nvPr/>
          </p:nvSpPr>
          <p:spPr bwMode="auto">
            <a:xfrm>
              <a:off x="4967" y="890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" name="Text Box 72"/>
            <p:cNvSpPr txBox="1">
              <a:spLocks noChangeArrowheads="1"/>
            </p:cNvSpPr>
            <p:nvPr/>
          </p:nvSpPr>
          <p:spPr bwMode="auto">
            <a:xfrm>
              <a:off x="3243" y="890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hlin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" name="Text Box 73"/>
            <p:cNvSpPr txBox="1">
              <a:spLocks noChangeArrowheads="1"/>
            </p:cNvSpPr>
            <p:nvPr/>
          </p:nvSpPr>
          <p:spPr bwMode="auto">
            <a:xfrm>
              <a:off x="3198" y="1797"/>
              <a:ext cx="4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12" name="Text Box 74"/>
            <p:cNvSpPr txBox="1">
              <a:spLocks noChangeArrowheads="1"/>
            </p:cNvSpPr>
            <p:nvPr/>
          </p:nvSpPr>
          <p:spPr bwMode="auto">
            <a:xfrm>
              <a:off x="5239" y="1389"/>
              <a:ext cx="4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C’</a:t>
              </a:r>
              <a:r>
                <a:rPr lang="en-US" sz="2400" b="1" baseline="-25000" dirty="0">
                  <a:solidFill>
                    <a:schemeClr val="hlink"/>
                  </a:solidFill>
                  <a:latin typeface="Times New Roman" pitchFamily="18" charset="0"/>
                </a:rPr>
                <a:t>              </a:t>
              </a:r>
              <a:endParaRPr lang="en-US" sz="2400" b="1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75"/>
            <p:cNvSpPr txBox="1">
              <a:spLocks noChangeArrowheads="1"/>
            </p:cNvSpPr>
            <p:nvPr/>
          </p:nvSpPr>
          <p:spPr bwMode="auto">
            <a:xfrm>
              <a:off x="4967" y="1797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</a:rPr>
                <a:t>D’</a:t>
              </a:r>
            </a:p>
          </p:txBody>
        </p:sp>
        <p:sp>
          <p:nvSpPr>
            <p:cNvPr id="14" name="Text Box 76"/>
            <p:cNvSpPr txBox="1">
              <a:spLocks noChangeArrowheads="1"/>
            </p:cNvSpPr>
            <p:nvPr/>
          </p:nvSpPr>
          <p:spPr bwMode="auto">
            <a:xfrm>
              <a:off x="3742" y="1343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4500562" y="2928934"/>
            <a:ext cx="928694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21283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đáy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0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đáy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578" y="205953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đáy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16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đáy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6" name="Rectangle 68"/>
          <p:cNvSpPr txBox="1">
            <a:spLocks noChangeArrowheads="1"/>
          </p:cNvSpPr>
          <p:nvPr/>
        </p:nvSpPr>
        <p:spPr>
          <a:xfrm>
            <a:off x="395288" y="142852"/>
            <a:ext cx="8353425" cy="679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Quan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hệ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Giữa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đường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thẳng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và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mặt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2" action="ppaction://hlinkfile"/>
              </a:rPr>
              <a:t>phẳng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7" name="Rectangle 67"/>
          <p:cNvSpPr txBox="1">
            <a:spLocks noChangeArrowheads="1"/>
          </p:cNvSpPr>
          <p:nvPr/>
        </p:nvSpPr>
        <p:spPr>
          <a:xfrm>
            <a:off x="252444" y="849301"/>
            <a:ext cx="8820150" cy="9366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A;B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nằm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trọn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(ABCD).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034" y="450057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0033CC"/>
                </a:solidFill>
              </a:rPr>
              <a:t>ABCD;  A’B’C’D’</a:t>
            </a:r>
            <a:endParaRPr lang="vi-VN" sz="2400" dirty="0">
              <a:solidFill>
                <a:srgbClr val="0033CC"/>
              </a:solidFill>
            </a:endParaRP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500034" y="5072074"/>
            <a:ext cx="3429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-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cạnh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3333FF"/>
                </a:solidFill>
              </a:rPr>
              <a:t>AA’; BB’; CC’;DD’ </a:t>
            </a:r>
            <a:r>
              <a:rPr lang="en-US" sz="2400" dirty="0" err="1">
                <a:solidFill>
                  <a:srgbClr val="3333FF"/>
                </a:solidFill>
              </a:rPr>
              <a:t>là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 err="1">
                <a:solidFill>
                  <a:srgbClr val="3333FF"/>
                </a:solidFill>
              </a:rPr>
              <a:t>chiều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 err="1">
                <a:solidFill>
                  <a:srgbClr val="3333FF"/>
                </a:solidFill>
              </a:rPr>
              <a:t>cao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86314" y="535782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0033CC"/>
                </a:solidFill>
              </a:rPr>
              <a:t>ABB’A’;  DCC’D’</a:t>
            </a:r>
            <a:endParaRPr lang="vi-VN" sz="2400" dirty="0">
              <a:solidFill>
                <a:srgbClr val="0033CC"/>
              </a:solidFill>
            </a:endParaRPr>
          </a:p>
        </p:txBody>
      </p: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4786314" y="5786454"/>
            <a:ext cx="3429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-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cạnh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3333FF"/>
                </a:solidFill>
              </a:rPr>
              <a:t>AD; BC; B’C’; A’D’ </a:t>
            </a:r>
            <a:r>
              <a:rPr lang="en-US" sz="2400" dirty="0" err="1">
                <a:solidFill>
                  <a:srgbClr val="3333FF"/>
                </a:solidFill>
              </a:rPr>
              <a:t>là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 err="1">
                <a:solidFill>
                  <a:srgbClr val="3333FF"/>
                </a:solidFill>
              </a:rPr>
              <a:t>chiều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 err="1">
                <a:solidFill>
                  <a:srgbClr val="3333FF"/>
                </a:solidFill>
              </a:rPr>
              <a:t>cao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35" grpId="0"/>
      <p:bldP spid="37" grpId="0" build="p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Bouquet"/>
          <p:cNvSpPr>
            <a:spLocks noGrp="1" noChangeArrowheads="1"/>
          </p:cNvSpPr>
          <p:nvPr>
            <p:ph type="title"/>
          </p:nvPr>
        </p:nvSpPr>
        <p:spPr>
          <a:xfrm>
            <a:off x="2916238" y="66656"/>
            <a:ext cx="2879725" cy="647700"/>
          </a:xfrm>
          <a:blipFill dpi="0" rotWithShape="0">
            <a:blip r:embed="rId2"/>
            <a:srcRect/>
            <a:tile tx="0" ty="0" sx="100000" sy="100000" flip="none" algn="tl"/>
          </a:blipFill>
          <a:ln>
            <a:pattFill prst="smCheck">
              <a:fgClr>
                <a:schemeClr val="tx1"/>
              </a:fgClr>
              <a:bgClr>
                <a:srgbClr val="FFFFFF"/>
              </a:bgClr>
            </a:pattFill>
          </a:ln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 Bài tập</a:t>
            </a:r>
            <a:endParaRPr lang="en-US" sz="4000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327650" y="692150"/>
            <a:ext cx="3816350" cy="2617788"/>
            <a:chOff x="3243" y="436"/>
            <a:chExt cx="2404" cy="1649"/>
          </a:xfrm>
        </p:grpSpPr>
        <p:sp>
          <p:nvSpPr>
            <p:cNvPr id="46125" name="AutoShape 45"/>
            <p:cNvSpPr>
              <a:spLocks noChangeArrowheads="1"/>
            </p:cNvSpPr>
            <p:nvPr/>
          </p:nvSpPr>
          <p:spPr bwMode="auto">
            <a:xfrm>
              <a:off x="3470" y="723"/>
              <a:ext cx="1769" cy="11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3768" y="723"/>
              <a:ext cx="0" cy="8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>
              <a:off x="3742" y="1602"/>
              <a:ext cx="149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 flipH="1">
              <a:off x="3470" y="1602"/>
              <a:ext cx="272" cy="31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46129" name="Text Box 49"/>
            <p:cNvSpPr txBox="1">
              <a:spLocks noChangeArrowheads="1"/>
            </p:cNvSpPr>
            <p:nvPr/>
          </p:nvSpPr>
          <p:spPr bwMode="auto">
            <a:xfrm>
              <a:off x="3697" y="436"/>
              <a:ext cx="18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6130" name="Text Box 50"/>
            <p:cNvSpPr txBox="1">
              <a:spLocks noChangeArrowheads="1"/>
            </p:cNvSpPr>
            <p:nvPr/>
          </p:nvSpPr>
          <p:spPr bwMode="auto">
            <a:xfrm>
              <a:off x="5239" y="51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6131" name="Text Box 51"/>
            <p:cNvSpPr txBox="1">
              <a:spLocks noChangeArrowheads="1"/>
            </p:cNvSpPr>
            <p:nvPr/>
          </p:nvSpPr>
          <p:spPr bwMode="auto">
            <a:xfrm>
              <a:off x="4967" y="890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6132" name="Text Box 52"/>
            <p:cNvSpPr txBox="1">
              <a:spLocks noChangeArrowheads="1"/>
            </p:cNvSpPr>
            <p:nvPr/>
          </p:nvSpPr>
          <p:spPr bwMode="auto">
            <a:xfrm>
              <a:off x="3243" y="890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6133" name="Text Box 53"/>
            <p:cNvSpPr txBox="1">
              <a:spLocks noChangeArrowheads="1"/>
            </p:cNvSpPr>
            <p:nvPr/>
          </p:nvSpPr>
          <p:spPr bwMode="auto">
            <a:xfrm>
              <a:off x="3243" y="1797"/>
              <a:ext cx="4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6134" name="Text Box 54"/>
            <p:cNvSpPr txBox="1">
              <a:spLocks noChangeArrowheads="1"/>
            </p:cNvSpPr>
            <p:nvPr/>
          </p:nvSpPr>
          <p:spPr bwMode="auto">
            <a:xfrm>
              <a:off x="5239" y="1389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N</a:t>
              </a:r>
              <a:r>
                <a:rPr lang="en-US" sz="2400" b="1" baseline="-25000">
                  <a:latin typeface="Times New Roman" pitchFamily="18" charset="0"/>
                </a:rPr>
                <a:t>                </a:t>
              </a: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6135" name="Text Box 55"/>
            <p:cNvSpPr txBox="1">
              <a:spLocks noChangeArrowheads="1"/>
            </p:cNvSpPr>
            <p:nvPr/>
          </p:nvSpPr>
          <p:spPr bwMode="auto">
            <a:xfrm>
              <a:off x="4967" y="1797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46136" name="Text Box 56"/>
            <p:cNvSpPr txBox="1">
              <a:spLocks noChangeArrowheads="1"/>
            </p:cNvSpPr>
            <p:nvPr/>
          </p:nvSpPr>
          <p:spPr bwMode="auto">
            <a:xfrm>
              <a:off x="3742" y="1343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M</a:t>
              </a:r>
            </a:p>
          </p:txBody>
        </p:sp>
      </p:grp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279407" y="1125538"/>
            <a:ext cx="52927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B1.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kể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những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cạnh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bằng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nhau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ABCD.MNPQ</a:t>
            </a: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357158" y="3143248"/>
            <a:ext cx="5292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cạnh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 </a:t>
            </a: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542923" y="3789363"/>
            <a:ext cx="3671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</a:rPr>
              <a:t>AM = BN = CP = DQ </a:t>
            </a:r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542923" y="4292600"/>
            <a:ext cx="367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9933"/>
                </a:solidFill>
              </a:rPr>
              <a:t>AB = DC = MN = QP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542923" y="4781550"/>
            <a:ext cx="367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AD = BC = NP = MQ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428596" y="5357826"/>
            <a:ext cx="8281988" cy="10715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400" dirty="0" err="1">
                <a:solidFill>
                  <a:srgbClr val="FF0066"/>
                </a:solidFill>
              </a:rPr>
              <a:t>Kết</a:t>
            </a:r>
            <a:r>
              <a:rPr lang="en-US" sz="3400" dirty="0">
                <a:solidFill>
                  <a:srgbClr val="FF0066"/>
                </a:solidFill>
              </a:rPr>
              <a:t> </a:t>
            </a:r>
            <a:r>
              <a:rPr lang="en-US" sz="3400" dirty="0" err="1">
                <a:solidFill>
                  <a:srgbClr val="FF0066"/>
                </a:solidFill>
              </a:rPr>
              <a:t>luận</a:t>
            </a:r>
            <a:r>
              <a:rPr lang="en-US" sz="3400" dirty="0">
                <a:solidFill>
                  <a:srgbClr val="9900CC"/>
                </a:solidFill>
              </a:rPr>
              <a:t> :</a:t>
            </a:r>
            <a:r>
              <a:rPr lang="en-US" sz="3400" dirty="0" err="1">
                <a:solidFill>
                  <a:srgbClr val="9900CC"/>
                </a:solidFill>
              </a:rPr>
              <a:t>Hình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hộp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chữ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nhật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có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ba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nhóm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cạnh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bằng</a:t>
            </a:r>
            <a:r>
              <a:rPr lang="en-US" sz="3400" dirty="0">
                <a:solidFill>
                  <a:srgbClr val="9900CC"/>
                </a:solidFill>
              </a:rPr>
              <a:t> </a:t>
            </a:r>
            <a:r>
              <a:rPr lang="en-US" sz="3400" dirty="0" err="1">
                <a:solidFill>
                  <a:srgbClr val="9900CC"/>
                </a:solidFill>
              </a:rPr>
              <a:t>nhau</a:t>
            </a:r>
            <a:endParaRPr lang="en-US" sz="34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4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139" grpId="0"/>
      <p:bldP spid="46141" grpId="0"/>
      <p:bldP spid="46142" grpId="0"/>
      <p:bldP spid="46143" grpId="0"/>
      <p:bldP spid="46157" grpId="0"/>
      <p:bldP spid="461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83" name="Group 55"/>
          <p:cNvGrpSpPr>
            <a:grpSpLocks/>
          </p:cNvGrpSpPr>
          <p:nvPr/>
        </p:nvGrpSpPr>
        <p:grpSpPr bwMode="auto">
          <a:xfrm>
            <a:off x="0" y="2060575"/>
            <a:ext cx="3867150" cy="3011488"/>
            <a:chOff x="2394" y="824"/>
            <a:chExt cx="2436" cy="1897"/>
          </a:xfrm>
        </p:grpSpPr>
        <p:grpSp>
          <p:nvGrpSpPr>
            <p:cNvPr id="48173" name="Group 45"/>
            <p:cNvGrpSpPr>
              <a:grpSpLocks/>
            </p:cNvGrpSpPr>
            <p:nvPr/>
          </p:nvGrpSpPr>
          <p:grpSpPr bwMode="auto">
            <a:xfrm>
              <a:off x="2394" y="824"/>
              <a:ext cx="2436" cy="1897"/>
              <a:chOff x="2472" y="845"/>
              <a:chExt cx="2436" cy="1417"/>
            </a:xfrm>
          </p:grpSpPr>
          <p:grpSp>
            <p:nvGrpSpPr>
              <p:cNvPr id="48168" name="Group 40"/>
              <p:cNvGrpSpPr>
                <a:grpSpLocks/>
              </p:cNvGrpSpPr>
              <p:nvPr/>
            </p:nvGrpSpPr>
            <p:grpSpPr bwMode="auto">
              <a:xfrm>
                <a:off x="2472" y="845"/>
                <a:ext cx="2436" cy="1417"/>
                <a:chOff x="2109" y="1344"/>
                <a:chExt cx="2223" cy="1459"/>
              </a:xfrm>
            </p:grpSpPr>
            <p:grpSp>
              <p:nvGrpSpPr>
                <p:cNvPr id="48159" name="Group 31"/>
                <p:cNvGrpSpPr>
                  <a:grpSpLocks/>
                </p:cNvGrpSpPr>
                <p:nvPr/>
              </p:nvGrpSpPr>
              <p:grpSpPr bwMode="auto">
                <a:xfrm>
                  <a:off x="2290" y="1570"/>
                  <a:ext cx="1769" cy="1044"/>
                  <a:chOff x="2290" y="1570"/>
                  <a:chExt cx="1769" cy="1044"/>
                </a:xfrm>
              </p:grpSpPr>
              <p:sp>
                <p:nvSpPr>
                  <p:cNvPr id="48144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1570"/>
                    <a:ext cx="1769" cy="1044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476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81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93" y="1584"/>
                    <a:ext cx="0" cy="7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814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2327"/>
                    <a:ext cx="149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8147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98" y="2334"/>
                    <a:ext cx="272" cy="27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4814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09" y="1752"/>
                  <a:ext cx="181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4815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472" y="1344"/>
                  <a:ext cx="317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481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969" y="1344"/>
                  <a:ext cx="363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4815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787" y="1736"/>
                  <a:ext cx="363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</a:rPr>
                    <a:t>D</a:t>
                  </a:r>
                </a:p>
              </p:txBody>
            </p:sp>
            <p:sp>
              <p:nvSpPr>
                <p:cNvPr id="4815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154" y="2568"/>
                  <a:ext cx="499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</a:rPr>
                    <a:t>A</a:t>
                  </a:r>
                  <a:r>
                    <a:rPr lang="en-US" sz="2400" b="1" baseline="-25000">
                      <a:latin typeface="Times New Roman" pitchFamily="18" charset="0"/>
                    </a:rPr>
                    <a:t>1</a:t>
                  </a:r>
                  <a:endParaRPr lang="en-US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4815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014" y="2190"/>
                  <a:ext cx="317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</a:rPr>
                    <a:t>C</a:t>
                  </a:r>
                  <a:r>
                    <a:rPr lang="en-US" sz="2400" b="1" baseline="-25000">
                      <a:latin typeface="Times New Roman" pitchFamily="18" charset="0"/>
                    </a:rPr>
                    <a:t>1</a:t>
                  </a:r>
                  <a:endParaRPr lang="en-US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4815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42" y="2581"/>
                  <a:ext cx="590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 dirty="0">
                      <a:latin typeface="Times New Roman" pitchFamily="18" charset="0"/>
                    </a:rPr>
                    <a:t>D</a:t>
                  </a:r>
                  <a:r>
                    <a:rPr lang="en-US" sz="2400" b="1" baseline="-25000" dirty="0">
                      <a:latin typeface="Times New Roman" pitchFamily="18" charset="0"/>
                    </a:rPr>
                    <a:t>1</a:t>
                  </a:r>
                  <a:endParaRPr lang="en-US" sz="2400" b="1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8169" name="Text Box 41"/>
              <p:cNvSpPr txBox="1">
                <a:spLocks noChangeArrowheads="1"/>
              </p:cNvSpPr>
              <p:nvPr/>
            </p:nvSpPr>
            <p:spPr bwMode="auto">
              <a:xfrm>
                <a:off x="2922" y="1778"/>
                <a:ext cx="363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</a:rPr>
                  <a:t>B</a:t>
                </a:r>
                <a:r>
                  <a:rPr lang="en-US" sz="2400" b="1" baseline="-25000" dirty="0">
                    <a:latin typeface="Times New Roman" pitchFamily="18" charset="0"/>
                  </a:rPr>
                  <a:t>1</a:t>
                </a:r>
                <a:endParaRPr lang="en-US" sz="24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48174" name="Text Box 46"/>
            <p:cNvSpPr txBox="1">
              <a:spLocks noChangeArrowheads="1"/>
            </p:cNvSpPr>
            <p:nvPr/>
          </p:nvSpPr>
          <p:spPr bwMode="auto">
            <a:xfrm>
              <a:off x="3379" y="835"/>
              <a:ext cx="6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4 cm</a:t>
              </a:r>
            </a:p>
          </p:txBody>
        </p:sp>
        <p:sp>
          <p:nvSpPr>
            <p:cNvPr id="48175" name="Text Box 47"/>
            <p:cNvSpPr txBox="1">
              <a:spLocks noChangeArrowheads="1"/>
            </p:cNvSpPr>
            <p:nvPr/>
          </p:nvSpPr>
          <p:spPr bwMode="auto">
            <a:xfrm>
              <a:off x="2880" y="1480"/>
              <a:ext cx="6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3 cm</a:t>
              </a:r>
            </a:p>
          </p:txBody>
        </p:sp>
        <p:sp>
          <p:nvSpPr>
            <p:cNvPr id="48176" name="Text Box 48"/>
            <p:cNvSpPr txBox="1">
              <a:spLocks noChangeArrowheads="1"/>
            </p:cNvSpPr>
            <p:nvPr/>
          </p:nvSpPr>
          <p:spPr bwMode="auto">
            <a:xfrm>
              <a:off x="3833" y="1117"/>
              <a:ext cx="6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5 cm</a:t>
              </a:r>
            </a:p>
          </p:txBody>
        </p:sp>
      </p:grp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0" y="0"/>
            <a:ext cx="9144000" cy="1801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</a:rPr>
              <a:t>Bài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tập</a:t>
            </a:r>
            <a:r>
              <a:rPr lang="en-US" sz="2800" b="1" dirty="0">
                <a:solidFill>
                  <a:srgbClr val="FF0066"/>
                </a:solidFill>
              </a:rPr>
              <a:t>:</a:t>
            </a:r>
            <a:r>
              <a:rPr lang="en-US" sz="2800" b="1" dirty="0"/>
              <a:t> Cho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ABCD.A</a:t>
            </a:r>
            <a:r>
              <a:rPr lang="en-US" sz="2800" b="1" baseline="-25000" dirty="0"/>
              <a:t>1</a:t>
            </a:r>
            <a:r>
              <a:rPr lang="en-US" sz="2800" b="1" dirty="0"/>
              <a:t>B</a:t>
            </a:r>
            <a:r>
              <a:rPr lang="en-US" sz="2800" b="1" baseline="-25000" dirty="0"/>
              <a:t>1</a:t>
            </a:r>
            <a:r>
              <a:rPr lang="en-US" sz="2800" b="1" dirty="0"/>
              <a:t>C</a:t>
            </a:r>
            <a:r>
              <a:rPr lang="en-US" sz="2800" b="1" baseline="-25000" dirty="0"/>
              <a:t>1</a:t>
            </a:r>
            <a:r>
              <a:rPr lang="en-US" sz="2800" b="1" dirty="0"/>
              <a:t>D</a:t>
            </a:r>
            <a:r>
              <a:rPr lang="en-US" sz="2800" b="1" baseline="-25000" dirty="0"/>
              <a:t>1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: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                  DC = 5cm, CB = 4cm, BB</a:t>
            </a:r>
            <a:r>
              <a:rPr lang="en-US" sz="2800" b="1" baseline="-25000" dirty="0"/>
              <a:t>1</a:t>
            </a:r>
            <a:r>
              <a:rPr lang="en-US" sz="2800" b="1" dirty="0"/>
              <a:t> = 3cm. 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             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900CC"/>
                </a:solidFill>
              </a:rPr>
              <a:t>DC</a:t>
            </a:r>
            <a:r>
              <a:rPr lang="en-US" sz="2800" b="1" baseline="-25000" dirty="0">
                <a:solidFill>
                  <a:srgbClr val="9900CC"/>
                </a:solidFill>
              </a:rPr>
              <a:t>1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và</a:t>
            </a:r>
            <a:r>
              <a:rPr lang="en-US" sz="2800" b="1" dirty="0">
                <a:solidFill>
                  <a:srgbClr val="9900CC"/>
                </a:solidFill>
              </a:rPr>
              <a:t> CB</a:t>
            </a:r>
            <a:r>
              <a:rPr lang="en-US" sz="2800" b="1" baseline="-25000" dirty="0">
                <a:solidFill>
                  <a:srgbClr val="9900CC"/>
                </a:solidFill>
              </a:rPr>
              <a:t>1 </a:t>
            </a:r>
            <a:r>
              <a:rPr lang="en-US" sz="2800" dirty="0"/>
              <a:t>( HĐ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4 </a:t>
            </a:r>
            <a:r>
              <a:rPr lang="en-US" sz="2800" dirty="0" err="1"/>
              <a:t>phút</a:t>
            </a:r>
            <a:r>
              <a:rPr lang="en-US" sz="2800" dirty="0"/>
              <a:t>)</a:t>
            </a:r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>
            <a:off x="2843213" y="3068638"/>
            <a:ext cx="504825" cy="100806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 flipV="1">
            <a:off x="827088" y="2492375"/>
            <a:ext cx="2592387" cy="1584325"/>
          </a:xfrm>
          <a:prstGeom prst="line">
            <a:avLst/>
          </a:prstGeom>
          <a:noFill/>
          <a:ln w="57150">
            <a:solidFill>
              <a:srgbClr val="9900CC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48250" name="Text Box 122"/>
          <p:cNvSpPr txBox="1">
            <a:spLocks noChangeArrowheads="1"/>
          </p:cNvSpPr>
          <p:nvPr/>
        </p:nvSpPr>
        <p:spPr bwMode="auto">
          <a:xfrm>
            <a:off x="3786182" y="1785927"/>
            <a:ext cx="5357818" cy="46782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Đáp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án</a:t>
            </a:r>
            <a:r>
              <a:rPr lang="en-US" sz="2800" b="1" u="sng" dirty="0">
                <a:solidFill>
                  <a:srgbClr val="FF0066"/>
                </a:solidFill>
                <a:latin typeface=".VnArial Narrow" pitchFamily="34" charset="0"/>
                <a:sym typeface="Wingdings" pitchFamily="2" charset="2"/>
              </a:rPr>
              <a:t>: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hhcn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ABCD.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CDD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1;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BCC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DCC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DC</a:t>
            </a:r>
            <a:r>
              <a:rPr lang="en-US" sz="2400" b="1" baseline="-25000" dirty="0">
                <a:solidFill>
                  <a:srgbClr val="9900CC"/>
                </a:solidFill>
                <a:latin typeface=".VnTime" pitchFamily="34" charset="0"/>
              </a:rPr>
              <a:t>1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²= DC²+ CC</a:t>
            </a:r>
            <a:r>
              <a:rPr lang="en-US" sz="2400" b="1" baseline="-25000" dirty="0">
                <a:solidFill>
                  <a:srgbClr val="9900CC"/>
                </a:solidFill>
                <a:latin typeface=".VnTime" pitchFamily="34" charset="0"/>
              </a:rPr>
              <a:t>1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² (</a:t>
            </a:r>
            <a:r>
              <a:rPr lang="en-US" sz="2400" b="1" dirty="0" err="1">
                <a:solidFill>
                  <a:srgbClr val="9900CC"/>
                </a:solidFill>
                <a:latin typeface=".VnTime" pitchFamily="34" charset="0"/>
              </a:rPr>
              <a:t>pitago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</a:rPr>
              <a:t> DC</a:t>
            </a:r>
            <a:r>
              <a:rPr lang="en-US" sz="2400" b="1" baseline="-25000" dirty="0">
                <a:solidFill>
                  <a:srgbClr val="9900CC"/>
                </a:solidFill>
                <a:latin typeface=".VnTime" pitchFamily="34" charset="0"/>
              </a:rPr>
              <a:t>1</a:t>
            </a:r>
            <a:r>
              <a:rPr lang="en-US" sz="2400" b="1" dirty="0">
                <a:solidFill>
                  <a:srgbClr val="9900CC"/>
                </a:solidFill>
              </a:rPr>
              <a:t>²= 3²+5² = 9+25 =34     DC</a:t>
            </a:r>
            <a:r>
              <a:rPr lang="en-US" sz="2400" b="1" baseline="-25000" dirty="0">
                <a:solidFill>
                  <a:srgbClr val="9900CC"/>
                </a:solidFill>
                <a:latin typeface=".VnTime" pitchFamily="34" charset="0"/>
              </a:rPr>
              <a:t>1 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=</a:t>
            </a:r>
            <a:endParaRPr lang="en-US" sz="2400" b="1" dirty="0">
              <a:solidFill>
                <a:srgbClr val="99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CBB</a:t>
            </a:r>
            <a:r>
              <a:rPr lang="en-US" sz="24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CB</a:t>
            </a:r>
            <a:r>
              <a:rPr lang="en-US" sz="2400" b="1" baseline="-25000" dirty="0">
                <a:solidFill>
                  <a:srgbClr val="9900CC"/>
                </a:solidFill>
                <a:latin typeface=".VnTime" pitchFamily="34" charset="0"/>
              </a:rPr>
              <a:t>1</a:t>
            </a:r>
            <a:r>
              <a:rPr lang="en-US" sz="2400" b="1" baseline="30000" dirty="0">
                <a:solidFill>
                  <a:srgbClr val="9900CC"/>
                </a:solidFill>
                <a:latin typeface=".VnTime" pitchFamily="34" charset="0"/>
              </a:rPr>
              <a:t>2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= BC</a:t>
            </a:r>
            <a:r>
              <a:rPr lang="en-US" sz="2400" b="1" baseline="30000" dirty="0">
                <a:solidFill>
                  <a:srgbClr val="9900CC"/>
                </a:solidFill>
                <a:latin typeface=".VnTime" pitchFamily="34" charset="0"/>
              </a:rPr>
              <a:t>2 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+ BB</a:t>
            </a:r>
            <a:r>
              <a:rPr lang="en-US" sz="2400" b="1" baseline="-25000" dirty="0">
                <a:solidFill>
                  <a:srgbClr val="9900CC"/>
                </a:solidFill>
                <a:latin typeface=".VnTime" pitchFamily="34" charset="0"/>
              </a:rPr>
              <a:t>1</a:t>
            </a:r>
            <a:r>
              <a:rPr lang="en-US" sz="2400" b="1" baseline="30000" dirty="0">
                <a:solidFill>
                  <a:srgbClr val="9900CC"/>
                </a:solidFill>
                <a:latin typeface=".VnTime" pitchFamily="34" charset="0"/>
              </a:rPr>
              <a:t>2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 (</a:t>
            </a:r>
            <a:r>
              <a:rPr lang="en-US" sz="2400" b="1" dirty="0" err="1">
                <a:solidFill>
                  <a:srgbClr val="9900CC"/>
                </a:solidFill>
                <a:latin typeface=".VnTime" pitchFamily="34" charset="0"/>
              </a:rPr>
              <a:t>pitago</a:t>
            </a:r>
            <a:r>
              <a:rPr lang="en-US" sz="2400" b="1" dirty="0">
                <a:solidFill>
                  <a:srgbClr val="9900CC"/>
                </a:solidFill>
                <a:latin typeface=".VnTime" pitchFamily="34" charset="0"/>
              </a:rPr>
              <a:t>)</a:t>
            </a:r>
            <a:r>
              <a:rPr lang="en-US" sz="2400" b="1" baseline="30000" dirty="0">
                <a:solidFill>
                  <a:srgbClr val="9900CC"/>
                </a:solidFill>
                <a:latin typeface=".VnTime" pitchFamily="34" charset="0"/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</a:rPr>
              <a:t>CB</a:t>
            </a:r>
            <a:r>
              <a:rPr lang="en-US" sz="2400" b="1" baseline="-25000" dirty="0">
                <a:solidFill>
                  <a:srgbClr val="9900CC"/>
                </a:solidFill>
                <a:latin typeface=".VnTime" pitchFamily="34" charset="0"/>
              </a:rPr>
              <a:t>1</a:t>
            </a:r>
            <a:r>
              <a:rPr lang="en-US" sz="2400" b="1" dirty="0">
                <a:solidFill>
                  <a:srgbClr val="9900CC"/>
                </a:solidFill>
              </a:rPr>
              <a:t>²= 4²+3²= 16+9= 25     CB</a:t>
            </a:r>
            <a:r>
              <a:rPr lang="en-US" sz="2400" b="1" baseline="-25000" dirty="0">
                <a:solidFill>
                  <a:srgbClr val="9900CC"/>
                </a:solidFill>
                <a:latin typeface=".VnTime" pitchFamily="34" charset="0"/>
              </a:rPr>
              <a:t>1</a:t>
            </a:r>
            <a:r>
              <a:rPr lang="en-US" sz="2400" b="1" dirty="0">
                <a:solidFill>
                  <a:srgbClr val="9900CC"/>
                </a:solidFill>
              </a:rPr>
              <a:t>= 5 cm</a:t>
            </a:r>
          </a:p>
        </p:txBody>
      </p:sp>
      <p:graphicFrame>
        <p:nvGraphicFramePr>
          <p:cNvPr id="48251" name="Object 123"/>
          <p:cNvGraphicFramePr>
            <a:graphicFrameLocks noGrp="1" noChangeAspect="1"/>
          </p:cNvGraphicFramePr>
          <p:nvPr>
            <p:ph sz="half" idx="2"/>
          </p:nvPr>
        </p:nvGraphicFramePr>
        <p:xfrm>
          <a:off x="8411771" y="4286256"/>
          <a:ext cx="732229" cy="43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1" name="Equation" r:id="rId2" imgW="304560" imgH="228600" progId="">
                  <p:embed/>
                </p:oleObj>
              </mc:Choice>
              <mc:Fallback>
                <p:oleObj name="Equation" r:id="rId2" imgW="304560" imgH="22860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1771" y="4286256"/>
                        <a:ext cx="732229" cy="434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56" name="Rectangle 128"/>
          <p:cNvSpPr>
            <a:spLocks noChangeArrowheads="1"/>
          </p:cNvSpPr>
          <p:nvPr/>
        </p:nvSpPr>
        <p:spPr bwMode="auto">
          <a:xfrm>
            <a:off x="3276600" y="4581525"/>
            <a:ext cx="46085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eaLnBrk="0" hangingPunct="0"/>
            <a:r>
              <a:rPr lang="en-US" sz="2400" b="1"/>
              <a:t>         </a:t>
            </a:r>
            <a:r>
              <a:rPr lang="en-US" sz="2800" b="1">
                <a:solidFill>
                  <a:srgbClr val="9900CC"/>
                </a:solidFill>
              </a:rPr>
              <a:t> </a:t>
            </a:r>
          </a:p>
          <a:p>
            <a:pPr eaLnBrk="0" hangingPunct="0"/>
            <a:r>
              <a:rPr lang="en-US" sz="2800" b="1">
                <a:solidFill>
                  <a:srgbClr val="9900CC"/>
                </a:solidFill>
              </a:rPr>
              <a:t>        </a:t>
            </a: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>
            <a:off x="4429124" y="3214686"/>
            <a:ext cx="316781" cy="23661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3200">
              <a:solidFill>
                <a:srgbClr val="FF0000"/>
              </a:solidFill>
            </a:endParaRPr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/>
        </p:nvGraphicFramePr>
        <p:xfrm>
          <a:off x="7254544" y="4429132"/>
          <a:ext cx="317852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2" name="Equation" r:id="rId4" imgW="190440" imgH="152280" progId="Equation.3">
                  <p:embed/>
                </p:oleObj>
              </mc:Choice>
              <mc:Fallback>
                <p:oleObj name="Equation" r:id="rId4" imgW="190440" imgH="152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544" y="4429132"/>
                        <a:ext cx="317852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4429124" y="4971140"/>
            <a:ext cx="316781" cy="23661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3200">
              <a:solidFill>
                <a:srgbClr val="FF0000"/>
              </a:solidFill>
            </a:endParaRPr>
          </a:p>
        </p:txBody>
      </p:sp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7143768" y="6072208"/>
          <a:ext cx="3175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Equation" r:id="rId6" imgW="190440" imgH="152280" progId="Equation.3">
                  <p:embed/>
                </p:oleObj>
              </mc:Choice>
              <mc:Fallback>
                <p:oleObj name="Equation" r:id="rId6" imgW="190440" imgH="152280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6072208"/>
                        <a:ext cx="3175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8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8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8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9" grpId="0" animBg="1"/>
      <p:bldP spid="48180" grpId="0" animBg="1"/>
      <p:bldP spid="48181" grpId="0" animBg="1"/>
      <p:bldP spid="48250" grpId="0" animBg="1"/>
      <p:bldP spid="48256" grpId="0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60" name="Group 8"/>
          <p:cNvGrpSpPr>
            <a:grpSpLocks/>
          </p:cNvGrpSpPr>
          <p:nvPr/>
        </p:nvGrpSpPr>
        <p:grpSpPr bwMode="auto">
          <a:xfrm>
            <a:off x="2643174" y="4221163"/>
            <a:ext cx="4826000" cy="1443037"/>
            <a:chOff x="2461" y="517"/>
            <a:chExt cx="2363" cy="909"/>
          </a:xfrm>
        </p:grpSpPr>
        <p:grpSp>
          <p:nvGrpSpPr>
            <p:cNvPr id="125961" name="Group 9"/>
            <p:cNvGrpSpPr>
              <a:grpSpLocks/>
            </p:cNvGrpSpPr>
            <p:nvPr/>
          </p:nvGrpSpPr>
          <p:grpSpPr bwMode="auto">
            <a:xfrm>
              <a:off x="2461" y="652"/>
              <a:ext cx="1145" cy="772"/>
              <a:chOff x="782" y="3067"/>
              <a:chExt cx="1578" cy="1044"/>
            </a:xfrm>
          </p:grpSpPr>
          <p:sp>
            <p:nvSpPr>
              <p:cNvPr id="125962" name="Oval 10"/>
              <p:cNvSpPr>
                <a:spLocks noChangeArrowheads="1"/>
              </p:cNvSpPr>
              <p:nvPr/>
            </p:nvSpPr>
            <p:spPr bwMode="auto">
              <a:xfrm>
                <a:off x="782" y="3067"/>
                <a:ext cx="919" cy="86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FFCC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63" name="Freeform 11"/>
              <p:cNvSpPr>
                <a:spLocks/>
              </p:cNvSpPr>
              <p:nvPr/>
            </p:nvSpPr>
            <p:spPr bwMode="auto">
              <a:xfrm>
                <a:off x="987" y="3566"/>
                <a:ext cx="532" cy="545"/>
              </a:xfrm>
              <a:custGeom>
                <a:avLst/>
                <a:gdLst/>
                <a:ahLst/>
                <a:cxnLst>
                  <a:cxn ang="0">
                    <a:pos x="1080" y="0"/>
                  </a:cxn>
                  <a:cxn ang="0">
                    <a:pos x="0" y="2160"/>
                  </a:cxn>
                  <a:cxn ang="0">
                    <a:pos x="1980" y="2160"/>
                  </a:cxn>
                  <a:cxn ang="0">
                    <a:pos x="1080" y="0"/>
                  </a:cxn>
                </a:cxnLst>
                <a:rect l="0" t="0" r="r" b="b"/>
                <a:pathLst>
                  <a:path w="1980" h="2160">
                    <a:moveTo>
                      <a:pt x="1080" y="0"/>
                    </a:moveTo>
                    <a:lnTo>
                      <a:pt x="0" y="2160"/>
                    </a:lnTo>
                    <a:lnTo>
                      <a:pt x="1980" y="216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006666"/>
                </a:extrusionClr>
              </a:sp3d>
            </p:spPr>
            <p:txBody>
              <a:bodyPr>
                <a:flatTx/>
              </a:bodyPr>
              <a:lstStyle/>
              <a:p>
                <a:endParaRPr lang="vi-VN"/>
              </a:p>
            </p:txBody>
          </p:sp>
          <p:sp>
            <p:nvSpPr>
              <p:cNvPr id="125964" name="AutoShape 12"/>
              <p:cNvSpPr>
                <a:spLocks noChangeArrowheads="1"/>
              </p:cNvSpPr>
              <p:nvPr/>
            </p:nvSpPr>
            <p:spPr bwMode="auto">
              <a:xfrm>
                <a:off x="1791" y="3635"/>
                <a:ext cx="569" cy="32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5965" name="AutoShape 13"/>
              <p:cNvSpPr>
                <a:spLocks noChangeArrowheads="1"/>
              </p:cNvSpPr>
              <p:nvPr/>
            </p:nvSpPr>
            <p:spPr bwMode="auto">
              <a:xfrm>
                <a:off x="1465" y="3262"/>
                <a:ext cx="335" cy="721"/>
              </a:xfrm>
              <a:prstGeom prst="cube">
                <a:avLst>
                  <a:gd name="adj" fmla="val 25000"/>
                </a:avLst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25966" name="Freeform 14"/>
            <p:cNvSpPr>
              <a:spLocks/>
            </p:cNvSpPr>
            <p:nvPr/>
          </p:nvSpPr>
          <p:spPr bwMode="auto">
            <a:xfrm>
              <a:off x="3751" y="1058"/>
              <a:ext cx="422" cy="11"/>
            </a:xfrm>
            <a:custGeom>
              <a:avLst/>
              <a:gdLst/>
              <a:ahLst/>
              <a:cxnLst>
                <a:cxn ang="0">
                  <a:pos x="410" y="3"/>
                </a:cxn>
                <a:cxn ang="0">
                  <a:pos x="422" y="11"/>
                </a:cxn>
                <a:cxn ang="0">
                  <a:pos x="419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07" y="0"/>
                </a:cxn>
                <a:cxn ang="0">
                  <a:pos x="410" y="3"/>
                </a:cxn>
              </a:cxnLst>
              <a:rect l="0" t="0" r="r" b="b"/>
              <a:pathLst>
                <a:path w="422" h="11">
                  <a:moveTo>
                    <a:pt x="410" y="3"/>
                  </a:moveTo>
                  <a:lnTo>
                    <a:pt x="422" y="11"/>
                  </a:lnTo>
                  <a:lnTo>
                    <a:pt x="41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10" y="3"/>
                  </a:lnTo>
                  <a:close/>
                </a:path>
              </a:pathLst>
            </a:custGeom>
            <a:solidFill>
              <a:srgbClr val="00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67" name="Freeform 15"/>
            <p:cNvSpPr>
              <a:spLocks/>
            </p:cNvSpPr>
            <p:nvPr/>
          </p:nvSpPr>
          <p:spPr bwMode="auto">
            <a:xfrm>
              <a:off x="4028" y="576"/>
              <a:ext cx="434" cy="701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434" y="612"/>
                </a:cxn>
                <a:cxn ang="0">
                  <a:pos x="433" y="621"/>
                </a:cxn>
                <a:cxn ang="0">
                  <a:pos x="430" y="630"/>
                </a:cxn>
                <a:cxn ang="0">
                  <a:pos x="416" y="647"/>
                </a:cxn>
                <a:cxn ang="0">
                  <a:pos x="396" y="662"/>
                </a:cxn>
                <a:cxn ang="0">
                  <a:pos x="371" y="674"/>
                </a:cxn>
                <a:cxn ang="0">
                  <a:pos x="340" y="684"/>
                </a:cxn>
                <a:cxn ang="0">
                  <a:pos x="306" y="692"/>
                </a:cxn>
                <a:cxn ang="0">
                  <a:pos x="269" y="697"/>
                </a:cxn>
                <a:cxn ang="0">
                  <a:pos x="230" y="701"/>
                </a:cxn>
                <a:cxn ang="0">
                  <a:pos x="192" y="701"/>
                </a:cxn>
                <a:cxn ang="0">
                  <a:pos x="155" y="699"/>
                </a:cxn>
                <a:cxn ang="0">
                  <a:pos x="117" y="695"/>
                </a:cxn>
                <a:cxn ang="0">
                  <a:pos x="85" y="687"/>
                </a:cxn>
                <a:cxn ang="0">
                  <a:pos x="56" y="676"/>
                </a:cxn>
                <a:cxn ang="0">
                  <a:pos x="32" y="662"/>
                </a:cxn>
                <a:cxn ang="0">
                  <a:pos x="14" y="645"/>
                </a:cxn>
                <a:cxn ang="0">
                  <a:pos x="8" y="635"/>
                </a:cxn>
                <a:cxn ang="0">
                  <a:pos x="3" y="625"/>
                </a:cxn>
                <a:cxn ang="0">
                  <a:pos x="0" y="622"/>
                </a:cxn>
                <a:cxn ang="0">
                  <a:pos x="213" y="0"/>
                </a:cxn>
              </a:cxnLst>
              <a:rect l="0" t="0" r="r" b="b"/>
              <a:pathLst>
                <a:path w="434" h="701">
                  <a:moveTo>
                    <a:pt x="213" y="0"/>
                  </a:moveTo>
                  <a:lnTo>
                    <a:pt x="434" y="612"/>
                  </a:lnTo>
                  <a:lnTo>
                    <a:pt x="433" y="621"/>
                  </a:lnTo>
                  <a:lnTo>
                    <a:pt x="430" y="630"/>
                  </a:lnTo>
                  <a:lnTo>
                    <a:pt x="416" y="647"/>
                  </a:lnTo>
                  <a:lnTo>
                    <a:pt x="396" y="662"/>
                  </a:lnTo>
                  <a:lnTo>
                    <a:pt x="371" y="674"/>
                  </a:lnTo>
                  <a:lnTo>
                    <a:pt x="340" y="684"/>
                  </a:lnTo>
                  <a:lnTo>
                    <a:pt x="306" y="692"/>
                  </a:lnTo>
                  <a:lnTo>
                    <a:pt x="269" y="697"/>
                  </a:lnTo>
                  <a:lnTo>
                    <a:pt x="230" y="701"/>
                  </a:lnTo>
                  <a:lnTo>
                    <a:pt x="192" y="701"/>
                  </a:lnTo>
                  <a:lnTo>
                    <a:pt x="155" y="699"/>
                  </a:lnTo>
                  <a:lnTo>
                    <a:pt x="117" y="695"/>
                  </a:lnTo>
                  <a:lnTo>
                    <a:pt x="85" y="687"/>
                  </a:lnTo>
                  <a:lnTo>
                    <a:pt x="56" y="676"/>
                  </a:lnTo>
                  <a:lnTo>
                    <a:pt x="32" y="662"/>
                  </a:lnTo>
                  <a:lnTo>
                    <a:pt x="14" y="645"/>
                  </a:lnTo>
                  <a:lnTo>
                    <a:pt x="8" y="635"/>
                  </a:lnTo>
                  <a:lnTo>
                    <a:pt x="3" y="625"/>
                  </a:lnTo>
                  <a:lnTo>
                    <a:pt x="0" y="62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68" name="Freeform 16"/>
            <p:cNvSpPr>
              <a:spLocks/>
            </p:cNvSpPr>
            <p:nvPr/>
          </p:nvSpPr>
          <p:spPr bwMode="auto">
            <a:xfrm>
              <a:off x="4241" y="624"/>
              <a:ext cx="200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569"/>
                </a:cxn>
                <a:cxn ang="0">
                  <a:pos x="192" y="585"/>
                </a:cxn>
                <a:cxn ang="0">
                  <a:pos x="177" y="599"/>
                </a:cxn>
                <a:cxn ang="0">
                  <a:pos x="155" y="611"/>
                </a:cxn>
                <a:cxn ang="0">
                  <a:pos x="130" y="620"/>
                </a:cxn>
                <a:cxn ang="0">
                  <a:pos x="101" y="627"/>
                </a:cxn>
                <a:cxn ang="0">
                  <a:pos x="68" y="632"/>
                </a:cxn>
                <a:cxn ang="0">
                  <a:pos x="34" y="635"/>
                </a:cxn>
                <a:cxn ang="0">
                  <a:pos x="0" y="635"/>
                </a:cxn>
                <a:cxn ang="0">
                  <a:pos x="0" y="0"/>
                </a:cxn>
              </a:cxnLst>
              <a:rect l="0" t="0" r="r" b="b"/>
              <a:pathLst>
                <a:path w="200" h="635">
                  <a:moveTo>
                    <a:pt x="0" y="0"/>
                  </a:moveTo>
                  <a:lnTo>
                    <a:pt x="200" y="569"/>
                  </a:lnTo>
                  <a:lnTo>
                    <a:pt x="192" y="585"/>
                  </a:lnTo>
                  <a:lnTo>
                    <a:pt x="177" y="599"/>
                  </a:lnTo>
                  <a:lnTo>
                    <a:pt x="155" y="611"/>
                  </a:lnTo>
                  <a:lnTo>
                    <a:pt x="130" y="620"/>
                  </a:lnTo>
                  <a:lnTo>
                    <a:pt x="101" y="627"/>
                  </a:lnTo>
                  <a:lnTo>
                    <a:pt x="68" y="632"/>
                  </a:lnTo>
                  <a:lnTo>
                    <a:pt x="34" y="635"/>
                  </a:ln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A5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69" name="Freeform 17"/>
            <p:cNvSpPr>
              <a:spLocks/>
            </p:cNvSpPr>
            <p:nvPr/>
          </p:nvSpPr>
          <p:spPr bwMode="auto">
            <a:xfrm>
              <a:off x="4045" y="692"/>
              <a:ext cx="173" cy="544"/>
            </a:xfrm>
            <a:custGeom>
              <a:avLst/>
              <a:gdLst/>
              <a:ahLst/>
              <a:cxnLst>
                <a:cxn ang="0">
                  <a:pos x="3" y="509"/>
                </a:cxn>
                <a:cxn ang="0">
                  <a:pos x="9" y="519"/>
                </a:cxn>
                <a:cxn ang="0">
                  <a:pos x="19" y="529"/>
                </a:cxn>
                <a:cxn ang="0">
                  <a:pos x="32" y="536"/>
                </a:cxn>
                <a:cxn ang="0">
                  <a:pos x="48" y="544"/>
                </a:cxn>
                <a:cxn ang="0">
                  <a:pos x="48" y="542"/>
                </a:cxn>
                <a:cxn ang="0">
                  <a:pos x="173" y="0"/>
                </a:cxn>
                <a:cxn ang="0">
                  <a:pos x="0" y="506"/>
                </a:cxn>
                <a:cxn ang="0">
                  <a:pos x="3" y="509"/>
                </a:cxn>
              </a:cxnLst>
              <a:rect l="0" t="0" r="r" b="b"/>
              <a:pathLst>
                <a:path w="173" h="544">
                  <a:moveTo>
                    <a:pt x="3" y="509"/>
                  </a:moveTo>
                  <a:lnTo>
                    <a:pt x="9" y="519"/>
                  </a:lnTo>
                  <a:lnTo>
                    <a:pt x="19" y="529"/>
                  </a:lnTo>
                  <a:lnTo>
                    <a:pt x="32" y="53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173" y="0"/>
                  </a:lnTo>
                  <a:lnTo>
                    <a:pt x="0" y="506"/>
                  </a:lnTo>
                  <a:lnTo>
                    <a:pt x="3" y="509"/>
                  </a:lnTo>
                  <a:close/>
                </a:path>
              </a:pathLst>
            </a:custGeom>
            <a:solidFill>
              <a:srgbClr val="004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0" name="Freeform 18"/>
            <p:cNvSpPr>
              <a:spLocks/>
            </p:cNvSpPr>
            <p:nvPr/>
          </p:nvSpPr>
          <p:spPr bwMode="auto">
            <a:xfrm>
              <a:off x="4200" y="624"/>
              <a:ext cx="41" cy="63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635"/>
                </a:cxn>
                <a:cxn ang="0">
                  <a:pos x="3" y="635"/>
                </a:cxn>
                <a:cxn ang="0">
                  <a:pos x="0" y="632"/>
                </a:cxn>
                <a:cxn ang="0">
                  <a:pos x="41" y="0"/>
                </a:cxn>
              </a:cxnLst>
              <a:rect l="0" t="0" r="r" b="b"/>
              <a:pathLst>
                <a:path w="41" h="635">
                  <a:moveTo>
                    <a:pt x="41" y="0"/>
                  </a:moveTo>
                  <a:lnTo>
                    <a:pt x="41" y="635"/>
                  </a:lnTo>
                  <a:lnTo>
                    <a:pt x="3" y="635"/>
                  </a:lnTo>
                  <a:lnTo>
                    <a:pt x="0" y="63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4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1" name="Freeform 19"/>
            <p:cNvSpPr>
              <a:spLocks/>
            </p:cNvSpPr>
            <p:nvPr/>
          </p:nvSpPr>
          <p:spPr bwMode="auto">
            <a:xfrm>
              <a:off x="3606" y="987"/>
              <a:ext cx="505" cy="39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20" y="0"/>
                </a:cxn>
                <a:cxn ang="0">
                  <a:pos x="505" y="66"/>
                </a:cxn>
                <a:cxn ang="0">
                  <a:pos x="505" y="360"/>
                </a:cxn>
                <a:cxn ang="0">
                  <a:pos x="158" y="396"/>
                </a:cxn>
                <a:cxn ang="0">
                  <a:pos x="0" y="280"/>
                </a:cxn>
                <a:cxn ang="0">
                  <a:pos x="0" y="21"/>
                </a:cxn>
              </a:cxnLst>
              <a:rect l="0" t="0" r="r" b="b"/>
              <a:pathLst>
                <a:path w="505" h="396">
                  <a:moveTo>
                    <a:pt x="0" y="21"/>
                  </a:moveTo>
                  <a:lnTo>
                    <a:pt x="320" y="0"/>
                  </a:lnTo>
                  <a:lnTo>
                    <a:pt x="505" y="66"/>
                  </a:lnTo>
                  <a:lnTo>
                    <a:pt x="505" y="360"/>
                  </a:lnTo>
                  <a:lnTo>
                    <a:pt x="158" y="396"/>
                  </a:lnTo>
                  <a:lnTo>
                    <a:pt x="0" y="28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2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2" name="Freeform 20"/>
            <p:cNvSpPr>
              <a:spLocks/>
            </p:cNvSpPr>
            <p:nvPr/>
          </p:nvSpPr>
          <p:spPr bwMode="auto">
            <a:xfrm>
              <a:off x="3645" y="1000"/>
              <a:ext cx="422" cy="7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76" y="0"/>
                </a:cxn>
                <a:cxn ang="0">
                  <a:pos x="422" y="53"/>
                </a:cxn>
                <a:cxn ang="0">
                  <a:pos x="126" y="71"/>
                </a:cxn>
                <a:cxn ang="0">
                  <a:pos x="0" y="17"/>
                </a:cxn>
              </a:cxnLst>
              <a:rect l="0" t="0" r="r" b="b"/>
              <a:pathLst>
                <a:path w="422" h="71">
                  <a:moveTo>
                    <a:pt x="0" y="17"/>
                  </a:moveTo>
                  <a:lnTo>
                    <a:pt x="276" y="0"/>
                  </a:lnTo>
                  <a:lnTo>
                    <a:pt x="422" y="53"/>
                  </a:lnTo>
                  <a:lnTo>
                    <a:pt x="126" y="7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3" name="Freeform 21"/>
            <p:cNvSpPr>
              <a:spLocks/>
            </p:cNvSpPr>
            <p:nvPr/>
          </p:nvSpPr>
          <p:spPr bwMode="auto">
            <a:xfrm>
              <a:off x="3781" y="1069"/>
              <a:ext cx="312" cy="29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12" y="0"/>
                </a:cxn>
                <a:cxn ang="0">
                  <a:pos x="312" y="261"/>
                </a:cxn>
                <a:cxn ang="0">
                  <a:pos x="0" y="297"/>
                </a:cxn>
                <a:cxn ang="0">
                  <a:pos x="0" y="22"/>
                </a:cxn>
              </a:cxnLst>
              <a:rect l="0" t="0" r="r" b="b"/>
              <a:pathLst>
                <a:path w="312" h="297">
                  <a:moveTo>
                    <a:pt x="0" y="22"/>
                  </a:moveTo>
                  <a:lnTo>
                    <a:pt x="312" y="0"/>
                  </a:lnTo>
                  <a:lnTo>
                    <a:pt x="312" y="261"/>
                  </a:lnTo>
                  <a:lnTo>
                    <a:pt x="0" y="29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4" name="Freeform 22"/>
            <p:cNvSpPr>
              <a:spLocks/>
            </p:cNvSpPr>
            <p:nvPr/>
          </p:nvSpPr>
          <p:spPr bwMode="auto">
            <a:xfrm>
              <a:off x="3288" y="517"/>
              <a:ext cx="371" cy="896"/>
            </a:xfrm>
            <a:custGeom>
              <a:avLst/>
              <a:gdLst/>
              <a:ahLst/>
              <a:cxnLst>
                <a:cxn ang="0">
                  <a:pos x="348" y="726"/>
                </a:cxn>
                <a:cxn ang="0">
                  <a:pos x="330" y="698"/>
                </a:cxn>
                <a:cxn ang="0">
                  <a:pos x="322" y="667"/>
                </a:cxn>
                <a:cxn ang="0">
                  <a:pos x="322" y="631"/>
                </a:cxn>
                <a:cxn ang="0">
                  <a:pos x="322" y="607"/>
                </a:cxn>
                <a:cxn ang="0">
                  <a:pos x="371" y="426"/>
                </a:cxn>
                <a:cxn ang="0">
                  <a:pos x="271" y="407"/>
                </a:cxn>
                <a:cxn ang="0">
                  <a:pos x="197" y="242"/>
                </a:cxn>
                <a:cxn ang="0">
                  <a:pos x="209" y="79"/>
                </a:cxn>
                <a:cxn ang="0">
                  <a:pos x="161" y="0"/>
                </a:cxn>
                <a:cxn ang="0">
                  <a:pos x="175" y="88"/>
                </a:cxn>
                <a:cxn ang="0">
                  <a:pos x="155" y="218"/>
                </a:cxn>
                <a:cxn ang="0">
                  <a:pos x="0" y="407"/>
                </a:cxn>
                <a:cxn ang="0">
                  <a:pos x="98" y="426"/>
                </a:cxn>
                <a:cxn ang="0">
                  <a:pos x="48" y="611"/>
                </a:cxn>
                <a:cxn ang="0">
                  <a:pos x="53" y="651"/>
                </a:cxn>
                <a:cxn ang="0">
                  <a:pos x="50" y="684"/>
                </a:cxn>
                <a:cxn ang="0">
                  <a:pos x="37" y="713"/>
                </a:cxn>
                <a:cxn ang="0">
                  <a:pos x="13" y="739"/>
                </a:cxn>
                <a:cxn ang="0">
                  <a:pos x="10" y="896"/>
                </a:cxn>
                <a:cxn ang="0">
                  <a:pos x="27" y="858"/>
                </a:cxn>
                <a:cxn ang="0">
                  <a:pos x="175" y="426"/>
                </a:cxn>
                <a:cxn ang="0">
                  <a:pos x="200" y="470"/>
                </a:cxn>
                <a:cxn ang="0">
                  <a:pos x="175" y="363"/>
                </a:cxn>
                <a:cxn ang="0">
                  <a:pos x="143" y="407"/>
                </a:cxn>
                <a:cxn ang="0">
                  <a:pos x="197" y="277"/>
                </a:cxn>
                <a:cxn ang="0">
                  <a:pos x="200" y="407"/>
                </a:cxn>
                <a:cxn ang="0">
                  <a:pos x="235" y="426"/>
                </a:cxn>
                <a:cxn ang="0">
                  <a:pos x="351" y="858"/>
                </a:cxn>
                <a:cxn ang="0">
                  <a:pos x="361" y="739"/>
                </a:cxn>
                <a:cxn ang="0">
                  <a:pos x="345" y="751"/>
                </a:cxn>
                <a:cxn ang="0">
                  <a:pos x="336" y="759"/>
                </a:cxn>
                <a:cxn ang="0">
                  <a:pos x="325" y="751"/>
                </a:cxn>
                <a:cxn ang="0">
                  <a:pos x="336" y="743"/>
                </a:cxn>
                <a:cxn ang="0">
                  <a:pos x="345" y="751"/>
                </a:cxn>
                <a:cxn ang="0">
                  <a:pos x="361" y="739"/>
                </a:cxn>
              </a:cxnLst>
              <a:rect l="0" t="0" r="r" b="b"/>
              <a:pathLst>
                <a:path w="371" h="896">
                  <a:moveTo>
                    <a:pt x="364" y="739"/>
                  </a:moveTo>
                  <a:lnTo>
                    <a:pt x="348" y="726"/>
                  </a:lnTo>
                  <a:lnTo>
                    <a:pt x="337" y="713"/>
                  </a:lnTo>
                  <a:lnTo>
                    <a:pt x="330" y="698"/>
                  </a:lnTo>
                  <a:lnTo>
                    <a:pt x="323" y="684"/>
                  </a:lnTo>
                  <a:lnTo>
                    <a:pt x="322" y="667"/>
                  </a:lnTo>
                  <a:lnTo>
                    <a:pt x="320" y="651"/>
                  </a:lnTo>
                  <a:lnTo>
                    <a:pt x="322" y="631"/>
                  </a:lnTo>
                  <a:lnTo>
                    <a:pt x="325" y="611"/>
                  </a:lnTo>
                  <a:lnTo>
                    <a:pt x="322" y="607"/>
                  </a:lnTo>
                  <a:lnTo>
                    <a:pt x="274" y="426"/>
                  </a:lnTo>
                  <a:lnTo>
                    <a:pt x="371" y="426"/>
                  </a:lnTo>
                  <a:lnTo>
                    <a:pt x="371" y="407"/>
                  </a:lnTo>
                  <a:lnTo>
                    <a:pt x="271" y="407"/>
                  </a:lnTo>
                  <a:lnTo>
                    <a:pt x="220" y="218"/>
                  </a:lnTo>
                  <a:lnTo>
                    <a:pt x="197" y="242"/>
                  </a:lnTo>
                  <a:lnTo>
                    <a:pt x="197" y="88"/>
                  </a:lnTo>
                  <a:lnTo>
                    <a:pt x="209" y="79"/>
                  </a:lnTo>
                  <a:lnTo>
                    <a:pt x="209" y="0"/>
                  </a:lnTo>
                  <a:lnTo>
                    <a:pt x="161" y="0"/>
                  </a:lnTo>
                  <a:lnTo>
                    <a:pt x="161" y="79"/>
                  </a:lnTo>
                  <a:lnTo>
                    <a:pt x="175" y="88"/>
                  </a:lnTo>
                  <a:lnTo>
                    <a:pt x="175" y="242"/>
                  </a:lnTo>
                  <a:lnTo>
                    <a:pt x="155" y="218"/>
                  </a:lnTo>
                  <a:lnTo>
                    <a:pt x="104" y="407"/>
                  </a:lnTo>
                  <a:lnTo>
                    <a:pt x="0" y="407"/>
                  </a:lnTo>
                  <a:lnTo>
                    <a:pt x="0" y="426"/>
                  </a:lnTo>
                  <a:lnTo>
                    <a:pt x="98" y="426"/>
                  </a:lnTo>
                  <a:lnTo>
                    <a:pt x="48" y="607"/>
                  </a:lnTo>
                  <a:lnTo>
                    <a:pt x="48" y="611"/>
                  </a:lnTo>
                  <a:lnTo>
                    <a:pt x="51" y="631"/>
                  </a:lnTo>
                  <a:lnTo>
                    <a:pt x="53" y="651"/>
                  </a:lnTo>
                  <a:lnTo>
                    <a:pt x="53" y="667"/>
                  </a:lnTo>
                  <a:lnTo>
                    <a:pt x="50" y="684"/>
                  </a:lnTo>
                  <a:lnTo>
                    <a:pt x="45" y="698"/>
                  </a:lnTo>
                  <a:lnTo>
                    <a:pt x="37" y="713"/>
                  </a:lnTo>
                  <a:lnTo>
                    <a:pt x="27" y="726"/>
                  </a:lnTo>
                  <a:lnTo>
                    <a:pt x="13" y="739"/>
                  </a:lnTo>
                  <a:lnTo>
                    <a:pt x="10" y="739"/>
                  </a:lnTo>
                  <a:lnTo>
                    <a:pt x="10" y="896"/>
                  </a:lnTo>
                  <a:lnTo>
                    <a:pt x="20" y="858"/>
                  </a:lnTo>
                  <a:lnTo>
                    <a:pt x="27" y="858"/>
                  </a:lnTo>
                  <a:lnTo>
                    <a:pt x="139" y="426"/>
                  </a:lnTo>
                  <a:lnTo>
                    <a:pt x="175" y="426"/>
                  </a:lnTo>
                  <a:lnTo>
                    <a:pt x="175" y="470"/>
                  </a:lnTo>
                  <a:lnTo>
                    <a:pt x="200" y="470"/>
                  </a:lnTo>
                  <a:lnTo>
                    <a:pt x="200" y="363"/>
                  </a:lnTo>
                  <a:lnTo>
                    <a:pt x="175" y="363"/>
                  </a:lnTo>
                  <a:lnTo>
                    <a:pt x="175" y="407"/>
                  </a:lnTo>
                  <a:lnTo>
                    <a:pt x="143" y="407"/>
                  </a:lnTo>
                  <a:lnTo>
                    <a:pt x="178" y="277"/>
                  </a:lnTo>
                  <a:lnTo>
                    <a:pt x="197" y="277"/>
                  </a:lnTo>
                  <a:lnTo>
                    <a:pt x="229" y="407"/>
                  </a:lnTo>
                  <a:lnTo>
                    <a:pt x="200" y="407"/>
                  </a:lnTo>
                  <a:lnTo>
                    <a:pt x="200" y="426"/>
                  </a:lnTo>
                  <a:lnTo>
                    <a:pt x="235" y="426"/>
                  </a:lnTo>
                  <a:lnTo>
                    <a:pt x="345" y="858"/>
                  </a:lnTo>
                  <a:lnTo>
                    <a:pt x="351" y="858"/>
                  </a:lnTo>
                  <a:lnTo>
                    <a:pt x="361" y="896"/>
                  </a:lnTo>
                  <a:lnTo>
                    <a:pt x="361" y="739"/>
                  </a:lnTo>
                  <a:lnTo>
                    <a:pt x="342" y="749"/>
                  </a:lnTo>
                  <a:lnTo>
                    <a:pt x="345" y="751"/>
                  </a:lnTo>
                  <a:lnTo>
                    <a:pt x="342" y="756"/>
                  </a:lnTo>
                  <a:lnTo>
                    <a:pt x="336" y="759"/>
                  </a:lnTo>
                  <a:lnTo>
                    <a:pt x="328" y="756"/>
                  </a:lnTo>
                  <a:lnTo>
                    <a:pt x="325" y="751"/>
                  </a:lnTo>
                  <a:lnTo>
                    <a:pt x="328" y="746"/>
                  </a:lnTo>
                  <a:lnTo>
                    <a:pt x="336" y="743"/>
                  </a:lnTo>
                  <a:lnTo>
                    <a:pt x="342" y="746"/>
                  </a:lnTo>
                  <a:lnTo>
                    <a:pt x="345" y="751"/>
                  </a:lnTo>
                  <a:lnTo>
                    <a:pt x="342" y="749"/>
                  </a:lnTo>
                  <a:lnTo>
                    <a:pt x="361" y="739"/>
                  </a:lnTo>
                  <a:lnTo>
                    <a:pt x="364" y="7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5" name="Freeform 23"/>
            <p:cNvSpPr>
              <a:spLocks/>
            </p:cNvSpPr>
            <p:nvPr/>
          </p:nvSpPr>
          <p:spPr bwMode="auto">
            <a:xfrm>
              <a:off x="4295" y="972"/>
              <a:ext cx="529" cy="454"/>
            </a:xfrm>
            <a:custGeom>
              <a:avLst/>
              <a:gdLst/>
              <a:ahLst/>
              <a:cxnLst>
                <a:cxn ang="0">
                  <a:pos x="291" y="453"/>
                </a:cxn>
                <a:cxn ang="0">
                  <a:pos x="344" y="443"/>
                </a:cxn>
                <a:cxn ang="0">
                  <a:pos x="390" y="426"/>
                </a:cxn>
                <a:cxn ang="0">
                  <a:pos x="433" y="403"/>
                </a:cxn>
                <a:cxn ang="0">
                  <a:pos x="469" y="372"/>
                </a:cxn>
                <a:cxn ang="0">
                  <a:pos x="497" y="335"/>
                </a:cxn>
                <a:cxn ang="0">
                  <a:pos x="517" y="296"/>
                </a:cxn>
                <a:cxn ang="0">
                  <a:pos x="528" y="251"/>
                </a:cxn>
                <a:cxn ang="0">
                  <a:pos x="528" y="204"/>
                </a:cxn>
                <a:cxn ang="0">
                  <a:pos x="517" y="160"/>
                </a:cxn>
                <a:cxn ang="0">
                  <a:pos x="497" y="119"/>
                </a:cxn>
                <a:cxn ang="0">
                  <a:pos x="469" y="83"/>
                </a:cxn>
                <a:cxn ang="0">
                  <a:pos x="433" y="51"/>
                </a:cxn>
                <a:cxn ang="0">
                  <a:pos x="390" y="28"/>
                </a:cxn>
                <a:cxn ang="0">
                  <a:pos x="344" y="10"/>
                </a:cxn>
                <a:cxn ang="0">
                  <a:pos x="291" y="1"/>
                </a:cxn>
                <a:cxn ang="0">
                  <a:pos x="237" y="1"/>
                </a:cxn>
                <a:cxn ang="0">
                  <a:pos x="186" y="10"/>
                </a:cxn>
                <a:cxn ang="0">
                  <a:pos x="138" y="28"/>
                </a:cxn>
                <a:cxn ang="0">
                  <a:pos x="96" y="51"/>
                </a:cxn>
                <a:cxn ang="0">
                  <a:pos x="61" y="83"/>
                </a:cxn>
                <a:cxn ang="0">
                  <a:pos x="31" y="119"/>
                </a:cxn>
                <a:cxn ang="0">
                  <a:pos x="13" y="160"/>
                </a:cxn>
                <a:cxn ang="0">
                  <a:pos x="2" y="204"/>
                </a:cxn>
                <a:cxn ang="0">
                  <a:pos x="2" y="251"/>
                </a:cxn>
                <a:cxn ang="0">
                  <a:pos x="13" y="296"/>
                </a:cxn>
                <a:cxn ang="0">
                  <a:pos x="31" y="335"/>
                </a:cxn>
                <a:cxn ang="0">
                  <a:pos x="61" y="372"/>
                </a:cxn>
                <a:cxn ang="0">
                  <a:pos x="96" y="403"/>
                </a:cxn>
                <a:cxn ang="0">
                  <a:pos x="138" y="426"/>
                </a:cxn>
                <a:cxn ang="0">
                  <a:pos x="186" y="443"/>
                </a:cxn>
                <a:cxn ang="0">
                  <a:pos x="237" y="453"/>
                </a:cxn>
                <a:cxn ang="0">
                  <a:pos x="262" y="451"/>
                </a:cxn>
              </a:cxnLst>
              <a:rect l="0" t="0" r="r" b="b"/>
              <a:pathLst>
                <a:path w="529" h="454">
                  <a:moveTo>
                    <a:pt x="265" y="454"/>
                  </a:moveTo>
                  <a:lnTo>
                    <a:pt x="291" y="453"/>
                  </a:lnTo>
                  <a:lnTo>
                    <a:pt x="317" y="450"/>
                  </a:lnTo>
                  <a:lnTo>
                    <a:pt x="344" y="443"/>
                  </a:lnTo>
                  <a:lnTo>
                    <a:pt x="367" y="437"/>
                  </a:lnTo>
                  <a:lnTo>
                    <a:pt x="390" y="426"/>
                  </a:lnTo>
                  <a:lnTo>
                    <a:pt x="412" y="416"/>
                  </a:lnTo>
                  <a:lnTo>
                    <a:pt x="433" y="403"/>
                  </a:lnTo>
                  <a:lnTo>
                    <a:pt x="452" y="388"/>
                  </a:lnTo>
                  <a:lnTo>
                    <a:pt x="469" y="372"/>
                  </a:lnTo>
                  <a:lnTo>
                    <a:pt x="484" y="354"/>
                  </a:lnTo>
                  <a:lnTo>
                    <a:pt x="497" y="335"/>
                  </a:lnTo>
                  <a:lnTo>
                    <a:pt x="509" y="315"/>
                  </a:lnTo>
                  <a:lnTo>
                    <a:pt x="517" y="296"/>
                  </a:lnTo>
                  <a:lnTo>
                    <a:pt x="524" y="273"/>
                  </a:lnTo>
                  <a:lnTo>
                    <a:pt x="528" y="251"/>
                  </a:lnTo>
                  <a:lnTo>
                    <a:pt x="529" y="228"/>
                  </a:lnTo>
                  <a:lnTo>
                    <a:pt x="528" y="204"/>
                  </a:lnTo>
                  <a:lnTo>
                    <a:pt x="524" y="182"/>
                  </a:lnTo>
                  <a:lnTo>
                    <a:pt x="517" y="160"/>
                  </a:lnTo>
                  <a:lnTo>
                    <a:pt x="509" y="138"/>
                  </a:lnTo>
                  <a:lnTo>
                    <a:pt x="497" y="119"/>
                  </a:lnTo>
                  <a:lnTo>
                    <a:pt x="484" y="100"/>
                  </a:lnTo>
                  <a:lnTo>
                    <a:pt x="469" y="83"/>
                  </a:lnTo>
                  <a:lnTo>
                    <a:pt x="452" y="67"/>
                  </a:lnTo>
                  <a:lnTo>
                    <a:pt x="433" y="51"/>
                  </a:lnTo>
                  <a:lnTo>
                    <a:pt x="412" y="38"/>
                  </a:lnTo>
                  <a:lnTo>
                    <a:pt x="390" y="28"/>
                  </a:lnTo>
                  <a:lnTo>
                    <a:pt x="367" y="18"/>
                  </a:lnTo>
                  <a:lnTo>
                    <a:pt x="344" y="10"/>
                  </a:lnTo>
                  <a:lnTo>
                    <a:pt x="317" y="4"/>
                  </a:lnTo>
                  <a:lnTo>
                    <a:pt x="291" y="1"/>
                  </a:lnTo>
                  <a:lnTo>
                    <a:pt x="265" y="0"/>
                  </a:lnTo>
                  <a:lnTo>
                    <a:pt x="237" y="1"/>
                  </a:lnTo>
                  <a:lnTo>
                    <a:pt x="211" y="4"/>
                  </a:lnTo>
                  <a:lnTo>
                    <a:pt x="186" y="10"/>
                  </a:lnTo>
                  <a:lnTo>
                    <a:pt x="161" y="18"/>
                  </a:lnTo>
                  <a:lnTo>
                    <a:pt x="138" y="28"/>
                  </a:lnTo>
                  <a:lnTo>
                    <a:pt x="116" y="38"/>
                  </a:lnTo>
                  <a:lnTo>
                    <a:pt x="96" y="51"/>
                  </a:lnTo>
                  <a:lnTo>
                    <a:pt x="78" y="67"/>
                  </a:lnTo>
                  <a:lnTo>
                    <a:pt x="61" y="83"/>
                  </a:lnTo>
                  <a:lnTo>
                    <a:pt x="45" y="100"/>
                  </a:lnTo>
                  <a:lnTo>
                    <a:pt x="31" y="119"/>
                  </a:lnTo>
                  <a:lnTo>
                    <a:pt x="21" y="138"/>
                  </a:lnTo>
                  <a:lnTo>
                    <a:pt x="13" y="160"/>
                  </a:lnTo>
                  <a:lnTo>
                    <a:pt x="5" y="182"/>
                  </a:lnTo>
                  <a:lnTo>
                    <a:pt x="2" y="204"/>
                  </a:lnTo>
                  <a:lnTo>
                    <a:pt x="0" y="228"/>
                  </a:lnTo>
                  <a:lnTo>
                    <a:pt x="2" y="251"/>
                  </a:lnTo>
                  <a:lnTo>
                    <a:pt x="5" y="273"/>
                  </a:lnTo>
                  <a:lnTo>
                    <a:pt x="13" y="296"/>
                  </a:lnTo>
                  <a:lnTo>
                    <a:pt x="21" y="315"/>
                  </a:lnTo>
                  <a:lnTo>
                    <a:pt x="31" y="335"/>
                  </a:lnTo>
                  <a:lnTo>
                    <a:pt x="45" y="354"/>
                  </a:lnTo>
                  <a:lnTo>
                    <a:pt x="61" y="372"/>
                  </a:lnTo>
                  <a:lnTo>
                    <a:pt x="78" y="388"/>
                  </a:lnTo>
                  <a:lnTo>
                    <a:pt x="96" y="403"/>
                  </a:lnTo>
                  <a:lnTo>
                    <a:pt x="116" y="416"/>
                  </a:lnTo>
                  <a:lnTo>
                    <a:pt x="138" y="426"/>
                  </a:lnTo>
                  <a:lnTo>
                    <a:pt x="161" y="437"/>
                  </a:lnTo>
                  <a:lnTo>
                    <a:pt x="186" y="443"/>
                  </a:lnTo>
                  <a:lnTo>
                    <a:pt x="211" y="450"/>
                  </a:lnTo>
                  <a:lnTo>
                    <a:pt x="237" y="453"/>
                  </a:lnTo>
                  <a:lnTo>
                    <a:pt x="265" y="454"/>
                  </a:lnTo>
                  <a:lnTo>
                    <a:pt x="262" y="451"/>
                  </a:lnTo>
                  <a:lnTo>
                    <a:pt x="265" y="45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6" name="Freeform 24"/>
            <p:cNvSpPr>
              <a:spLocks/>
            </p:cNvSpPr>
            <p:nvPr/>
          </p:nvSpPr>
          <p:spPr bwMode="auto">
            <a:xfrm>
              <a:off x="4319" y="971"/>
              <a:ext cx="479" cy="410"/>
            </a:xfrm>
            <a:custGeom>
              <a:avLst/>
              <a:gdLst/>
              <a:ahLst/>
              <a:cxnLst>
                <a:cxn ang="0">
                  <a:pos x="241" y="410"/>
                </a:cxn>
                <a:cxn ang="0">
                  <a:pos x="276" y="407"/>
                </a:cxn>
                <a:cxn ang="0">
                  <a:pos x="310" y="400"/>
                </a:cxn>
                <a:cxn ang="0">
                  <a:pos x="341" y="390"/>
                </a:cxn>
                <a:cxn ang="0">
                  <a:pos x="372" y="377"/>
                </a:cxn>
                <a:cxn ang="0">
                  <a:pos x="398" y="358"/>
                </a:cxn>
                <a:cxn ang="0">
                  <a:pos x="422" y="338"/>
                </a:cxn>
                <a:cxn ang="0">
                  <a:pos x="442" y="316"/>
                </a:cxn>
                <a:cxn ang="0">
                  <a:pos x="457" y="291"/>
                </a:cxn>
                <a:cxn ang="0">
                  <a:pos x="466" y="271"/>
                </a:cxn>
                <a:cxn ang="0">
                  <a:pos x="474" y="250"/>
                </a:cxn>
                <a:cxn ang="0">
                  <a:pos x="477" y="229"/>
                </a:cxn>
                <a:cxn ang="0">
                  <a:pos x="479" y="206"/>
                </a:cxn>
                <a:cxn ang="0">
                  <a:pos x="477" y="185"/>
                </a:cxn>
                <a:cxn ang="0">
                  <a:pos x="474" y="164"/>
                </a:cxn>
                <a:cxn ang="0">
                  <a:pos x="468" y="144"/>
                </a:cxn>
                <a:cxn ang="0">
                  <a:pos x="460" y="126"/>
                </a:cxn>
                <a:cxn ang="0">
                  <a:pos x="449" y="107"/>
                </a:cxn>
                <a:cxn ang="0">
                  <a:pos x="439" y="90"/>
                </a:cxn>
                <a:cxn ang="0">
                  <a:pos x="409" y="60"/>
                </a:cxn>
                <a:cxn ang="0">
                  <a:pos x="392" y="46"/>
                </a:cxn>
                <a:cxn ang="0">
                  <a:pos x="374" y="35"/>
                </a:cxn>
                <a:cxn ang="0">
                  <a:pos x="354" y="24"/>
                </a:cxn>
                <a:cxn ang="0">
                  <a:pos x="334" y="16"/>
                </a:cxn>
                <a:cxn ang="0">
                  <a:pos x="312" y="10"/>
                </a:cxn>
                <a:cxn ang="0">
                  <a:pos x="289" y="4"/>
                </a:cxn>
                <a:cxn ang="0">
                  <a:pos x="266" y="2"/>
                </a:cxn>
                <a:cxn ang="0">
                  <a:pos x="241" y="0"/>
                </a:cxn>
                <a:cxn ang="0">
                  <a:pos x="202" y="3"/>
                </a:cxn>
                <a:cxn ang="0">
                  <a:pos x="163" y="11"/>
                </a:cxn>
                <a:cxn ang="0">
                  <a:pos x="129" y="24"/>
                </a:cxn>
                <a:cxn ang="0">
                  <a:pos x="99" y="40"/>
                </a:cxn>
                <a:cxn ang="0">
                  <a:pos x="71" y="61"/>
                </a:cxn>
                <a:cxn ang="0">
                  <a:pos x="48" y="85"/>
                </a:cxn>
                <a:cxn ang="0">
                  <a:pos x="27" y="111"/>
                </a:cxn>
                <a:cxn ang="0">
                  <a:pos x="12" y="142"/>
                </a:cxn>
                <a:cxn ang="0">
                  <a:pos x="3" y="173"/>
                </a:cxn>
                <a:cxn ang="0">
                  <a:pos x="0" y="206"/>
                </a:cxn>
                <a:cxn ang="0">
                  <a:pos x="1" y="227"/>
                </a:cxn>
                <a:cxn ang="0">
                  <a:pos x="4" y="247"/>
                </a:cxn>
                <a:cxn ang="0">
                  <a:pos x="10" y="267"/>
                </a:cxn>
                <a:cxn ang="0">
                  <a:pos x="18" y="285"/>
                </a:cxn>
                <a:cxn ang="0">
                  <a:pos x="29" y="303"/>
                </a:cxn>
                <a:cxn ang="0">
                  <a:pos x="41" y="320"/>
                </a:cxn>
                <a:cxn ang="0">
                  <a:pos x="71" y="350"/>
                </a:cxn>
                <a:cxn ang="0">
                  <a:pos x="106" y="375"/>
                </a:cxn>
                <a:cxn ang="0">
                  <a:pos x="126" y="384"/>
                </a:cxn>
                <a:cxn ang="0">
                  <a:pos x="148" y="394"/>
                </a:cxn>
                <a:cxn ang="0">
                  <a:pos x="170" y="400"/>
                </a:cxn>
                <a:cxn ang="0">
                  <a:pos x="193" y="406"/>
                </a:cxn>
                <a:cxn ang="0">
                  <a:pos x="216" y="408"/>
                </a:cxn>
                <a:cxn ang="0">
                  <a:pos x="241" y="410"/>
                </a:cxn>
                <a:cxn ang="0">
                  <a:pos x="238" y="410"/>
                </a:cxn>
                <a:cxn ang="0">
                  <a:pos x="241" y="410"/>
                </a:cxn>
              </a:cxnLst>
              <a:rect l="0" t="0" r="r" b="b"/>
              <a:pathLst>
                <a:path w="479" h="410">
                  <a:moveTo>
                    <a:pt x="241" y="410"/>
                  </a:moveTo>
                  <a:lnTo>
                    <a:pt x="276" y="407"/>
                  </a:lnTo>
                  <a:lnTo>
                    <a:pt x="310" y="400"/>
                  </a:lnTo>
                  <a:lnTo>
                    <a:pt x="341" y="390"/>
                  </a:lnTo>
                  <a:lnTo>
                    <a:pt x="372" y="377"/>
                  </a:lnTo>
                  <a:lnTo>
                    <a:pt x="398" y="358"/>
                  </a:lnTo>
                  <a:lnTo>
                    <a:pt x="422" y="338"/>
                  </a:lnTo>
                  <a:lnTo>
                    <a:pt x="442" y="316"/>
                  </a:lnTo>
                  <a:lnTo>
                    <a:pt x="457" y="291"/>
                  </a:lnTo>
                  <a:lnTo>
                    <a:pt x="466" y="271"/>
                  </a:lnTo>
                  <a:lnTo>
                    <a:pt x="474" y="250"/>
                  </a:lnTo>
                  <a:lnTo>
                    <a:pt x="477" y="229"/>
                  </a:lnTo>
                  <a:lnTo>
                    <a:pt x="479" y="206"/>
                  </a:lnTo>
                  <a:lnTo>
                    <a:pt x="477" y="185"/>
                  </a:lnTo>
                  <a:lnTo>
                    <a:pt x="474" y="164"/>
                  </a:lnTo>
                  <a:lnTo>
                    <a:pt x="468" y="144"/>
                  </a:lnTo>
                  <a:lnTo>
                    <a:pt x="460" y="126"/>
                  </a:lnTo>
                  <a:lnTo>
                    <a:pt x="449" y="107"/>
                  </a:lnTo>
                  <a:lnTo>
                    <a:pt x="439" y="90"/>
                  </a:lnTo>
                  <a:lnTo>
                    <a:pt x="409" y="60"/>
                  </a:lnTo>
                  <a:lnTo>
                    <a:pt x="392" y="46"/>
                  </a:lnTo>
                  <a:lnTo>
                    <a:pt x="374" y="35"/>
                  </a:lnTo>
                  <a:lnTo>
                    <a:pt x="354" y="24"/>
                  </a:lnTo>
                  <a:lnTo>
                    <a:pt x="334" y="16"/>
                  </a:lnTo>
                  <a:lnTo>
                    <a:pt x="312" y="10"/>
                  </a:lnTo>
                  <a:lnTo>
                    <a:pt x="289" y="4"/>
                  </a:lnTo>
                  <a:lnTo>
                    <a:pt x="266" y="2"/>
                  </a:lnTo>
                  <a:lnTo>
                    <a:pt x="241" y="0"/>
                  </a:lnTo>
                  <a:lnTo>
                    <a:pt x="202" y="3"/>
                  </a:lnTo>
                  <a:lnTo>
                    <a:pt x="163" y="11"/>
                  </a:lnTo>
                  <a:lnTo>
                    <a:pt x="129" y="24"/>
                  </a:lnTo>
                  <a:lnTo>
                    <a:pt x="99" y="40"/>
                  </a:lnTo>
                  <a:lnTo>
                    <a:pt x="71" y="61"/>
                  </a:lnTo>
                  <a:lnTo>
                    <a:pt x="48" y="85"/>
                  </a:lnTo>
                  <a:lnTo>
                    <a:pt x="27" y="111"/>
                  </a:lnTo>
                  <a:lnTo>
                    <a:pt x="12" y="142"/>
                  </a:lnTo>
                  <a:lnTo>
                    <a:pt x="3" y="173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4" y="247"/>
                  </a:lnTo>
                  <a:lnTo>
                    <a:pt x="10" y="267"/>
                  </a:lnTo>
                  <a:lnTo>
                    <a:pt x="18" y="285"/>
                  </a:lnTo>
                  <a:lnTo>
                    <a:pt x="29" y="303"/>
                  </a:lnTo>
                  <a:lnTo>
                    <a:pt x="41" y="320"/>
                  </a:lnTo>
                  <a:lnTo>
                    <a:pt x="71" y="350"/>
                  </a:lnTo>
                  <a:lnTo>
                    <a:pt x="106" y="375"/>
                  </a:lnTo>
                  <a:lnTo>
                    <a:pt x="126" y="384"/>
                  </a:lnTo>
                  <a:lnTo>
                    <a:pt x="148" y="394"/>
                  </a:lnTo>
                  <a:lnTo>
                    <a:pt x="170" y="400"/>
                  </a:lnTo>
                  <a:lnTo>
                    <a:pt x="193" y="406"/>
                  </a:lnTo>
                  <a:lnTo>
                    <a:pt x="216" y="408"/>
                  </a:lnTo>
                  <a:lnTo>
                    <a:pt x="241" y="410"/>
                  </a:lnTo>
                  <a:lnTo>
                    <a:pt x="238" y="410"/>
                  </a:lnTo>
                  <a:lnTo>
                    <a:pt x="241" y="410"/>
                  </a:lnTo>
                  <a:close/>
                </a:path>
              </a:pathLst>
            </a:custGeom>
            <a:solidFill>
              <a:srgbClr val="FF19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7" name="Freeform 25"/>
            <p:cNvSpPr>
              <a:spLocks/>
            </p:cNvSpPr>
            <p:nvPr/>
          </p:nvSpPr>
          <p:spPr bwMode="auto">
            <a:xfrm>
              <a:off x="4346" y="1035"/>
              <a:ext cx="387" cy="350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81" y="27"/>
                </a:cxn>
                <a:cxn ang="0">
                  <a:pos x="72" y="56"/>
                </a:cxn>
                <a:cxn ang="0">
                  <a:pos x="68" y="86"/>
                </a:cxn>
                <a:cxn ang="0">
                  <a:pos x="72" y="118"/>
                </a:cxn>
                <a:cxn ang="0">
                  <a:pos x="78" y="147"/>
                </a:cxn>
                <a:cxn ang="0">
                  <a:pos x="87" y="174"/>
                </a:cxn>
                <a:cxn ang="0">
                  <a:pos x="101" y="200"/>
                </a:cxn>
                <a:cxn ang="0">
                  <a:pos x="116" y="219"/>
                </a:cxn>
                <a:cxn ang="0">
                  <a:pos x="132" y="234"/>
                </a:cxn>
                <a:cxn ang="0">
                  <a:pos x="153" y="251"/>
                </a:cxn>
                <a:cxn ang="0">
                  <a:pos x="178" y="267"/>
                </a:cxn>
                <a:cxn ang="0">
                  <a:pos x="211" y="281"/>
                </a:cxn>
                <a:cxn ang="0">
                  <a:pos x="246" y="292"/>
                </a:cxn>
                <a:cxn ang="0">
                  <a:pos x="266" y="295"/>
                </a:cxn>
                <a:cxn ang="0">
                  <a:pos x="288" y="297"/>
                </a:cxn>
                <a:cxn ang="0">
                  <a:pos x="311" y="297"/>
                </a:cxn>
                <a:cxn ang="0">
                  <a:pos x="334" y="296"/>
                </a:cxn>
                <a:cxn ang="0">
                  <a:pos x="361" y="292"/>
                </a:cxn>
                <a:cxn ang="0">
                  <a:pos x="387" y="285"/>
                </a:cxn>
                <a:cxn ang="0">
                  <a:pos x="361" y="307"/>
                </a:cxn>
                <a:cxn ang="0">
                  <a:pos x="327" y="325"/>
                </a:cxn>
                <a:cxn ang="0">
                  <a:pos x="288" y="340"/>
                </a:cxn>
                <a:cxn ang="0">
                  <a:pos x="246" y="347"/>
                </a:cxn>
                <a:cxn ang="0">
                  <a:pos x="223" y="350"/>
                </a:cxn>
                <a:cxn ang="0">
                  <a:pos x="200" y="349"/>
                </a:cxn>
                <a:cxn ang="0">
                  <a:pos x="177" y="347"/>
                </a:cxn>
                <a:cxn ang="0">
                  <a:pos x="153" y="342"/>
                </a:cxn>
                <a:cxn ang="0">
                  <a:pos x="130" y="334"/>
                </a:cxn>
                <a:cxn ang="0">
                  <a:pos x="107" y="324"/>
                </a:cxn>
                <a:cxn ang="0">
                  <a:pos x="84" y="310"/>
                </a:cxn>
                <a:cxn ang="0">
                  <a:pos x="62" y="295"/>
                </a:cxn>
                <a:cxn ang="0">
                  <a:pos x="44" y="277"/>
                </a:cxn>
                <a:cxn ang="0">
                  <a:pos x="30" y="260"/>
                </a:cxn>
                <a:cxn ang="0">
                  <a:pos x="17" y="240"/>
                </a:cxn>
                <a:cxn ang="0">
                  <a:pos x="10" y="221"/>
                </a:cxn>
                <a:cxn ang="0">
                  <a:pos x="4" y="198"/>
                </a:cxn>
                <a:cxn ang="0">
                  <a:pos x="0" y="177"/>
                </a:cxn>
                <a:cxn ang="0">
                  <a:pos x="0" y="155"/>
                </a:cxn>
                <a:cxn ang="0">
                  <a:pos x="2" y="134"/>
                </a:cxn>
                <a:cxn ang="0">
                  <a:pos x="7" y="112"/>
                </a:cxn>
                <a:cxn ang="0">
                  <a:pos x="13" y="91"/>
                </a:cxn>
                <a:cxn ang="0">
                  <a:pos x="22" y="73"/>
                </a:cxn>
                <a:cxn ang="0">
                  <a:pos x="33" y="54"/>
                </a:cxn>
                <a:cxn ang="0">
                  <a:pos x="45" y="37"/>
                </a:cxn>
                <a:cxn ang="0">
                  <a:pos x="61" y="23"/>
                </a:cxn>
                <a:cxn ang="0">
                  <a:pos x="76" y="11"/>
                </a:cxn>
                <a:cxn ang="0">
                  <a:pos x="95" y="0"/>
                </a:cxn>
              </a:cxnLst>
              <a:rect l="0" t="0" r="r" b="b"/>
              <a:pathLst>
                <a:path w="387" h="350">
                  <a:moveTo>
                    <a:pt x="95" y="0"/>
                  </a:moveTo>
                  <a:lnTo>
                    <a:pt x="81" y="27"/>
                  </a:lnTo>
                  <a:lnTo>
                    <a:pt x="72" y="56"/>
                  </a:lnTo>
                  <a:lnTo>
                    <a:pt x="68" y="86"/>
                  </a:lnTo>
                  <a:lnTo>
                    <a:pt x="72" y="118"/>
                  </a:lnTo>
                  <a:lnTo>
                    <a:pt x="78" y="147"/>
                  </a:lnTo>
                  <a:lnTo>
                    <a:pt x="87" y="174"/>
                  </a:lnTo>
                  <a:lnTo>
                    <a:pt x="101" y="200"/>
                  </a:lnTo>
                  <a:lnTo>
                    <a:pt x="116" y="219"/>
                  </a:lnTo>
                  <a:lnTo>
                    <a:pt x="132" y="234"/>
                  </a:lnTo>
                  <a:lnTo>
                    <a:pt x="153" y="251"/>
                  </a:lnTo>
                  <a:lnTo>
                    <a:pt x="178" y="267"/>
                  </a:lnTo>
                  <a:lnTo>
                    <a:pt x="211" y="281"/>
                  </a:lnTo>
                  <a:lnTo>
                    <a:pt x="246" y="292"/>
                  </a:lnTo>
                  <a:lnTo>
                    <a:pt x="266" y="295"/>
                  </a:lnTo>
                  <a:lnTo>
                    <a:pt x="288" y="297"/>
                  </a:lnTo>
                  <a:lnTo>
                    <a:pt x="311" y="297"/>
                  </a:lnTo>
                  <a:lnTo>
                    <a:pt x="334" y="296"/>
                  </a:lnTo>
                  <a:lnTo>
                    <a:pt x="361" y="292"/>
                  </a:lnTo>
                  <a:lnTo>
                    <a:pt x="387" y="285"/>
                  </a:lnTo>
                  <a:lnTo>
                    <a:pt x="361" y="307"/>
                  </a:lnTo>
                  <a:lnTo>
                    <a:pt x="327" y="325"/>
                  </a:lnTo>
                  <a:lnTo>
                    <a:pt x="288" y="340"/>
                  </a:lnTo>
                  <a:lnTo>
                    <a:pt x="246" y="347"/>
                  </a:lnTo>
                  <a:lnTo>
                    <a:pt x="223" y="350"/>
                  </a:lnTo>
                  <a:lnTo>
                    <a:pt x="200" y="349"/>
                  </a:lnTo>
                  <a:lnTo>
                    <a:pt x="177" y="347"/>
                  </a:lnTo>
                  <a:lnTo>
                    <a:pt x="153" y="342"/>
                  </a:lnTo>
                  <a:lnTo>
                    <a:pt x="130" y="334"/>
                  </a:lnTo>
                  <a:lnTo>
                    <a:pt x="107" y="324"/>
                  </a:lnTo>
                  <a:lnTo>
                    <a:pt x="84" y="310"/>
                  </a:lnTo>
                  <a:lnTo>
                    <a:pt x="62" y="295"/>
                  </a:lnTo>
                  <a:lnTo>
                    <a:pt x="44" y="277"/>
                  </a:lnTo>
                  <a:lnTo>
                    <a:pt x="30" y="260"/>
                  </a:lnTo>
                  <a:lnTo>
                    <a:pt x="17" y="240"/>
                  </a:lnTo>
                  <a:lnTo>
                    <a:pt x="10" y="221"/>
                  </a:lnTo>
                  <a:lnTo>
                    <a:pt x="4" y="198"/>
                  </a:lnTo>
                  <a:lnTo>
                    <a:pt x="0" y="177"/>
                  </a:lnTo>
                  <a:lnTo>
                    <a:pt x="0" y="155"/>
                  </a:lnTo>
                  <a:lnTo>
                    <a:pt x="2" y="134"/>
                  </a:lnTo>
                  <a:lnTo>
                    <a:pt x="7" y="112"/>
                  </a:lnTo>
                  <a:lnTo>
                    <a:pt x="13" y="91"/>
                  </a:lnTo>
                  <a:lnTo>
                    <a:pt x="22" y="73"/>
                  </a:lnTo>
                  <a:lnTo>
                    <a:pt x="33" y="54"/>
                  </a:lnTo>
                  <a:lnTo>
                    <a:pt x="45" y="37"/>
                  </a:lnTo>
                  <a:lnTo>
                    <a:pt x="61" y="23"/>
                  </a:lnTo>
                  <a:lnTo>
                    <a:pt x="76" y="1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8" name="Freeform 26"/>
            <p:cNvSpPr>
              <a:spLocks/>
            </p:cNvSpPr>
            <p:nvPr/>
          </p:nvSpPr>
          <p:spPr bwMode="auto">
            <a:xfrm>
              <a:off x="4319" y="1005"/>
              <a:ext cx="457" cy="399"/>
            </a:xfrm>
            <a:custGeom>
              <a:avLst/>
              <a:gdLst/>
              <a:ahLst/>
              <a:cxnLst>
                <a:cxn ang="0">
                  <a:pos x="442" y="305"/>
                </a:cxn>
                <a:cxn ang="0">
                  <a:pos x="398" y="347"/>
                </a:cxn>
                <a:cxn ang="0">
                  <a:pos x="341" y="379"/>
                </a:cxn>
                <a:cxn ang="0">
                  <a:pos x="276" y="396"/>
                </a:cxn>
                <a:cxn ang="0">
                  <a:pos x="216" y="397"/>
                </a:cxn>
                <a:cxn ang="0">
                  <a:pos x="170" y="389"/>
                </a:cxn>
                <a:cxn ang="0">
                  <a:pos x="126" y="373"/>
                </a:cxn>
                <a:cxn ang="0">
                  <a:pos x="71" y="339"/>
                </a:cxn>
                <a:cxn ang="0">
                  <a:pos x="29" y="292"/>
                </a:cxn>
                <a:cxn ang="0">
                  <a:pos x="10" y="256"/>
                </a:cxn>
                <a:cxn ang="0">
                  <a:pos x="1" y="216"/>
                </a:cxn>
                <a:cxn ang="0">
                  <a:pos x="3" y="162"/>
                </a:cxn>
                <a:cxn ang="0">
                  <a:pos x="27" y="100"/>
                </a:cxn>
                <a:cxn ang="0">
                  <a:pos x="71" y="50"/>
                </a:cxn>
                <a:cxn ang="0">
                  <a:pos x="129" y="13"/>
                </a:cxn>
                <a:cxn ang="0">
                  <a:pos x="153" y="5"/>
                </a:cxn>
                <a:cxn ang="0">
                  <a:pos x="131" y="22"/>
                </a:cxn>
                <a:cxn ang="0">
                  <a:pos x="103" y="41"/>
                </a:cxn>
                <a:cxn ang="0">
                  <a:pos x="72" y="67"/>
                </a:cxn>
                <a:cxn ang="0">
                  <a:pos x="49" y="103"/>
                </a:cxn>
                <a:cxn ang="0">
                  <a:pos x="34" y="142"/>
                </a:cxn>
                <a:cxn ang="0">
                  <a:pos x="27" y="185"/>
                </a:cxn>
                <a:cxn ang="0">
                  <a:pos x="31" y="228"/>
                </a:cxn>
                <a:cxn ang="0">
                  <a:pos x="44" y="270"/>
                </a:cxn>
                <a:cxn ang="0">
                  <a:pos x="71" y="307"/>
                </a:cxn>
                <a:cxn ang="0">
                  <a:pos x="111" y="340"/>
                </a:cxn>
                <a:cxn ang="0">
                  <a:pos x="157" y="364"/>
                </a:cxn>
                <a:cxn ang="0">
                  <a:pos x="204" y="377"/>
                </a:cxn>
                <a:cxn ang="0">
                  <a:pos x="250" y="380"/>
                </a:cxn>
                <a:cxn ang="0">
                  <a:pos x="315" y="370"/>
                </a:cxn>
                <a:cxn ang="0">
                  <a:pos x="388" y="337"/>
                </a:cxn>
                <a:cxn ang="0">
                  <a:pos x="439" y="297"/>
                </a:cxn>
                <a:cxn ang="0">
                  <a:pos x="457" y="280"/>
                </a:cxn>
              </a:cxnLst>
              <a:rect l="0" t="0" r="r" b="b"/>
              <a:pathLst>
                <a:path w="457" h="399">
                  <a:moveTo>
                    <a:pt x="457" y="280"/>
                  </a:moveTo>
                  <a:lnTo>
                    <a:pt x="442" y="305"/>
                  </a:lnTo>
                  <a:lnTo>
                    <a:pt x="422" y="327"/>
                  </a:lnTo>
                  <a:lnTo>
                    <a:pt x="398" y="347"/>
                  </a:lnTo>
                  <a:lnTo>
                    <a:pt x="372" y="366"/>
                  </a:lnTo>
                  <a:lnTo>
                    <a:pt x="341" y="379"/>
                  </a:lnTo>
                  <a:lnTo>
                    <a:pt x="310" y="389"/>
                  </a:lnTo>
                  <a:lnTo>
                    <a:pt x="276" y="396"/>
                  </a:lnTo>
                  <a:lnTo>
                    <a:pt x="241" y="399"/>
                  </a:lnTo>
                  <a:lnTo>
                    <a:pt x="216" y="397"/>
                  </a:lnTo>
                  <a:lnTo>
                    <a:pt x="193" y="395"/>
                  </a:lnTo>
                  <a:lnTo>
                    <a:pt x="170" y="389"/>
                  </a:lnTo>
                  <a:lnTo>
                    <a:pt x="148" y="383"/>
                  </a:lnTo>
                  <a:lnTo>
                    <a:pt x="126" y="373"/>
                  </a:lnTo>
                  <a:lnTo>
                    <a:pt x="106" y="364"/>
                  </a:lnTo>
                  <a:lnTo>
                    <a:pt x="71" y="339"/>
                  </a:lnTo>
                  <a:lnTo>
                    <a:pt x="41" y="309"/>
                  </a:lnTo>
                  <a:lnTo>
                    <a:pt x="29" y="292"/>
                  </a:lnTo>
                  <a:lnTo>
                    <a:pt x="18" y="274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1" y="216"/>
                  </a:lnTo>
                  <a:lnTo>
                    <a:pt x="0" y="195"/>
                  </a:lnTo>
                  <a:lnTo>
                    <a:pt x="3" y="162"/>
                  </a:lnTo>
                  <a:lnTo>
                    <a:pt x="12" y="131"/>
                  </a:lnTo>
                  <a:lnTo>
                    <a:pt x="27" y="100"/>
                  </a:lnTo>
                  <a:lnTo>
                    <a:pt x="48" y="74"/>
                  </a:lnTo>
                  <a:lnTo>
                    <a:pt x="71" y="50"/>
                  </a:lnTo>
                  <a:lnTo>
                    <a:pt x="99" y="29"/>
                  </a:lnTo>
                  <a:lnTo>
                    <a:pt x="129" y="13"/>
                  </a:lnTo>
                  <a:lnTo>
                    <a:pt x="163" y="0"/>
                  </a:lnTo>
                  <a:lnTo>
                    <a:pt x="153" y="5"/>
                  </a:lnTo>
                  <a:lnTo>
                    <a:pt x="142" y="14"/>
                  </a:lnTo>
                  <a:lnTo>
                    <a:pt x="131" y="22"/>
                  </a:lnTo>
                  <a:lnTo>
                    <a:pt x="122" y="30"/>
                  </a:lnTo>
                  <a:lnTo>
                    <a:pt x="103" y="41"/>
                  </a:lnTo>
                  <a:lnTo>
                    <a:pt x="88" y="53"/>
                  </a:lnTo>
                  <a:lnTo>
                    <a:pt x="72" y="67"/>
                  </a:lnTo>
                  <a:lnTo>
                    <a:pt x="60" y="84"/>
                  </a:lnTo>
                  <a:lnTo>
                    <a:pt x="49" y="103"/>
                  </a:lnTo>
                  <a:lnTo>
                    <a:pt x="40" y="121"/>
                  </a:lnTo>
                  <a:lnTo>
                    <a:pt x="34" y="142"/>
                  </a:lnTo>
                  <a:lnTo>
                    <a:pt x="29" y="164"/>
                  </a:lnTo>
                  <a:lnTo>
                    <a:pt x="27" y="185"/>
                  </a:lnTo>
                  <a:lnTo>
                    <a:pt x="27" y="207"/>
                  </a:lnTo>
                  <a:lnTo>
                    <a:pt x="31" y="228"/>
                  </a:lnTo>
                  <a:lnTo>
                    <a:pt x="37" y="251"/>
                  </a:lnTo>
                  <a:lnTo>
                    <a:pt x="44" y="270"/>
                  </a:lnTo>
                  <a:lnTo>
                    <a:pt x="57" y="290"/>
                  </a:lnTo>
                  <a:lnTo>
                    <a:pt x="71" y="307"/>
                  </a:lnTo>
                  <a:lnTo>
                    <a:pt x="89" y="325"/>
                  </a:lnTo>
                  <a:lnTo>
                    <a:pt x="111" y="340"/>
                  </a:lnTo>
                  <a:lnTo>
                    <a:pt x="134" y="354"/>
                  </a:lnTo>
                  <a:lnTo>
                    <a:pt x="157" y="364"/>
                  </a:lnTo>
                  <a:lnTo>
                    <a:pt x="180" y="372"/>
                  </a:lnTo>
                  <a:lnTo>
                    <a:pt x="204" y="377"/>
                  </a:lnTo>
                  <a:lnTo>
                    <a:pt x="227" y="379"/>
                  </a:lnTo>
                  <a:lnTo>
                    <a:pt x="250" y="380"/>
                  </a:lnTo>
                  <a:lnTo>
                    <a:pt x="273" y="377"/>
                  </a:lnTo>
                  <a:lnTo>
                    <a:pt x="315" y="370"/>
                  </a:lnTo>
                  <a:lnTo>
                    <a:pt x="354" y="355"/>
                  </a:lnTo>
                  <a:lnTo>
                    <a:pt x="388" y="337"/>
                  </a:lnTo>
                  <a:lnTo>
                    <a:pt x="414" y="315"/>
                  </a:lnTo>
                  <a:lnTo>
                    <a:pt x="439" y="297"/>
                  </a:lnTo>
                  <a:lnTo>
                    <a:pt x="449" y="288"/>
                  </a:lnTo>
                  <a:lnTo>
                    <a:pt x="457" y="28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979" name="Freeform 27"/>
            <p:cNvSpPr>
              <a:spLocks/>
            </p:cNvSpPr>
            <p:nvPr/>
          </p:nvSpPr>
          <p:spPr bwMode="auto">
            <a:xfrm>
              <a:off x="4414" y="1005"/>
              <a:ext cx="362" cy="327"/>
            </a:xfrm>
            <a:custGeom>
              <a:avLst/>
              <a:gdLst/>
              <a:ahLst/>
              <a:cxnLst>
                <a:cxn ang="0">
                  <a:pos x="362" y="280"/>
                </a:cxn>
                <a:cxn ang="0">
                  <a:pos x="354" y="288"/>
                </a:cxn>
                <a:cxn ang="0">
                  <a:pos x="344" y="297"/>
                </a:cxn>
                <a:cxn ang="0">
                  <a:pos x="330" y="306"/>
                </a:cxn>
                <a:cxn ang="0">
                  <a:pos x="319" y="315"/>
                </a:cxn>
                <a:cxn ang="0">
                  <a:pos x="293" y="322"/>
                </a:cxn>
                <a:cxn ang="0">
                  <a:pos x="266" y="326"/>
                </a:cxn>
                <a:cxn ang="0">
                  <a:pos x="243" y="327"/>
                </a:cxn>
                <a:cxn ang="0">
                  <a:pos x="220" y="327"/>
                </a:cxn>
                <a:cxn ang="0">
                  <a:pos x="198" y="325"/>
                </a:cxn>
                <a:cxn ang="0">
                  <a:pos x="178" y="322"/>
                </a:cxn>
                <a:cxn ang="0">
                  <a:pos x="143" y="311"/>
                </a:cxn>
                <a:cxn ang="0">
                  <a:pos x="110" y="297"/>
                </a:cxn>
                <a:cxn ang="0">
                  <a:pos x="85" y="281"/>
                </a:cxn>
                <a:cxn ang="0">
                  <a:pos x="64" y="264"/>
                </a:cxn>
                <a:cxn ang="0">
                  <a:pos x="48" y="249"/>
                </a:cxn>
                <a:cxn ang="0">
                  <a:pos x="33" y="230"/>
                </a:cxn>
                <a:cxn ang="0">
                  <a:pos x="19" y="204"/>
                </a:cxn>
                <a:cxn ang="0">
                  <a:pos x="10" y="177"/>
                </a:cxn>
                <a:cxn ang="0">
                  <a:pos x="4" y="148"/>
                </a:cxn>
                <a:cxn ang="0">
                  <a:pos x="0" y="116"/>
                </a:cxn>
                <a:cxn ang="0">
                  <a:pos x="4" y="86"/>
                </a:cxn>
                <a:cxn ang="0">
                  <a:pos x="13" y="57"/>
                </a:cxn>
                <a:cxn ang="0">
                  <a:pos x="27" y="30"/>
                </a:cxn>
                <a:cxn ang="0">
                  <a:pos x="36" y="22"/>
                </a:cxn>
                <a:cxn ang="0">
                  <a:pos x="47" y="14"/>
                </a:cxn>
                <a:cxn ang="0">
                  <a:pos x="58" y="5"/>
                </a:cxn>
                <a:cxn ang="0">
                  <a:pos x="68" y="0"/>
                </a:cxn>
                <a:cxn ang="0">
                  <a:pos x="51" y="22"/>
                </a:cxn>
                <a:cxn ang="0">
                  <a:pos x="39" y="50"/>
                </a:cxn>
                <a:cxn ang="0">
                  <a:pos x="31" y="82"/>
                </a:cxn>
                <a:cxn ang="0">
                  <a:pos x="30" y="115"/>
                </a:cxn>
                <a:cxn ang="0">
                  <a:pos x="31" y="149"/>
                </a:cxn>
                <a:cxn ang="0">
                  <a:pos x="39" y="182"/>
                </a:cxn>
                <a:cxn ang="0">
                  <a:pos x="53" y="212"/>
                </a:cxn>
                <a:cxn ang="0">
                  <a:pos x="72" y="239"/>
                </a:cxn>
                <a:cxn ang="0">
                  <a:pos x="96" y="260"/>
                </a:cxn>
                <a:cxn ang="0">
                  <a:pos x="126" y="278"/>
                </a:cxn>
                <a:cxn ang="0">
                  <a:pos x="158" y="293"/>
                </a:cxn>
                <a:cxn ang="0">
                  <a:pos x="195" y="302"/>
                </a:cxn>
                <a:cxn ang="0">
                  <a:pos x="234" y="306"/>
                </a:cxn>
                <a:cxn ang="0">
                  <a:pos x="274" y="305"/>
                </a:cxn>
                <a:cxn ang="0">
                  <a:pos x="317" y="296"/>
                </a:cxn>
                <a:cxn ang="0">
                  <a:pos x="339" y="289"/>
                </a:cxn>
                <a:cxn ang="0">
                  <a:pos x="362" y="280"/>
                </a:cxn>
              </a:cxnLst>
              <a:rect l="0" t="0" r="r" b="b"/>
              <a:pathLst>
                <a:path w="362" h="327">
                  <a:moveTo>
                    <a:pt x="362" y="280"/>
                  </a:moveTo>
                  <a:lnTo>
                    <a:pt x="354" y="288"/>
                  </a:lnTo>
                  <a:lnTo>
                    <a:pt x="344" y="297"/>
                  </a:lnTo>
                  <a:lnTo>
                    <a:pt x="330" y="306"/>
                  </a:lnTo>
                  <a:lnTo>
                    <a:pt x="319" y="315"/>
                  </a:lnTo>
                  <a:lnTo>
                    <a:pt x="293" y="322"/>
                  </a:lnTo>
                  <a:lnTo>
                    <a:pt x="266" y="326"/>
                  </a:lnTo>
                  <a:lnTo>
                    <a:pt x="243" y="327"/>
                  </a:lnTo>
                  <a:lnTo>
                    <a:pt x="220" y="327"/>
                  </a:lnTo>
                  <a:lnTo>
                    <a:pt x="198" y="325"/>
                  </a:lnTo>
                  <a:lnTo>
                    <a:pt x="178" y="322"/>
                  </a:lnTo>
                  <a:lnTo>
                    <a:pt x="143" y="311"/>
                  </a:lnTo>
                  <a:lnTo>
                    <a:pt x="110" y="297"/>
                  </a:lnTo>
                  <a:lnTo>
                    <a:pt x="85" y="281"/>
                  </a:lnTo>
                  <a:lnTo>
                    <a:pt x="64" y="264"/>
                  </a:lnTo>
                  <a:lnTo>
                    <a:pt x="48" y="249"/>
                  </a:lnTo>
                  <a:lnTo>
                    <a:pt x="33" y="230"/>
                  </a:lnTo>
                  <a:lnTo>
                    <a:pt x="19" y="204"/>
                  </a:lnTo>
                  <a:lnTo>
                    <a:pt x="10" y="177"/>
                  </a:lnTo>
                  <a:lnTo>
                    <a:pt x="4" y="148"/>
                  </a:lnTo>
                  <a:lnTo>
                    <a:pt x="0" y="116"/>
                  </a:lnTo>
                  <a:lnTo>
                    <a:pt x="4" y="86"/>
                  </a:lnTo>
                  <a:lnTo>
                    <a:pt x="13" y="57"/>
                  </a:lnTo>
                  <a:lnTo>
                    <a:pt x="27" y="30"/>
                  </a:lnTo>
                  <a:lnTo>
                    <a:pt x="36" y="22"/>
                  </a:lnTo>
                  <a:lnTo>
                    <a:pt x="47" y="14"/>
                  </a:lnTo>
                  <a:lnTo>
                    <a:pt x="58" y="5"/>
                  </a:lnTo>
                  <a:lnTo>
                    <a:pt x="68" y="0"/>
                  </a:lnTo>
                  <a:lnTo>
                    <a:pt x="51" y="22"/>
                  </a:lnTo>
                  <a:lnTo>
                    <a:pt x="39" y="50"/>
                  </a:lnTo>
                  <a:lnTo>
                    <a:pt x="31" y="82"/>
                  </a:lnTo>
                  <a:lnTo>
                    <a:pt x="30" y="115"/>
                  </a:lnTo>
                  <a:lnTo>
                    <a:pt x="31" y="149"/>
                  </a:lnTo>
                  <a:lnTo>
                    <a:pt x="39" y="182"/>
                  </a:lnTo>
                  <a:lnTo>
                    <a:pt x="53" y="212"/>
                  </a:lnTo>
                  <a:lnTo>
                    <a:pt x="72" y="239"/>
                  </a:lnTo>
                  <a:lnTo>
                    <a:pt x="96" y="260"/>
                  </a:lnTo>
                  <a:lnTo>
                    <a:pt x="126" y="278"/>
                  </a:lnTo>
                  <a:lnTo>
                    <a:pt x="158" y="293"/>
                  </a:lnTo>
                  <a:lnTo>
                    <a:pt x="195" y="302"/>
                  </a:lnTo>
                  <a:lnTo>
                    <a:pt x="234" y="306"/>
                  </a:lnTo>
                  <a:lnTo>
                    <a:pt x="274" y="305"/>
                  </a:lnTo>
                  <a:lnTo>
                    <a:pt x="317" y="296"/>
                  </a:lnTo>
                  <a:lnTo>
                    <a:pt x="339" y="289"/>
                  </a:lnTo>
                  <a:lnTo>
                    <a:pt x="362" y="28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5984" name="WordArt 32"/>
          <p:cNvSpPr>
            <a:spLocks noChangeArrowheads="1" noChangeShapeType="1" noTextEdit="1"/>
          </p:cNvSpPr>
          <p:nvPr/>
        </p:nvSpPr>
        <p:spPr bwMode="auto">
          <a:xfrm>
            <a:off x="152431" y="285728"/>
            <a:ext cx="88487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CHƯƠNG IV </a:t>
            </a:r>
          </a:p>
          <a:p>
            <a:pPr algn="ctr"/>
            <a:r>
              <a:rPr lang="vi-VN" sz="3600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HÌNH LĂNG TRỤ ĐỨNG- HÌNH CHÓP ĐỀU</a:t>
            </a:r>
          </a:p>
        </p:txBody>
      </p:sp>
      <p:sp>
        <p:nvSpPr>
          <p:cNvPr id="125985" name="WordArt 33"/>
          <p:cNvSpPr>
            <a:spLocks noChangeArrowheads="1" noChangeShapeType="1" noTextEdit="1"/>
          </p:cNvSpPr>
          <p:nvPr/>
        </p:nvSpPr>
        <p:spPr bwMode="auto">
          <a:xfrm>
            <a:off x="1714480" y="2714620"/>
            <a:ext cx="5934075" cy="76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1: Hình hộp chữ nhật</a:t>
            </a:r>
          </a:p>
        </p:txBody>
      </p:sp>
      <p:sp>
        <p:nvSpPr>
          <p:cNvPr id="125986" name="WordArt 34"/>
          <p:cNvSpPr>
            <a:spLocks noChangeArrowheads="1" noChangeShapeType="1" noTextEdit="1"/>
          </p:cNvSpPr>
          <p:nvPr/>
        </p:nvSpPr>
        <p:spPr bwMode="auto">
          <a:xfrm>
            <a:off x="1714480" y="1785926"/>
            <a:ext cx="5581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A. HÌNH LĂNG TRỤ ĐỨNG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4" grpId="0" animBg="1"/>
      <p:bldP spid="125985" grpId="0" animBg="1"/>
      <p:bldP spid="1259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" descr="Bouquet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1981200" y="1500174"/>
            <a:ext cx="5529263" cy="833438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rgbClr val="000099"/>
                </a:solidFill>
              </a:rPr>
              <a:t>Nhóm</a:t>
            </a:r>
            <a:r>
              <a:rPr lang="en-US" sz="3600" b="1" dirty="0">
                <a:solidFill>
                  <a:srgbClr val="000099"/>
                </a:solidFill>
              </a:rPr>
              <a:t> 1</a:t>
            </a:r>
          </a:p>
        </p:txBody>
      </p:sp>
      <p:sp>
        <p:nvSpPr>
          <p:cNvPr id="6" name="AutoShape 43" descr="Bouquet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000250" y="5591196"/>
            <a:ext cx="5700713" cy="8382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rgbClr val="000099"/>
                </a:solidFill>
                <a:latin typeface="+mj-lt"/>
              </a:rPr>
              <a:t>Nhóm</a:t>
            </a:r>
            <a:r>
              <a:rPr lang="en-US" sz="3600" b="1" dirty="0">
                <a:solidFill>
                  <a:srgbClr val="000099"/>
                </a:solidFill>
                <a:latin typeface="+mj-lt"/>
              </a:rPr>
              <a:t> 4</a:t>
            </a:r>
          </a:p>
        </p:txBody>
      </p:sp>
      <p:sp>
        <p:nvSpPr>
          <p:cNvPr id="7" name="AutoShape 43" descr="Bouquet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1943100" y="4233874"/>
            <a:ext cx="5700713" cy="8382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rgbClr val="000099"/>
                </a:solidFill>
              </a:rPr>
              <a:t>Nhóm</a:t>
            </a:r>
            <a:r>
              <a:rPr lang="en-US" sz="3600" b="1" dirty="0">
                <a:solidFill>
                  <a:srgbClr val="000099"/>
                </a:solidFill>
              </a:rPr>
              <a:t> 3</a:t>
            </a:r>
            <a:endParaRPr lang="en-US" sz="36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43" descr="Bouquet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1943100" y="2857496"/>
            <a:ext cx="5700713" cy="8382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rgbClr val="000099"/>
                </a:solidFill>
              </a:rPr>
              <a:t>Nhóm</a:t>
            </a:r>
            <a:r>
              <a:rPr lang="en-US" sz="3600" b="1" dirty="0">
                <a:solidFill>
                  <a:srgbClr val="000099"/>
                </a:solidFill>
              </a:rPr>
              <a:t> 2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 rot="5400000">
            <a:off x="939800" y="2289196"/>
            <a:ext cx="1173163" cy="144463"/>
            <a:chOff x="0" y="1896"/>
            <a:chExt cx="5760" cy="120"/>
          </a:xfrm>
        </p:grpSpPr>
        <p:sp>
          <p:nvSpPr>
            <p:cNvPr id="2157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vi-VN">
                <a:latin typeface="Times New Roman" pitchFamily="18" charset="0"/>
              </a:endParaRPr>
            </a:p>
          </p:txBody>
        </p:sp>
        <p:sp>
          <p:nvSpPr>
            <p:cNvPr id="2157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vi-VN">
                <a:latin typeface="Times New Roman" pitchFamily="18" charset="0"/>
              </a:endParaRPr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912813" y="1447821"/>
            <a:ext cx="1066800" cy="989013"/>
            <a:chOff x="3257" y="860"/>
            <a:chExt cx="581" cy="623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 rot="5400000">
              <a:off x="3234" y="883"/>
              <a:ext cx="624" cy="582"/>
              <a:chOff x="1871" y="1824"/>
              <a:chExt cx="2007" cy="1807"/>
            </a:xfrm>
          </p:grpSpPr>
          <p:sp>
            <p:nvSpPr>
              <p:cNvPr id="21566" name="AutoShape 30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67" name="AutoShape 31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68" name="AutoShape 32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69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70" name="Oval 34" descr="Bouquet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71" name="Oval 35" descr="Bouquet"/>
              <p:cNvSpPr>
                <a:spLocks noChangeArrowheads="1"/>
              </p:cNvSpPr>
              <p:nvPr/>
            </p:nvSpPr>
            <p:spPr bwMode="gray">
              <a:xfrm>
                <a:off x="2280" y="2916"/>
                <a:ext cx="1240" cy="22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72" name="Oval 36" descr="Bouquet"/>
              <p:cNvSpPr>
                <a:spLocks noChangeArrowheads="1"/>
              </p:cNvSpPr>
              <p:nvPr/>
            </p:nvSpPr>
            <p:spPr bwMode="gray">
              <a:xfrm>
                <a:off x="2280" y="2916"/>
                <a:ext cx="1240" cy="22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73" name="Oval 37" descr="Bouquet"/>
              <p:cNvSpPr>
                <a:spLocks noChangeArrowheads="1"/>
              </p:cNvSpPr>
              <p:nvPr/>
            </p:nvSpPr>
            <p:spPr bwMode="gray">
              <a:xfrm>
                <a:off x="2267" y="2066"/>
                <a:ext cx="1241" cy="1102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74" name="Oval 38" descr="Bouquet"/>
              <p:cNvSpPr>
                <a:spLocks noChangeArrowheads="1"/>
              </p:cNvSpPr>
              <p:nvPr/>
            </p:nvSpPr>
            <p:spPr bwMode="gray">
              <a:xfrm>
                <a:off x="2270" y="2082"/>
                <a:ext cx="1241" cy="11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</p:grpSp>
        <p:sp>
          <p:nvSpPr>
            <p:cNvPr id="21565" name="WordArt 39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 rot="5400000">
            <a:off x="952500" y="3889396"/>
            <a:ext cx="1173163" cy="144463"/>
            <a:chOff x="0" y="1896"/>
            <a:chExt cx="5760" cy="120"/>
          </a:xfrm>
        </p:grpSpPr>
        <p:sp>
          <p:nvSpPr>
            <p:cNvPr id="2156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vi-VN">
                <a:latin typeface="Times New Roman" pitchFamily="18" charset="0"/>
              </a:endParaRPr>
            </a:p>
          </p:txBody>
        </p:sp>
        <p:sp>
          <p:nvSpPr>
            <p:cNvPr id="2156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vi-VN">
                <a:latin typeface="Times New Roman" pitchFamily="18" charset="0"/>
              </a:endParaRP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1028700" y="2809896"/>
            <a:ext cx="908050" cy="989013"/>
            <a:chOff x="3260" y="1700"/>
            <a:chExt cx="581" cy="623"/>
          </a:xfrm>
        </p:grpSpPr>
        <p:grpSp>
          <p:nvGrpSpPr>
            <p:cNvPr id="15" name="Group 45"/>
            <p:cNvGrpSpPr>
              <a:grpSpLocks/>
            </p:cNvGrpSpPr>
            <p:nvPr/>
          </p:nvGrpSpPr>
          <p:grpSpPr bwMode="auto">
            <a:xfrm rot="5400000">
              <a:off x="3237" y="1723"/>
              <a:ext cx="624" cy="582"/>
              <a:chOff x="1871" y="1824"/>
              <a:chExt cx="2007" cy="1807"/>
            </a:xfrm>
          </p:grpSpPr>
          <p:sp>
            <p:nvSpPr>
              <p:cNvPr id="21553" name="AutoShape 46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54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55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56" name="Oval 49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57" name="Oval 50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58" name="Oval 51" descr="Bouquet"/>
              <p:cNvSpPr>
                <a:spLocks noChangeArrowheads="1"/>
              </p:cNvSpPr>
              <p:nvPr/>
            </p:nvSpPr>
            <p:spPr bwMode="gray">
              <a:xfrm>
                <a:off x="2274" y="2885"/>
                <a:ext cx="1240" cy="26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59" name="Oval 52" descr="Bouquet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74" y="2885"/>
                <a:ext cx="1240" cy="26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60" name="Oval 53" descr="Bouquet"/>
              <p:cNvSpPr>
                <a:spLocks noChangeArrowheads="1"/>
              </p:cNvSpPr>
              <p:nvPr/>
            </p:nvSpPr>
            <p:spPr bwMode="gray">
              <a:xfrm>
                <a:off x="2267" y="2067"/>
                <a:ext cx="1241" cy="11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61" name="Oval 54" descr="Bouquet"/>
              <p:cNvSpPr>
                <a:spLocks noChangeArrowheads="1"/>
              </p:cNvSpPr>
              <p:nvPr/>
            </p:nvSpPr>
            <p:spPr bwMode="gray">
              <a:xfrm>
                <a:off x="2270" y="2083"/>
                <a:ext cx="1241" cy="1099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</p:grpSp>
        <p:sp>
          <p:nvSpPr>
            <p:cNvPr id="21552" name="WordArt 55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1025525" y="4168796"/>
            <a:ext cx="922338" cy="989013"/>
            <a:chOff x="3247" y="2515"/>
            <a:chExt cx="581" cy="623"/>
          </a:xfrm>
        </p:grpSpPr>
        <p:grpSp>
          <p:nvGrpSpPr>
            <p:cNvPr id="17" name="Group 58"/>
            <p:cNvGrpSpPr>
              <a:grpSpLocks/>
            </p:cNvGrpSpPr>
            <p:nvPr/>
          </p:nvGrpSpPr>
          <p:grpSpPr bwMode="auto">
            <a:xfrm rot="5400000">
              <a:off x="3224" y="2538"/>
              <a:ext cx="624" cy="582"/>
              <a:chOff x="1871" y="1824"/>
              <a:chExt cx="2007" cy="1807"/>
            </a:xfrm>
          </p:grpSpPr>
          <p:sp>
            <p:nvSpPr>
              <p:cNvPr id="21542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43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44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45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46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48" name="Oval 64"/>
              <p:cNvSpPr>
                <a:spLocks noChangeArrowheads="1"/>
              </p:cNvSpPr>
              <p:nvPr/>
            </p:nvSpPr>
            <p:spPr bwMode="gray">
              <a:xfrm>
                <a:off x="2273" y="2908"/>
                <a:ext cx="1242" cy="25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48" name="Oval 65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74" y="2888"/>
                <a:ext cx="1240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50" name="Oval 66"/>
              <p:cNvSpPr>
                <a:spLocks noChangeArrowheads="1"/>
              </p:cNvSpPr>
              <p:nvPr/>
            </p:nvSpPr>
            <p:spPr bwMode="gray">
              <a:xfrm>
                <a:off x="2267" y="2088"/>
                <a:ext cx="1242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50" name="Oval 67" descr="Bouquet"/>
              <p:cNvSpPr>
                <a:spLocks noChangeArrowheads="1"/>
              </p:cNvSpPr>
              <p:nvPr/>
            </p:nvSpPr>
            <p:spPr bwMode="gray">
              <a:xfrm>
                <a:off x="2270" y="2082"/>
                <a:ext cx="1241" cy="110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</p:grpSp>
        <p:sp>
          <p:nvSpPr>
            <p:cNvPr id="21541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 rot="5400000">
            <a:off x="1155700" y="5314971"/>
            <a:ext cx="762000" cy="152400"/>
            <a:chOff x="0" y="1896"/>
            <a:chExt cx="5760" cy="120"/>
          </a:xfrm>
        </p:grpSpPr>
        <p:sp>
          <p:nvSpPr>
            <p:cNvPr id="21538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vi-VN">
                <a:latin typeface="Times New Roman" pitchFamily="18" charset="0"/>
              </a:endParaRPr>
            </a:p>
          </p:txBody>
        </p:sp>
        <p:sp>
          <p:nvSpPr>
            <p:cNvPr id="21539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vi-VN">
                <a:latin typeface="Times New Roman" pitchFamily="18" charset="0"/>
              </a:endParaRPr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996950" y="5511821"/>
            <a:ext cx="922338" cy="989013"/>
            <a:chOff x="3247" y="2515"/>
            <a:chExt cx="581" cy="623"/>
          </a:xfrm>
        </p:grpSpPr>
        <p:grpSp>
          <p:nvGrpSpPr>
            <p:cNvPr id="20" name="Group 58"/>
            <p:cNvGrpSpPr>
              <a:grpSpLocks/>
            </p:cNvGrpSpPr>
            <p:nvPr/>
          </p:nvGrpSpPr>
          <p:grpSpPr bwMode="auto">
            <a:xfrm rot="5400000">
              <a:off x="3224" y="2538"/>
              <a:ext cx="624" cy="582"/>
              <a:chOff x="1871" y="1824"/>
              <a:chExt cx="2007" cy="1807"/>
            </a:xfrm>
          </p:grpSpPr>
          <p:sp>
            <p:nvSpPr>
              <p:cNvPr id="21529" name="AutoShape 59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30" name="AutoShape 60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31" name="AutoShape 61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32" name="Oval 62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33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34" name="Oval 64" descr="Bouquet"/>
              <p:cNvSpPr>
                <a:spLocks noChangeArrowheads="1"/>
              </p:cNvSpPr>
              <p:nvPr/>
            </p:nvSpPr>
            <p:spPr bwMode="gray">
              <a:xfrm>
                <a:off x="2274" y="2888"/>
                <a:ext cx="1240" cy="25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35" name="Oval 65" descr="Bouquet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74" y="2888"/>
                <a:ext cx="1240" cy="25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36" name="Oval 66" descr="Bouquet"/>
              <p:cNvSpPr>
                <a:spLocks noChangeArrowheads="1"/>
              </p:cNvSpPr>
              <p:nvPr/>
            </p:nvSpPr>
            <p:spPr bwMode="gray">
              <a:xfrm>
                <a:off x="2267" y="2067"/>
                <a:ext cx="1241" cy="110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  <p:sp>
            <p:nvSpPr>
              <p:cNvPr id="21537" name="Oval 67" descr="Bouquet"/>
              <p:cNvSpPr>
                <a:spLocks noChangeArrowheads="1"/>
              </p:cNvSpPr>
              <p:nvPr/>
            </p:nvSpPr>
            <p:spPr bwMode="gray">
              <a:xfrm>
                <a:off x="2270" y="2082"/>
                <a:ext cx="1241" cy="110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vi-VN">
                  <a:latin typeface="Times New Roman" pitchFamily="18" charset="0"/>
                </a:endParaRPr>
              </a:p>
            </p:txBody>
          </p:sp>
        </p:grpSp>
        <p:sp>
          <p:nvSpPr>
            <p:cNvPr id="21528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21521" name="AutoShape 23"/>
          <p:cNvSpPr>
            <a:spLocks noChangeArrowheads="1"/>
          </p:cNvSpPr>
          <p:nvPr/>
        </p:nvSpPr>
        <p:spPr bwMode="gray">
          <a:xfrm>
            <a:off x="820738" y="-65088"/>
            <a:ext cx="6846887" cy="801688"/>
          </a:xfrm>
          <a:prstGeom prst="roundRect">
            <a:avLst>
              <a:gd name="adj" fmla="val 50000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vi-VN" sz="3200" b="1">
              <a:solidFill>
                <a:schemeClr val="bg1"/>
              </a:solidFill>
            </a:endParaRPr>
          </a:p>
        </p:txBody>
      </p: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2116138" y="87313"/>
            <a:ext cx="6846887" cy="1127124"/>
            <a:chOff x="720" y="240"/>
            <a:chExt cx="4752" cy="710"/>
          </a:xfrm>
        </p:grpSpPr>
        <p:sp>
          <p:nvSpPr>
            <p:cNvPr id="21525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vi-VN"/>
            </a:p>
          </p:txBody>
        </p:sp>
        <p:sp>
          <p:nvSpPr>
            <p:cNvPr id="21526" name="Text Box 26" descr="White marble"/>
            <p:cNvSpPr txBox="1">
              <a:spLocks noChangeArrowheads="1"/>
            </p:cNvSpPr>
            <p:nvPr/>
          </p:nvSpPr>
          <p:spPr bwMode="gray">
            <a:xfrm>
              <a:off x="838" y="271"/>
              <a:ext cx="4178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996633"/>
                  </a:solidFill>
                </a:rPr>
                <a:t>TÌM HIỂU MỘT SỐ HÌNH KHỐI TRONG KHÔNG GIAN</a:t>
              </a:r>
              <a:endParaRPr lang="vi-VN" dirty="0">
                <a:solidFill>
                  <a:srgbClr val="996633"/>
                </a:solidFill>
              </a:endParaRPr>
            </a:p>
          </p:txBody>
        </p:sp>
      </p:grp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562081" y="119698"/>
            <a:ext cx="1438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FF"/>
                </a:solidFill>
              </a:rPr>
              <a:t>Tiết</a:t>
            </a:r>
            <a:r>
              <a:rPr lang="en-US" sz="2800" b="1" dirty="0">
                <a:solidFill>
                  <a:srgbClr val="FF00FF"/>
                </a:solidFill>
              </a:rPr>
              <a:t> 55: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14283" y="285728"/>
            <a:ext cx="3071833" cy="1500197"/>
            <a:chOff x="1610" y="1208"/>
            <a:chExt cx="2573" cy="1541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931" y="1383"/>
              <a:ext cx="1889" cy="1296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2266" y="1383"/>
              <a:ext cx="0" cy="9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1938" y="2364"/>
              <a:ext cx="321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274" y="2364"/>
              <a:ext cx="1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002" y="1208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570" y="1208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C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214" y="1458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610" y="1558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945" y="2189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B’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720" y="2189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C’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148" y="2474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D’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610" y="2539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A’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5720" y="2786058"/>
            <a:ext cx="2571768" cy="95410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HÌNH HỘP </a:t>
            </a:r>
          </a:p>
          <a:p>
            <a:pPr algn="ctr"/>
            <a:r>
              <a:rPr lang="en-US" sz="2800" dirty="0"/>
              <a:t>CHỮ NHẬT</a:t>
            </a:r>
            <a:endParaRPr lang="vi-VN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5286388"/>
            <a:ext cx="29289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endParaRPr lang="vi-V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071934" y="441050"/>
            <a:ext cx="164307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6 </a:t>
            </a:r>
            <a:r>
              <a:rPr lang="en-US" sz="2000" dirty="0" err="1">
                <a:solidFill>
                  <a:srgbClr val="FF0000"/>
                </a:solidFill>
              </a:rPr>
              <a:t>mặt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934" y="1142984"/>
            <a:ext cx="142876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8 </a:t>
            </a:r>
            <a:r>
              <a:rPr lang="en-US" sz="2000" dirty="0" err="1">
                <a:solidFill>
                  <a:srgbClr val="FF0000"/>
                </a:solidFill>
              </a:rPr>
              <a:t>đỉnh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1857364"/>
            <a:ext cx="171451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12 </a:t>
            </a:r>
            <a:r>
              <a:rPr lang="en-US" sz="2000" dirty="0" err="1">
                <a:solidFill>
                  <a:srgbClr val="FF0000"/>
                </a:solidFill>
              </a:rPr>
              <a:t>cạnh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388" y="428604"/>
            <a:ext cx="257176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33CC"/>
                </a:solidFill>
              </a:rPr>
              <a:t>Là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các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hình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chữ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nhật</a:t>
            </a:r>
            <a:endParaRPr lang="vi-VN" sz="2000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2857496"/>
            <a:ext cx="257176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Hai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mặt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không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cạnh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chung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2857496"/>
            <a:ext cx="185738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33CC"/>
                </a:solidFill>
              </a:rPr>
              <a:t>Hai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mặt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đối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diện</a:t>
            </a:r>
            <a:r>
              <a:rPr lang="en-US" sz="2000" dirty="0">
                <a:solidFill>
                  <a:srgbClr val="0033CC"/>
                </a:solidFill>
              </a:rPr>
              <a:t> (</a:t>
            </a:r>
            <a:r>
              <a:rPr lang="en-US" sz="2000" dirty="0" err="1">
                <a:solidFill>
                  <a:srgbClr val="0033CC"/>
                </a:solidFill>
              </a:rPr>
              <a:t>mặt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đáy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  <a:endParaRPr lang="vi-VN" sz="20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4810" y="4000504"/>
            <a:ext cx="135732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Đoạn</a:t>
            </a:r>
            <a:r>
              <a:rPr lang="en-US" sz="2000" dirty="0">
                <a:solidFill>
                  <a:srgbClr val="FF0000"/>
                </a:solidFill>
              </a:rPr>
              <a:t> AA’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88" y="3929066"/>
            <a:ext cx="257176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33CC"/>
                </a:solidFill>
              </a:rPr>
              <a:t>Chiều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cao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của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hình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hộp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chữ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nhật</a:t>
            </a:r>
            <a:endParaRPr lang="vi-VN" sz="2000" dirty="0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16" y="5221444"/>
            <a:ext cx="214314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66"/>
                </a:solidFill>
              </a:rPr>
              <a:t>Có</a:t>
            </a:r>
            <a:r>
              <a:rPr lang="en-US" sz="2000" dirty="0">
                <a:solidFill>
                  <a:srgbClr val="FF0066"/>
                </a:solidFill>
              </a:rPr>
              <a:t> 6 </a:t>
            </a:r>
            <a:r>
              <a:rPr lang="en-US" sz="2000" dirty="0" err="1">
                <a:solidFill>
                  <a:srgbClr val="FF0066"/>
                </a:solidFill>
              </a:rPr>
              <a:t>mặt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là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hình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vuông</a:t>
            </a:r>
            <a:endParaRPr lang="vi-VN" sz="2000" dirty="0">
              <a:solidFill>
                <a:srgbClr val="FF0066"/>
              </a:solidFill>
            </a:endParaRP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57397" y="4572008"/>
            <a:ext cx="2571991" cy="2084414"/>
            <a:chOff x="840" y="654"/>
            <a:chExt cx="2031" cy="1873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056" y="1200"/>
              <a:ext cx="0" cy="91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971" y="1200"/>
              <a:ext cx="0" cy="91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rot="5400000">
              <a:off x="1509" y="744"/>
              <a:ext cx="0" cy="91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rot="5400000">
              <a:off x="1515" y="1656"/>
              <a:ext cx="0" cy="91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1047" y="864"/>
              <a:ext cx="480" cy="33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 flipV="1">
              <a:off x="1971" y="864"/>
              <a:ext cx="480" cy="33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rot="5400000">
              <a:off x="1983" y="408"/>
              <a:ext cx="0" cy="91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2457" y="864"/>
              <a:ext cx="0" cy="91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V="1">
              <a:off x="1062" y="1770"/>
              <a:ext cx="480" cy="33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 flipV="1">
              <a:off x="1977" y="1773"/>
              <a:ext cx="480" cy="33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 rot="5400000">
              <a:off x="2001" y="1317"/>
              <a:ext cx="0" cy="91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>
              <a:off x="1542" y="855"/>
              <a:ext cx="0" cy="91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vi-VN"/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1416" y="654"/>
              <a:ext cx="288" cy="2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VNI-Bodon-Poster" pitchFamily="2" charset="0"/>
                </a:rPr>
                <a:t>B</a:t>
              </a: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2325" y="666"/>
              <a:ext cx="288" cy="2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VNI-Bodon-Poster" pitchFamily="2" charset="0"/>
                </a:rPr>
                <a:t>C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2470" y="1662"/>
              <a:ext cx="401" cy="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VNI-Bodon-Poster" pitchFamily="2" charset="0"/>
                </a:rPr>
                <a:t>C’</a:t>
              </a:r>
            </a:p>
          </p:txBody>
        </p:sp>
        <p:sp>
          <p:nvSpPr>
            <p:cNvPr id="45" name="Text Box 35"/>
            <p:cNvSpPr txBox="1">
              <a:spLocks noChangeArrowheads="1"/>
            </p:cNvSpPr>
            <p:nvPr/>
          </p:nvSpPr>
          <p:spPr bwMode="auto">
            <a:xfrm>
              <a:off x="1235" y="1614"/>
              <a:ext cx="395" cy="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VNI-Bodon-Poster" pitchFamily="2" charset="0"/>
                </a:rPr>
                <a:t>B’</a:t>
              </a:r>
            </a:p>
          </p:txBody>
        </p:sp>
        <p:sp>
          <p:nvSpPr>
            <p:cNvPr id="46" name="Text Box 36"/>
            <p:cNvSpPr txBox="1">
              <a:spLocks noChangeArrowheads="1"/>
            </p:cNvSpPr>
            <p:nvPr/>
          </p:nvSpPr>
          <p:spPr bwMode="auto">
            <a:xfrm>
              <a:off x="1851" y="2122"/>
              <a:ext cx="399" cy="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VNI-Bodon-Poster" pitchFamily="2" charset="0"/>
                </a:rPr>
                <a:t>D’</a:t>
              </a:r>
            </a:p>
          </p:txBody>
        </p:sp>
        <p:sp>
          <p:nvSpPr>
            <p:cNvPr id="47" name="Text Box 37"/>
            <p:cNvSpPr txBox="1">
              <a:spLocks noChangeArrowheads="1"/>
            </p:cNvSpPr>
            <p:nvPr/>
          </p:nvSpPr>
          <p:spPr bwMode="auto">
            <a:xfrm>
              <a:off x="896" y="2195"/>
              <a:ext cx="395" cy="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VNI-Bodon-Poster" pitchFamily="2" charset="0"/>
                </a:rPr>
                <a:t>A’</a:t>
              </a:r>
            </a:p>
          </p:txBody>
        </p:sp>
        <p:sp>
          <p:nvSpPr>
            <p:cNvPr id="48" name="Text Box 38"/>
            <p:cNvSpPr txBox="1">
              <a:spLocks noChangeArrowheads="1"/>
            </p:cNvSpPr>
            <p:nvPr/>
          </p:nvSpPr>
          <p:spPr bwMode="auto">
            <a:xfrm>
              <a:off x="1991" y="1152"/>
              <a:ext cx="288" cy="2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VNI-Bodon-Poster" pitchFamily="2" charset="0"/>
                </a:rPr>
                <a:t>D</a:t>
              </a: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840" y="1077"/>
              <a:ext cx="288" cy="2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VNI-Bodon-Poster" pitchFamily="2" charset="0"/>
                </a:rPr>
                <a:t>A</a:t>
              </a:r>
            </a:p>
          </p:txBody>
        </p:sp>
      </p:grpSp>
      <p:sp>
        <p:nvSpPr>
          <p:cNvPr id="50" name="Right Arrow 49"/>
          <p:cNvSpPr/>
          <p:nvPr/>
        </p:nvSpPr>
        <p:spPr bwMode="auto">
          <a:xfrm rot="16200000">
            <a:off x="1178695" y="1964521"/>
            <a:ext cx="785818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5400000">
            <a:off x="1107257" y="4179099"/>
            <a:ext cx="928694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2857488" y="2928934"/>
            <a:ext cx="928694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6429388" y="3000372"/>
            <a:ext cx="642942" cy="285752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3286116" y="5429264"/>
            <a:ext cx="714380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>
            <a:off x="5786446" y="500042"/>
            <a:ext cx="571504" cy="285752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5643570" y="4000504"/>
            <a:ext cx="714380" cy="357190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>
            <a:off x="6072198" y="5286388"/>
            <a:ext cx="714380" cy="285752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5752" y="2143116"/>
            <a:ext cx="12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endParaRPr lang="vi-VN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2857520" y="5957848"/>
            <a:ext cx="12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endParaRPr lang="vi-VN" sz="2000" dirty="0"/>
          </a:p>
        </p:txBody>
      </p:sp>
      <p:cxnSp>
        <p:nvCxnSpPr>
          <p:cNvPr id="62" name="Straight Connector 61"/>
          <p:cNvCxnSpPr>
            <a:stCxn id="10" idx="2"/>
          </p:cNvCxnSpPr>
          <p:nvPr/>
        </p:nvCxnSpPr>
        <p:spPr bwMode="auto">
          <a:xfrm rot="16200000" flipH="1">
            <a:off x="196432" y="1125133"/>
            <a:ext cx="740711" cy="15224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Front">
              <a:rot lat="20519999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</p:cxnSp>
      <p:sp>
        <p:nvSpPr>
          <p:cNvPr id="63" name="Line 50"/>
          <p:cNvSpPr>
            <a:spLocks noChangeShapeType="1"/>
          </p:cNvSpPr>
          <p:nvPr/>
        </p:nvSpPr>
        <p:spPr bwMode="auto">
          <a:xfrm>
            <a:off x="586220" y="800542"/>
            <a:ext cx="14748" cy="840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9900CC"/>
                </a:solidFill>
                <a:latin typeface=".VnTimeH" pitchFamily="34" charset="0"/>
              </a:rPr>
              <a:t>Bµi</a:t>
            </a:r>
            <a:r>
              <a:rPr lang="en-US" sz="3200" b="1" dirty="0">
                <a:solidFill>
                  <a:srgbClr val="9900CC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.VnTimeH" pitchFamily="34" charset="0"/>
              </a:rPr>
              <a:t>tËp</a:t>
            </a:r>
            <a:r>
              <a:rPr lang="en-US" sz="3200" b="1" dirty="0">
                <a:solidFill>
                  <a:srgbClr val="9900CC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.VnTimeH" pitchFamily="34" charset="0"/>
              </a:rPr>
              <a:t>vÒ</a:t>
            </a:r>
            <a:r>
              <a:rPr lang="en-US" sz="3200" b="1" dirty="0">
                <a:solidFill>
                  <a:srgbClr val="9900CC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.VnTimeH" pitchFamily="34" charset="0"/>
              </a:rPr>
              <a:t>nh</a:t>
            </a:r>
            <a:r>
              <a:rPr lang="en-US" sz="3200" b="1" dirty="0">
                <a:solidFill>
                  <a:srgbClr val="9900CC"/>
                </a:solidFill>
                <a:latin typeface=".VnTimeH" pitchFamily="34" charset="0"/>
              </a:rPr>
              <a:t>µ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804" y="1214422"/>
            <a:ext cx="8229600" cy="4525963"/>
          </a:xfrm>
        </p:spPr>
        <p:txBody>
          <a:bodyPr/>
          <a:lstStyle/>
          <a:p>
            <a:r>
              <a:rPr lang="en-US" dirty="0" err="1">
                <a:solidFill>
                  <a:srgbClr val="3333FF"/>
                </a:solidFill>
              </a:rPr>
              <a:t>Học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bài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theo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tài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liệu</a:t>
            </a:r>
            <a:r>
              <a:rPr lang="en-US" dirty="0">
                <a:solidFill>
                  <a:srgbClr val="3333FF"/>
                </a:solidFill>
              </a:rPr>
              <a:t> SGK; </a:t>
            </a:r>
            <a:r>
              <a:rPr lang="en-US" dirty="0" err="1">
                <a:solidFill>
                  <a:srgbClr val="3333FF"/>
                </a:solidFill>
              </a:rPr>
              <a:t>sưu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tầm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các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vật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có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dạng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hình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hộp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chữ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nhật</a:t>
            </a:r>
            <a:endParaRPr lang="en-US" b="1" dirty="0">
              <a:solidFill>
                <a:srgbClr val="3333FF"/>
              </a:solidFill>
              <a:latin typeface=".VnTime" pitchFamily="34" charset="0"/>
            </a:endParaRPr>
          </a:p>
          <a:p>
            <a:r>
              <a:rPr lang="en-US" dirty="0" err="1">
                <a:solidFill>
                  <a:srgbClr val="3333FF"/>
                </a:solidFill>
              </a:rPr>
              <a:t>Làm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bài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tập</a:t>
            </a:r>
            <a:r>
              <a:rPr lang="en-US" dirty="0">
                <a:solidFill>
                  <a:srgbClr val="3333FF"/>
                </a:solidFill>
              </a:rPr>
              <a:t> 1,2,4,5 SBT</a:t>
            </a:r>
            <a:endParaRPr lang="en-US" sz="2800" b="1" dirty="0">
              <a:solidFill>
                <a:srgbClr val="3333FF"/>
              </a:solidFill>
              <a:latin typeface=".VnTime" pitchFamily="34" charset="0"/>
            </a:endParaRPr>
          </a:p>
          <a:p>
            <a:r>
              <a:rPr lang="en-US" dirty="0" err="1">
                <a:solidFill>
                  <a:srgbClr val="3333FF"/>
                </a:solidFill>
              </a:rPr>
              <a:t>Chuẩn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bị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cho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bài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hình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hộp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chữ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nhật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tiếp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theo</a:t>
            </a:r>
            <a:endParaRPr lang="en-US" b="1" dirty="0">
              <a:solidFill>
                <a:srgbClr val="3333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 rot="685271">
            <a:off x="2903538" y="2117725"/>
            <a:ext cx="470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Chúc các thầy cô luôn mạnh khỏe!!!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685271">
            <a:off x="1905000" y="38862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FF"/>
                </a:solidFill>
              </a:rPr>
              <a:t>Chúc các em học giỏi!</a:t>
            </a:r>
          </a:p>
        </p:txBody>
      </p:sp>
      <p:pic>
        <p:nvPicPr>
          <p:cNvPr id="6" name="Hoc hoc hoc - L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6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579438" y="1654175"/>
            <a:ext cx="8183562" cy="8445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gray">
          <a:xfrm>
            <a:off x="857250" y="1776413"/>
            <a:ext cx="785813" cy="34607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gray">
          <a:xfrm>
            <a:off x="2551113" y="1787525"/>
            <a:ext cx="6016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1813" y="1557338"/>
            <a:ext cx="8361362" cy="110807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558925"/>
            <a:ext cx="8701088" cy="1068388"/>
            <a:chOff x="0" y="982"/>
            <a:chExt cx="5481" cy="673"/>
          </a:xfrm>
        </p:grpSpPr>
        <p:sp>
          <p:nvSpPr>
            <p:cNvPr id="10357" name="AutoShape 7"/>
            <p:cNvSpPr>
              <a:spLocks noChangeArrowheads="1"/>
            </p:cNvSpPr>
            <p:nvPr/>
          </p:nvSpPr>
          <p:spPr bwMode="gray">
            <a:xfrm>
              <a:off x="477" y="1091"/>
              <a:ext cx="5004" cy="436"/>
            </a:xfrm>
            <a:prstGeom prst="roundRect">
              <a:avLst>
                <a:gd name="adj" fmla="val 11921"/>
              </a:avLst>
            </a:pr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982"/>
              <a:ext cx="696" cy="673"/>
              <a:chOff x="-144" y="1056"/>
              <a:chExt cx="586" cy="625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 rot="5400000">
                <a:off x="72" y="1305"/>
                <a:ext cx="173" cy="173"/>
                <a:chOff x="1872" y="1824"/>
                <a:chExt cx="2014" cy="1821"/>
              </a:xfrm>
            </p:grpSpPr>
            <p:sp>
              <p:nvSpPr>
                <p:cNvPr id="6154" name="AutoShape 1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18" y="2524"/>
                  <a:ext cx="310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55" name="AutoShape 1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8" y="2484"/>
                  <a:ext cx="301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56" name="AutoShape 1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37"/>
                  <a:ext cx="303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72" name="Oval 1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73" name="Oval 1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Oval 15"/>
                <p:cNvSpPr>
                  <a:spLocks noChangeArrowheads="1"/>
                </p:cNvSpPr>
                <p:nvPr/>
              </p:nvSpPr>
              <p:spPr bwMode="gray">
                <a:xfrm>
                  <a:off x="2249" y="1993"/>
                  <a:ext cx="1265" cy="125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75" name="Oval 16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1" name="Oval 17"/>
                <p:cNvSpPr>
                  <a:spLocks noChangeArrowheads="1"/>
                </p:cNvSpPr>
                <p:nvPr/>
              </p:nvSpPr>
              <p:spPr bwMode="gray">
                <a:xfrm>
                  <a:off x="2336" y="2072"/>
                  <a:ext cx="1092" cy="10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77" name="Oval 18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63" name="AutoShape 1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4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5" name="AutoShape 21"/>
              <p:cNvSpPr>
                <a:spLocks noChangeArrowheads="1"/>
              </p:cNvSpPr>
              <p:nvPr/>
            </p:nvSpPr>
            <p:spPr bwMode="gray">
              <a:xfrm rot="16200000" flipH="1">
                <a:off x="-159" y="1336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3" name="Oval 2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4" name="Oval 2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gray">
              <a:xfrm rot="5400000">
                <a:off x="-14" y="1167"/>
                <a:ext cx="391" cy="40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6" name="Oval 25"/>
              <p:cNvSpPr>
                <a:spLocks noChangeArrowheads="1"/>
              </p:cNvSpPr>
              <p:nvPr/>
            </p:nvSpPr>
            <p:spPr bwMode="gray">
              <a:xfrm rot="5400000">
                <a:off x="-14" y="1168"/>
                <a:ext cx="391" cy="40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0" name="Oval 26"/>
              <p:cNvSpPr>
                <a:spLocks noChangeArrowheads="1"/>
              </p:cNvSpPr>
              <p:nvPr/>
            </p:nvSpPr>
            <p:spPr bwMode="gray">
              <a:xfrm rot="5400000">
                <a:off x="12" y="1193"/>
                <a:ext cx="340" cy="35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8" name="Oval 27"/>
              <p:cNvSpPr>
                <a:spLocks noChangeArrowheads="1"/>
              </p:cNvSpPr>
              <p:nvPr/>
            </p:nvSpPr>
            <p:spPr bwMode="gray">
              <a:xfrm rot="5400000">
                <a:off x="12" y="1193"/>
                <a:ext cx="340" cy="35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172" name="AutoShape 28"/>
          <p:cNvSpPr>
            <a:spLocks noChangeArrowheads="1"/>
          </p:cNvSpPr>
          <p:nvPr/>
        </p:nvSpPr>
        <p:spPr bwMode="gray">
          <a:xfrm>
            <a:off x="579438" y="2949575"/>
            <a:ext cx="8183562" cy="8445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gray">
          <a:xfrm>
            <a:off x="857250" y="3071813"/>
            <a:ext cx="785813" cy="34607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9" name="Rectangle 30"/>
          <p:cNvSpPr>
            <a:spLocks noChangeArrowheads="1"/>
          </p:cNvSpPr>
          <p:nvPr/>
        </p:nvSpPr>
        <p:spPr bwMode="auto">
          <a:xfrm>
            <a:off x="531813" y="2852738"/>
            <a:ext cx="8361362" cy="110807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0" y="2854325"/>
            <a:ext cx="8701088" cy="1068388"/>
            <a:chOff x="0" y="1798"/>
            <a:chExt cx="5481" cy="673"/>
          </a:xfrm>
        </p:grpSpPr>
        <p:sp>
          <p:nvSpPr>
            <p:cNvPr id="10336" name="AutoShape 32"/>
            <p:cNvSpPr>
              <a:spLocks noChangeArrowheads="1"/>
            </p:cNvSpPr>
            <p:nvPr/>
          </p:nvSpPr>
          <p:spPr bwMode="gray">
            <a:xfrm>
              <a:off x="477" y="1907"/>
              <a:ext cx="5004" cy="436"/>
            </a:xfrm>
            <a:prstGeom prst="roundRect">
              <a:avLst>
                <a:gd name="adj" fmla="val 11921"/>
              </a:avLst>
            </a:pr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0" y="1798"/>
              <a:ext cx="696" cy="673"/>
              <a:chOff x="-144" y="1056"/>
              <a:chExt cx="586" cy="625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 rot="5400000">
                <a:off x="72" y="1305"/>
                <a:ext cx="173" cy="173"/>
                <a:chOff x="1872" y="1824"/>
                <a:chExt cx="2014" cy="1821"/>
              </a:xfrm>
            </p:grpSpPr>
            <p:sp>
              <p:nvSpPr>
                <p:cNvPr id="6179" name="AutoShape 35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18" y="2524"/>
                  <a:ext cx="310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80" name="AutoShape 36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8" y="2484"/>
                  <a:ext cx="301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81" name="AutoShape 37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37"/>
                  <a:ext cx="303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51" name="Oval 38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2" name="Oval 39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4" name="Oval 40"/>
                <p:cNvSpPr>
                  <a:spLocks noChangeArrowheads="1"/>
                </p:cNvSpPr>
                <p:nvPr/>
              </p:nvSpPr>
              <p:spPr bwMode="gray">
                <a:xfrm>
                  <a:off x="2249" y="1993"/>
                  <a:ext cx="1265" cy="125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54" name="Oval 41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6" name="Oval 42"/>
                <p:cNvSpPr>
                  <a:spLocks noChangeArrowheads="1"/>
                </p:cNvSpPr>
                <p:nvPr/>
              </p:nvSpPr>
              <p:spPr bwMode="gray">
                <a:xfrm>
                  <a:off x="2336" y="2072"/>
                  <a:ext cx="1092" cy="10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56" name="Oval 43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88" name="AutoShape 44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9" name="AutoShape 45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-159" y="1336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42" name="Oval 47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Oval 48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gray">
              <a:xfrm rot="5400000">
                <a:off x="-14" y="1167"/>
                <a:ext cx="391" cy="40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45" name="Oval 50"/>
              <p:cNvSpPr>
                <a:spLocks noChangeArrowheads="1"/>
              </p:cNvSpPr>
              <p:nvPr/>
            </p:nvSpPr>
            <p:spPr bwMode="gray">
              <a:xfrm rot="5400000">
                <a:off x="-14" y="1168"/>
                <a:ext cx="391" cy="40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 rot="5400000">
                <a:off x="12" y="1193"/>
                <a:ext cx="340" cy="35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47" name="Oval 52"/>
              <p:cNvSpPr>
                <a:spLocks noChangeArrowheads="1"/>
              </p:cNvSpPr>
              <p:nvPr/>
            </p:nvSpPr>
            <p:spPr bwMode="gray">
              <a:xfrm rot="5400000">
                <a:off x="12" y="1193"/>
                <a:ext cx="340" cy="35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197" name="AutoShape 53"/>
          <p:cNvSpPr>
            <a:spLocks noChangeArrowheads="1"/>
          </p:cNvSpPr>
          <p:nvPr/>
        </p:nvSpPr>
        <p:spPr bwMode="gray">
          <a:xfrm>
            <a:off x="631825" y="4252913"/>
            <a:ext cx="8132763" cy="8445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98" name="Freeform 54"/>
          <p:cNvSpPr>
            <a:spLocks/>
          </p:cNvSpPr>
          <p:nvPr/>
        </p:nvSpPr>
        <p:spPr bwMode="gray">
          <a:xfrm>
            <a:off x="908050" y="4375150"/>
            <a:ext cx="781050" cy="34607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53" name="Text Box 55"/>
          <p:cNvSpPr txBox="1">
            <a:spLocks noChangeArrowheads="1"/>
          </p:cNvSpPr>
          <p:nvPr/>
        </p:nvSpPr>
        <p:spPr bwMode="gray">
          <a:xfrm>
            <a:off x="2590800" y="4386263"/>
            <a:ext cx="5978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10254" name="Rectangle 56"/>
          <p:cNvSpPr>
            <a:spLocks noChangeArrowheads="1"/>
          </p:cNvSpPr>
          <p:nvPr/>
        </p:nvSpPr>
        <p:spPr bwMode="auto">
          <a:xfrm>
            <a:off x="584200" y="4156075"/>
            <a:ext cx="8308975" cy="110807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55563" y="4078288"/>
            <a:ext cx="8645525" cy="1068387"/>
            <a:chOff x="35" y="2569"/>
            <a:chExt cx="5446" cy="673"/>
          </a:xfrm>
        </p:grpSpPr>
        <p:sp>
          <p:nvSpPr>
            <p:cNvPr id="10315" name="AutoShape 58"/>
            <p:cNvSpPr>
              <a:spLocks noChangeArrowheads="1"/>
            </p:cNvSpPr>
            <p:nvPr/>
          </p:nvSpPr>
          <p:spPr bwMode="gray">
            <a:xfrm>
              <a:off x="510" y="2728"/>
              <a:ext cx="4971" cy="436"/>
            </a:xfrm>
            <a:prstGeom prst="roundRect">
              <a:avLst>
                <a:gd name="adj" fmla="val 11921"/>
              </a:avLst>
            </a:pr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9"/>
            <p:cNvGrpSpPr>
              <a:grpSpLocks/>
            </p:cNvGrpSpPr>
            <p:nvPr/>
          </p:nvGrpSpPr>
          <p:grpSpPr bwMode="auto">
            <a:xfrm>
              <a:off x="35" y="2569"/>
              <a:ext cx="691" cy="673"/>
              <a:chOff x="-144" y="1056"/>
              <a:chExt cx="586" cy="625"/>
            </a:xfrm>
          </p:grpSpPr>
          <p:grpSp>
            <p:nvGrpSpPr>
              <p:cNvPr id="10" name="Group 60"/>
              <p:cNvGrpSpPr>
                <a:grpSpLocks/>
              </p:cNvGrpSpPr>
              <p:nvPr/>
            </p:nvGrpSpPr>
            <p:grpSpPr bwMode="auto">
              <a:xfrm rot="5400000">
                <a:off x="72" y="1305"/>
                <a:ext cx="173" cy="173"/>
                <a:chOff x="1872" y="1824"/>
                <a:chExt cx="2014" cy="1821"/>
              </a:xfrm>
            </p:grpSpPr>
            <p:sp>
              <p:nvSpPr>
                <p:cNvPr id="6205" name="AutoShape 6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17" y="2535"/>
                  <a:ext cx="312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06" name="AutoShape 62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3" y="2500"/>
                  <a:ext cx="312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07" name="AutoShape 63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46"/>
                  <a:ext cx="303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30" name="Oval 64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1" name="Oval 65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/>
              </p:nvSpPr>
              <p:spPr bwMode="gray">
                <a:xfrm>
                  <a:off x="2249" y="2009"/>
                  <a:ext cx="1265" cy="12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33" name="Oval 67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12" name="Oval 68"/>
                <p:cNvSpPr>
                  <a:spLocks noChangeArrowheads="1"/>
                </p:cNvSpPr>
                <p:nvPr/>
              </p:nvSpPr>
              <p:spPr bwMode="gray">
                <a:xfrm>
                  <a:off x="2336" y="2089"/>
                  <a:ext cx="1092" cy="10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35" name="Oval 69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14" name="AutoShape 70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15" name="AutoShape 71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16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-159" y="1335"/>
                <a:ext cx="96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21" name="Oval 73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Oval 74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Oval 75"/>
              <p:cNvSpPr>
                <a:spLocks noChangeArrowheads="1"/>
              </p:cNvSpPr>
              <p:nvPr/>
            </p:nvSpPr>
            <p:spPr bwMode="gray">
              <a:xfrm rot="5400000">
                <a:off x="-13" y="1167"/>
                <a:ext cx="391" cy="40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24" name="Oval 76"/>
              <p:cNvSpPr>
                <a:spLocks noChangeArrowheads="1"/>
              </p:cNvSpPr>
              <p:nvPr/>
            </p:nvSpPr>
            <p:spPr bwMode="gray">
              <a:xfrm rot="5400000">
                <a:off x="-14" y="1168"/>
                <a:ext cx="391" cy="40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21" name="Oval 77"/>
              <p:cNvSpPr>
                <a:spLocks noChangeArrowheads="1"/>
              </p:cNvSpPr>
              <p:nvPr/>
            </p:nvSpPr>
            <p:spPr bwMode="gray">
              <a:xfrm rot="5400000">
                <a:off x="12" y="1193"/>
                <a:ext cx="340" cy="35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26" name="Oval 78"/>
              <p:cNvSpPr>
                <a:spLocks noChangeArrowheads="1"/>
              </p:cNvSpPr>
              <p:nvPr/>
            </p:nvSpPr>
            <p:spPr bwMode="gray">
              <a:xfrm rot="5400000">
                <a:off x="12" y="1193"/>
                <a:ext cx="340" cy="35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33400" y="4976813"/>
            <a:ext cx="228600" cy="685800"/>
            <a:chOff x="240" y="624"/>
            <a:chExt cx="96" cy="288"/>
          </a:xfrm>
        </p:grpSpPr>
        <p:sp>
          <p:nvSpPr>
            <p:cNvPr id="10313" name="Rectangle 80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Rectangle 81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6" name="AutoShape 82"/>
          <p:cNvSpPr>
            <a:spLocks noChangeArrowheads="1"/>
          </p:cNvSpPr>
          <p:nvPr/>
        </p:nvSpPr>
        <p:spPr bwMode="gray">
          <a:xfrm>
            <a:off x="612775" y="5588000"/>
            <a:ext cx="8151813" cy="8445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27" name="Freeform 83"/>
          <p:cNvSpPr>
            <a:spLocks/>
          </p:cNvSpPr>
          <p:nvPr/>
        </p:nvSpPr>
        <p:spPr bwMode="gray">
          <a:xfrm>
            <a:off x="889000" y="5710238"/>
            <a:ext cx="784225" cy="34607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59" name="Rectangle 84"/>
          <p:cNvSpPr>
            <a:spLocks noChangeArrowheads="1"/>
          </p:cNvSpPr>
          <p:nvPr/>
        </p:nvSpPr>
        <p:spPr bwMode="auto">
          <a:xfrm>
            <a:off x="565150" y="5491163"/>
            <a:ext cx="8328025" cy="1106487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34925" y="5413375"/>
            <a:ext cx="8666163" cy="1068388"/>
            <a:chOff x="22" y="3410"/>
            <a:chExt cx="5459" cy="673"/>
          </a:xfrm>
        </p:grpSpPr>
        <p:sp>
          <p:nvSpPr>
            <p:cNvPr id="10292" name="AutoShape 86"/>
            <p:cNvSpPr>
              <a:spLocks noChangeArrowheads="1"/>
            </p:cNvSpPr>
            <p:nvPr/>
          </p:nvSpPr>
          <p:spPr bwMode="gray">
            <a:xfrm>
              <a:off x="498" y="3569"/>
              <a:ext cx="4983" cy="435"/>
            </a:xfrm>
            <a:prstGeom prst="roundRect">
              <a:avLst>
                <a:gd name="adj" fmla="val 11921"/>
              </a:avLst>
            </a:pr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" name="Group 87"/>
            <p:cNvGrpSpPr>
              <a:grpSpLocks/>
            </p:cNvGrpSpPr>
            <p:nvPr/>
          </p:nvGrpSpPr>
          <p:grpSpPr bwMode="auto">
            <a:xfrm>
              <a:off x="22" y="3410"/>
              <a:ext cx="693" cy="673"/>
              <a:chOff x="22" y="3410"/>
              <a:chExt cx="693" cy="673"/>
            </a:xfrm>
          </p:grpSpPr>
          <p:grpSp>
            <p:nvGrpSpPr>
              <p:cNvPr id="14" name="Group 88"/>
              <p:cNvGrpSpPr>
                <a:grpSpLocks/>
              </p:cNvGrpSpPr>
              <p:nvPr/>
            </p:nvGrpSpPr>
            <p:grpSpPr bwMode="auto">
              <a:xfrm rot="5400000">
                <a:off x="287" y="3669"/>
                <a:ext cx="186" cy="204"/>
                <a:chOff x="1872" y="1824"/>
                <a:chExt cx="2014" cy="1821"/>
              </a:xfrm>
            </p:grpSpPr>
            <p:sp>
              <p:nvSpPr>
                <p:cNvPr id="6233" name="AutoShape 89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19" y="2538"/>
                  <a:ext cx="312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34" name="AutoShape 90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502"/>
                  <a:ext cx="312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35" name="AutoShape 9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7" y="3449"/>
                  <a:ext cx="303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07" name="Oval 92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8" name="Oval 93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8" name="Oval 94"/>
                <p:cNvSpPr>
                  <a:spLocks noChangeArrowheads="1"/>
                </p:cNvSpPr>
                <p:nvPr/>
              </p:nvSpPr>
              <p:spPr bwMode="gray">
                <a:xfrm>
                  <a:off x="2251" y="2011"/>
                  <a:ext cx="1267" cy="12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10" name="Oval 95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40" name="Oval 96"/>
                <p:cNvSpPr>
                  <a:spLocks noChangeArrowheads="1"/>
                </p:cNvSpPr>
                <p:nvPr/>
              </p:nvSpPr>
              <p:spPr bwMode="gray">
                <a:xfrm>
                  <a:off x="2338" y="2092"/>
                  <a:ext cx="1094" cy="10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12" name="Oval 97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42" name="AutoShape 98"/>
              <p:cNvSpPr>
                <a:spLocks noChangeArrowheads="1"/>
              </p:cNvSpPr>
              <p:nvPr/>
            </p:nvSpPr>
            <p:spPr bwMode="gray">
              <a:xfrm flipH="1">
                <a:off x="349" y="3410"/>
                <a:ext cx="116" cy="6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43" name="AutoShape 99"/>
              <p:cNvSpPr>
                <a:spLocks noChangeArrowheads="1"/>
              </p:cNvSpPr>
              <p:nvPr/>
            </p:nvSpPr>
            <p:spPr bwMode="gray">
              <a:xfrm rot="10800000" flipH="1">
                <a:off x="361" y="4014"/>
                <a:ext cx="118" cy="6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44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0" y="3707"/>
                <a:ext cx="103" cy="7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98" name="Oval 101"/>
              <p:cNvSpPr>
                <a:spLocks noChangeArrowheads="1"/>
              </p:cNvSpPr>
              <p:nvPr/>
            </p:nvSpPr>
            <p:spPr bwMode="gray">
              <a:xfrm rot="5400000">
                <a:off x="138" y="3441"/>
                <a:ext cx="539" cy="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9" name="Oval 102"/>
              <p:cNvSpPr>
                <a:spLocks noChangeArrowheads="1"/>
              </p:cNvSpPr>
              <p:nvPr/>
            </p:nvSpPr>
            <p:spPr bwMode="gray">
              <a:xfrm rot="5400000">
                <a:off x="170" y="3475"/>
                <a:ext cx="478" cy="545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" name="Oval 103"/>
              <p:cNvSpPr>
                <a:spLocks noChangeArrowheads="1"/>
              </p:cNvSpPr>
              <p:nvPr/>
            </p:nvSpPr>
            <p:spPr bwMode="gray">
              <a:xfrm rot="5400000">
                <a:off x="197" y="3508"/>
                <a:ext cx="421" cy="48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01" name="Oval 104"/>
              <p:cNvSpPr>
                <a:spLocks noChangeArrowheads="1"/>
              </p:cNvSpPr>
              <p:nvPr/>
            </p:nvSpPr>
            <p:spPr bwMode="gray">
              <a:xfrm rot="5400000">
                <a:off x="197" y="3508"/>
                <a:ext cx="421" cy="48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49" name="Oval 105"/>
              <p:cNvSpPr>
                <a:spLocks noChangeArrowheads="1"/>
              </p:cNvSpPr>
              <p:nvPr/>
            </p:nvSpPr>
            <p:spPr bwMode="gray">
              <a:xfrm rot="5400000">
                <a:off x="225" y="3539"/>
                <a:ext cx="366" cy="4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03" name="Oval 106"/>
              <p:cNvSpPr>
                <a:spLocks noChangeArrowheads="1"/>
              </p:cNvSpPr>
              <p:nvPr/>
            </p:nvSpPr>
            <p:spPr bwMode="gray">
              <a:xfrm rot="5400000">
                <a:off x="225" y="3538"/>
                <a:ext cx="366" cy="41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539750" y="1223963"/>
            <a:ext cx="228600" cy="533400"/>
            <a:chOff x="240" y="624"/>
            <a:chExt cx="96" cy="288"/>
          </a:xfrm>
        </p:grpSpPr>
        <p:sp>
          <p:nvSpPr>
            <p:cNvPr id="10290" name="Rectangle 108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109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539750" y="3757613"/>
            <a:ext cx="228600" cy="533400"/>
            <a:chOff x="240" y="624"/>
            <a:chExt cx="96" cy="288"/>
          </a:xfrm>
        </p:grpSpPr>
        <p:sp>
          <p:nvSpPr>
            <p:cNvPr id="10288" name="Rectangle 11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Rectangle 11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527050" y="2493963"/>
            <a:ext cx="228600" cy="533400"/>
            <a:chOff x="240" y="624"/>
            <a:chExt cx="96" cy="288"/>
          </a:xfrm>
        </p:grpSpPr>
        <p:sp>
          <p:nvSpPr>
            <p:cNvPr id="10286" name="Rectangle 11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Rectangle 11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4" name="AutoShape 116"/>
          <p:cNvSpPr>
            <a:spLocks noChangeArrowheads="1"/>
          </p:cNvSpPr>
          <p:nvPr/>
        </p:nvSpPr>
        <p:spPr bwMode="gray">
          <a:xfrm>
            <a:off x="395288" y="303213"/>
            <a:ext cx="8305800" cy="7493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2000" b="1">
              <a:solidFill>
                <a:srgbClr val="990000"/>
              </a:solidFill>
            </a:endParaRPr>
          </a:p>
        </p:txBody>
      </p: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914400" y="314325"/>
            <a:ext cx="6540500" cy="731838"/>
            <a:chOff x="576" y="198"/>
            <a:chExt cx="4120" cy="461"/>
          </a:xfrm>
        </p:grpSpPr>
        <p:sp>
          <p:nvSpPr>
            <p:cNvPr id="6262" name="Text Box 118"/>
            <p:cNvSpPr txBox="1">
              <a:spLocks noChangeArrowheads="1"/>
            </p:cNvSpPr>
            <p:nvPr/>
          </p:nvSpPr>
          <p:spPr bwMode="auto">
            <a:xfrm>
              <a:off x="576" y="198"/>
              <a:ext cx="96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32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.VnTime" pitchFamily="34" charset="0"/>
                </a:rPr>
                <a:t>TiÕt</a:t>
              </a:r>
            </a:p>
          </p:txBody>
        </p:sp>
        <p:grpSp>
          <p:nvGrpSpPr>
            <p:cNvPr id="19" name="Group 76"/>
            <p:cNvGrpSpPr>
              <a:grpSpLocks/>
            </p:cNvGrpSpPr>
            <p:nvPr/>
          </p:nvGrpSpPr>
          <p:grpSpPr bwMode="auto">
            <a:xfrm>
              <a:off x="1104" y="240"/>
              <a:ext cx="480" cy="419"/>
              <a:chOff x="1248" y="1344"/>
              <a:chExt cx="480" cy="419"/>
            </a:xfrm>
          </p:grpSpPr>
          <p:grpSp>
            <p:nvGrpSpPr>
              <p:cNvPr id="20" name="Group 77"/>
              <p:cNvGrpSpPr>
                <a:grpSpLocks/>
              </p:cNvGrpSpPr>
              <p:nvPr/>
            </p:nvGrpSpPr>
            <p:grpSpPr bwMode="auto">
              <a:xfrm>
                <a:off x="1248" y="1344"/>
                <a:ext cx="480" cy="419"/>
                <a:chOff x="1110" y="2656"/>
                <a:chExt cx="1549" cy="1351"/>
              </a:xfrm>
            </p:grpSpPr>
            <p:sp>
              <p:nvSpPr>
                <p:cNvPr id="10283" name="AutoShape 78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/>
                </a:p>
              </p:txBody>
            </p:sp>
            <p:sp>
              <p:nvSpPr>
                <p:cNvPr id="10284" name="AutoShape 79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/>
                </a:p>
              </p:txBody>
            </p:sp>
            <p:sp>
              <p:nvSpPr>
                <p:cNvPr id="10285" name="AutoShape 80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US"/>
                </a:p>
              </p:txBody>
            </p:sp>
          </p:grpSp>
          <p:sp>
            <p:nvSpPr>
              <p:cNvPr id="10282" name="Text Box 81"/>
              <p:cNvSpPr txBox="1">
                <a:spLocks noChangeArrowheads="1"/>
              </p:cNvSpPr>
              <p:nvPr/>
            </p:nvSpPr>
            <p:spPr bwMode="gray">
              <a:xfrm>
                <a:off x="1319" y="1406"/>
                <a:ext cx="332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</a:rPr>
                  <a:t>55</a:t>
                </a:r>
              </a:p>
            </p:txBody>
          </p:sp>
        </p:grpSp>
        <p:sp>
          <p:nvSpPr>
            <p:cNvPr id="10280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1714" y="274"/>
              <a:ext cx="2982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ea typeface="Arial Unicode MS"/>
                  <a:cs typeface="Times New Roman" pitchFamily="18" charset="0"/>
                </a:rPr>
                <a:t>HÌNH HỘP CHỮ NHẬT </a:t>
              </a:r>
            </a:p>
          </p:txBody>
        </p:sp>
      </p:grpSp>
      <p:grpSp>
        <p:nvGrpSpPr>
          <p:cNvPr id="21" name="Group 126"/>
          <p:cNvGrpSpPr>
            <a:grpSpLocks/>
          </p:cNvGrpSpPr>
          <p:nvPr/>
        </p:nvGrpSpPr>
        <p:grpSpPr bwMode="auto">
          <a:xfrm>
            <a:off x="395288" y="1736725"/>
            <a:ext cx="8104187" cy="701675"/>
            <a:chOff x="249" y="1094"/>
            <a:chExt cx="5105" cy="442"/>
          </a:xfrm>
        </p:grpSpPr>
        <p:sp>
          <p:nvSpPr>
            <p:cNvPr id="10276" name="Text Box 127"/>
            <p:cNvSpPr txBox="1">
              <a:spLocks noChangeArrowheads="1"/>
            </p:cNvSpPr>
            <p:nvPr/>
          </p:nvSpPr>
          <p:spPr bwMode="auto">
            <a:xfrm>
              <a:off x="720" y="1141"/>
              <a:ext cx="463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400" b="1" dirty="0" err="1"/>
                <a:t>Hình</a:t>
              </a:r>
              <a:r>
                <a:rPr lang="en-US" sz="2400" b="1" dirty="0"/>
                <a:t> </a:t>
              </a:r>
              <a:r>
                <a:rPr lang="en-US" sz="2400" b="1" dirty="0" err="1"/>
                <a:t>hộp</a:t>
              </a:r>
              <a:r>
                <a:rPr lang="en-US" sz="2400" b="1" dirty="0"/>
                <a:t> </a:t>
              </a:r>
              <a:r>
                <a:rPr lang="en-US" sz="2400" b="1" dirty="0" err="1"/>
                <a:t>chữ</a:t>
              </a:r>
              <a:r>
                <a:rPr lang="en-US" sz="2400" b="1" dirty="0"/>
                <a:t> </a:t>
              </a:r>
              <a:r>
                <a:rPr lang="en-US" sz="2400" b="1" dirty="0" err="1"/>
                <a:t>nhật</a:t>
              </a:r>
              <a:endParaRPr lang="en-US" sz="2400" b="1" dirty="0"/>
            </a:p>
          </p:txBody>
        </p:sp>
        <p:sp>
          <p:nvSpPr>
            <p:cNvPr id="6272" name="Text Box 128"/>
            <p:cNvSpPr txBox="1">
              <a:spLocks noChangeArrowheads="1"/>
            </p:cNvSpPr>
            <p:nvPr/>
          </p:nvSpPr>
          <p:spPr bwMode="gray">
            <a:xfrm>
              <a:off x="249" y="1094"/>
              <a:ext cx="294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2" name="Group 129"/>
          <p:cNvGrpSpPr>
            <a:grpSpLocks/>
          </p:cNvGrpSpPr>
          <p:nvPr/>
        </p:nvGrpSpPr>
        <p:grpSpPr bwMode="auto">
          <a:xfrm>
            <a:off x="390525" y="2997200"/>
            <a:ext cx="8429625" cy="701675"/>
            <a:chOff x="246" y="1888"/>
            <a:chExt cx="5310" cy="442"/>
          </a:xfrm>
        </p:grpSpPr>
        <p:sp>
          <p:nvSpPr>
            <p:cNvPr id="6274" name="Text Box 130"/>
            <p:cNvSpPr txBox="1">
              <a:spLocks noChangeArrowheads="1"/>
            </p:cNvSpPr>
            <p:nvPr/>
          </p:nvSpPr>
          <p:spPr bwMode="gray">
            <a:xfrm>
              <a:off x="246" y="1888"/>
              <a:ext cx="294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10275" name="Text Box 131"/>
            <p:cNvSpPr txBox="1">
              <a:spLocks noChangeArrowheads="1"/>
            </p:cNvSpPr>
            <p:nvPr/>
          </p:nvSpPr>
          <p:spPr bwMode="auto">
            <a:xfrm>
              <a:off x="739" y="1979"/>
              <a:ext cx="4817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400" b="1" dirty="0" err="1"/>
                <a:t>Mặt</a:t>
              </a:r>
              <a:r>
                <a:rPr lang="en-US" sz="2400" b="1" dirty="0"/>
                <a:t> </a:t>
              </a:r>
              <a:r>
                <a:rPr lang="en-US" sz="2400" b="1" dirty="0" err="1"/>
                <a:t>phẳng</a:t>
              </a:r>
              <a:r>
                <a:rPr lang="en-US" sz="2400" b="1" dirty="0"/>
                <a:t> </a:t>
              </a:r>
              <a:r>
                <a:rPr lang="en-US" sz="2400" b="1" dirty="0" err="1"/>
                <a:t>và</a:t>
              </a:r>
              <a:r>
                <a:rPr lang="en-US" sz="2400" b="1" dirty="0"/>
                <a:t> </a:t>
              </a:r>
              <a:r>
                <a:rPr lang="en-US" sz="2400" b="1" dirty="0" err="1"/>
                <a:t>đường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thẳng</a:t>
              </a:r>
              <a:r>
                <a:rPr lang="en-US" sz="2400" b="1" dirty="0"/>
                <a:t> </a:t>
              </a:r>
            </a:p>
          </p:txBody>
        </p:sp>
      </p:grpSp>
      <p:grpSp>
        <p:nvGrpSpPr>
          <p:cNvPr id="23" name="Group 132"/>
          <p:cNvGrpSpPr>
            <a:grpSpLocks/>
          </p:cNvGrpSpPr>
          <p:nvPr/>
        </p:nvGrpSpPr>
        <p:grpSpPr bwMode="auto">
          <a:xfrm>
            <a:off x="381000" y="4240213"/>
            <a:ext cx="8153400" cy="701675"/>
            <a:chOff x="240" y="2671"/>
            <a:chExt cx="5136" cy="442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gray">
            <a:xfrm>
              <a:off x="240" y="2671"/>
              <a:ext cx="294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10273" name="Text Box 134"/>
            <p:cNvSpPr txBox="1">
              <a:spLocks noChangeArrowheads="1"/>
            </p:cNvSpPr>
            <p:nvPr/>
          </p:nvSpPr>
          <p:spPr bwMode="auto">
            <a:xfrm>
              <a:off x="742" y="2775"/>
              <a:ext cx="463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400" b="1" dirty="0" err="1"/>
                <a:t>Luyện</a:t>
              </a:r>
              <a:r>
                <a:rPr lang="en-US" sz="2400" b="1" dirty="0"/>
                <a:t> </a:t>
              </a:r>
              <a:r>
                <a:rPr lang="en-US" sz="2400" b="1" dirty="0" err="1"/>
                <a:t>tập</a:t>
              </a:r>
              <a:r>
                <a:rPr lang="en-US" sz="2400" b="1" dirty="0"/>
                <a:t>, </a:t>
              </a:r>
              <a:r>
                <a:rPr lang="en-US" sz="2400" b="1" dirty="0" err="1"/>
                <a:t>củng</a:t>
              </a:r>
              <a:r>
                <a:rPr lang="en-US" sz="2400" b="1" dirty="0"/>
                <a:t> </a:t>
              </a:r>
              <a:r>
                <a:rPr lang="en-US" sz="2400" b="1" dirty="0" err="1"/>
                <a:t>cố</a:t>
              </a:r>
              <a:endParaRPr lang="en-US" sz="2400" b="1" dirty="0"/>
            </a:p>
          </p:txBody>
        </p:sp>
      </p:grpSp>
      <p:grpSp>
        <p:nvGrpSpPr>
          <p:cNvPr id="24" name="Group 135"/>
          <p:cNvGrpSpPr>
            <a:grpSpLocks/>
          </p:cNvGrpSpPr>
          <p:nvPr/>
        </p:nvGrpSpPr>
        <p:grpSpPr bwMode="auto">
          <a:xfrm>
            <a:off x="439738" y="5562600"/>
            <a:ext cx="8094662" cy="708025"/>
            <a:chOff x="277" y="3504"/>
            <a:chExt cx="5099" cy="446"/>
          </a:xfrm>
        </p:grpSpPr>
        <p:sp>
          <p:nvSpPr>
            <p:cNvPr id="6280" name="Text Box 136"/>
            <p:cNvSpPr txBox="1">
              <a:spLocks noChangeArrowheads="1"/>
            </p:cNvSpPr>
            <p:nvPr/>
          </p:nvSpPr>
          <p:spPr bwMode="gray">
            <a:xfrm>
              <a:off x="277" y="3504"/>
              <a:ext cx="294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10271" name="Text Box 137"/>
            <p:cNvSpPr txBox="1">
              <a:spLocks noChangeArrowheads="1"/>
            </p:cNvSpPr>
            <p:nvPr/>
          </p:nvSpPr>
          <p:spPr bwMode="auto">
            <a:xfrm>
              <a:off x="742" y="3613"/>
              <a:ext cx="4634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US" sz="2400" b="1" dirty="0" err="1"/>
                <a:t>Tìm</a:t>
              </a:r>
              <a:r>
                <a:rPr lang="en-US" sz="2400" b="1" dirty="0"/>
                <a:t> </a:t>
              </a:r>
              <a:r>
                <a:rPr lang="en-US" sz="2400" b="1" dirty="0" err="1"/>
                <a:t>hiểu</a:t>
              </a:r>
              <a:r>
                <a:rPr lang="en-US" sz="2400" b="1" dirty="0"/>
                <a:t> </a:t>
              </a:r>
              <a:r>
                <a:rPr lang="en-US" sz="2400" b="1" dirty="0" err="1"/>
                <a:t>một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r>
                <a:rPr lang="en-US" sz="2400" b="1" dirty="0"/>
                <a:t> </a:t>
              </a:r>
              <a:r>
                <a:rPr lang="en-US" sz="2400" b="1" dirty="0" err="1"/>
                <a:t>hình</a:t>
              </a:r>
              <a:r>
                <a:rPr lang="en-US" sz="2400" b="1" dirty="0"/>
                <a:t> </a:t>
              </a:r>
              <a:r>
                <a:rPr lang="en-US" sz="2400" b="1" dirty="0" err="1"/>
                <a:t>khối</a:t>
              </a:r>
              <a:r>
                <a:rPr lang="en-US" sz="2400" b="1" dirty="0"/>
                <a:t> </a:t>
              </a:r>
              <a:r>
                <a:rPr lang="en-US" sz="2400" b="1" dirty="0" err="1"/>
                <a:t>trong</a:t>
              </a:r>
              <a:r>
                <a:rPr lang="en-US" sz="2400" b="1" dirty="0"/>
                <a:t> </a:t>
              </a:r>
              <a:r>
                <a:rPr lang="en-US" sz="2400" b="1" dirty="0" err="1"/>
                <a:t>không</a:t>
              </a:r>
              <a:r>
                <a:rPr lang="en-US" sz="2400" b="1" dirty="0"/>
                <a:t> </a:t>
              </a:r>
              <a:r>
                <a:rPr lang="en-US" sz="2400" b="1" dirty="0" err="1"/>
                <a:t>gian</a:t>
              </a:r>
              <a:endParaRPr lang="en-US" sz="2400" b="1" dirty="0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517" y="1214422"/>
            <a:ext cx="4867061" cy="2892687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8313" y="285728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1. </a:t>
            </a:r>
            <a:r>
              <a:rPr lang="en-US" sz="3200" b="1" u="sng" dirty="0" err="1"/>
              <a:t>Hình</a:t>
            </a:r>
            <a:r>
              <a:rPr lang="en-US" sz="3200" b="1" u="sng" dirty="0"/>
              <a:t> </a:t>
            </a:r>
            <a:r>
              <a:rPr lang="en-US" sz="3200" b="1" u="sng" dirty="0" err="1"/>
              <a:t>hộp</a:t>
            </a:r>
            <a:r>
              <a:rPr lang="en-US" sz="3200" b="1" u="sng" dirty="0"/>
              <a:t> </a:t>
            </a:r>
            <a:r>
              <a:rPr lang="en-US" sz="3200" b="1" u="sng" dirty="0" err="1"/>
              <a:t>chữ</a:t>
            </a:r>
            <a:r>
              <a:rPr lang="en-US" sz="3200" b="1" u="sng" dirty="0"/>
              <a:t> </a:t>
            </a:r>
            <a:r>
              <a:rPr lang="en-US" sz="3200" b="1" u="sng" dirty="0" err="1"/>
              <a:t>nhật</a:t>
            </a:r>
            <a:r>
              <a:rPr lang="en-US" sz="3200" b="1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428625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ABCD.A’B’C’D’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624" y="5000636"/>
            <a:ext cx="7491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ABCD.A’B’C’D’ 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6" y="1023950"/>
            <a:ext cx="4343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* </a:t>
            </a:r>
            <a:r>
              <a:rPr lang="en-US" sz="2400" b="1" u="sng" dirty="0" err="1">
                <a:solidFill>
                  <a:srgbClr val="FF0066"/>
                </a:solidFill>
              </a:rPr>
              <a:t>Vẽ</a:t>
            </a:r>
            <a:r>
              <a:rPr lang="en-US" sz="2400" b="1" u="sng" dirty="0">
                <a:solidFill>
                  <a:srgbClr val="FF0066"/>
                </a:solidFill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</a:rPr>
              <a:t>hình</a:t>
            </a:r>
            <a:r>
              <a:rPr lang="en-US" sz="2400" b="1" u="sng" dirty="0">
                <a:solidFill>
                  <a:srgbClr val="FF0066"/>
                </a:solidFill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</a:rPr>
              <a:t>hộp</a:t>
            </a:r>
            <a:r>
              <a:rPr lang="en-US" sz="2400" b="1" u="sng" dirty="0">
                <a:solidFill>
                  <a:srgbClr val="FF0066"/>
                </a:solidFill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</a:rPr>
              <a:t>chữ</a:t>
            </a:r>
            <a:r>
              <a:rPr lang="en-US" sz="2400" b="1" u="sng" dirty="0">
                <a:solidFill>
                  <a:srgbClr val="FF0066"/>
                </a:solidFill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</a:rPr>
              <a:t>nhật</a:t>
            </a:r>
            <a:r>
              <a:rPr lang="en-US" sz="2400" b="1" dirty="0">
                <a:solidFill>
                  <a:srgbClr val="FF0066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sz="2400" b="1" dirty="0"/>
              <a:t>- 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ABCD </a:t>
            </a:r>
            <a:r>
              <a:rPr lang="en-US" sz="2400" b="1" dirty="0" err="1"/>
              <a:t>nhìn</a:t>
            </a:r>
            <a:r>
              <a:rPr lang="en-US" sz="2400" b="1" dirty="0"/>
              <a:t> </a:t>
            </a:r>
            <a:r>
              <a:rPr lang="en-US" sz="2400" b="1" dirty="0" err="1"/>
              <a:t>phối</a:t>
            </a:r>
            <a:r>
              <a:rPr lang="en-US" sz="2400" b="1" dirty="0"/>
              <a:t> </a:t>
            </a:r>
            <a:r>
              <a:rPr lang="en-US" sz="2400" b="1" dirty="0" err="1"/>
              <a:t>cảnh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bình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ABCD</a:t>
            </a:r>
          </a:p>
          <a:p>
            <a:pPr>
              <a:buFontTx/>
              <a:buNone/>
            </a:pPr>
            <a:r>
              <a:rPr lang="en-US" sz="2400" b="1" dirty="0"/>
              <a:t>-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AA’D’D </a:t>
            </a:r>
          </a:p>
          <a:p>
            <a:pPr>
              <a:buFontTx/>
              <a:buNone/>
            </a:pPr>
            <a:r>
              <a:rPr lang="en-US" sz="2400" b="1" dirty="0"/>
              <a:t>- </a:t>
            </a:r>
            <a:r>
              <a:rPr lang="en-US" sz="2400" b="1" dirty="0" err="1"/>
              <a:t>Vẽ</a:t>
            </a:r>
            <a:r>
              <a:rPr lang="en-US" sz="2400" b="1" dirty="0"/>
              <a:t> CC’// DD’ </a:t>
            </a:r>
            <a:r>
              <a:rPr lang="en-US" sz="2400" b="1" dirty="0" err="1"/>
              <a:t>và</a:t>
            </a:r>
            <a:r>
              <a:rPr lang="en-US" sz="2400" b="1" dirty="0"/>
              <a:t> CC’= DD’</a:t>
            </a:r>
          </a:p>
          <a:p>
            <a:pPr>
              <a:buFontTx/>
              <a:buNone/>
            </a:pPr>
            <a:r>
              <a:rPr lang="en-US" sz="2400" b="1" dirty="0"/>
              <a:t>- </a:t>
            </a:r>
            <a:r>
              <a:rPr lang="en-US" sz="2400" b="1" dirty="0" err="1"/>
              <a:t>Nối</a:t>
            </a:r>
            <a:r>
              <a:rPr lang="en-US" sz="2400" b="1" dirty="0"/>
              <a:t> C’ </a:t>
            </a:r>
            <a:r>
              <a:rPr lang="en-US" sz="2400" b="1" dirty="0" err="1"/>
              <a:t>và</a:t>
            </a:r>
            <a:r>
              <a:rPr lang="en-US" sz="2400" b="1" dirty="0"/>
              <a:t> D’</a:t>
            </a:r>
          </a:p>
          <a:p>
            <a:pPr>
              <a:buNone/>
            </a:pPr>
            <a:r>
              <a:rPr lang="en-US" sz="2400" b="1" dirty="0"/>
              <a:t>-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nét</a:t>
            </a:r>
            <a:r>
              <a:rPr lang="en-US" sz="2400" b="1" dirty="0"/>
              <a:t> </a:t>
            </a:r>
            <a:r>
              <a:rPr lang="en-US" sz="2400" b="1" dirty="0" err="1"/>
              <a:t>khuất</a:t>
            </a:r>
            <a:r>
              <a:rPr lang="en-US" sz="2400" b="1" dirty="0"/>
              <a:t> </a:t>
            </a:r>
            <a:r>
              <a:rPr lang="en-US" sz="2400" b="1" dirty="0" err="1"/>
              <a:t>BB’song</a:t>
            </a:r>
            <a:r>
              <a:rPr lang="en-US" sz="2400" b="1" dirty="0"/>
              <a:t> song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AA’</a:t>
            </a:r>
          </a:p>
          <a:p>
            <a:pPr>
              <a:buFontTx/>
              <a:buChar char="-"/>
            </a:pPr>
            <a:r>
              <a:rPr lang="en-US" sz="2400" b="1" dirty="0" err="1"/>
              <a:t>Vẽ</a:t>
            </a:r>
            <a:r>
              <a:rPr lang="en-US" sz="2400" b="1" dirty="0"/>
              <a:t> A’B’, B’C’</a:t>
            </a:r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28670"/>
            <a:ext cx="4267200" cy="3700463"/>
          </a:xfrm>
          <a:prstGeom prst="rect">
            <a:avLst/>
          </a:prstGeom>
          <a:noFill/>
        </p:spPr>
      </p:pic>
      <p:sp>
        <p:nvSpPr>
          <p:cNvPr id="316421" name="Line 5"/>
          <p:cNvSpPr>
            <a:spLocks noChangeShapeType="1"/>
          </p:cNvSpPr>
          <p:nvPr/>
        </p:nvSpPr>
        <p:spPr bwMode="auto">
          <a:xfrm>
            <a:off x="338138" y="3584575"/>
            <a:ext cx="3024187" cy="15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22" name="Line 6"/>
          <p:cNvSpPr>
            <a:spLocks noChangeShapeType="1"/>
          </p:cNvSpPr>
          <p:nvPr/>
        </p:nvSpPr>
        <p:spPr bwMode="auto">
          <a:xfrm>
            <a:off x="341313" y="2408238"/>
            <a:ext cx="1587" cy="116998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>
            <a:off x="3367088" y="2400300"/>
            <a:ext cx="0" cy="11699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>
            <a:off x="1203325" y="2727325"/>
            <a:ext cx="3024188" cy="1588"/>
          </a:xfrm>
          <a:prstGeom prst="line">
            <a:avLst/>
          </a:prstGeom>
          <a:noFill/>
          <a:ln w="28575">
            <a:solidFill>
              <a:srgbClr val="333399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25" name="Line 9"/>
          <p:cNvSpPr>
            <a:spLocks noChangeShapeType="1"/>
          </p:cNvSpPr>
          <p:nvPr/>
        </p:nvSpPr>
        <p:spPr bwMode="auto">
          <a:xfrm>
            <a:off x="4222750" y="1560513"/>
            <a:ext cx="1588" cy="116998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26" name="Line 10"/>
          <p:cNvSpPr>
            <a:spLocks noChangeShapeType="1"/>
          </p:cNvSpPr>
          <p:nvPr/>
        </p:nvSpPr>
        <p:spPr bwMode="auto">
          <a:xfrm>
            <a:off x="1203325" y="1543050"/>
            <a:ext cx="1588" cy="1169988"/>
          </a:xfrm>
          <a:prstGeom prst="line">
            <a:avLst/>
          </a:prstGeom>
          <a:noFill/>
          <a:ln w="28575">
            <a:solidFill>
              <a:srgbClr val="333399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27" name="Line 11"/>
          <p:cNvSpPr>
            <a:spLocks noChangeShapeType="1"/>
          </p:cNvSpPr>
          <p:nvPr/>
        </p:nvSpPr>
        <p:spPr bwMode="auto">
          <a:xfrm flipV="1">
            <a:off x="365125" y="2735263"/>
            <a:ext cx="842963" cy="827087"/>
          </a:xfrm>
          <a:prstGeom prst="line">
            <a:avLst/>
          </a:prstGeom>
          <a:noFill/>
          <a:ln w="28575">
            <a:solidFill>
              <a:srgbClr val="333399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28" name="Line 12"/>
          <p:cNvSpPr>
            <a:spLocks noChangeShapeType="1"/>
          </p:cNvSpPr>
          <p:nvPr/>
        </p:nvSpPr>
        <p:spPr bwMode="auto">
          <a:xfrm flipV="1">
            <a:off x="3352800" y="2730500"/>
            <a:ext cx="887413" cy="85883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29" name="Line 13"/>
          <p:cNvSpPr>
            <a:spLocks noChangeShapeType="1"/>
          </p:cNvSpPr>
          <p:nvPr/>
        </p:nvSpPr>
        <p:spPr bwMode="auto">
          <a:xfrm>
            <a:off x="341313" y="2400300"/>
            <a:ext cx="302418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30" name="Line 14"/>
          <p:cNvSpPr>
            <a:spLocks noChangeShapeType="1"/>
          </p:cNvSpPr>
          <p:nvPr/>
        </p:nvSpPr>
        <p:spPr bwMode="auto">
          <a:xfrm>
            <a:off x="1203325" y="1555750"/>
            <a:ext cx="3024188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31" name="Line 15"/>
          <p:cNvSpPr>
            <a:spLocks noChangeShapeType="1"/>
          </p:cNvSpPr>
          <p:nvPr/>
        </p:nvSpPr>
        <p:spPr bwMode="auto">
          <a:xfrm flipV="1">
            <a:off x="346075" y="1555750"/>
            <a:ext cx="842963" cy="8270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32" name="Line 16"/>
          <p:cNvSpPr>
            <a:spLocks noChangeShapeType="1"/>
          </p:cNvSpPr>
          <p:nvPr/>
        </p:nvSpPr>
        <p:spPr bwMode="auto">
          <a:xfrm flipV="1">
            <a:off x="3375025" y="1560513"/>
            <a:ext cx="842963" cy="82708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171450" y="3544888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Bodon-Poster" pitchFamily="2" charset="0"/>
              </a:rPr>
              <a:t>A’</a:t>
            </a: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3173413" y="3543300"/>
            <a:ext cx="49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Bodon-Poster" pitchFamily="2" charset="0"/>
              </a:rPr>
              <a:t>D’</a:t>
            </a:r>
          </a:p>
        </p:txBody>
      </p:sp>
      <p:sp>
        <p:nvSpPr>
          <p:cNvPr id="316435" name="Text Box 19"/>
          <p:cNvSpPr txBox="1">
            <a:spLocks noChangeArrowheads="1"/>
          </p:cNvSpPr>
          <p:nvPr/>
        </p:nvSpPr>
        <p:spPr bwMode="auto">
          <a:xfrm>
            <a:off x="4170363" y="2573338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Bodon-Poster" pitchFamily="2" charset="0"/>
              </a:rPr>
              <a:t>C’</a:t>
            </a:r>
          </a:p>
        </p:txBody>
      </p:sp>
      <p:sp>
        <p:nvSpPr>
          <p:cNvPr id="316436" name="Text Box 20"/>
          <p:cNvSpPr txBox="1">
            <a:spLocks noChangeArrowheads="1"/>
          </p:cNvSpPr>
          <p:nvPr/>
        </p:nvSpPr>
        <p:spPr bwMode="auto">
          <a:xfrm>
            <a:off x="795338" y="2503488"/>
            <a:ext cx="49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Bodon-Poster" pitchFamily="2" charset="0"/>
              </a:rPr>
              <a:t>B’</a:t>
            </a:r>
          </a:p>
        </p:txBody>
      </p:sp>
      <p:sp>
        <p:nvSpPr>
          <p:cNvPr id="316437" name="Text Box 21"/>
          <p:cNvSpPr txBox="1">
            <a:spLocks noChangeArrowheads="1"/>
          </p:cNvSpPr>
          <p:nvPr/>
        </p:nvSpPr>
        <p:spPr bwMode="auto">
          <a:xfrm>
            <a:off x="4049713" y="1195388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Bodon-Poster" pitchFamily="2" charset="0"/>
              </a:rPr>
              <a:t>C</a:t>
            </a:r>
          </a:p>
        </p:txBody>
      </p:sp>
      <p:sp>
        <p:nvSpPr>
          <p:cNvPr id="316438" name="Text Box 22"/>
          <p:cNvSpPr txBox="1">
            <a:spLocks noChangeArrowheads="1"/>
          </p:cNvSpPr>
          <p:nvPr/>
        </p:nvSpPr>
        <p:spPr bwMode="auto">
          <a:xfrm>
            <a:off x="-14288" y="2171700"/>
            <a:ext cx="42862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Bodon-Poster" pitchFamily="2" charset="0"/>
              </a:rPr>
              <a:t>A</a:t>
            </a:r>
          </a:p>
        </p:txBody>
      </p:sp>
      <p:sp>
        <p:nvSpPr>
          <p:cNvPr id="316439" name="Text Box 23"/>
          <p:cNvSpPr txBox="1">
            <a:spLocks noChangeArrowheads="1"/>
          </p:cNvSpPr>
          <p:nvPr/>
        </p:nvSpPr>
        <p:spPr bwMode="auto">
          <a:xfrm>
            <a:off x="3333750" y="2273300"/>
            <a:ext cx="43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Bodon-Poster" pitchFamily="2" charset="0"/>
              </a:rPr>
              <a:t>D</a:t>
            </a:r>
          </a:p>
        </p:txBody>
      </p:sp>
      <p:sp>
        <p:nvSpPr>
          <p:cNvPr id="316440" name="Text Box 24"/>
          <p:cNvSpPr txBox="1">
            <a:spLocks noChangeArrowheads="1"/>
          </p:cNvSpPr>
          <p:nvPr/>
        </p:nvSpPr>
        <p:spPr bwMode="auto">
          <a:xfrm>
            <a:off x="900113" y="1196975"/>
            <a:ext cx="64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Bodon-Poster" pitchFamily="2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6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16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6" dur="5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 animBg="1"/>
      <p:bldP spid="316422" grpId="0" animBg="1"/>
      <p:bldP spid="316423" grpId="0" animBg="1"/>
      <p:bldP spid="316424" grpId="0" animBg="1"/>
      <p:bldP spid="316425" grpId="0" animBg="1"/>
      <p:bldP spid="316426" grpId="0" animBg="1"/>
      <p:bldP spid="316427" grpId="0" animBg="1"/>
      <p:bldP spid="316428" grpId="0" animBg="1"/>
      <p:bldP spid="316429" grpId="0" animBg="1"/>
      <p:bldP spid="316430" grpId="0" animBg="1"/>
      <p:bldP spid="316431" grpId="0" animBg="1"/>
      <p:bldP spid="316432" grpId="0" animBg="1"/>
      <p:bldP spid="316433" grpId="0"/>
      <p:bldP spid="316434" grpId="0"/>
      <p:bldP spid="316435" grpId="0"/>
      <p:bldP spid="316436" grpId="0"/>
      <p:bldP spid="316437" grpId="0"/>
      <p:bldP spid="316438" grpId="0"/>
      <p:bldP spid="316439" grpId="0"/>
      <p:bldP spid="3164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Group 2"/>
          <p:cNvGrpSpPr>
            <a:grpSpLocks/>
          </p:cNvGrpSpPr>
          <p:nvPr/>
        </p:nvGrpSpPr>
        <p:grpSpPr bwMode="auto">
          <a:xfrm>
            <a:off x="4427538" y="908050"/>
            <a:ext cx="4537075" cy="2725738"/>
            <a:chOff x="1837" y="1071"/>
            <a:chExt cx="3311" cy="1962"/>
          </a:xfrm>
        </p:grpSpPr>
        <p:sp>
          <p:nvSpPr>
            <p:cNvPr id="3041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73" y="1207"/>
              <a:ext cx="2857" cy="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32" name="Freeform 4"/>
            <p:cNvSpPr>
              <a:spLocks/>
            </p:cNvSpPr>
            <p:nvPr/>
          </p:nvSpPr>
          <p:spPr bwMode="auto">
            <a:xfrm>
              <a:off x="2098" y="1325"/>
              <a:ext cx="2607" cy="394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1787" y="394"/>
                </a:cxn>
                <a:cxn ang="0">
                  <a:pos x="2607" y="0"/>
                </a:cxn>
                <a:cxn ang="0">
                  <a:pos x="820" y="0"/>
                </a:cxn>
                <a:cxn ang="0">
                  <a:pos x="0" y="394"/>
                </a:cxn>
              </a:cxnLst>
              <a:rect l="0" t="0" r="r" b="b"/>
              <a:pathLst>
                <a:path w="2607" h="394">
                  <a:moveTo>
                    <a:pt x="0" y="394"/>
                  </a:moveTo>
                  <a:lnTo>
                    <a:pt x="1787" y="394"/>
                  </a:lnTo>
                  <a:lnTo>
                    <a:pt x="2607" y="0"/>
                  </a:lnTo>
                  <a:lnTo>
                    <a:pt x="82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33" name="Rectangle 5"/>
            <p:cNvSpPr>
              <a:spLocks noChangeArrowheads="1"/>
            </p:cNvSpPr>
            <p:nvPr/>
          </p:nvSpPr>
          <p:spPr bwMode="auto">
            <a:xfrm>
              <a:off x="2098" y="1719"/>
              <a:ext cx="1787" cy="1025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34" name="Freeform 6"/>
            <p:cNvSpPr>
              <a:spLocks/>
            </p:cNvSpPr>
            <p:nvPr/>
          </p:nvSpPr>
          <p:spPr bwMode="auto">
            <a:xfrm>
              <a:off x="3885" y="1325"/>
              <a:ext cx="820" cy="1419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0" y="1419"/>
                </a:cxn>
                <a:cxn ang="0">
                  <a:pos x="820" y="1025"/>
                </a:cxn>
                <a:cxn ang="0">
                  <a:pos x="820" y="0"/>
                </a:cxn>
                <a:cxn ang="0">
                  <a:pos x="0" y="394"/>
                </a:cxn>
              </a:cxnLst>
              <a:rect l="0" t="0" r="r" b="b"/>
              <a:pathLst>
                <a:path w="820" h="1419">
                  <a:moveTo>
                    <a:pt x="0" y="394"/>
                  </a:moveTo>
                  <a:lnTo>
                    <a:pt x="0" y="1419"/>
                  </a:lnTo>
                  <a:lnTo>
                    <a:pt x="820" y="1025"/>
                  </a:lnTo>
                  <a:lnTo>
                    <a:pt x="82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35" name="Line 7"/>
            <p:cNvSpPr>
              <a:spLocks noChangeShapeType="1"/>
            </p:cNvSpPr>
            <p:nvPr/>
          </p:nvSpPr>
          <p:spPr bwMode="auto">
            <a:xfrm flipH="1">
              <a:off x="2098" y="1325"/>
              <a:ext cx="820" cy="394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36" name="Line 8"/>
            <p:cNvSpPr>
              <a:spLocks noChangeShapeType="1"/>
            </p:cNvSpPr>
            <p:nvPr/>
          </p:nvSpPr>
          <p:spPr bwMode="auto">
            <a:xfrm>
              <a:off x="2098" y="1719"/>
              <a:ext cx="1787" cy="1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37" name="Line 9"/>
            <p:cNvSpPr>
              <a:spLocks noChangeShapeType="1"/>
            </p:cNvSpPr>
            <p:nvPr/>
          </p:nvSpPr>
          <p:spPr bwMode="auto">
            <a:xfrm>
              <a:off x="2918" y="2350"/>
              <a:ext cx="1787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38" name="Line 10"/>
            <p:cNvSpPr>
              <a:spLocks noChangeShapeType="1"/>
            </p:cNvSpPr>
            <p:nvPr/>
          </p:nvSpPr>
          <p:spPr bwMode="auto">
            <a:xfrm flipH="1">
              <a:off x="3885" y="2350"/>
              <a:ext cx="820" cy="394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39" name="Line 11"/>
            <p:cNvSpPr>
              <a:spLocks noChangeShapeType="1"/>
            </p:cNvSpPr>
            <p:nvPr/>
          </p:nvSpPr>
          <p:spPr bwMode="auto">
            <a:xfrm>
              <a:off x="2098" y="2744"/>
              <a:ext cx="1787" cy="1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40" name="Line 12"/>
            <p:cNvSpPr>
              <a:spLocks noChangeShapeType="1"/>
            </p:cNvSpPr>
            <p:nvPr/>
          </p:nvSpPr>
          <p:spPr bwMode="auto">
            <a:xfrm flipH="1">
              <a:off x="2098" y="2350"/>
              <a:ext cx="820" cy="394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41" name="Line 13"/>
            <p:cNvSpPr>
              <a:spLocks noChangeShapeType="1"/>
            </p:cNvSpPr>
            <p:nvPr/>
          </p:nvSpPr>
          <p:spPr bwMode="auto">
            <a:xfrm>
              <a:off x="2098" y="1719"/>
              <a:ext cx="1" cy="1025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42" name="Line 14"/>
            <p:cNvSpPr>
              <a:spLocks noChangeShapeType="1"/>
            </p:cNvSpPr>
            <p:nvPr/>
          </p:nvSpPr>
          <p:spPr bwMode="auto">
            <a:xfrm>
              <a:off x="2918" y="1325"/>
              <a:ext cx="1" cy="1025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43" name="Line 15"/>
            <p:cNvSpPr>
              <a:spLocks noChangeShapeType="1"/>
            </p:cNvSpPr>
            <p:nvPr/>
          </p:nvSpPr>
          <p:spPr bwMode="auto">
            <a:xfrm>
              <a:off x="4705" y="1325"/>
              <a:ext cx="1" cy="1025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44" name="Line 16"/>
            <p:cNvSpPr>
              <a:spLocks noChangeShapeType="1"/>
            </p:cNvSpPr>
            <p:nvPr/>
          </p:nvSpPr>
          <p:spPr bwMode="auto">
            <a:xfrm>
              <a:off x="3885" y="1719"/>
              <a:ext cx="1" cy="1025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45" name="Line 17"/>
            <p:cNvSpPr>
              <a:spLocks noChangeShapeType="1"/>
            </p:cNvSpPr>
            <p:nvPr/>
          </p:nvSpPr>
          <p:spPr bwMode="auto">
            <a:xfrm flipH="1">
              <a:off x="3885" y="1325"/>
              <a:ext cx="820" cy="394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46" name="Line 18"/>
            <p:cNvSpPr>
              <a:spLocks noChangeShapeType="1"/>
            </p:cNvSpPr>
            <p:nvPr/>
          </p:nvSpPr>
          <p:spPr bwMode="auto">
            <a:xfrm>
              <a:off x="2918" y="1325"/>
              <a:ext cx="1787" cy="1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147" name="Text Box 19"/>
            <p:cNvSpPr txBox="1">
              <a:spLocks noChangeArrowheads="1"/>
            </p:cNvSpPr>
            <p:nvPr/>
          </p:nvSpPr>
          <p:spPr bwMode="auto">
            <a:xfrm>
              <a:off x="1837" y="1570"/>
              <a:ext cx="27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04148" name="Text Box 20"/>
            <p:cNvSpPr txBox="1">
              <a:spLocks noChangeArrowheads="1"/>
            </p:cNvSpPr>
            <p:nvPr/>
          </p:nvSpPr>
          <p:spPr bwMode="auto">
            <a:xfrm>
              <a:off x="2790" y="1071"/>
              <a:ext cx="72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04149" name="Text Box 21"/>
            <p:cNvSpPr txBox="1">
              <a:spLocks noChangeArrowheads="1"/>
            </p:cNvSpPr>
            <p:nvPr/>
          </p:nvSpPr>
          <p:spPr bwMode="auto">
            <a:xfrm>
              <a:off x="4649" y="1116"/>
              <a:ext cx="499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04150" name="Text Box 22"/>
            <p:cNvSpPr txBox="1">
              <a:spLocks noChangeArrowheads="1"/>
            </p:cNvSpPr>
            <p:nvPr/>
          </p:nvSpPr>
          <p:spPr bwMode="auto">
            <a:xfrm>
              <a:off x="3878" y="1645"/>
              <a:ext cx="49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04151" name="Text Box 23"/>
            <p:cNvSpPr txBox="1">
              <a:spLocks noChangeArrowheads="1"/>
            </p:cNvSpPr>
            <p:nvPr/>
          </p:nvSpPr>
          <p:spPr bwMode="auto">
            <a:xfrm>
              <a:off x="1927" y="2704"/>
              <a:ext cx="453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304152" name="Text Box 24"/>
            <p:cNvSpPr txBox="1">
              <a:spLocks noChangeArrowheads="1"/>
            </p:cNvSpPr>
            <p:nvPr/>
          </p:nvSpPr>
          <p:spPr bwMode="auto">
            <a:xfrm>
              <a:off x="2971" y="2114"/>
              <a:ext cx="54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304153" name="Text Box 25"/>
            <p:cNvSpPr txBox="1">
              <a:spLocks noChangeArrowheads="1"/>
            </p:cNvSpPr>
            <p:nvPr/>
          </p:nvSpPr>
          <p:spPr bwMode="auto">
            <a:xfrm>
              <a:off x="4693" y="2205"/>
              <a:ext cx="410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C’</a:t>
              </a:r>
            </a:p>
          </p:txBody>
        </p:sp>
        <p:sp>
          <p:nvSpPr>
            <p:cNvPr id="304154" name="Text Box 26"/>
            <p:cNvSpPr txBox="1">
              <a:spLocks noChangeArrowheads="1"/>
            </p:cNvSpPr>
            <p:nvPr/>
          </p:nvSpPr>
          <p:spPr bwMode="auto">
            <a:xfrm>
              <a:off x="3787" y="2704"/>
              <a:ext cx="500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D’</a:t>
              </a:r>
            </a:p>
          </p:txBody>
        </p:sp>
      </p:grpSp>
      <p:sp>
        <p:nvSpPr>
          <p:cNvPr id="304155" name="Text Box 27"/>
          <p:cNvSpPr txBox="1">
            <a:spLocks noChangeArrowheads="1"/>
          </p:cNvSpPr>
          <p:nvPr/>
        </p:nvSpPr>
        <p:spPr bwMode="auto">
          <a:xfrm>
            <a:off x="250825" y="4941888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u="sng" dirty="0" err="1"/>
              <a:t>Chú</a:t>
            </a:r>
            <a:r>
              <a:rPr lang="en-US" sz="2400" b="1" i="1" u="sng" dirty="0"/>
              <a:t> ý:</a:t>
            </a:r>
            <a:r>
              <a:rPr lang="en-US" sz="2400" i="1" dirty="0"/>
              <a:t> </a:t>
            </a:r>
            <a:r>
              <a:rPr lang="en-US" sz="2400" i="1" dirty="0" err="1"/>
              <a:t>cách</a:t>
            </a:r>
            <a:r>
              <a:rPr lang="en-US" sz="2400" i="1" dirty="0"/>
              <a:t> </a:t>
            </a:r>
            <a:r>
              <a:rPr lang="en-US" sz="2400" b="1" i="1" dirty="0" err="1"/>
              <a:t>ký</a:t>
            </a:r>
            <a:r>
              <a:rPr lang="en-US" sz="2400" b="1" i="1" dirty="0"/>
              <a:t> </a:t>
            </a:r>
            <a:r>
              <a:rPr lang="en-US" sz="2400" b="1" i="1" dirty="0" err="1"/>
              <a:t>hiệu</a:t>
            </a:r>
            <a:r>
              <a:rPr lang="en-US" sz="2400" b="1" i="1" dirty="0"/>
              <a:t> </a:t>
            </a:r>
            <a:r>
              <a:rPr lang="en-US" sz="2400" b="1" i="1" dirty="0" err="1"/>
              <a:t>hình</a:t>
            </a:r>
            <a:r>
              <a:rPr lang="en-US" sz="2400" b="1" i="1" dirty="0"/>
              <a:t> </a:t>
            </a:r>
            <a:r>
              <a:rPr lang="en-US" sz="2400" b="1" i="1" dirty="0" err="1"/>
              <a:t>hộp</a:t>
            </a:r>
            <a:r>
              <a:rPr lang="en-US" sz="2400" b="1" i="1" dirty="0"/>
              <a:t> </a:t>
            </a:r>
            <a:r>
              <a:rPr lang="en-US" sz="2400" b="1" i="1" dirty="0" err="1"/>
              <a:t>chữ</a:t>
            </a:r>
            <a:r>
              <a:rPr lang="en-US" sz="2400" b="1" i="1" dirty="0"/>
              <a:t> </a:t>
            </a:r>
            <a:r>
              <a:rPr lang="en-US" sz="2400" b="1" i="1" dirty="0" err="1"/>
              <a:t>nhật</a:t>
            </a:r>
            <a:r>
              <a:rPr lang="en-US" sz="2400" b="1" i="1" dirty="0"/>
              <a:t>:</a:t>
            </a:r>
            <a:r>
              <a:rPr lang="en-US" sz="2400" i="1" dirty="0"/>
              <a:t> </a:t>
            </a:r>
            <a:r>
              <a:rPr lang="en-US" sz="2400" i="1" dirty="0" err="1"/>
              <a:t>Thứ</a:t>
            </a:r>
            <a:r>
              <a:rPr lang="en-US" sz="2400" i="1" dirty="0"/>
              <a:t> </a:t>
            </a:r>
            <a:r>
              <a:rPr lang="en-US" sz="2400" i="1" dirty="0" err="1"/>
              <a:t>tự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hai</a:t>
            </a:r>
            <a:r>
              <a:rPr lang="en-US" sz="2400" i="1" dirty="0"/>
              <a:t> </a:t>
            </a:r>
            <a:r>
              <a:rPr lang="en-US" sz="2400" i="1" dirty="0" err="1"/>
              <a:t>mặt</a:t>
            </a:r>
            <a:r>
              <a:rPr lang="en-US" sz="2400" i="1" dirty="0"/>
              <a:t> </a:t>
            </a:r>
            <a:r>
              <a:rPr lang="en-US" sz="2400" i="1" dirty="0" err="1"/>
              <a:t>đáy</a:t>
            </a:r>
            <a:r>
              <a:rPr lang="en-US" sz="2400" i="1" dirty="0"/>
              <a:t>, </a:t>
            </a:r>
            <a:r>
              <a:rPr lang="en-US" sz="2400" i="1" dirty="0" err="1"/>
              <a:t>viết</a:t>
            </a:r>
            <a:r>
              <a:rPr lang="en-US" sz="2400" i="1" dirty="0"/>
              <a:t> </a:t>
            </a:r>
            <a:r>
              <a:rPr lang="en-US" sz="2400" i="1" dirty="0" err="1"/>
              <a:t>tương</a:t>
            </a:r>
            <a:r>
              <a:rPr lang="en-US" sz="2400" i="1" dirty="0"/>
              <a:t> </a:t>
            </a:r>
            <a:r>
              <a:rPr lang="en-US" sz="2400" i="1" dirty="0" err="1"/>
              <a:t>ứng</a:t>
            </a:r>
            <a:r>
              <a:rPr lang="en-US" sz="2400" i="1" dirty="0"/>
              <a:t>  </a:t>
            </a:r>
            <a:r>
              <a:rPr lang="en-US" sz="2400" b="1" i="1" dirty="0"/>
              <a:t>ABCD.A’B’C’D’</a:t>
            </a:r>
            <a:r>
              <a:rPr lang="en-US" sz="2400" i="1" dirty="0"/>
              <a:t> (hay ADCB.A’D’C’B’; ...)</a:t>
            </a:r>
            <a:endParaRPr lang="en-US" sz="2400" i="1" dirty="0">
              <a:latin typeface="Tahoma" pitchFamily="34" charset="0"/>
            </a:endParaRPr>
          </a:p>
        </p:txBody>
      </p:sp>
      <p:sp>
        <p:nvSpPr>
          <p:cNvPr id="304156" name="Rectangle 28"/>
          <p:cNvSpPr>
            <a:spLocks noChangeArrowheads="1"/>
          </p:cNvSpPr>
          <p:nvPr/>
        </p:nvSpPr>
        <p:spPr bwMode="auto">
          <a:xfrm>
            <a:off x="611188" y="1844675"/>
            <a:ext cx="25146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3125788" y="1311275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 flipV="1">
            <a:off x="3125788" y="2835275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04159" name="Line 31"/>
          <p:cNvSpPr>
            <a:spLocks noChangeShapeType="1"/>
          </p:cNvSpPr>
          <p:nvPr/>
        </p:nvSpPr>
        <p:spPr bwMode="auto">
          <a:xfrm>
            <a:off x="4268788" y="1311275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 flipV="1">
            <a:off x="611188" y="1311275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04161" name="Line 33"/>
          <p:cNvSpPr>
            <a:spLocks noChangeShapeType="1"/>
          </p:cNvSpPr>
          <p:nvPr/>
        </p:nvSpPr>
        <p:spPr bwMode="auto">
          <a:xfrm>
            <a:off x="1754188" y="1311275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04162" name="Line 34"/>
          <p:cNvSpPr>
            <a:spLocks noChangeShapeType="1"/>
          </p:cNvSpPr>
          <p:nvPr/>
        </p:nvSpPr>
        <p:spPr bwMode="auto">
          <a:xfrm>
            <a:off x="1754188" y="1311275"/>
            <a:ext cx="0" cy="1524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04163" name="Line 35"/>
          <p:cNvSpPr>
            <a:spLocks noChangeShapeType="1"/>
          </p:cNvSpPr>
          <p:nvPr/>
        </p:nvSpPr>
        <p:spPr bwMode="auto">
          <a:xfrm flipV="1">
            <a:off x="611188" y="2835275"/>
            <a:ext cx="1143000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>
            <a:off x="1754188" y="2835275"/>
            <a:ext cx="25146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04165" name="Text Box 37"/>
          <p:cNvSpPr txBox="1">
            <a:spLocks noChangeArrowheads="1"/>
          </p:cNvSpPr>
          <p:nvPr/>
        </p:nvSpPr>
        <p:spPr bwMode="auto">
          <a:xfrm>
            <a:off x="755650" y="285728"/>
            <a:ext cx="503079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9900CC"/>
                </a:solidFill>
              </a:rPr>
              <a:t>Cách</a:t>
            </a:r>
            <a:r>
              <a:rPr lang="en-US" sz="2800" dirty="0">
                <a:solidFill>
                  <a:srgbClr val="9900CC"/>
                </a:solidFill>
              </a:rPr>
              <a:t> 2: </a:t>
            </a:r>
            <a:r>
              <a:rPr lang="en-US" sz="2800" dirty="0" err="1">
                <a:solidFill>
                  <a:srgbClr val="9900CC"/>
                </a:solidFill>
              </a:rPr>
              <a:t>vẽ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hình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hộp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chữ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nhật</a:t>
            </a:r>
            <a:endParaRPr lang="en-US" sz="2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4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4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4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4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55" grpId="0"/>
      <p:bldP spid="304156" grpId="0" animBg="1"/>
      <p:bldP spid="304157" grpId="0" animBg="1"/>
      <p:bldP spid="304158" grpId="0" animBg="1"/>
      <p:bldP spid="304159" grpId="0" animBg="1"/>
      <p:bldP spid="304160" grpId="0" animBg="1"/>
      <p:bldP spid="304161" grpId="0" animBg="1"/>
      <p:bldP spid="304162" grpId="0" animBg="1"/>
      <p:bldP spid="304163" grpId="0" animBg="1"/>
      <p:bldP spid="304164" grpId="0" animBg="1"/>
      <p:bldP spid="3041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294-5294-4B31-9326-82DD99696E1F}" type="datetime1">
              <a:rPr lang="en-US"/>
              <a:pPr/>
              <a:t>4/1/2023</a:t>
            </a:fld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4C77-78C6-4AA0-8227-D5C0C4C3BE6D}" type="slidenum">
              <a:rPr lang="en-US"/>
              <a:pPr/>
              <a:t>7</a:t>
            </a:fld>
            <a:endParaRPr lang="en-US"/>
          </a:p>
        </p:txBody>
      </p:sp>
      <p:pic>
        <p:nvPicPr>
          <p:cNvPr id="213059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98"/>
            <a:ext cx="9144000" cy="6732588"/>
          </a:xfrm>
          <a:prstGeom prst="rect">
            <a:avLst/>
          </a:prstGeom>
          <a:noFill/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55875" y="1917700"/>
            <a:ext cx="3960813" cy="2446338"/>
            <a:chOff x="1156" y="482"/>
            <a:chExt cx="3176" cy="1995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565" y="709"/>
              <a:ext cx="2404" cy="1678"/>
              <a:chOff x="1519" y="1026"/>
              <a:chExt cx="2404" cy="1678"/>
            </a:xfrm>
          </p:grpSpPr>
          <p:sp>
            <p:nvSpPr>
              <p:cNvPr id="213014" name="AutoShape 22"/>
              <p:cNvSpPr>
                <a:spLocks noChangeArrowheads="1"/>
              </p:cNvSpPr>
              <p:nvPr/>
            </p:nvSpPr>
            <p:spPr bwMode="auto">
              <a:xfrm>
                <a:off x="1519" y="1026"/>
                <a:ext cx="2404" cy="1678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FDA1CB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3015" name="Line 23"/>
              <p:cNvSpPr>
                <a:spLocks noChangeShapeType="1"/>
              </p:cNvSpPr>
              <p:nvPr/>
            </p:nvSpPr>
            <p:spPr bwMode="auto">
              <a:xfrm>
                <a:off x="1945" y="1026"/>
                <a:ext cx="0" cy="1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3016" name="Line 24"/>
              <p:cNvSpPr>
                <a:spLocks noChangeShapeType="1"/>
              </p:cNvSpPr>
              <p:nvPr/>
            </p:nvSpPr>
            <p:spPr bwMode="auto">
              <a:xfrm flipH="1">
                <a:off x="1528" y="2296"/>
                <a:ext cx="408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3017" name="Line 25"/>
              <p:cNvSpPr>
                <a:spLocks noChangeShapeType="1"/>
              </p:cNvSpPr>
              <p:nvPr/>
            </p:nvSpPr>
            <p:spPr bwMode="auto">
              <a:xfrm>
                <a:off x="1955" y="2296"/>
                <a:ext cx="1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13019" name="Rectangle 27"/>
            <p:cNvSpPr>
              <a:spLocks noChangeArrowheads="1"/>
            </p:cNvSpPr>
            <p:nvPr/>
          </p:nvSpPr>
          <p:spPr bwMode="auto">
            <a:xfrm>
              <a:off x="1655" y="482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9900CC"/>
                  </a:solidFill>
                </a:rPr>
                <a:t>B</a:t>
              </a:r>
            </a:p>
          </p:txBody>
        </p:sp>
        <p:sp>
          <p:nvSpPr>
            <p:cNvPr id="213020" name="Rectangle 28"/>
            <p:cNvSpPr>
              <a:spLocks noChangeArrowheads="1"/>
            </p:cNvSpPr>
            <p:nvPr/>
          </p:nvSpPr>
          <p:spPr bwMode="auto">
            <a:xfrm>
              <a:off x="3651" y="482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9900CC"/>
                  </a:solidFill>
                </a:rPr>
                <a:t>C</a:t>
              </a:r>
            </a:p>
          </p:txBody>
        </p:sp>
        <p:sp>
          <p:nvSpPr>
            <p:cNvPr id="213021" name="Rectangle 29"/>
            <p:cNvSpPr>
              <a:spLocks noChangeArrowheads="1"/>
            </p:cNvSpPr>
            <p:nvPr/>
          </p:nvSpPr>
          <p:spPr bwMode="auto">
            <a:xfrm>
              <a:off x="3198" y="890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9900CC"/>
                  </a:solidFill>
                </a:rPr>
                <a:t>D</a:t>
              </a:r>
            </a:p>
          </p:txBody>
        </p:sp>
        <p:sp>
          <p:nvSpPr>
            <p:cNvPr id="213022" name="Rectangle 30"/>
            <p:cNvSpPr>
              <a:spLocks noChangeArrowheads="1"/>
            </p:cNvSpPr>
            <p:nvPr/>
          </p:nvSpPr>
          <p:spPr bwMode="auto">
            <a:xfrm>
              <a:off x="1156" y="935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9900CC"/>
                  </a:solidFill>
                </a:rPr>
                <a:t>A</a:t>
              </a:r>
            </a:p>
          </p:txBody>
        </p:sp>
        <p:sp>
          <p:nvSpPr>
            <p:cNvPr id="213023" name="Rectangle 31"/>
            <p:cNvSpPr>
              <a:spLocks noChangeArrowheads="1"/>
            </p:cNvSpPr>
            <p:nvPr/>
          </p:nvSpPr>
          <p:spPr bwMode="auto">
            <a:xfrm>
              <a:off x="1583" y="1752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9900CC"/>
                  </a:solidFill>
                </a:rPr>
                <a:t>B’</a:t>
              </a:r>
            </a:p>
          </p:txBody>
        </p:sp>
        <p:sp>
          <p:nvSpPr>
            <p:cNvPr id="213024" name="Rectangle 32"/>
            <p:cNvSpPr>
              <a:spLocks noChangeArrowheads="1"/>
            </p:cNvSpPr>
            <p:nvPr/>
          </p:nvSpPr>
          <p:spPr bwMode="auto">
            <a:xfrm>
              <a:off x="3742" y="1752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9900CC"/>
                  </a:solidFill>
                </a:rPr>
                <a:t>C’</a:t>
              </a:r>
            </a:p>
          </p:txBody>
        </p:sp>
        <p:sp>
          <p:nvSpPr>
            <p:cNvPr id="213025" name="Rectangle 33"/>
            <p:cNvSpPr>
              <a:spLocks noChangeArrowheads="1"/>
            </p:cNvSpPr>
            <p:nvPr/>
          </p:nvSpPr>
          <p:spPr bwMode="auto">
            <a:xfrm>
              <a:off x="3152" y="2160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9900CC"/>
                  </a:solidFill>
                </a:rPr>
                <a:t>D’</a:t>
              </a:r>
            </a:p>
          </p:txBody>
        </p:sp>
        <p:sp>
          <p:nvSpPr>
            <p:cNvPr id="213026" name="Rectangle 34"/>
            <p:cNvSpPr>
              <a:spLocks noChangeArrowheads="1"/>
            </p:cNvSpPr>
            <p:nvPr/>
          </p:nvSpPr>
          <p:spPr bwMode="auto">
            <a:xfrm>
              <a:off x="1156" y="2205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9900CC"/>
                  </a:solidFill>
                </a:rPr>
                <a:t>A’</a:t>
              </a:r>
            </a:p>
          </p:txBody>
        </p:sp>
      </p:grpSp>
      <p:sp>
        <p:nvSpPr>
          <p:cNvPr id="213030" name="Rectangle 38"/>
          <p:cNvSpPr>
            <a:spLocks noChangeArrowheads="1"/>
          </p:cNvSpPr>
          <p:nvPr/>
        </p:nvSpPr>
        <p:spPr bwMode="auto">
          <a:xfrm>
            <a:off x="2484438" y="1052513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031" name="Oval 39"/>
          <p:cNvSpPr>
            <a:spLocks noChangeArrowheads="1"/>
          </p:cNvSpPr>
          <p:nvPr/>
        </p:nvSpPr>
        <p:spPr bwMode="auto">
          <a:xfrm>
            <a:off x="3348038" y="1773238"/>
            <a:ext cx="431800" cy="5762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b="0">
              <a:solidFill>
                <a:srgbClr val="9900CC"/>
              </a:solidFill>
            </a:endParaRPr>
          </a:p>
        </p:txBody>
      </p:sp>
      <p:sp>
        <p:nvSpPr>
          <p:cNvPr id="213032" name="Oval 40"/>
          <p:cNvSpPr>
            <a:spLocks noChangeArrowheads="1"/>
          </p:cNvSpPr>
          <p:nvPr/>
        </p:nvSpPr>
        <p:spPr bwMode="auto">
          <a:xfrm>
            <a:off x="5795963" y="1773238"/>
            <a:ext cx="431800" cy="5762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b="0">
              <a:solidFill>
                <a:srgbClr val="9900CC"/>
              </a:solidFill>
            </a:endParaRPr>
          </a:p>
        </p:txBody>
      </p:sp>
      <p:sp>
        <p:nvSpPr>
          <p:cNvPr id="213033" name="Oval 41"/>
          <p:cNvSpPr>
            <a:spLocks noChangeArrowheads="1"/>
          </p:cNvSpPr>
          <p:nvPr/>
        </p:nvSpPr>
        <p:spPr bwMode="auto">
          <a:xfrm>
            <a:off x="5219700" y="2276475"/>
            <a:ext cx="431800" cy="5746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b="0">
              <a:solidFill>
                <a:srgbClr val="9900CC"/>
              </a:solidFill>
            </a:endParaRPr>
          </a:p>
        </p:txBody>
      </p:sp>
      <p:sp>
        <p:nvSpPr>
          <p:cNvPr id="213034" name="Oval 42"/>
          <p:cNvSpPr>
            <a:spLocks noChangeArrowheads="1"/>
          </p:cNvSpPr>
          <p:nvPr/>
        </p:nvSpPr>
        <p:spPr bwMode="auto">
          <a:xfrm>
            <a:off x="2771775" y="3933825"/>
            <a:ext cx="431800" cy="5746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b="0">
              <a:solidFill>
                <a:srgbClr val="9900CC"/>
              </a:solidFill>
            </a:endParaRPr>
          </a:p>
        </p:txBody>
      </p:sp>
      <p:sp>
        <p:nvSpPr>
          <p:cNvPr id="213035" name="Oval 43"/>
          <p:cNvSpPr>
            <a:spLocks noChangeArrowheads="1"/>
          </p:cNvSpPr>
          <p:nvPr/>
        </p:nvSpPr>
        <p:spPr bwMode="auto">
          <a:xfrm>
            <a:off x="3276600" y="3357563"/>
            <a:ext cx="431800" cy="5746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b="0">
              <a:solidFill>
                <a:srgbClr val="9900CC"/>
              </a:solidFill>
            </a:endParaRPr>
          </a:p>
        </p:txBody>
      </p:sp>
      <p:sp>
        <p:nvSpPr>
          <p:cNvPr id="213036" name="Oval 44"/>
          <p:cNvSpPr>
            <a:spLocks noChangeArrowheads="1"/>
          </p:cNvSpPr>
          <p:nvPr/>
        </p:nvSpPr>
        <p:spPr bwMode="auto">
          <a:xfrm>
            <a:off x="5940425" y="3357563"/>
            <a:ext cx="431800" cy="5746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b="0">
              <a:solidFill>
                <a:srgbClr val="9900CC"/>
              </a:solidFill>
            </a:endParaRPr>
          </a:p>
        </p:txBody>
      </p:sp>
      <p:sp>
        <p:nvSpPr>
          <p:cNvPr id="213037" name="Oval 45"/>
          <p:cNvSpPr>
            <a:spLocks noChangeArrowheads="1"/>
          </p:cNvSpPr>
          <p:nvPr/>
        </p:nvSpPr>
        <p:spPr bwMode="auto">
          <a:xfrm>
            <a:off x="5219700" y="3860800"/>
            <a:ext cx="431800" cy="5746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b="0">
              <a:solidFill>
                <a:srgbClr val="9900CC"/>
              </a:solidFill>
            </a:endParaRPr>
          </a:p>
        </p:txBody>
      </p:sp>
      <p:sp>
        <p:nvSpPr>
          <p:cNvPr id="213038" name="Rectangle 46"/>
          <p:cNvSpPr>
            <a:spLocks noChangeArrowheads="1"/>
          </p:cNvSpPr>
          <p:nvPr/>
        </p:nvSpPr>
        <p:spPr bwMode="auto">
          <a:xfrm>
            <a:off x="5580063" y="1125538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039" name="Rectangle 47"/>
          <p:cNvSpPr>
            <a:spLocks noChangeArrowheads="1"/>
          </p:cNvSpPr>
          <p:nvPr/>
        </p:nvSpPr>
        <p:spPr bwMode="auto">
          <a:xfrm>
            <a:off x="6143636" y="2428868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042" name="Rectangle 50"/>
          <p:cNvSpPr>
            <a:spLocks noChangeArrowheads="1"/>
          </p:cNvSpPr>
          <p:nvPr/>
        </p:nvSpPr>
        <p:spPr bwMode="auto">
          <a:xfrm>
            <a:off x="1547813" y="3429000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B’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043" name="Rectangle 51"/>
          <p:cNvSpPr>
            <a:spLocks noChangeArrowheads="1"/>
          </p:cNvSpPr>
          <p:nvPr/>
        </p:nvSpPr>
        <p:spPr bwMode="auto">
          <a:xfrm>
            <a:off x="6443663" y="3357563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C’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044" name="Rectangle 52"/>
          <p:cNvSpPr>
            <a:spLocks noChangeArrowheads="1"/>
          </p:cNvSpPr>
          <p:nvPr/>
        </p:nvSpPr>
        <p:spPr bwMode="auto">
          <a:xfrm>
            <a:off x="5580063" y="4365625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D’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045" name="Rectangle 53"/>
          <p:cNvSpPr>
            <a:spLocks noChangeArrowheads="1"/>
          </p:cNvSpPr>
          <p:nvPr/>
        </p:nvSpPr>
        <p:spPr bwMode="auto">
          <a:xfrm>
            <a:off x="1692275" y="4437063"/>
            <a:ext cx="1439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A’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053" name="Rectangle 61"/>
          <p:cNvSpPr>
            <a:spLocks noChangeArrowheads="1"/>
          </p:cNvSpPr>
          <p:nvPr/>
        </p:nvSpPr>
        <p:spPr bwMode="auto">
          <a:xfrm>
            <a:off x="1814531" y="5429264"/>
            <a:ext cx="532923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i="1" dirty="0">
                <a:solidFill>
                  <a:srgbClr val="0000FF"/>
                </a:solidFill>
              </a:rPr>
              <a:t>* </a:t>
            </a:r>
            <a:r>
              <a:rPr lang="en-US" sz="3200" i="1" dirty="0" err="1">
                <a:solidFill>
                  <a:srgbClr val="0000FF"/>
                </a:solidFill>
              </a:rPr>
              <a:t>Hình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hộp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chữ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nhật</a:t>
            </a:r>
            <a:r>
              <a:rPr lang="en-US" sz="3200" i="1" dirty="0">
                <a:solidFill>
                  <a:srgbClr val="0000FF"/>
                </a:solidFill>
              </a:rPr>
              <a:t> </a:t>
            </a:r>
            <a:r>
              <a:rPr lang="en-US" sz="3200" i="1" dirty="0" err="1">
                <a:solidFill>
                  <a:srgbClr val="0000FF"/>
                </a:solidFill>
              </a:rPr>
              <a:t>có</a:t>
            </a:r>
            <a:r>
              <a:rPr lang="en-US" sz="3200" i="1" dirty="0">
                <a:solidFill>
                  <a:srgbClr val="0000FF"/>
                </a:solidFill>
              </a:rPr>
              <a:t> 8 </a:t>
            </a:r>
            <a:r>
              <a:rPr lang="en-US" sz="3200" i="1" dirty="0" err="1">
                <a:solidFill>
                  <a:srgbClr val="0000FF"/>
                </a:solidFill>
              </a:rPr>
              <a:t>đỉnh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213054" name="Rectangle 62"/>
          <p:cNvSpPr>
            <a:spLocks noChangeArrowheads="1"/>
          </p:cNvSpPr>
          <p:nvPr/>
        </p:nvSpPr>
        <p:spPr bwMode="auto">
          <a:xfrm>
            <a:off x="500034" y="260350"/>
            <a:ext cx="7385079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900" dirty="0" err="1">
                <a:solidFill>
                  <a:srgbClr val="0000FF"/>
                </a:solidFill>
              </a:rPr>
              <a:t>Vậy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hình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hộp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chữ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nhật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còn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có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bao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nhiêu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đỉnh</a:t>
            </a:r>
            <a:r>
              <a:rPr lang="en-US" sz="2900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213063" name="Rectangle 71"/>
          <p:cNvSpPr>
            <a:spLocks noChangeArrowheads="1"/>
          </p:cNvSpPr>
          <p:nvPr/>
        </p:nvSpPr>
        <p:spPr bwMode="auto">
          <a:xfrm>
            <a:off x="684213" y="1989138"/>
            <a:ext cx="2159000" cy="5032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3040" name="Rectangle 48"/>
          <p:cNvSpPr>
            <a:spLocks noChangeArrowheads="1"/>
          </p:cNvSpPr>
          <p:nvPr/>
        </p:nvSpPr>
        <p:spPr bwMode="auto">
          <a:xfrm>
            <a:off x="971550" y="2276475"/>
            <a:ext cx="1439863" cy="504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029" name="Oval 37"/>
          <p:cNvSpPr>
            <a:spLocks noChangeArrowheads="1"/>
          </p:cNvSpPr>
          <p:nvPr/>
        </p:nvSpPr>
        <p:spPr bwMode="auto">
          <a:xfrm>
            <a:off x="2700338" y="2349500"/>
            <a:ext cx="431800" cy="5762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b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3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3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3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1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1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1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21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2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500"/>
                                        <p:tgtEl>
                                          <p:spTgt spid="2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21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21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21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21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2000"/>
                                        <p:tgtEl>
                                          <p:spTgt spid="21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21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2000"/>
                                        <p:tgtEl>
                                          <p:spTgt spid="21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21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213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213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213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30" grpId="0"/>
      <p:bldP spid="213031" grpId="0" animBg="1"/>
      <p:bldP spid="213031" grpId="1" animBg="1"/>
      <p:bldP spid="213032" grpId="0" animBg="1"/>
      <p:bldP spid="213032" grpId="1" animBg="1"/>
      <p:bldP spid="213033" grpId="0" animBg="1"/>
      <p:bldP spid="213033" grpId="1" animBg="1"/>
      <p:bldP spid="213034" grpId="0" animBg="1"/>
      <p:bldP spid="213034" grpId="1" animBg="1"/>
      <p:bldP spid="213035" grpId="0" animBg="1"/>
      <p:bldP spid="213036" grpId="0" animBg="1"/>
      <p:bldP spid="213036" grpId="1" animBg="1"/>
      <p:bldP spid="213037" grpId="0" animBg="1"/>
      <p:bldP spid="213037" grpId="1" animBg="1"/>
      <p:bldP spid="213038" grpId="0"/>
      <p:bldP spid="213039" grpId="0"/>
      <p:bldP spid="213042" grpId="0"/>
      <p:bldP spid="213043" grpId="0"/>
      <p:bldP spid="213044" grpId="0"/>
      <p:bldP spid="213045" grpId="0"/>
      <p:bldP spid="213053" grpId="0"/>
      <p:bldP spid="213054" grpId="0"/>
      <p:bldP spid="213040" grpId="0" animBg="1"/>
      <p:bldP spid="213029" grpId="0" animBg="1"/>
      <p:bldP spid="2130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47FE-2E71-418A-BF6A-FA47760BBE76}" type="datetime1">
              <a:rPr lang="en-US"/>
              <a:pPr/>
              <a:t>4/1/2023</a:t>
            </a:fld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EC49-FC5F-4101-BE74-EE602B2D3CAA}" type="slidenum">
              <a:rPr lang="en-US"/>
              <a:pPr/>
              <a:t>8</a:t>
            </a:fld>
            <a:endParaRPr lang="en-US"/>
          </a:p>
        </p:txBody>
      </p:sp>
      <p:pic>
        <p:nvPicPr>
          <p:cNvPr id="215104" name="Picture 64" descr="Slide ảnh nền PowerPoint! (1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987675" y="1490663"/>
            <a:ext cx="4084639" cy="2446337"/>
            <a:chOff x="1610" y="1208"/>
            <a:chExt cx="2573" cy="1541"/>
          </a:xfrm>
        </p:grpSpPr>
        <p:sp>
          <p:nvSpPr>
            <p:cNvPr id="215044" name="AutoShape 4"/>
            <p:cNvSpPr>
              <a:spLocks noChangeArrowheads="1"/>
            </p:cNvSpPr>
            <p:nvPr/>
          </p:nvSpPr>
          <p:spPr bwMode="auto">
            <a:xfrm>
              <a:off x="1931" y="1383"/>
              <a:ext cx="1889" cy="1296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5045" name="Line 5"/>
            <p:cNvSpPr>
              <a:spLocks noChangeShapeType="1"/>
            </p:cNvSpPr>
            <p:nvPr/>
          </p:nvSpPr>
          <p:spPr bwMode="auto">
            <a:xfrm>
              <a:off x="2266" y="1383"/>
              <a:ext cx="0" cy="9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5046" name="Line 6"/>
            <p:cNvSpPr>
              <a:spLocks noChangeShapeType="1"/>
            </p:cNvSpPr>
            <p:nvPr/>
          </p:nvSpPr>
          <p:spPr bwMode="auto">
            <a:xfrm flipH="1">
              <a:off x="1938" y="2364"/>
              <a:ext cx="321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5047" name="Line 7"/>
            <p:cNvSpPr>
              <a:spLocks noChangeShapeType="1"/>
            </p:cNvSpPr>
            <p:nvPr/>
          </p:nvSpPr>
          <p:spPr bwMode="auto">
            <a:xfrm>
              <a:off x="2274" y="2364"/>
              <a:ext cx="1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5048" name="Rectangle 8"/>
            <p:cNvSpPr>
              <a:spLocks noChangeArrowheads="1"/>
            </p:cNvSpPr>
            <p:nvPr/>
          </p:nvSpPr>
          <p:spPr bwMode="auto">
            <a:xfrm>
              <a:off x="2002" y="1208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215049" name="Rectangle 9"/>
            <p:cNvSpPr>
              <a:spLocks noChangeArrowheads="1"/>
            </p:cNvSpPr>
            <p:nvPr/>
          </p:nvSpPr>
          <p:spPr bwMode="auto">
            <a:xfrm>
              <a:off x="3570" y="1208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C</a:t>
              </a:r>
            </a:p>
          </p:txBody>
        </p:sp>
        <p:sp>
          <p:nvSpPr>
            <p:cNvPr id="215050" name="Rectangle 10"/>
            <p:cNvSpPr>
              <a:spLocks noChangeArrowheads="1"/>
            </p:cNvSpPr>
            <p:nvPr/>
          </p:nvSpPr>
          <p:spPr bwMode="auto">
            <a:xfrm>
              <a:off x="3214" y="1523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215051" name="Rectangle 11"/>
            <p:cNvSpPr>
              <a:spLocks noChangeArrowheads="1"/>
            </p:cNvSpPr>
            <p:nvPr/>
          </p:nvSpPr>
          <p:spPr bwMode="auto">
            <a:xfrm>
              <a:off x="1610" y="1558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215052" name="Rectangle 12"/>
            <p:cNvSpPr>
              <a:spLocks noChangeArrowheads="1"/>
            </p:cNvSpPr>
            <p:nvPr/>
          </p:nvSpPr>
          <p:spPr bwMode="auto">
            <a:xfrm>
              <a:off x="1945" y="2189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B’</a:t>
              </a:r>
            </a:p>
          </p:txBody>
        </p:sp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>
              <a:off x="3720" y="2189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C’</a:t>
              </a:r>
            </a:p>
          </p:txBody>
        </p:sp>
        <p:sp>
          <p:nvSpPr>
            <p:cNvPr id="215054" name="Rectangle 14"/>
            <p:cNvSpPr>
              <a:spLocks noChangeArrowheads="1"/>
            </p:cNvSpPr>
            <p:nvPr/>
          </p:nvSpPr>
          <p:spPr bwMode="auto">
            <a:xfrm>
              <a:off x="3148" y="2474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D’</a:t>
              </a:r>
            </a:p>
          </p:txBody>
        </p:sp>
        <p:sp>
          <p:nvSpPr>
            <p:cNvPr id="215055" name="Rectangle 15"/>
            <p:cNvSpPr>
              <a:spLocks noChangeArrowheads="1"/>
            </p:cNvSpPr>
            <p:nvPr/>
          </p:nvSpPr>
          <p:spPr bwMode="auto">
            <a:xfrm>
              <a:off x="1610" y="2539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A’</a:t>
              </a:r>
            </a:p>
          </p:txBody>
        </p:sp>
      </p:grp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1619250" y="908050"/>
            <a:ext cx="1439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AB</a:t>
            </a:r>
            <a:endParaRPr lang="en-US" dirty="0"/>
          </a:p>
        </p:txBody>
      </p:sp>
      <p:sp>
        <p:nvSpPr>
          <p:cNvPr id="215072" name="Rectangle 32"/>
          <p:cNvSpPr>
            <a:spLocks noChangeArrowheads="1"/>
          </p:cNvSpPr>
          <p:nvPr/>
        </p:nvSpPr>
        <p:spPr bwMode="auto">
          <a:xfrm>
            <a:off x="1500166" y="5286388"/>
            <a:ext cx="662463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i="1" dirty="0">
                <a:solidFill>
                  <a:srgbClr val="FF0066"/>
                </a:solidFill>
              </a:rPr>
              <a:t>* </a:t>
            </a:r>
            <a:r>
              <a:rPr lang="en-US" sz="2800" i="1" dirty="0" err="1">
                <a:solidFill>
                  <a:srgbClr val="FF0066"/>
                </a:solidFill>
              </a:rPr>
              <a:t>Hình</a:t>
            </a:r>
            <a:r>
              <a:rPr lang="en-US" sz="2800" i="1" dirty="0">
                <a:solidFill>
                  <a:srgbClr val="FF0066"/>
                </a:solidFill>
              </a:rPr>
              <a:t> </a:t>
            </a:r>
            <a:r>
              <a:rPr lang="en-US" sz="2800" i="1" dirty="0" err="1">
                <a:solidFill>
                  <a:srgbClr val="FF0066"/>
                </a:solidFill>
              </a:rPr>
              <a:t>hộp</a:t>
            </a:r>
            <a:r>
              <a:rPr lang="en-US" sz="2800" i="1" dirty="0">
                <a:solidFill>
                  <a:srgbClr val="FF0066"/>
                </a:solidFill>
              </a:rPr>
              <a:t> </a:t>
            </a:r>
            <a:r>
              <a:rPr lang="en-US" sz="2800" i="1" dirty="0" err="1">
                <a:solidFill>
                  <a:srgbClr val="FF0066"/>
                </a:solidFill>
              </a:rPr>
              <a:t>chữ</a:t>
            </a:r>
            <a:r>
              <a:rPr lang="en-US" sz="2800" i="1" dirty="0">
                <a:solidFill>
                  <a:srgbClr val="FF0066"/>
                </a:solidFill>
              </a:rPr>
              <a:t> </a:t>
            </a:r>
            <a:r>
              <a:rPr lang="en-US" sz="2800" i="1" dirty="0" err="1">
                <a:solidFill>
                  <a:srgbClr val="FF0066"/>
                </a:solidFill>
              </a:rPr>
              <a:t>nhật</a:t>
            </a:r>
            <a:r>
              <a:rPr lang="en-US" sz="2800" i="1" dirty="0">
                <a:solidFill>
                  <a:srgbClr val="FF0066"/>
                </a:solidFill>
              </a:rPr>
              <a:t> </a:t>
            </a:r>
            <a:r>
              <a:rPr lang="en-US" sz="2800" i="1" dirty="0" err="1">
                <a:solidFill>
                  <a:srgbClr val="FF0066"/>
                </a:solidFill>
              </a:rPr>
              <a:t>có</a:t>
            </a:r>
            <a:r>
              <a:rPr lang="en-US" sz="2800" i="1" dirty="0">
                <a:solidFill>
                  <a:srgbClr val="FF0066"/>
                </a:solidFill>
              </a:rPr>
              <a:t> 12 </a:t>
            </a:r>
            <a:r>
              <a:rPr lang="en-US" sz="2800" i="1" dirty="0" err="1">
                <a:solidFill>
                  <a:srgbClr val="FF0066"/>
                </a:solidFill>
              </a:rPr>
              <a:t>cạnh</a:t>
            </a:r>
            <a:endParaRPr lang="en-US" sz="2800" i="1" dirty="0">
              <a:solidFill>
                <a:srgbClr val="FF0066"/>
              </a:solidFill>
            </a:endParaRPr>
          </a:p>
        </p:txBody>
      </p:sp>
      <p:sp>
        <p:nvSpPr>
          <p:cNvPr id="215073" name="Rectangle 33"/>
          <p:cNvSpPr>
            <a:spLocks noChangeArrowheads="1"/>
          </p:cNvSpPr>
          <p:nvPr/>
        </p:nvSpPr>
        <p:spPr bwMode="auto">
          <a:xfrm>
            <a:off x="1000100" y="260350"/>
            <a:ext cx="7286676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err="1">
                <a:solidFill>
                  <a:srgbClr val="0000FF"/>
                </a:solidFill>
              </a:rPr>
              <a:t>Vậy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hình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hộp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chữ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nhật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có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bao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nhiêu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cạnh</a:t>
            </a:r>
            <a:r>
              <a:rPr lang="en-US" sz="3000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215075" name="Line 35"/>
          <p:cNvSpPr>
            <a:spLocks noChangeShapeType="1"/>
          </p:cNvSpPr>
          <p:nvPr/>
        </p:nvSpPr>
        <p:spPr bwMode="auto">
          <a:xfrm flipV="1">
            <a:off x="3505200" y="1774825"/>
            <a:ext cx="5048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76" name="Line 36"/>
          <p:cNvSpPr>
            <a:spLocks noChangeShapeType="1"/>
          </p:cNvSpPr>
          <p:nvPr/>
        </p:nvSpPr>
        <p:spPr bwMode="auto">
          <a:xfrm>
            <a:off x="3995738" y="1776413"/>
            <a:ext cx="2520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77" name="Rectangle 37"/>
          <p:cNvSpPr>
            <a:spLocks noChangeArrowheads="1"/>
          </p:cNvSpPr>
          <p:nvPr/>
        </p:nvSpPr>
        <p:spPr bwMode="auto">
          <a:xfrm>
            <a:off x="3276600" y="908050"/>
            <a:ext cx="1439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BC</a:t>
            </a:r>
            <a:endParaRPr lang="en-US" dirty="0"/>
          </a:p>
        </p:txBody>
      </p:sp>
      <p:sp>
        <p:nvSpPr>
          <p:cNvPr id="215078" name="Line 38"/>
          <p:cNvSpPr>
            <a:spLocks noChangeShapeType="1"/>
          </p:cNvSpPr>
          <p:nvPr/>
        </p:nvSpPr>
        <p:spPr bwMode="auto">
          <a:xfrm flipV="1">
            <a:off x="5983288" y="1762125"/>
            <a:ext cx="504825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79" name="Rectangle 39"/>
          <p:cNvSpPr>
            <a:spLocks noChangeArrowheads="1"/>
          </p:cNvSpPr>
          <p:nvPr/>
        </p:nvSpPr>
        <p:spPr bwMode="auto">
          <a:xfrm>
            <a:off x="4932363" y="908050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DC</a:t>
            </a:r>
            <a:endParaRPr lang="en-US" dirty="0"/>
          </a:p>
        </p:txBody>
      </p:sp>
      <p:sp>
        <p:nvSpPr>
          <p:cNvPr id="215080" name="Line 40"/>
          <p:cNvSpPr>
            <a:spLocks noChangeShapeType="1"/>
          </p:cNvSpPr>
          <p:nvPr/>
        </p:nvSpPr>
        <p:spPr bwMode="auto">
          <a:xfrm>
            <a:off x="3490913" y="2279650"/>
            <a:ext cx="2520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81" name="Rectangle 41"/>
          <p:cNvSpPr>
            <a:spLocks noChangeArrowheads="1"/>
          </p:cNvSpPr>
          <p:nvPr/>
        </p:nvSpPr>
        <p:spPr bwMode="auto">
          <a:xfrm>
            <a:off x="6659563" y="911225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AD</a:t>
            </a:r>
            <a:endParaRPr lang="en-US" dirty="0"/>
          </a:p>
        </p:txBody>
      </p:sp>
      <p:sp>
        <p:nvSpPr>
          <p:cNvPr id="215082" name="Line 42"/>
          <p:cNvSpPr>
            <a:spLocks noChangeShapeType="1"/>
          </p:cNvSpPr>
          <p:nvPr/>
        </p:nvSpPr>
        <p:spPr bwMode="auto">
          <a:xfrm flipV="1">
            <a:off x="3521075" y="3303588"/>
            <a:ext cx="504825" cy="5032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83" name="Rectangle 43"/>
          <p:cNvSpPr>
            <a:spLocks noChangeArrowheads="1"/>
          </p:cNvSpPr>
          <p:nvPr/>
        </p:nvSpPr>
        <p:spPr bwMode="auto">
          <a:xfrm>
            <a:off x="1619250" y="4076700"/>
            <a:ext cx="1439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A’B’</a:t>
            </a:r>
            <a:endParaRPr lang="en-US" dirty="0"/>
          </a:p>
        </p:txBody>
      </p:sp>
      <p:sp>
        <p:nvSpPr>
          <p:cNvPr id="215084" name="Line 44"/>
          <p:cNvSpPr>
            <a:spLocks noChangeShapeType="1"/>
          </p:cNvSpPr>
          <p:nvPr/>
        </p:nvSpPr>
        <p:spPr bwMode="auto">
          <a:xfrm>
            <a:off x="4010025" y="3316288"/>
            <a:ext cx="24479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85" name="Rectangle 45"/>
          <p:cNvSpPr>
            <a:spLocks noChangeArrowheads="1"/>
          </p:cNvSpPr>
          <p:nvPr/>
        </p:nvSpPr>
        <p:spPr bwMode="auto">
          <a:xfrm>
            <a:off x="3276600" y="4076700"/>
            <a:ext cx="1439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A’D’</a:t>
            </a:r>
            <a:endParaRPr lang="en-US" dirty="0"/>
          </a:p>
        </p:txBody>
      </p:sp>
      <p:sp>
        <p:nvSpPr>
          <p:cNvPr id="215086" name="Line 46"/>
          <p:cNvSpPr>
            <a:spLocks noChangeShapeType="1"/>
          </p:cNvSpPr>
          <p:nvPr/>
        </p:nvSpPr>
        <p:spPr bwMode="auto">
          <a:xfrm flipV="1">
            <a:off x="6011863" y="3287713"/>
            <a:ext cx="5048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87" name="Rectangle 47"/>
          <p:cNvSpPr>
            <a:spLocks noChangeArrowheads="1"/>
          </p:cNvSpPr>
          <p:nvPr/>
        </p:nvSpPr>
        <p:spPr bwMode="auto">
          <a:xfrm>
            <a:off x="5148263" y="4076700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B’C’</a:t>
            </a:r>
            <a:endParaRPr lang="en-US" dirty="0"/>
          </a:p>
        </p:txBody>
      </p:sp>
      <p:sp>
        <p:nvSpPr>
          <p:cNvPr id="215088" name="Line 48"/>
          <p:cNvSpPr>
            <a:spLocks noChangeShapeType="1"/>
          </p:cNvSpPr>
          <p:nvPr/>
        </p:nvSpPr>
        <p:spPr bwMode="auto">
          <a:xfrm>
            <a:off x="3492500" y="3821113"/>
            <a:ext cx="2447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89" name="Rectangle 49"/>
          <p:cNvSpPr>
            <a:spLocks noChangeArrowheads="1"/>
          </p:cNvSpPr>
          <p:nvPr/>
        </p:nvSpPr>
        <p:spPr bwMode="auto">
          <a:xfrm>
            <a:off x="6948488" y="4076700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C’D’  </a:t>
            </a:r>
            <a:endParaRPr lang="en-US" dirty="0"/>
          </a:p>
        </p:txBody>
      </p:sp>
      <p:sp>
        <p:nvSpPr>
          <p:cNvPr id="215090" name="Line 50"/>
          <p:cNvSpPr>
            <a:spLocks noChangeShapeType="1"/>
          </p:cNvSpPr>
          <p:nvPr/>
        </p:nvSpPr>
        <p:spPr bwMode="auto">
          <a:xfrm>
            <a:off x="3490913" y="2279650"/>
            <a:ext cx="0" cy="1512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91" name="Rectangle 51"/>
          <p:cNvSpPr>
            <a:spLocks noChangeArrowheads="1"/>
          </p:cNvSpPr>
          <p:nvPr/>
        </p:nvSpPr>
        <p:spPr bwMode="auto">
          <a:xfrm>
            <a:off x="1619250" y="1919288"/>
            <a:ext cx="1439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BB’</a:t>
            </a:r>
            <a:endParaRPr lang="en-US" dirty="0"/>
          </a:p>
        </p:txBody>
      </p:sp>
      <p:sp>
        <p:nvSpPr>
          <p:cNvPr id="215092" name="Line 52"/>
          <p:cNvSpPr>
            <a:spLocks noChangeShapeType="1"/>
          </p:cNvSpPr>
          <p:nvPr/>
        </p:nvSpPr>
        <p:spPr bwMode="auto">
          <a:xfrm>
            <a:off x="4024313" y="1819275"/>
            <a:ext cx="0" cy="151288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93" name="Rectangle 53"/>
          <p:cNvSpPr>
            <a:spLocks noChangeArrowheads="1"/>
          </p:cNvSpPr>
          <p:nvPr/>
        </p:nvSpPr>
        <p:spPr bwMode="auto">
          <a:xfrm>
            <a:off x="1619250" y="2927350"/>
            <a:ext cx="1439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AA’</a:t>
            </a:r>
            <a:endParaRPr lang="en-US" dirty="0"/>
          </a:p>
        </p:txBody>
      </p:sp>
      <p:sp>
        <p:nvSpPr>
          <p:cNvPr id="215094" name="Line 54"/>
          <p:cNvSpPr>
            <a:spLocks noChangeShapeType="1"/>
          </p:cNvSpPr>
          <p:nvPr/>
        </p:nvSpPr>
        <p:spPr bwMode="auto">
          <a:xfrm>
            <a:off x="5969000" y="2279650"/>
            <a:ext cx="0" cy="1512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95" name="Rectangle 55"/>
          <p:cNvSpPr>
            <a:spLocks noChangeArrowheads="1"/>
          </p:cNvSpPr>
          <p:nvPr/>
        </p:nvSpPr>
        <p:spPr bwMode="auto">
          <a:xfrm>
            <a:off x="6948488" y="1916113"/>
            <a:ext cx="143986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CC’</a:t>
            </a:r>
            <a:endParaRPr lang="en-US" dirty="0"/>
          </a:p>
        </p:txBody>
      </p:sp>
      <p:sp>
        <p:nvSpPr>
          <p:cNvPr id="215097" name="Line 57"/>
          <p:cNvSpPr>
            <a:spLocks noChangeShapeType="1"/>
          </p:cNvSpPr>
          <p:nvPr/>
        </p:nvSpPr>
        <p:spPr bwMode="auto">
          <a:xfrm>
            <a:off x="6502400" y="1804988"/>
            <a:ext cx="0" cy="1512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5098" name="Rectangle 58"/>
          <p:cNvSpPr>
            <a:spLocks noChangeArrowheads="1"/>
          </p:cNvSpPr>
          <p:nvPr/>
        </p:nvSpPr>
        <p:spPr bwMode="auto">
          <a:xfrm>
            <a:off x="7092950" y="2854325"/>
            <a:ext cx="1439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/>
              <a:t>Cạnh</a:t>
            </a:r>
            <a:r>
              <a:rPr lang="en-US" sz="2400" dirty="0"/>
              <a:t> DD’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1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1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1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1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1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1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1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1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5" grpId="0"/>
      <p:bldP spid="215072" grpId="0"/>
      <p:bldP spid="215073" grpId="0"/>
      <p:bldP spid="215075" grpId="0" animBg="1"/>
      <p:bldP spid="215077" grpId="0"/>
      <p:bldP spid="215078" grpId="0" animBg="1"/>
      <p:bldP spid="215080" grpId="0" animBg="1"/>
      <p:bldP spid="215082" grpId="0" animBg="1"/>
      <p:bldP spid="215083" grpId="0"/>
      <p:bldP spid="215084" grpId="0" animBg="1"/>
      <p:bldP spid="215085" grpId="0"/>
      <p:bldP spid="215086" grpId="0" animBg="1"/>
      <p:bldP spid="215087" grpId="0"/>
      <p:bldP spid="215088" grpId="0" animBg="1"/>
      <p:bldP spid="215089" grpId="0"/>
      <p:bldP spid="215090" grpId="0" animBg="1"/>
      <p:bldP spid="215091" grpId="0"/>
      <p:bldP spid="215092" grpId="0" animBg="1"/>
      <p:bldP spid="215093" grpId="0"/>
      <p:bldP spid="215094" grpId="0" animBg="1"/>
      <p:bldP spid="215095" grpId="0"/>
      <p:bldP spid="215097" grpId="0" animBg="1"/>
      <p:bldP spid="215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987675" y="1490663"/>
            <a:ext cx="4084639" cy="2446337"/>
            <a:chOff x="1610" y="1208"/>
            <a:chExt cx="2573" cy="1541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931" y="1383"/>
              <a:ext cx="1889" cy="1296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2266" y="1383"/>
              <a:ext cx="0" cy="9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1938" y="2364"/>
              <a:ext cx="321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274" y="2364"/>
              <a:ext cx="1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002" y="1208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570" y="1208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C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214" y="1523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610" y="1558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945" y="2189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B’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720" y="2189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C’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148" y="2474"/>
              <a:ext cx="464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D’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610" y="2539"/>
              <a:ext cx="463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A’</a:t>
              </a:r>
            </a:p>
          </p:txBody>
        </p:sp>
      </p:grpSp>
      <p:sp>
        <p:nvSpPr>
          <p:cNvPr id="15" name="Line 35"/>
          <p:cNvSpPr>
            <a:spLocks noChangeShapeType="1"/>
          </p:cNvSpPr>
          <p:nvPr/>
        </p:nvSpPr>
        <p:spPr bwMode="auto">
          <a:xfrm flipV="1">
            <a:off x="3505200" y="1774825"/>
            <a:ext cx="5048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auto">
          <a:xfrm>
            <a:off x="3995738" y="1776413"/>
            <a:ext cx="2520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 flipV="1">
            <a:off x="5983288" y="1762125"/>
            <a:ext cx="504825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3490913" y="2279650"/>
            <a:ext cx="2520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1000100" y="4714884"/>
            <a:ext cx="7286676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 err="1">
                <a:solidFill>
                  <a:srgbClr val="0000FF"/>
                </a:solidFill>
              </a:rPr>
              <a:t>Vậy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hình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hộp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chữ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nhật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có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bao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nhiêu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mặt</a:t>
            </a:r>
            <a:r>
              <a:rPr lang="en-US" sz="3000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1357290" y="5357826"/>
            <a:ext cx="662463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i="1" dirty="0">
                <a:solidFill>
                  <a:srgbClr val="0000FF"/>
                </a:solidFill>
              </a:rPr>
              <a:t>* </a:t>
            </a:r>
            <a:r>
              <a:rPr lang="en-US" sz="2800" i="1" dirty="0" err="1">
                <a:solidFill>
                  <a:srgbClr val="0000FF"/>
                </a:solidFill>
              </a:rPr>
              <a:t>Hình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hộp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chữ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nhật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có</a:t>
            </a:r>
            <a:r>
              <a:rPr lang="en-US" sz="2800" i="1" dirty="0">
                <a:solidFill>
                  <a:srgbClr val="0000FF"/>
                </a:solidFill>
              </a:rPr>
              <a:t> 6 </a:t>
            </a:r>
            <a:r>
              <a:rPr lang="en-US" sz="2800" i="1" dirty="0" err="1">
                <a:solidFill>
                  <a:srgbClr val="0000FF"/>
                </a:solidFill>
              </a:rPr>
              <a:t>mặt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-24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786314" y="928670"/>
            <a:ext cx="285752" cy="483632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14810" y="18599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đáy</a:t>
            </a:r>
            <a:endParaRPr lang="vi-VN" dirty="0"/>
          </a:p>
        </p:txBody>
      </p:sp>
      <p:sp>
        <p:nvSpPr>
          <p:cNvPr id="24" name="TextBox 23"/>
          <p:cNvSpPr txBox="1"/>
          <p:nvPr/>
        </p:nvSpPr>
        <p:spPr>
          <a:xfrm>
            <a:off x="4214810" y="33601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đáy</a:t>
            </a:r>
            <a:endParaRPr lang="vi-VN" dirty="0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 rot="10800000">
            <a:off x="6715148" y="2428868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29322" y="242547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Mặt</a:t>
            </a:r>
            <a:r>
              <a:rPr lang="en-US" dirty="0"/>
              <a:t> </a:t>
            </a:r>
          </a:p>
          <a:p>
            <a:r>
              <a:rPr lang="en-US" dirty="0" err="1"/>
              <a:t>bên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L 3.33333E-6 0.1055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2.94798E-6 L -0.05503 2.94798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/>
      <p:bldP spid="20" grpId="0"/>
      <p:bldP spid="21" grpId="0"/>
      <p:bldP spid="21" grpId="1"/>
      <p:bldP spid="22" grpId="0" animBg="1"/>
      <p:bldP spid="22" grpId="1" animBg="1"/>
      <p:bldP spid="22" grpId="2" animBg="1"/>
      <p:bldP spid="23" grpId="0"/>
      <p:bldP spid="24" grpId="0"/>
      <p:bldP spid="26" grpId="0" animBg="1"/>
      <p:bldP spid="26" grpId="1" animBg="1"/>
      <p:bldP spid="26" grpId="2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2&quot;&gt;&lt;property id=&quot;20148&quot; value=&quot;5&quot;/&gt;&lt;property id=&quot;20300&quot; value=&quot;Slide 3&quot;/&gt;&lt;property id=&quot;20307&quot; value=&quot;297&quot;/&gt;&lt;/object&gt;&lt;object type=&quot;3&quot; unique_id=&quot;10014&quot;&gt;&lt;property id=&quot;20148&quot; value=&quot;5&quot;/&gt;&lt;property id=&quot;20300&quot; value=&quot;Slide 14&quot;/&gt;&lt;property id=&quot;20307&quot; value=&quot;321&quot;/&gt;&lt;/object&gt;&lt;object type=&quot;3&quot; unique_id=&quot;10015&quot;&gt;&lt;property id=&quot;20148&quot; value=&quot;5&quot;/&gt;&lt;property id=&quot;20300&quot; value=&quot;Slide 6&quot;/&gt;&lt;property id=&quot;20307&quot; value=&quot;327&quot;/&gt;&lt;/object&gt;&lt;object type=&quot;3&quot; unique_id=&quot;10016&quot;&gt;&lt;property id=&quot;20148&quot; value=&quot;5&quot;/&gt;&lt;property id=&quot;20300&quot; value=&quot;Slide 7&quot;/&gt;&lt;property id=&quot;20307&quot; value=&quot;323&quot;/&gt;&lt;/object&gt;&lt;object type=&quot;3&quot; unique_id=&quot;10018&quot;&gt;&lt;property id=&quot;20148&quot; value=&quot;5&quot;/&gt;&lt;property id=&quot;20300&quot; value=&quot;Slide 16&quot;/&gt;&lt;property id=&quot;20307&quot; value=&quot;331&quot;/&gt;&lt;/object&gt;&lt;object type=&quot;3&quot; unique_id=&quot;10024&quot;&gt;&lt;property id=&quot;20148&quot; value=&quot;5&quot;/&gt;&lt;property id=&quot;20300&quot; value=&quot;Slide 17&quot;/&gt;&lt;property id=&quot;20307&quot; value=&quot;320&quot;/&gt;&lt;/object&gt;&lt;object type=&quot;3&quot; unique_id=&quot;10028&quot;&gt;&lt;property id=&quot;20148&quot; value=&quot;5&quot;/&gt;&lt;property id=&quot;20300&quot; value=&quot;Slide 20&quot;/&gt;&lt;property id=&quot;20307&quot; value=&quot;279&quot;/&gt;&lt;/object&gt;&lt;object type=&quot;3&quot; unique_id=&quot;10029&quot;&gt;&lt;property id=&quot;20148&quot; value=&quot;5&quot;/&gt;&lt;property id=&quot;20300&quot; value=&quot;Slide 23 - &amp;quot;Bµi tËp vÒ nhµ&amp;quot;&quot;/&gt;&lt;property id=&quot;20307&quot; value=&quot;312&quot;/&gt;&lt;/object&gt;&lt;object type=&quot;3&quot; unique_id=&quot;10535&quot;&gt;&lt;property id=&quot;20148&quot; value=&quot;5&quot;/&gt;&lt;property id=&quot;20300&quot; value=&quot;Slide 11&quot;/&gt;&lt;property id=&quot;20307&quot; value=&quot;340&quot;/&gt;&lt;/object&gt;&lt;object type=&quot;3&quot; unique_id=&quot;10536&quot;&gt;&lt;property id=&quot;20148&quot; value=&quot;5&quot;/&gt;&lt;property id=&quot;20300&quot; value=&quot;Slide 8&quot;/&gt;&lt;property id=&quot;20307&quot; value=&quot;341&quot;/&gt;&lt;/object&gt;&lt;object type=&quot;3&quot; unique_id=&quot;10537&quot;&gt;&lt;property id=&quot;20148&quot; value=&quot;5&quot;/&gt;&lt;property id=&quot;20300&quot; value=&quot;Slide 9&quot;/&gt;&lt;property id=&quot;20307&quot; value=&quot;342&quot;/&gt;&lt;/object&gt;&lt;object type=&quot;3&quot; unique_id=&quot;10538&quot;&gt;&lt;property id=&quot;20148&quot; value=&quot;5&quot;/&gt;&lt;property id=&quot;20300&quot; value=&quot;Slide 12&quot;/&gt;&lt;property id=&quot;20307&quot; value=&quot;343&quot;/&gt;&lt;/object&gt;&lt;object type=&quot;3&quot; unique_id=&quot;11016&quot;&gt;&lt;property id=&quot;20148&quot; value=&quot;5&quot;/&gt;&lt;property id=&quot;20300&quot; value=&quot;Slide 2&quot;/&gt;&lt;property id=&quot;20307&quot; value=&quot;349&quot;/&gt;&lt;/object&gt;&lt;object type=&quot;3&quot; unique_id=&quot;11402&quot;&gt;&lt;property id=&quot;20148&quot; value=&quot;5&quot;/&gt;&lt;property id=&quot;20300&quot; value=&quot;Slide 4&quot;/&gt;&lt;property id=&quot;20307&quot; value=&quot;350&quot;/&gt;&lt;/object&gt;&lt;object type=&quot;3&quot; unique_id=&quot;11457&quot;&gt;&lt;property id=&quot;20148&quot; value=&quot;5&quot;/&gt;&lt;property id=&quot;20300&quot; value=&quot;Slide 5&quot;/&gt;&lt;property id=&quot;20307&quot; value=&quot;361&quot;/&gt;&lt;/object&gt;&lt;object type=&quot;3&quot; unique_id=&quot;11806&quot;&gt;&lt;property id=&quot;20148&quot; value=&quot;5&quot;/&gt;&lt;property id=&quot;20300&quot; value=&quot;Slide 10&quot;/&gt;&lt;property id=&quot;20307&quot; value=&quot;362&quot;/&gt;&lt;/object&gt;&lt;object type=&quot;3&quot; unique_id=&quot;11850&quot;&gt;&lt;property id=&quot;20148&quot; value=&quot;5&quot;/&gt;&lt;property id=&quot;20300&quot; value=&quot;Slide 13&quot;/&gt;&lt;property id=&quot;20307&quot; value=&quot;363&quot;/&gt;&lt;/object&gt;&lt;object type=&quot;3&quot; unique_id=&quot;12117&quot;&gt;&lt;property id=&quot;20148&quot; value=&quot;5&quot;/&gt;&lt;property id=&quot;20300&quot; value=&quot;Slide 15&quot;/&gt;&lt;property id=&quot;20307&quot; value=&quot;364&quot;/&gt;&lt;/object&gt;&lt;object type=&quot;3&quot; unique_id=&quot;12388&quot;&gt;&lt;property id=&quot;20148&quot; value=&quot;5&quot;/&gt;&lt;property id=&quot;20300&quot; value=&quot;Slide 19 - &amp;quot; Bài tập&amp;quot;&quot;/&gt;&lt;property id=&quot;20307&quot; value=&quot;365&quot;/&gt;&lt;/object&gt;&lt;object type=&quot;3&quot; unique_id=&quot;13005&quot;&gt;&lt;property id=&quot;20148&quot; value=&quot;5&quot;/&gt;&lt;property id=&quot;20300&quot; value=&quot;Slide 22&quot;/&gt;&lt;property id=&quot;20307&quot; value=&quot;367&quot;/&gt;&lt;/object&gt;&lt;object type=&quot;3&quot; unique_id=&quot;13117&quot;&gt;&lt;property id=&quot;20148&quot; value=&quot;5&quot;/&gt;&lt;property id=&quot;20300&quot; value=&quot;Slide 18&quot;/&gt;&lt;property id=&quot;20307&quot; value=&quot;368&quot;/&gt;&lt;/object&gt;&lt;object type=&quot;3&quot; unique_id=&quot;13396&quot;&gt;&lt;property id=&quot;20148&quot; value=&quot;5&quot;/&gt;&lt;property id=&quot;20300&quot; value=&quot;Slide 21&quot;/&gt;&lt;property id=&quot;20307&quot; value=&quot;369&quot;/&gt;&lt;/object&gt;&lt;object type=&quot;3&quot; unique_id=&quot;13781&quot;&gt;&lt;property id=&quot;20148&quot; value=&quot;5&quot;/&gt;&lt;property id=&quot;20300&quot; value=&quot;Slide 1&quot;/&gt;&lt;property id=&quot;20307&quot; value=&quot;370&quot;/&gt;&lt;/object&gt;&lt;object type=&quot;3&quot; unique_id=&quot;13782&quot;&gt;&lt;property id=&quot;20148&quot; value=&quot;5&quot;/&gt;&lt;property id=&quot;20300&quot; value=&quot;Slide 24&quot;/&gt;&lt;property id=&quot;20307&quot; value=&quot;37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|1.5|5.4|0.8|1.2|0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r="100000" b="10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r="100000" b="10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</TotalTime>
  <Words>1346</Words>
  <Application>Microsoft Office PowerPoint</Application>
  <PresentationFormat>On-screen Show (4:3)</PresentationFormat>
  <Paragraphs>327</Paragraphs>
  <Slides>23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.VnArial Narrow</vt:lpstr>
      <vt:lpstr>.VnTime</vt:lpstr>
      <vt:lpstr>.VnTimeH</vt:lpstr>
      <vt:lpstr>Arial</vt:lpstr>
      <vt:lpstr>Tahoma</vt:lpstr>
      <vt:lpstr>Times New Roman</vt:lpstr>
      <vt:lpstr>VNI-Bodon-Poster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tập</vt:lpstr>
      <vt:lpstr>PowerPoint Presentation</vt:lpstr>
      <vt:lpstr>PowerPoint Presentation</vt:lpstr>
      <vt:lpstr>PowerPoint Presentation</vt:lpstr>
      <vt:lpstr>Bµi tËp vÒ nhµ</vt:lpstr>
      <vt:lpstr>PowerPoint Presentation</vt:lpstr>
    </vt:vector>
  </TitlesOfParts>
  <Company>Trong Nhan Co.Ltd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</dc:creator>
  <cp:lastModifiedBy>Admin</cp:lastModifiedBy>
  <cp:revision>266</cp:revision>
  <dcterms:created xsi:type="dcterms:W3CDTF">2004-11-08T14:31:23Z</dcterms:created>
  <dcterms:modified xsi:type="dcterms:W3CDTF">2023-04-01T03:13:29Z</dcterms:modified>
</cp:coreProperties>
</file>