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77" r:id="rId3"/>
    <p:sldId id="451" r:id="rId4"/>
    <p:sldId id="469" r:id="rId5"/>
    <p:sldId id="472" r:id="rId6"/>
    <p:sldId id="473" r:id="rId7"/>
    <p:sldId id="454" r:id="rId8"/>
    <p:sldId id="455" r:id="rId9"/>
    <p:sldId id="474" r:id="rId10"/>
    <p:sldId id="475" r:id="rId11"/>
    <p:sldId id="487" r:id="rId12"/>
    <p:sldId id="483" r:id="rId13"/>
    <p:sldId id="463" r:id="rId14"/>
    <p:sldId id="486" r:id="rId15"/>
    <p:sldId id="490" r:id="rId16"/>
    <p:sldId id="478" r:id="rId17"/>
    <p:sldId id="492" r:id="rId18"/>
    <p:sldId id="459" r:id="rId19"/>
    <p:sldId id="494" r:id="rId20"/>
    <p:sldId id="461" r:id="rId21"/>
    <p:sldId id="479" r:id="rId22"/>
    <p:sldId id="480" r:id="rId23"/>
    <p:sldId id="466" r:id="rId24"/>
    <p:sldId id="481" r:id="rId25"/>
    <p:sldId id="482" r:id="rId26"/>
    <p:sldId id="495" r:id="rId27"/>
    <p:sldId id="496" r:id="rId2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7297" autoAdjust="0"/>
  </p:normalViewPr>
  <p:slideViewPr>
    <p:cSldViewPr snapToGrid="0">
      <p:cViewPr varScale="1">
        <p:scale>
          <a:sx n="71" d="100"/>
          <a:sy n="71" d="100"/>
        </p:scale>
        <p:origin x="1186" y="53"/>
      </p:cViewPr>
      <p:guideLst>
        <p:guide orient="horz" pos="2160"/>
        <p:guide pos="3840"/>
      </p:guideLst>
    </p:cSldViewPr>
  </p:slideViewPr>
  <p:notesTextViewPr>
    <p:cViewPr>
      <p:scale>
        <a:sx n="1" d="1"/>
        <a:sy n="1" d="1"/>
      </p:scale>
      <p:origin x="0" y="0"/>
    </p:cViewPr>
  </p:notesTextViewPr>
  <p:sorterViewPr>
    <p:cViewPr>
      <p:scale>
        <a:sx n="100" d="100"/>
        <a:sy n="100" d="100"/>
      </p:scale>
      <p:origin x="0" y="130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A531585-766F-40BD-80CC-822935036EB6}" type="datetimeFigureOut">
              <a:rPr lang="en-US" smtClean="0"/>
              <a:t>5/2/2023</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10D68B5-3182-4FD6-90C4-FAFEB6F252BB}" type="slidenum">
              <a:rPr lang="en-US" smtClean="0"/>
              <a:t>‹#›</a:t>
            </a:fld>
            <a:endParaRPr lang="en-US"/>
          </a:p>
        </p:txBody>
      </p:sp>
    </p:spTree>
    <p:extLst>
      <p:ext uri="{BB962C8B-B14F-4D97-AF65-F5344CB8AC3E}">
        <p14:creationId xmlns:p14="http://schemas.microsoft.com/office/powerpoint/2010/main" val="378376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7218E3B-D6AC-450F-8AFB-B7E5F616EC0A}" type="datetimeFigureOut">
              <a:rPr lang="en-US" smtClean="0"/>
              <a:t>5/2/2023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C3E25041-0832-49BD-BF86-C8B042A6C2DB}" type="slidenum">
              <a:rPr lang="en-US" smtClean="0"/>
              <a:t>‹#›</a:t>
            </a:fld>
            <a:endParaRPr lang="en-US"/>
          </a:p>
        </p:txBody>
      </p:sp>
    </p:spTree>
    <p:extLst>
      <p:ext uri="{BB962C8B-B14F-4D97-AF65-F5344CB8AC3E}">
        <p14:creationId xmlns:p14="http://schemas.microsoft.com/office/powerpoint/2010/main" val="363839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41425"/>
            <a:ext cx="5954712"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a:t>
            </a:fld>
            <a:endParaRPr lang="en-US"/>
          </a:p>
        </p:txBody>
      </p:sp>
    </p:spTree>
    <p:extLst>
      <p:ext uri="{BB962C8B-B14F-4D97-AF65-F5344CB8AC3E}">
        <p14:creationId xmlns:p14="http://schemas.microsoft.com/office/powerpoint/2010/main" val="145189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chóp đều này có các yếu tố về cạnh, về đáy và chiều cao như thế nào?</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2</a:t>
            </a:fld>
            <a:endParaRPr lang="en-US"/>
          </a:p>
        </p:txBody>
      </p:sp>
    </p:spTree>
    <p:extLst>
      <p:ext uri="{BB962C8B-B14F-4D97-AF65-F5344CB8AC3E}">
        <p14:creationId xmlns:p14="http://schemas.microsoft.com/office/powerpoint/2010/main" val="78910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7</a:t>
            </a:fld>
            <a:endParaRPr lang="en-US"/>
          </a:p>
        </p:txBody>
      </p:sp>
    </p:spTree>
    <p:extLst>
      <p:ext uri="{BB962C8B-B14F-4D97-AF65-F5344CB8AC3E}">
        <p14:creationId xmlns:p14="http://schemas.microsoft.com/office/powerpoint/2010/main" val="7347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Cắt</a:t>
            </a:r>
            <a:r>
              <a:rPr lang="en-US" baseline="0"/>
              <a:t> hình chóp đều bởi mặt phẳng // đáy, bỏ</a:t>
            </a:r>
          </a:p>
          <a:p>
            <a:r>
              <a:rPr lang="en-US"/>
              <a:t>Sửa</a:t>
            </a:r>
            <a:r>
              <a:rPr lang="en-US" baseline="0"/>
              <a:t> lại hết các điểm</a:t>
            </a:r>
          </a:p>
          <a:p>
            <a:r>
              <a:rPr lang="en-US" baseline="0"/>
              <a:t>Thể hiện phần cắt</a:t>
            </a:r>
          </a:p>
          <a:p>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13</a:t>
            </a:fld>
            <a:endParaRPr lang="en-US"/>
          </a:p>
        </p:txBody>
      </p:sp>
    </p:spTree>
    <p:extLst>
      <p:ext uri="{BB962C8B-B14F-4D97-AF65-F5344CB8AC3E}">
        <p14:creationId xmlns:p14="http://schemas.microsoft.com/office/powerpoint/2010/main" val="170097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a:t>
            </a:r>
            <a:r>
              <a:rPr lang="en-US" baseline="0"/>
              <a:t> Vẽ lại điểm</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14</a:t>
            </a:fld>
            <a:endParaRPr lang="en-US"/>
          </a:p>
        </p:txBody>
      </p:sp>
    </p:spTree>
    <p:extLst>
      <p:ext uri="{BB962C8B-B14F-4D97-AF65-F5344CB8AC3E}">
        <p14:creationId xmlns:p14="http://schemas.microsoft.com/office/powerpoint/2010/main" val="242901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17</a:t>
            </a:fld>
            <a:endParaRPr lang="en-US"/>
          </a:p>
        </p:txBody>
      </p:sp>
    </p:spTree>
    <p:extLst>
      <p:ext uri="{BB962C8B-B14F-4D97-AF65-F5344CB8AC3E}">
        <p14:creationId xmlns:p14="http://schemas.microsoft.com/office/powerpoint/2010/main" val="371488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Vậy</a:t>
                </a:r>
                <a:r>
                  <a:rPr lang="en-US" baseline="0"/>
                  <a:t> thể tích hình chóp đều được xây dựng như thế nào?</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Nếu lấy dụng cụ hình chóp đều nói trên, múc đầy nước rồi đổ hết vào lăng trụ thì</a:t>
                </a:r>
                <a:r>
                  <a:rPr lang="en-US" baseline="0"/>
                  <a:t> thấy chiều cao cột nước bằng </a:t>
                </a:r>
                <a14:m>
                  <m:oMath xmlns:m="http://schemas.openxmlformats.org/officeDocument/2006/math">
                    <m:f>
                      <m:fPr>
                        <m:ctrlPr>
                          <a:rPr lang="en-US" b="0" i="1" baseline="0" smtClean="0">
                            <a:latin typeface="Cambria Math" panose="02040503050406030204" pitchFamily="18" charset="0"/>
                          </a:rPr>
                        </m:ctrlPr>
                      </m:fPr>
                      <m:num>
                        <m:r>
                          <a:rPr lang="en-US" b="0" i="1" baseline="0" smtClean="0">
                            <a:latin typeface="Cambria Math"/>
                          </a:rPr>
                          <m:t>1</m:t>
                        </m:r>
                      </m:num>
                      <m:den>
                        <m:r>
                          <a:rPr lang="en-US" b="0" i="1" baseline="0" smtClean="0">
                            <a:latin typeface="Cambria Math"/>
                          </a:rPr>
                          <m:t>3</m:t>
                        </m:r>
                      </m:den>
                    </m:f>
                  </m:oMath>
                </a14:m>
                <a:r>
                  <a:rPr lang="en-US"/>
                  <a:t> chiều</a:t>
                </a:r>
                <a:r>
                  <a:rPr lang="en-US" baseline="0"/>
                  <a:t> cao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Có nghĩa là thể tích hình chóp bằng 1/3 thể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Mà thể tích hình lăng trụ = 1/3 S đáy x chiều cao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Nên thể tích hình chóp bằng 1/3 S đáy x chiều cao</a:t>
                </a:r>
                <a:endParaRPr lang="en-US"/>
              </a:p>
              <a:p>
                <a:endParaRPr lang="en-US"/>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Vậy</a:t>
                </a:r>
                <a:r>
                  <a:rPr lang="en-US" baseline="0" smtClean="0"/>
                  <a:t> thể tích hình chóp đều được xây dựng như thế nào?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Nếu lấy dụng cụ hình chóp đều nói trên, múc đầy nước rồi đổ hết vào lăng trụ thì</a:t>
                </a:r>
                <a:r>
                  <a:rPr lang="en-US" baseline="0" smtClean="0"/>
                  <a:t> thấy chiều cao cột nước bằng </a:t>
                </a:r>
                <a:r>
                  <a:rPr lang="en-US" b="0" i="0" baseline="0" smtClean="0">
                    <a:latin typeface="Cambria Math"/>
                  </a:rPr>
                  <a:t>1/3</a:t>
                </a:r>
                <a:r>
                  <a:rPr lang="en-US" smtClean="0"/>
                  <a:t> chiều</a:t>
                </a:r>
                <a:r>
                  <a:rPr lang="en-US" baseline="0" smtClean="0"/>
                  <a:t> cao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Có nghĩa là thể tích hình chóp bằng 1/3 thể hình lăng trụ</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Mà thể tích hình lăng trụ = 1/3 S đáy x chiều cao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Nên thể tích hình chóp bằng 1/3 S đáy x chiều cao</a:t>
                </a:r>
                <a:endParaRPr lang="en-US" smtClean="0"/>
              </a:p>
              <a:p>
                <a:endParaRPr lang="en-US"/>
              </a:p>
            </p:txBody>
          </p:sp>
        </mc:Fallback>
      </mc:AlternateContent>
      <p:sp>
        <p:nvSpPr>
          <p:cNvPr id="4" name="Slide Number Placeholder 3"/>
          <p:cNvSpPr>
            <a:spLocks noGrp="1"/>
          </p:cNvSpPr>
          <p:nvPr>
            <p:ph type="sldNum" sz="quarter" idx="10"/>
          </p:nvPr>
        </p:nvSpPr>
        <p:spPr/>
        <p:txBody>
          <a:bodyPr/>
          <a:lstStyle/>
          <a:p>
            <a:fld id="{C3E25041-0832-49BD-BF86-C8B042A6C2DB}" type="slidenum">
              <a:rPr lang="en-US" smtClean="0"/>
              <a:t>18</a:t>
            </a:fld>
            <a:endParaRPr lang="en-US"/>
          </a:p>
        </p:txBody>
      </p:sp>
    </p:spTree>
    <p:extLst>
      <p:ext uri="{BB962C8B-B14F-4D97-AF65-F5344CB8AC3E}">
        <p14:creationId xmlns:p14="http://schemas.microsoft.com/office/powerpoint/2010/main" val="310823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Xóa</a:t>
            </a:r>
            <a:r>
              <a:rPr lang="en-US" baseline="0"/>
              <a:t> điền, </a:t>
            </a:r>
            <a:endParaRPr lang="en-US"/>
          </a:p>
        </p:txBody>
      </p:sp>
      <p:sp>
        <p:nvSpPr>
          <p:cNvPr id="4" name="Slide Number Placeholder 3"/>
          <p:cNvSpPr>
            <a:spLocks noGrp="1"/>
          </p:cNvSpPr>
          <p:nvPr>
            <p:ph type="sldNum" sz="quarter" idx="10"/>
          </p:nvPr>
        </p:nvSpPr>
        <p:spPr/>
        <p:txBody>
          <a:bodyPr/>
          <a:lstStyle/>
          <a:p>
            <a:fld id="{C3E25041-0832-49BD-BF86-C8B042A6C2DB}" type="slidenum">
              <a:rPr lang="en-US" smtClean="0"/>
              <a:t>19</a:t>
            </a:fld>
            <a:endParaRPr lang="en-US"/>
          </a:p>
        </p:txBody>
      </p:sp>
    </p:spTree>
    <p:extLst>
      <p:ext uri="{BB962C8B-B14F-4D97-AF65-F5344CB8AC3E}">
        <p14:creationId xmlns:p14="http://schemas.microsoft.com/office/powerpoint/2010/main" val="371488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Vẽ</a:t>
            </a:r>
          </a:p>
        </p:txBody>
      </p:sp>
      <p:sp>
        <p:nvSpPr>
          <p:cNvPr id="4" name="Slide Number Placeholder 3"/>
          <p:cNvSpPr>
            <a:spLocks noGrp="1"/>
          </p:cNvSpPr>
          <p:nvPr>
            <p:ph type="sldNum" sz="quarter" idx="10"/>
          </p:nvPr>
        </p:nvSpPr>
        <p:spPr/>
        <p:txBody>
          <a:bodyPr/>
          <a:lstStyle/>
          <a:p>
            <a:fld id="{C3E25041-0832-49BD-BF86-C8B042A6C2DB}" type="slidenum">
              <a:rPr lang="en-US" smtClean="0"/>
              <a:t>27</a:t>
            </a:fld>
            <a:endParaRPr lang="en-US"/>
          </a:p>
        </p:txBody>
      </p:sp>
    </p:spTree>
    <p:extLst>
      <p:ext uri="{BB962C8B-B14F-4D97-AF65-F5344CB8AC3E}">
        <p14:creationId xmlns:p14="http://schemas.microsoft.com/office/powerpoint/2010/main" val="35488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2408A7-D690-41B6-BC9B-ECC20E5E4BF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53459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08A7-D690-41B6-BC9B-ECC20E5E4BF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4610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08A7-D690-41B6-BC9B-ECC20E5E4BF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3247753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62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nSpc>
                <a:spcPct val="120000"/>
              </a:lnSpc>
              <a:defRPr sz="3000" b="1">
                <a:solidFill>
                  <a:srgbClr val="FFFF00"/>
                </a:solidFill>
                <a:latin typeface="Palatino Linotype" pitchFamily="18" charset="0"/>
                <a:cs typeface="Arial" pitchFamily="34" charset="0"/>
              </a:defRPr>
            </a:lvl1pPr>
          </a:lstStyle>
          <a:p>
            <a:r>
              <a:rPr lang="en-US" dirty="0"/>
              <a:t>Click </a:t>
            </a:r>
            <a:r>
              <a:rPr lang="en-US"/>
              <a:t>to edit </a:t>
            </a:r>
            <a:r>
              <a:rPr lang="en-US" dirty="0"/>
              <a:t>Master </a:t>
            </a:r>
            <a:br>
              <a:rPr lang="en-US" dirty="0"/>
            </a:br>
            <a:r>
              <a:rPr lang="en-US" dirty="0"/>
              <a:t>title style</a:t>
            </a:r>
          </a:p>
        </p:txBody>
      </p:sp>
      <p:sp>
        <p:nvSpPr>
          <p:cNvPr id="3" name="Content Placeholder 2"/>
          <p:cNvSpPr>
            <a:spLocks noGrp="1"/>
          </p:cNvSpPr>
          <p:nvPr>
            <p:ph idx="1"/>
          </p:nvPr>
        </p:nvSpPr>
        <p:spPr/>
        <p:txBody>
          <a:bodyPr>
            <a:normAutofit/>
          </a:bodyPr>
          <a:lstStyle>
            <a:lvl1pPr>
              <a:lnSpc>
                <a:spcPct val="120000"/>
              </a:lnSpc>
              <a:spcBef>
                <a:spcPts val="600"/>
              </a:spcBef>
              <a:defRPr sz="2400" b="1">
                <a:solidFill>
                  <a:schemeClr val="bg1"/>
                </a:solidFill>
                <a:latin typeface="Palatino Linotype" pitchFamily="18" charset="0"/>
                <a:cs typeface="Arial" pitchFamily="34" charset="0"/>
              </a:defRPr>
            </a:lvl1pPr>
            <a:lvl2pPr>
              <a:lnSpc>
                <a:spcPct val="120000"/>
              </a:lnSpc>
              <a:spcBef>
                <a:spcPts val="600"/>
              </a:spcBef>
              <a:defRPr sz="2400" b="1">
                <a:solidFill>
                  <a:schemeClr val="bg1"/>
                </a:solidFill>
                <a:latin typeface="Palatino Linotype" pitchFamily="18" charset="0"/>
                <a:cs typeface="Arial" pitchFamily="34" charset="0"/>
              </a:defRPr>
            </a:lvl2pPr>
            <a:lvl3pPr>
              <a:lnSpc>
                <a:spcPct val="120000"/>
              </a:lnSpc>
              <a:spcBef>
                <a:spcPts val="600"/>
              </a:spcBef>
              <a:defRPr sz="2400" b="1">
                <a:solidFill>
                  <a:schemeClr val="bg1"/>
                </a:solidFill>
                <a:latin typeface="Palatino Linotype" pitchFamily="18" charset="0"/>
                <a:cs typeface="Arial" pitchFamily="34" charset="0"/>
              </a:defRPr>
            </a:lvl3pPr>
            <a:lvl4pPr>
              <a:lnSpc>
                <a:spcPct val="120000"/>
              </a:lnSpc>
              <a:spcBef>
                <a:spcPts val="600"/>
              </a:spcBef>
              <a:defRPr sz="2400" b="1">
                <a:solidFill>
                  <a:schemeClr val="bg1"/>
                </a:solidFill>
                <a:latin typeface="Palatino Linotype" pitchFamily="18" charset="0"/>
                <a:cs typeface="Arial" pitchFamily="34" charset="0"/>
              </a:defRPr>
            </a:lvl4pPr>
            <a:lvl5pPr>
              <a:lnSpc>
                <a:spcPct val="120000"/>
              </a:lnSpc>
              <a:spcBef>
                <a:spcPts val="600"/>
              </a:spcBef>
              <a:defRPr sz="2400" b="1">
                <a:solidFill>
                  <a:schemeClr val="bg1"/>
                </a:solidFill>
                <a:latin typeface="Palatino Linotype" pitchFamily="18" charset="0"/>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2408A7-D690-41B6-BC9B-ECC20E5E4BF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9107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2408A7-D690-41B6-BC9B-ECC20E5E4BF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97519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408A7-D690-41B6-BC9B-ECC20E5E4BF7}"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08642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408A7-D690-41B6-BC9B-ECC20E5E4BF7}"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67070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408A7-D690-41B6-BC9B-ECC20E5E4BF7}"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18700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08A7-D690-41B6-BC9B-ECC20E5E4BF7}"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97912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08A7-D690-41B6-BC9B-ECC20E5E4BF7}"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422525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08A7-D690-41B6-BC9B-ECC20E5E4BF7}"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384346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08A7-D690-41B6-BC9B-ECC20E5E4BF7}" type="datetimeFigureOut">
              <a:rPr lang="en-US" smtClean="0"/>
              <a:t>5/2/2023</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6BEE-7DBB-41E8-A7C9-35769BF471EE}" type="slidenum">
              <a:rPr lang="en-US" smtClean="0"/>
              <a:t>‹#›</a:t>
            </a:fld>
            <a:endParaRPr lang="en-US"/>
          </a:p>
        </p:txBody>
      </p:sp>
    </p:spTree>
    <p:extLst>
      <p:ext uri="{BB962C8B-B14F-4D97-AF65-F5344CB8AC3E}">
        <p14:creationId xmlns:p14="http://schemas.microsoft.com/office/powerpoint/2010/main" val="40065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6.(21.4).%20Hinh%20chop/Hinh%20chop%20giay%20o%20li.gsp"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6.(21.4).%20Hinh%20chop/2.%20Hinh%20chop%20tu%20giac%20deu%20.cg3" TargetMode="Externa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9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9.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emf"/><Relationship Id="rId5" Type="http://schemas.openxmlformats.org/officeDocument/2006/relationships/image" Target="../media/image30.emf"/><Relationship Id="rId10" Type="http://schemas.openxmlformats.org/officeDocument/2006/relationships/image" Target="../media/image32.jpeg"/><Relationship Id="rId4" Type="http://schemas.openxmlformats.org/officeDocument/2006/relationships/image" Target="../media/image4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8846" y="957959"/>
            <a:ext cx="9254136" cy="1200329"/>
          </a:xfrm>
          <a:prstGeom prst="rect">
            <a:avLst/>
          </a:prstGeom>
          <a:noFill/>
        </p:spPr>
        <p:txBody>
          <a:bodyPr wrap="none" rtlCol="0">
            <a:spAutoFit/>
          </a:bodyPr>
          <a:lstStyle/>
          <a:p>
            <a:pPr algn="ctr"/>
            <a:r>
              <a:rPr lang="en-US" sz="3600" b="1">
                <a:solidFill>
                  <a:srgbClr val="FFFF00"/>
                </a:solidFill>
                <a:latin typeface="Arial" panose="020B0604020202020204" pitchFamily="34" charset="0"/>
                <a:cs typeface="Arial" panose="020B0604020202020204" pitchFamily="34" charset="0"/>
              </a:rPr>
              <a:t>CHƯƠNG IV</a:t>
            </a:r>
            <a:endParaRPr lang="en-US" sz="3600" b="1" dirty="0">
              <a:solidFill>
                <a:srgbClr val="FFFF00"/>
              </a:solidFill>
              <a:latin typeface="Arial" panose="020B0604020202020204" pitchFamily="34" charset="0"/>
              <a:cs typeface="Arial" panose="020B0604020202020204" pitchFamily="34" charset="0"/>
            </a:endParaRPr>
          </a:p>
          <a:p>
            <a:pPr algn="ctr"/>
            <a:r>
              <a:rPr lang="en-US" sz="3600" b="1">
                <a:solidFill>
                  <a:srgbClr val="FFFF00"/>
                </a:solidFill>
                <a:latin typeface="Arial" panose="020B0604020202020204" pitchFamily="34" charset="0"/>
                <a:cs typeface="Arial" panose="020B0604020202020204" pitchFamily="34" charset="0"/>
              </a:rPr>
              <a:t>HÌNH LĂNG TRỤ ĐỨNG, HÌNH CHÓP ĐỀU</a:t>
            </a:r>
            <a:endParaRPr lang="en-US" sz="3600" b="1"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273658" y="2445035"/>
            <a:ext cx="11085086" cy="2025619"/>
          </a:xfrm>
          <a:prstGeom prst="rect">
            <a:avLst/>
          </a:prstGeom>
          <a:noFill/>
        </p:spPr>
        <p:txBody>
          <a:bodyPr wrap="none" rtlCol="0">
            <a:spAutoFit/>
          </a:bodyPr>
          <a:lstStyle/>
          <a:p>
            <a:pPr algn="ctr">
              <a:lnSpc>
                <a:spcPct val="120000"/>
              </a:lnSpc>
            </a:pPr>
            <a:r>
              <a:rPr lang="en-US" sz="3600" b="1">
                <a:solidFill>
                  <a:schemeClr val="bg1"/>
                </a:solidFill>
                <a:latin typeface="Arial" panose="020B0604020202020204" pitchFamily="34" charset="0"/>
                <a:cs typeface="Arial" panose="020B0604020202020204" pitchFamily="34" charset="0"/>
              </a:rPr>
              <a:t>B. Hình chóp đều</a:t>
            </a:r>
          </a:p>
          <a:p>
            <a:pPr algn="ctr">
              <a:lnSpc>
                <a:spcPct val="120000"/>
              </a:lnSpc>
            </a:pPr>
            <a:r>
              <a:rPr lang="en-US" sz="3600" b="1">
                <a:solidFill>
                  <a:schemeClr val="bg1"/>
                </a:solidFill>
                <a:latin typeface="Arial" panose="020B0604020202020204" pitchFamily="34" charset="0"/>
                <a:cs typeface="Arial" panose="020B0604020202020204" pitchFamily="34" charset="0"/>
              </a:rPr>
              <a:t>Hình chóp đều – Hình chóp cụt đều</a:t>
            </a:r>
          </a:p>
          <a:p>
            <a:pPr algn="ctr">
              <a:lnSpc>
                <a:spcPct val="120000"/>
              </a:lnSpc>
            </a:pPr>
            <a:r>
              <a:rPr lang="en-US" sz="3600" b="1">
                <a:solidFill>
                  <a:schemeClr val="bg1"/>
                </a:solidFill>
                <a:latin typeface="Arial" panose="020B0604020202020204" pitchFamily="34" charset="0"/>
                <a:cs typeface="Arial" panose="020B0604020202020204" pitchFamily="34" charset="0"/>
              </a:rPr>
              <a:t>  Diện tích xung quanh và Thể tích hình chóp đều </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7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32" y="194469"/>
            <a:ext cx="10515600" cy="1325563"/>
          </a:xfrm>
        </p:spPr>
        <p:txBody>
          <a:bodyPr/>
          <a:lstStyle/>
          <a:p>
            <a:r>
              <a:rPr lang="en-US"/>
              <a:t>2. Hình chóp đều</a:t>
            </a:r>
          </a:p>
        </p:txBody>
      </p:sp>
      <p:sp>
        <p:nvSpPr>
          <p:cNvPr id="52" name="Content Placeholder 2"/>
          <p:cNvSpPr>
            <a:spLocks noGrp="1"/>
          </p:cNvSpPr>
          <p:nvPr>
            <p:ph idx="1"/>
          </p:nvPr>
        </p:nvSpPr>
        <p:spPr>
          <a:xfrm>
            <a:off x="838200" y="1310640"/>
            <a:ext cx="10515600" cy="4866323"/>
          </a:xfrm>
        </p:spPr>
        <p:txBody>
          <a:bodyPr/>
          <a:lstStyle/>
          <a:p>
            <a:pPr marL="0" indent="0">
              <a:buNone/>
            </a:pPr>
            <a:r>
              <a:rPr lang="en-US">
                <a:solidFill>
                  <a:srgbClr val="FFFF00"/>
                </a:solidFill>
              </a:rPr>
              <a:t>a. Định nghĩa: </a:t>
            </a:r>
            <a:r>
              <a:rPr lang="en-US"/>
              <a:t>Hình chóp đều là hình chóp có mặt đáy là một đa giác đều, các mặt bên là những tam giác cân bằng nhau có chung đỉnh (là đỉnh của hình chóp).</a:t>
            </a:r>
          </a:p>
          <a:p>
            <a:pPr marL="0" indent="0">
              <a:buNone/>
            </a:pPr>
            <a:endParaRPr lang="en-US"/>
          </a:p>
          <a:p>
            <a:pPr marL="0" indent="0">
              <a:buNone/>
            </a:pPr>
            <a:endParaRPr lang="en-US"/>
          </a:p>
        </p:txBody>
      </p:sp>
      <p:sp>
        <p:nvSpPr>
          <p:cNvPr id="6" name="Content Placeholder 2"/>
          <p:cNvSpPr txBox="1">
            <a:spLocks/>
          </p:cNvSpPr>
          <p:nvPr/>
        </p:nvSpPr>
        <p:spPr>
          <a:xfrm>
            <a:off x="883920" y="2880360"/>
            <a:ext cx="6339840" cy="4866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FFFF00"/>
                </a:solidFill>
              </a:rPr>
              <a:t>b. Nhận xét:</a:t>
            </a:r>
          </a:p>
          <a:p>
            <a:pPr marL="0" indent="0">
              <a:buFont typeface="Arial" panose="020B0604020202020204" pitchFamily="34" charset="0"/>
              <a:buNone/>
            </a:pPr>
            <a:r>
              <a:rPr lang="en-US"/>
              <a:t>Trên hình chóp đều S.ABCD</a:t>
            </a:r>
          </a:p>
          <a:p>
            <a:pPr marL="0" indent="0">
              <a:buFont typeface="Arial" panose="020B0604020202020204" pitchFamily="34" charset="0"/>
              <a:buNone/>
            </a:pPr>
            <a:r>
              <a:rPr lang="en-US"/>
              <a:t>- Chân đường cao H là tâm </a:t>
            </a:r>
            <a:r>
              <a:rPr lang="en-US">
                <a:solidFill>
                  <a:srgbClr val="FFC000"/>
                </a:solidFill>
              </a:rPr>
              <a:t>đường tròn </a:t>
            </a:r>
            <a:r>
              <a:rPr lang="en-US"/>
              <a:t>đi qua các đỉnh của mặt đáy</a:t>
            </a:r>
          </a:p>
          <a:p>
            <a:pPr marL="0" indent="0">
              <a:buFont typeface="Arial" panose="020B0604020202020204" pitchFamily="34" charset="0"/>
              <a:buNone/>
            </a:pPr>
            <a:r>
              <a:rPr lang="en-US"/>
              <a:t>- Đường cao vẽ từ đỉnh S của mỗi mặt bên của hình chóp đều được gọi là </a:t>
            </a:r>
            <a:r>
              <a:rPr lang="en-US">
                <a:solidFill>
                  <a:srgbClr val="FFC000"/>
                </a:solidFill>
              </a:rPr>
              <a:t>trung đoạn </a:t>
            </a:r>
            <a:r>
              <a:rPr lang="en-US"/>
              <a:t>của hình chóp đó </a:t>
            </a:r>
            <a:r>
              <a:rPr lang="en-US">
                <a:solidFill>
                  <a:srgbClr val="FFC000"/>
                </a:solidFill>
              </a:rPr>
              <a:t>(SI)</a:t>
            </a: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286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4175" y="2247595"/>
            <a:ext cx="4103370" cy="422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rot="566345">
            <a:off x="7633885" y="4844297"/>
            <a:ext cx="4203951" cy="14121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91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385" y="2180274"/>
            <a:ext cx="4188027" cy="43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47232" y="194469"/>
            <a:ext cx="10515600" cy="1325563"/>
          </a:xfrm>
        </p:spPr>
        <p:txBody>
          <a:bodyPr/>
          <a:lstStyle/>
          <a:p>
            <a:r>
              <a:rPr lang="en-US"/>
              <a:t>2. Hình chóp đều</a:t>
            </a:r>
          </a:p>
        </p:txBody>
      </p:sp>
      <p:sp>
        <p:nvSpPr>
          <p:cNvPr id="52" name="Content Placeholder 2"/>
          <p:cNvSpPr>
            <a:spLocks noGrp="1"/>
          </p:cNvSpPr>
          <p:nvPr>
            <p:ph idx="1"/>
          </p:nvPr>
        </p:nvSpPr>
        <p:spPr>
          <a:xfrm>
            <a:off x="838200" y="1310640"/>
            <a:ext cx="10515600" cy="4866323"/>
          </a:xfrm>
        </p:spPr>
        <p:txBody>
          <a:bodyPr>
            <a:normAutofit/>
          </a:bodyPr>
          <a:lstStyle/>
          <a:p>
            <a:pPr marL="0" indent="0">
              <a:buNone/>
            </a:pPr>
            <a:r>
              <a:rPr lang="en-US" sz="2200">
                <a:solidFill>
                  <a:srgbClr val="FFFF00"/>
                </a:solidFill>
              </a:rPr>
              <a:t>a. Định nghĩa: </a:t>
            </a:r>
            <a:r>
              <a:rPr lang="en-US" sz="2200"/>
              <a:t>Hình chóp đều là hình chóp có mặt đáy là một đa giác đều, các mặt bên là những tam giác cân bằng nhau có chung đỉnh (là đỉnh của hình chóp).</a:t>
            </a:r>
          </a:p>
          <a:p>
            <a:pPr marL="0" indent="0">
              <a:buNone/>
            </a:pPr>
            <a:endParaRPr lang="en-US" sz="2200"/>
          </a:p>
          <a:p>
            <a:pPr marL="0" indent="0">
              <a:buNone/>
            </a:pPr>
            <a:endParaRPr lang="en-US" sz="2200"/>
          </a:p>
        </p:txBody>
      </p:sp>
      <p:sp>
        <p:nvSpPr>
          <p:cNvPr id="6" name="Content Placeholder 2"/>
          <p:cNvSpPr txBox="1">
            <a:spLocks/>
          </p:cNvSpPr>
          <p:nvPr/>
        </p:nvSpPr>
        <p:spPr>
          <a:xfrm>
            <a:off x="883920" y="2788920"/>
            <a:ext cx="6339840" cy="4866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solidFill>
                  <a:srgbClr val="FFFF00"/>
                </a:solidFill>
              </a:rPr>
              <a:t>b. Nhận xét:</a:t>
            </a:r>
          </a:p>
          <a:p>
            <a:pPr marL="0" indent="0">
              <a:buFont typeface="Arial" panose="020B0604020202020204" pitchFamily="34" charset="0"/>
              <a:buNone/>
            </a:pPr>
            <a:r>
              <a:rPr lang="en-US" sz="2200"/>
              <a:t>Trên hình chóp đều S.ABCD</a:t>
            </a:r>
          </a:p>
          <a:p>
            <a:pPr marL="0" indent="0">
              <a:buFont typeface="Arial" panose="020B0604020202020204" pitchFamily="34" charset="0"/>
              <a:buNone/>
            </a:pPr>
            <a:r>
              <a:rPr lang="en-US" sz="2200"/>
              <a:t>- Chân đường cao H là tâm </a:t>
            </a:r>
            <a:r>
              <a:rPr lang="en-US" sz="2200">
                <a:solidFill>
                  <a:srgbClr val="FFC000"/>
                </a:solidFill>
              </a:rPr>
              <a:t>đường tròn </a:t>
            </a:r>
            <a:r>
              <a:rPr lang="en-US" sz="2200"/>
              <a:t>đi qua các đỉnh của mặt đáy</a:t>
            </a:r>
          </a:p>
          <a:p>
            <a:pPr marL="0" indent="0">
              <a:buFont typeface="Arial" panose="020B0604020202020204" pitchFamily="34" charset="0"/>
              <a:buNone/>
            </a:pPr>
            <a:r>
              <a:rPr lang="en-US" sz="2200"/>
              <a:t>- Đường cao vẽ từ đỉnh S của mỗi mặt bên của hình chóp đều được gọi là </a:t>
            </a:r>
            <a:r>
              <a:rPr lang="en-US" sz="2200">
                <a:solidFill>
                  <a:srgbClr val="FFC000"/>
                </a:solidFill>
              </a:rPr>
              <a:t>trung đoạn </a:t>
            </a:r>
            <a:r>
              <a:rPr lang="en-US" sz="2200"/>
              <a:t>của hình chóp đó </a:t>
            </a:r>
            <a:r>
              <a:rPr lang="en-US" sz="2200">
                <a:solidFill>
                  <a:srgbClr val="FFC000"/>
                </a:solidFill>
              </a:rPr>
              <a:t>(SI)</a:t>
            </a:r>
          </a:p>
          <a:p>
            <a:pPr marL="0" indent="0">
              <a:buFont typeface="Arial" panose="020B0604020202020204" pitchFamily="34" charset="0"/>
              <a:buNone/>
            </a:pPr>
            <a:endParaRPr lang="en-US" sz="2200"/>
          </a:p>
          <a:p>
            <a:pPr marL="0" indent="0">
              <a:buFont typeface="Arial" panose="020B0604020202020204" pitchFamily="34" charset="0"/>
              <a:buNone/>
            </a:pPr>
            <a:endParaRPr lang="en-US" sz="2200"/>
          </a:p>
        </p:txBody>
      </p:sp>
      <p:sp>
        <p:nvSpPr>
          <p:cNvPr id="8" name="Oval 7"/>
          <p:cNvSpPr/>
          <p:nvPr/>
        </p:nvSpPr>
        <p:spPr>
          <a:xfrm rot="566345">
            <a:off x="7382424" y="4844297"/>
            <a:ext cx="4203951" cy="14121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29305" y="2284214"/>
            <a:ext cx="762595" cy="369332"/>
          </a:xfrm>
          <a:prstGeom prst="rect">
            <a:avLst/>
          </a:prstGeom>
          <a:noFill/>
        </p:spPr>
        <p:txBody>
          <a:bodyPr wrap="square" rtlCol="0">
            <a:spAutoFit/>
          </a:bodyPr>
          <a:lstStyle/>
          <a:p>
            <a:r>
              <a:rPr lang="en-US">
                <a:solidFill>
                  <a:srgbClr val="FF0000"/>
                </a:solidFill>
                <a:latin typeface="Palatino Linotype" pitchFamily="18" charset="0"/>
              </a:rPr>
              <a:t>Đỉnh</a:t>
            </a:r>
          </a:p>
        </p:txBody>
      </p:sp>
      <p:sp>
        <p:nvSpPr>
          <p:cNvPr id="9" name="TextBox 8"/>
          <p:cNvSpPr txBox="1"/>
          <p:nvPr/>
        </p:nvSpPr>
        <p:spPr>
          <a:xfrm>
            <a:off x="10781703" y="3411974"/>
            <a:ext cx="1562695" cy="369332"/>
          </a:xfrm>
          <a:prstGeom prst="rect">
            <a:avLst/>
          </a:prstGeom>
          <a:noFill/>
        </p:spPr>
        <p:txBody>
          <a:bodyPr wrap="square" rtlCol="0">
            <a:spAutoFit/>
          </a:bodyPr>
          <a:lstStyle/>
          <a:p>
            <a:r>
              <a:rPr lang="en-US">
                <a:solidFill>
                  <a:srgbClr val="FFC000"/>
                </a:solidFill>
                <a:latin typeface="Palatino Linotype" pitchFamily="18" charset="0"/>
              </a:rPr>
              <a:t>Đường cao</a:t>
            </a:r>
          </a:p>
        </p:txBody>
      </p:sp>
      <p:sp>
        <p:nvSpPr>
          <p:cNvPr id="10" name="TextBox 9"/>
          <p:cNvSpPr txBox="1"/>
          <p:nvPr/>
        </p:nvSpPr>
        <p:spPr>
          <a:xfrm>
            <a:off x="10781704" y="4139803"/>
            <a:ext cx="1562695" cy="369332"/>
          </a:xfrm>
          <a:prstGeom prst="rect">
            <a:avLst/>
          </a:prstGeom>
          <a:noFill/>
        </p:spPr>
        <p:txBody>
          <a:bodyPr wrap="square" rtlCol="0">
            <a:spAutoFit/>
          </a:bodyPr>
          <a:lstStyle/>
          <a:p>
            <a:r>
              <a:rPr lang="en-US">
                <a:solidFill>
                  <a:schemeClr val="bg1"/>
                </a:solidFill>
                <a:latin typeface="Palatino Linotype" pitchFamily="18" charset="0"/>
              </a:rPr>
              <a:t>Mặt bên</a:t>
            </a:r>
          </a:p>
        </p:txBody>
      </p:sp>
      <p:sp>
        <p:nvSpPr>
          <p:cNvPr id="11" name="TextBox 10"/>
          <p:cNvSpPr txBox="1"/>
          <p:nvPr/>
        </p:nvSpPr>
        <p:spPr>
          <a:xfrm>
            <a:off x="7295086" y="6222299"/>
            <a:ext cx="1196936" cy="369332"/>
          </a:xfrm>
          <a:prstGeom prst="rect">
            <a:avLst/>
          </a:prstGeom>
          <a:noFill/>
        </p:spPr>
        <p:txBody>
          <a:bodyPr wrap="square" rtlCol="0">
            <a:spAutoFit/>
          </a:bodyPr>
          <a:lstStyle/>
          <a:p>
            <a:r>
              <a:rPr lang="en-US">
                <a:solidFill>
                  <a:schemeClr val="accent2">
                    <a:lumMod val="60000"/>
                    <a:lumOff val="40000"/>
                  </a:schemeClr>
                </a:solidFill>
                <a:latin typeface="Palatino Linotype" pitchFamily="18" charset="0"/>
              </a:rPr>
              <a:t>Mặt đáy</a:t>
            </a:r>
          </a:p>
        </p:txBody>
      </p:sp>
      <p:sp>
        <p:nvSpPr>
          <p:cNvPr id="12" name="TextBox 11"/>
          <p:cNvSpPr txBox="1"/>
          <p:nvPr/>
        </p:nvSpPr>
        <p:spPr>
          <a:xfrm>
            <a:off x="7272821" y="2337554"/>
            <a:ext cx="1562695" cy="369332"/>
          </a:xfrm>
          <a:prstGeom prst="rect">
            <a:avLst/>
          </a:prstGeom>
          <a:noFill/>
        </p:spPr>
        <p:txBody>
          <a:bodyPr wrap="square" rtlCol="0">
            <a:spAutoFit/>
          </a:bodyPr>
          <a:lstStyle/>
          <a:p>
            <a:r>
              <a:rPr lang="en-US">
                <a:solidFill>
                  <a:srgbClr val="FFFF00"/>
                </a:solidFill>
                <a:latin typeface="Palatino Linotype" pitchFamily="18" charset="0"/>
              </a:rPr>
              <a:t>Cạnh bên</a:t>
            </a:r>
          </a:p>
        </p:txBody>
      </p:sp>
      <p:sp>
        <p:nvSpPr>
          <p:cNvPr id="13" name="TextBox 12"/>
          <p:cNvSpPr txBox="1"/>
          <p:nvPr/>
        </p:nvSpPr>
        <p:spPr>
          <a:xfrm>
            <a:off x="7112206" y="3329702"/>
            <a:ext cx="1562695" cy="369332"/>
          </a:xfrm>
          <a:prstGeom prst="rect">
            <a:avLst/>
          </a:prstGeom>
          <a:noFill/>
        </p:spPr>
        <p:txBody>
          <a:bodyPr wrap="square" rtlCol="0">
            <a:spAutoFit/>
          </a:bodyPr>
          <a:lstStyle/>
          <a:p>
            <a:r>
              <a:rPr lang="en-US">
                <a:solidFill>
                  <a:schemeClr val="accent2">
                    <a:lumMod val="75000"/>
                  </a:schemeClr>
                </a:solidFill>
                <a:latin typeface="Palatino Linotype" pitchFamily="18" charset="0"/>
              </a:rPr>
              <a:t>Trung đoạn</a:t>
            </a:r>
          </a:p>
        </p:txBody>
      </p:sp>
      <p:cxnSp>
        <p:nvCxnSpPr>
          <p:cNvPr id="5" name="Straight Arrow Connector 4"/>
          <p:cNvCxnSpPr/>
          <p:nvPr/>
        </p:nvCxnSpPr>
        <p:spPr>
          <a:xfrm flipH="1">
            <a:off x="9654540" y="2468880"/>
            <a:ext cx="974765" cy="533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484399" y="3645694"/>
            <a:ext cx="1236347" cy="5334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10254973" y="4324469"/>
            <a:ext cx="526731" cy="245150"/>
          </a:xfrm>
          <a:prstGeom prst="straightConnector1">
            <a:avLst/>
          </a:prstGeom>
          <a:ln w="28575">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730380" y="5638800"/>
            <a:ext cx="944521" cy="586833"/>
          </a:xfrm>
          <a:prstGeom prst="straightConnector1">
            <a:avLst/>
          </a:prstGeom>
          <a:ln w="285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56581" y="3699034"/>
            <a:ext cx="959700" cy="392906"/>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36431" y="2691586"/>
            <a:ext cx="599085" cy="50881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11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15" y="-159862"/>
            <a:ext cx="10515600" cy="1325563"/>
          </a:xfrm>
        </p:spPr>
        <p:txBody>
          <a:bodyPr/>
          <a:lstStyle/>
          <a:p>
            <a:r>
              <a:rPr lang="en-US"/>
              <a:t>c. Các bước vẽ hình chóp đều S. ABCD</a:t>
            </a:r>
          </a:p>
        </p:txBody>
      </p:sp>
      <p:sp>
        <p:nvSpPr>
          <p:cNvPr id="3" name="Content Placeholder 2"/>
          <p:cNvSpPr>
            <a:spLocks noGrp="1"/>
          </p:cNvSpPr>
          <p:nvPr>
            <p:ph idx="1"/>
          </p:nvPr>
        </p:nvSpPr>
        <p:spPr>
          <a:xfrm>
            <a:off x="3897569" y="5898833"/>
            <a:ext cx="5022120" cy="623887"/>
          </a:xfrm>
        </p:spPr>
        <p:txBody>
          <a:bodyPr>
            <a:normAutofit/>
          </a:bodyPr>
          <a:lstStyle/>
          <a:p>
            <a:pPr marL="0" indent="0">
              <a:buNone/>
            </a:pPr>
            <a:r>
              <a:rPr lang="en-US"/>
              <a:t>Hình chóp tứ giác đều: S. ABCD</a:t>
            </a:r>
          </a:p>
        </p:txBody>
      </p:sp>
      <p:sp>
        <p:nvSpPr>
          <p:cNvPr id="23" name="AutoShape 21"/>
          <p:cNvSpPr>
            <a:spLocks noChangeAspect="1" noChangeArrowheads="1" noTextEdit="1"/>
          </p:cNvSpPr>
          <p:nvPr/>
        </p:nvSpPr>
        <p:spPr bwMode="auto">
          <a:xfrm>
            <a:off x="6116797" y="1457325"/>
            <a:ext cx="285273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ight Arrow 38"/>
          <p:cNvSpPr/>
          <p:nvPr/>
        </p:nvSpPr>
        <p:spPr>
          <a:xfrm>
            <a:off x="3523934" y="4381424"/>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7734779" y="4381424"/>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115" y="1595197"/>
            <a:ext cx="3200400" cy="13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15" y="4006851"/>
            <a:ext cx="3200400" cy="138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714" y="1946152"/>
            <a:ext cx="3200400" cy="344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8870" y="1967173"/>
            <a:ext cx="3200400" cy="343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5400000">
            <a:off x="1489394" y="3272950"/>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8494" y="777240"/>
            <a:ext cx="6313486" cy="923330"/>
          </a:xfrm>
          <a:prstGeom prst="rect">
            <a:avLst/>
          </a:prstGeom>
          <a:noFill/>
        </p:spPr>
        <p:txBody>
          <a:bodyPr wrap="square" rtlCol="0">
            <a:spAutoFit/>
          </a:bodyPr>
          <a:lstStyle/>
          <a:p>
            <a:r>
              <a:rPr lang="en-US" b="1">
                <a:solidFill>
                  <a:schemeClr val="bg1"/>
                </a:solidFill>
                <a:latin typeface="Palatino Linotype" pitchFamily="18" charset="0"/>
              </a:rPr>
              <a:t>B1: Vẽ đáy hình vuông</a:t>
            </a:r>
          </a:p>
          <a:p>
            <a:r>
              <a:rPr lang="en-US" b="1">
                <a:solidFill>
                  <a:schemeClr val="bg1"/>
                </a:solidFill>
                <a:latin typeface="Palatino Linotype" pitchFamily="18" charset="0"/>
              </a:rPr>
              <a:t>B2: Vẽ giao của hai đường chéo đáy và vẽ đường cao</a:t>
            </a:r>
          </a:p>
          <a:p>
            <a:r>
              <a:rPr lang="en-US" b="1">
                <a:solidFill>
                  <a:schemeClr val="bg1"/>
                </a:solidFill>
                <a:latin typeface="Palatino Linotype" pitchFamily="18" charset="0"/>
              </a:rPr>
              <a:t>B3: Đặt đỉnh S và nối S với các đỉnh của hình vuông đáy</a:t>
            </a:r>
          </a:p>
        </p:txBody>
      </p:sp>
    </p:spTree>
    <p:extLst>
      <p:ext uri="{BB962C8B-B14F-4D97-AF65-F5344CB8AC3E}">
        <p14:creationId xmlns:p14="http://schemas.microsoft.com/office/powerpoint/2010/main" val="30647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 calcmode="lin" valueType="num">
                                      <p:cBhvr additive="base">
                                        <p:cTn id="25" dur="500" fill="hold"/>
                                        <p:tgtEl>
                                          <p:spTgt spid="17411"/>
                                        </p:tgtEl>
                                        <p:attrNameLst>
                                          <p:attrName>ppt_x</p:attrName>
                                        </p:attrNameLst>
                                      </p:cBhvr>
                                      <p:tavLst>
                                        <p:tav tm="0">
                                          <p:val>
                                            <p:strVal val="#ppt_x"/>
                                          </p:val>
                                        </p:tav>
                                        <p:tav tm="100000">
                                          <p:val>
                                            <p:strVal val="#ppt_x"/>
                                          </p:val>
                                        </p:tav>
                                      </p:tavLst>
                                    </p:anim>
                                    <p:anim calcmode="lin" valueType="num">
                                      <p:cBhvr additive="base">
                                        <p:cTn id="26" dur="500" fill="hold"/>
                                        <p:tgtEl>
                                          <p:spTgt spid="17411"/>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7412"/>
                                        </p:tgtEl>
                                        <p:attrNameLst>
                                          <p:attrName>style.visibility</p:attrName>
                                        </p:attrNameLst>
                                      </p:cBhvr>
                                      <p:to>
                                        <p:strVal val="visible"/>
                                      </p:to>
                                    </p:set>
                                    <p:anim calcmode="lin" valueType="num">
                                      <p:cBhvr additive="base">
                                        <p:cTn id="41" dur="500" fill="hold"/>
                                        <p:tgtEl>
                                          <p:spTgt spid="17412"/>
                                        </p:tgtEl>
                                        <p:attrNameLst>
                                          <p:attrName>ppt_x</p:attrName>
                                        </p:attrNameLst>
                                      </p:cBhvr>
                                      <p:tavLst>
                                        <p:tav tm="0">
                                          <p:val>
                                            <p:strVal val="0-#ppt_w/2"/>
                                          </p:val>
                                        </p:tav>
                                        <p:tav tm="100000">
                                          <p:val>
                                            <p:strVal val="#ppt_x"/>
                                          </p:val>
                                        </p:tav>
                                      </p:tavLst>
                                    </p:anim>
                                    <p:anim calcmode="lin" valueType="num">
                                      <p:cBhvr additive="base">
                                        <p:cTn id="42" dur="500" fill="hold"/>
                                        <p:tgtEl>
                                          <p:spTgt spid="17412"/>
                                        </p:tgtEl>
                                        <p:attrNameLst>
                                          <p:attrName>ppt_y</p:attrName>
                                        </p:attrNameLst>
                                      </p:cBhvr>
                                      <p:tavLst>
                                        <p:tav tm="0">
                                          <p:val>
                                            <p:strVal val="#ppt_y"/>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0-#ppt_w/2"/>
                                          </p:val>
                                        </p:tav>
                                        <p:tav tm="100000">
                                          <p:val>
                                            <p:strVal val="#ppt_x"/>
                                          </p:val>
                                        </p:tav>
                                      </p:tavLst>
                                    </p:anim>
                                    <p:anim calcmode="lin" valueType="num">
                                      <p:cBhvr additive="base">
                                        <p:cTn id="52"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7413"/>
                                        </p:tgtEl>
                                        <p:attrNameLst>
                                          <p:attrName>style.visibility</p:attrName>
                                        </p:attrNameLst>
                                      </p:cBhvr>
                                      <p:to>
                                        <p:strVal val="visible"/>
                                      </p:to>
                                    </p:set>
                                    <p:anim calcmode="lin" valueType="num">
                                      <p:cBhvr additive="base">
                                        <p:cTn id="57" dur="500" fill="hold"/>
                                        <p:tgtEl>
                                          <p:spTgt spid="17413"/>
                                        </p:tgtEl>
                                        <p:attrNameLst>
                                          <p:attrName>ppt_x</p:attrName>
                                        </p:attrNameLst>
                                      </p:cBhvr>
                                      <p:tavLst>
                                        <p:tav tm="0">
                                          <p:val>
                                            <p:strVal val="0-#ppt_w/2"/>
                                          </p:val>
                                        </p:tav>
                                        <p:tav tm="100000">
                                          <p:val>
                                            <p:strVal val="#ppt_x"/>
                                          </p:val>
                                        </p:tav>
                                      </p:tavLst>
                                    </p:anim>
                                    <p:anim calcmode="lin" valueType="num">
                                      <p:cBhvr additive="base">
                                        <p:cTn id="5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76300" y="960439"/>
            <a:ext cx="6004560" cy="5006021"/>
          </a:xfrm>
        </p:spPr>
        <p:txBody>
          <a:bodyPr>
            <a:normAutofit/>
          </a:bodyPr>
          <a:lstStyle/>
          <a:p>
            <a:pPr marL="0" indent="0">
              <a:lnSpc>
                <a:spcPct val="120000"/>
              </a:lnSpc>
              <a:buNone/>
            </a:pPr>
            <a:r>
              <a:rPr lang="en-US" sz="2400" b="1">
                <a:solidFill>
                  <a:srgbClr val="FFFF00"/>
                </a:solidFill>
                <a:latin typeface="Palatino Linotype" pitchFamily="18" charset="0"/>
              </a:rPr>
              <a:t>2. Hình chóp cụt đều: </a:t>
            </a:r>
          </a:p>
          <a:p>
            <a:pPr marL="0" indent="0">
              <a:lnSpc>
                <a:spcPct val="120000"/>
              </a:lnSpc>
              <a:buNone/>
            </a:pPr>
            <a:r>
              <a:rPr lang="en-US" sz="2400" b="1">
                <a:solidFill>
                  <a:schemeClr val="bg1"/>
                </a:solidFill>
                <a:latin typeface="Palatino Linotype" pitchFamily="18" charset="0"/>
              </a:rPr>
              <a:t>Cắt hình chóp đều bằng một mặt phẳng song song với đáy.</a:t>
            </a:r>
          </a:p>
          <a:p>
            <a:pPr marL="0" indent="0">
              <a:lnSpc>
                <a:spcPct val="120000"/>
              </a:lnSpc>
              <a:buNone/>
            </a:pPr>
            <a:r>
              <a:rPr lang="en-US" sz="2400" b="1">
                <a:solidFill>
                  <a:schemeClr val="bg1"/>
                </a:solidFill>
                <a:latin typeface="Palatino Linotype" pitchFamily="18" charset="0"/>
              </a:rPr>
              <a:t>Phần hình chóp nằm giữa mặt phẳng đó và mặt đáy của hình chóp gọi là hình chóp cụt đều</a:t>
            </a:r>
          </a:p>
        </p:txBody>
      </p:sp>
      <p:pic>
        <p:nvPicPr>
          <p:cNvPr id="19459"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583" y="1164908"/>
            <a:ext cx="48672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59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67740" y="618021"/>
            <a:ext cx="9890760" cy="5006021"/>
          </a:xfrm>
        </p:spPr>
        <p:txBody>
          <a:bodyPr>
            <a:noAutofit/>
          </a:bodyPr>
          <a:lstStyle/>
          <a:p>
            <a:pPr marL="0" indent="0">
              <a:lnSpc>
                <a:spcPct val="120000"/>
              </a:lnSpc>
              <a:buNone/>
            </a:pPr>
            <a:r>
              <a:rPr lang="en-US" sz="2000" b="1">
                <a:solidFill>
                  <a:srgbClr val="FFFF00"/>
                </a:solidFill>
                <a:latin typeface="Palatino Linotype" pitchFamily="18" charset="0"/>
              </a:rPr>
              <a:t>2. Hình chóp cụt đều: </a:t>
            </a:r>
          </a:p>
          <a:p>
            <a:pPr marL="0" indent="0">
              <a:lnSpc>
                <a:spcPct val="120000"/>
              </a:lnSpc>
              <a:buNone/>
            </a:pPr>
            <a:r>
              <a:rPr lang="en-US" sz="2000" b="1">
                <a:solidFill>
                  <a:schemeClr val="bg1"/>
                </a:solidFill>
                <a:latin typeface="Palatino Linotype" pitchFamily="18" charset="0"/>
              </a:rPr>
              <a:t>Cắt hình chóp đều bằng một mặt phẳng song song với đáy.</a:t>
            </a:r>
          </a:p>
          <a:p>
            <a:pPr marL="0" indent="0">
              <a:lnSpc>
                <a:spcPct val="120000"/>
              </a:lnSpc>
              <a:buNone/>
            </a:pPr>
            <a:r>
              <a:rPr lang="en-US" sz="2000" b="1">
                <a:solidFill>
                  <a:schemeClr val="bg1"/>
                </a:solidFill>
                <a:latin typeface="Palatino Linotype" pitchFamily="18" charset="0"/>
              </a:rPr>
              <a:t>Phần hình chóp nằm giữa mặt phẳng đó và mặt đáy của hình chóp gọi là hình chóp cụt đều</a:t>
            </a:r>
          </a:p>
          <a:p>
            <a:pPr marL="0" indent="0">
              <a:lnSpc>
                <a:spcPct val="120000"/>
              </a:lnSpc>
              <a:buNone/>
            </a:pPr>
            <a:r>
              <a:rPr lang="en-US" sz="2000" b="1">
                <a:solidFill>
                  <a:srgbClr val="FFFF00"/>
                </a:solidFill>
                <a:latin typeface="Palatino Linotype" pitchFamily="18" charset="0"/>
              </a:rPr>
              <a:t>Nhận xét:</a:t>
            </a:r>
          </a:p>
          <a:p>
            <a:pPr marL="0" indent="0">
              <a:lnSpc>
                <a:spcPct val="120000"/>
              </a:lnSpc>
              <a:buNone/>
            </a:pPr>
            <a:r>
              <a:rPr lang="en-US" sz="2000" b="1">
                <a:solidFill>
                  <a:schemeClr val="bg1"/>
                </a:solidFill>
                <a:latin typeface="Palatino Linotype" pitchFamily="18" charset="0"/>
              </a:rPr>
              <a:t>Mỗi mặt bên của hình chóp cụt đều là một hình thang cân.</a:t>
            </a:r>
          </a:p>
          <a:p>
            <a:pPr marL="0" indent="0">
              <a:lnSpc>
                <a:spcPct val="120000"/>
              </a:lnSpc>
              <a:buNone/>
            </a:pPr>
            <a:r>
              <a:rPr lang="en-US" sz="2000" b="1">
                <a:solidFill>
                  <a:srgbClr val="FFFF00"/>
                </a:solidFill>
                <a:latin typeface="Palatino Linotype" pitchFamily="18" charset="0"/>
              </a:rPr>
              <a:t>Ví dụ </a:t>
            </a:r>
            <a:r>
              <a:rPr lang="en-US" sz="2000" b="1">
                <a:solidFill>
                  <a:schemeClr val="bg1"/>
                </a:solidFill>
                <a:latin typeface="Palatino Linotype" pitchFamily="18" charset="0"/>
              </a:rPr>
              <a:t>mặt </a:t>
            </a:r>
            <a:r>
              <a:rPr lang="en-US" sz="2000" b="1">
                <a:solidFill>
                  <a:srgbClr val="FF5050"/>
                </a:solidFill>
                <a:latin typeface="Palatino Linotype" pitchFamily="18" charset="0"/>
              </a:rPr>
              <a:t>MNBA</a:t>
            </a:r>
            <a:r>
              <a:rPr lang="en-US" sz="2000" b="1">
                <a:solidFill>
                  <a:schemeClr val="bg1"/>
                </a:solidFill>
                <a:latin typeface="Palatino Linotype" pitchFamily="18" charset="0"/>
              </a:rPr>
              <a:t> là hình thang cân</a:t>
            </a:r>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994" y="2804161"/>
            <a:ext cx="4114800" cy="383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4734" y="4147215"/>
            <a:ext cx="3749040" cy="24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734" y="4147214"/>
            <a:ext cx="3749040" cy="24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36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additive="base">
                                        <p:cTn id="7" dur="500" fill="hold"/>
                                        <p:tgtEl>
                                          <p:spTgt spid="18441"/>
                                        </p:tgtEl>
                                        <p:attrNameLst>
                                          <p:attrName>ppt_x</p:attrName>
                                        </p:attrNameLst>
                                      </p:cBhvr>
                                      <p:tavLst>
                                        <p:tav tm="0">
                                          <p:val>
                                            <p:strVal val="1+#ppt_w/2"/>
                                          </p:val>
                                        </p:tav>
                                        <p:tav tm="100000">
                                          <p:val>
                                            <p:strVal val="#ppt_x"/>
                                          </p:val>
                                        </p:tav>
                                      </p:tavLst>
                                    </p:anim>
                                    <p:anim calcmode="lin" valueType="num">
                                      <p:cBhvr additive="base">
                                        <p:cTn id="8"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000"/>
                                        <p:tgtEl>
                                          <p:spTgt spid="2">
                                            <p:txEl>
                                              <p:pRg st="4" end="4"/>
                                            </p:txEl>
                                          </p:spTgt>
                                        </p:tgtEl>
                                      </p:cBhvr>
                                    </p:animEffect>
                                    <p:anim calcmode="lin" valueType="num">
                                      <p:cBhvr>
                                        <p:cTn id="1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1000"/>
                                        <p:tgtEl>
                                          <p:spTgt spid="2">
                                            <p:txEl>
                                              <p:pRg st="5" end="5"/>
                                            </p:txEl>
                                          </p:spTgt>
                                        </p:tgtEl>
                                      </p:cBhvr>
                                    </p:animEffect>
                                    <p:anim calcmode="lin" valueType="num">
                                      <p:cBhvr>
                                        <p:cTn id="2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739106"/>
            <a:ext cx="4229100" cy="4351338"/>
          </a:xfrm>
        </p:spPr>
        <p:txBody>
          <a:bodyPr/>
          <a:lstStyle/>
          <a:p>
            <a:pPr marL="0" indent="0">
              <a:buNone/>
            </a:pPr>
            <a:r>
              <a:rPr lang="en-US"/>
              <a:t> </a:t>
            </a:r>
            <a:r>
              <a:rPr lang="en-US">
                <a:solidFill>
                  <a:schemeClr val="accent2">
                    <a:lumMod val="40000"/>
                    <a:lumOff val="60000"/>
                  </a:schemeClr>
                </a:solidFill>
              </a:rPr>
              <a:t>Bài tập áp dụng:</a:t>
            </a:r>
          </a:p>
          <a:p>
            <a:pPr marL="0" indent="0">
              <a:buNone/>
            </a:pPr>
            <a:r>
              <a:rPr lang="en-US"/>
              <a:t>a) Gấp hình khai triển sau để được một hình chóp đều</a:t>
            </a:r>
          </a:p>
          <a:p>
            <a:pPr marL="0" indent="0">
              <a:buNone/>
            </a:pPr>
            <a:r>
              <a:rPr lang="en-US"/>
              <a:t>b) Đặt tên hình chóp đều S.ABCD, điền vào các chỗ   “…”</a:t>
            </a:r>
          </a:p>
        </p:txBody>
      </p:sp>
      <p:pic>
        <p:nvPicPr>
          <p:cNvPr id="32770"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870" y="2337206"/>
            <a:ext cx="4572000" cy="452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3203" y="2034540"/>
            <a:ext cx="3642085" cy="37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7048500" y="3674745"/>
            <a:ext cx="906780" cy="480060"/>
          </a:xfrm>
          <a:prstGeom prst="rightArrow">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952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67" y="1069016"/>
            <a:ext cx="6957060" cy="5009515"/>
          </a:xfrm>
        </p:spPr>
        <p:txBody>
          <a:bodyPr>
            <a:normAutofit/>
          </a:bodyPr>
          <a:lstStyle/>
          <a:p>
            <a:pPr marL="0" indent="0">
              <a:buNone/>
            </a:pPr>
            <a:r>
              <a:rPr lang="en-US" sz="1800"/>
              <a:t>b) Điền vào chỗ “…”</a:t>
            </a:r>
          </a:p>
          <a:p>
            <a:pPr marL="0" indent="0">
              <a:buNone/>
            </a:pPr>
            <a:r>
              <a:rPr lang="en-US" sz="1800"/>
              <a:t>Số các mặt bên bằng nhau trong hình chóp S.ABCD là….</a:t>
            </a:r>
          </a:p>
          <a:p>
            <a:pPr marL="0" indent="0">
              <a:buNone/>
            </a:pPr>
            <a:r>
              <a:rPr lang="en-US" sz="1800"/>
              <a:t>Đường cao hình chóp là……</a:t>
            </a:r>
          </a:p>
          <a:p>
            <a:pPr marL="0" indent="0">
              <a:buNone/>
            </a:pPr>
            <a:r>
              <a:rPr lang="en-US" sz="1800"/>
              <a:t>Trung đoạn của hình chóp là…..</a:t>
            </a:r>
          </a:p>
          <a:p>
            <a:pPr marL="0" indent="0">
              <a:buNone/>
            </a:pPr>
            <a:r>
              <a:rPr lang="en-US" sz="1800"/>
              <a:t>Diện tích đáy của hình chóp S.ABCD là….</a:t>
            </a:r>
          </a:p>
          <a:p>
            <a:pPr marL="0" indent="0">
              <a:buNone/>
            </a:pPr>
            <a:r>
              <a:rPr lang="en-US" sz="1800"/>
              <a:t>Diện tích mỗi mặt tam giác là…..</a:t>
            </a:r>
          </a:p>
          <a:p>
            <a:pPr marL="0" indent="0">
              <a:buNone/>
            </a:pPr>
            <a:r>
              <a:rPr lang="en-US" sz="1800"/>
              <a:t>Tổng diện tích tất cả các mặt bên của hình chóp đều là…</a:t>
            </a:r>
          </a:p>
          <a:p>
            <a:pPr marL="0" indent="0">
              <a:buNone/>
            </a:pPr>
            <a:r>
              <a:rPr lang="en-US" sz="1800"/>
              <a:t> </a:t>
            </a:r>
          </a:p>
          <a:p>
            <a:pPr marL="0" indent="0">
              <a:buNone/>
            </a:pPr>
            <a:endParaRPr lang="en-US" sz="1800"/>
          </a:p>
          <a:p>
            <a:pPr marL="0" indent="0">
              <a:buNone/>
            </a:pPr>
            <a:endParaRPr lang="en-US" sz="1800"/>
          </a:p>
          <a:p>
            <a:pPr marL="0" indent="0">
              <a:buNone/>
            </a:pPr>
            <a:endParaRPr lang="en-US" sz="2200">
              <a:solidFill>
                <a:srgbClr val="FFC000"/>
              </a:solidFill>
            </a:endParaRPr>
          </a:p>
          <a:p>
            <a:pPr marL="0" indent="0">
              <a:buNone/>
            </a:pPr>
            <a:endParaRPr lang="en-US" sz="2200">
              <a:solidFill>
                <a:srgbClr val="FFC000"/>
              </a:solidFill>
            </a:endParaRPr>
          </a:p>
          <a:p>
            <a:pPr marL="0" indent="0">
              <a:buNone/>
            </a:pPr>
            <a:endParaRPr lang="en-US" sz="2000"/>
          </a:p>
        </p:txBody>
      </p:sp>
      <p:pic>
        <p:nvPicPr>
          <p:cNvPr id="337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5987" y="1873247"/>
            <a:ext cx="4394856" cy="453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32951" y="1423667"/>
            <a:ext cx="542920" cy="400110"/>
          </a:xfrm>
          <a:prstGeom prst="rect">
            <a:avLst/>
          </a:prstGeom>
          <a:noFill/>
        </p:spPr>
        <p:txBody>
          <a:bodyPr wrap="square" rtlCol="0">
            <a:spAutoFit/>
          </a:bodyPr>
          <a:lstStyle/>
          <a:p>
            <a:r>
              <a:rPr lang="en-US" sz="2000" b="1">
                <a:solidFill>
                  <a:srgbClr val="FFC000"/>
                </a:solidFill>
                <a:latin typeface="Arial" pitchFamily="34" charset="0"/>
                <a:cs typeface="Arial" pitchFamily="34" charset="0"/>
              </a:rPr>
              <a:t>4</a:t>
            </a:r>
          </a:p>
        </p:txBody>
      </p:sp>
      <p:sp>
        <p:nvSpPr>
          <p:cNvPr id="11" name="TextBox 10"/>
          <p:cNvSpPr txBox="1"/>
          <p:nvPr/>
        </p:nvSpPr>
        <p:spPr>
          <a:xfrm>
            <a:off x="3177075" y="1820027"/>
            <a:ext cx="542920" cy="400110"/>
          </a:xfrm>
          <a:prstGeom prst="rect">
            <a:avLst/>
          </a:prstGeom>
          <a:noFill/>
        </p:spPr>
        <p:txBody>
          <a:bodyPr wrap="square" rtlCol="0">
            <a:spAutoFit/>
          </a:bodyPr>
          <a:lstStyle/>
          <a:p>
            <a:r>
              <a:rPr lang="en-US" sz="2000" b="1">
                <a:solidFill>
                  <a:srgbClr val="FFC000"/>
                </a:solidFill>
                <a:latin typeface="Arial" pitchFamily="34" charset="0"/>
                <a:cs typeface="Arial" pitchFamily="34" charset="0"/>
              </a:rPr>
              <a:t>SH</a:t>
            </a:r>
          </a:p>
        </p:txBody>
      </p:sp>
      <p:sp>
        <p:nvSpPr>
          <p:cNvPr id="12" name="TextBox 11"/>
          <p:cNvSpPr txBox="1"/>
          <p:nvPr/>
        </p:nvSpPr>
        <p:spPr>
          <a:xfrm>
            <a:off x="3730497" y="2220137"/>
            <a:ext cx="542920" cy="400110"/>
          </a:xfrm>
          <a:prstGeom prst="rect">
            <a:avLst/>
          </a:prstGeom>
          <a:noFill/>
        </p:spPr>
        <p:txBody>
          <a:bodyPr wrap="square" rtlCol="0">
            <a:spAutoFit/>
          </a:bodyPr>
          <a:lstStyle/>
          <a:p>
            <a:r>
              <a:rPr lang="en-US" sz="2000" b="1">
                <a:solidFill>
                  <a:srgbClr val="FFC000"/>
                </a:solidFill>
                <a:latin typeface="Arial" pitchFamily="34" charset="0"/>
                <a:cs typeface="Arial" pitchFamily="34" charset="0"/>
              </a:rPr>
              <a:t>SI</a:t>
            </a:r>
          </a:p>
        </p:txBody>
      </p:sp>
      <mc:AlternateContent xmlns:mc="http://schemas.openxmlformats.org/markup-compatibility/2006" xmlns:a14="http://schemas.microsoft.com/office/drawing/2010/main">
        <mc:Choice Requires="a14">
          <p:sp>
            <p:nvSpPr>
              <p:cNvPr id="13" name="TextBox 12"/>
              <p:cNvSpPr txBox="1"/>
              <p:nvPr/>
            </p:nvSpPr>
            <p:spPr>
              <a:xfrm>
                <a:off x="4681562" y="2580452"/>
                <a:ext cx="2424091"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𝟏𝟔</m:t>
                      </m:r>
                      <m:d>
                        <m:dPr>
                          <m:ctrlPr>
                            <a:rPr lang="en-US" sz="2000" b="1" i="1" smtClean="0">
                              <a:solidFill>
                                <a:srgbClr val="FFC000"/>
                              </a:solidFill>
                              <a:latin typeface="Cambria Math" panose="02040503050406030204" pitchFamily="18" charset="0"/>
                              <a:cs typeface="Arial" pitchFamily="34" charset="0"/>
                            </a:rPr>
                          </m:ctrlPr>
                        </m:dPr>
                        <m:e>
                          <m:r>
                            <a:rPr lang="en-US" sz="2000" b="1" i="1" smtClean="0">
                              <a:solidFill>
                                <a:srgbClr val="FFC000"/>
                              </a:solidFill>
                              <a:latin typeface="Cambria Math"/>
                              <a:cs typeface="Arial" pitchFamily="34" charset="0"/>
                            </a:rPr>
                            <m:t>𝒄</m:t>
                          </m:r>
                          <m:sSup>
                            <m:sSupPr>
                              <m:ctrlPr>
                                <a:rPr lang="en-US" sz="2000" b="1" i="1" smtClean="0">
                                  <a:solidFill>
                                    <a:srgbClr val="FFC000"/>
                                  </a:solidFill>
                                  <a:latin typeface="Cambria Math" panose="02040503050406030204" pitchFamily="18" charset="0"/>
                                  <a:cs typeface="Arial" pitchFamily="34" charset="0"/>
                                </a:rPr>
                              </m:ctrlPr>
                            </m:sSupPr>
                            <m:e>
                              <m:r>
                                <a:rPr lang="en-US" sz="2000" b="1" i="1" smtClean="0">
                                  <a:solidFill>
                                    <a:srgbClr val="FFC000"/>
                                  </a:solidFill>
                                  <a:latin typeface="Cambria Math"/>
                                  <a:cs typeface="Arial" pitchFamily="34" charset="0"/>
                                </a:rPr>
                                <m:t>𝒎</m:t>
                              </m:r>
                            </m:e>
                            <m:sup>
                              <m:r>
                                <a:rPr lang="en-US" sz="2000" b="1" i="1" smtClean="0">
                                  <a:solidFill>
                                    <a:srgbClr val="FFC000"/>
                                  </a:solidFill>
                                  <a:latin typeface="Cambria Math"/>
                                  <a:cs typeface="Arial" pitchFamily="34" charset="0"/>
                                </a:rPr>
                                <m:t>𝟐</m:t>
                              </m:r>
                            </m:sup>
                          </m:sSup>
                        </m:e>
                      </m:d>
                    </m:oMath>
                  </m:oMathPara>
                </a14:m>
                <a:endParaRPr lang="en-US" sz="2000" b="1">
                  <a:solidFill>
                    <a:srgbClr val="FFC000"/>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681562" y="2580452"/>
                <a:ext cx="2424091" cy="43973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08860" y="3031509"/>
                <a:ext cx="2424091" cy="439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𝟔</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𝟐</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𝟏𝟐</m:t>
                      </m:r>
                      <m:d>
                        <m:dPr>
                          <m:ctrlPr>
                            <a:rPr lang="en-US" sz="2000" b="1" i="1" smtClean="0">
                              <a:solidFill>
                                <a:srgbClr val="FFC000"/>
                              </a:solidFill>
                              <a:latin typeface="Cambria Math" panose="02040503050406030204" pitchFamily="18" charset="0"/>
                              <a:cs typeface="Arial" pitchFamily="34" charset="0"/>
                            </a:rPr>
                          </m:ctrlPr>
                        </m:dPr>
                        <m:e>
                          <m:r>
                            <a:rPr lang="en-US" sz="2000" b="1" i="1" smtClean="0">
                              <a:solidFill>
                                <a:srgbClr val="FFC000"/>
                              </a:solidFill>
                              <a:latin typeface="Cambria Math"/>
                              <a:cs typeface="Arial" pitchFamily="34" charset="0"/>
                            </a:rPr>
                            <m:t>𝒄</m:t>
                          </m:r>
                          <m:sSup>
                            <m:sSupPr>
                              <m:ctrlPr>
                                <a:rPr lang="en-US" sz="2000" b="1" i="1" smtClean="0">
                                  <a:solidFill>
                                    <a:srgbClr val="FFC000"/>
                                  </a:solidFill>
                                  <a:latin typeface="Cambria Math" panose="02040503050406030204" pitchFamily="18" charset="0"/>
                                  <a:cs typeface="Arial" pitchFamily="34" charset="0"/>
                                </a:rPr>
                              </m:ctrlPr>
                            </m:sSupPr>
                            <m:e>
                              <m:r>
                                <a:rPr lang="en-US" sz="2000" b="1" i="1" smtClean="0">
                                  <a:solidFill>
                                    <a:srgbClr val="FFC000"/>
                                  </a:solidFill>
                                  <a:latin typeface="Cambria Math"/>
                                  <a:cs typeface="Arial" pitchFamily="34" charset="0"/>
                                </a:rPr>
                                <m:t>𝒎</m:t>
                              </m:r>
                            </m:e>
                            <m:sup>
                              <m:r>
                                <a:rPr lang="en-US" sz="2000" b="1" i="1" smtClean="0">
                                  <a:solidFill>
                                    <a:srgbClr val="FFC000"/>
                                  </a:solidFill>
                                  <a:latin typeface="Cambria Math"/>
                                  <a:cs typeface="Arial" pitchFamily="34" charset="0"/>
                                </a:rPr>
                                <m:t>𝟐</m:t>
                              </m:r>
                            </m:sup>
                          </m:sSup>
                        </m:e>
                      </m:d>
                    </m:oMath>
                  </m:oMathPara>
                </a14:m>
                <a:endParaRPr lang="en-US" sz="2000" b="1">
                  <a:solidFill>
                    <a:srgbClr val="FFC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908860" y="3031509"/>
                <a:ext cx="2424091" cy="4397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15538" y="3481914"/>
                <a:ext cx="5577337" cy="747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                                                              =</m:t>
                      </m:r>
                      <m:r>
                        <a:rPr lang="en-US" sz="2000" b="1" i="1" smtClean="0">
                          <a:solidFill>
                            <a:srgbClr val="FFC000"/>
                          </a:solidFill>
                          <a:latin typeface="Cambria Math"/>
                          <a:cs typeface="Arial" pitchFamily="34" charset="0"/>
                        </a:rPr>
                        <m:t>𝟏𝟐</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oMath>
                  </m:oMathPara>
                </a14:m>
                <a:endParaRPr lang="en-US" sz="2000" b="1" i="1">
                  <a:solidFill>
                    <a:srgbClr val="FFC000"/>
                  </a:solidFill>
                  <a:latin typeface="Cambria Math"/>
                  <a:cs typeface="Arial" pitchFamily="34" charset="0"/>
                </a:endParaRPr>
              </a:p>
              <a:p>
                <a:pPr/>
                <a14:m>
                  <m:oMathPara xmlns:m="http://schemas.openxmlformats.org/officeDocument/2006/math">
                    <m:oMathParaPr>
                      <m:jc m:val="centerGroup"/>
                    </m:oMathParaPr>
                    <m:oMath xmlns:m="http://schemas.openxmlformats.org/officeDocument/2006/math">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𝟒𝟖</m:t>
                      </m:r>
                      <m:d>
                        <m:dPr>
                          <m:ctrlPr>
                            <a:rPr lang="en-US" sz="2000" b="1" i="1" smtClean="0">
                              <a:solidFill>
                                <a:srgbClr val="FFC000"/>
                              </a:solidFill>
                              <a:latin typeface="Cambria Math" panose="02040503050406030204" pitchFamily="18" charset="0"/>
                              <a:cs typeface="Arial" pitchFamily="34" charset="0"/>
                            </a:rPr>
                          </m:ctrlPr>
                        </m:dPr>
                        <m:e>
                          <m:r>
                            <a:rPr lang="en-US" sz="2000" b="1" i="1" smtClean="0">
                              <a:solidFill>
                                <a:srgbClr val="FFC000"/>
                              </a:solidFill>
                              <a:latin typeface="Cambria Math"/>
                              <a:cs typeface="Arial" pitchFamily="34" charset="0"/>
                            </a:rPr>
                            <m:t>𝒄</m:t>
                          </m:r>
                          <m:sSup>
                            <m:sSupPr>
                              <m:ctrlPr>
                                <a:rPr lang="en-US" sz="2000" b="1" i="1" smtClean="0">
                                  <a:solidFill>
                                    <a:srgbClr val="FFC000"/>
                                  </a:solidFill>
                                  <a:latin typeface="Cambria Math" panose="02040503050406030204" pitchFamily="18" charset="0"/>
                                  <a:cs typeface="Arial" pitchFamily="34" charset="0"/>
                                </a:rPr>
                              </m:ctrlPr>
                            </m:sSupPr>
                            <m:e>
                              <m:r>
                                <a:rPr lang="en-US" sz="2000" b="1" i="1" smtClean="0">
                                  <a:solidFill>
                                    <a:srgbClr val="FFC000"/>
                                  </a:solidFill>
                                  <a:latin typeface="Cambria Math"/>
                                  <a:cs typeface="Arial" pitchFamily="34" charset="0"/>
                                </a:rPr>
                                <m:t>𝒎</m:t>
                              </m:r>
                            </m:e>
                            <m:sup>
                              <m:r>
                                <a:rPr lang="en-US" sz="2000" b="1" i="1" smtClean="0">
                                  <a:solidFill>
                                    <a:srgbClr val="FFC000"/>
                                  </a:solidFill>
                                  <a:latin typeface="Cambria Math"/>
                                  <a:cs typeface="Arial" pitchFamily="34" charset="0"/>
                                </a:rPr>
                                <m:t>𝟐</m:t>
                              </m:r>
                            </m:sup>
                          </m:sSup>
                        </m:e>
                      </m:d>
                      <m:r>
                        <a:rPr lang="en-US" sz="2000" b="1" i="1" smtClean="0">
                          <a:solidFill>
                            <a:srgbClr val="FFC000"/>
                          </a:solidFill>
                          <a:latin typeface="Cambria Math"/>
                          <a:cs typeface="Arial" pitchFamily="34" charset="0"/>
                        </a:rPr>
                        <m:t>=</m:t>
                      </m:r>
                      <m:d>
                        <m:dPr>
                          <m:ctrlPr>
                            <a:rPr lang="en-US" sz="2000" b="1" i="1" smtClean="0">
                              <a:solidFill>
                                <a:srgbClr val="FFC000"/>
                              </a:solidFill>
                              <a:latin typeface="Cambria Math" panose="02040503050406030204" pitchFamily="18" charset="0"/>
                              <a:cs typeface="Arial" pitchFamily="34" charset="0"/>
                            </a:rPr>
                          </m:ctrlPr>
                        </m:dPr>
                        <m:e>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𝟒</m:t>
                          </m:r>
                        </m:e>
                      </m:d>
                      <m:r>
                        <a:rPr lang="en-US" sz="2000" b="1" i="1" smtClean="0">
                          <a:solidFill>
                            <a:srgbClr val="FFC000"/>
                          </a:solidFill>
                          <a:latin typeface="Cambria Math"/>
                          <a:cs typeface="Arial" pitchFamily="34" charset="0"/>
                        </a:rPr>
                        <m:t>:</m:t>
                      </m:r>
                      <m:r>
                        <a:rPr lang="en-US" sz="2000" b="1" i="1" smtClean="0">
                          <a:solidFill>
                            <a:srgbClr val="FFC000"/>
                          </a:solidFill>
                          <a:latin typeface="Cambria Math"/>
                          <a:cs typeface="Arial" pitchFamily="34" charset="0"/>
                        </a:rPr>
                        <m:t>𝟐</m:t>
                      </m:r>
                      <m:r>
                        <a:rPr lang="en-US" sz="2000" b="1" i="1" smtClean="0">
                          <a:solidFill>
                            <a:srgbClr val="FFC000"/>
                          </a:solidFill>
                          <a:latin typeface="Cambria Math"/>
                          <a:cs typeface="Arial" pitchFamily="34" charset="0"/>
                        </a:rPr>
                        <m:t> ×</m:t>
                      </m:r>
                      <m:r>
                        <a:rPr lang="en-US" sz="2000" b="1" i="1" smtClean="0">
                          <a:solidFill>
                            <a:srgbClr val="FFC000"/>
                          </a:solidFill>
                          <a:latin typeface="Cambria Math"/>
                          <a:cs typeface="Arial" pitchFamily="34" charset="0"/>
                        </a:rPr>
                        <m:t>𝟔</m:t>
                      </m:r>
                    </m:oMath>
                  </m:oMathPara>
                </a14:m>
                <a:endParaRPr lang="en-US" sz="2000" b="1">
                  <a:solidFill>
                    <a:srgbClr val="FFC000"/>
                  </a:solidFill>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415538" y="3481914"/>
                <a:ext cx="5577337" cy="747512"/>
              </a:xfrm>
              <a:prstGeom prst="rect">
                <a:avLst/>
              </a:prstGeom>
              <a:blipFill rotWithShape="1">
                <a:blip r:embed="rId5"/>
                <a:stretch>
                  <a:fillRect/>
                </a:stretch>
              </a:blipFill>
            </p:spPr>
            <p:txBody>
              <a:bodyPr/>
              <a:lstStyle/>
              <a:p>
                <a:r>
                  <a:rPr lang="en-US">
                    <a:noFill/>
                  </a:rPr>
                  <a:t> </a:t>
                </a:r>
              </a:p>
            </p:txBody>
          </p:sp>
        </mc:Fallback>
      </mc:AlternateContent>
      <p:sp>
        <p:nvSpPr>
          <p:cNvPr id="4" name="Rounded Rectangle 3"/>
          <p:cNvSpPr/>
          <p:nvPr/>
        </p:nvSpPr>
        <p:spPr>
          <a:xfrm>
            <a:off x="4774450" y="3855670"/>
            <a:ext cx="2076432" cy="37375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3369451" y="5349239"/>
            <a:ext cx="1312111" cy="729291"/>
          </a:xfrm>
          <a:prstGeom prst="wedgeRoundRectCallout">
            <a:avLst>
              <a:gd name="adj1" fmla="val 120627"/>
              <a:gd name="adj2" fmla="val -185131"/>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8535" y="5349240"/>
            <a:ext cx="1153945" cy="646331"/>
          </a:xfrm>
          <a:prstGeom prst="rect">
            <a:avLst/>
          </a:prstGeom>
          <a:noFill/>
        </p:spPr>
        <p:txBody>
          <a:bodyPr wrap="square" rtlCol="0">
            <a:spAutoFit/>
          </a:bodyPr>
          <a:lstStyle/>
          <a:p>
            <a:r>
              <a:rPr lang="en-US" b="1">
                <a:solidFill>
                  <a:schemeClr val="bg1"/>
                </a:solidFill>
                <a:latin typeface="Palatino Linotype" pitchFamily="18" charset="0"/>
              </a:rPr>
              <a:t>Nửa chu vi đáy</a:t>
            </a:r>
          </a:p>
        </p:txBody>
      </p:sp>
      <p:sp>
        <p:nvSpPr>
          <p:cNvPr id="16" name="Rounded Rectangular Callout 15"/>
          <p:cNvSpPr/>
          <p:nvPr/>
        </p:nvSpPr>
        <p:spPr>
          <a:xfrm>
            <a:off x="1103427" y="5349240"/>
            <a:ext cx="1312111" cy="729291"/>
          </a:xfrm>
          <a:prstGeom prst="wedgeRoundRectCallout">
            <a:avLst>
              <a:gd name="adj1" fmla="val -28624"/>
              <a:gd name="adj2" fmla="val -241552"/>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61593" y="5376593"/>
            <a:ext cx="1153945" cy="646331"/>
          </a:xfrm>
          <a:prstGeom prst="rect">
            <a:avLst/>
          </a:prstGeom>
          <a:noFill/>
        </p:spPr>
        <p:txBody>
          <a:bodyPr wrap="square" rtlCol="0">
            <a:spAutoFit/>
          </a:bodyPr>
          <a:lstStyle/>
          <a:p>
            <a:r>
              <a:rPr lang="en-US" b="1">
                <a:solidFill>
                  <a:schemeClr val="bg1"/>
                </a:solidFill>
                <a:latin typeface="Palatino Linotype" pitchFamily="18" charset="0"/>
              </a:rPr>
              <a:t>S xung quanh</a:t>
            </a:r>
          </a:p>
        </p:txBody>
      </p:sp>
      <p:sp>
        <p:nvSpPr>
          <p:cNvPr id="18" name="Rounded Rectangular Callout 17"/>
          <p:cNvSpPr/>
          <p:nvPr/>
        </p:nvSpPr>
        <p:spPr>
          <a:xfrm>
            <a:off x="6219816" y="5349238"/>
            <a:ext cx="1312111" cy="729291"/>
          </a:xfrm>
          <a:prstGeom prst="wedgeRoundRectCallout">
            <a:avLst>
              <a:gd name="adj1" fmla="val 24804"/>
              <a:gd name="adj2" fmla="val -214385"/>
              <a:gd name="adj3" fmla="val 16667"/>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09599" y="5329758"/>
            <a:ext cx="1153945" cy="646331"/>
          </a:xfrm>
          <a:prstGeom prst="rect">
            <a:avLst/>
          </a:prstGeom>
          <a:noFill/>
        </p:spPr>
        <p:txBody>
          <a:bodyPr wrap="square" rtlCol="0">
            <a:spAutoFit/>
          </a:bodyPr>
          <a:lstStyle/>
          <a:p>
            <a:r>
              <a:rPr lang="en-US" b="1">
                <a:solidFill>
                  <a:schemeClr val="bg1"/>
                </a:solidFill>
                <a:latin typeface="Palatino Linotype" pitchFamily="18" charset="0"/>
              </a:rPr>
              <a:t>Trung đoạn</a:t>
            </a:r>
          </a:p>
        </p:txBody>
      </p:sp>
      <p:sp>
        <p:nvSpPr>
          <p:cNvPr id="10" name="Rounded Rectangle 9"/>
          <p:cNvSpPr/>
          <p:nvPr/>
        </p:nvSpPr>
        <p:spPr>
          <a:xfrm>
            <a:off x="533400" y="3529668"/>
            <a:ext cx="3558540" cy="326002"/>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592211" y="5421497"/>
                <a:ext cx="67818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rgbClr val="FFFF00"/>
                          </a:solidFill>
                          <a:latin typeface="Cambria Math"/>
                        </a:rPr>
                        <m:t>=</m:t>
                      </m:r>
                    </m:oMath>
                  </m:oMathPara>
                </a14:m>
                <a:endParaRPr lang="en-US">
                  <a:solidFill>
                    <a:srgbClr val="FFFF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92211" y="5421497"/>
                <a:ext cx="678180"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134486" y="5421497"/>
                <a:ext cx="67818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FF00"/>
                          </a:solidFill>
                          <a:latin typeface="Cambria Math"/>
                        </a:rPr>
                        <m:t>×</m:t>
                      </m:r>
                    </m:oMath>
                  </m:oMathPara>
                </a14:m>
                <a:endParaRPr lang="en-US" sz="200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134486" y="5421497"/>
                <a:ext cx="678180" cy="646331"/>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56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7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42" presetClass="entr" presetSubtype="0" fill="hold" nodeType="with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1000"/>
                                        <p:tgtEl>
                                          <p:spTgt spid="15">
                                            <p:txEl>
                                              <p:pRg st="0" end="0"/>
                                            </p:txEl>
                                          </p:spTgt>
                                        </p:tgtEl>
                                      </p:cBhvr>
                                    </p:animEffect>
                                    <p:anim calcmode="lin" valueType="num">
                                      <p:cBhvr>
                                        <p:cTn id="4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1000"/>
                                        <p:tgtEl>
                                          <p:spTgt spid="15">
                                            <p:txEl>
                                              <p:pRg st="1" end="1"/>
                                            </p:txEl>
                                          </p:spTgt>
                                        </p:tgtEl>
                                      </p:cBhvr>
                                    </p:animEffect>
                                    <p:anim calcmode="lin" valueType="num">
                                      <p:cBhvr>
                                        <p:cTn id="4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1000"/>
                                        <p:tgtEl>
                                          <p:spTgt spid="2"/>
                                        </p:tgtEl>
                                      </p:cBhvr>
                                    </p:animEffect>
                                    <p:anim calcmode="lin" valueType="num">
                                      <p:cBhvr>
                                        <p:cTn id="94" dur="1000" fill="hold"/>
                                        <p:tgtEl>
                                          <p:spTgt spid="2"/>
                                        </p:tgtEl>
                                        <p:attrNameLst>
                                          <p:attrName>ppt_x</p:attrName>
                                        </p:attrNameLst>
                                      </p:cBhvr>
                                      <p:tavLst>
                                        <p:tav tm="0">
                                          <p:val>
                                            <p:strVal val="#ppt_x"/>
                                          </p:val>
                                        </p:tav>
                                        <p:tav tm="100000">
                                          <p:val>
                                            <p:strVal val="#ppt_x"/>
                                          </p:val>
                                        </p:tav>
                                      </p:tavLst>
                                    </p:anim>
                                    <p:anim calcmode="lin" valueType="num">
                                      <p:cBhvr>
                                        <p:cTn id="95" dur="1000" fill="hold"/>
                                        <p:tgtEl>
                                          <p:spTgt spid="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100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4" grpId="0" animBg="1"/>
      <p:bldP spid="6" grpId="0" animBg="1"/>
      <p:bldP spid="8" grpId="0"/>
      <p:bldP spid="16" grpId="0" animBg="1"/>
      <p:bldP spid="17" grpId="0"/>
      <p:bldP spid="18" grpId="0" animBg="1"/>
      <p:bldP spid="19" grpId="0"/>
      <p:bldP spid="10" grpId="0" animBg="1"/>
      <p:bldP spid="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II. Diện tích xung quanh và thể tích hình chóp đều</a:t>
            </a:r>
            <a:br>
              <a:rPr lang="en-US"/>
            </a:br>
            <a:r>
              <a:rPr lang="en-US"/>
              <a:t>1. Diện tích xung quanh hình chóp đều</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6252" y="2189529"/>
                <a:ext cx="6948508" cy="3235911"/>
              </a:xfrm>
            </p:spPr>
            <p:txBody>
              <a:bodyPr>
                <a:noAutofit/>
              </a:bodyPr>
              <a:lstStyle/>
              <a:p>
                <a:pPr marL="0" indent="0">
                  <a:buNone/>
                </a:pPr>
                <a:r>
                  <a:rPr lang="en-US">
                    <a:solidFill>
                      <a:srgbClr val="FFFF00"/>
                    </a:solidFill>
                  </a:rPr>
                  <a:t>Diện tích xung quanh </a:t>
                </a:r>
                <a:r>
                  <a:rPr lang="en-US"/>
                  <a:t>của hình chóp đều bằng tích của nửa chu vi đáy với trung đoạn:</a:t>
                </a:r>
              </a:p>
              <a:p>
                <a:pPr marL="0" indent="0" algn="ctr">
                  <a:buNone/>
                </a:pPr>
                <a:r>
                  <a:rPr lang="en-US">
                    <a:solidFill>
                      <a:srgbClr val="FFC000"/>
                    </a:solidFill>
                  </a:rPr>
                  <a:t> </a:t>
                </a:r>
                <a14:m>
                  <m:oMath xmlns:m="http://schemas.openxmlformats.org/officeDocument/2006/math">
                    <m:sSub>
                      <m:sSubPr>
                        <m:ctrlPr>
                          <a:rPr lang="en-US" sz="2800" b="1" i="1" smtClean="0">
                            <a:solidFill>
                              <a:srgbClr val="FFFF00"/>
                            </a:solidFill>
                            <a:latin typeface="Cambria Math" panose="02040503050406030204" pitchFamily="18" charset="0"/>
                          </a:rPr>
                        </m:ctrlPr>
                      </m:sSubPr>
                      <m:e>
                        <m:r>
                          <a:rPr lang="en-US" sz="2800" b="1" i="1" smtClean="0">
                            <a:solidFill>
                              <a:srgbClr val="FFFF00"/>
                            </a:solidFill>
                            <a:latin typeface="Cambria Math"/>
                          </a:rPr>
                          <m:t>𝑺</m:t>
                        </m:r>
                      </m:e>
                      <m:sub>
                        <m:r>
                          <a:rPr lang="en-US" sz="2800" b="1" i="1" smtClean="0">
                            <a:solidFill>
                              <a:srgbClr val="FFFF00"/>
                            </a:solidFill>
                            <a:latin typeface="Cambria Math"/>
                          </a:rPr>
                          <m:t>𝒙𝒒</m:t>
                        </m:r>
                      </m:sub>
                    </m:sSub>
                    <m:r>
                      <a:rPr lang="en-US" sz="2800" b="1" i="1" smtClean="0">
                        <a:solidFill>
                          <a:srgbClr val="FFFF00"/>
                        </a:solidFill>
                        <a:latin typeface="Cambria Math"/>
                      </a:rPr>
                      <m:t>=</m:t>
                    </m:r>
                    <m:r>
                      <a:rPr lang="en-US" sz="2800" b="1" i="1" smtClean="0">
                        <a:solidFill>
                          <a:srgbClr val="FFFF00"/>
                        </a:solidFill>
                        <a:latin typeface="Cambria Math"/>
                      </a:rPr>
                      <m:t>𝒑</m:t>
                    </m:r>
                    <m:r>
                      <a:rPr lang="en-US" sz="2800" b="1" i="1" smtClean="0">
                        <a:solidFill>
                          <a:srgbClr val="FFFF00"/>
                        </a:solidFill>
                        <a:latin typeface="Cambria Math"/>
                      </a:rPr>
                      <m:t>.</m:t>
                    </m:r>
                    <m:r>
                      <a:rPr lang="en-US" sz="2800" b="1" i="1" smtClean="0">
                        <a:solidFill>
                          <a:srgbClr val="FFFF00"/>
                        </a:solidFill>
                        <a:latin typeface="Cambria Math"/>
                      </a:rPr>
                      <m:t>𝒅</m:t>
                    </m:r>
                  </m:oMath>
                </a14:m>
                <a:endParaRPr lang="en-US" sz="2800">
                  <a:solidFill>
                    <a:srgbClr val="FFFF00"/>
                  </a:solidFill>
                </a:endParaRPr>
              </a:p>
              <a:p>
                <a:pPr marL="0" indent="0">
                  <a:buNone/>
                </a:pPr>
                <a:r>
                  <a:rPr lang="en-US" sz="2000" i="1"/>
                  <a:t>(p: là nửa chủ vi đáy; d là trung đoạn hình chóp đều)</a:t>
                </a:r>
              </a:p>
              <a:p>
                <a:pPr marL="0" indent="0">
                  <a:buNone/>
                </a:pPr>
                <a:r>
                  <a:rPr lang="en-US">
                    <a:solidFill>
                      <a:srgbClr val="FFFF00"/>
                    </a:solidFill>
                  </a:rPr>
                  <a:t>Diện tích toàn phần </a:t>
                </a:r>
                <a:r>
                  <a:rPr lang="en-US"/>
                  <a:t>của hình chóp đều bằng tổng diện tích xung quanh và diện tích đáy</a:t>
                </a:r>
              </a:p>
              <a:p>
                <a:pPr marL="0" indent="0">
                  <a:buNone/>
                </a:pPr>
                <a:endParaRPr lang="en-US" sz="200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6252" y="2189529"/>
                <a:ext cx="6948508" cy="3235911"/>
              </a:xfrm>
              <a:blipFill rotWithShape="1">
                <a:blip r:embed="rId3"/>
                <a:stretch>
                  <a:fillRect l="-1404" t="-188"/>
                </a:stretch>
              </a:blipFill>
            </p:spPr>
            <p:txBody>
              <a:bodyPr/>
              <a:lstStyle/>
              <a:p>
                <a:r>
                  <a:rPr lang="en-US">
                    <a:noFill/>
                  </a:rPr>
                  <a:t> </a:t>
                </a:r>
              </a:p>
            </p:txBody>
          </p:sp>
        </mc:Fallback>
      </mc:AlternateContent>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708" y="1826259"/>
            <a:ext cx="418782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540" y="3749040"/>
            <a:ext cx="411480" cy="400110"/>
          </a:xfrm>
          <a:prstGeom prst="rect">
            <a:avLst/>
          </a:prstGeom>
          <a:noFill/>
        </p:spPr>
        <p:txBody>
          <a:bodyPr wrap="square" rtlCol="0">
            <a:spAutoFit/>
          </a:bodyPr>
          <a:lstStyle/>
          <a:p>
            <a:r>
              <a:rPr lang="en-US" sz="2000" i="1">
                <a:solidFill>
                  <a:srgbClr val="FFC000"/>
                </a:solidFill>
                <a:latin typeface="Palatino Linotype" pitchFamily="18" charset="0"/>
              </a:rPr>
              <a:t>d</a:t>
            </a:r>
          </a:p>
        </p:txBody>
      </p:sp>
      <p:sp>
        <p:nvSpPr>
          <p:cNvPr id="17" name="Rounded Rectangle 16"/>
          <p:cNvSpPr/>
          <p:nvPr/>
        </p:nvSpPr>
        <p:spPr>
          <a:xfrm>
            <a:off x="3116580" y="3203666"/>
            <a:ext cx="2171700" cy="545374"/>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9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67" y="321407"/>
            <a:ext cx="10515600" cy="1325563"/>
          </a:xfrm>
        </p:spPr>
        <p:txBody>
          <a:bodyPr/>
          <a:lstStyle/>
          <a:p>
            <a:r>
              <a:rPr lang="en-US"/>
              <a:t>II. Diện tích xung quanh và thể tích hình chóp đều</a:t>
            </a:r>
            <a:br>
              <a:rPr lang="en-US"/>
            </a:br>
            <a:r>
              <a:rPr lang="en-US">
                <a:solidFill>
                  <a:schemeClr val="accent2">
                    <a:lumMod val="40000"/>
                    <a:lumOff val="60000"/>
                  </a:schemeClr>
                </a:solidFill>
              </a:rPr>
              <a:t>2. Thể tích hình chóp đều</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3440" y="1581785"/>
                <a:ext cx="6819900" cy="4247515"/>
              </a:xfrm>
            </p:spPr>
            <p:txBody>
              <a:bodyPr>
                <a:normAutofit fontScale="92500" lnSpcReduction="10000"/>
              </a:bodyPr>
              <a:lstStyle/>
              <a:p>
                <a:r>
                  <a:rPr lang="en-US">
                    <a:latin typeface="VNI-Times" pitchFamily="2" charset="0"/>
                  </a:rPr>
                  <a:t>Coù hai duïng cuï ñöïng nöôùc hình laêng truï ñöùng vaø hình choùp ñeàu coù : </a:t>
                </a:r>
              </a:p>
              <a:p>
                <a:r>
                  <a:rPr lang="en-US"/>
                  <a:t>Các đáy là hai đa giác đều có thể đặt chồng khít lên nhau.</a:t>
                </a:r>
              </a:p>
              <a:p>
                <a:r>
                  <a:rPr lang="en-US"/>
                  <a:t>Chiều cao của hình lăng trụ đứng bằng chiều cao của hình chóp.</a:t>
                </a:r>
              </a:p>
              <a:p>
                <a:r>
                  <a:rPr lang="en-US" i="1">
                    <a:solidFill>
                      <a:srgbClr val="FFFF00"/>
                    </a:solidFill>
                  </a:rPr>
                  <a:t>Thể tích hình chóp đều bằng một phần ba diện tích đáy nhân chiều cao.</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a:rPr>
                            <m:t>𝑽</m:t>
                          </m:r>
                        </m:e>
                        <m:sub>
                          <m:r>
                            <a:rPr lang="en-US" b="1" i="1" smtClean="0">
                              <a:solidFill>
                                <a:srgbClr val="FFFF00"/>
                              </a:solidFill>
                              <a:latin typeface="Cambria Math"/>
                            </a:rPr>
                            <m:t>𝒄𝒉</m:t>
                          </m:r>
                          <m:r>
                            <a:rPr lang="en-US" b="1" i="1" smtClean="0">
                              <a:solidFill>
                                <a:srgbClr val="FFFF00"/>
                              </a:solidFill>
                              <a:latin typeface="Cambria Math"/>
                            </a:rPr>
                            <m:t>ó</m:t>
                          </m:r>
                          <m:r>
                            <a:rPr lang="en-US" b="1" i="1" smtClean="0">
                              <a:solidFill>
                                <a:srgbClr val="FFFF00"/>
                              </a:solidFill>
                              <a:latin typeface="Cambria Math"/>
                            </a:rPr>
                            <m:t>𝒑</m:t>
                          </m:r>
                        </m:sub>
                      </m:sSub>
                      <m:r>
                        <a:rPr lang="en-US" b="1" i="1" smtClean="0">
                          <a:solidFill>
                            <a:srgbClr val="FFFF00"/>
                          </a:solidFill>
                          <a:latin typeface="Cambria Math"/>
                        </a:rPr>
                        <m:t>=</m:t>
                      </m:r>
                      <m:f>
                        <m:fPr>
                          <m:ctrlPr>
                            <a:rPr lang="en-US" b="1" i="1" smtClean="0">
                              <a:solidFill>
                                <a:srgbClr val="FFFF00"/>
                              </a:solidFill>
                              <a:latin typeface="Cambria Math" panose="02040503050406030204" pitchFamily="18" charset="0"/>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r>
                        <a:rPr lang="en-US" b="1" i="1" smtClean="0">
                          <a:solidFill>
                            <a:srgbClr val="FFFF00"/>
                          </a:solidFill>
                          <a:latin typeface="Cambria Math"/>
                        </a:rPr>
                        <m:t>. </m:t>
                      </m:r>
                      <m:sSub>
                        <m:sSubPr>
                          <m:ctrlPr>
                            <a:rPr lang="en-US" b="1" i="1" smtClean="0">
                              <a:solidFill>
                                <a:srgbClr val="FFFF00"/>
                              </a:solidFill>
                              <a:latin typeface="Cambria Math" panose="02040503050406030204" pitchFamily="18" charset="0"/>
                            </a:rPr>
                          </m:ctrlPr>
                        </m:sSubPr>
                        <m:e>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a:rPr>
                                <m:t>𝑽</m:t>
                              </m:r>
                            </m:e>
                            <m:sub>
                              <m:r>
                                <a:rPr lang="en-US" b="1" i="1" smtClean="0">
                                  <a:solidFill>
                                    <a:srgbClr val="FFFF00"/>
                                  </a:solidFill>
                                  <a:latin typeface="Cambria Math"/>
                                </a:rPr>
                                <m:t>𝒍</m:t>
                              </m:r>
                              <m:r>
                                <a:rPr lang="en-US" b="1" i="1" smtClean="0">
                                  <a:solidFill>
                                    <a:srgbClr val="FFFF00"/>
                                  </a:solidFill>
                                  <a:latin typeface="Cambria Math"/>
                                </a:rPr>
                                <m:t>ă</m:t>
                              </m:r>
                              <m:r>
                                <a:rPr lang="en-US" b="1" i="1" smtClean="0">
                                  <a:solidFill>
                                    <a:srgbClr val="FFFF00"/>
                                  </a:solidFill>
                                  <a:latin typeface="Cambria Math"/>
                                </a:rPr>
                                <m:t>𝒏𝒈</m:t>
                              </m:r>
                              <m:r>
                                <a:rPr lang="en-US" b="1" i="1" smtClean="0">
                                  <a:solidFill>
                                    <a:srgbClr val="FFFF00"/>
                                  </a:solidFill>
                                  <a:latin typeface="Cambria Math"/>
                                </a:rPr>
                                <m:t> </m:t>
                              </m:r>
                              <m:r>
                                <a:rPr lang="en-US" b="1" i="1" smtClean="0">
                                  <a:solidFill>
                                    <a:srgbClr val="FFFF00"/>
                                  </a:solidFill>
                                  <a:latin typeface="Cambria Math"/>
                                </a:rPr>
                                <m:t>𝒕𝒓</m:t>
                              </m:r>
                              <m:r>
                                <a:rPr lang="en-US" b="1" i="1" smtClean="0">
                                  <a:solidFill>
                                    <a:srgbClr val="FFFF00"/>
                                  </a:solidFill>
                                  <a:latin typeface="Cambria Math"/>
                                </a:rPr>
                                <m:t>ụ </m:t>
                              </m:r>
                            </m:sub>
                          </m:sSub>
                        </m:e>
                        <m:sub>
                          <m:r>
                            <a:rPr lang="en-US" b="1" i="1" smtClean="0">
                              <a:solidFill>
                                <a:srgbClr val="FFFF00"/>
                              </a:solidFill>
                              <a:latin typeface="Cambria Math"/>
                            </a:rPr>
                            <m:t> </m:t>
                          </m:r>
                        </m:sub>
                      </m:sSub>
                      <m:r>
                        <a:rPr lang="en-US" b="1" i="1" smtClean="0">
                          <a:solidFill>
                            <a:srgbClr val="FFFF00"/>
                          </a:solidFill>
                          <a:latin typeface="Cambria Math"/>
                        </a:rPr>
                        <m:t>=</m:t>
                      </m:r>
                      <m:f>
                        <m:fPr>
                          <m:ctrlPr>
                            <a:rPr lang="en-US" b="1" i="1" smtClean="0">
                              <a:solidFill>
                                <a:srgbClr val="FFFF00"/>
                              </a:solidFill>
                              <a:latin typeface="Cambria Math" panose="02040503050406030204" pitchFamily="18" charset="0"/>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r>
                        <a:rPr lang="en-US" b="1" i="1" smtClean="0">
                          <a:solidFill>
                            <a:srgbClr val="FFFF00"/>
                          </a:solidFill>
                          <a:latin typeface="Cambria Math"/>
                        </a:rPr>
                        <m:t>.</m:t>
                      </m:r>
                      <m:r>
                        <a:rPr lang="en-US" b="1" i="1" smtClean="0">
                          <a:solidFill>
                            <a:srgbClr val="FFFF00"/>
                          </a:solidFill>
                          <a:latin typeface="Cambria Math"/>
                        </a:rPr>
                        <m:t>𝑺</m:t>
                      </m:r>
                      <m:r>
                        <a:rPr lang="en-US" b="1" i="1" smtClean="0">
                          <a:solidFill>
                            <a:srgbClr val="FFFF00"/>
                          </a:solidFill>
                          <a:latin typeface="Cambria Math"/>
                        </a:rPr>
                        <m:t>.</m:t>
                      </m:r>
                      <m:r>
                        <a:rPr lang="en-US" b="1" i="1" smtClean="0">
                          <a:solidFill>
                            <a:srgbClr val="FFFF00"/>
                          </a:solidFill>
                          <a:latin typeface="Cambria Math"/>
                        </a:rPr>
                        <m:t>𝒉</m:t>
                      </m:r>
                    </m:oMath>
                  </m:oMathPara>
                </a14:m>
                <a:endParaRPr lang="en-US">
                  <a:solidFill>
                    <a:srgbClr val="FFFF00"/>
                  </a:solidFill>
                </a:endParaRPr>
              </a:p>
              <a:p>
                <a:endParaRPr lang="en-US">
                  <a:solidFill>
                    <a:srgbClr val="FFC000"/>
                  </a:solidFill>
                </a:endParaRPr>
              </a:p>
              <a:p>
                <a:endParaRPr lang="en-US">
                  <a:latin typeface="VNI-Times" pitchFamily="2" charset="0"/>
                </a:endParaRP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3440" y="1581785"/>
                <a:ext cx="6819900" cy="4247515"/>
              </a:xfrm>
              <a:blipFill rotWithShape="1">
                <a:blip r:embed="rId4"/>
                <a:stretch>
                  <a:fillRect l="-983" t="-1004"/>
                </a:stretch>
              </a:blipFill>
            </p:spPr>
            <p:txBody>
              <a:bodyPr/>
              <a:lstStyle/>
              <a:p>
                <a:r>
                  <a:rPr lang="en-US">
                    <a:noFill/>
                  </a:rPr>
                  <a:t> </a:t>
                </a:r>
              </a:p>
            </p:txBody>
          </p:sp>
        </mc:Fallback>
      </mc:AlternateContent>
      <p:graphicFrame>
        <p:nvGraphicFramePr>
          <p:cNvPr id="8" name="Object 70"/>
          <p:cNvGraphicFramePr>
            <a:graphicFrameLocks noChangeAspect="1"/>
          </p:cNvGraphicFramePr>
          <p:nvPr>
            <p:extLst>
              <p:ext uri="{D42A27DB-BD31-4B8C-83A1-F6EECF244321}">
                <p14:modId xmlns:p14="http://schemas.microsoft.com/office/powerpoint/2010/main" val="3040904544"/>
              </p:ext>
            </p:extLst>
          </p:nvPr>
        </p:nvGraphicFramePr>
        <p:xfrm>
          <a:off x="4343400" y="41592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1592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4"/>
          <p:cNvSpPr>
            <a:spLocks noChangeArrowheads="1"/>
          </p:cNvSpPr>
          <p:nvPr/>
        </p:nvSpPr>
        <p:spPr bwMode="auto">
          <a:xfrm>
            <a:off x="1905000" y="42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 name="Picture 86" descr="1 (18)"/>
          <p:cNvPicPr>
            <a:picLocks noChangeAspect="1" noChangeArrowheads="1"/>
          </p:cNvPicPr>
          <p:nvPr/>
        </p:nvPicPr>
        <p:blipFill rotWithShape="1">
          <a:blip r:embed="rId7">
            <a:extLst>
              <a:ext uri="{28A0092B-C50C-407E-A947-70E740481C1C}">
                <a14:useLocalDpi xmlns:a14="http://schemas.microsoft.com/office/drawing/2010/main" val="0"/>
              </a:ext>
            </a:extLst>
          </a:blip>
          <a:srcRect b="10809"/>
          <a:stretch/>
        </p:blipFill>
        <p:spPr bwMode="auto">
          <a:xfrm>
            <a:off x="7625274" y="1623060"/>
            <a:ext cx="411685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572432" y="4648200"/>
            <a:ext cx="6957060" cy="204290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p>
        </p:txBody>
      </p:sp>
      <p:sp>
        <p:nvSpPr>
          <p:cNvPr id="12" name="Rounded Rectangle 11"/>
          <p:cNvSpPr/>
          <p:nvPr/>
        </p:nvSpPr>
        <p:spPr>
          <a:xfrm>
            <a:off x="2263140" y="4902926"/>
            <a:ext cx="4152900" cy="888274"/>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14223" y="6000206"/>
            <a:ext cx="3850734" cy="400110"/>
          </a:xfrm>
          <a:prstGeom prst="rect">
            <a:avLst/>
          </a:prstGeom>
          <a:noFill/>
        </p:spPr>
        <p:txBody>
          <a:bodyPr wrap="none" rtlCol="0">
            <a:spAutoFit/>
          </a:bodyPr>
          <a:lstStyle/>
          <a:p>
            <a:r>
              <a:rPr lang="en-US" sz="2000" b="1" i="1">
                <a:solidFill>
                  <a:schemeClr val="bg1"/>
                </a:solidFill>
                <a:latin typeface="Palatino Linotype" pitchFamily="18" charset="0"/>
              </a:rPr>
              <a:t>(S: Diện tích đáy, h là chiều cao)</a:t>
            </a:r>
          </a:p>
        </p:txBody>
      </p:sp>
    </p:spTree>
    <p:extLst>
      <p:ext uri="{BB962C8B-B14F-4D97-AF65-F5344CB8AC3E}">
        <p14:creationId xmlns:p14="http://schemas.microsoft.com/office/powerpoint/2010/main" val="36204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100586"/>
            <a:ext cx="10515600" cy="1325563"/>
          </a:xfrm>
        </p:spPr>
        <p:txBody>
          <a:bodyPr>
            <a:normAutofit/>
          </a:bodyPr>
          <a:lstStyle/>
          <a:p>
            <a:r>
              <a:rPr lang="en-US"/>
              <a:t>II. Diện tích xung quanh và thể tích hình chóp đều</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6271" y="1240779"/>
                <a:ext cx="6948508" cy="3235911"/>
              </a:xfrm>
            </p:spPr>
            <p:txBody>
              <a:bodyPr>
                <a:noAutofit/>
              </a:bodyPr>
              <a:lstStyle/>
              <a:p>
                <a:pPr marL="0" indent="0">
                  <a:buNone/>
                </a:pPr>
                <a:r>
                  <a:rPr lang="en-US">
                    <a:solidFill>
                      <a:srgbClr val="FFFF00"/>
                    </a:solidFill>
                  </a:rPr>
                  <a:t>Diện tích xung quanh </a:t>
                </a:r>
                <a:r>
                  <a:rPr lang="en-US"/>
                  <a:t>của hình chóp đều bằng tích của nửa chu vi đáy với trung đoạn:</a:t>
                </a:r>
              </a:p>
              <a:p>
                <a:pPr marL="0" indent="0" algn="ctr">
                  <a:buNone/>
                </a:pPr>
                <a:r>
                  <a:rPr lang="en-US">
                    <a:solidFill>
                      <a:srgbClr val="FFC000"/>
                    </a:solidFill>
                  </a:rPr>
                  <a:t> </a:t>
                </a:r>
                <a14:m>
                  <m:oMath xmlns:m="http://schemas.openxmlformats.org/officeDocument/2006/math">
                    <m:sSub>
                      <m:sSubPr>
                        <m:ctrlPr>
                          <a:rPr lang="en-US" b="1" i="1" smtClean="0">
                            <a:solidFill>
                              <a:srgbClr val="FFFF00"/>
                            </a:solidFill>
                            <a:latin typeface="Cambria Math" panose="02040503050406030204" pitchFamily="18" charset="0"/>
                          </a:rPr>
                        </m:ctrlPr>
                      </m:sSubPr>
                      <m:e>
                        <m:r>
                          <a:rPr lang="en-US" b="1" i="1" smtClean="0">
                            <a:solidFill>
                              <a:srgbClr val="FFFF00"/>
                            </a:solidFill>
                            <a:latin typeface="Cambria Math"/>
                          </a:rPr>
                          <m:t>𝑺</m:t>
                        </m:r>
                      </m:e>
                      <m:sub>
                        <m:r>
                          <a:rPr lang="en-US" b="1" i="1" smtClean="0">
                            <a:solidFill>
                              <a:srgbClr val="FFFF00"/>
                            </a:solidFill>
                            <a:latin typeface="Cambria Math"/>
                          </a:rPr>
                          <m:t>𝒙𝒒</m:t>
                        </m:r>
                      </m:sub>
                    </m:sSub>
                    <m:r>
                      <a:rPr lang="en-US" b="1" i="1" smtClean="0">
                        <a:solidFill>
                          <a:srgbClr val="FFFF00"/>
                        </a:solidFill>
                        <a:latin typeface="Cambria Math"/>
                      </a:rPr>
                      <m:t>=</m:t>
                    </m:r>
                    <m:r>
                      <a:rPr lang="en-US" b="1" i="1" smtClean="0">
                        <a:solidFill>
                          <a:srgbClr val="FFFF00"/>
                        </a:solidFill>
                        <a:latin typeface="Cambria Math"/>
                      </a:rPr>
                      <m:t>𝒑</m:t>
                    </m:r>
                    <m:r>
                      <a:rPr lang="en-US" b="1" i="1" smtClean="0">
                        <a:solidFill>
                          <a:srgbClr val="FFFF00"/>
                        </a:solidFill>
                        <a:latin typeface="Cambria Math"/>
                      </a:rPr>
                      <m:t>.</m:t>
                    </m:r>
                    <m:r>
                      <a:rPr lang="en-US" b="1" i="1" smtClean="0">
                        <a:solidFill>
                          <a:srgbClr val="FFFF00"/>
                        </a:solidFill>
                        <a:latin typeface="Cambria Math"/>
                      </a:rPr>
                      <m:t>𝒅</m:t>
                    </m:r>
                  </m:oMath>
                </a14:m>
                <a:endParaRPr lang="en-US">
                  <a:solidFill>
                    <a:srgbClr val="FFFF00"/>
                  </a:solidFill>
                </a:endParaRPr>
              </a:p>
              <a:p>
                <a:pPr marL="0" indent="0">
                  <a:buNone/>
                </a:pPr>
                <a:r>
                  <a:rPr lang="en-US" sz="2000" i="1"/>
                  <a:t>(p: là nửa chủ vi đáy; d là trung đoạn hình chóp đều)</a:t>
                </a:r>
              </a:p>
              <a:p>
                <a:pPr marL="0" indent="0">
                  <a:buNone/>
                </a:pPr>
                <a:r>
                  <a:rPr lang="en-US">
                    <a:solidFill>
                      <a:srgbClr val="FFFF00"/>
                    </a:solidFill>
                  </a:rPr>
                  <a:t>Diện tích toàn phần </a:t>
                </a:r>
                <a:r>
                  <a:rPr lang="en-US"/>
                  <a:t>của hình chóp đều bằng tổng diện tích xung quanh và diện tích đáy</a:t>
                </a:r>
              </a:p>
              <a:p>
                <a:pPr marL="0" indent="0">
                  <a:buNone/>
                </a:pPr>
                <a:r>
                  <a:rPr lang="en-US">
                    <a:solidFill>
                      <a:srgbClr val="FFFF00"/>
                    </a:solidFill>
                  </a:rPr>
                  <a:t>Thể tích </a:t>
                </a:r>
                <a:r>
                  <a:rPr lang="en-US"/>
                  <a:t>hình chóp đều bằng một phần ba diện tích đáy nhân chiều cao.</a:t>
                </a:r>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FFFF00"/>
                              </a:solidFill>
                              <a:latin typeface="Cambria Math" panose="02040503050406030204" pitchFamily="18" charset="0"/>
                            </a:rPr>
                          </m:ctrlPr>
                        </m:sSubPr>
                        <m:e>
                          <m:r>
                            <a:rPr lang="en-US" i="1">
                              <a:solidFill>
                                <a:srgbClr val="FFFF00"/>
                              </a:solidFill>
                              <a:latin typeface="Cambria Math"/>
                            </a:rPr>
                            <m:t>𝑽</m:t>
                          </m:r>
                        </m:e>
                        <m:sub>
                          <m:r>
                            <a:rPr lang="en-US" i="1">
                              <a:solidFill>
                                <a:srgbClr val="FFFF00"/>
                              </a:solidFill>
                              <a:latin typeface="Cambria Math"/>
                            </a:rPr>
                            <m:t>𝒄𝒉</m:t>
                          </m:r>
                          <m:r>
                            <a:rPr lang="en-US" i="1">
                              <a:solidFill>
                                <a:srgbClr val="FFFF00"/>
                              </a:solidFill>
                              <a:latin typeface="Cambria Math"/>
                            </a:rPr>
                            <m:t>ó</m:t>
                          </m:r>
                          <m:r>
                            <a:rPr lang="en-US" i="1">
                              <a:solidFill>
                                <a:srgbClr val="FFFF00"/>
                              </a:solidFill>
                              <a:latin typeface="Cambria Math"/>
                            </a:rPr>
                            <m:t>𝒑</m:t>
                          </m:r>
                        </m:sub>
                      </m:sSub>
                      <m:r>
                        <a:rPr lang="en-US" i="1">
                          <a:solidFill>
                            <a:srgbClr val="FFFF00"/>
                          </a:solidFill>
                          <a:latin typeface="Cambria Math"/>
                        </a:rPr>
                        <m:t>=</m:t>
                      </m:r>
                      <m:f>
                        <m:fPr>
                          <m:ctrlPr>
                            <a:rPr lang="en-US" i="1">
                              <a:solidFill>
                                <a:srgbClr val="FFFF00"/>
                              </a:solidFill>
                              <a:latin typeface="Cambria Math" panose="02040503050406030204" pitchFamily="18" charset="0"/>
                            </a:rPr>
                          </m:ctrlPr>
                        </m:fPr>
                        <m:num>
                          <m:r>
                            <a:rPr lang="en-US" i="1">
                              <a:solidFill>
                                <a:srgbClr val="FFFF00"/>
                              </a:solidFill>
                              <a:latin typeface="Cambria Math"/>
                            </a:rPr>
                            <m:t>𝟏</m:t>
                          </m:r>
                        </m:num>
                        <m:den>
                          <m:r>
                            <a:rPr lang="en-US" i="1">
                              <a:solidFill>
                                <a:srgbClr val="FFFF00"/>
                              </a:solidFill>
                              <a:latin typeface="Cambria Math"/>
                            </a:rPr>
                            <m:t>𝟑</m:t>
                          </m:r>
                        </m:den>
                      </m:f>
                      <m:r>
                        <a:rPr lang="en-US" i="1">
                          <a:solidFill>
                            <a:srgbClr val="FFFF00"/>
                          </a:solidFill>
                          <a:latin typeface="Cambria Math"/>
                        </a:rPr>
                        <m:t>.</m:t>
                      </m:r>
                      <m:r>
                        <a:rPr lang="en-US" i="1">
                          <a:solidFill>
                            <a:srgbClr val="FFFF00"/>
                          </a:solidFill>
                          <a:latin typeface="Cambria Math"/>
                        </a:rPr>
                        <m:t>𝑺</m:t>
                      </m:r>
                      <m:r>
                        <a:rPr lang="en-US" i="1">
                          <a:solidFill>
                            <a:srgbClr val="FFFF00"/>
                          </a:solidFill>
                          <a:latin typeface="Cambria Math"/>
                        </a:rPr>
                        <m:t>.</m:t>
                      </m:r>
                      <m:r>
                        <a:rPr lang="en-US" i="1">
                          <a:solidFill>
                            <a:srgbClr val="FFFF00"/>
                          </a:solidFill>
                          <a:latin typeface="Cambria Math"/>
                        </a:rPr>
                        <m:t>𝒉</m:t>
                      </m:r>
                    </m:oMath>
                  </m:oMathPara>
                </a14:m>
                <a:endParaRPr lang="en-US">
                  <a:solidFill>
                    <a:srgbClr val="FFFF00"/>
                  </a:solidFill>
                </a:endParaRPr>
              </a:p>
              <a:p>
                <a:pPr marL="0" indent="0">
                  <a:buNone/>
                </a:pPr>
                <a:endParaRPr lang="en-US">
                  <a:solidFill>
                    <a:srgbClr val="FFC000"/>
                  </a:solidFill>
                </a:endParaRPr>
              </a:p>
              <a:p>
                <a:endParaRPr lang="en-US">
                  <a:latin typeface="VNI-Times" pitchFamily="2" charset="0"/>
                </a:endParaRPr>
              </a:p>
              <a:p>
                <a:pPr marL="0" indent="0">
                  <a:buNone/>
                </a:pPr>
                <a:endParaRPr lang="en-US"/>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6271" y="1240779"/>
                <a:ext cx="6948508" cy="3235911"/>
              </a:xfrm>
              <a:blipFill rotWithShape="1">
                <a:blip r:embed="rId3"/>
                <a:stretch>
                  <a:fillRect l="-1404" t="-189" b="-43962"/>
                </a:stretch>
              </a:blipFill>
            </p:spPr>
            <p:txBody>
              <a:bodyPr/>
              <a:lstStyle/>
              <a:p>
                <a:r>
                  <a:rPr lang="en-US">
                    <a:noFill/>
                  </a:rPr>
                  <a:t> </a:t>
                </a:r>
              </a:p>
            </p:txBody>
          </p:sp>
        </mc:Fallback>
      </mc:AlternateContent>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707" y="1426149"/>
            <a:ext cx="4187825"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539" y="3348930"/>
            <a:ext cx="411480" cy="400110"/>
          </a:xfrm>
          <a:prstGeom prst="rect">
            <a:avLst/>
          </a:prstGeom>
          <a:noFill/>
        </p:spPr>
        <p:txBody>
          <a:bodyPr wrap="square" rtlCol="0">
            <a:spAutoFit/>
          </a:bodyPr>
          <a:lstStyle/>
          <a:p>
            <a:r>
              <a:rPr lang="en-US" sz="2000" b="1" i="1">
                <a:solidFill>
                  <a:srgbClr val="FFC000"/>
                </a:solidFill>
                <a:latin typeface="Palatino Linotype" pitchFamily="18" charset="0"/>
              </a:rPr>
              <a:t>d</a:t>
            </a:r>
          </a:p>
        </p:txBody>
      </p:sp>
      <p:sp>
        <p:nvSpPr>
          <p:cNvPr id="17" name="Rounded Rectangle 16"/>
          <p:cNvSpPr/>
          <p:nvPr/>
        </p:nvSpPr>
        <p:spPr>
          <a:xfrm>
            <a:off x="3284219" y="2253292"/>
            <a:ext cx="2171700" cy="535628"/>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43249" y="5126688"/>
            <a:ext cx="2438400" cy="91208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41505" y="6182602"/>
            <a:ext cx="3850734" cy="400110"/>
          </a:xfrm>
          <a:prstGeom prst="rect">
            <a:avLst/>
          </a:prstGeom>
          <a:noFill/>
        </p:spPr>
        <p:txBody>
          <a:bodyPr wrap="none" rtlCol="0">
            <a:spAutoFit/>
          </a:bodyPr>
          <a:lstStyle/>
          <a:p>
            <a:r>
              <a:rPr lang="en-US" sz="2000" b="1" i="1">
                <a:solidFill>
                  <a:schemeClr val="bg1"/>
                </a:solidFill>
                <a:latin typeface="Palatino Linotype" pitchFamily="18" charset="0"/>
              </a:rPr>
              <a:t>(S: Diện tích đáy, h là chiều cao)</a:t>
            </a:r>
          </a:p>
        </p:txBody>
      </p:sp>
      <p:sp>
        <p:nvSpPr>
          <p:cNvPr id="10" name="TextBox 9"/>
          <p:cNvSpPr txBox="1"/>
          <p:nvPr/>
        </p:nvSpPr>
        <p:spPr>
          <a:xfrm>
            <a:off x="9570719" y="3384300"/>
            <a:ext cx="411480" cy="400110"/>
          </a:xfrm>
          <a:prstGeom prst="rect">
            <a:avLst/>
          </a:prstGeom>
          <a:noFill/>
        </p:spPr>
        <p:txBody>
          <a:bodyPr wrap="square" rtlCol="0">
            <a:spAutoFit/>
          </a:bodyPr>
          <a:lstStyle/>
          <a:p>
            <a:r>
              <a:rPr lang="en-US" sz="2000" b="1" i="1">
                <a:solidFill>
                  <a:srgbClr val="FFC000"/>
                </a:solidFill>
                <a:latin typeface="Palatino Linotype" pitchFamily="18" charset="0"/>
              </a:rPr>
              <a:t>h</a:t>
            </a:r>
          </a:p>
        </p:txBody>
      </p:sp>
    </p:spTree>
    <p:extLst>
      <p:ext uri="{BB962C8B-B14F-4D97-AF65-F5344CB8AC3E}">
        <p14:creationId xmlns:p14="http://schemas.microsoft.com/office/powerpoint/2010/main" val="382870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295400" y="549276"/>
            <a:ext cx="5471584" cy="576263"/>
          </a:xfrm>
        </p:spPr>
        <p:txBody>
          <a:bodyPr/>
          <a:lstStyle/>
          <a:p>
            <a:pPr eaLnBrk="1" hangingPunct="1">
              <a:lnSpc>
                <a:spcPct val="90000"/>
              </a:lnSpc>
            </a:pPr>
            <a:r>
              <a:rPr lang="en-US"/>
              <a:t>Kim tự tháp Ai cập</a:t>
            </a:r>
          </a:p>
        </p:txBody>
      </p:sp>
      <p:pic>
        <p:nvPicPr>
          <p:cNvPr id="299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267" y="981076"/>
            <a:ext cx="9093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9013" name="Group 5"/>
          <p:cNvGrpSpPr>
            <a:grpSpLocks noChangeAspect="1"/>
          </p:cNvGrpSpPr>
          <p:nvPr/>
        </p:nvGrpSpPr>
        <p:grpSpPr bwMode="auto">
          <a:xfrm>
            <a:off x="1871133" y="1196976"/>
            <a:ext cx="9889067" cy="4079875"/>
            <a:chOff x="816" y="768"/>
            <a:chExt cx="4464" cy="2452"/>
          </a:xfrm>
        </p:grpSpPr>
        <p:sp>
          <p:nvSpPr>
            <p:cNvPr id="9221" name="AutoShape 6"/>
            <p:cNvSpPr>
              <a:spLocks noChangeAspect="1" noChangeArrowheads="1" noTextEdit="1"/>
            </p:cNvSpPr>
            <p:nvPr/>
          </p:nvSpPr>
          <p:spPr bwMode="auto">
            <a:xfrm>
              <a:off x="816" y="768"/>
              <a:ext cx="4464"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FF00"/>
                </a:solidFill>
              </a:endParaRPr>
            </a:p>
          </p:txBody>
        </p:sp>
        <p:sp>
          <p:nvSpPr>
            <p:cNvPr id="9222" name="Line 7"/>
            <p:cNvSpPr>
              <a:spLocks noChangeShapeType="1"/>
            </p:cNvSpPr>
            <p:nvPr/>
          </p:nvSpPr>
          <p:spPr bwMode="auto">
            <a:xfrm>
              <a:off x="914" y="2863"/>
              <a:ext cx="1211" cy="243"/>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3" name="Line 8"/>
            <p:cNvSpPr>
              <a:spLocks noChangeShapeType="1"/>
            </p:cNvSpPr>
            <p:nvPr/>
          </p:nvSpPr>
          <p:spPr bwMode="auto">
            <a:xfrm flipH="1">
              <a:off x="2125" y="2969"/>
              <a:ext cx="3049" cy="137"/>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4" name="Line 9"/>
            <p:cNvSpPr>
              <a:spLocks noChangeShapeType="1"/>
            </p:cNvSpPr>
            <p:nvPr/>
          </p:nvSpPr>
          <p:spPr bwMode="auto">
            <a:xfrm>
              <a:off x="3971" y="2727"/>
              <a:ext cx="1203" cy="242"/>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5" name="Line 10"/>
            <p:cNvSpPr>
              <a:spLocks noChangeShapeType="1"/>
            </p:cNvSpPr>
            <p:nvPr/>
          </p:nvSpPr>
          <p:spPr bwMode="auto">
            <a:xfrm flipH="1">
              <a:off x="914" y="2727"/>
              <a:ext cx="3057" cy="136"/>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6" name="Line 11"/>
            <p:cNvSpPr>
              <a:spLocks noChangeShapeType="1"/>
            </p:cNvSpPr>
            <p:nvPr/>
          </p:nvSpPr>
          <p:spPr bwMode="auto">
            <a:xfrm flipH="1">
              <a:off x="2125" y="867"/>
              <a:ext cx="719" cy="2239"/>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7" name="Line 12"/>
            <p:cNvSpPr>
              <a:spLocks noChangeShapeType="1"/>
            </p:cNvSpPr>
            <p:nvPr/>
          </p:nvSpPr>
          <p:spPr bwMode="auto">
            <a:xfrm>
              <a:off x="2844" y="867"/>
              <a:ext cx="2330" cy="2102"/>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8" name="Line 13"/>
            <p:cNvSpPr>
              <a:spLocks noChangeShapeType="1"/>
            </p:cNvSpPr>
            <p:nvPr/>
          </p:nvSpPr>
          <p:spPr bwMode="auto">
            <a:xfrm>
              <a:off x="2844" y="867"/>
              <a:ext cx="1127" cy="1860"/>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29" name="Line 14"/>
            <p:cNvSpPr>
              <a:spLocks noChangeShapeType="1"/>
            </p:cNvSpPr>
            <p:nvPr/>
          </p:nvSpPr>
          <p:spPr bwMode="auto">
            <a:xfrm flipH="1">
              <a:off x="914" y="867"/>
              <a:ext cx="1930" cy="1996"/>
            </a:xfrm>
            <a:prstGeom prst="line">
              <a:avLst/>
            </a:prstGeom>
            <a:noFill/>
            <a:ln w="3651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30" name="Oval 15"/>
            <p:cNvSpPr>
              <a:spLocks noChangeArrowheads="1"/>
            </p:cNvSpPr>
            <p:nvPr/>
          </p:nvSpPr>
          <p:spPr bwMode="auto">
            <a:xfrm>
              <a:off x="2110" y="3091"/>
              <a:ext cx="38" cy="38"/>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sp>
          <p:nvSpPr>
            <p:cNvPr id="9231" name="Oval 16"/>
            <p:cNvSpPr>
              <a:spLocks noChangeArrowheads="1"/>
            </p:cNvSpPr>
            <p:nvPr/>
          </p:nvSpPr>
          <p:spPr bwMode="auto">
            <a:xfrm>
              <a:off x="5159" y="2954"/>
              <a:ext cx="38" cy="38"/>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sp>
          <p:nvSpPr>
            <p:cNvPr id="9232" name="Oval 17"/>
            <p:cNvSpPr>
              <a:spLocks noChangeArrowheads="1"/>
            </p:cNvSpPr>
            <p:nvPr/>
          </p:nvSpPr>
          <p:spPr bwMode="auto">
            <a:xfrm>
              <a:off x="899" y="2848"/>
              <a:ext cx="38" cy="38"/>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sp>
          <p:nvSpPr>
            <p:cNvPr id="9233" name="Oval 18"/>
            <p:cNvSpPr>
              <a:spLocks noChangeArrowheads="1"/>
            </p:cNvSpPr>
            <p:nvPr/>
          </p:nvSpPr>
          <p:spPr bwMode="auto">
            <a:xfrm>
              <a:off x="2829" y="852"/>
              <a:ext cx="37" cy="37"/>
            </a:xfrm>
            <a:prstGeom prst="ellipse">
              <a:avLst/>
            </a:prstGeom>
            <a:solidFill>
              <a:srgbClr val="FF0000"/>
            </a:solidFill>
            <a:ln w="0">
              <a:solidFill>
                <a:srgbClr val="000000"/>
              </a:solidFill>
              <a:round/>
              <a:headEnd/>
              <a:tailEnd/>
            </a:ln>
          </p:spPr>
          <p:txBody>
            <a:bodyPr/>
            <a:lstStyle/>
            <a:p>
              <a:endParaRPr lang="en-US">
                <a:solidFill>
                  <a:srgbClr val="FFFF00"/>
                </a:solidFill>
              </a:endParaRPr>
            </a:p>
          </p:txBody>
        </p:sp>
      </p:grpSp>
    </p:spTree>
    <p:extLst>
      <p:ext uri="{BB962C8B-B14F-4D97-AF65-F5344CB8AC3E}">
        <p14:creationId xmlns:p14="http://schemas.microsoft.com/office/powerpoint/2010/main" val="367532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99013"/>
                                        </p:tgtEl>
                                        <p:attrNameLst>
                                          <p:attrName>style.visibility</p:attrName>
                                        </p:attrNameLst>
                                      </p:cBhvr>
                                      <p:to>
                                        <p:strVal val="visible"/>
                                      </p:to>
                                    </p:set>
                                    <p:animEffect transition="in" filter="strips(downRight)">
                                      <p:cBhvr>
                                        <p:cTn id="7" dur="5000"/>
                                        <p:tgtEl>
                                          <p:spTgt spid="299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nodeType="clickEffect">
                                  <p:stCondLst>
                                    <p:cond delay="0"/>
                                  </p:stCondLst>
                                  <p:childTnLst>
                                    <p:animEffect transition="out" filter="wedge">
                                      <p:cBhvr>
                                        <p:cTn id="11" dur="5000"/>
                                        <p:tgtEl>
                                          <p:spTgt spid="299012"/>
                                        </p:tgtEl>
                                      </p:cBhvr>
                                    </p:animEffect>
                                    <p:set>
                                      <p:cBhvr>
                                        <p:cTn id="12" dur="1" fill="hold">
                                          <p:stCondLst>
                                            <p:cond delay="4999"/>
                                          </p:stCondLst>
                                        </p:cTn>
                                        <p:tgtEl>
                                          <p:spTgt spid="2990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p:nvPr>
            </p:nvSpPr>
            <p:spPr>
              <a:xfrm>
                <a:off x="601980" y="845820"/>
                <a:ext cx="4602480" cy="5501324"/>
              </a:xfrm>
            </p:spPr>
            <p:txBody>
              <a:bodyPr>
                <a:normAutofit fontScale="92500" lnSpcReduction="10000"/>
              </a:bodyPr>
              <a:lstStyle/>
              <a:p>
                <a:pPr marL="0" indent="0">
                  <a:lnSpc>
                    <a:spcPct val="120000"/>
                  </a:lnSpc>
                  <a:buNone/>
                </a:pPr>
                <a:r>
                  <a:rPr lang="en-US" b="1">
                    <a:solidFill>
                      <a:srgbClr val="FFC000"/>
                    </a:solidFill>
                    <a:latin typeface="Palatino Linotype" pitchFamily="18" charset="0"/>
                  </a:rPr>
                  <a:t>Em có biết:</a:t>
                </a:r>
              </a:p>
              <a:p>
                <a:pPr marL="0" indent="0">
                  <a:lnSpc>
                    <a:spcPct val="120000"/>
                  </a:lnSpc>
                  <a:buNone/>
                </a:pPr>
                <a:r>
                  <a:rPr lang="en-US" sz="2600">
                    <a:solidFill>
                      <a:schemeClr val="bg1"/>
                    </a:solidFill>
                    <a:latin typeface="Palatino Linotype" pitchFamily="18" charset="0"/>
                  </a:rPr>
                  <a:t>Kim tự tháp Kê-ốp ở Ai Cập được xây dựng vào khoảng 2500 năm trước công nguyên, kim tự tháp này là một khối chóp tứ giác đều có chiều cao là 138m và cạnh đáy dài 230m</a:t>
                </a:r>
              </a:p>
              <a:p>
                <a:pPr marL="0" indent="0">
                  <a:lnSpc>
                    <a:spcPct val="120000"/>
                  </a:lnSpc>
                  <a:buNone/>
                </a:pPr>
                <a:r>
                  <a:rPr lang="en-US" sz="2600">
                    <a:solidFill>
                      <a:schemeClr val="bg1"/>
                    </a:solidFill>
                    <a:latin typeface="Palatino Linotype" pitchFamily="18" charset="0"/>
                  </a:rPr>
                  <a:t>Khi đó thể tích của khối chóp đều này là:</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𝑉</m:t>
                      </m:r>
                      <m:r>
                        <a:rPr lang="en-US" b="0" i="1" smtClean="0">
                          <a:solidFill>
                            <a:schemeClr val="bg1"/>
                          </a:solidFill>
                          <a:latin typeface="Cambria Math"/>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a:rPr>
                            <m:t>1</m:t>
                          </m:r>
                        </m:num>
                        <m:den>
                          <m:r>
                            <a:rPr lang="en-US" b="0" i="1" smtClean="0">
                              <a:solidFill>
                                <a:schemeClr val="bg1"/>
                              </a:solidFill>
                              <a:latin typeface="Cambria Math"/>
                            </a:rPr>
                            <m:t>3</m:t>
                          </m:r>
                        </m:den>
                      </m:f>
                      <m:r>
                        <a:rPr lang="en-US" b="0" i="1" smtClean="0">
                          <a:solidFill>
                            <a:schemeClr val="bg1"/>
                          </a:solidFill>
                          <a:latin typeface="Cambria Math"/>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230</m:t>
                          </m:r>
                        </m:e>
                        <m:sup>
                          <m:r>
                            <a:rPr lang="en-US" b="0" i="1" smtClean="0">
                              <a:solidFill>
                                <a:schemeClr val="bg1"/>
                              </a:solidFill>
                              <a:latin typeface="Cambria Math"/>
                            </a:rPr>
                            <m:t>2</m:t>
                          </m:r>
                        </m:sup>
                      </m:sSup>
                      <m:r>
                        <a:rPr lang="en-US" b="0" i="1" smtClean="0">
                          <a:solidFill>
                            <a:schemeClr val="bg1"/>
                          </a:solidFill>
                          <a:latin typeface="Cambria Math"/>
                        </a:rPr>
                        <m:t>.</m:t>
                      </m:r>
                      <m:r>
                        <a:rPr lang="en-US" i="1">
                          <a:solidFill>
                            <a:schemeClr val="bg1"/>
                          </a:solidFill>
                          <a:latin typeface="Cambria Math"/>
                        </a:rPr>
                        <m:t>138</m:t>
                      </m:r>
                    </m:oMath>
                  </m:oMathPara>
                </a14:m>
                <a:endParaRPr lang="en-US" b="0" i="1">
                  <a:solidFill>
                    <a:schemeClr val="bg1"/>
                  </a:solidFill>
                  <a:latin typeface="Palatino Linotype"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ea typeface="Cambria Math"/>
                        </a:rPr>
                        <m:t>=2 4</m:t>
                      </m:r>
                      <m:r>
                        <a:rPr lang="en-US" b="0" i="1" smtClean="0">
                          <a:solidFill>
                            <a:schemeClr val="bg1"/>
                          </a:solidFill>
                          <a:latin typeface="Cambria Math"/>
                        </a:rPr>
                        <m:t>33 400</m:t>
                      </m:r>
                      <m:d>
                        <m:dPr>
                          <m:ctrlPr>
                            <a:rPr lang="en-US" b="0" i="1" smtClean="0">
                              <a:solidFill>
                                <a:schemeClr val="bg1"/>
                              </a:solidFill>
                              <a:latin typeface="Cambria Math" panose="02040503050406030204" pitchFamily="18" charset="0"/>
                            </a:rPr>
                          </m:ctrlPr>
                        </m:dPr>
                        <m:e>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𝑚</m:t>
                              </m:r>
                            </m:e>
                            <m:sup>
                              <m:r>
                                <a:rPr lang="en-US" b="0" i="1" smtClean="0">
                                  <a:solidFill>
                                    <a:schemeClr val="bg1"/>
                                  </a:solidFill>
                                  <a:latin typeface="Cambria Math"/>
                                </a:rPr>
                                <m:t>3</m:t>
                              </m:r>
                            </m:sup>
                          </m:sSup>
                        </m:e>
                      </m:d>
                    </m:oMath>
                  </m:oMathPara>
                </a14:m>
                <a:endParaRPr lang="en-US">
                  <a:solidFill>
                    <a:schemeClr val="bg1"/>
                  </a:solidFill>
                  <a:latin typeface="Palatino Linotype"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p:nvPr>
            </p:nvSpPr>
            <p:spPr>
              <a:xfrm>
                <a:off x="601980" y="845820"/>
                <a:ext cx="4602480" cy="5501324"/>
              </a:xfrm>
              <a:blipFill rotWithShape="1">
                <a:blip r:embed="rId2"/>
                <a:stretch>
                  <a:fillRect l="-2384" t="-665" r="-3179"/>
                </a:stretch>
              </a:blipFill>
            </p:spPr>
            <p:txBody>
              <a:bodyPr/>
              <a:lstStyle/>
              <a:p>
                <a:r>
                  <a:rPr lang="en-US">
                    <a:noFill/>
                  </a:rPr>
                  <a:t> </a:t>
                </a:r>
              </a:p>
            </p:txBody>
          </p:sp>
        </mc:Fallback>
      </mc:AlternateContent>
      <p:pic>
        <p:nvPicPr>
          <p:cNvPr id="3" name="Picture 40" descr="kimtuth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740" y="1371600"/>
            <a:ext cx="6005513" cy="5199062"/>
          </a:xfrm>
          <a:prstGeom prst="rect">
            <a:avLst/>
          </a:prstGeom>
          <a:noFill/>
          <a:extLst>
            <a:ext uri="{909E8E84-426E-40DD-AFC4-6F175D3DCCD1}">
              <a14:hiddenFill xmlns:a14="http://schemas.microsoft.com/office/drawing/2010/main">
                <a:solidFill>
                  <a:srgbClr val="FFFFFF"/>
                </a:solidFill>
              </a14:hiddenFill>
            </a:ext>
          </a:extLst>
        </p:spPr>
      </p:pic>
      <p:sp>
        <p:nvSpPr>
          <p:cNvPr id="13" name="Line 41"/>
          <p:cNvSpPr>
            <a:spLocks noChangeShapeType="1"/>
          </p:cNvSpPr>
          <p:nvPr/>
        </p:nvSpPr>
        <p:spPr bwMode="auto">
          <a:xfrm flipV="1">
            <a:off x="8679180" y="4582794"/>
            <a:ext cx="2133600" cy="762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 name="Text Box 42"/>
          <p:cNvSpPr txBox="1">
            <a:spLocks noChangeArrowheads="1"/>
          </p:cNvSpPr>
          <p:nvPr/>
        </p:nvSpPr>
        <p:spPr bwMode="auto">
          <a:xfrm>
            <a:off x="9151620" y="4063681"/>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FF00"/>
                </a:solidFill>
              </a:rPr>
              <a:t>230 m</a:t>
            </a:r>
          </a:p>
        </p:txBody>
      </p:sp>
      <p:sp>
        <p:nvSpPr>
          <p:cNvPr id="15" name="Line 43"/>
          <p:cNvSpPr>
            <a:spLocks noChangeShapeType="1"/>
          </p:cNvSpPr>
          <p:nvPr/>
        </p:nvSpPr>
        <p:spPr bwMode="auto">
          <a:xfrm>
            <a:off x="8234680" y="1982787"/>
            <a:ext cx="0" cy="274320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6" name="Text Box 44"/>
          <p:cNvSpPr txBox="1">
            <a:spLocks noChangeArrowheads="1"/>
          </p:cNvSpPr>
          <p:nvPr/>
        </p:nvSpPr>
        <p:spPr bwMode="auto">
          <a:xfrm>
            <a:off x="7322820" y="3125787"/>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FF00"/>
                </a:solidFill>
              </a:rPr>
              <a:t>138 m</a:t>
            </a:r>
          </a:p>
        </p:txBody>
      </p:sp>
    </p:spTree>
    <p:extLst>
      <p:ext uri="{BB962C8B-B14F-4D97-AF65-F5344CB8AC3E}">
        <p14:creationId xmlns:p14="http://schemas.microsoft.com/office/powerpoint/2010/main" val="1303894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III. Bài tập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0" y="1497965"/>
                <a:ext cx="5760720" cy="4351338"/>
              </a:xfrm>
            </p:spPr>
            <p:txBody>
              <a:bodyPr>
                <a:normAutofit/>
              </a:bodyPr>
              <a:lstStyle/>
              <a:p>
                <a:pPr marL="0" indent="0">
                  <a:buNone/>
                </a:pPr>
                <a:r>
                  <a:rPr lang="en-US"/>
                  <a:t>Lời giải:</a:t>
                </a:r>
              </a:p>
              <a:p>
                <a:pPr marL="0" indent="0">
                  <a:buNone/>
                </a:pPr>
                <a:r>
                  <a:rPr lang="en-US"/>
                  <a:t>Diện tích đáy hình chóp tứ giác đều:</a:t>
                </a:r>
              </a:p>
              <a:p>
                <a:pPr marL="0" indent="0">
                  <a:buNone/>
                </a:pPr>
                <a14:m>
                  <m:oMath xmlns:m="http://schemas.openxmlformats.org/officeDocument/2006/math">
                    <m:r>
                      <a:rPr lang="vi-VN" b="1" i="1" smtClean="0">
                        <a:latin typeface="Cambria Math"/>
                      </a:rPr>
                      <m:t>𝑽</m:t>
                    </m:r>
                    <m:r>
                      <a:rPr lang="vi-VN" b="1" i="1" smtClean="0">
                        <a:latin typeface="Cambria Math"/>
                      </a:rPr>
                      <m:t>=</m:t>
                    </m:r>
                    <m:f>
                      <m:fPr>
                        <m:ctrlPr>
                          <a:rPr lang="vi-VN" b="1" i="1" smtClean="0">
                            <a:latin typeface="Cambria Math" panose="02040503050406030204" pitchFamily="18" charset="0"/>
                          </a:rPr>
                        </m:ctrlPr>
                      </m:fPr>
                      <m:num>
                        <m:r>
                          <a:rPr lang="vi-VN" b="1" i="1" smtClean="0">
                            <a:latin typeface="Cambria Math"/>
                          </a:rPr>
                          <m:t>𝟏</m:t>
                        </m:r>
                      </m:num>
                      <m:den>
                        <m:r>
                          <a:rPr lang="vi-VN" b="1" i="1" smtClean="0">
                            <a:latin typeface="Cambria Math"/>
                          </a:rPr>
                          <m:t>𝟑</m:t>
                        </m:r>
                      </m:den>
                    </m:f>
                    <m:r>
                      <a:rPr lang="en-US" b="1" i="1" smtClean="0">
                        <a:latin typeface="Cambria Math"/>
                      </a:rPr>
                      <m:t>𝑺</m:t>
                    </m:r>
                    <m:r>
                      <a:rPr lang="vi-VN" b="1" i="1" smtClean="0">
                        <a:latin typeface="Cambria Math"/>
                      </a:rPr>
                      <m:t>.</m:t>
                    </m:r>
                    <m:r>
                      <a:rPr lang="vi-VN" b="1" i="1" smtClean="0">
                        <a:latin typeface="Cambria Math"/>
                      </a:rPr>
                      <m:t>𝒉</m:t>
                    </m:r>
                  </m:oMath>
                </a14:m>
                <a:r>
                  <a:rPr lang="en-US"/>
                  <a:t> ⇒ </a:t>
                </a:r>
                <a14:m>
                  <m:oMath xmlns:m="http://schemas.openxmlformats.org/officeDocument/2006/math">
                    <m:r>
                      <a:rPr lang="en-US" b="1" i="1" smtClean="0">
                        <a:latin typeface="Cambria Math"/>
                      </a:rPr>
                      <m:t>𝑺</m:t>
                    </m:r>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𝟑</m:t>
                        </m:r>
                        <m:r>
                          <a:rPr lang="en-US" b="1" i="1" smtClean="0">
                            <a:latin typeface="Cambria Math"/>
                          </a:rPr>
                          <m:t>𝑽</m:t>
                        </m:r>
                      </m:num>
                      <m:den>
                        <m:r>
                          <a:rPr lang="en-US" b="1" i="1" smtClean="0">
                            <a:latin typeface="Cambria Math"/>
                          </a:rPr>
                          <m:t>𝒉</m:t>
                        </m:r>
                      </m:den>
                    </m:f>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𝟑</m:t>
                        </m:r>
                        <m:r>
                          <a:rPr lang="en-US" b="1" i="1" smtClean="0">
                            <a:latin typeface="Cambria Math"/>
                          </a:rPr>
                          <m:t>.</m:t>
                        </m:r>
                        <m:r>
                          <a:rPr lang="en-US" b="1" i="1" smtClean="0">
                            <a:latin typeface="Cambria Math"/>
                          </a:rPr>
                          <m:t>𝟐𝟎𝟎</m:t>
                        </m:r>
                      </m:num>
                      <m:den>
                        <m:r>
                          <a:rPr lang="en-US" b="1" i="1" smtClean="0">
                            <a:latin typeface="Cambria Math"/>
                          </a:rPr>
                          <m:t>𝟔</m:t>
                        </m:r>
                      </m:den>
                    </m:f>
                    <m:r>
                      <a:rPr lang="en-US" b="1" i="1" smtClean="0">
                        <a:latin typeface="Cambria Math"/>
                      </a:rPr>
                      <m:t>=</m:t>
                    </m:r>
                    <m:r>
                      <a:rPr lang="en-US" b="1" i="1" smtClean="0">
                        <a:latin typeface="Cambria Math"/>
                      </a:rPr>
                      <m:t>𝟏𝟎𝟎</m:t>
                    </m:r>
                    <m:d>
                      <m:dPr>
                        <m:ctrlPr>
                          <a:rPr lang="en-US" b="1" i="1" smtClean="0">
                            <a:latin typeface="Cambria Math" panose="02040503050406030204" pitchFamily="18" charset="0"/>
                          </a:rPr>
                        </m:ctrlPr>
                      </m:dPr>
                      <m:e>
                        <m:r>
                          <a:rPr lang="en-US" b="1" i="1" smtClean="0">
                            <a:latin typeface="Cambria Math"/>
                          </a:rPr>
                          <m:t>𝒄</m:t>
                        </m:r>
                        <m:sSup>
                          <m:sSupPr>
                            <m:ctrlPr>
                              <a:rPr lang="en-US" b="1" i="1" smtClean="0">
                                <a:latin typeface="Cambria Math" panose="02040503050406030204" pitchFamily="18" charset="0"/>
                              </a:rPr>
                            </m:ctrlPr>
                          </m:sSupPr>
                          <m:e>
                            <m:r>
                              <a:rPr lang="en-US" b="1" i="1" smtClean="0">
                                <a:latin typeface="Cambria Math"/>
                              </a:rPr>
                              <m:t>𝒎</m:t>
                            </m:r>
                          </m:e>
                          <m:sup>
                            <m:r>
                              <a:rPr lang="en-US" b="1" i="1" smtClean="0">
                                <a:latin typeface="Cambria Math"/>
                              </a:rPr>
                              <m:t>𝟐</m:t>
                            </m:r>
                          </m:sup>
                        </m:sSup>
                      </m:e>
                    </m:d>
                  </m:oMath>
                </a14:m>
                <a:endParaRPr lang="vi-VN"/>
              </a:p>
              <a:p>
                <a:pPr marL="0" indent="0">
                  <a:buNone/>
                </a:pPr>
                <a:r>
                  <a:rPr lang="en-US"/>
                  <a:t>Độ dài cạnh đáy:</a:t>
                </a:r>
              </a:p>
              <a:p>
                <a:pPr marL="0" indent="0">
                  <a:buNone/>
                </a:pPr>
                <a14:m>
                  <m:oMath xmlns:m="http://schemas.openxmlformats.org/officeDocument/2006/math">
                    <m:r>
                      <a:rPr lang="en-US" b="1" i="1" smtClean="0">
                        <a:latin typeface="Cambria Math"/>
                      </a:rPr>
                      <m:t>𝒂</m:t>
                    </m:r>
                    <m:r>
                      <a:rPr lang="en-US" b="1" i="1" smtClean="0">
                        <a:latin typeface="Cambria Math"/>
                      </a:rPr>
                      <m:t>=</m:t>
                    </m:r>
                    <m:rad>
                      <m:radPr>
                        <m:degHide m:val="on"/>
                        <m:ctrlPr>
                          <a:rPr lang="en-US" b="1" i="1" smtClean="0">
                            <a:latin typeface="Cambria Math" panose="02040503050406030204" pitchFamily="18" charset="0"/>
                          </a:rPr>
                        </m:ctrlPr>
                      </m:radPr>
                      <m:deg/>
                      <m:e>
                        <m:r>
                          <a:rPr lang="en-US" b="1" i="1" smtClean="0">
                            <a:latin typeface="Cambria Math"/>
                          </a:rPr>
                          <m:t>𝑺</m:t>
                        </m:r>
                      </m:e>
                    </m:rad>
                    <m:r>
                      <a:rPr lang="en-US" b="1" i="1" smtClean="0">
                        <a:latin typeface="Cambria Math"/>
                      </a:rPr>
                      <m:t>=</m:t>
                    </m:r>
                    <m:r>
                      <a:rPr lang="en-US" b="1" i="1" smtClean="0">
                        <a:latin typeface="Cambria Math"/>
                      </a:rPr>
                      <m:t>𝟏𝟎</m:t>
                    </m:r>
                  </m:oMath>
                </a14:m>
                <a:r>
                  <a:rPr lang="en-US"/>
                  <a:t> (cm)</a:t>
                </a:r>
              </a:p>
              <a:p>
                <a:pPr marL="0" indent="0">
                  <a:buNone/>
                </a:pPr>
                <a:r>
                  <a:rPr lang="en-US"/>
                  <a:t>Đáp án B</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0" y="1497965"/>
                <a:ext cx="5760720" cy="4351338"/>
              </a:xfrm>
              <a:blipFill rotWithShape="1">
                <a:blip r:embed="rId2"/>
                <a:stretch>
                  <a:fillRect l="-1587" t="-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830580" y="1497965"/>
                <a:ext cx="4861560" cy="43513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FFC000"/>
                    </a:solidFill>
                  </a:rPr>
                  <a:t>Bài 1. </a:t>
                </a:r>
                <a:r>
                  <a:rPr lang="vi-VN"/>
                  <a:t>Hình chóp tứ giác đều S.ABCD có chi</a:t>
                </a:r>
                <a:r>
                  <a:rPr lang="en-US"/>
                  <a:t>ề</a:t>
                </a:r>
                <a:r>
                  <a:rPr lang="vi-VN"/>
                  <a:t>u cao 6</a:t>
                </a:r>
                <a:r>
                  <a:rPr lang="en-US"/>
                  <a:t> </a:t>
                </a:r>
                <a:r>
                  <a:rPr lang="vi-VN"/>
                  <a:t>cm, thể tích </a:t>
                </a:r>
                <a14:m>
                  <m:oMath xmlns:m="http://schemas.openxmlformats.org/officeDocument/2006/math">
                    <m:r>
                      <a:rPr lang="vi-VN" i="1" smtClean="0">
                        <a:latin typeface="Cambria Math"/>
                      </a:rPr>
                      <m:t>200</m:t>
                    </m:r>
                    <m:r>
                      <a:rPr lang="vi-VN" i="1" smtClean="0">
                        <a:latin typeface="Cambria Math"/>
                      </a:rPr>
                      <m:t>𝑐</m:t>
                    </m:r>
                    <m:sSup>
                      <m:sSupPr>
                        <m:ctrlPr>
                          <a:rPr lang="en-US" b="1" i="1" smtClean="0">
                            <a:latin typeface="Cambria Math" panose="02040503050406030204" pitchFamily="18" charset="0"/>
                          </a:rPr>
                        </m:ctrlPr>
                      </m:sSupPr>
                      <m:e>
                        <m:r>
                          <a:rPr lang="vi-VN" i="1" smtClean="0">
                            <a:latin typeface="Cambria Math"/>
                          </a:rPr>
                          <m:t>𝑚</m:t>
                        </m:r>
                      </m:e>
                      <m:sup>
                        <m:r>
                          <a:rPr lang="en-US" b="1" i="1" smtClean="0">
                            <a:latin typeface="Cambria Math"/>
                          </a:rPr>
                          <m:t>𝟑</m:t>
                        </m:r>
                      </m:sup>
                    </m:sSup>
                  </m:oMath>
                </a14:m>
                <a:r>
                  <a:rPr lang="vi-VN"/>
                  <a:t>. Độ dài cạnh đáy là </a:t>
                </a:r>
                <a:r>
                  <a:rPr lang="en-US"/>
                  <a:t> </a:t>
                </a:r>
              </a:p>
              <a:p>
                <a:pPr marL="0" indent="0">
                  <a:buNone/>
                </a:pPr>
                <a:r>
                  <a:rPr lang="vi-VN"/>
                  <a:t>A. 6cm. </a:t>
                </a:r>
                <a:endParaRPr lang="en-US"/>
              </a:p>
              <a:p>
                <a:pPr marL="0" indent="0">
                  <a:buNone/>
                </a:pPr>
                <a:r>
                  <a:rPr lang="vi-VN"/>
                  <a:t>B. 10cm </a:t>
                </a:r>
                <a:endParaRPr lang="en-US"/>
              </a:p>
              <a:p>
                <a:pPr marL="0" indent="0">
                  <a:buNone/>
                </a:pPr>
                <a:r>
                  <a:rPr lang="vi-VN"/>
                  <a:t>C. 11cm. </a:t>
                </a:r>
                <a:endParaRPr lang="en-US"/>
              </a:p>
              <a:p>
                <a:pPr marL="0" indent="0">
                  <a:buNone/>
                </a:pPr>
                <a:r>
                  <a:rPr lang="vi-VN"/>
                  <a:t>D. </a:t>
                </a:r>
                <a:r>
                  <a:rPr lang="en-US"/>
                  <a:t>100 </a:t>
                </a:r>
                <a:r>
                  <a:rPr lang="vi-VN"/>
                  <a:t>cm</a:t>
                </a:r>
                <a:endParaRPr lang="en-US"/>
              </a:p>
              <a:p>
                <a:endParaRPr lang="en-US"/>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830580" y="1497965"/>
                <a:ext cx="4861560" cy="4351338"/>
              </a:xfrm>
              <a:prstGeom prst="rect">
                <a:avLst/>
              </a:prstGeom>
              <a:blipFill rotWithShape="1">
                <a:blip r:embed="rId3"/>
                <a:stretch>
                  <a:fillRect l="-1880" t="-140"/>
                </a:stretch>
              </a:blipFill>
            </p:spPr>
            <p:txBody>
              <a:bodyPr/>
              <a:lstStyle/>
              <a:p>
                <a:r>
                  <a:rPr lang="en-US">
                    <a:noFill/>
                  </a:rPr>
                  <a:t> </a:t>
                </a:r>
              </a:p>
            </p:txBody>
          </p:sp>
        </mc:Fallback>
      </mc:AlternateContent>
      <p:sp>
        <p:nvSpPr>
          <p:cNvPr id="5" name="Oval 4"/>
          <p:cNvSpPr/>
          <p:nvPr/>
        </p:nvSpPr>
        <p:spPr>
          <a:xfrm>
            <a:off x="739140" y="3445034"/>
            <a:ext cx="487680" cy="457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5775960" y="1698624"/>
            <a:ext cx="40640" cy="43110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III. Bài tập</a:t>
            </a:r>
          </a:p>
        </p:txBody>
      </p:sp>
      <p:sp>
        <p:nvSpPr>
          <p:cNvPr id="3" name="Content Placeholder 2"/>
          <p:cNvSpPr>
            <a:spLocks noGrp="1"/>
          </p:cNvSpPr>
          <p:nvPr>
            <p:ph idx="1"/>
          </p:nvPr>
        </p:nvSpPr>
        <p:spPr>
          <a:xfrm>
            <a:off x="640080" y="1543685"/>
            <a:ext cx="5402580" cy="4351338"/>
          </a:xfrm>
        </p:spPr>
        <p:txBody>
          <a:bodyPr>
            <a:normAutofit/>
          </a:bodyPr>
          <a:lstStyle/>
          <a:p>
            <a:pPr marL="0" indent="0">
              <a:buNone/>
            </a:pPr>
            <a:r>
              <a:rPr lang="en-US">
                <a:solidFill>
                  <a:srgbClr val="FFC000"/>
                </a:solidFill>
              </a:rPr>
              <a:t>Bài 2. </a:t>
            </a:r>
            <a:r>
              <a:rPr lang="vi-VN"/>
              <a:t>Nếu cạnh đáy của 1 hình chóp tứ giác đều tăng gấp đôi, còn chiều cao giảm đi 1 </a:t>
            </a:r>
            <a:r>
              <a:rPr lang="en-US"/>
              <a:t>nửa </a:t>
            </a:r>
            <a:r>
              <a:rPr lang="vi-VN"/>
              <a:t>thì thể tích</a:t>
            </a:r>
            <a:r>
              <a:rPr lang="en-US"/>
              <a:t> hình chóp đó</a:t>
            </a:r>
            <a:r>
              <a:rPr lang="vi-VN"/>
              <a:t> thay đổi như thế nào: </a:t>
            </a:r>
            <a:endParaRPr lang="en-US"/>
          </a:p>
          <a:p>
            <a:pPr marL="0" indent="0">
              <a:buNone/>
            </a:pPr>
            <a:r>
              <a:rPr lang="vi-VN"/>
              <a:t>A. Giảm 1/2 </a:t>
            </a:r>
            <a:endParaRPr lang="en-US"/>
          </a:p>
          <a:p>
            <a:pPr marL="0" indent="0">
              <a:buNone/>
            </a:pPr>
            <a:r>
              <a:rPr lang="vi-VN"/>
              <a:t>B. </a:t>
            </a:r>
            <a:r>
              <a:rPr lang="en-US"/>
              <a:t>K</a:t>
            </a:r>
            <a:r>
              <a:rPr lang="vi-VN"/>
              <a:t>hông đổi </a:t>
            </a:r>
            <a:endParaRPr lang="en-US"/>
          </a:p>
          <a:p>
            <a:pPr marL="0" indent="0">
              <a:buNone/>
            </a:pPr>
            <a:r>
              <a:rPr lang="vi-VN"/>
              <a:t>C. </a:t>
            </a:r>
            <a:r>
              <a:rPr lang="en-US"/>
              <a:t>Tăng gấ</a:t>
            </a:r>
            <a:r>
              <a:rPr lang="vi-VN"/>
              <a:t>p đôi </a:t>
            </a:r>
            <a:endParaRPr lang="en-US"/>
          </a:p>
          <a:p>
            <a:pPr marL="0" indent="0">
              <a:buNone/>
            </a:pPr>
            <a:r>
              <a:rPr lang="vi-VN"/>
              <a:t>D . </a:t>
            </a:r>
            <a:r>
              <a:rPr lang="en-US"/>
              <a:t>Tăng gấp 4 lần</a:t>
            </a:r>
            <a:endParaRPr lang="vi-VN"/>
          </a:p>
          <a:p>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6195060" y="1718945"/>
                <a:ext cx="599694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Lời giải:</a:t>
                </a:r>
              </a:p>
              <a:p>
                <a:pPr marL="0" indent="0">
                  <a:buFont typeface="Arial" panose="020B0604020202020204" pitchFamily="34" charset="0"/>
                  <a:buNone/>
                </a:pPr>
                <a:r>
                  <a:rPr lang="en-US"/>
                  <a:t>Gọi cạnh đáy và chiều cao lúc đầu lần lượt là </a:t>
                </a:r>
                <a14:m>
                  <m:oMath xmlns:m="http://schemas.openxmlformats.org/officeDocument/2006/math">
                    <m:r>
                      <a:rPr lang="en-US" b="1" i="1" smtClean="0">
                        <a:latin typeface="Cambria Math"/>
                      </a:rPr>
                      <m:t>𝒂</m:t>
                    </m:r>
                  </m:oMath>
                </a14:m>
                <a:r>
                  <a:rPr lang="en-US"/>
                  <a:t> và </a:t>
                </a:r>
                <a14:m>
                  <m:oMath xmlns:m="http://schemas.openxmlformats.org/officeDocument/2006/math">
                    <m:r>
                      <a:rPr lang="en-US" b="1" i="1" smtClean="0">
                        <a:latin typeface="Cambria Math"/>
                      </a:rPr>
                      <m:t>𝒉</m:t>
                    </m:r>
                  </m:oMath>
                </a14:m>
                <a:endParaRPr lang="en-US"/>
              </a:p>
              <a:p>
                <a:pPr marL="0" indent="0">
                  <a:buFont typeface="Arial" panose="020B0604020202020204" pitchFamily="34" charset="0"/>
                  <a:buNone/>
                </a:pPr>
                <a:r>
                  <a:rPr lang="en-US"/>
                  <a:t>Thể tích ban đầu hình chóp là</a:t>
                </a:r>
              </a:p>
              <a:p>
                <a:pPr marL="0" indent="0">
                  <a:buFont typeface="Arial" panose="020B0604020202020204" pitchFamily="34" charset="0"/>
                  <a:buNone/>
                </a:pPr>
                <a:r>
                  <a:rPr lang="en-US"/>
                  <a:t>⇒ </a:t>
                </a:r>
                <a14:m>
                  <m:oMath xmlns:m="http://schemas.openxmlformats.org/officeDocument/2006/math">
                    <m:r>
                      <a:rPr lang="en-US" b="1" i="1" smtClean="0">
                        <a:latin typeface="Cambria Math"/>
                      </a:rPr>
                      <m:t>𝑽</m:t>
                    </m:r>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𝟑</m:t>
                        </m:r>
                      </m:den>
                    </m:f>
                    <m:r>
                      <a:rPr lang="en-US" b="1" i="1" smtClean="0">
                        <a:latin typeface="Cambria Math"/>
                      </a:rPr>
                      <m:t>𝑺</m:t>
                    </m:r>
                    <m:r>
                      <a:rPr lang="en-US" b="1" i="1" smtClean="0">
                        <a:latin typeface="Cambria Math"/>
                      </a:rPr>
                      <m:t>.</m:t>
                    </m:r>
                    <m:r>
                      <a:rPr lang="en-US" b="1" i="1" smtClean="0">
                        <a:latin typeface="Cambria Math"/>
                      </a:rPr>
                      <m:t>𝒉</m:t>
                    </m:r>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𝟑</m:t>
                        </m:r>
                      </m:den>
                    </m:f>
                    <m:sSup>
                      <m:sSupPr>
                        <m:ctrlPr>
                          <a:rPr lang="en-US" b="1" i="1" smtClean="0">
                            <a:latin typeface="Cambria Math" panose="02040503050406030204" pitchFamily="18" charset="0"/>
                          </a:rPr>
                        </m:ctrlPr>
                      </m:sSupPr>
                      <m:e>
                        <m:r>
                          <a:rPr lang="en-US" b="1" i="1" smtClean="0">
                            <a:latin typeface="Cambria Math"/>
                          </a:rPr>
                          <m:t>𝒂</m:t>
                        </m:r>
                      </m:e>
                      <m:sup>
                        <m:r>
                          <a:rPr lang="en-US" b="1" i="1" smtClean="0">
                            <a:latin typeface="Cambria Math"/>
                          </a:rPr>
                          <m:t>𝟐</m:t>
                        </m:r>
                      </m:sup>
                    </m:sSup>
                    <m:r>
                      <a:rPr lang="en-US" b="1" i="1" smtClean="0">
                        <a:latin typeface="Cambria Math"/>
                      </a:rPr>
                      <m:t>.</m:t>
                    </m:r>
                    <m:r>
                      <a:rPr lang="en-US" b="1" i="1" smtClean="0">
                        <a:latin typeface="Cambria Math"/>
                      </a:rPr>
                      <m:t>𝒉</m:t>
                    </m:r>
                  </m:oMath>
                </a14:m>
                <a:endParaRPr lang="en-US" b="1"/>
              </a:p>
              <a:p>
                <a:pPr marL="0" indent="0">
                  <a:buFont typeface="Arial" panose="020B0604020202020204" pitchFamily="34" charset="0"/>
                  <a:buNone/>
                </a:pPr>
                <a:r>
                  <a:rPr lang="en-US"/>
                  <a:t>Khi cạnh đáy tăng gấp đôi và chiều cao giảm một nửa thì thể tích mới là:</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𝑽</m:t>
                          </m:r>
                        </m:e>
                        <m:sup>
                          <m:r>
                            <a:rPr lang="en-US" b="1" i="1" smtClean="0">
                              <a:latin typeface="Cambria Math"/>
                            </a:rPr>
                            <m:t>′</m:t>
                          </m:r>
                        </m:sup>
                      </m:sSup>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𝟑</m:t>
                          </m:r>
                        </m:den>
                      </m:f>
                      <m:r>
                        <a:rPr lang="en-US" b="1" i="1" smtClean="0">
                          <a:latin typeface="Cambria Math"/>
                        </a:rPr>
                        <m:t>.</m:t>
                      </m:r>
                      <m:sSup>
                        <m:sSupPr>
                          <m:ctrlPr>
                            <a:rPr lang="en-US" b="1" i="1" smtClean="0">
                              <a:latin typeface="Cambria Math" panose="02040503050406030204" pitchFamily="18" charset="0"/>
                            </a:rPr>
                          </m:ctrlPr>
                        </m:sSupPr>
                        <m:e>
                          <m:d>
                            <m:dPr>
                              <m:ctrlPr>
                                <a:rPr lang="en-US" b="1" i="1" smtClean="0">
                                  <a:latin typeface="Cambria Math" panose="02040503050406030204" pitchFamily="18" charset="0"/>
                                </a:rPr>
                              </m:ctrlPr>
                            </m:dPr>
                            <m:e>
                              <m:r>
                                <a:rPr lang="en-US" b="1" i="1" smtClean="0">
                                  <a:latin typeface="Cambria Math"/>
                                </a:rPr>
                                <m:t>𝟐</m:t>
                              </m:r>
                              <m:r>
                                <a:rPr lang="en-US" b="1" i="1" smtClean="0">
                                  <a:latin typeface="Cambria Math"/>
                                </a:rPr>
                                <m:t>𝒂</m:t>
                              </m:r>
                            </m:e>
                          </m:d>
                        </m:e>
                        <m:sup>
                          <m:r>
                            <a:rPr lang="en-US" b="1" i="1" smtClean="0">
                              <a:latin typeface="Cambria Math"/>
                            </a:rPr>
                            <m:t>𝟐</m:t>
                          </m:r>
                        </m:sup>
                      </m:sSup>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𝒉</m:t>
                          </m:r>
                        </m:num>
                        <m:den>
                          <m:r>
                            <a:rPr lang="en-US" b="1" i="1" smtClean="0">
                              <a:latin typeface="Cambria Math"/>
                            </a:rPr>
                            <m:t>𝟐</m:t>
                          </m:r>
                        </m:den>
                      </m:f>
                      <m:r>
                        <a:rPr lang="en-US" b="1" i="1" smtClean="0">
                          <a:latin typeface="Cambria Math"/>
                        </a:rPr>
                        <m:t>=</m:t>
                      </m:r>
                      <m:r>
                        <a:rPr lang="en-US" b="1" i="1" smtClean="0">
                          <a:latin typeface="Cambria Math"/>
                        </a:rPr>
                        <m:t>𝟐</m:t>
                      </m:r>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𝟑</m:t>
                          </m:r>
                        </m:den>
                      </m:f>
                      <m:r>
                        <a:rPr lang="en-US" b="1" i="1" smtClean="0">
                          <a:latin typeface="Cambria Math"/>
                        </a:rPr>
                        <m:t>.</m:t>
                      </m:r>
                      <m:sSup>
                        <m:sSupPr>
                          <m:ctrlPr>
                            <a:rPr lang="en-US" b="1" i="1" smtClean="0">
                              <a:latin typeface="Cambria Math" panose="02040503050406030204" pitchFamily="18" charset="0"/>
                            </a:rPr>
                          </m:ctrlPr>
                        </m:sSupPr>
                        <m:e>
                          <m:r>
                            <a:rPr lang="en-US" b="1" i="1" smtClean="0">
                              <a:latin typeface="Cambria Math"/>
                            </a:rPr>
                            <m:t>𝒂</m:t>
                          </m:r>
                        </m:e>
                        <m:sup>
                          <m:r>
                            <a:rPr lang="en-US" b="1" i="1" smtClean="0">
                              <a:latin typeface="Cambria Math"/>
                            </a:rPr>
                            <m:t>𝟐</m:t>
                          </m:r>
                        </m:sup>
                      </m:sSup>
                      <m:r>
                        <a:rPr lang="en-US" b="1" i="1" smtClean="0">
                          <a:latin typeface="Cambria Math"/>
                        </a:rPr>
                        <m:t>.</m:t>
                      </m:r>
                      <m:r>
                        <a:rPr lang="en-US" b="1" i="1" smtClean="0">
                          <a:latin typeface="Cambria Math"/>
                        </a:rPr>
                        <m:t>𝒉</m:t>
                      </m:r>
                      <m:r>
                        <a:rPr lang="en-US" b="1" i="1" smtClean="0">
                          <a:latin typeface="Cambria Math"/>
                        </a:rPr>
                        <m:t>=</m:t>
                      </m:r>
                      <m:r>
                        <a:rPr lang="en-US" b="1" i="1" smtClean="0">
                          <a:latin typeface="Cambria Math"/>
                        </a:rPr>
                        <m:t>𝟐</m:t>
                      </m:r>
                      <m:r>
                        <a:rPr lang="en-US" b="1" i="1" smtClean="0">
                          <a:latin typeface="Cambria Math"/>
                        </a:rPr>
                        <m:t>.</m:t>
                      </m:r>
                      <m:r>
                        <a:rPr lang="en-US" b="1" i="1" smtClean="0">
                          <a:latin typeface="Cambria Math"/>
                        </a:rPr>
                        <m:t>𝑽</m:t>
                      </m:r>
                    </m:oMath>
                  </m:oMathPara>
                </a14:m>
                <a:endParaRPr lang="en-US"/>
              </a:p>
              <a:p>
                <a:pPr marL="0" indent="0">
                  <a:buFont typeface="Arial" panose="020B0604020202020204" pitchFamily="34" charset="0"/>
                  <a:buNone/>
                </a:pPr>
                <a:r>
                  <a:rPr lang="en-US"/>
                  <a:t>Khi đó thể tích tăng gấp đôi⇒ Đáp án C</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6195060" y="1718945"/>
                <a:ext cx="5996940" cy="4351338"/>
              </a:xfrm>
              <a:prstGeom prst="rect">
                <a:avLst/>
              </a:prstGeom>
              <a:blipFill rotWithShape="1">
                <a:blip r:embed="rId2"/>
                <a:stretch>
                  <a:fillRect l="-1220" t="-560" r="-813" b="-2381"/>
                </a:stretch>
              </a:blipFill>
            </p:spPr>
            <p:txBody>
              <a:bodyPr/>
              <a:lstStyle/>
              <a:p>
                <a:r>
                  <a:rPr lang="en-US">
                    <a:noFill/>
                  </a:rPr>
                  <a:t> </a:t>
                </a:r>
              </a:p>
            </p:txBody>
          </p:sp>
        </mc:Fallback>
      </mc:AlternateContent>
      <p:sp>
        <p:nvSpPr>
          <p:cNvPr id="6" name="Oval 5"/>
          <p:cNvSpPr/>
          <p:nvPr/>
        </p:nvSpPr>
        <p:spPr>
          <a:xfrm>
            <a:off x="601980" y="4435634"/>
            <a:ext cx="487680" cy="457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570720" y="4892834"/>
            <a:ext cx="975360" cy="76120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908040" y="1718945"/>
            <a:ext cx="40640" cy="431101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1000"/>
                                        <p:tgtEl>
                                          <p:spTgt spid="5">
                                            <p:txEl>
                                              <p:pRg st="6" end="6"/>
                                            </p:txEl>
                                          </p:spTgt>
                                        </p:tgtEl>
                                      </p:cBhvr>
                                    </p:animEffect>
                                    <p:anim calcmode="lin" valueType="num">
                                      <p:cBhvr>
                                        <p:cTn id="5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54596" y="636607"/>
            <a:ext cx="6750164" cy="5851525"/>
          </a:xfrm>
        </p:spPr>
        <p:txBody>
          <a:bodyPr/>
          <a:lstStyle/>
          <a:p>
            <a:pPr marL="0" indent="0">
              <a:buNone/>
            </a:pPr>
            <a:r>
              <a:rPr lang="en-US" sz="2400" b="1">
                <a:solidFill>
                  <a:srgbClr val="FFC000"/>
                </a:solidFill>
                <a:latin typeface="Palatino Linotype" pitchFamily="18" charset="0"/>
              </a:rPr>
              <a:t>Bài 3. </a:t>
            </a:r>
            <a:r>
              <a:rPr lang="en-US" sz="2400" b="1">
                <a:solidFill>
                  <a:schemeClr val="bg1"/>
                </a:solidFill>
                <a:latin typeface="Palatino Linotype" pitchFamily="18" charset="0"/>
              </a:rPr>
              <a:t>Một hình chóp tứ giác đều có chiều cao 35cm, cạnh đáy 2,4 dm.</a:t>
            </a:r>
          </a:p>
          <a:p>
            <a:pPr marL="0" indent="0">
              <a:buNone/>
            </a:pPr>
            <a:r>
              <a:rPr lang="en-US" sz="2400" b="1">
                <a:solidFill>
                  <a:schemeClr val="bg1"/>
                </a:solidFill>
                <a:latin typeface="Palatino Linotype" pitchFamily="18" charset="0"/>
              </a:rPr>
              <a:t>a) Tính thể tích hình chóp.</a:t>
            </a:r>
          </a:p>
          <a:p>
            <a:endParaRPr lang="en-US" b="1">
              <a:solidFill>
                <a:schemeClr val="bg1"/>
              </a:solidFill>
              <a:latin typeface="Palatino Linotype" pitchFamily="18" charset="0"/>
            </a:endParaRPr>
          </a:p>
          <a:p>
            <a:endParaRPr lang="en-US" b="1">
              <a:solidFill>
                <a:schemeClr val="bg1"/>
              </a:solidFill>
              <a:latin typeface="Palatino Linotype"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821802" y="2171699"/>
                <a:ext cx="5532700" cy="1600887"/>
              </a:xfrm>
              <a:prstGeom prst="rect">
                <a:avLst/>
              </a:prstGeom>
              <a:noFill/>
            </p:spPr>
            <p:txBody>
              <a:bodyPr wrap="square" rtlCol="0">
                <a:spAutoFit/>
              </a:bodyPr>
              <a:lstStyle/>
              <a:p>
                <a:r>
                  <a:rPr lang="en-US" sz="2000" b="1">
                    <a:solidFill>
                      <a:srgbClr val="FFC000"/>
                    </a:solidFill>
                    <a:latin typeface="Palatino Linotype" pitchFamily="18" charset="0"/>
                  </a:rPr>
                  <a:t>Lời giải: </a:t>
                </a:r>
                <a:r>
                  <a:rPr lang="en-US" sz="2000" b="1">
                    <a:solidFill>
                      <a:schemeClr val="bg1"/>
                    </a:solidFill>
                    <a:latin typeface="Palatino Linotype" pitchFamily="18" charset="0"/>
                  </a:rPr>
                  <a:t>Đổi </a:t>
                </a:r>
                <a14:m>
                  <m:oMath xmlns:m="http://schemas.openxmlformats.org/officeDocument/2006/math">
                    <m:r>
                      <a:rPr lang="en-US" sz="2000" b="1" i="1">
                        <a:solidFill>
                          <a:schemeClr val="bg1"/>
                        </a:solidFill>
                        <a:latin typeface="Cambria Math"/>
                      </a:rPr>
                      <m:t>𝟐</m:t>
                    </m:r>
                    <m:r>
                      <a:rPr lang="en-US" sz="2000" b="1" i="1">
                        <a:solidFill>
                          <a:schemeClr val="bg1"/>
                        </a:solidFill>
                        <a:latin typeface="Cambria Math"/>
                      </a:rPr>
                      <m:t>,</m:t>
                    </m:r>
                    <m:r>
                      <a:rPr lang="en-US" sz="2000" b="1" i="1">
                        <a:solidFill>
                          <a:schemeClr val="bg1"/>
                        </a:solidFill>
                        <a:latin typeface="Cambria Math"/>
                      </a:rPr>
                      <m:t>𝟒</m:t>
                    </m:r>
                    <m:r>
                      <a:rPr lang="en-US" sz="2000" b="1" i="1">
                        <a:solidFill>
                          <a:schemeClr val="bg1"/>
                        </a:solidFill>
                        <a:latin typeface="Cambria Math"/>
                      </a:rPr>
                      <m:t> </m:t>
                    </m:r>
                    <m:r>
                      <a:rPr lang="en-US" sz="2000" b="1" i="1">
                        <a:solidFill>
                          <a:schemeClr val="bg1"/>
                        </a:solidFill>
                        <a:latin typeface="Cambria Math"/>
                      </a:rPr>
                      <m:t>𝒅𝒎</m:t>
                    </m:r>
                    <m:r>
                      <a:rPr lang="en-US" sz="2000" b="1" i="1">
                        <a:solidFill>
                          <a:schemeClr val="bg1"/>
                        </a:solidFill>
                        <a:latin typeface="Cambria Math"/>
                      </a:rPr>
                      <m:t>=</m:t>
                    </m:r>
                    <m:r>
                      <a:rPr lang="en-US" sz="2000" b="1" i="1">
                        <a:solidFill>
                          <a:schemeClr val="bg1"/>
                        </a:solidFill>
                        <a:latin typeface="Cambria Math"/>
                      </a:rPr>
                      <m:t>𝟐𝟒</m:t>
                    </m:r>
                    <m:r>
                      <a:rPr lang="en-US" sz="2000" b="1" i="1">
                        <a:solidFill>
                          <a:schemeClr val="bg1"/>
                        </a:solidFill>
                        <a:latin typeface="Cambria Math"/>
                      </a:rPr>
                      <m:t> </m:t>
                    </m:r>
                    <m:r>
                      <a:rPr lang="en-US" sz="2000" b="1" i="1">
                        <a:solidFill>
                          <a:schemeClr val="bg1"/>
                        </a:solidFill>
                        <a:latin typeface="Cambria Math"/>
                      </a:rPr>
                      <m:t>𝒄𝒎</m:t>
                    </m:r>
                  </m:oMath>
                </a14:m>
                <a:endParaRPr lang="en-US" sz="2000" b="1">
                  <a:solidFill>
                    <a:srgbClr val="FFC000"/>
                  </a:solidFill>
                  <a:latin typeface="Palatino Linotype" pitchFamily="18" charset="0"/>
                </a:endParaRPr>
              </a:p>
              <a:p>
                <a:r>
                  <a:rPr lang="en-US" sz="2000" b="1">
                    <a:solidFill>
                      <a:schemeClr val="bg1"/>
                    </a:solidFill>
                    <a:latin typeface="Palatino Linotype" pitchFamily="18" charset="0"/>
                  </a:rPr>
                  <a:t>a)  Diện tích đáy: </a:t>
                </a:r>
                <a14:m>
                  <m:oMath xmlns:m="http://schemas.openxmlformats.org/officeDocument/2006/math">
                    <m:r>
                      <a:rPr lang="en-US" sz="2000" b="1" i="0" smtClean="0">
                        <a:solidFill>
                          <a:schemeClr val="bg1"/>
                        </a:solidFill>
                        <a:latin typeface="Cambria Math"/>
                      </a:rPr>
                      <m:t>𝐒</m:t>
                    </m:r>
                    <m:r>
                      <a:rPr lang="en-US" sz="2000" b="1" i="0"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 </m:t>
                    </m:r>
                    <m:r>
                      <a:rPr lang="en-US" sz="2000" b="1" i="1" smtClean="0">
                        <a:solidFill>
                          <a:schemeClr val="bg1"/>
                        </a:solidFill>
                        <a:latin typeface="Cambria Math"/>
                      </a:rPr>
                      <m:t>𝒄</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oMath>
                </a14:m>
                <a:endParaRPr lang="en-US" sz="2000" b="1">
                  <a:solidFill>
                    <a:schemeClr val="bg1"/>
                  </a:solidFill>
                  <a:latin typeface="Palatino Linotype" pitchFamily="18" charset="0"/>
                </a:endParaRPr>
              </a:p>
              <a:p>
                <a:r>
                  <a:rPr lang="en-US" sz="2000" b="1">
                    <a:solidFill>
                      <a:schemeClr val="bg1"/>
                    </a:solidFill>
                    <a:latin typeface="Palatino Linotype" pitchFamily="18" charset="0"/>
                  </a:rPr>
                  <a:t>Thể tích hình chóp:</a:t>
                </a:r>
              </a:p>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𝑽</m:t>
                      </m:r>
                      <m:r>
                        <a:rPr lang="en-US" sz="2000" b="1" i="1" smtClean="0">
                          <a:solidFill>
                            <a:schemeClr val="bg1"/>
                          </a:solidFill>
                          <a:latin typeface="Cambria Math"/>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𝑺</m:t>
                      </m:r>
                      <m:r>
                        <a:rPr lang="en-US" sz="2000" b="1" i="1" smtClean="0">
                          <a:solidFill>
                            <a:schemeClr val="bg1"/>
                          </a:solidFill>
                          <a:latin typeface="Cambria Math"/>
                        </a:rPr>
                        <m:t>.</m:t>
                      </m:r>
                      <m:r>
                        <a:rPr lang="en-US" sz="2000" b="1" i="1" smtClean="0">
                          <a:solidFill>
                            <a:schemeClr val="bg1"/>
                          </a:solidFill>
                          <a:latin typeface="Cambria Math"/>
                        </a:rPr>
                        <m:t>𝒉</m:t>
                      </m:r>
                      <m:r>
                        <a:rPr lang="en-US" sz="2000" b="1" i="1" smtClean="0">
                          <a:solidFill>
                            <a:schemeClr val="bg1"/>
                          </a:solidFill>
                          <a:latin typeface="Cambria Math"/>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m:t>
                      </m:r>
                      <m:r>
                        <a:rPr lang="en-US" sz="2000" b="1" i="1" smtClean="0">
                          <a:solidFill>
                            <a:schemeClr val="bg1"/>
                          </a:solidFill>
                          <a:latin typeface="Cambria Math"/>
                        </a:rPr>
                        <m:t>𝟑𝟓</m:t>
                      </m:r>
                      <m:r>
                        <a:rPr lang="en-US" sz="2000" b="1" i="1" smtClean="0">
                          <a:solidFill>
                            <a:schemeClr val="bg1"/>
                          </a:solidFill>
                          <a:latin typeface="Cambria Math"/>
                        </a:rPr>
                        <m:t>=</m:t>
                      </m:r>
                      <m:r>
                        <a:rPr lang="en-US" sz="2000" b="1" i="1" smtClean="0">
                          <a:solidFill>
                            <a:schemeClr val="bg1"/>
                          </a:solidFill>
                          <a:latin typeface="Cambria Math"/>
                        </a:rPr>
                        <m:t>𝟔𝟕𝟐𝟎</m:t>
                      </m:r>
                      <m:r>
                        <a:rPr lang="en-US" sz="2000" b="1" i="1" smtClean="0">
                          <a:solidFill>
                            <a:schemeClr val="bg1"/>
                          </a:solidFill>
                          <a:latin typeface="Cambria Math"/>
                        </a:rPr>
                        <m:t> </m:t>
                      </m:r>
                      <m:d>
                        <m:dPr>
                          <m:ctrlPr>
                            <a:rPr lang="en-US" sz="2000" b="1" i="1" smtClean="0">
                              <a:solidFill>
                                <a:schemeClr val="bg1"/>
                              </a:solidFill>
                              <a:latin typeface="Cambria Math" panose="02040503050406030204" pitchFamily="18" charset="0"/>
                            </a:rPr>
                          </m:ctrlPr>
                        </m:dPr>
                        <m:e>
                          <m:r>
                            <a:rPr lang="en-US" sz="2000" b="1" i="1" smtClean="0">
                              <a:solidFill>
                                <a:schemeClr val="bg1"/>
                              </a:solidFill>
                              <a:latin typeface="Cambria Math"/>
                            </a:rPr>
                            <m:t>𝒄</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a:rPr>
                                <m:t>𝒎</m:t>
                              </m:r>
                            </m:e>
                            <m:sup>
                              <m:r>
                                <a:rPr lang="en-US" sz="2000" b="1" i="1" smtClean="0">
                                  <a:solidFill>
                                    <a:schemeClr val="bg1"/>
                                  </a:solidFill>
                                  <a:latin typeface="Cambria Math"/>
                                </a:rPr>
                                <m:t>𝟑</m:t>
                              </m:r>
                            </m:sup>
                          </m:sSup>
                        </m:e>
                      </m:d>
                    </m:oMath>
                  </m:oMathPara>
                </a14:m>
                <a:endParaRPr lang="en-US" sz="2000" b="1">
                  <a:solidFill>
                    <a:schemeClr val="bg1"/>
                  </a:solidFill>
                  <a:latin typeface="Palatino Linotype"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21802" y="2171699"/>
                <a:ext cx="5532700" cy="1600887"/>
              </a:xfrm>
              <a:prstGeom prst="rect">
                <a:avLst/>
              </a:prstGeom>
              <a:blipFill rotWithShape="1">
                <a:blip r:embed="rId2"/>
                <a:stretch>
                  <a:fillRect l="-1213" t="-1901"/>
                </a:stretch>
              </a:blipFill>
            </p:spPr>
            <p:txBody>
              <a:bodyPr/>
              <a:lstStyle/>
              <a:p>
                <a:r>
                  <a:rPr lang="en-US">
                    <a:noFill/>
                  </a:rPr>
                  <a:t> </a:t>
                </a:r>
              </a:p>
            </p:txBody>
          </p:sp>
        </mc:Fallback>
      </mc:AlternateContent>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804" y="322632"/>
            <a:ext cx="3959516" cy="408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01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02196" y="377527"/>
            <a:ext cx="6750164" cy="5851525"/>
          </a:xfrm>
        </p:spPr>
        <p:txBody>
          <a:bodyPr>
            <a:normAutofit/>
          </a:bodyPr>
          <a:lstStyle/>
          <a:p>
            <a:pPr marL="0" indent="0">
              <a:buNone/>
            </a:pPr>
            <a:r>
              <a:rPr lang="en-US" sz="2200" b="1">
                <a:solidFill>
                  <a:srgbClr val="FFFF00"/>
                </a:solidFill>
                <a:latin typeface="Palatino Linotype" pitchFamily="18" charset="0"/>
              </a:rPr>
              <a:t>Bài 3. </a:t>
            </a:r>
            <a:r>
              <a:rPr lang="en-US" sz="2200" b="1">
                <a:solidFill>
                  <a:schemeClr val="bg1"/>
                </a:solidFill>
                <a:latin typeface="Palatino Linotype" pitchFamily="18" charset="0"/>
              </a:rPr>
              <a:t>Một hình chóp tứ giác đều có chiều cao 35cm, cạnh đáy 2,4 dm.</a:t>
            </a:r>
          </a:p>
          <a:p>
            <a:pPr marL="0" indent="0">
              <a:buNone/>
            </a:pPr>
            <a:r>
              <a:rPr lang="en-US" sz="2200" b="1">
                <a:solidFill>
                  <a:schemeClr val="bg1"/>
                </a:solidFill>
                <a:latin typeface="Palatino Linotype" pitchFamily="18" charset="0"/>
              </a:rPr>
              <a:t>a. Tính thể tích hình chóp.</a:t>
            </a:r>
          </a:p>
          <a:p>
            <a:pPr marL="0" indent="0">
              <a:buNone/>
            </a:pPr>
            <a:r>
              <a:rPr lang="en-US" sz="2200" b="1">
                <a:solidFill>
                  <a:srgbClr val="FFFF00"/>
                </a:solidFill>
                <a:latin typeface="Palatino Linotype" pitchFamily="18" charset="0"/>
              </a:rPr>
              <a:t>b. Tính độ dài trung đoạn.</a:t>
            </a:r>
          </a:p>
          <a:p>
            <a:endParaRPr lang="en-US" sz="2200" b="1">
              <a:solidFill>
                <a:schemeClr val="bg1"/>
              </a:solidFill>
              <a:latin typeface="Palatino Linotype" pitchFamily="18" charset="0"/>
            </a:endParaRPr>
          </a:p>
          <a:p>
            <a:endParaRPr lang="en-US" sz="2200" b="1">
              <a:solidFill>
                <a:schemeClr val="bg1"/>
              </a:solidFill>
              <a:latin typeface="Palatino Linotype"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768462" y="2046654"/>
                <a:ext cx="5532700" cy="1600887"/>
              </a:xfrm>
              <a:prstGeom prst="rect">
                <a:avLst/>
              </a:prstGeom>
              <a:noFill/>
            </p:spPr>
            <p:txBody>
              <a:bodyPr wrap="square" rtlCol="0">
                <a:spAutoFit/>
              </a:bodyPr>
              <a:lstStyle/>
              <a:p>
                <a:r>
                  <a:rPr lang="en-US" sz="2000" b="1">
                    <a:solidFill>
                      <a:srgbClr val="FFFF00"/>
                    </a:solidFill>
                    <a:latin typeface="Palatino Linotype" pitchFamily="18" charset="0"/>
                  </a:rPr>
                  <a:t>Lời giải: </a:t>
                </a:r>
                <a:r>
                  <a:rPr lang="en-US" sz="2000" b="1">
                    <a:solidFill>
                      <a:schemeClr val="bg1"/>
                    </a:solidFill>
                    <a:latin typeface="Palatino Linotype" pitchFamily="18" charset="0"/>
                  </a:rPr>
                  <a:t>Đổi </a:t>
                </a:r>
                <a14:m>
                  <m:oMath xmlns:m="http://schemas.openxmlformats.org/officeDocument/2006/math">
                    <m:r>
                      <a:rPr lang="en-US" sz="2000" b="1" i="1" smtClean="0">
                        <a:solidFill>
                          <a:schemeClr val="bg1"/>
                        </a:solidFill>
                        <a:latin typeface="Cambria Math"/>
                      </a:rPr>
                      <m:t>𝟐</m:t>
                    </m:r>
                    <m:r>
                      <a:rPr lang="en-US" sz="2000" b="1" i="1" smtClean="0">
                        <a:solidFill>
                          <a:schemeClr val="bg1"/>
                        </a:solidFill>
                        <a:latin typeface="Cambria Math"/>
                      </a:rPr>
                      <m:t>,</m:t>
                    </m:r>
                    <m:r>
                      <a:rPr lang="en-US" sz="2000" b="1" i="1" smtClean="0">
                        <a:solidFill>
                          <a:schemeClr val="bg1"/>
                        </a:solidFill>
                        <a:latin typeface="Cambria Math"/>
                      </a:rPr>
                      <m:t>𝟒</m:t>
                    </m:r>
                    <m:r>
                      <a:rPr lang="en-US" sz="2000" b="1" i="1" smtClean="0">
                        <a:solidFill>
                          <a:schemeClr val="bg1"/>
                        </a:solidFill>
                        <a:latin typeface="Cambria Math"/>
                      </a:rPr>
                      <m:t> </m:t>
                    </m:r>
                    <m:r>
                      <a:rPr lang="en-US" sz="2000" b="1" i="1" smtClean="0">
                        <a:solidFill>
                          <a:schemeClr val="bg1"/>
                        </a:solidFill>
                        <a:latin typeface="Cambria Math"/>
                      </a:rPr>
                      <m:t>𝒅𝒎</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 </m:t>
                    </m:r>
                    <m:r>
                      <a:rPr lang="en-US" sz="2000" b="1" i="1" smtClean="0">
                        <a:solidFill>
                          <a:schemeClr val="bg1"/>
                        </a:solidFill>
                        <a:latin typeface="Cambria Math"/>
                      </a:rPr>
                      <m:t>𝒄𝒎</m:t>
                    </m:r>
                  </m:oMath>
                </a14:m>
                <a:endParaRPr lang="en-US" sz="2000" b="1">
                  <a:solidFill>
                    <a:srgbClr val="FFC000"/>
                  </a:solidFill>
                  <a:latin typeface="Palatino Linotype" pitchFamily="18" charset="0"/>
                </a:endParaRPr>
              </a:p>
              <a:p>
                <a:r>
                  <a:rPr lang="en-US" sz="2000" b="1">
                    <a:solidFill>
                      <a:schemeClr val="bg1"/>
                    </a:solidFill>
                    <a:latin typeface="Palatino Linotype" pitchFamily="18" charset="0"/>
                  </a:rPr>
                  <a:t>a. Diện tích đáy: </a:t>
                </a:r>
                <a14:m>
                  <m:oMath xmlns:m="http://schemas.openxmlformats.org/officeDocument/2006/math">
                    <m:r>
                      <a:rPr lang="en-US" sz="2000" b="1" i="0" smtClean="0">
                        <a:solidFill>
                          <a:schemeClr val="bg1"/>
                        </a:solidFill>
                        <a:latin typeface="Cambria Math"/>
                      </a:rPr>
                      <m:t>𝐒</m:t>
                    </m:r>
                    <m:r>
                      <a:rPr lang="en-US" sz="2000" b="1" i="0"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 </m:t>
                    </m:r>
                    <m:r>
                      <a:rPr lang="en-US" sz="2000" b="1" i="1" smtClean="0">
                        <a:solidFill>
                          <a:schemeClr val="bg1"/>
                        </a:solidFill>
                        <a:latin typeface="Cambria Math"/>
                      </a:rPr>
                      <m:t>𝒄</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oMath>
                </a14:m>
                <a:endParaRPr lang="en-US" sz="2000" b="1">
                  <a:solidFill>
                    <a:schemeClr val="bg1"/>
                  </a:solidFill>
                  <a:latin typeface="Palatino Linotype" pitchFamily="18" charset="0"/>
                </a:endParaRPr>
              </a:p>
              <a:p>
                <a:r>
                  <a:rPr lang="en-US" sz="2000" b="1">
                    <a:solidFill>
                      <a:schemeClr val="bg1"/>
                    </a:solidFill>
                    <a:latin typeface="Palatino Linotype" pitchFamily="18" charset="0"/>
                  </a:rPr>
                  <a:t>Thể tích hình chóp:</a:t>
                </a:r>
              </a:p>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𝑽</m:t>
                      </m:r>
                      <m:r>
                        <a:rPr lang="en-US" sz="2000" b="1" i="1" smtClean="0">
                          <a:solidFill>
                            <a:schemeClr val="bg1"/>
                          </a:solidFill>
                          <a:latin typeface="Cambria Math"/>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𝑺</m:t>
                      </m:r>
                      <m:r>
                        <a:rPr lang="en-US" sz="2000" b="1" i="1" smtClean="0">
                          <a:solidFill>
                            <a:schemeClr val="bg1"/>
                          </a:solidFill>
                          <a:latin typeface="Cambria Math"/>
                        </a:rPr>
                        <m:t>.</m:t>
                      </m:r>
                      <m:r>
                        <a:rPr lang="en-US" sz="2000" b="1" i="1" smtClean="0">
                          <a:solidFill>
                            <a:schemeClr val="bg1"/>
                          </a:solidFill>
                          <a:latin typeface="Cambria Math"/>
                        </a:rPr>
                        <m:t>𝒉</m:t>
                      </m:r>
                      <m:r>
                        <a:rPr lang="en-US" sz="2000" b="1" i="1" smtClean="0">
                          <a:solidFill>
                            <a:schemeClr val="bg1"/>
                          </a:solidFill>
                          <a:latin typeface="Cambria Math"/>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m:t>
                      </m:r>
                      <m:r>
                        <a:rPr lang="en-US" sz="2000" b="1" i="1" smtClean="0">
                          <a:solidFill>
                            <a:schemeClr val="bg1"/>
                          </a:solidFill>
                          <a:latin typeface="Cambria Math"/>
                        </a:rPr>
                        <m:t>𝟑𝟓</m:t>
                      </m:r>
                      <m:r>
                        <a:rPr lang="en-US" sz="2000" b="1" i="1" smtClean="0">
                          <a:solidFill>
                            <a:schemeClr val="bg1"/>
                          </a:solidFill>
                          <a:latin typeface="Cambria Math"/>
                        </a:rPr>
                        <m:t>=</m:t>
                      </m:r>
                      <m:r>
                        <a:rPr lang="en-US" sz="2000" b="1" i="1" smtClean="0">
                          <a:solidFill>
                            <a:schemeClr val="bg1"/>
                          </a:solidFill>
                          <a:latin typeface="Cambria Math"/>
                        </a:rPr>
                        <m:t>𝟔𝟕𝟐𝟎</m:t>
                      </m:r>
                      <m:r>
                        <a:rPr lang="en-US" sz="2000" b="1" i="1" smtClean="0">
                          <a:solidFill>
                            <a:schemeClr val="bg1"/>
                          </a:solidFill>
                          <a:latin typeface="Cambria Math"/>
                        </a:rPr>
                        <m:t> </m:t>
                      </m:r>
                      <m:d>
                        <m:dPr>
                          <m:ctrlPr>
                            <a:rPr lang="en-US" sz="2000" b="1" i="1" smtClean="0">
                              <a:solidFill>
                                <a:schemeClr val="bg1"/>
                              </a:solidFill>
                              <a:latin typeface="Cambria Math" panose="02040503050406030204" pitchFamily="18" charset="0"/>
                            </a:rPr>
                          </m:ctrlPr>
                        </m:dPr>
                        <m:e>
                          <m:r>
                            <a:rPr lang="en-US" sz="2000" b="1" i="1" smtClean="0">
                              <a:solidFill>
                                <a:schemeClr val="bg1"/>
                              </a:solidFill>
                              <a:latin typeface="Cambria Math"/>
                            </a:rPr>
                            <m:t>𝒄</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a:rPr>
                                <m:t>𝒎</m:t>
                              </m:r>
                            </m:e>
                            <m:sup>
                              <m:r>
                                <a:rPr lang="en-US" sz="2000" b="1" i="1" smtClean="0">
                                  <a:solidFill>
                                    <a:schemeClr val="bg1"/>
                                  </a:solidFill>
                                  <a:latin typeface="Cambria Math"/>
                                </a:rPr>
                                <m:t>𝟑</m:t>
                              </m:r>
                            </m:sup>
                          </m:sSup>
                        </m:e>
                      </m:d>
                    </m:oMath>
                  </m:oMathPara>
                </a14:m>
                <a:endParaRPr lang="en-US" sz="2000" b="1">
                  <a:solidFill>
                    <a:schemeClr val="bg1"/>
                  </a:solidFill>
                  <a:latin typeface="Palatino Linotype"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8462" y="2046654"/>
                <a:ext cx="5532700" cy="1600887"/>
              </a:xfrm>
              <a:prstGeom prst="rect">
                <a:avLst/>
              </a:prstGeom>
              <a:blipFill rotWithShape="1">
                <a:blip r:embed="rId2"/>
                <a:stretch>
                  <a:fillRect l="-1101" t="-1908"/>
                </a:stretch>
              </a:blipFill>
            </p:spPr>
            <p:txBody>
              <a:bodyPr/>
              <a:lstStyle/>
              <a:p>
                <a:r>
                  <a:rPr lang="en-US">
                    <a:noFill/>
                  </a:rPr>
                  <a:t> </a:t>
                </a:r>
              </a:p>
            </p:txBody>
          </p:sp>
        </mc:Fallback>
      </mc:AlternateContent>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7789" y="259766"/>
            <a:ext cx="3933599" cy="406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730362" y="3612859"/>
                <a:ext cx="6638756" cy="3226653"/>
              </a:xfrm>
              <a:prstGeom prst="rect">
                <a:avLst/>
              </a:prstGeom>
              <a:noFill/>
            </p:spPr>
            <p:txBody>
              <a:bodyPr wrap="square" rtlCol="0">
                <a:spAutoFit/>
              </a:bodyPr>
              <a:lstStyle/>
              <a:p>
                <a:pPr>
                  <a:lnSpc>
                    <a:spcPct val="110000"/>
                  </a:lnSpc>
                  <a:spcBef>
                    <a:spcPts val="300"/>
                  </a:spcBef>
                </a:pPr>
                <a:r>
                  <a:rPr lang="en-US" sz="2000" b="1">
                    <a:solidFill>
                      <a:srgbClr val="FFFF00"/>
                    </a:solidFill>
                    <a:latin typeface="Palatino Linotype" pitchFamily="18" charset="0"/>
                  </a:rPr>
                  <a:t>b.  </a:t>
                </a:r>
                <a14:m>
                  <m:oMath xmlns:m="http://schemas.openxmlformats.org/officeDocument/2006/math">
                    <m:r>
                      <a:rPr lang="en-US" sz="2000" b="1" i="1" smtClean="0">
                        <a:solidFill>
                          <a:srgbClr val="FFFF00"/>
                        </a:solidFill>
                        <a:latin typeface="Cambria Math"/>
                      </a:rPr>
                      <m:t>𝑺𝑯</m:t>
                    </m:r>
                    <m:r>
                      <a:rPr lang="en-US" sz="2000" b="1" i="1" smtClean="0">
                        <a:solidFill>
                          <a:srgbClr val="FFFF00"/>
                        </a:solidFill>
                        <a:latin typeface="Cambria Math"/>
                      </a:rPr>
                      <m:t>=</m:t>
                    </m:r>
                    <m:r>
                      <a:rPr lang="en-US" sz="2000" b="1" i="1" smtClean="0">
                        <a:solidFill>
                          <a:srgbClr val="FFFF00"/>
                        </a:solidFill>
                        <a:latin typeface="Cambria Math"/>
                      </a:rPr>
                      <m:t>𝟑𝟓</m:t>
                    </m:r>
                    <m:r>
                      <a:rPr lang="en-US" sz="2000" b="1" i="1" smtClean="0">
                        <a:solidFill>
                          <a:srgbClr val="FFFF00"/>
                        </a:solidFill>
                        <a:latin typeface="Cambria Math"/>
                      </a:rPr>
                      <m:t>𝒄𝒎</m:t>
                    </m:r>
                  </m:oMath>
                </a14:m>
                <a:r>
                  <a:rPr lang="en-US" sz="2000" b="1">
                    <a:solidFill>
                      <a:srgbClr val="FFFF00"/>
                    </a:solidFill>
                    <a:latin typeface="Palatino Linotype" pitchFamily="18" charset="0"/>
                  </a:rPr>
                  <a:t>, cạnh </a:t>
                </a:r>
                <a14:m>
                  <m:oMath xmlns:m="http://schemas.openxmlformats.org/officeDocument/2006/math">
                    <m:r>
                      <a:rPr lang="en-US" sz="2000" b="1" i="1" smtClean="0">
                        <a:solidFill>
                          <a:srgbClr val="FFFF00"/>
                        </a:solidFill>
                        <a:latin typeface="Cambria Math"/>
                      </a:rPr>
                      <m:t>𝑩𝑪</m:t>
                    </m:r>
                    <m:r>
                      <a:rPr lang="en-US" sz="2000" b="1" i="1" smtClean="0">
                        <a:solidFill>
                          <a:srgbClr val="FFFF00"/>
                        </a:solidFill>
                        <a:latin typeface="Cambria Math"/>
                      </a:rPr>
                      <m:t>=</m:t>
                    </m:r>
                    <m:r>
                      <a:rPr lang="en-US" sz="2000" b="1" i="1" smtClean="0">
                        <a:solidFill>
                          <a:srgbClr val="FFFF00"/>
                        </a:solidFill>
                        <a:latin typeface="Cambria Math"/>
                      </a:rPr>
                      <m:t>𝟐𝟒</m:t>
                    </m:r>
                    <m:r>
                      <a:rPr lang="en-US" sz="2000" b="1" i="1" smtClean="0">
                        <a:solidFill>
                          <a:srgbClr val="FFFF00"/>
                        </a:solidFill>
                        <a:latin typeface="Cambria Math"/>
                      </a:rPr>
                      <m:t>𝒄𝒎</m:t>
                    </m:r>
                  </m:oMath>
                </a14:m>
                <a:endParaRPr lang="en-US" sz="2000" b="1">
                  <a:solidFill>
                    <a:srgbClr val="FFFF00"/>
                  </a:solidFill>
                  <a:latin typeface="Palatino Linotype" pitchFamily="18" charset="0"/>
                </a:endParaRPr>
              </a:p>
              <a:p>
                <a:pPr>
                  <a:lnSpc>
                    <a:spcPct val="110000"/>
                  </a:lnSpc>
                  <a:spcBef>
                    <a:spcPts val="300"/>
                  </a:spcBef>
                </a:pPr>
                <a:r>
                  <a:rPr lang="en-US" sz="2000" b="1">
                    <a:solidFill>
                      <a:srgbClr val="FFFF00"/>
                    </a:solidFill>
                    <a:latin typeface="Palatino Linotype" pitchFamily="18" charset="0"/>
                  </a:rPr>
                  <a:t>Gọi SI là đường cao của </a:t>
                </a:r>
                <a14:m>
                  <m:oMath xmlns:m="http://schemas.openxmlformats.org/officeDocument/2006/math">
                    <m:r>
                      <a:rPr lang="en-US" sz="2000" b="1" i="0" smtClean="0">
                        <a:solidFill>
                          <a:srgbClr val="FFFF00"/>
                        </a:solidFill>
                        <a:latin typeface="Cambria Math"/>
                      </a:rPr>
                      <m:t>𝚫</m:t>
                    </m:r>
                    <m:r>
                      <a:rPr lang="en-US" sz="2000" b="1" i="0" smtClean="0">
                        <a:solidFill>
                          <a:srgbClr val="FFFF00"/>
                        </a:solidFill>
                        <a:latin typeface="Cambria Math"/>
                      </a:rPr>
                      <m:t>𝐒𝐀𝐁</m:t>
                    </m:r>
                  </m:oMath>
                </a14:m>
                <a:r>
                  <a:rPr lang="en-US" sz="2000" b="1">
                    <a:solidFill>
                      <a:srgbClr val="FFFF00"/>
                    </a:solidFill>
                    <a:latin typeface="Palatino Linotype" pitchFamily="18" charset="0"/>
                  </a:rPr>
                  <a:t> cân tại S nên </a:t>
                </a:r>
                <a14:m>
                  <m:oMath xmlns:m="http://schemas.openxmlformats.org/officeDocument/2006/math">
                    <m:r>
                      <a:rPr lang="en-US" sz="2000" b="1" i="1" smtClean="0">
                        <a:solidFill>
                          <a:srgbClr val="FFFF00"/>
                        </a:solidFill>
                        <a:latin typeface="Cambria Math"/>
                      </a:rPr>
                      <m:t>𝑩𝑰</m:t>
                    </m:r>
                    <m:r>
                      <a:rPr lang="en-US" sz="2000" b="1" i="1" smtClean="0">
                        <a:solidFill>
                          <a:srgbClr val="FFFF00"/>
                        </a:solidFill>
                        <a:latin typeface="Cambria Math"/>
                      </a:rPr>
                      <m:t>=</m:t>
                    </m:r>
                    <m:r>
                      <a:rPr lang="en-US" sz="2000" b="1" i="1" smtClean="0">
                        <a:solidFill>
                          <a:srgbClr val="FFFF00"/>
                        </a:solidFill>
                        <a:latin typeface="Cambria Math"/>
                      </a:rPr>
                      <m:t>𝑰𝑨</m:t>
                    </m:r>
                  </m:oMath>
                </a14:m>
                <a:r>
                  <a:rPr lang="en-US" sz="2000" b="1">
                    <a:solidFill>
                      <a:srgbClr val="FFFF00"/>
                    </a:solidFill>
                    <a:latin typeface="Palatino Linotype" pitchFamily="18" charset="0"/>
                  </a:rPr>
                  <a:t>. </a:t>
                </a:r>
              </a:p>
              <a:p>
                <a:pPr>
                  <a:lnSpc>
                    <a:spcPct val="110000"/>
                  </a:lnSpc>
                  <a:spcBef>
                    <a:spcPts val="300"/>
                  </a:spcBef>
                </a:pPr>
                <a:r>
                  <a:rPr lang="en-US" sz="2000" b="1">
                    <a:solidFill>
                      <a:srgbClr val="FFFF00"/>
                    </a:solidFill>
                    <a:latin typeface="Palatino Linotype" pitchFamily="18" charset="0"/>
                  </a:rPr>
                  <a:t>Ta có </a:t>
                </a:r>
                <a14:m>
                  <m:oMath xmlns:m="http://schemas.openxmlformats.org/officeDocument/2006/math">
                    <m:r>
                      <a:rPr lang="en-US" sz="2000" b="1" i="1" smtClean="0">
                        <a:solidFill>
                          <a:srgbClr val="FFFF00"/>
                        </a:solidFill>
                        <a:latin typeface="Cambria Math"/>
                      </a:rPr>
                      <m:t>𝑯𝑰</m:t>
                    </m:r>
                  </m:oMath>
                </a14:m>
                <a:r>
                  <a:rPr lang="en-US" sz="2000" b="1">
                    <a:solidFill>
                      <a:srgbClr val="FFFF00"/>
                    </a:solidFill>
                    <a:latin typeface="Palatino Linotype" pitchFamily="18" charset="0"/>
                  </a:rPr>
                  <a:t> là đường trung bình của </a:t>
                </a:r>
                <a14:m>
                  <m:oMath xmlns:m="http://schemas.openxmlformats.org/officeDocument/2006/math">
                    <m:r>
                      <a:rPr lang="en-US" sz="2000" b="1" i="0" smtClean="0">
                        <a:solidFill>
                          <a:srgbClr val="FFFF00"/>
                        </a:solidFill>
                        <a:latin typeface="Cambria Math"/>
                      </a:rPr>
                      <m:t>𝚫</m:t>
                    </m:r>
                    <m:r>
                      <a:rPr lang="en-US" sz="2000" b="1" i="0" smtClean="0">
                        <a:solidFill>
                          <a:srgbClr val="FFFF00"/>
                        </a:solidFill>
                        <a:latin typeface="Cambria Math"/>
                      </a:rPr>
                      <m:t>𝐀𝐁𝐂</m:t>
                    </m:r>
                  </m:oMath>
                </a14:m>
                <a:r>
                  <a:rPr lang="en-US" sz="2000" b="1">
                    <a:solidFill>
                      <a:srgbClr val="FFFF00"/>
                    </a:solidFill>
                    <a:latin typeface="Palatino Linotype" pitchFamily="18" charset="0"/>
                  </a:rPr>
                  <a:t> </a:t>
                </a:r>
              </a:p>
              <a:p>
                <a:pPr>
                  <a:lnSpc>
                    <a:spcPct val="110000"/>
                  </a:lnSpc>
                  <a:spcBef>
                    <a:spcPts val="300"/>
                  </a:spcBef>
                </a:pPr>
                <a:r>
                  <a:rPr lang="en-US" sz="2000" b="1">
                    <a:solidFill>
                      <a:srgbClr val="FFFF00"/>
                    </a:solidFill>
                    <a:latin typeface="Palatino Linotype" pitchFamily="18" charset="0"/>
                  </a:rPr>
                  <a:t>⇒ </a:t>
                </a:r>
                <a14:m>
                  <m:oMath xmlns:m="http://schemas.openxmlformats.org/officeDocument/2006/math">
                    <m:r>
                      <a:rPr lang="en-US" sz="2000" b="1" i="1" smtClean="0">
                        <a:solidFill>
                          <a:srgbClr val="FFFF00"/>
                        </a:solidFill>
                        <a:latin typeface="Cambria Math"/>
                      </a:rPr>
                      <m:t>𝑯𝑰</m:t>
                    </m:r>
                    <m:r>
                      <a:rPr lang="en-US" sz="2000" b="1" i="1" smtClean="0">
                        <a:solidFill>
                          <a:srgbClr val="FFFF00"/>
                        </a:solidFill>
                        <a:latin typeface="Cambria Math"/>
                      </a:rPr>
                      <m:t>=</m:t>
                    </m:r>
                    <m:f>
                      <m:fPr>
                        <m:ctrlPr>
                          <a:rPr lang="en-US" sz="2000" b="1" i="1" smtClean="0">
                            <a:solidFill>
                              <a:srgbClr val="FFFF00"/>
                            </a:solidFill>
                            <a:latin typeface="Cambria Math" panose="02040503050406030204" pitchFamily="18" charset="0"/>
                          </a:rPr>
                        </m:ctrlPr>
                      </m:fPr>
                      <m:num>
                        <m:r>
                          <a:rPr lang="en-US" sz="2000" b="1" i="1" smtClean="0">
                            <a:solidFill>
                              <a:srgbClr val="FFFF00"/>
                            </a:solidFill>
                            <a:latin typeface="Cambria Math"/>
                          </a:rPr>
                          <m:t>𝑩𝑪</m:t>
                        </m:r>
                      </m:num>
                      <m:den>
                        <m:r>
                          <a:rPr lang="en-US" sz="2000" b="1" i="1" smtClean="0">
                            <a:solidFill>
                              <a:srgbClr val="FFFF00"/>
                            </a:solidFill>
                            <a:latin typeface="Cambria Math"/>
                          </a:rPr>
                          <m:t>𝟐</m:t>
                        </m:r>
                      </m:den>
                    </m:f>
                    <m:r>
                      <a:rPr lang="en-US" sz="2000" b="1" i="1" smtClean="0">
                        <a:solidFill>
                          <a:srgbClr val="FFFF00"/>
                        </a:solidFill>
                        <a:latin typeface="Cambria Math"/>
                      </a:rPr>
                      <m:t>=</m:t>
                    </m:r>
                    <m:f>
                      <m:fPr>
                        <m:ctrlPr>
                          <a:rPr lang="en-US" sz="2000" b="1" i="1" smtClean="0">
                            <a:solidFill>
                              <a:srgbClr val="FFFF00"/>
                            </a:solidFill>
                            <a:latin typeface="Cambria Math" panose="02040503050406030204" pitchFamily="18" charset="0"/>
                          </a:rPr>
                        </m:ctrlPr>
                      </m:fPr>
                      <m:num>
                        <m:r>
                          <a:rPr lang="en-US" sz="2000" b="1" i="1" smtClean="0">
                            <a:solidFill>
                              <a:srgbClr val="FFFF00"/>
                            </a:solidFill>
                            <a:latin typeface="Cambria Math"/>
                          </a:rPr>
                          <m:t>𝟐𝟒</m:t>
                        </m:r>
                      </m:num>
                      <m:den>
                        <m:r>
                          <a:rPr lang="en-US" sz="2000" b="1" i="1" smtClean="0">
                            <a:solidFill>
                              <a:srgbClr val="FFFF00"/>
                            </a:solidFill>
                            <a:latin typeface="Cambria Math"/>
                          </a:rPr>
                          <m:t>𝟐</m:t>
                        </m:r>
                      </m:den>
                    </m:f>
                    <m:r>
                      <a:rPr lang="en-US" sz="2000" b="1" i="1" smtClean="0">
                        <a:solidFill>
                          <a:srgbClr val="FFFF00"/>
                        </a:solidFill>
                        <a:latin typeface="Cambria Math"/>
                      </a:rPr>
                      <m:t>=</m:t>
                    </m:r>
                    <m:r>
                      <a:rPr lang="en-US" sz="2000" b="1" i="1" smtClean="0">
                        <a:solidFill>
                          <a:srgbClr val="FFFF00"/>
                        </a:solidFill>
                        <a:latin typeface="Cambria Math"/>
                      </a:rPr>
                      <m:t>𝟏𝟐</m:t>
                    </m:r>
                    <m:r>
                      <a:rPr lang="en-US" sz="2000" b="1" i="1" smtClean="0">
                        <a:solidFill>
                          <a:srgbClr val="FFFF00"/>
                        </a:solidFill>
                        <a:latin typeface="Cambria Math"/>
                      </a:rPr>
                      <m:t> </m:t>
                    </m:r>
                    <m:d>
                      <m:dPr>
                        <m:ctrlPr>
                          <a:rPr lang="en-US" sz="2000" b="1" i="1" smtClean="0">
                            <a:solidFill>
                              <a:srgbClr val="FFFF00"/>
                            </a:solidFill>
                            <a:latin typeface="Cambria Math" panose="02040503050406030204" pitchFamily="18" charset="0"/>
                          </a:rPr>
                        </m:ctrlPr>
                      </m:dPr>
                      <m:e>
                        <m:r>
                          <a:rPr lang="en-US" sz="2000" b="1" i="1" smtClean="0">
                            <a:solidFill>
                              <a:srgbClr val="FFFF00"/>
                            </a:solidFill>
                            <a:latin typeface="Cambria Math"/>
                          </a:rPr>
                          <m:t>𝒄𝒎</m:t>
                        </m:r>
                      </m:e>
                    </m:d>
                  </m:oMath>
                </a14:m>
                <a:endParaRPr lang="en-US" sz="2000" b="1">
                  <a:solidFill>
                    <a:srgbClr val="FFFF00"/>
                  </a:solidFill>
                  <a:latin typeface="Palatino Linotype" pitchFamily="18" charset="0"/>
                </a:endParaRPr>
              </a:p>
              <a:p>
                <a:pPr>
                  <a:lnSpc>
                    <a:spcPct val="110000"/>
                  </a:lnSpc>
                  <a:spcBef>
                    <a:spcPts val="300"/>
                  </a:spcBef>
                </a:pPr>
                <a14:m>
                  <m:oMath xmlns:m="http://schemas.openxmlformats.org/officeDocument/2006/math">
                    <m:r>
                      <a:rPr lang="en-US" sz="2000" b="1" i="1" smtClean="0">
                        <a:solidFill>
                          <a:srgbClr val="FFFF00"/>
                        </a:solidFill>
                        <a:latin typeface="Cambria Math"/>
                      </a:rPr>
                      <m:t>𝑺𝑯</m:t>
                    </m:r>
                    <m:r>
                      <a:rPr lang="en-US" sz="2000" b="1" i="1" smtClean="0">
                        <a:solidFill>
                          <a:srgbClr val="FFFF00"/>
                        </a:solidFill>
                        <a:latin typeface="Cambria Math"/>
                      </a:rPr>
                      <m:t>⊥</m:t>
                    </m:r>
                    <m:r>
                      <a:rPr lang="en-US" sz="2000" b="1" i="1" smtClean="0">
                        <a:solidFill>
                          <a:srgbClr val="FFFF00"/>
                        </a:solidFill>
                        <a:latin typeface="Cambria Math"/>
                      </a:rPr>
                      <m:t>𝒎𝒑</m:t>
                    </m:r>
                    <m:r>
                      <a:rPr lang="en-US" sz="2000" b="1" i="1" smtClean="0">
                        <a:solidFill>
                          <a:srgbClr val="FFFF00"/>
                        </a:solidFill>
                        <a:latin typeface="Cambria Math"/>
                      </a:rPr>
                      <m:t>(</m:t>
                    </m:r>
                    <m:r>
                      <a:rPr lang="en-US" sz="2000" b="1" i="1" smtClean="0">
                        <a:solidFill>
                          <a:srgbClr val="FFFF00"/>
                        </a:solidFill>
                        <a:latin typeface="Cambria Math"/>
                      </a:rPr>
                      <m:t>𝑨𝑩𝑪𝑫</m:t>
                    </m:r>
                    <m:r>
                      <a:rPr lang="en-US" sz="2000" b="1" i="1" smtClean="0">
                        <a:solidFill>
                          <a:srgbClr val="FFFF00"/>
                        </a:solidFill>
                        <a:latin typeface="Cambria Math"/>
                      </a:rPr>
                      <m:t>)</m:t>
                    </m:r>
                  </m:oMath>
                </a14:m>
                <a:r>
                  <a:rPr lang="en-US" sz="2000" b="1">
                    <a:solidFill>
                      <a:srgbClr val="FFFF00"/>
                    </a:solidFill>
                    <a:latin typeface="Palatino Linotype" pitchFamily="18" charset="0"/>
                  </a:rPr>
                  <a:t> ⇒ </a:t>
                </a:r>
                <a14:m>
                  <m:oMath xmlns:m="http://schemas.openxmlformats.org/officeDocument/2006/math">
                    <m:r>
                      <a:rPr lang="en-US" sz="2000" b="1" i="1" smtClean="0">
                        <a:solidFill>
                          <a:srgbClr val="FFFF00"/>
                        </a:solidFill>
                        <a:latin typeface="Cambria Math"/>
                      </a:rPr>
                      <m:t>𝑺𝑯</m:t>
                    </m:r>
                    <m:r>
                      <a:rPr lang="en-US" sz="2000" b="1" i="1" smtClean="0">
                        <a:solidFill>
                          <a:srgbClr val="FFFF00"/>
                        </a:solidFill>
                        <a:latin typeface="Cambria Math"/>
                      </a:rPr>
                      <m:t>⊥</m:t>
                    </m:r>
                    <m:r>
                      <a:rPr lang="en-US" sz="2000" b="1" i="1" smtClean="0">
                        <a:solidFill>
                          <a:srgbClr val="FFFF00"/>
                        </a:solidFill>
                        <a:latin typeface="Cambria Math"/>
                      </a:rPr>
                      <m:t>𝑯𝑰</m:t>
                    </m:r>
                    <m:r>
                      <a:rPr lang="en-US" sz="2000" b="1" i="1" smtClean="0">
                        <a:solidFill>
                          <a:srgbClr val="FFFF00"/>
                        </a:solidFill>
                        <a:latin typeface="Cambria Math"/>
                      </a:rPr>
                      <m:t>  </m:t>
                    </m:r>
                  </m:oMath>
                </a14:m>
                <a:r>
                  <a:rPr lang="en-US" sz="2000" b="1">
                    <a:solidFill>
                      <a:srgbClr val="FFFF00"/>
                    </a:solidFill>
                    <a:latin typeface="Palatino Linotype" pitchFamily="18" charset="0"/>
                  </a:rPr>
                  <a:t> ⇒ </a:t>
                </a:r>
                <a14:m>
                  <m:oMath xmlns:m="http://schemas.openxmlformats.org/officeDocument/2006/math">
                    <m:r>
                      <a:rPr lang="en-US" sz="2000" b="1">
                        <a:solidFill>
                          <a:srgbClr val="FFFF00"/>
                        </a:solidFill>
                        <a:latin typeface="Cambria Math"/>
                      </a:rPr>
                      <m:t>𝚫</m:t>
                    </m:r>
                    <m:r>
                      <a:rPr lang="en-US" sz="2000" b="1">
                        <a:solidFill>
                          <a:srgbClr val="FFFF00"/>
                        </a:solidFill>
                        <a:latin typeface="Cambria Math"/>
                      </a:rPr>
                      <m:t>𝐒𝐇𝐈</m:t>
                    </m:r>
                  </m:oMath>
                </a14:m>
                <a:r>
                  <a:rPr lang="en-US" sz="2000" b="1">
                    <a:solidFill>
                      <a:srgbClr val="FFFF00"/>
                    </a:solidFill>
                    <a:latin typeface="Palatino Linotype" pitchFamily="18" charset="0"/>
                  </a:rPr>
                  <a:t> vuông tại H</a:t>
                </a:r>
              </a:p>
              <a:p>
                <a:pPr>
                  <a:lnSpc>
                    <a:spcPct val="110000"/>
                  </a:lnSpc>
                  <a:spcBef>
                    <a:spcPts val="300"/>
                  </a:spcBef>
                </a:pPr>
                <a:r>
                  <a:rPr lang="en-US" sz="2000" b="1">
                    <a:solidFill>
                      <a:srgbClr val="FFFF00"/>
                    </a:solidFill>
                    <a:latin typeface="Palatino Linotype" pitchFamily="18" charset="0"/>
                  </a:rPr>
                  <a:t>Áp dụng đl Pitago </a:t>
                </a:r>
                <a14:m>
                  <m:oMath xmlns:m="http://schemas.openxmlformats.org/officeDocument/2006/math">
                    <m:r>
                      <a:rPr lang="en-US" sz="2000" b="1" i="0" smtClean="0">
                        <a:solidFill>
                          <a:srgbClr val="FFFF00"/>
                        </a:solidFill>
                        <a:latin typeface="Cambria Math"/>
                      </a:rPr>
                      <m:t>𝚫</m:t>
                    </m:r>
                    <m:r>
                      <a:rPr lang="en-US" sz="2000" b="1" i="0" smtClean="0">
                        <a:solidFill>
                          <a:srgbClr val="FFFF00"/>
                        </a:solidFill>
                        <a:latin typeface="Cambria Math"/>
                      </a:rPr>
                      <m:t>𝐒𝐇𝐈</m:t>
                    </m:r>
                  </m:oMath>
                </a14:m>
                <a:r>
                  <a:rPr lang="en-US" sz="2000" b="1">
                    <a:solidFill>
                      <a:srgbClr val="FFFF00"/>
                    </a:solidFill>
                    <a:latin typeface="Palatino Linotype" pitchFamily="18" charset="0"/>
                  </a:rPr>
                  <a:t> vuông tại H:</a:t>
                </a:r>
              </a:p>
              <a:p>
                <a:pPr>
                  <a:lnSpc>
                    <a:spcPct val="110000"/>
                  </a:lnSpc>
                  <a:spcBef>
                    <a:spcPts val="300"/>
                  </a:spcBef>
                </a:pPr>
                <a14:m>
                  <m:oMath xmlns:m="http://schemas.openxmlformats.org/officeDocument/2006/math">
                    <m:r>
                      <a:rPr lang="en-US" sz="2000" b="1" i="1" smtClean="0">
                        <a:solidFill>
                          <a:srgbClr val="FFFF00"/>
                        </a:solidFill>
                        <a:latin typeface="Cambria Math"/>
                      </a:rPr>
                      <m:t>𝑺</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𝑰</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𝑺</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𝑯</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𝑯</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𝑰</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𝟑</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𝟓</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𝟏</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𝟐</m:t>
                        </m:r>
                      </m:e>
                      <m:sup>
                        <m:r>
                          <a:rPr lang="en-US" sz="2000" b="1" i="1" smtClean="0">
                            <a:solidFill>
                              <a:srgbClr val="FFFF00"/>
                            </a:solidFill>
                            <a:latin typeface="Cambria Math"/>
                          </a:rPr>
                          <m:t>𝟐</m:t>
                        </m:r>
                      </m:sup>
                    </m:sSup>
                    <m:r>
                      <a:rPr lang="en-US" sz="2000" b="1" i="1" smtClean="0">
                        <a:solidFill>
                          <a:srgbClr val="FFFF00"/>
                        </a:solidFill>
                        <a:latin typeface="Cambria Math"/>
                      </a:rPr>
                      <m:t>=</m:t>
                    </m:r>
                    <m:r>
                      <a:rPr lang="en-US" sz="2000" b="1" i="1" smtClean="0">
                        <a:solidFill>
                          <a:srgbClr val="FFFF00"/>
                        </a:solidFill>
                        <a:latin typeface="Cambria Math"/>
                      </a:rPr>
                      <m:t>𝟏𝟑𝟔𝟗</m:t>
                    </m:r>
                    <m:r>
                      <a:rPr lang="en-US" sz="2000" b="1" i="1" smtClean="0">
                        <a:solidFill>
                          <a:srgbClr val="FFFF00"/>
                        </a:solidFill>
                        <a:latin typeface="Cambria Math"/>
                      </a:rPr>
                      <m:t>=</m:t>
                    </m:r>
                    <m:r>
                      <a:rPr lang="en-US" sz="2000" b="1" i="1" smtClean="0">
                        <a:solidFill>
                          <a:srgbClr val="FFFF00"/>
                        </a:solidFill>
                        <a:latin typeface="Cambria Math"/>
                      </a:rPr>
                      <m:t>𝟑</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𝟕</m:t>
                        </m:r>
                      </m:e>
                      <m:sup>
                        <m:r>
                          <a:rPr lang="en-US" sz="2000" b="1" i="1" smtClean="0">
                            <a:solidFill>
                              <a:srgbClr val="FFFF00"/>
                            </a:solidFill>
                            <a:latin typeface="Cambria Math"/>
                          </a:rPr>
                          <m:t>𝟐</m:t>
                        </m:r>
                      </m:sup>
                    </m:sSup>
                  </m:oMath>
                </a14:m>
                <a:r>
                  <a:rPr lang="en-US" sz="2000" b="1">
                    <a:solidFill>
                      <a:srgbClr val="FFFF00"/>
                    </a:solidFill>
                    <a:latin typeface="Palatino Linotype" pitchFamily="18" charset="0"/>
                  </a:rPr>
                  <a:t> </a:t>
                </a:r>
              </a:p>
              <a:p>
                <a:pPr>
                  <a:lnSpc>
                    <a:spcPct val="110000"/>
                  </a:lnSpc>
                  <a:spcBef>
                    <a:spcPts val="300"/>
                  </a:spcBef>
                </a:pPr>
                <a:r>
                  <a:rPr lang="en-US" sz="2000" b="1">
                    <a:solidFill>
                      <a:srgbClr val="FFFF00"/>
                    </a:solidFill>
                    <a:latin typeface="Palatino Linotype" pitchFamily="18" charset="0"/>
                  </a:rPr>
                  <a:t>⇒ </a:t>
                </a:r>
                <a14:m>
                  <m:oMath xmlns:m="http://schemas.openxmlformats.org/officeDocument/2006/math">
                    <m:r>
                      <a:rPr lang="en-US" sz="2000" b="1" i="1" smtClean="0">
                        <a:solidFill>
                          <a:srgbClr val="FFFF00"/>
                        </a:solidFill>
                        <a:latin typeface="Cambria Math"/>
                      </a:rPr>
                      <m:t>𝑺𝑰</m:t>
                    </m:r>
                    <m:r>
                      <a:rPr lang="en-US" sz="2000" b="1" i="1" smtClean="0">
                        <a:solidFill>
                          <a:srgbClr val="FFFF00"/>
                        </a:solidFill>
                        <a:latin typeface="Cambria Math"/>
                      </a:rPr>
                      <m:t>=</m:t>
                    </m:r>
                    <m:r>
                      <a:rPr lang="en-US" sz="2000" b="1" i="1" smtClean="0">
                        <a:solidFill>
                          <a:srgbClr val="FFFF00"/>
                        </a:solidFill>
                        <a:latin typeface="Cambria Math"/>
                      </a:rPr>
                      <m:t>𝟑𝟕</m:t>
                    </m:r>
                    <m:r>
                      <a:rPr lang="en-US" sz="2000" b="1" i="1" smtClean="0">
                        <a:solidFill>
                          <a:srgbClr val="FFFF00"/>
                        </a:solidFill>
                        <a:latin typeface="Cambria Math"/>
                      </a:rPr>
                      <m:t> </m:t>
                    </m:r>
                    <m:d>
                      <m:dPr>
                        <m:ctrlPr>
                          <a:rPr lang="en-US" sz="2000" b="1" i="1" smtClean="0">
                            <a:solidFill>
                              <a:srgbClr val="FFFF00"/>
                            </a:solidFill>
                            <a:latin typeface="Cambria Math" panose="02040503050406030204" pitchFamily="18" charset="0"/>
                          </a:rPr>
                        </m:ctrlPr>
                      </m:dPr>
                      <m:e>
                        <m:r>
                          <a:rPr lang="en-US" sz="2000" b="1" i="1" smtClean="0">
                            <a:solidFill>
                              <a:srgbClr val="FFFF00"/>
                            </a:solidFill>
                            <a:latin typeface="Cambria Math"/>
                          </a:rPr>
                          <m:t>𝒄𝒎</m:t>
                        </m:r>
                      </m:e>
                    </m:d>
                  </m:oMath>
                </a14:m>
                <a:endParaRPr lang="en-US" sz="2000" b="1">
                  <a:solidFill>
                    <a:schemeClr val="bg1"/>
                  </a:solidFill>
                  <a:latin typeface="Palatino Linotype"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30362" y="3612859"/>
                <a:ext cx="6638756" cy="3226653"/>
              </a:xfrm>
              <a:prstGeom prst="rect">
                <a:avLst/>
              </a:prstGeom>
              <a:blipFill rotWithShape="1">
                <a:blip r:embed="rId4"/>
                <a:stretch>
                  <a:fillRect l="-1010" t="-567" b="-1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589520" y="4610100"/>
                <a:ext cx="4046220" cy="163121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a:rPr>
                        <m:t>𝑆𝐼</m:t>
                      </m:r>
                      <m:r>
                        <a:rPr lang="en-US" sz="2000" b="0" i="1" smtClean="0">
                          <a:solidFill>
                            <a:schemeClr val="bg1"/>
                          </a:solidFill>
                          <a:latin typeface="Cambria Math"/>
                        </a:rPr>
                        <m:t>=?</m:t>
                      </m:r>
                    </m:oMath>
                  </m:oMathPara>
                </a14:m>
                <a:endParaRPr lang="en-US" sz="2000">
                  <a:solidFill>
                    <a:schemeClr val="bg1"/>
                  </a:solidFill>
                </a:endParaRPr>
              </a:p>
              <a:p>
                <a:pPr algn="ct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a:ea typeface="Cambria Math"/>
                        </a:rPr>
                        <m:t>⇑</m:t>
                      </m:r>
                    </m:oMath>
                  </m:oMathPara>
                </a14:m>
                <a:endParaRPr lang="en-US" sz="2000">
                  <a:solidFill>
                    <a:schemeClr val="bg1"/>
                  </a:solidFill>
                </a:endParaRPr>
              </a:p>
              <a:p>
                <a:pPr algn="ctr"/>
                <a:r>
                  <a:rPr lang="en-US" sz="2000">
                    <a:solidFill>
                      <a:schemeClr val="bg1"/>
                    </a:solidFill>
                  </a:rPr>
                  <a:t>Áp dụng đl Pitago: </a:t>
                </a:r>
                <a14:m>
                  <m:oMath xmlns:m="http://schemas.openxmlformats.org/officeDocument/2006/math">
                    <m:r>
                      <m:rPr>
                        <m:sty m:val="p"/>
                      </m:rPr>
                      <a:rPr lang="en-US" sz="2000" b="0" i="0" smtClean="0">
                        <a:solidFill>
                          <a:schemeClr val="bg1"/>
                        </a:solidFill>
                        <a:latin typeface="Cambria Math"/>
                      </a:rPr>
                      <m:t>Δ</m:t>
                    </m:r>
                    <m:r>
                      <a:rPr lang="en-US" sz="2000" b="0" i="1" smtClean="0">
                        <a:solidFill>
                          <a:schemeClr val="bg1"/>
                        </a:solidFill>
                        <a:latin typeface="Cambria Math"/>
                      </a:rPr>
                      <m:t>𝑆𝐻𝐼</m:t>
                    </m:r>
                  </m:oMath>
                </a14:m>
                <a:r>
                  <a:rPr lang="en-US" sz="2000">
                    <a:solidFill>
                      <a:schemeClr val="bg1"/>
                    </a:solidFill>
                  </a:rPr>
                  <a:t> vuông tại H </a:t>
                </a:r>
              </a:p>
              <a:p>
                <a:pPr algn="ct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a:ea typeface="Cambria Math"/>
                        </a:rPr>
                        <m:t>⇑</m:t>
                      </m:r>
                    </m:oMath>
                  </m:oMathPara>
                </a14:m>
                <a:endParaRPr lang="en-US" sz="2000">
                  <a:solidFill>
                    <a:schemeClr val="bg1"/>
                  </a:solidFill>
                </a:endParaRPr>
              </a:p>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𝑆𝐻</m:t>
                      </m:r>
                      <m:r>
                        <a:rPr lang="en-US" sz="2000" b="0" i="1" smtClean="0">
                          <a:solidFill>
                            <a:schemeClr val="bg1"/>
                          </a:solidFill>
                          <a:latin typeface="Cambria Math"/>
                        </a:rPr>
                        <m:t>⊥</m:t>
                      </m:r>
                      <m:r>
                        <a:rPr lang="en-US" sz="2000" b="0" i="1" smtClean="0">
                          <a:solidFill>
                            <a:schemeClr val="bg1"/>
                          </a:solidFill>
                          <a:latin typeface="Cambria Math"/>
                        </a:rPr>
                        <m:t>𝐻𝐼</m:t>
                      </m:r>
                    </m:oMath>
                  </m:oMathPara>
                </a14:m>
                <a:endParaRPr lang="en-US" sz="200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589520" y="4610100"/>
                <a:ext cx="4046220" cy="1631216"/>
              </a:xfrm>
              <a:prstGeom prst="rect">
                <a:avLst/>
              </a:prstGeom>
              <a:blipFill rotWithShape="1">
                <a:blip r:embed="rId5"/>
                <a:stretch>
                  <a:fillRect r="-1355"/>
                </a:stretch>
              </a:blipFill>
            </p:spPr>
            <p:txBody>
              <a:bodyPr/>
              <a:lstStyle/>
              <a:p>
                <a:r>
                  <a:rPr lang="en-US">
                    <a:noFill/>
                  </a:rPr>
                  <a:t> </a:t>
                </a:r>
              </a:p>
            </p:txBody>
          </p:sp>
        </mc:Fallback>
      </mc:AlternateContent>
      <p:cxnSp>
        <p:nvCxnSpPr>
          <p:cNvPr id="8" name="Straight Connector 7"/>
          <p:cNvCxnSpPr/>
          <p:nvPr/>
        </p:nvCxnSpPr>
        <p:spPr>
          <a:xfrm flipH="1">
            <a:off x="7020560" y="2910840"/>
            <a:ext cx="40640" cy="37582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469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000"/>
                                        <p:tgtEl>
                                          <p:spTgt spid="7">
                                            <p:txEl>
                                              <p:pRg st="0" end="0"/>
                                            </p:txEl>
                                          </p:spTgt>
                                        </p:tgtEl>
                                      </p:cBhvr>
                                    </p:animEffect>
                                    <p:anim calcmode="lin" valueType="num">
                                      <p:cBhvr>
                                        <p:cTn id="3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anim calcmode="lin" valueType="num">
                                      <p:cBhvr>
                                        <p:cTn id="4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anim calcmode="lin" valueType="num">
                                      <p:cBhvr>
                                        <p:cTn id="6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animEffect transition="in" filter="fade">
                                      <p:cBhvr>
                                        <p:cTn id="66" dur="1000"/>
                                        <p:tgtEl>
                                          <p:spTgt spid="7">
                                            <p:txEl>
                                              <p:pRg st="4" end="4"/>
                                            </p:txEl>
                                          </p:spTgt>
                                        </p:tgtEl>
                                      </p:cBhvr>
                                    </p:animEffect>
                                    <p:anim calcmode="lin" valueType="num">
                                      <p:cBhvr>
                                        <p:cTn id="6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Effect transition="in" filter="fade">
                                      <p:cBhvr>
                                        <p:cTn id="73" dur="1000"/>
                                        <p:tgtEl>
                                          <p:spTgt spid="7">
                                            <p:txEl>
                                              <p:pRg st="5" end="5"/>
                                            </p:txEl>
                                          </p:spTgt>
                                        </p:tgtEl>
                                      </p:cBhvr>
                                    </p:animEffect>
                                    <p:anim calcmode="lin" valueType="num">
                                      <p:cBhvr>
                                        <p:cTn id="7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
                                            <p:txEl>
                                              <p:pRg st="6" end="6"/>
                                            </p:txEl>
                                          </p:spTgt>
                                        </p:tgtEl>
                                        <p:attrNameLst>
                                          <p:attrName>style.visibility</p:attrName>
                                        </p:attrNameLst>
                                      </p:cBhvr>
                                      <p:to>
                                        <p:strVal val="visible"/>
                                      </p:to>
                                    </p:set>
                                    <p:animEffect transition="in" filter="fade">
                                      <p:cBhvr>
                                        <p:cTn id="80" dur="1000"/>
                                        <p:tgtEl>
                                          <p:spTgt spid="7">
                                            <p:txEl>
                                              <p:pRg st="6" end="6"/>
                                            </p:txEl>
                                          </p:spTgt>
                                        </p:tgtEl>
                                      </p:cBhvr>
                                    </p:animEffect>
                                    <p:anim calcmode="lin" valueType="num">
                                      <p:cBhvr>
                                        <p:cTn id="8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fade">
                                      <p:cBhvr>
                                        <p:cTn id="87" dur="1000"/>
                                        <p:tgtEl>
                                          <p:spTgt spid="7">
                                            <p:txEl>
                                              <p:pRg st="7" end="7"/>
                                            </p:txEl>
                                          </p:spTgt>
                                        </p:tgtEl>
                                      </p:cBhvr>
                                    </p:animEffect>
                                    <p:anim calcmode="lin" valueType="num">
                                      <p:cBhvr>
                                        <p:cTn id="8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71716" y="194938"/>
            <a:ext cx="7146404" cy="2126038"/>
          </a:xfrm>
        </p:spPr>
        <p:txBody>
          <a:bodyPr>
            <a:normAutofit/>
          </a:bodyPr>
          <a:lstStyle/>
          <a:p>
            <a:pPr marL="0" indent="0">
              <a:buNone/>
            </a:pPr>
            <a:r>
              <a:rPr lang="en-US" sz="2200" b="1">
                <a:solidFill>
                  <a:srgbClr val="FFFF00"/>
                </a:solidFill>
                <a:latin typeface="Palatino Linotype" pitchFamily="18" charset="0"/>
              </a:rPr>
              <a:t>Bài 3. </a:t>
            </a:r>
            <a:r>
              <a:rPr lang="en-US" sz="2200" b="1">
                <a:solidFill>
                  <a:schemeClr val="bg1"/>
                </a:solidFill>
                <a:latin typeface="Palatino Linotype" pitchFamily="18" charset="0"/>
              </a:rPr>
              <a:t>Một hình chóp tứ giác đều có chiều cao 35cm, cạnh đáy 24 cm.</a:t>
            </a:r>
          </a:p>
          <a:p>
            <a:pPr marL="0" indent="0">
              <a:buNone/>
            </a:pPr>
            <a:r>
              <a:rPr lang="en-US" sz="2200" b="1">
                <a:solidFill>
                  <a:schemeClr val="bg1"/>
                </a:solidFill>
                <a:latin typeface="Palatino Linotype" pitchFamily="18" charset="0"/>
              </a:rPr>
              <a:t>a. Tính thể tích hình chóp.</a:t>
            </a:r>
          </a:p>
          <a:p>
            <a:pPr marL="0" indent="0">
              <a:buNone/>
            </a:pPr>
            <a:r>
              <a:rPr lang="en-US" sz="2200" b="1">
                <a:solidFill>
                  <a:schemeClr val="bg1"/>
                </a:solidFill>
                <a:latin typeface="Palatino Linotype" pitchFamily="18" charset="0"/>
              </a:rPr>
              <a:t>b. Tính độ dài trung đoạn.</a:t>
            </a:r>
          </a:p>
          <a:p>
            <a:pPr marL="0" indent="0">
              <a:buNone/>
            </a:pPr>
            <a:r>
              <a:rPr lang="en-US" sz="2200" b="1">
                <a:solidFill>
                  <a:srgbClr val="FFFF00"/>
                </a:solidFill>
                <a:latin typeface="Palatino Linotype" pitchFamily="18" charset="0"/>
              </a:rPr>
              <a:t>c. Tính diện tích toàn phần của hình chóp</a:t>
            </a:r>
          </a:p>
          <a:p>
            <a:endParaRPr lang="en-US" sz="2200" b="1">
              <a:solidFill>
                <a:schemeClr val="bg1"/>
              </a:solidFill>
              <a:latin typeface="Palatino Linotype" pitchFamily="18" charset="0"/>
            </a:endParaRPr>
          </a:p>
          <a:p>
            <a:endParaRPr lang="en-US" sz="2200" b="1">
              <a:solidFill>
                <a:schemeClr val="bg1"/>
              </a:solidFill>
              <a:latin typeface="Palatino Linotype"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821224" y="2145715"/>
                <a:ext cx="5532700" cy="1600887"/>
              </a:xfrm>
              <a:prstGeom prst="rect">
                <a:avLst/>
              </a:prstGeom>
              <a:noFill/>
            </p:spPr>
            <p:txBody>
              <a:bodyPr wrap="square" rtlCol="0">
                <a:spAutoFit/>
              </a:bodyPr>
              <a:lstStyle/>
              <a:p>
                <a:r>
                  <a:rPr lang="en-US" sz="2000" b="1">
                    <a:solidFill>
                      <a:srgbClr val="FFFF00"/>
                    </a:solidFill>
                    <a:latin typeface="Palatino Linotype" pitchFamily="18" charset="0"/>
                  </a:rPr>
                  <a:t>Lời giải: </a:t>
                </a:r>
                <a:r>
                  <a:rPr lang="en-US" sz="2000" b="1">
                    <a:solidFill>
                      <a:schemeClr val="bg1"/>
                    </a:solidFill>
                    <a:latin typeface="Palatino Linotype" pitchFamily="18" charset="0"/>
                  </a:rPr>
                  <a:t>Đổi </a:t>
                </a:r>
                <a14:m>
                  <m:oMath xmlns:m="http://schemas.openxmlformats.org/officeDocument/2006/math">
                    <m:r>
                      <a:rPr lang="en-US" sz="2000" b="1" i="1">
                        <a:solidFill>
                          <a:schemeClr val="bg1"/>
                        </a:solidFill>
                        <a:latin typeface="Cambria Math"/>
                      </a:rPr>
                      <m:t>𝟐</m:t>
                    </m:r>
                    <m:r>
                      <a:rPr lang="en-US" sz="2000" b="1" i="1">
                        <a:solidFill>
                          <a:schemeClr val="bg1"/>
                        </a:solidFill>
                        <a:latin typeface="Cambria Math"/>
                      </a:rPr>
                      <m:t>,</m:t>
                    </m:r>
                    <m:r>
                      <a:rPr lang="en-US" sz="2000" b="1" i="1">
                        <a:solidFill>
                          <a:schemeClr val="bg1"/>
                        </a:solidFill>
                        <a:latin typeface="Cambria Math"/>
                      </a:rPr>
                      <m:t>𝟒</m:t>
                    </m:r>
                    <m:r>
                      <a:rPr lang="en-US" sz="2000" b="1" i="1">
                        <a:solidFill>
                          <a:schemeClr val="bg1"/>
                        </a:solidFill>
                        <a:latin typeface="Cambria Math"/>
                      </a:rPr>
                      <m:t> </m:t>
                    </m:r>
                    <m:r>
                      <a:rPr lang="en-US" sz="2000" b="1" i="1">
                        <a:solidFill>
                          <a:schemeClr val="bg1"/>
                        </a:solidFill>
                        <a:latin typeface="Cambria Math"/>
                      </a:rPr>
                      <m:t>𝒅𝒎</m:t>
                    </m:r>
                    <m:r>
                      <a:rPr lang="en-US" sz="2000" b="1" i="1">
                        <a:solidFill>
                          <a:schemeClr val="bg1"/>
                        </a:solidFill>
                        <a:latin typeface="Cambria Math"/>
                      </a:rPr>
                      <m:t>=</m:t>
                    </m:r>
                    <m:r>
                      <a:rPr lang="en-US" sz="2000" b="1" i="1">
                        <a:solidFill>
                          <a:schemeClr val="bg1"/>
                        </a:solidFill>
                        <a:latin typeface="Cambria Math"/>
                      </a:rPr>
                      <m:t>𝟐𝟒</m:t>
                    </m:r>
                    <m:r>
                      <a:rPr lang="en-US" sz="2000" b="1" i="1">
                        <a:solidFill>
                          <a:schemeClr val="bg1"/>
                        </a:solidFill>
                        <a:latin typeface="Cambria Math"/>
                      </a:rPr>
                      <m:t> </m:t>
                    </m:r>
                    <m:r>
                      <a:rPr lang="en-US" sz="2000" b="1" i="1">
                        <a:solidFill>
                          <a:schemeClr val="bg1"/>
                        </a:solidFill>
                        <a:latin typeface="Cambria Math"/>
                      </a:rPr>
                      <m:t>𝒄𝒎</m:t>
                    </m:r>
                  </m:oMath>
                </a14:m>
                <a:endParaRPr lang="en-US" sz="2000" b="1">
                  <a:solidFill>
                    <a:srgbClr val="FFC000"/>
                  </a:solidFill>
                  <a:latin typeface="Palatino Linotype" pitchFamily="18" charset="0"/>
                </a:endParaRPr>
              </a:p>
              <a:p>
                <a:r>
                  <a:rPr lang="en-US" sz="2000" b="1">
                    <a:solidFill>
                      <a:schemeClr val="bg1"/>
                    </a:solidFill>
                    <a:latin typeface="Palatino Linotype" pitchFamily="18" charset="0"/>
                  </a:rPr>
                  <a:t>a. Diện tích đáy: </a:t>
                </a:r>
                <a14:m>
                  <m:oMath xmlns:m="http://schemas.openxmlformats.org/officeDocument/2006/math">
                    <m:r>
                      <a:rPr lang="en-US" sz="2000" b="1" i="0" smtClean="0">
                        <a:solidFill>
                          <a:schemeClr val="bg1"/>
                        </a:solidFill>
                        <a:latin typeface="Cambria Math"/>
                      </a:rPr>
                      <m:t>𝐒</m:t>
                    </m:r>
                    <m:r>
                      <a:rPr lang="en-US" sz="2000" b="1" i="0"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𝟐𝟒</m:t>
                    </m:r>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 </m:t>
                    </m:r>
                    <m:r>
                      <a:rPr lang="en-US" sz="2000" b="1" i="1" smtClean="0">
                        <a:solidFill>
                          <a:schemeClr val="bg1"/>
                        </a:solidFill>
                        <a:latin typeface="Cambria Math"/>
                      </a:rPr>
                      <m:t>𝒄</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a:rPr>
                          <m:t>𝒎</m:t>
                        </m:r>
                      </m:e>
                      <m:sup>
                        <m:r>
                          <a:rPr lang="en-US" sz="2000" b="1" i="1" smtClean="0">
                            <a:solidFill>
                              <a:schemeClr val="bg1"/>
                            </a:solidFill>
                            <a:latin typeface="Cambria Math"/>
                          </a:rPr>
                          <m:t>𝟐</m:t>
                        </m:r>
                      </m:sup>
                    </m:sSup>
                  </m:oMath>
                </a14:m>
                <a:endParaRPr lang="en-US" sz="2000" b="1">
                  <a:solidFill>
                    <a:schemeClr val="bg1"/>
                  </a:solidFill>
                  <a:latin typeface="Palatino Linotype" pitchFamily="18" charset="0"/>
                </a:endParaRPr>
              </a:p>
              <a:p>
                <a:r>
                  <a:rPr lang="en-US" sz="2000" b="1">
                    <a:solidFill>
                      <a:schemeClr val="bg1"/>
                    </a:solidFill>
                    <a:latin typeface="Palatino Linotype" pitchFamily="18" charset="0"/>
                  </a:rPr>
                  <a:t>Thể tích hình chóp:</a:t>
                </a:r>
              </a:p>
              <a:p>
                <a:pPr/>
                <a14:m>
                  <m:oMathPara xmlns:m="http://schemas.openxmlformats.org/officeDocument/2006/math">
                    <m:oMathParaPr>
                      <m:jc m:val="centerGroup"/>
                    </m:oMathParaPr>
                    <m:oMath xmlns:m="http://schemas.openxmlformats.org/officeDocument/2006/math">
                      <m:r>
                        <a:rPr lang="en-US" sz="2000" b="1" i="1" smtClean="0">
                          <a:solidFill>
                            <a:schemeClr val="bg1"/>
                          </a:solidFill>
                          <a:latin typeface="Cambria Math"/>
                        </a:rPr>
                        <m:t>𝑽</m:t>
                      </m:r>
                      <m:r>
                        <a:rPr lang="en-US" sz="2000" b="1" i="1" smtClean="0">
                          <a:solidFill>
                            <a:schemeClr val="bg1"/>
                          </a:solidFill>
                          <a:latin typeface="Cambria Math"/>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𝑺</m:t>
                      </m:r>
                      <m:r>
                        <a:rPr lang="en-US" sz="2000" b="1" i="1" smtClean="0">
                          <a:solidFill>
                            <a:schemeClr val="bg1"/>
                          </a:solidFill>
                          <a:latin typeface="Cambria Math"/>
                        </a:rPr>
                        <m:t>.</m:t>
                      </m:r>
                      <m:r>
                        <a:rPr lang="en-US" sz="2000" b="1" i="1" smtClean="0">
                          <a:solidFill>
                            <a:schemeClr val="bg1"/>
                          </a:solidFill>
                          <a:latin typeface="Cambria Math"/>
                        </a:rPr>
                        <m:t>𝑺𝒉</m:t>
                      </m:r>
                      <m:r>
                        <a:rPr lang="en-US" sz="2000" b="1" i="1" smtClean="0">
                          <a:solidFill>
                            <a:schemeClr val="bg1"/>
                          </a:solidFill>
                          <a:latin typeface="Cambria Math"/>
                        </a:rPr>
                        <m:t>=</m:t>
                      </m:r>
                      <m:f>
                        <m:fPr>
                          <m:ctrlPr>
                            <a:rPr lang="en-US" sz="2000" b="1" i="1" smtClean="0">
                              <a:solidFill>
                                <a:schemeClr val="bg1"/>
                              </a:solidFill>
                              <a:latin typeface="Cambria Math" panose="02040503050406030204" pitchFamily="18" charset="0"/>
                            </a:rPr>
                          </m:ctrlPr>
                        </m:fPr>
                        <m:num>
                          <m:r>
                            <a:rPr lang="en-US" sz="2000" b="1" i="1" smtClean="0">
                              <a:solidFill>
                                <a:schemeClr val="bg1"/>
                              </a:solidFill>
                              <a:latin typeface="Cambria Math"/>
                            </a:rPr>
                            <m:t>𝟏</m:t>
                          </m:r>
                        </m:num>
                        <m:den>
                          <m:r>
                            <a:rPr lang="en-US" sz="2000" b="1" i="1" smtClean="0">
                              <a:solidFill>
                                <a:schemeClr val="bg1"/>
                              </a:solidFill>
                              <a:latin typeface="Cambria Math"/>
                            </a:rPr>
                            <m:t>𝟑</m:t>
                          </m:r>
                        </m:den>
                      </m:f>
                      <m:r>
                        <a:rPr lang="en-US" sz="2000" b="1" i="1" smtClean="0">
                          <a:solidFill>
                            <a:schemeClr val="bg1"/>
                          </a:solidFill>
                          <a:latin typeface="Cambria Math"/>
                        </a:rPr>
                        <m:t>.</m:t>
                      </m:r>
                      <m:r>
                        <a:rPr lang="en-US" sz="2000" b="1" i="1" smtClean="0">
                          <a:solidFill>
                            <a:schemeClr val="bg1"/>
                          </a:solidFill>
                          <a:latin typeface="Cambria Math"/>
                        </a:rPr>
                        <m:t>𝟓𝟕𝟔</m:t>
                      </m:r>
                      <m:r>
                        <a:rPr lang="en-US" sz="2000" b="1" i="1" smtClean="0">
                          <a:solidFill>
                            <a:schemeClr val="bg1"/>
                          </a:solidFill>
                          <a:latin typeface="Cambria Math"/>
                        </a:rPr>
                        <m:t>.</m:t>
                      </m:r>
                      <m:r>
                        <a:rPr lang="en-US" sz="2000" b="1" i="1" smtClean="0">
                          <a:solidFill>
                            <a:schemeClr val="bg1"/>
                          </a:solidFill>
                          <a:latin typeface="Cambria Math"/>
                        </a:rPr>
                        <m:t>𝟑𝟓</m:t>
                      </m:r>
                      <m:r>
                        <a:rPr lang="en-US" sz="2000" b="1" i="1" smtClean="0">
                          <a:solidFill>
                            <a:schemeClr val="bg1"/>
                          </a:solidFill>
                          <a:latin typeface="Cambria Math"/>
                        </a:rPr>
                        <m:t>=</m:t>
                      </m:r>
                      <m:r>
                        <a:rPr lang="en-US" sz="2000" b="1" i="1" smtClean="0">
                          <a:solidFill>
                            <a:schemeClr val="bg1"/>
                          </a:solidFill>
                          <a:latin typeface="Cambria Math"/>
                        </a:rPr>
                        <m:t>𝟔𝟕𝟐𝟎</m:t>
                      </m:r>
                      <m:r>
                        <a:rPr lang="en-US" sz="2000" b="1" i="1" smtClean="0">
                          <a:solidFill>
                            <a:schemeClr val="bg1"/>
                          </a:solidFill>
                          <a:latin typeface="Cambria Math"/>
                        </a:rPr>
                        <m:t> </m:t>
                      </m:r>
                      <m:d>
                        <m:dPr>
                          <m:ctrlPr>
                            <a:rPr lang="en-US" sz="2000" b="1" i="1" smtClean="0">
                              <a:solidFill>
                                <a:schemeClr val="bg1"/>
                              </a:solidFill>
                              <a:latin typeface="Cambria Math" panose="02040503050406030204" pitchFamily="18" charset="0"/>
                            </a:rPr>
                          </m:ctrlPr>
                        </m:dPr>
                        <m:e>
                          <m:r>
                            <a:rPr lang="en-US" sz="2000" b="1" i="1" smtClean="0">
                              <a:solidFill>
                                <a:schemeClr val="bg1"/>
                              </a:solidFill>
                              <a:latin typeface="Cambria Math"/>
                            </a:rPr>
                            <m:t>𝒄</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a:rPr>
                                <m:t>𝒎</m:t>
                              </m:r>
                            </m:e>
                            <m:sup>
                              <m:r>
                                <a:rPr lang="en-US" sz="2000" b="1" i="1" smtClean="0">
                                  <a:solidFill>
                                    <a:schemeClr val="bg1"/>
                                  </a:solidFill>
                                  <a:latin typeface="Cambria Math"/>
                                </a:rPr>
                                <m:t>𝟑</m:t>
                              </m:r>
                            </m:sup>
                          </m:sSup>
                        </m:e>
                      </m:d>
                    </m:oMath>
                  </m:oMathPara>
                </a14:m>
                <a:endParaRPr lang="en-US" sz="2000" b="1">
                  <a:solidFill>
                    <a:schemeClr val="bg1"/>
                  </a:solidFill>
                  <a:latin typeface="Palatino Linotype"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21224" y="2145715"/>
                <a:ext cx="5532700" cy="1600887"/>
              </a:xfrm>
              <a:prstGeom prst="rect">
                <a:avLst/>
              </a:prstGeom>
              <a:blipFill rotWithShape="1">
                <a:blip r:embed="rId2"/>
                <a:stretch>
                  <a:fillRect l="-1213" t="-1901"/>
                </a:stretch>
              </a:blipFill>
            </p:spPr>
            <p:txBody>
              <a:bodyPr/>
              <a:lstStyle/>
              <a:p>
                <a:r>
                  <a:rPr lang="en-US">
                    <a:noFill/>
                  </a:rPr>
                  <a:t> </a:t>
                </a:r>
              </a:p>
            </p:txBody>
          </p:sp>
        </mc:Fallback>
      </mc:AlternateContent>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849" y="259766"/>
            <a:ext cx="3933599" cy="406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7266849" y="4541050"/>
                <a:ext cx="4643211" cy="1505412"/>
              </a:xfrm>
              <a:prstGeom prst="rect">
                <a:avLst/>
              </a:prstGeom>
              <a:noFill/>
            </p:spPr>
            <p:txBody>
              <a:bodyPr wrap="square" rtlCol="0">
                <a:spAutoFit/>
              </a:bodyPr>
              <a:lstStyle/>
              <a:p>
                <a:r>
                  <a:rPr lang="en-US" sz="2000" b="1">
                    <a:solidFill>
                      <a:srgbClr val="FFFF00"/>
                    </a:solidFill>
                    <a:latin typeface="Palatino Linotype" pitchFamily="18" charset="0"/>
                  </a:rPr>
                  <a:t>c. Chu vi đáy: </a:t>
                </a:r>
                <a14:m>
                  <m:oMath xmlns:m="http://schemas.openxmlformats.org/officeDocument/2006/math">
                    <m:r>
                      <a:rPr lang="en-US" sz="2000" b="1" i="1" smtClean="0">
                        <a:solidFill>
                          <a:srgbClr val="FFFF00"/>
                        </a:solidFill>
                        <a:latin typeface="Cambria Math"/>
                      </a:rPr>
                      <m:t>𝟐𝟒</m:t>
                    </m:r>
                    <m:r>
                      <a:rPr lang="en-US" sz="2000" b="1" i="1" smtClean="0">
                        <a:solidFill>
                          <a:srgbClr val="FFFF00"/>
                        </a:solidFill>
                        <a:latin typeface="Cambria Math"/>
                      </a:rPr>
                      <m:t>×</m:t>
                    </m:r>
                    <m:r>
                      <a:rPr lang="en-US" sz="2000" b="1" i="1" smtClean="0">
                        <a:solidFill>
                          <a:srgbClr val="FFFF00"/>
                        </a:solidFill>
                        <a:latin typeface="Cambria Math"/>
                      </a:rPr>
                      <m:t>𝟒</m:t>
                    </m:r>
                    <m:r>
                      <a:rPr lang="en-US" sz="2000" b="1" i="1" smtClean="0">
                        <a:solidFill>
                          <a:srgbClr val="FFFF00"/>
                        </a:solidFill>
                        <a:latin typeface="Cambria Math"/>
                      </a:rPr>
                      <m:t>=</m:t>
                    </m:r>
                    <m:r>
                      <a:rPr lang="en-US" sz="2000" b="1" i="1" smtClean="0">
                        <a:solidFill>
                          <a:srgbClr val="FFFF00"/>
                        </a:solidFill>
                        <a:latin typeface="Cambria Math"/>
                      </a:rPr>
                      <m:t>𝟗𝟔</m:t>
                    </m:r>
                    <m:r>
                      <a:rPr lang="en-US" sz="2000" b="1" i="1" smtClean="0">
                        <a:solidFill>
                          <a:srgbClr val="FFFF00"/>
                        </a:solidFill>
                        <a:latin typeface="Cambria Math"/>
                      </a:rPr>
                      <m:t> </m:t>
                    </m:r>
                    <m:r>
                      <a:rPr lang="en-US" sz="2000" b="1" i="1" smtClean="0">
                        <a:solidFill>
                          <a:srgbClr val="FFFF00"/>
                        </a:solidFill>
                        <a:latin typeface="Cambria Math"/>
                      </a:rPr>
                      <m:t>𝒄𝒎</m:t>
                    </m:r>
                  </m:oMath>
                </a14:m>
                <a:endParaRPr lang="en-US" sz="2000" b="1">
                  <a:solidFill>
                    <a:srgbClr val="FFFF00"/>
                  </a:solidFill>
                  <a:latin typeface="Palatino Linotype" pitchFamily="18" charset="0"/>
                </a:endParaRPr>
              </a:p>
              <a:p>
                <a:r>
                  <a:rPr lang="en-US" sz="2000" b="1">
                    <a:solidFill>
                      <a:srgbClr val="FFFF00"/>
                    </a:solidFill>
                    <a:latin typeface="Palatino Linotype" pitchFamily="18" charset="0"/>
                  </a:rPr>
                  <a:t> </a:t>
                </a:r>
                <a14:m>
                  <m:oMath xmlns:m="http://schemas.openxmlformats.org/officeDocument/2006/math">
                    <m:sSub>
                      <m:sSubPr>
                        <m:ctrlPr>
                          <a:rPr lang="vi-VN" sz="2000" b="1" i="1" smtClean="0">
                            <a:solidFill>
                              <a:srgbClr val="FFFF00"/>
                            </a:solidFill>
                            <a:latin typeface="Cambria Math" panose="02040503050406030204" pitchFamily="18" charset="0"/>
                          </a:rPr>
                        </m:ctrlPr>
                      </m:sSubPr>
                      <m:e>
                        <m:r>
                          <a:rPr lang="vi-VN" sz="2000" b="1" i="1" smtClean="0">
                            <a:solidFill>
                              <a:srgbClr val="FFFF00"/>
                            </a:solidFill>
                            <a:latin typeface="Cambria Math"/>
                          </a:rPr>
                          <m:t>𝑺</m:t>
                        </m:r>
                      </m:e>
                      <m:sub>
                        <m:r>
                          <a:rPr lang="vi-VN" sz="2000" b="1" i="1" smtClean="0">
                            <a:solidFill>
                              <a:srgbClr val="FFFF00"/>
                            </a:solidFill>
                            <a:latin typeface="Cambria Math"/>
                          </a:rPr>
                          <m:t>𝒙𝒒</m:t>
                        </m:r>
                      </m:sub>
                    </m:sSub>
                    <m:r>
                      <a:rPr lang="vi-VN" sz="2000" b="1" i="1" smtClean="0">
                        <a:solidFill>
                          <a:srgbClr val="FFFF00"/>
                        </a:solidFill>
                        <a:latin typeface="Cambria Math"/>
                      </a:rPr>
                      <m:t>=</m:t>
                    </m:r>
                    <m:r>
                      <a:rPr lang="vi-VN" sz="2000" b="1" i="1" smtClean="0">
                        <a:solidFill>
                          <a:srgbClr val="FFFF00"/>
                        </a:solidFill>
                        <a:latin typeface="Cambria Math"/>
                      </a:rPr>
                      <m:t>𝒑</m:t>
                    </m:r>
                    <m:r>
                      <a:rPr lang="vi-VN" sz="2000" b="1" i="1" smtClean="0">
                        <a:solidFill>
                          <a:srgbClr val="FFFF00"/>
                        </a:solidFill>
                        <a:latin typeface="Cambria Math"/>
                      </a:rPr>
                      <m:t>.</m:t>
                    </m:r>
                    <m:r>
                      <a:rPr lang="vi-VN" sz="2000" b="1" i="1" smtClean="0">
                        <a:solidFill>
                          <a:srgbClr val="FFFF00"/>
                        </a:solidFill>
                        <a:latin typeface="Cambria Math"/>
                      </a:rPr>
                      <m:t>𝒅</m:t>
                    </m:r>
                    <m:r>
                      <a:rPr lang="vi-VN" sz="2000" b="1" i="1" smtClean="0">
                        <a:solidFill>
                          <a:srgbClr val="FFFF00"/>
                        </a:solidFill>
                        <a:latin typeface="Cambria Math"/>
                      </a:rPr>
                      <m:t>=</m:t>
                    </m:r>
                    <m:f>
                      <m:fPr>
                        <m:ctrlPr>
                          <a:rPr lang="vi-VN" sz="2000" b="1" i="1" smtClean="0">
                            <a:solidFill>
                              <a:srgbClr val="FFFF00"/>
                            </a:solidFill>
                            <a:latin typeface="Cambria Math" panose="02040503050406030204" pitchFamily="18" charset="0"/>
                          </a:rPr>
                        </m:ctrlPr>
                      </m:fPr>
                      <m:num>
                        <m:r>
                          <a:rPr lang="vi-VN" sz="2000" b="1" i="1" smtClean="0">
                            <a:solidFill>
                              <a:srgbClr val="FFFF00"/>
                            </a:solidFill>
                            <a:latin typeface="Cambria Math"/>
                          </a:rPr>
                          <m:t>𝟗𝟔</m:t>
                        </m:r>
                      </m:num>
                      <m:den>
                        <m:r>
                          <a:rPr lang="vi-VN" sz="2000" b="1" i="1" smtClean="0">
                            <a:solidFill>
                              <a:srgbClr val="FFFF00"/>
                            </a:solidFill>
                            <a:latin typeface="Cambria Math"/>
                          </a:rPr>
                          <m:t>𝟐</m:t>
                        </m:r>
                      </m:den>
                    </m:f>
                    <m:r>
                      <a:rPr lang="vi-VN" sz="2000" b="1" i="1" smtClean="0">
                        <a:solidFill>
                          <a:srgbClr val="FFFF00"/>
                        </a:solidFill>
                        <a:latin typeface="Cambria Math"/>
                      </a:rPr>
                      <m:t>.</m:t>
                    </m:r>
                    <m:r>
                      <a:rPr lang="vi-VN" sz="2000" b="1" i="1" smtClean="0">
                        <a:solidFill>
                          <a:srgbClr val="FFFF00"/>
                        </a:solidFill>
                        <a:latin typeface="Cambria Math"/>
                      </a:rPr>
                      <m:t>𝟑𝟕</m:t>
                    </m:r>
                    <m:r>
                      <a:rPr lang="vi-VN" sz="2000" b="1" i="1" smtClean="0">
                        <a:solidFill>
                          <a:srgbClr val="FFFF00"/>
                        </a:solidFill>
                        <a:latin typeface="Cambria Math"/>
                      </a:rPr>
                      <m:t>=</m:t>
                    </m:r>
                    <m:r>
                      <a:rPr lang="vi-VN" sz="2000" b="1" i="1" smtClean="0">
                        <a:solidFill>
                          <a:srgbClr val="FFFF00"/>
                        </a:solidFill>
                        <a:latin typeface="Cambria Math"/>
                      </a:rPr>
                      <m:t>𝟏𝟕𝟕𝟔</m:t>
                    </m:r>
                    <m:d>
                      <m:dPr>
                        <m:ctrlPr>
                          <a:rPr lang="vi-VN" sz="2000" b="1" i="1" smtClean="0">
                            <a:solidFill>
                              <a:srgbClr val="FFFF00"/>
                            </a:solidFill>
                            <a:latin typeface="Cambria Math" panose="02040503050406030204" pitchFamily="18" charset="0"/>
                          </a:rPr>
                        </m:ctrlPr>
                      </m:dPr>
                      <m:e>
                        <m:r>
                          <a:rPr lang="vi-VN" sz="2000" b="1" i="1" smtClean="0">
                            <a:solidFill>
                              <a:srgbClr val="FFFF00"/>
                            </a:solidFill>
                            <a:latin typeface="Cambria Math"/>
                          </a:rPr>
                          <m:t>𝒄</m:t>
                        </m:r>
                        <m:sSup>
                          <m:sSupPr>
                            <m:ctrlPr>
                              <a:rPr lang="vi-VN" sz="2000" b="1" i="1" smtClean="0">
                                <a:solidFill>
                                  <a:srgbClr val="FFFF00"/>
                                </a:solidFill>
                                <a:latin typeface="Cambria Math" panose="02040503050406030204" pitchFamily="18" charset="0"/>
                              </a:rPr>
                            </m:ctrlPr>
                          </m:sSupPr>
                          <m:e>
                            <m:r>
                              <a:rPr lang="vi-VN" sz="2000" b="1" i="1" smtClean="0">
                                <a:solidFill>
                                  <a:srgbClr val="FFFF00"/>
                                </a:solidFill>
                                <a:latin typeface="Cambria Math"/>
                              </a:rPr>
                              <m:t>𝒎</m:t>
                            </m:r>
                          </m:e>
                          <m:sup>
                            <m:r>
                              <a:rPr lang="vi-VN" sz="2000" b="1" i="1" smtClean="0">
                                <a:solidFill>
                                  <a:srgbClr val="FFFF00"/>
                                </a:solidFill>
                                <a:latin typeface="Cambria Math"/>
                              </a:rPr>
                              <m:t>𝟐</m:t>
                            </m:r>
                          </m:sup>
                        </m:sSup>
                      </m:e>
                    </m:d>
                  </m:oMath>
                </a14:m>
                <a:endParaRPr lang="en-US" sz="2000" b="1">
                  <a:solidFill>
                    <a:srgbClr val="FFFF00"/>
                  </a:solidFill>
                  <a:latin typeface="Palatino Linotype" pitchFamily="18" charset="0"/>
                </a:endParaRPr>
              </a:p>
              <a:p>
                <a:r>
                  <a:rPr lang="vi-VN" sz="2000" b="1">
                    <a:solidFill>
                      <a:srgbClr val="FFFF00"/>
                    </a:solidFill>
                    <a:latin typeface="Palatino Linotype" pitchFamily="18" charset="0"/>
                  </a:rPr>
                  <a:t>Diện tích toàn phần:</a:t>
                </a:r>
              </a:p>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𝟏𝟕𝟕𝟔</m:t>
                      </m:r>
                      <m:r>
                        <a:rPr lang="en-US" sz="2000" b="1" i="1" smtClean="0">
                          <a:solidFill>
                            <a:srgbClr val="FFFF00"/>
                          </a:solidFill>
                          <a:latin typeface="Cambria Math"/>
                        </a:rPr>
                        <m:t>+</m:t>
                      </m:r>
                      <m:r>
                        <a:rPr lang="en-US" sz="2000" b="1" i="1" smtClean="0">
                          <a:solidFill>
                            <a:srgbClr val="FFFF00"/>
                          </a:solidFill>
                          <a:latin typeface="Cambria Math"/>
                        </a:rPr>
                        <m:t>𝟓𝟕𝟔</m:t>
                      </m:r>
                      <m:r>
                        <a:rPr lang="en-US" sz="2000" b="1" i="1" smtClean="0">
                          <a:solidFill>
                            <a:srgbClr val="FFFF00"/>
                          </a:solidFill>
                          <a:latin typeface="Cambria Math"/>
                        </a:rPr>
                        <m:t>=</m:t>
                      </m:r>
                      <m:r>
                        <a:rPr lang="en-US" sz="2000" b="1" i="1" smtClean="0">
                          <a:solidFill>
                            <a:srgbClr val="FFFF00"/>
                          </a:solidFill>
                          <a:latin typeface="Cambria Math"/>
                        </a:rPr>
                        <m:t>𝟐𝟑𝟓𝟐</m:t>
                      </m:r>
                      <m:r>
                        <a:rPr lang="en-US" sz="2000" b="1" i="1" smtClean="0">
                          <a:solidFill>
                            <a:srgbClr val="FFFF00"/>
                          </a:solidFill>
                          <a:latin typeface="Cambria Math"/>
                        </a:rPr>
                        <m:t> </m:t>
                      </m:r>
                      <m:d>
                        <m:dPr>
                          <m:ctrlPr>
                            <a:rPr lang="en-US" sz="2000" b="1" i="1" smtClean="0">
                              <a:solidFill>
                                <a:srgbClr val="FFFF00"/>
                              </a:solidFill>
                              <a:latin typeface="Cambria Math" panose="02040503050406030204" pitchFamily="18" charset="0"/>
                            </a:rPr>
                          </m:ctrlPr>
                        </m:dPr>
                        <m:e>
                          <m:r>
                            <a:rPr lang="en-US" sz="2000" b="1" i="1" smtClean="0">
                              <a:solidFill>
                                <a:srgbClr val="FFFF00"/>
                              </a:solidFill>
                              <a:latin typeface="Cambria Math"/>
                            </a:rPr>
                            <m:t>𝒄</m:t>
                          </m:r>
                          <m:sSup>
                            <m:sSupPr>
                              <m:ctrlPr>
                                <a:rPr lang="en-US" sz="2000" b="1" i="1" smtClean="0">
                                  <a:solidFill>
                                    <a:srgbClr val="FFFF00"/>
                                  </a:solidFill>
                                  <a:latin typeface="Cambria Math" panose="02040503050406030204" pitchFamily="18" charset="0"/>
                                </a:rPr>
                              </m:ctrlPr>
                            </m:sSupPr>
                            <m:e>
                              <m:r>
                                <a:rPr lang="en-US" sz="2000" b="1" i="1" smtClean="0">
                                  <a:solidFill>
                                    <a:srgbClr val="FFFF00"/>
                                  </a:solidFill>
                                  <a:latin typeface="Cambria Math"/>
                                </a:rPr>
                                <m:t>𝒎</m:t>
                              </m:r>
                            </m:e>
                            <m:sup>
                              <m:r>
                                <a:rPr lang="en-US" sz="2000" b="1" i="1" smtClean="0">
                                  <a:solidFill>
                                    <a:srgbClr val="FFFF00"/>
                                  </a:solidFill>
                                  <a:latin typeface="Cambria Math"/>
                                </a:rPr>
                                <m:t>𝟐</m:t>
                              </m:r>
                            </m:sup>
                          </m:sSup>
                        </m:e>
                      </m:d>
                    </m:oMath>
                  </m:oMathPara>
                </a14:m>
                <a:endParaRPr lang="en-US" sz="2000" b="1">
                  <a:solidFill>
                    <a:srgbClr val="FFFF00"/>
                  </a:solidFill>
                  <a:latin typeface="Palatino Linotype"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266849" y="4541050"/>
                <a:ext cx="4643211" cy="1505412"/>
              </a:xfrm>
              <a:prstGeom prst="rect">
                <a:avLst/>
              </a:prstGeom>
              <a:blipFill rotWithShape="1">
                <a:blip r:embed="rId4"/>
                <a:stretch>
                  <a:fillRect l="-1312" t="-2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99160" y="3720732"/>
                <a:ext cx="6133522" cy="2923429"/>
              </a:xfrm>
              <a:prstGeom prst="rect">
                <a:avLst/>
              </a:prstGeom>
              <a:noFill/>
            </p:spPr>
            <p:txBody>
              <a:bodyPr wrap="square" rtlCol="0">
                <a:spAutoFit/>
              </a:bodyPr>
              <a:lstStyle/>
              <a:p>
                <a:pPr>
                  <a:lnSpc>
                    <a:spcPct val="110000"/>
                  </a:lnSpc>
                  <a:spcBef>
                    <a:spcPts val="300"/>
                  </a:spcBef>
                </a:pPr>
                <a:r>
                  <a:rPr lang="en-US" b="1">
                    <a:solidFill>
                      <a:schemeClr val="bg1"/>
                    </a:solidFill>
                    <a:latin typeface="Palatino Linotype" pitchFamily="18" charset="0"/>
                  </a:rPr>
                  <a:t>b.  </a:t>
                </a:r>
                <a14:m>
                  <m:oMath xmlns:m="http://schemas.openxmlformats.org/officeDocument/2006/math">
                    <m:r>
                      <a:rPr lang="en-US" b="1" i="1">
                        <a:solidFill>
                          <a:schemeClr val="bg1"/>
                        </a:solidFill>
                        <a:latin typeface="Cambria Math"/>
                      </a:rPr>
                      <m:t>𝑺𝑯</m:t>
                    </m:r>
                    <m:r>
                      <a:rPr lang="en-US" b="1" i="1">
                        <a:solidFill>
                          <a:schemeClr val="bg1"/>
                        </a:solidFill>
                        <a:latin typeface="Cambria Math"/>
                      </a:rPr>
                      <m:t>=</m:t>
                    </m:r>
                    <m:r>
                      <a:rPr lang="en-US" b="1" i="1">
                        <a:solidFill>
                          <a:schemeClr val="bg1"/>
                        </a:solidFill>
                        <a:latin typeface="Cambria Math"/>
                      </a:rPr>
                      <m:t>𝟑𝟓</m:t>
                    </m:r>
                    <m:r>
                      <a:rPr lang="en-US" b="1" i="1">
                        <a:solidFill>
                          <a:schemeClr val="bg1"/>
                        </a:solidFill>
                        <a:latin typeface="Cambria Math"/>
                      </a:rPr>
                      <m:t>𝒄𝒎</m:t>
                    </m:r>
                  </m:oMath>
                </a14:m>
                <a:r>
                  <a:rPr lang="en-US" b="1">
                    <a:solidFill>
                      <a:schemeClr val="bg1"/>
                    </a:solidFill>
                    <a:latin typeface="Palatino Linotype" pitchFamily="18" charset="0"/>
                  </a:rPr>
                  <a:t>, cạnh </a:t>
                </a:r>
                <a14:m>
                  <m:oMath xmlns:m="http://schemas.openxmlformats.org/officeDocument/2006/math">
                    <m:r>
                      <a:rPr lang="en-US" b="1" i="1">
                        <a:solidFill>
                          <a:schemeClr val="bg1"/>
                        </a:solidFill>
                        <a:latin typeface="Cambria Math"/>
                      </a:rPr>
                      <m:t>𝑩𝑪</m:t>
                    </m:r>
                    <m:r>
                      <a:rPr lang="en-US" b="1" i="1">
                        <a:solidFill>
                          <a:schemeClr val="bg1"/>
                        </a:solidFill>
                        <a:latin typeface="Cambria Math"/>
                      </a:rPr>
                      <m:t>=</m:t>
                    </m:r>
                    <m:r>
                      <a:rPr lang="en-US" b="1" i="1">
                        <a:solidFill>
                          <a:schemeClr val="bg1"/>
                        </a:solidFill>
                        <a:latin typeface="Cambria Math"/>
                      </a:rPr>
                      <m:t>𝟐𝟒</m:t>
                    </m:r>
                    <m:r>
                      <a:rPr lang="en-US" b="1" i="1">
                        <a:solidFill>
                          <a:schemeClr val="bg1"/>
                        </a:solidFill>
                        <a:latin typeface="Cambria Math"/>
                      </a:rPr>
                      <m:t>𝒄𝒎</m:t>
                    </m:r>
                  </m:oMath>
                </a14:m>
                <a:endParaRPr lang="en-US" b="1">
                  <a:solidFill>
                    <a:schemeClr val="bg1"/>
                  </a:solidFill>
                  <a:latin typeface="Palatino Linotype" pitchFamily="18" charset="0"/>
                </a:endParaRPr>
              </a:p>
              <a:p>
                <a:pPr>
                  <a:lnSpc>
                    <a:spcPct val="110000"/>
                  </a:lnSpc>
                  <a:spcBef>
                    <a:spcPts val="300"/>
                  </a:spcBef>
                </a:pPr>
                <a:r>
                  <a:rPr lang="en-US" b="1">
                    <a:solidFill>
                      <a:schemeClr val="bg1"/>
                    </a:solidFill>
                    <a:latin typeface="Palatino Linotype" pitchFamily="18" charset="0"/>
                  </a:rPr>
                  <a:t>Gọi SI là đường cao của </a:t>
                </a:r>
                <a14:m>
                  <m:oMath xmlns:m="http://schemas.openxmlformats.org/officeDocument/2006/math">
                    <m:r>
                      <a:rPr lang="en-US" b="1">
                        <a:solidFill>
                          <a:schemeClr val="bg1"/>
                        </a:solidFill>
                        <a:latin typeface="Cambria Math"/>
                      </a:rPr>
                      <m:t>𝚫</m:t>
                    </m:r>
                    <m:r>
                      <a:rPr lang="en-US" b="1">
                        <a:solidFill>
                          <a:schemeClr val="bg1"/>
                        </a:solidFill>
                        <a:latin typeface="Cambria Math"/>
                      </a:rPr>
                      <m:t>𝐒𝐀𝐁</m:t>
                    </m:r>
                  </m:oMath>
                </a14:m>
                <a:r>
                  <a:rPr lang="en-US" b="1">
                    <a:solidFill>
                      <a:schemeClr val="bg1"/>
                    </a:solidFill>
                    <a:latin typeface="Palatino Linotype" pitchFamily="18" charset="0"/>
                  </a:rPr>
                  <a:t> cân tại S nên </a:t>
                </a:r>
                <a14:m>
                  <m:oMath xmlns:m="http://schemas.openxmlformats.org/officeDocument/2006/math">
                    <m:r>
                      <a:rPr lang="en-US" b="1" i="1">
                        <a:solidFill>
                          <a:schemeClr val="bg1"/>
                        </a:solidFill>
                        <a:latin typeface="Cambria Math"/>
                      </a:rPr>
                      <m:t>𝑩𝑰</m:t>
                    </m:r>
                    <m:r>
                      <a:rPr lang="en-US" b="1" i="1">
                        <a:solidFill>
                          <a:schemeClr val="bg1"/>
                        </a:solidFill>
                        <a:latin typeface="Cambria Math"/>
                      </a:rPr>
                      <m:t>=</m:t>
                    </m:r>
                    <m:r>
                      <a:rPr lang="en-US" b="1" i="1">
                        <a:solidFill>
                          <a:schemeClr val="bg1"/>
                        </a:solidFill>
                        <a:latin typeface="Cambria Math"/>
                      </a:rPr>
                      <m:t>𝑰𝑨</m:t>
                    </m:r>
                  </m:oMath>
                </a14:m>
                <a:r>
                  <a:rPr lang="en-US" b="1">
                    <a:solidFill>
                      <a:schemeClr val="bg1"/>
                    </a:solidFill>
                    <a:latin typeface="Palatino Linotype" pitchFamily="18" charset="0"/>
                  </a:rPr>
                  <a:t>. </a:t>
                </a:r>
              </a:p>
              <a:p>
                <a:pPr>
                  <a:lnSpc>
                    <a:spcPct val="110000"/>
                  </a:lnSpc>
                  <a:spcBef>
                    <a:spcPts val="300"/>
                  </a:spcBef>
                </a:pPr>
                <a:r>
                  <a:rPr lang="en-US" b="1">
                    <a:solidFill>
                      <a:schemeClr val="bg1"/>
                    </a:solidFill>
                    <a:latin typeface="Palatino Linotype" pitchFamily="18" charset="0"/>
                  </a:rPr>
                  <a:t>Ta có </a:t>
                </a:r>
                <a14:m>
                  <m:oMath xmlns:m="http://schemas.openxmlformats.org/officeDocument/2006/math">
                    <m:r>
                      <a:rPr lang="en-US" b="1" i="1">
                        <a:solidFill>
                          <a:schemeClr val="bg1"/>
                        </a:solidFill>
                        <a:latin typeface="Cambria Math"/>
                      </a:rPr>
                      <m:t>𝑯𝑰</m:t>
                    </m:r>
                  </m:oMath>
                </a14:m>
                <a:r>
                  <a:rPr lang="en-US" b="1">
                    <a:solidFill>
                      <a:schemeClr val="bg1"/>
                    </a:solidFill>
                    <a:latin typeface="Palatino Linotype" pitchFamily="18" charset="0"/>
                  </a:rPr>
                  <a:t> là đường trung bình của </a:t>
                </a:r>
                <a14:m>
                  <m:oMath xmlns:m="http://schemas.openxmlformats.org/officeDocument/2006/math">
                    <m:r>
                      <a:rPr lang="en-US" b="1">
                        <a:solidFill>
                          <a:schemeClr val="bg1"/>
                        </a:solidFill>
                        <a:latin typeface="Cambria Math"/>
                      </a:rPr>
                      <m:t>𝚫</m:t>
                    </m:r>
                    <m:r>
                      <a:rPr lang="en-US" b="1">
                        <a:solidFill>
                          <a:schemeClr val="bg1"/>
                        </a:solidFill>
                        <a:latin typeface="Cambria Math"/>
                      </a:rPr>
                      <m:t>𝐀𝐁𝐂</m:t>
                    </m:r>
                  </m:oMath>
                </a14:m>
                <a:r>
                  <a:rPr lang="en-US" b="1">
                    <a:solidFill>
                      <a:schemeClr val="bg1"/>
                    </a:solidFill>
                    <a:latin typeface="Palatino Linotype" pitchFamily="18" charset="0"/>
                  </a:rPr>
                  <a:t> </a:t>
                </a:r>
              </a:p>
              <a:p>
                <a:pPr>
                  <a:lnSpc>
                    <a:spcPct val="110000"/>
                  </a:lnSpc>
                  <a:spcBef>
                    <a:spcPts val="300"/>
                  </a:spcBef>
                </a:pPr>
                <a:r>
                  <a:rPr lang="en-US" b="1">
                    <a:solidFill>
                      <a:schemeClr val="bg1"/>
                    </a:solidFill>
                    <a:latin typeface="Palatino Linotype" pitchFamily="18" charset="0"/>
                  </a:rPr>
                  <a:t>⇒ </a:t>
                </a:r>
                <a14:m>
                  <m:oMath xmlns:m="http://schemas.openxmlformats.org/officeDocument/2006/math">
                    <m:r>
                      <a:rPr lang="en-US" b="1" i="1">
                        <a:solidFill>
                          <a:schemeClr val="bg1"/>
                        </a:solidFill>
                        <a:latin typeface="Cambria Math"/>
                      </a:rPr>
                      <m:t>𝑯𝑰</m:t>
                    </m:r>
                    <m:r>
                      <a:rPr lang="en-US" b="1" i="1">
                        <a:solidFill>
                          <a:schemeClr val="bg1"/>
                        </a:solidFill>
                        <a:latin typeface="Cambria Math"/>
                      </a:rPr>
                      <m:t>=</m:t>
                    </m:r>
                    <m:f>
                      <m:fPr>
                        <m:ctrlPr>
                          <a:rPr lang="en-US" b="1" i="1">
                            <a:solidFill>
                              <a:schemeClr val="bg1"/>
                            </a:solidFill>
                            <a:latin typeface="Cambria Math" panose="02040503050406030204" pitchFamily="18" charset="0"/>
                          </a:rPr>
                        </m:ctrlPr>
                      </m:fPr>
                      <m:num>
                        <m:r>
                          <a:rPr lang="en-US" b="1" i="1">
                            <a:solidFill>
                              <a:schemeClr val="bg1"/>
                            </a:solidFill>
                            <a:latin typeface="Cambria Math"/>
                          </a:rPr>
                          <m:t>𝑩𝑪</m:t>
                        </m:r>
                      </m:num>
                      <m:den>
                        <m:r>
                          <a:rPr lang="en-US" b="1" i="1">
                            <a:solidFill>
                              <a:schemeClr val="bg1"/>
                            </a:solidFill>
                            <a:latin typeface="Cambria Math"/>
                          </a:rPr>
                          <m:t>𝟐</m:t>
                        </m:r>
                      </m:den>
                    </m:f>
                    <m:r>
                      <a:rPr lang="en-US" b="1" i="1">
                        <a:solidFill>
                          <a:schemeClr val="bg1"/>
                        </a:solidFill>
                        <a:latin typeface="Cambria Math"/>
                      </a:rPr>
                      <m:t>=</m:t>
                    </m:r>
                    <m:f>
                      <m:fPr>
                        <m:ctrlPr>
                          <a:rPr lang="en-US" b="1" i="1">
                            <a:solidFill>
                              <a:schemeClr val="bg1"/>
                            </a:solidFill>
                            <a:latin typeface="Cambria Math" panose="02040503050406030204" pitchFamily="18" charset="0"/>
                          </a:rPr>
                        </m:ctrlPr>
                      </m:fPr>
                      <m:num>
                        <m:r>
                          <a:rPr lang="en-US" b="1" i="1">
                            <a:solidFill>
                              <a:schemeClr val="bg1"/>
                            </a:solidFill>
                            <a:latin typeface="Cambria Math"/>
                          </a:rPr>
                          <m:t>𝟐𝟒</m:t>
                        </m:r>
                      </m:num>
                      <m:den>
                        <m:r>
                          <a:rPr lang="en-US" b="1" i="1">
                            <a:solidFill>
                              <a:schemeClr val="bg1"/>
                            </a:solidFill>
                            <a:latin typeface="Cambria Math"/>
                          </a:rPr>
                          <m:t>𝟐</m:t>
                        </m:r>
                      </m:den>
                    </m:f>
                    <m:r>
                      <a:rPr lang="en-US" b="1" i="1">
                        <a:solidFill>
                          <a:schemeClr val="bg1"/>
                        </a:solidFill>
                        <a:latin typeface="Cambria Math"/>
                      </a:rPr>
                      <m:t>=</m:t>
                    </m:r>
                    <m:r>
                      <a:rPr lang="en-US" b="1" i="1">
                        <a:solidFill>
                          <a:schemeClr val="bg1"/>
                        </a:solidFill>
                        <a:latin typeface="Cambria Math"/>
                      </a:rPr>
                      <m:t>𝟏𝟐</m:t>
                    </m:r>
                    <m:r>
                      <a:rPr lang="en-US" b="1" i="1">
                        <a:solidFill>
                          <a:schemeClr val="bg1"/>
                        </a:solidFill>
                        <a:latin typeface="Cambria Math"/>
                      </a:rPr>
                      <m:t> </m:t>
                    </m:r>
                    <m:d>
                      <m:dPr>
                        <m:ctrlPr>
                          <a:rPr lang="en-US" b="1" i="1">
                            <a:solidFill>
                              <a:schemeClr val="bg1"/>
                            </a:solidFill>
                            <a:latin typeface="Cambria Math" panose="02040503050406030204" pitchFamily="18" charset="0"/>
                          </a:rPr>
                        </m:ctrlPr>
                      </m:dPr>
                      <m:e>
                        <m:r>
                          <a:rPr lang="en-US" b="1" i="1">
                            <a:solidFill>
                              <a:schemeClr val="bg1"/>
                            </a:solidFill>
                            <a:latin typeface="Cambria Math"/>
                          </a:rPr>
                          <m:t>𝒄𝒎</m:t>
                        </m:r>
                      </m:e>
                    </m:d>
                  </m:oMath>
                </a14:m>
                <a:endParaRPr lang="en-US" b="1">
                  <a:solidFill>
                    <a:schemeClr val="bg1"/>
                  </a:solidFill>
                  <a:latin typeface="Palatino Linotype" pitchFamily="18" charset="0"/>
                </a:endParaRPr>
              </a:p>
              <a:p>
                <a:pPr>
                  <a:lnSpc>
                    <a:spcPct val="110000"/>
                  </a:lnSpc>
                  <a:spcBef>
                    <a:spcPts val="300"/>
                  </a:spcBef>
                </a:pPr>
                <a14:m>
                  <m:oMath xmlns:m="http://schemas.openxmlformats.org/officeDocument/2006/math">
                    <m:r>
                      <a:rPr lang="en-US" b="1" i="1">
                        <a:solidFill>
                          <a:schemeClr val="bg1"/>
                        </a:solidFill>
                        <a:latin typeface="Cambria Math"/>
                      </a:rPr>
                      <m:t>𝑺𝑯</m:t>
                    </m:r>
                    <m:r>
                      <a:rPr lang="en-US" b="1" i="1">
                        <a:solidFill>
                          <a:schemeClr val="bg1"/>
                        </a:solidFill>
                        <a:latin typeface="Cambria Math"/>
                      </a:rPr>
                      <m:t>⊥</m:t>
                    </m:r>
                    <m:r>
                      <a:rPr lang="en-US" b="1" i="1">
                        <a:solidFill>
                          <a:schemeClr val="bg1"/>
                        </a:solidFill>
                        <a:latin typeface="Cambria Math"/>
                      </a:rPr>
                      <m:t>𝒎𝒑</m:t>
                    </m:r>
                    <m:r>
                      <a:rPr lang="en-US" b="1" i="1">
                        <a:solidFill>
                          <a:schemeClr val="bg1"/>
                        </a:solidFill>
                        <a:latin typeface="Cambria Math"/>
                      </a:rPr>
                      <m:t>(</m:t>
                    </m:r>
                    <m:r>
                      <a:rPr lang="en-US" b="1" i="1">
                        <a:solidFill>
                          <a:schemeClr val="bg1"/>
                        </a:solidFill>
                        <a:latin typeface="Cambria Math"/>
                      </a:rPr>
                      <m:t>𝑨𝑩𝑪𝑫</m:t>
                    </m:r>
                    <m:r>
                      <a:rPr lang="en-US" b="1" i="1">
                        <a:solidFill>
                          <a:schemeClr val="bg1"/>
                        </a:solidFill>
                        <a:latin typeface="Cambria Math"/>
                      </a:rPr>
                      <m:t>)</m:t>
                    </m:r>
                  </m:oMath>
                </a14:m>
                <a:r>
                  <a:rPr lang="en-US" b="1">
                    <a:solidFill>
                      <a:schemeClr val="bg1"/>
                    </a:solidFill>
                    <a:latin typeface="Palatino Linotype" pitchFamily="18" charset="0"/>
                  </a:rPr>
                  <a:t> ⇒ </a:t>
                </a:r>
                <a14:m>
                  <m:oMath xmlns:m="http://schemas.openxmlformats.org/officeDocument/2006/math">
                    <m:r>
                      <a:rPr lang="en-US" b="1" i="1">
                        <a:solidFill>
                          <a:schemeClr val="bg1"/>
                        </a:solidFill>
                        <a:latin typeface="Cambria Math"/>
                      </a:rPr>
                      <m:t>𝑺𝑯</m:t>
                    </m:r>
                    <m:r>
                      <a:rPr lang="en-US" b="1" i="1">
                        <a:solidFill>
                          <a:schemeClr val="bg1"/>
                        </a:solidFill>
                        <a:latin typeface="Cambria Math"/>
                      </a:rPr>
                      <m:t>⊥</m:t>
                    </m:r>
                    <m:r>
                      <a:rPr lang="en-US" b="1" i="1">
                        <a:solidFill>
                          <a:schemeClr val="bg1"/>
                        </a:solidFill>
                        <a:latin typeface="Cambria Math"/>
                      </a:rPr>
                      <m:t>𝑯𝑰</m:t>
                    </m:r>
                    <m:r>
                      <a:rPr lang="en-US" b="1" i="1">
                        <a:solidFill>
                          <a:schemeClr val="bg1"/>
                        </a:solidFill>
                        <a:latin typeface="Cambria Math"/>
                      </a:rPr>
                      <m:t>  </m:t>
                    </m:r>
                  </m:oMath>
                </a14:m>
                <a:r>
                  <a:rPr lang="en-US" b="1">
                    <a:solidFill>
                      <a:schemeClr val="bg1"/>
                    </a:solidFill>
                    <a:latin typeface="Palatino Linotype" pitchFamily="18" charset="0"/>
                  </a:rPr>
                  <a:t> ⇒ </a:t>
                </a:r>
                <a14:m>
                  <m:oMath xmlns:m="http://schemas.openxmlformats.org/officeDocument/2006/math">
                    <m:r>
                      <a:rPr lang="en-US" b="1">
                        <a:solidFill>
                          <a:schemeClr val="bg1"/>
                        </a:solidFill>
                        <a:latin typeface="Cambria Math"/>
                      </a:rPr>
                      <m:t>𝚫</m:t>
                    </m:r>
                    <m:r>
                      <a:rPr lang="en-US" b="1">
                        <a:solidFill>
                          <a:schemeClr val="bg1"/>
                        </a:solidFill>
                        <a:latin typeface="Cambria Math"/>
                      </a:rPr>
                      <m:t>𝐒𝐇𝐈</m:t>
                    </m:r>
                  </m:oMath>
                </a14:m>
                <a:r>
                  <a:rPr lang="en-US" b="1">
                    <a:solidFill>
                      <a:schemeClr val="bg1"/>
                    </a:solidFill>
                    <a:latin typeface="Palatino Linotype" pitchFamily="18" charset="0"/>
                  </a:rPr>
                  <a:t> vuông tại H</a:t>
                </a:r>
              </a:p>
              <a:p>
                <a:pPr>
                  <a:lnSpc>
                    <a:spcPct val="110000"/>
                  </a:lnSpc>
                  <a:spcBef>
                    <a:spcPts val="300"/>
                  </a:spcBef>
                </a:pPr>
                <a:r>
                  <a:rPr lang="en-US" b="1">
                    <a:solidFill>
                      <a:schemeClr val="bg1"/>
                    </a:solidFill>
                    <a:latin typeface="Palatino Linotype" pitchFamily="18" charset="0"/>
                  </a:rPr>
                  <a:t>Áp dụng đl Pitago </a:t>
                </a:r>
                <a14:m>
                  <m:oMath xmlns:m="http://schemas.openxmlformats.org/officeDocument/2006/math">
                    <m:r>
                      <a:rPr lang="en-US" b="1">
                        <a:solidFill>
                          <a:schemeClr val="bg1"/>
                        </a:solidFill>
                        <a:latin typeface="Cambria Math"/>
                      </a:rPr>
                      <m:t>𝚫</m:t>
                    </m:r>
                    <m:r>
                      <a:rPr lang="en-US" b="1">
                        <a:solidFill>
                          <a:schemeClr val="bg1"/>
                        </a:solidFill>
                        <a:latin typeface="Cambria Math"/>
                      </a:rPr>
                      <m:t>𝐒𝐇𝐈</m:t>
                    </m:r>
                  </m:oMath>
                </a14:m>
                <a:r>
                  <a:rPr lang="en-US" b="1">
                    <a:solidFill>
                      <a:schemeClr val="bg1"/>
                    </a:solidFill>
                    <a:latin typeface="Palatino Linotype" pitchFamily="18" charset="0"/>
                  </a:rPr>
                  <a:t> vuông tại H:</a:t>
                </a:r>
              </a:p>
              <a:p>
                <a:pPr>
                  <a:lnSpc>
                    <a:spcPct val="110000"/>
                  </a:lnSpc>
                  <a:spcBef>
                    <a:spcPts val="300"/>
                  </a:spcBef>
                </a:pPr>
                <a14:m>
                  <m:oMath xmlns:m="http://schemas.openxmlformats.org/officeDocument/2006/math">
                    <m:r>
                      <a:rPr lang="en-US" b="1" i="1">
                        <a:solidFill>
                          <a:schemeClr val="bg1"/>
                        </a:solidFill>
                        <a:latin typeface="Cambria Math"/>
                      </a:rPr>
                      <m:t>𝑺</m:t>
                    </m:r>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𝑰</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𝑺</m:t>
                    </m:r>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𝑯</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𝑯</m:t>
                    </m:r>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𝑰</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𝟑</m:t>
                    </m:r>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𝟓</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𝟏</m:t>
                    </m:r>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𝟐</m:t>
                        </m:r>
                      </m:e>
                      <m:sup>
                        <m:r>
                          <a:rPr lang="en-US" b="1" i="1">
                            <a:solidFill>
                              <a:schemeClr val="bg1"/>
                            </a:solidFill>
                            <a:latin typeface="Cambria Math"/>
                          </a:rPr>
                          <m:t>𝟐</m:t>
                        </m:r>
                      </m:sup>
                    </m:sSup>
                    <m:r>
                      <a:rPr lang="en-US" b="1" i="1">
                        <a:solidFill>
                          <a:schemeClr val="bg1"/>
                        </a:solidFill>
                        <a:latin typeface="Cambria Math"/>
                      </a:rPr>
                      <m:t>=</m:t>
                    </m:r>
                    <m:r>
                      <a:rPr lang="en-US" b="1" i="1">
                        <a:solidFill>
                          <a:schemeClr val="bg1"/>
                        </a:solidFill>
                        <a:latin typeface="Cambria Math"/>
                      </a:rPr>
                      <m:t>𝟏𝟑𝟔𝟗</m:t>
                    </m:r>
                    <m:r>
                      <a:rPr lang="en-US" b="1" i="1">
                        <a:solidFill>
                          <a:schemeClr val="bg1"/>
                        </a:solidFill>
                        <a:latin typeface="Cambria Math"/>
                      </a:rPr>
                      <m:t>=</m:t>
                    </m:r>
                    <m:r>
                      <a:rPr lang="en-US" b="1" i="1">
                        <a:solidFill>
                          <a:schemeClr val="bg1"/>
                        </a:solidFill>
                        <a:latin typeface="Cambria Math"/>
                      </a:rPr>
                      <m:t>𝟑</m:t>
                    </m:r>
                    <m:sSup>
                      <m:sSupPr>
                        <m:ctrlPr>
                          <a:rPr lang="en-US" b="1" i="1">
                            <a:solidFill>
                              <a:schemeClr val="bg1"/>
                            </a:solidFill>
                            <a:latin typeface="Cambria Math" panose="02040503050406030204" pitchFamily="18" charset="0"/>
                          </a:rPr>
                        </m:ctrlPr>
                      </m:sSupPr>
                      <m:e>
                        <m:r>
                          <a:rPr lang="en-US" b="1" i="1">
                            <a:solidFill>
                              <a:schemeClr val="bg1"/>
                            </a:solidFill>
                            <a:latin typeface="Cambria Math"/>
                          </a:rPr>
                          <m:t>𝟕</m:t>
                        </m:r>
                      </m:e>
                      <m:sup>
                        <m:r>
                          <a:rPr lang="en-US" b="1" i="1">
                            <a:solidFill>
                              <a:schemeClr val="bg1"/>
                            </a:solidFill>
                            <a:latin typeface="Cambria Math"/>
                          </a:rPr>
                          <m:t>𝟐</m:t>
                        </m:r>
                      </m:sup>
                    </m:sSup>
                  </m:oMath>
                </a14:m>
                <a:r>
                  <a:rPr lang="en-US" b="1">
                    <a:solidFill>
                      <a:schemeClr val="bg1"/>
                    </a:solidFill>
                    <a:latin typeface="Palatino Linotype" pitchFamily="18" charset="0"/>
                  </a:rPr>
                  <a:t> </a:t>
                </a:r>
              </a:p>
              <a:p>
                <a:pPr>
                  <a:lnSpc>
                    <a:spcPct val="110000"/>
                  </a:lnSpc>
                  <a:spcBef>
                    <a:spcPts val="300"/>
                  </a:spcBef>
                </a:pPr>
                <a:r>
                  <a:rPr lang="en-US" b="1">
                    <a:solidFill>
                      <a:schemeClr val="bg1"/>
                    </a:solidFill>
                    <a:latin typeface="Palatino Linotype" pitchFamily="18" charset="0"/>
                  </a:rPr>
                  <a:t>⇒ </a:t>
                </a:r>
                <a14:m>
                  <m:oMath xmlns:m="http://schemas.openxmlformats.org/officeDocument/2006/math">
                    <m:r>
                      <a:rPr lang="en-US" b="1" i="1">
                        <a:solidFill>
                          <a:schemeClr val="bg1"/>
                        </a:solidFill>
                        <a:latin typeface="Cambria Math"/>
                      </a:rPr>
                      <m:t>𝑺𝑰</m:t>
                    </m:r>
                    <m:r>
                      <a:rPr lang="en-US" b="1" i="1">
                        <a:solidFill>
                          <a:schemeClr val="bg1"/>
                        </a:solidFill>
                        <a:latin typeface="Cambria Math"/>
                      </a:rPr>
                      <m:t>=</m:t>
                    </m:r>
                    <m:r>
                      <a:rPr lang="en-US" b="1" i="1">
                        <a:solidFill>
                          <a:schemeClr val="bg1"/>
                        </a:solidFill>
                        <a:latin typeface="Cambria Math"/>
                      </a:rPr>
                      <m:t>𝟑𝟕</m:t>
                    </m:r>
                    <m:r>
                      <a:rPr lang="en-US" b="1" i="1">
                        <a:solidFill>
                          <a:schemeClr val="bg1"/>
                        </a:solidFill>
                        <a:latin typeface="Cambria Math"/>
                      </a:rPr>
                      <m:t> </m:t>
                    </m:r>
                    <m:d>
                      <m:dPr>
                        <m:ctrlPr>
                          <a:rPr lang="en-US" b="1" i="1">
                            <a:solidFill>
                              <a:schemeClr val="bg1"/>
                            </a:solidFill>
                            <a:latin typeface="Cambria Math" panose="02040503050406030204" pitchFamily="18" charset="0"/>
                          </a:rPr>
                        </m:ctrlPr>
                      </m:dPr>
                      <m:e>
                        <m:r>
                          <a:rPr lang="en-US" b="1" i="1">
                            <a:solidFill>
                              <a:schemeClr val="bg1"/>
                            </a:solidFill>
                            <a:latin typeface="Cambria Math"/>
                          </a:rPr>
                          <m:t>𝒄𝒎</m:t>
                        </m:r>
                      </m:e>
                    </m:d>
                  </m:oMath>
                </a14:m>
                <a:endParaRPr lang="en-US" b="1">
                  <a:solidFill>
                    <a:schemeClr val="bg1"/>
                  </a:solidFill>
                  <a:latin typeface="Palatino Linotype"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99160" y="3720732"/>
                <a:ext cx="6133522" cy="2923429"/>
              </a:xfrm>
              <a:prstGeom prst="rect">
                <a:avLst/>
              </a:prstGeom>
              <a:blipFill rotWithShape="1">
                <a:blip r:embed="rId5"/>
                <a:stretch>
                  <a:fillRect l="-895" t="-625" b="-1875"/>
                </a:stretch>
              </a:blipFill>
            </p:spPr>
            <p:txBody>
              <a:bodyPr/>
              <a:lstStyle/>
              <a:p>
                <a:r>
                  <a:rPr lang="en-US">
                    <a:noFill/>
                  </a:rPr>
                  <a:t> </a:t>
                </a:r>
              </a:p>
            </p:txBody>
          </p:sp>
        </mc:Fallback>
      </mc:AlternateContent>
      <p:cxnSp>
        <p:nvCxnSpPr>
          <p:cNvPr id="7" name="Straight Connector 6"/>
          <p:cNvCxnSpPr/>
          <p:nvPr/>
        </p:nvCxnSpPr>
        <p:spPr>
          <a:xfrm flipH="1">
            <a:off x="6979920" y="2910839"/>
            <a:ext cx="40640" cy="37582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168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366520"/>
            <a:ext cx="10972800" cy="4759644"/>
          </a:xfrm>
        </p:spPr>
        <p:txBody>
          <a:bodyPr/>
          <a:lstStyle/>
          <a:p>
            <a:pPr marL="0" indent="0" algn="ctr">
              <a:buNone/>
            </a:pPr>
            <a:r>
              <a:rPr lang="en-US" b="1">
                <a:solidFill>
                  <a:srgbClr val="FFFF00"/>
                </a:solidFill>
                <a:latin typeface="Tahoma" pitchFamily="34" charset="0"/>
                <a:ea typeface="Tahoma" pitchFamily="34" charset="0"/>
                <a:cs typeface="Tahoma" pitchFamily="34" charset="0"/>
              </a:rPr>
              <a:t>Bài tập về nhà: trong Sách giáo khoa</a:t>
            </a:r>
          </a:p>
          <a:p>
            <a:pPr marL="0" indent="0" algn="ctr">
              <a:buNone/>
            </a:pPr>
            <a:endParaRPr lang="en-US" b="1">
              <a:solidFill>
                <a:srgbClr val="FFFF00"/>
              </a:solidFill>
              <a:latin typeface="Tahoma" pitchFamily="34" charset="0"/>
              <a:ea typeface="Tahoma" pitchFamily="34" charset="0"/>
              <a:cs typeface="Tahoma" pitchFamily="34" charset="0"/>
            </a:endParaRPr>
          </a:p>
          <a:p>
            <a:pPr marL="0" indent="0">
              <a:buNone/>
            </a:pPr>
            <a:r>
              <a:rPr lang="en-US" b="1">
                <a:solidFill>
                  <a:schemeClr val="bg1"/>
                </a:solidFill>
                <a:latin typeface="Tahoma" pitchFamily="34" charset="0"/>
                <a:ea typeface="Tahoma" pitchFamily="34" charset="0"/>
                <a:cs typeface="Tahoma" pitchFamily="34" charset="0"/>
              </a:rPr>
              <a:t>Bài 36 trang 118</a:t>
            </a:r>
          </a:p>
          <a:p>
            <a:pPr marL="0" indent="0">
              <a:buNone/>
            </a:pPr>
            <a:r>
              <a:rPr lang="en-US" b="1">
                <a:solidFill>
                  <a:schemeClr val="bg1"/>
                </a:solidFill>
                <a:latin typeface="Tahoma" pitchFamily="34" charset="0"/>
                <a:ea typeface="Tahoma" pitchFamily="34" charset="0"/>
                <a:cs typeface="Tahoma" pitchFamily="34" charset="0"/>
              </a:rPr>
              <a:t>Bài 40, bài 41, bài 42 trang 121</a:t>
            </a:r>
          </a:p>
          <a:p>
            <a:pPr marL="0" indent="0">
              <a:buNone/>
            </a:pPr>
            <a:r>
              <a:rPr lang="en-US" b="1">
                <a:solidFill>
                  <a:schemeClr val="bg1"/>
                </a:solidFill>
                <a:latin typeface="Tahoma" pitchFamily="34" charset="0"/>
                <a:ea typeface="Tahoma" pitchFamily="34" charset="0"/>
                <a:cs typeface="Tahoma" pitchFamily="34" charset="0"/>
              </a:rPr>
              <a:t>Bài 49 trang 125</a:t>
            </a:r>
          </a:p>
          <a:p>
            <a:pPr marL="0" indent="0">
              <a:buNone/>
            </a:pPr>
            <a:endParaRPr lang="en-US" b="1">
              <a:solidFill>
                <a:schemeClr val="bg1"/>
              </a:solidFill>
              <a:latin typeface="Tahoma" pitchFamily="34" charset="0"/>
              <a:ea typeface="Tahoma" pitchFamily="34" charset="0"/>
              <a:cs typeface="Tahoma" pitchFamily="34" charset="0"/>
            </a:endParaRPr>
          </a:p>
          <a:p>
            <a:pPr marL="0" indent="0" algn="ctr">
              <a:buNone/>
            </a:pPr>
            <a:r>
              <a:rPr lang="en-US" b="1">
                <a:solidFill>
                  <a:srgbClr val="FFFF00"/>
                </a:solidFill>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13688964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3" name="Text Box 9"/>
          <p:cNvSpPr txBox="1">
            <a:spLocks noChangeArrowheads="1"/>
          </p:cNvSpPr>
          <p:nvPr/>
        </p:nvSpPr>
        <p:spPr bwMode="auto">
          <a:xfrm>
            <a:off x="3061366" y="2561078"/>
            <a:ext cx="5031128" cy="75713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US" b="1">
                <a:solidFill>
                  <a:schemeClr val="accent2"/>
                </a:solidFill>
              </a:rPr>
              <a:t>HÌNH CHÓP ĐỀU</a:t>
            </a:r>
          </a:p>
          <a:p>
            <a:pPr algn="ctr" eaLnBrk="1" hangingPunct="1">
              <a:lnSpc>
                <a:spcPct val="120000"/>
              </a:lnSpc>
            </a:pPr>
            <a:r>
              <a:rPr lang="en-US" b="1">
                <a:solidFill>
                  <a:schemeClr val="accent2"/>
                </a:solidFill>
              </a:rPr>
              <a:t>DIỆN TÍCH XUNG QUANH &amp; THỂ TÍCH</a:t>
            </a:r>
          </a:p>
        </p:txBody>
      </p:sp>
      <p:sp>
        <p:nvSpPr>
          <p:cNvPr id="12307" name="Text Box 65"/>
          <p:cNvSpPr txBox="1">
            <a:spLocks noChangeArrowheads="1"/>
          </p:cNvSpPr>
          <p:nvPr/>
        </p:nvSpPr>
        <p:spPr bwMode="auto">
          <a:xfrm>
            <a:off x="5664200" y="5000626"/>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b="1">
              <a:solidFill>
                <a:srgbClr val="FF0066"/>
              </a:solidFill>
              <a:latin typeface=".VnTime" pitchFamily="34" charset="0"/>
            </a:endParaRPr>
          </a:p>
        </p:txBody>
      </p:sp>
      <p:pic>
        <p:nvPicPr>
          <p:cNvPr id="10244" name="Picture 4" descr="C:\Users\Cai Long\Desktop\Quay hinh HTV lop 8\4.(15.4). Hinh hop chu nhat va the tich hinh hop chu nhat\400px-Square_frust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969" y="4472336"/>
            <a:ext cx="2597395" cy="2103890"/>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9"/>
          <p:cNvSpPr txBox="1">
            <a:spLocks noChangeArrowheads="1"/>
          </p:cNvSpPr>
          <p:nvPr/>
        </p:nvSpPr>
        <p:spPr bwMode="auto">
          <a:xfrm>
            <a:off x="3734361" y="4046553"/>
            <a:ext cx="3685138" cy="424732"/>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US" b="1">
                <a:solidFill>
                  <a:schemeClr val="accent2"/>
                </a:solidFill>
              </a:rPr>
              <a:t>HÌNH CHÓP CỤT ĐỀU</a:t>
            </a:r>
          </a:p>
        </p:txBody>
      </p:sp>
      <mc:AlternateContent xmlns:mc="http://schemas.openxmlformats.org/markup-compatibility/2006" xmlns:a14="http://schemas.microsoft.com/office/drawing/2010/main">
        <mc:Choice Requires="a14">
          <p:sp>
            <p:nvSpPr>
              <p:cNvPr id="2" name="Rectangle 1"/>
              <p:cNvSpPr/>
              <p:nvPr/>
            </p:nvSpPr>
            <p:spPr>
              <a:xfrm>
                <a:off x="9045739" y="3136326"/>
                <a:ext cx="1709058" cy="612732"/>
              </a:xfrm>
              <a:prstGeom prst="rect">
                <a:avLst/>
              </a:prstGeom>
              <a:ln w="12700">
                <a:solidFill>
                  <a:schemeClr val="accent2">
                    <a:lumMod val="40000"/>
                    <a:lumOff val="6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a:solidFill>
                                <a:schemeClr val="bg1"/>
                              </a:solidFill>
                              <a:latin typeface="Cambria Math"/>
                            </a:rPr>
                            <m:t>𝑽</m:t>
                          </m:r>
                        </m:e>
                        <m:sub>
                          <m:r>
                            <a:rPr lang="en-US" b="1" i="1">
                              <a:solidFill>
                                <a:schemeClr val="bg1"/>
                              </a:solidFill>
                              <a:latin typeface="Cambria Math"/>
                            </a:rPr>
                            <m:t>𝒄𝒉</m:t>
                          </m:r>
                          <m:r>
                            <a:rPr lang="en-US" b="1" i="1">
                              <a:solidFill>
                                <a:schemeClr val="bg1"/>
                              </a:solidFill>
                              <a:latin typeface="Cambria Math"/>
                            </a:rPr>
                            <m:t>ó</m:t>
                          </m:r>
                          <m:r>
                            <a:rPr lang="en-US" b="1" i="1">
                              <a:solidFill>
                                <a:schemeClr val="bg1"/>
                              </a:solidFill>
                              <a:latin typeface="Cambria Math"/>
                            </a:rPr>
                            <m:t>𝒑</m:t>
                          </m:r>
                        </m:sub>
                      </m:sSub>
                      <m:r>
                        <a:rPr lang="en-US" b="1" i="1">
                          <a:solidFill>
                            <a:schemeClr val="bg1"/>
                          </a:solidFill>
                          <a:latin typeface="Cambria Math"/>
                        </a:rPr>
                        <m:t>=</m:t>
                      </m:r>
                      <m:f>
                        <m:fPr>
                          <m:ctrlPr>
                            <a:rPr lang="en-US" b="1" i="1">
                              <a:solidFill>
                                <a:schemeClr val="bg1"/>
                              </a:solidFill>
                              <a:latin typeface="Cambria Math" panose="02040503050406030204" pitchFamily="18" charset="0"/>
                            </a:rPr>
                          </m:ctrlPr>
                        </m:fPr>
                        <m:num>
                          <m:r>
                            <a:rPr lang="en-US" b="1" i="1">
                              <a:solidFill>
                                <a:schemeClr val="bg1"/>
                              </a:solidFill>
                              <a:latin typeface="Cambria Math"/>
                            </a:rPr>
                            <m:t>𝟏</m:t>
                          </m:r>
                        </m:num>
                        <m:den>
                          <m:r>
                            <a:rPr lang="en-US" b="1" i="1">
                              <a:solidFill>
                                <a:schemeClr val="bg1"/>
                              </a:solidFill>
                              <a:latin typeface="Cambria Math"/>
                            </a:rPr>
                            <m:t>𝟑</m:t>
                          </m:r>
                        </m:den>
                      </m:f>
                      <m:r>
                        <a:rPr lang="en-US" b="1" i="1">
                          <a:solidFill>
                            <a:schemeClr val="bg1"/>
                          </a:solidFill>
                          <a:latin typeface="Cambria Math"/>
                        </a:rPr>
                        <m:t>.</m:t>
                      </m:r>
                      <m:r>
                        <a:rPr lang="en-US" b="1" i="1" smtClean="0">
                          <a:solidFill>
                            <a:schemeClr val="bg1"/>
                          </a:solidFill>
                          <a:latin typeface="Cambria Math"/>
                        </a:rPr>
                        <m:t>𝑺</m:t>
                      </m:r>
                      <m:r>
                        <a:rPr lang="en-US" b="1" i="1">
                          <a:solidFill>
                            <a:schemeClr val="bg1"/>
                          </a:solidFill>
                          <a:latin typeface="Cambria Math"/>
                        </a:rPr>
                        <m:t>.</m:t>
                      </m:r>
                      <m:r>
                        <a:rPr lang="en-US" b="1" i="1">
                          <a:solidFill>
                            <a:schemeClr val="bg1"/>
                          </a:solidFill>
                          <a:latin typeface="Cambria Math"/>
                        </a:rPr>
                        <m:t>𝒉</m:t>
                      </m:r>
                    </m:oMath>
                  </m:oMathPara>
                </a14:m>
                <a:endParaRPr lang="en-US">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9045739" y="3136326"/>
                <a:ext cx="1709058" cy="612732"/>
              </a:xfrm>
              <a:prstGeom prst="rect">
                <a:avLst/>
              </a:prstGeom>
              <a:blipFill rotWithShape="1">
                <a:blip r:embed="rId4"/>
                <a:stretch>
                  <a:fillRect/>
                </a:stretch>
              </a:blipFill>
              <a:ln w="12700">
                <a:solidFill>
                  <a:schemeClr val="accent2">
                    <a:lumMod val="40000"/>
                    <a:lumOff val="60000"/>
                  </a:schemeClr>
                </a:solidFill>
              </a:ln>
            </p:spPr>
            <p:txBody>
              <a:bodyPr/>
              <a:lstStyle/>
              <a:p>
                <a:r>
                  <a:rPr lang="en-US">
                    <a:noFill/>
                  </a:rPr>
                  <a:t> </a:t>
                </a:r>
              </a:p>
            </p:txBody>
          </p:sp>
        </mc:Fallback>
      </mc:AlternateContent>
      <p:pic>
        <p:nvPicPr>
          <p:cNvPr id="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71" y="2359245"/>
            <a:ext cx="1892751" cy="213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76" y="-25442"/>
            <a:ext cx="2131343" cy="220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8905853" y="2324443"/>
                <a:ext cx="1258614" cy="394339"/>
              </a:xfrm>
              <a:prstGeom prst="rect">
                <a:avLst/>
              </a:prstGeom>
              <a:ln w="12700">
                <a:solidFill>
                  <a:schemeClr val="accent2">
                    <a:lumMod val="20000"/>
                    <a:lumOff val="8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bg1"/>
                              </a:solidFill>
                              <a:latin typeface="Cambria Math" panose="02040503050406030204" pitchFamily="18" charset="0"/>
                            </a:rPr>
                          </m:ctrlPr>
                        </m:sSubPr>
                        <m:e>
                          <m:r>
                            <a:rPr lang="en-US" b="1" i="1">
                              <a:solidFill>
                                <a:schemeClr val="bg1"/>
                              </a:solidFill>
                              <a:latin typeface="Cambria Math"/>
                            </a:rPr>
                            <m:t>𝑺</m:t>
                          </m:r>
                        </m:e>
                        <m:sub>
                          <m:r>
                            <a:rPr lang="en-US" b="1" i="1">
                              <a:solidFill>
                                <a:schemeClr val="bg1"/>
                              </a:solidFill>
                              <a:latin typeface="Cambria Math"/>
                            </a:rPr>
                            <m:t>𝒙𝒒</m:t>
                          </m:r>
                        </m:sub>
                      </m:sSub>
                      <m:r>
                        <a:rPr lang="en-US" b="1" i="1">
                          <a:solidFill>
                            <a:schemeClr val="bg1"/>
                          </a:solidFill>
                          <a:latin typeface="Cambria Math"/>
                        </a:rPr>
                        <m:t>=</m:t>
                      </m:r>
                      <m:r>
                        <a:rPr lang="en-US" b="1" i="1">
                          <a:solidFill>
                            <a:schemeClr val="bg1"/>
                          </a:solidFill>
                          <a:latin typeface="Cambria Math"/>
                        </a:rPr>
                        <m:t>𝒑</m:t>
                      </m:r>
                      <m:r>
                        <a:rPr lang="en-US" b="1" i="1">
                          <a:solidFill>
                            <a:schemeClr val="bg1"/>
                          </a:solidFill>
                          <a:latin typeface="Cambria Math"/>
                        </a:rPr>
                        <m:t>.</m:t>
                      </m:r>
                      <m:r>
                        <a:rPr lang="en-US" b="1" i="1">
                          <a:solidFill>
                            <a:schemeClr val="bg1"/>
                          </a:solidFill>
                          <a:latin typeface="Cambria Math"/>
                        </a:rPr>
                        <m:t>𝒅</m:t>
                      </m:r>
                    </m:oMath>
                  </m:oMathPara>
                </a14:m>
                <a:endParaRPr lang="en-US">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8905853" y="2324443"/>
                <a:ext cx="1258614" cy="394339"/>
              </a:xfrm>
              <a:prstGeom prst="rect">
                <a:avLst/>
              </a:prstGeom>
              <a:blipFill rotWithShape="1">
                <a:blip r:embed="rId7"/>
                <a:stretch>
                  <a:fillRect b="-2985"/>
                </a:stretch>
              </a:blipFill>
              <a:ln w="12700">
                <a:solidFill>
                  <a:schemeClr val="accent2">
                    <a:lumMod val="20000"/>
                    <a:lumOff val="80000"/>
                  </a:schemeClr>
                </a:solidFill>
              </a:ln>
            </p:spPr>
            <p:txBody>
              <a:bodyPr/>
              <a:lstStyle/>
              <a:p>
                <a:r>
                  <a:rPr lang="en-US">
                    <a:noFill/>
                  </a:rPr>
                  <a:t> </a:t>
                </a:r>
              </a:p>
            </p:txBody>
          </p:sp>
        </mc:Fallback>
      </mc:AlternateContent>
      <p:sp>
        <p:nvSpPr>
          <p:cNvPr id="4" name="TextBox 3"/>
          <p:cNvSpPr txBox="1"/>
          <p:nvPr/>
        </p:nvSpPr>
        <p:spPr>
          <a:xfrm>
            <a:off x="4551680" y="1651961"/>
            <a:ext cx="1795489" cy="523220"/>
          </a:xfrm>
          <a:prstGeom prst="rect">
            <a:avLst/>
          </a:prstGeom>
          <a:noFill/>
          <a:ln w="19050">
            <a:solidFill>
              <a:schemeClr val="bg1"/>
            </a:solidFill>
          </a:ln>
        </p:spPr>
        <p:txBody>
          <a:bodyPr wrap="square" rtlCol="0">
            <a:spAutoFit/>
          </a:bodyPr>
          <a:lstStyle/>
          <a:p>
            <a:r>
              <a:rPr lang="en-US" sz="2800" b="1">
                <a:solidFill>
                  <a:srgbClr val="FFFF00"/>
                </a:solidFill>
              </a:rPr>
              <a:t>TỔNG KẾT</a:t>
            </a:r>
          </a:p>
        </p:txBody>
      </p:sp>
      <p:pic>
        <p:nvPicPr>
          <p:cNvPr id="1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3181" y="4701540"/>
            <a:ext cx="2915958" cy="194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endCxn id="3" idx="1"/>
          </p:cNvCxnSpPr>
          <p:nvPr/>
        </p:nvCxnSpPr>
        <p:spPr>
          <a:xfrm flipV="1">
            <a:off x="8139758" y="2521613"/>
            <a:ext cx="766095" cy="558138"/>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52601" y="3081337"/>
            <a:ext cx="808519" cy="36135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6241" y="299419"/>
            <a:ext cx="3236983" cy="179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descr="C:\Users\Cai Long\Downloads\ton-tai-nhung-kim-tu-thap-co-dai-hang-trieu-nam-tuoi-tai-ban-dao-crimea-duoc-xay-cung-thoi-khung-long-ngu-tri-tren-trai-dat-8-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642" y="4834585"/>
            <a:ext cx="2992917" cy="167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71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473233"/>
            <a:ext cx="6762750" cy="1325563"/>
          </a:xfrm>
        </p:spPr>
        <p:txBody>
          <a:bodyPr>
            <a:normAutofit fontScale="90000"/>
          </a:bodyPr>
          <a:lstStyle/>
          <a:p>
            <a:r>
              <a:rPr lang="en-US">
                <a:solidFill>
                  <a:srgbClr val="FFC000"/>
                </a:solidFill>
              </a:rPr>
              <a:t>I. Hình chóp đều và hình chóp cụt đều</a:t>
            </a:r>
            <a:br>
              <a:rPr lang="en-US"/>
            </a:br>
            <a:r>
              <a:rPr lang="en-US"/>
              <a:t>1. Hình chóp</a:t>
            </a:r>
          </a:p>
        </p:txBody>
      </p:sp>
      <p:sp>
        <p:nvSpPr>
          <p:cNvPr id="3" name="Content Placeholder 2"/>
          <p:cNvSpPr>
            <a:spLocks noGrp="1"/>
          </p:cNvSpPr>
          <p:nvPr>
            <p:ph idx="1"/>
          </p:nvPr>
        </p:nvSpPr>
        <p:spPr>
          <a:xfrm>
            <a:off x="781050" y="1595596"/>
            <a:ext cx="6617970" cy="4866164"/>
          </a:xfrm>
        </p:spPr>
        <p:txBody>
          <a:bodyPr>
            <a:normAutofit/>
          </a:bodyPr>
          <a:lstStyle/>
          <a:p>
            <a:pPr marL="0" indent="0">
              <a:buNone/>
            </a:pPr>
            <a:r>
              <a:rPr lang="en-US">
                <a:solidFill>
                  <a:srgbClr val="FFFF00"/>
                </a:solidFill>
              </a:rPr>
              <a:t>a. Định nghĩa hình chóp: </a:t>
            </a:r>
          </a:p>
          <a:p>
            <a:pPr marL="0" indent="0">
              <a:buNone/>
            </a:pPr>
            <a:r>
              <a:rPr lang="en-US"/>
              <a:t>Hình chóp có mặt đáy là một đa giác, các mặt bên là những tam giác có chung một đỉnh.</a:t>
            </a:r>
          </a:p>
          <a:p>
            <a:pPr marL="0" indent="0">
              <a:buNone/>
            </a:pPr>
            <a:r>
              <a:rPr lang="en-US">
                <a:solidFill>
                  <a:srgbClr val="FFFF00"/>
                </a:solidFill>
              </a:rPr>
              <a:t>b. Ví dụ: </a:t>
            </a:r>
            <a:r>
              <a:rPr lang="en-US"/>
              <a:t>Cho hình chóp tứ giác S.ABCD</a:t>
            </a:r>
          </a:p>
          <a:p>
            <a:pPr>
              <a:buFontTx/>
              <a:buChar char="-"/>
            </a:pPr>
            <a:r>
              <a:rPr lang="en-US"/>
              <a:t>Mặt đáy: tứ giác ABCD</a:t>
            </a:r>
          </a:p>
          <a:p>
            <a:pPr>
              <a:buFontTx/>
              <a:buChar char="-"/>
            </a:pPr>
            <a:r>
              <a:rPr lang="en-US"/>
              <a:t>Đỉnh S</a:t>
            </a:r>
          </a:p>
          <a:p>
            <a:pPr>
              <a:buFontTx/>
              <a:buChar char="-"/>
            </a:pPr>
            <a:r>
              <a:rPr lang="en-US"/>
              <a:t>Mặt bên: SAB, SBC, SCD, SAD</a:t>
            </a:r>
          </a:p>
          <a:p>
            <a:pPr marL="0" indent="0">
              <a:buNone/>
            </a:pPr>
            <a:endParaRPr lang="en-US"/>
          </a:p>
          <a:p>
            <a:pPr marL="0" indent="0">
              <a:buNone/>
            </a:pPr>
            <a:endParaRPr lang="en-US"/>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695" y="1136015"/>
            <a:ext cx="3600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5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erge 8"/>
          <p:cNvSpPr/>
          <p:nvPr/>
        </p:nvSpPr>
        <p:spPr>
          <a:xfrm rot="20309244">
            <a:off x="9845391" y="1483165"/>
            <a:ext cx="712233" cy="330502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783"/>
              <a:gd name="connsiteY0" fmla="*/ 0 h 10000"/>
              <a:gd name="connsiteX1" fmla="*/ 10783 w 10783"/>
              <a:gd name="connsiteY1" fmla="*/ 3066 h 10000"/>
              <a:gd name="connsiteX2" fmla="*/ 5000 w 10783"/>
              <a:gd name="connsiteY2" fmla="*/ 10000 h 10000"/>
              <a:gd name="connsiteX3" fmla="*/ 0 w 10783"/>
              <a:gd name="connsiteY3" fmla="*/ 0 h 10000"/>
              <a:gd name="connsiteX0" fmla="*/ 1081 w 11864"/>
              <a:gd name="connsiteY0" fmla="*/ 0 h 11603"/>
              <a:gd name="connsiteX1" fmla="*/ 11864 w 11864"/>
              <a:gd name="connsiteY1" fmla="*/ 3066 h 11603"/>
              <a:gd name="connsiteX2" fmla="*/ 0 w 11864"/>
              <a:gd name="connsiteY2" fmla="*/ 11603 h 11603"/>
              <a:gd name="connsiteX3" fmla="*/ 1081 w 11864"/>
              <a:gd name="connsiteY3" fmla="*/ 0 h 11603"/>
              <a:gd name="connsiteX0" fmla="*/ 1081 w 4783"/>
              <a:gd name="connsiteY0" fmla="*/ 0 h 11603"/>
              <a:gd name="connsiteX1" fmla="*/ 4783 w 4783"/>
              <a:gd name="connsiteY1" fmla="*/ 8469 h 11603"/>
              <a:gd name="connsiteX2" fmla="*/ 0 w 4783"/>
              <a:gd name="connsiteY2" fmla="*/ 11603 h 11603"/>
              <a:gd name="connsiteX3" fmla="*/ 1081 w 4783"/>
              <a:gd name="connsiteY3" fmla="*/ 0 h 11603"/>
              <a:gd name="connsiteX0" fmla="*/ 2260 w 11197"/>
              <a:gd name="connsiteY0" fmla="*/ 0 h 10000"/>
              <a:gd name="connsiteX1" fmla="*/ 11197 w 11197"/>
              <a:gd name="connsiteY1" fmla="*/ 7174 h 10000"/>
              <a:gd name="connsiteX2" fmla="*/ 0 w 11197"/>
              <a:gd name="connsiteY2" fmla="*/ 10000 h 10000"/>
              <a:gd name="connsiteX3" fmla="*/ 2260 w 11197"/>
              <a:gd name="connsiteY3" fmla="*/ 0 h 10000"/>
              <a:gd name="connsiteX0" fmla="*/ 3024 w 11197"/>
              <a:gd name="connsiteY0" fmla="*/ 0 h 10086"/>
              <a:gd name="connsiteX1" fmla="*/ 11197 w 11197"/>
              <a:gd name="connsiteY1" fmla="*/ 7260 h 10086"/>
              <a:gd name="connsiteX2" fmla="*/ 0 w 11197"/>
              <a:gd name="connsiteY2" fmla="*/ 10086 h 10086"/>
              <a:gd name="connsiteX3" fmla="*/ 3024 w 11197"/>
              <a:gd name="connsiteY3" fmla="*/ 0 h 10086"/>
              <a:gd name="connsiteX0" fmla="*/ 3194 w 11367"/>
              <a:gd name="connsiteY0" fmla="*/ 0 h 9925"/>
              <a:gd name="connsiteX1" fmla="*/ 11367 w 11367"/>
              <a:gd name="connsiteY1" fmla="*/ 7260 h 9925"/>
              <a:gd name="connsiteX2" fmla="*/ 0 w 11367"/>
              <a:gd name="connsiteY2" fmla="*/ 9925 h 9925"/>
              <a:gd name="connsiteX3" fmla="*/ 3194 w 11367"/>
              <a:gd name="connsiteY3" fmla="*/ 0 h 9925"/>
              <a:gd name="connsiteX0" fmla="*/ 1973 w 9163"/>
              <a:gd name="connsiteY0" fmla="*/ 0 h 10003"/>
              <a:gd name="connsiteX1" fmla="*/ 9163 w 9163"/>
              <a:gd name="connsiteY1" fmla="*/ 7315 h 10003"/>
              <a:gd name="connsiteX2" fmla="*/ 0 w 9163"/>
              <a:gd name="connsiteY2" fmla="*/ 10003 h 10003"/>
              <a:gd name="connsiteX3" fmla="*/ 1973 w 9163"/>
              <a:gd name="connsiteY3" fmla="*/ 0 h 10003"/>
            </a:gdLst>
            <a:ahLst/>
            <a:cxnLst>
              <a:cxn ang="0">
                <a:pos x="connsiteX0" y="connsiteY0"/>
              </a:cxn>
              <a:cxn ang="0">
                <a:pos x="connsiteX1" y="connsiteY1"/>
              </a:cxn>
              <a:cxn ang="0">
                <a:pos x="connsiteX2" y="connsiteY2"/>
              </a:cxn>
              <a:cxn ang="0">
                <a:pos x="connsiteX3" y="connsiteY3"/>
              </a:cxn>
            </a:cxnLst>
            <a:rect l="l" t="t" r="r" b="b"/>
            <a:pathLst>
              <a:path w="9163" h="10003">
                <a:moveTo>
                  <a:pt x="1973" y="0"/>
                </a:moveTo>
                <a:lnTo>
                  <a:pt x="9163" y="7315"/>
                </a:lnTo>
                <a:lnTo>
                  <a:pt x="0" y="10003"/>
                </a:lnTo>
                <a:lnTo>
                  <a:pt x="1973"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21006739">
            <a:off x="8740941" y="1700772"/>
            <a:ext cx="1410172" cy="3400448"/>
          </a:xfrm>
          <a:custGeom>
            <a:avLst/>
            <a:gdLst>
              <a:gd name="connsiteX0" fmla="*/ 0 w 1397087"/>
              <a:gd name="connsiteY0" fmla="*/ 3364224 h 3364224"/>
              <a:gd name="connsiteX1" fmla="*/ 855241 w 1397087"/>
              <a:gd name="connsiteY1" fmla="*/ 0 h 3364224"/>
              <a:gd name="connsiteX2" fmla="*/ 1397087 w 1397087"/>
              <a:gd name="connsiteY2" fmla="*/ 3364224 h 3364224"/>
              <a:gd name="connsiteX3" fmla="*/ 0 w 1397087"/>
              <a:gd name="connsiteY3" fmla="*/ 3364224 h 3364224"/>
              <a:gd name="connsiteX0" fmla="*/ 0 w 1410172"/>
              <a:gd name="connsiteY0" fmla="*/ 3439292 h 3439292"/>
              <a:gd name="connsiteX1" fmla="*/ 868326 w 1410172"/>
              <a:gd name="connsiteY1" fmla="*/ 0 h 3439292"/>
              <a:gd name="connsiteX2" fmla="*/ 1410172 w 1410172"/>
              <a:gd name="connsiteY2" fmla="*/ 3364224 h 3439292"/>
              <a:gd name="connsiteX3" fmla="*/ 0 w 1410172"/>
              <a:gd name="connsiteY3" fmla="*/ 3439292 h 3439292"/>
              <a:gd name="connsiteX0" fmla="*/ 0 w 1410172"/>
              <a:gd name="connsiteY0" fmla="*/ 3453961 h 3453961"/>
              <a:gd name="connsiteX1" fmla="*/ 917292 w 1410172"/>
              <a:gd name="connsiteY1" fmla="*/ 0 h 3453961"/>
              <a:gd name="connsiteX2" fmla="*/ 1410172 w 1410172"/>
              <a:gd name="connsiteY2" fmla="*/ 3378893 h 3453961"/>
              <a:gd name="connsiteX3" fmla="*/ 0 w 1410172"/>
              <a:gd name="connsiteY3" fmla="*/ 3453961 h 3453961"/>
            </a:gdLst>
            <a:ahLst/>
            <a:cxnLst>
              <a:cxn ang="0">
                <a:pos x="connsiteX0" y="connsiteY0"/>
              </a:cxn>
              <a:cxn ang="0">
                <a:pos x="connsiteX1" y="connsiteY1"/>
              </a:cxn>
              <a:cxn ang="0">
                <a:pos x="connsiteX2" y="connsiteY2"/>
              </a:cxn>
              <a:cxn ang="0">
                <a:pos x="connsiteX3" y="connsiteY3"/>
              </a:cxn>
            </a:cxnLst>
            <a:rect l="l" t="t" r="r" b="b"/>
            <a:pathLst>
              <a:path w="1410172" h="3453961">
                <a:moveTo>
                  <a:pt x="0" y="3453961"/>
                </a:moveTo>
                <a:lnTo>
                  <a:pt x="917292" y="0"/>
                </a:lnTo>
                <a:lnTo>
                  <a:pt x="1410172" y="3378893"/>
                </a:lnTo>
                <a:lnTo>
                  <a:pt x="0" y="345396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49237"/>
            <a:ext cx="3379470" cy="1325563"/>
          </a:xfrm>
        </p:spPr>
        <p:txBody>
          <a:bodyPr/>
          <a:lstStyle/>
          <a:p>
            <a:r>
              <a:rPr lang="en-US"/>
              <a:t>1. Hình chóp</a:t>
            </a:r>
          </a:p>
        </p:txBody>
      </p:sp>
      <p:sp>
        <p:nvSpPr>
          <p:cNvPr id="3" name="Content Placeholder 2"/>
          <p:cNvSpPr>
            <a:spLocks noGrp="1"/>
          </p:cNvSpPr>
          <p:nvPr>
            <p:ph idx="1"/>
          </p:nvPr>
        </p:nvSpPr>
        <p:spPr>
          <a:xfrm>
            <a:off x="781050" y="1427956"/>
            <a:ext cx="6617970" cy="4866164"/>
          </a:xfrm>
        </p:spPr>
        <p:txBody>
          <a:bodyPr>
            <a:normAutofit/>
          </a:bodyPr>
          <a:lstStyle/>
          <a:p>
            <a:pPr marL="0" indent="0">
              <a:buNone/>
            </a:pPr>
            <a:r>
              <a:rPr lang="en-US">
                <a:solidFill>
                  <a:srgbClr val="FFFF00"/>
                </a:solidFill>
              </a:rPr>
              <a:t>a. Định nghĩa hình chóp: </a:t>
            </a:r>
          </a:p>
          <a:p>
            <a:pPr marL="0" indent="0">
              <a:buNone/>
            </a:pPr>
            <a:r>
              <a:rPr lang="en-US"/>
              <a:t>Hình chóp có mặt đáy là một đa giác, các mặt bên là những tam giác có chung một đỉnh.</a:t>
            </a:r>
          </a:p>
          <a:p>
            <a:pPr marL="0" indent="0">
              <a:buNone/>
            </a:pPr>
            <a:r>
              <a:rPr lang="en-US">
                <a:solidFill>
                  <a:srgbClr val="FFFF00"/>
                </a:solidFill>
              </a:rPr>
              <a:t>b. Ví dụ: </a:t>
            </a:r>
            <a:r>
              <a:rPr lang="en-US"/>
              <a:t>Cho hình chóp tứ giác S.ABCD</a:t>
            </a:r>
          </a:p>
          <a:p>
            <a:pPr>
              <a:buFontTx/>
              <a:buChar char="-"/>
            </a:pPr>
            <a:r>
              <a:rPr lang="en-US"/>
              <a:t>Mặt đáy: tứ giác ABCD</a:t>
            </a:r>
          </a:p>
          <a:p>
            <a:pPr>
              <a:buFontTx/>
              <a:buChar char="-"/>
            </a:pPr>
            <a:r>
              <a:rPr lang="en-US"/>
              <a:t>Đỉnh S</a:t>
            </a:r>
          </a:p>
          <a:p>
            <a:pPr>
              <a:buFontTx/>
              <a:buChar char="-"/>
            </a:pPr>
            <a:r>
              <a:rPr lang="en-US"/>
              <a:t>Mặt bên: </a:t>
            </a:r>
            <a:r>
              <a:rPr lang="en-US">
                <a:solidFill>
                  <a:srgbClr val="FF0000"/>
                </a:solidFill>
              </a:rPr>
              <a:t>SAB, </a:t>
            </a:r>
            <a:r>
              <a:rPr lang="en-US">
                <a:solidFill>
                  <a:srgbClr val="00B0F0"/>
                </a:solidFill>
              </a:rPr>
              <a:t>SBC</a:t>
            </a:r>
            <a:r>
              <a:rPr lang="en-US"/>
              <a:t>, </a:t>
            </a:r>
            <a:r>
              <a:rPr lang="en-US">
                <a:solidFill>
                  <a:srgbClr val="FFC000"/>
                </a:solidFill>
              </a:rPr>
              <a:t>SCD</a:t>
            </a:r>
            <a:r>
              <a:rPr lang="en-US"/>
              <a:t>, SAD</a:t>
            </a:r>
          </a:p>
          <a:p>
            <a:pPr marL="457200" indent="-457200">
              <a:buAutoNum type="alphaLcPeriod"/>
            </a:pPr>
            <a:endParaRPr lang="en-US"/>
          </a:p>
          <a:p>
            <a:pPr marL="0" indent="0">
              <a:buNone/>
            </a:pPr>
            <a:endParaRPr lang="en-US"/>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75" y="1191196"/>
            <a:ext cx="3600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80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237"/>
            <a:ext cx="3379470" cy="1325563"/>
          </a:xfrm>
        </p:spPr>
        <p:txBody>
          <a:bodyPr/>
          <a:lstStyle/>
          <a:p>
            <a:r>
              <a:rPr lang="en-US"/>
              <a:t>1. Hình chóp</a:t>
            </a:r>
          </a:p>
        </p:txBody>
      </p:sp>
      <p:sp>
        <p:nvSpPr>
          <p:cNvPr id="3" name="Content Placeholder 2"/>
          <p:cNvSpPr>
            <a:spLocks noGrp="1"/>
          </p:cNvSpPr>
          <p:nvPr>
            <p:ph idx="1"/>
          </p:nvPr>
        </p:nvSpPr>
        <p:spPr>
          <a:xfrm>
            <a:off x="781050" y="1427956"/>
            <a:ext cx="6617970" cy="4866164"/>
          </a:xfrm>
        </p:spPr>
        <p:txBody>
          <a:bodyPr>
            <a:normAutofit/>
          </a:bodyPr>
          <a:lstStyle/>
          <a:p>
            <a:pPr marL="0" indent="0">
              <a:buNone/>
            </a:pPr>
            <a:r>
              <a:rPr lang="en-US">
                <a:solidFill>
                  <a:srgbClr val="FFFF00"/>
                </a:solidFill>
              </a:rPr>
              <a:t>a. Định nghĩa hình chóp: </a:t>
            </a:r>
          </a:p>
          <a:p>
            <a:pPr marL="0" indent="0">
              <a:buNone/>
            </a:pPr>
            <a:r>
              <a:rPr lang="en-US"/>
              <a:t>Hình chóp có mặt đáy là một đa giác, các mặt bên là những tam giác có chung một đỉnh.</a:t>
            </a:r>
          </a:p>
          <a:p>
            <a:pPr marL="0" indent="0">
              <a:buNone/>
            </a:pPr>
            <a:r>
              <a:rPr lang="en-US">
                <a:solidFill>
                  <a:srgbClr val="FFFF00"/>
                </a:solidFill>
              </a:rPr>
              <a:t>b. Ví dụ: </a:t>
            </a:r>
            <a:r>
              <a:rPr lang="en-US"/>
              <a:t>Cho hình chóp tứ giác S.ABCD</a:t>
            </a:r>
          </a:p>
          <a:p>
            <a:pPr>
              <a:buFontTx/>
              <a:buChar char="-"/>
            </a:pPr>
            <a:r>
              <a:rPr lang="en-US"/>
              <a:t>Mặt đáy: tứ giác ABCD</a:t>
            </a:r>
          </a:p>
          <a:p>
            <a:pPr>
              <a:buFontTx/>
              <a:buChar char="-"/>
            </a:pPr>
            <a:r>
              <a:rPr lang="en-US"/>
              <a:t>Đỉnh S</a:t>
            </a:r>
          </a:p>
          <a:p>
            <a:pPr>
              <a:buFontTx/>
              <a:buChar char="-"/>
            </a:pPr>
            <a:r>
              <a:rPr lang="en-US"/>
              <a:t>Mặt bên: </a:t>
            </a:r>
            <a:r>
              <a:rPr lang="en-US">
                <a:solidFill>
                  <a:srgbClr val="FF5050"/>
                </a:solidFill>
              </a:rPr>
              <a:t>SAB, </a:t>
            </a:r>
            <a:r>
              <a:rPr lang="en-US"/>
              <a:t>SBC, SCD, SAD</a:t>
            </a:r>
          </a:p>
          <a:p>
            <a:pPr>
              <a:buFontTx/>
              <a:buChar char="-"/>
            </a:pPr>
            <a:r>
              <a:rPr lang="en-US"/>
              <a:t>Đường cao</a:t>
            </a:r>
            <a:r>
              <a:rPr lang="en-US">
                <a:solidFill>
                  <a:srgbClr val="FFC000"/>
                </a:solidFill>
              </a:rPr>
              <a:t> SH</a:t>
            </a:r>
          </a:p>
          <a:p>
            <a:pPr>
              <a:buFontTx/>
              <a:buChar char="-"/>
            </a:pPr>
            <a:r>
              <a:rPr lang="en-US"/>
              <a:t>Cạnh bên SA, SB, SC, SD</a:t>
            </a:r>
          </a:p>
          <a:p>
            <a:pPr marL="457200" indent="-457200">
              <a:buAutoNum type="alphaLcPeriod"/>
            </a:pPr>
            <a:endParaRPr lang="en-US"/>
          </a:p>
          <a:p>
            <a:pPr marL="0" indent="0">
              <a:buNone/>
            </a:pPr>
            <a:endParaRPr lang="en-US"/>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495" y="1533525"/>
            <a:ext cx="36004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84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237"/>
            <a:ext cx="3379470" cy="1325563"/>
          </a:xfrm>
        </p:spPr>
        <p:txBody>
          <a:bodyPr/>
          <a:lstStyle/>
          <a:p>
            <a:r>
              <a:rPr lang="en-US"/>
              <a:t>1. Hình chóp</a:t>
            </a:r>
          </a:p>
        </p:txBody>
      </p:sp>
      <p:sp>
        <p:nvSpPr>
          <p:cNvPr id="3" name="Content Placeholder 2"/>
          <p:cNvSpPr>
            <a:spLocks noGrp="1"/>
          </p:cNvSpPr>
          <p:nvPr>
            <p:ph idx="1"/>
          </p:nvPr>
        </p:nvSpPr>
        <p:spPr>
          <a:xfrm>
            <a:off x="781050" y="1427956"/>
            <a:ext cx="6617970" cy="4866164"/>
          </a:xfrm>
        </p:spPr>
        <p:txBody>
          <a:bodyPr>
            <a:normAutofit/>
          </a:bodyPr>
          <a:lstStyle/>
          <a:p>
            <a:pPr marL="0" indent="0">
              <a:buNone/>
            </a:pPr>
            <a:r>
              <a:rPr lang="en-US">
                <a:solidFill>
                  <a:srgbClr val="FFFF00"/>
                </a:solidFill>
              </a:rPr>
              <a:t>a. Định nghĩa hình chóp: </a:t>
            </a:r>
          </a:p>
          <a:p>
            <a:pPr marL="0" indent="0">
              <a:buNone/>
            </a:pPr>
            <a:r>
              <a:rPr lang="en-US"/>
              <a:t>Hình chóp có mặt đáy là một đa giác, các mặt bên là những tam giác có chung một đỉnh.</a:t>
            </a:r>
          </a:p>
          <a:p>
            <a:pPr marL="0" indent="0">
              <a:buNone/>
            </a:pPr>
            <a:r>
              <a:rPr lang="en-US">
                <a:solidFill>
                  <a:srgbClr val="FFFF00"/>
                </a:solidFill>
              </a:rPr>
              <a:t>b. Ví dụ: </a:t>
            </a:r>
            <a:r>
              <a:rPr lang="en-US"/>
              <a:t>Cho hình chóp tứ giác S.ABCD</a:t>
            </a:r>
          </a:p>
          <a:p>
            <a:pPr>
              <a:buFontTx/>
              <a:buChar char="-"/>
            </a:pPr>
            <a:r>
              <a:rPr lang="en-US"/>
              <a:t>Mặt đáy: tứ giác ABCD</a:t>
            </a:r>
          </a:p>
          <a:p>
            <a:pPr>
              <a:buFontTx/>
              <a:buChar char="-"/>
            </a:pPr>
            <a:r>
              <a:rPr lang="en-US"/>
              <a:t>Đỉnh S</a:t>
            </a:r>
          </a:p>
          <a:p>
            <a:pPr>
              <a:buFontTx/>
              <a:buChar char="-"/>
            </a:pPr>
            <a:r>
              <a:rPr lang="en-US"/>
              <a:t>Mặt bên: </a:t>
            </a:r>
            <a:r>
              <a:rPr lang="en-US">
                <a:solidFill>
                  <a:srgbClr val="FF0000"/>
                </a:solidFill>
              </a:rPr>
              <a:t>SAB, </a:t>
            </a:r>
            <a:r>
              <a:rPr lang="en-US"/>
              <a:t>SBC, SCD, SAD</a:t>
            </a:r>
          </a:p>
          <a:p>
            <a:pPr>
              <a:buFontTx/>
              <a:buChar char="-"/>
            </a:pPr>
            <a:r>
              <a:rPr lang="en-US"/>
              <a:t>Đường cao</a:t>
            </a:r>
            <a:r>
              <a:rPr lang="en-US">
                <a:solidFill>
                  <a:srgbClr val="FFC000"/>
                </a:solidFill>
              </a:rPr>
              <a:t> SH</a:t>
            </a:r>
          </a:p>
          <a:p>
            <a:pPr>
              <a:buFontTx/>
              <a:buChar char="-"/>
            </a:pPr>
            <a:r>
              <a:rPr lang="en-US"/>
              <a:t>Cạnh bên </a:t>
            </a:r>
            <a:r>
              <a:rPr lang="en-US">
                <a:solidFill>
                  <a:srgbClr val="FF00FF"/>
                </a:solidFill>
              </a:rPr>
              <a:t>SA, SB, SC, SD</a:t>
            </a:r>
          </a:p>
          <a:p>
            <a:pPr marL="457200" indent="-457200">
              <a:buAutoNum type="alphaLcPeriod"/>
            </a:pPr>
            <a:endParaRPr lang="en-US"/>
          </a:p>
          <a:p>
            <a:pPr marL="0" indent="0">
              <a:buNone/>
            </a:pPr>
            <a:endParaRPr lang="en-US"/>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675" y="1731645"/>
            <a:ext cx="36004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70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
          <p:cNvSpPr>
            <a:spLocks noChangeArrowheads="1"/>
          </p:cNvSpPr>
          <p:nvPr/>
        </p:nvSpPr>
        <p:spPr bwMode="auto">
          <a:xfrm>
            <a:off x="5818505" y="213995"/>
            <a:ext cx="4065587" cy="2520950"/>
          </a:xfrm>
          <a:prstGeom prst="cloudCallout">
            <a:avLst>
              <a:gd name="adj1" fmla="val -47343"/>
              <a:gd name="adj2" fmla="val 68005"/>
            </a:avLst>
          </a:prstGeom>
          <a:solidFill>
            <a:srgbClr val="0099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000" b="1">
              <a:solidFill>
                <a:srgbClr val="FFFF00"/>
              </a:solidFill>
              <a:latin typeface="Palatino Linotype" pitchFamily="18" charset="0"/>
              <a:cs typeface="Times New Roman" pitchFamily="18" charset="0"/>
            </a:endParaRPr>
          </a:p>
          <a:p>
            <a:r>
              <a:rPr lang="en-US" altLang="en-US" sz="2000" b="1">
                <a:solidFill>
                  <a:schemeClr val="bg1"/>
                </a:solidFill>
                <a:latin typeface="Palatino Linotype" pitchFamily="18" charset="0"/>
                <a:cs typeface="Times New Roman" pitchFamily="18" charset="0"/>
              </a:rPr>
              <a:t>Em hãy quan sát </a:t>
            </a:r>
          </a:p>
          <a:p>
            <a:r>
              <a:rPr lang="en-US" altLang="en-US" sz="2000" b="1">
                <a:solidFill>
                  <a:schemeClr val="bg1"/>
                </a:solidFill>
                <a:latin typeface="Palatino Linotype" pitchFamily="18" charset="0"/>
                <a:cs typeface="Times New Roman" pitchFamily="18" charset="0"/>
              </a:rPr>
              <a:t> hình chóp tứ giác sau</a:t>
            </a:r>
          </a:p>
          <a:p>
            <a:r>
              <a:rPr lang="en-US" altLang="en-US" sz="2000" b="1">
                <a:solidFill>
                  <a:schemeClr val="bg1"/>
                </a:solidFill>
                <a:latin typeface="Palatino Linotype" pitchFamily="18" charset="0"/>
                <a:cs typeface="Times New Roman" pitchFamily="18" charset="0"/>
              </a:rPr>
              <a:t>và cho biết hình chóp</a:t>
            </a:r>
          </a:p>
          <a:p>
            <a:r>
              <a:rPr lang="en-US" altLang="en-US" sz="2000" b="1">
                <a:solidFill>
                  <a:schemeClr val="bg1"/>
                </a:solidFill>
                <a:latin typeface="Palatino Linotype" pitchFamily="18" charset="0"/>
                <a:cs typeface="Times New Roman" pitchFamily="18" charset="0"/>
              </a:rPr>
              <a:t>này có gì đặc biệt?</a:t>
            </a:r>
          </a:p>
          <a:p>
            <a:endParaRPr lang="vi-VN" altLang="en-US" sz="2000" b="1">
              <a:solidFill>
                <a:srgbClr val="FFFF00"/>
              </a:solidFill>
              <a:latin typeface="Palatino Linotype" pitchFamily="18" charset="0"/>
              <a:cs typeface="Times New Roman" pitchFamily="18" charset="0"/>
            </a:endParaRPr>
          </a:p>
          <a:p>
            <a:endParaRPr lang="en-US" altLang="en-US" sz="2000" b="1">
              <a:latin typeface="Palatino Linotype" pitchFamily="18" charset="0"/>
              <a:cs typeface="Times New Roman" pitchFamily="18" charset="0"/>
            </a:endParaRPr>
          </a:p>
        </p:txBody>
      </p:sp>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593" y="1474470"/>
            <a:ext cx="49815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66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32" y="194469"/>
            <a:ext cx="10515600" cy="1325563"/>
          </a:xfrm>
        </p:spPr>
        <p:txBody>
          <a:bodyPr/>
          <a:lstStyle/>
          <a:p>
            <a:r>
              <a:rPr lang="en-US"/>
              <a:t>2. Hình chóp đều</a:t>
            </a:r>
          </a:p>
        </p:txBody>
      </p:sp>
      <p:sp>
        <p:nvSpPr>
          <p:cNvPr id="52" name="Content Placeholder 2"/>
          <p:cNvSpPr>
            <a:spLocks noGrp="1"/>
          </p:cNvSpPr>
          <p:nvPr>
            <p:ph idx="1"/>
          </p:nvPr>
        </p:nvSpPr>
        <p:spPr>
          <a:xfrm>
            <a:off x="838200" y="1310640"/>
            <a:ext cx="10515600" cy="4866323"/>
          </a:xfrm>
        </p:spPr>
        <p:txBody>
          <a:bodyPr/>
          <a:lstStyle/>
          <a:p>
            <a:pPr marL="0" indent="0">
              <a:buNone/>
            </a:pPr>
            <a:r>
              <a:rPr lang="en-US">
                <a:solidFill>
                  <a:srgbClr val="FFFF00"/>
                </a:solidFill>
              </a:rPr>
              <a:t>a. Định nghĩa: </a:t>
            </a:r>
            <a:r>
              <a:rPr lang="en-US"/>
              <a:t>Hình chóp đều là hình chóp có mặt đáy là một đa giác đều, các mặt bên là những tam giác cân bằng nhau có chung đỉnh (là đỉnh của hình chóp).</a:t>
            </a:r>
          </a:p>
          <a:p>
            <a:pPr marL="0" indent="0">
              <a:buNone/>
            </a:pPr>
            <a:endParaRPr lang="en-US"/>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827" y="2232660"/>
            <a:ext cx="4073821"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71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32" y="194469"/>
            <a:ext cx="10515600" cy="1325563"/>
          </a:xfrm>
        </p:spPr>
        <p:txBody>
          <a:bodyPr/>
          <a:lstStyle/>
          <a:p>
            <a:r>
              <a:rPr lang="en-US"/>
              <a:t>2. Hình chóp đều</a:t>
            </a:r>
          </a:p>
        </p:txBody>
      </p:sp>
      <p:sp>
        <p:nvSpPr>
          <p:cNvPr id="52" name="Content Placeholder 2"/>
          <p:cNvSpPr>
            <a:spLocks noGrp="1"/>
          </p:cNvSpPr>
          <p:nvPr>
            <p:ph idx="1"/>
          </p:nvPr>
        </p:nvSpPr>
        <p:spPr>
          <a:xfrm>
            <a:off x="838200" y="1310640"/>
            <a:ext cx="10515600" cy="4866323"/>
          </a:xfrm>
        </p:spPr>
        <p:txBody>
          <a:bodyPr/>
          <a:lstStyle/>
          <a:p>
            <a:pPr marL="0" indent="0">
              <a:buNone/>
            </a:pPr>
            <a:r>
              <a:rPr lang="en-US">
                <a:solidFill>
                  <a:srgbClr val="FFFF00"/>
                </a:solidFill>
              </a:rPr>
              <a:t>a. Định nghĩa: </a:t>
            </a:r>
            <a:r>
              <a:rPr lang="en-US"/>
              <a:t>Hình chóp đều là hình chóp có mặt đáy là một đa giác đều, các mặt bên là những tam giác cân bằng nhau có chung đỉnh (là đỉnh của hình chóp).</a:t>
            </a:r>
          </a:p>
          <a:p>
            <a:pPr marL="0" indent="0">
              <a:buNone/>
            </a:pPr>
            <a:endParaRPr lang="en-US"/>
          </a:p>
          <a:p>
            <a:pPr marL="0" indent="0">
              <a:buNone/>
            </a:pPr>
            <a:endParaRPr lang="en-US"/>
          </a:p>
        </p:txBody>
      </p:sp>
      <p:sp>
        <p:nvSpPr>
          <p:cNvPr id="6" name="Content Placeholder 2"/>
          <p:cNvSpPr txBox="1">
            <a:spLocks/>
          </p:cNvSpPr>
          <p:nvPr/>
        </p:nvSpPr>
        <p:spPr>
          <a:xfrm>
            <a:off x="883920" y="2880360"/>
            <a:ext cx="6339840" cy="48663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1pPr>
            <a:lvl2pPr marL="6858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2400" b="1" kern="1200">
                <a:solidFill>
                  <a:schemeClr val="bg1"/>
                </a:solidFill>
                <a:latin typeface="Palatino Linotype" pitchFamily="18"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FFFF00"/>
                </a:solidFill>
              </a:rPr>
              <a:t>b. Nhận xét:</a:t>
            </a:r>
          </a:p>
          <a:p>
            <a:pPr marL="0" indent="0">
              <a:buFont typeface="Arial" panose="020B0604020202020204" pitchFamily="34" charset="0"/>
              <a:buNone/>
            </a:pPr>
            <a:r>
              <a:rPr lang="en-US"/>
              <a:t>Trên hình chóp đều S.ABCD</a:t>
            </a:r>
          </a:p>
          <a:p>
            <a:pPr marL="0" indent="0">
              <a:buFont typeface="Arial" panose="020B0604020202020204" pitchFamily="34" charset="0"/>
              <a:buNone/>
            </a:pPr>
            <a:r>
              <a:rPr lang="en-US"/>
              <a:t>- Chân đường cao H là tâm </a:t>
            </a:r>
            <a:r>
              <a:rPr lang="en-US">
                <a:solidFill>
                  <a:srgbClr val="FFC000"/>
                </a:solidFill>
              </a:rPr>
              <a:t>đường tròn</a:t>
            </a:r>
            <a:r>
              <a:rPr lang="en-US"/>
              <a:t> đi qua các đỉnh của mặt đáy</a:t>
            </a:r>
          </a:p>
          <a:p>
            <a:pPr marL="0" indent="0">
              <a:buFont typeface="Arial" panose="020B0604020202020204" pitchFamily="34" charset="0"/>
              <a:buNone/>
            </a:pPr>
            <a:r>
              <a:rPr lang="en-US"/>
              <a:t> </a:t>
            </a:r>
            <a:endParaRPr lang="en-US">
              <a:solidFill>
                <a:srgbClr val="FFC000"/>
              </a:solidFill>
            </a:endParaRP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035" y="2192655"/>
            <a:ext cx="4202973" cy="433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566345">
            <a:off x="7633885" y="4844297"/>
            <a:ext cx="4203951" cy="1412172"/>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269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6809</TotalTime>
  <Words>2264</Words>
  <Application>Microsoft Office PowerPoint</Application>
  <PresentationFormat>Widescreen</PresentationFormat>
  <Paragraphs>248</Paragraphs>
  <Slides>27</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.VnTime</vt:lpstr>
      <vt:lpstr>Arial</vt:lpstr>
      <vt:lpstr>Calibri</vt:lpstr>
      <vt:lpstr>Calibri Light</vt:lpstr>
      <vt:lpstr>Cambria Math</vt:lpstr>
      <vt:lpstr>Palatino Linotype</vt:lpstr>
      <vt:lpstr>Tahoma</vt:lpstr>
      <vt:lpstr>VNI-Times</vt:lpstr>
      <vt:lpstr>Office Theme</vt:lpstr>
      <vt:lpstr>Equation</vt:lpstr>
      <vt:lpstr>PowerPoint Presentation</vt:lpstr>
      <vt:lpstr>PowerPoint Presentation</vt:lpstr>
      <vt:lpstr>I. Hình chóp đều và hình chóp cụt đều 1. Hình chóp</vt:lpstr>
      <vt:lpstr>1. Hình chóp</vt:lpstr>
      <vt:lpstr>1. Hình chóp</vt:lpstr>
      <vt:lpstr>1. Hình chóp</vt:lpstr>
      <vt:lpstr>PowerPoint Presentation</vt:lpstr>
      <vt:lpstr>2. Hình chóp đều</vt:lpstr>
      <vt:lpstr>2. Hình chóp đều</vt:lpstr>
      <vt:lpstr>2. Hình chóp đều</vt:lpstr>
      <vt:lpstr>2. Hình chóp đều</vt:lpstr>
      <vt:lpstr>c. Các bước vẽ hình chóp đều S. ABCD</vt:lpstr>
      <vt:lpstr>PowerPoint Presentation</vt:lpstr>
      <vt:lpstr>PowerPoint Presentation</vt:lpstr>
      <vt:lpstr>PowerPoint Presentation</vt:lpstr>
      <vt:lpstr>PowerPoint Presentation</vt:lpstr>
      <vt:lpstr>II. Diện tích xung quanh và thể tích hình chóp đều 1. Diện tích xung quanh hình chóp đều</vt:lpstr>
      <vt:lpstr>II. Diện tích xung quanh và thể tích hình chóp đều 2. Thể tích hình chóp đều</vt:lpstr>
      <vt:lpstr>II. Diện tích xung quanh và thể tích hình chóp đều</vt:lpstr>
      <vt:lpstr>PowerPoint Presentation</vt:lpstr>
      <vt:lpstr>III. Bài tập</vt:lpstr>
      <vt:lpstr>III. Bài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511</cp:revision>
  <cp:lastPrinted>2020-04-06T02:37:31Z</cp:lastPrinted>
  <dcterms:created xsi:type="dcterms:W3CDTF">2020-03-05T15:19:26Z</dcterms:created>
  <dcterms:modified xsi:type="dcterms:W3CDTF">2023-05-02T13:19:21Z</dcterms:modified>
</cp:coreProperties>
</file>