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65" r:id="rId6"/>
    <p:sldId id="295" r:id="rId7"/>
    <p:sldId id="317" r:id="rId8"/>
    <p:sldId id="297" r:id="rId9"/>
    <p:sldId id="298" r:id="rId10"/>
    <p:sldId id="299" r:id="rId11"/>
    <p:sldId id="307" r:id="rId12"/>
    <p:sldId id="306" r:id="rId13"/>
    <p:sldId id="310" r:id="rId14"/>
    <p:sldId id="308" r:id="rId15"/>
    <p:sldId id="311" r:id="rId16"/>
    <p:sldId id="312" r:id="rId17"/>
    <p:sldId id="314" r:id="rId18"/>
    <p:sldId id="313" r:id="rId19"/>
    <p:sldId id="315" r:id="rId20"/>
    <p:sldId id="316" r:id="rId21"/>
    <p:sldId id="279"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FF"/>
    <a:srgbClr val="000099"/>
    <a:srgbClr val="CCECFF"/>
    <a:srgbClr val="FFFF66"/>
    <a:srgbClr val="00CCFF"/>
    <a:srgbClr val="008000"/>
    <a:srgbClr val="FF33CC"/>
    <a:srgbClr val="15142A"/>
    <a:srgbClr val="FAE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77" d="100"/>
          <a:sy n="77" d="100"/>
        </p:scale>
        <p:origin x="132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1.wmf"/><Relationship Id="rId1" Type="http://schemas.openxmlformats.org/officeDocument/2006/relationships/image" Target="../media/image50.e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1.wmf"/><Relationship Id="rId7" Type="http://schemas.openxmlformats.org/officeDocument/2006/relationships/image" Target="../media/image76.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wmf"/><Relationship Id="rId5" Type="http://schemas.openxmlformats.org/officeDocument/2006/relationships/image" Target="../media/image21.emf"/><Relationship Id="rId4"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wmf"/><Relationship Id="rId7" Type="http://schemas.openxmlformats.org/officeDocument/2006/relationships/image" Target="../media/image34.e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6.wmf"/><Relationship Id="rId1" Type="http://schemas.openxmlformats.org/officeDocument/2006/relationships/image" Target="../media/image28.w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emf"/><Relationship Id="rId4"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9.wmf"/><Relationship Id="rId5" Type="http://schemas.openxmlformats.org/officeDocument/2006/relationships/image" Target="../media/image48.e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emf"/><Relationship Id="rId5" Type="http://schemas.openxmlformats.org/officeDocument/2006/relationships/image" Target="../media/image54.emf"/><Relationship Id="rId4"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791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239297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37995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6/27/2022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6/27/2022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8.emf"/><Relationship Id="rId18" Type="http://schemas.openxmlformats.org/officeDocument/2006/relationships/image" Target="../media/image10.png"/><Relationship Id="rId3" Type="http://schemas.openxmlformats.org/officeDocument/2006/relationships/image" Target="../media/image47.png"/><Relationship Id="rId7" Type="http://schemas.openxmlformats.org/officeDocument/2006/relationships/image" Target="../media/image40.wmf"/><Relationship Id="rId12" Type="http://schemas.openxmlformats.org/officeDocument/2006/relationships/oleObject" Target="../embeddings/oleObject38.bin"/><Relationship Id="rId17" Type="http://schemas.openxmlformats.org/officeDocument/2006/relationships/hyperlink" Target="https://www.publicdomainpictures.net/en/view-image.php?image=317882&amp;picture=abstract-background" TargetMode="External"/><Relationship Id="rId2" Type="http://schemas.openxmlformats.org/officeDocument/2006/relationships/slideLayout" Target="../slideLayouts/slideLayout2.xml"/><Relationship Id="rId16" Type="http://schemas.openxmlformats.org/officeDocument/2006/relationships/image" Target="../media/image9.jpeg"/><Relationship Id="rId1" Type="http://schemas.openxmlformats.org/officeDocument/2006/relationships/vmlDrawing" Target="../drawings/vmlDrawing8.vml"/><Relationship Id="rId6" Type="http://schemas.openxmlformats.org/officeDocument/2006/relationships/oleObject" Target="../embeddings/oleObject35.bin"/><Relationship Id="rId11" Type="http://schemas.openxmlformats.org/officeDocument/2006/relationships/image" Target="../media/image46.wmf"/><Relationship Id="rId5" Type="http://schemas.openxmlformats.org/officeDocument/2006/relationships/image" Target="../media/image39.wmf"/><Relationship Id="rId15" Type="http://schemas.openxmlformats.org/officeDocument/2006/relationships/image" Target="../media/image49.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5.wmf"/><Relationship Id="rId14"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4.bin"/><Relationship Id="rId3" Type="http://schemas.openxmlformats.org/officeDocument/2006/relationships/image" Target="../media/image55.png"/><Relationship Id="rId7" Type="http://schemas.openxmlformats.org/officeDocument/2006/relationships/oleObject" Target="../embeddings/oleObject41.bin"/><Relationship Id="rId12" Type="http://schemas.openxmlformats.org/officeDocument/2006/relationships/image" Target="../media/image53.emf"/><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hyperlink" Target="http://www.allwhitebackground.com/colorful-background-images.html" TargetMode="External"/><Relationship Id="rId1" Type="http://schemas.openxmlformats.org/officeDocument/2006/relationships/vmlDrawing" Target="../drawings/vmlDrawing9.vml"/><Relationship Id="rId6" Type="http://schemas.openxmlformats.org/officeDocument/2006/relationships/image" Target="../media/image56.png"/><Relationship Id="rId11" Type="http://schemas.openxmlformats.org/officeDocument/2006/relationships/oleObject" Target="../embeddings/oleObject43.bin"/><Relationship Id="rId5" Type="http://schemas.openxmlformats.org/officeDocument/2006/relationships/image" Target="../media/image50.emf"/><Relationship Id="rId15" Type="http://schemas.openxmlformats.org/officeDocument/2006/relationships/image" Target="../media/image5.jpeg"/><Relationship Id="rId10" Type="http://schemas.openxmlformats.org/officeDocument/2006/relationships/image" Target="../media/image52.wmf"/><Relationship Id="rId4" Type="http://schemas.openxmlformats.org/officeDocument/2006/relationships/oleObject" Target="../embeddings/oleObject40.bin"/><Relationship Id="rId9" Type="http://schemas.openxmlformats.org/officeDocument/2006/relationships/oleObject" Target="../embeddings/oleObject42.bin"/><Relationship Id="rId14" Type="http://schemas.openxmlformats.org/officeDocument/2006/relationships/image" Target="../media/image54.emf"/></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8.wmf"/><Relationship Id="rId3" Type="http://schemas.openxmlformats.org/officeDocument/2006/relationships/image" Target="../media/image55.png"/><Relationship Id="rId7" Type="http://schemas.openxmlformats.org/officeDocument/2006/relationships/oleObject" Target="../embeddings/oleObject46.bin"/><Relationship Id="rId12"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vmlDrawing" Target="../drawings/vmlDrawing10.vml"/><Relationship Id="rId6" Type="http://schemas.openxmlformats.org/officeDocument/2006/relationships/image" Target="../media/image59.png"/><Relationship Id="rId11" Type="http://schemas.openxmlformats.org/officeDocument/2006/relationships/image" Target="../media/image57.wmf"/><Relationship Id="rId5" Type="http://schemas.openxmlformats.org/officeDocument/2006/relationships/image" Target="../media/image50.emf"/><Relationship Id="rId15" Type="http://schemas.openxmlformats.org/officeDocument/2006/relationships/hyperlink" Target="http://www.allwhitebackground.com/colorful-background-images.html" TargetMode="External"/><Relationship Id="rId10" Type="http://schemas.openxmlformats.org/officeDocument/2006/relationships/oleObject" Target="../embeddings/oleObject47.bin"/><Relationship Id="rId4" Type="http://schemas.openxmlformats.org/officeDocument/2006/relationships/oleObject" Target="../embeddings/oleObject45.bin"/><Relationship Id="rId9" Type="http://schemas.openxmlformats.org/officeDocument/2006/relationships/image" Target="../media/image60.png"/><Relationship Id="rId1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5.wmf"/><Relationship Id="rId3" Type="http://schemas.openxmlformats.org/officeDocument/2006/relationships/image" Target="../media/image68.png"/><Relationship Id="rId7" Type="http://schemas.openxmlformats.org/officeDocument/2006/relationships/image" Target="../media/image62.wmf"/><Relationship Id="rId12" Type="http://schemas.openxmlformats.org/officeDocument/2006/relationships/oleObject" Target="../embeddings/oleObject53.bin"/><Relationship Id="rId17"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11.vml"/><Relationship Id="rId6" Type="http://schemas.openxmlformats.org/officeDocument/2006/relationships/oleObject" Target="../embeddings/oleObject50.bin"/><Relationship Id="rId11" Type="http://schemas.openxmlformats.org/officeDocument/2006/relationships/image" Target="../media/image64.e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3.wmf"/><Relationship Id="rId14" Type="http://schemas.openxmlformats.org/officeDocument/2006/relationships/oleObject" Target="../embeddings/oleObject5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3.wmf"/><Relationship Id="rId18" Type="http://schemas.openxmlformats.org/officeDocument/2006/relationships/image" Target="../media/image6.png"/><Relationship Id="rId3" Type="http://schemas.openxmlformats.org/officeDocument/2006/relationships/oleObject" Target="../embeddings/oleObject56.bin"/><Relationship Id="rId7" Type="http://schemas.openxmlformats.org/officeDocument/2006/relationships/image" Target="../media/image75.png"/><Relationship Id="rId12" Type="http://schemas.openxmlformats.org/officeDocument/2006/relationships/oleObject" Target="../embeddings/oleObject60.bin"/><Relationship Id="rId17" Type="http://schemas.openxmlformats.org/officeDocument/2006/relationships/hyperlink" Target="http://www.allwhitebackground.com/colorful-background-images.html" TargetMode="External"/><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vmlDrawing" Target="../drawings/vmlDrawing12.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57.bin"/><Relationship Id="rId15" Type="http://schemas.openxmlformats.org/officeDocument/2006/relationships/image" Target="../media/image74.wmf"/><Relationship Id="rId10" Type="http://schemas.openxmlformats.org/officeDocument/2006/relationships/oleObject" Target="../embeddings/oleObject59.bin"/><Relationship Id="rId4" Type="http://schemas.openxmlformats.org/officeDocument/2006/relationships/image" Target="../media/image69.wmf"/><Relationship Id="rId9" Type="http://schemas.openxmlformats.org/officeDocument/2006/relationships/image" Target="../media/image71.wmf"/><Relationship Id="rId14" Type="http://schemas.openxmlformats.org/officeDocument/2006/relationships/oleObject" Target="../embeddings/oleObject6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3.wmf"/><Relationship Id="rId18" Type="http://schemas.openxmlformats.org/officeDocument/2006/relationships/oleObject" Target="../embeddings/oleObject69.bin"/><Relationship Id="rId3" Type="http://schemas.openxmlformats.org/officeDocument/2006/relationships/oleObject" Target="../embeddings/oleObject62.bin"/><Relationship Id="rId21" Type="http://schemas.openxmlformats.org/officeDocument/2006/relationships/hyperlink" Target="http://www.allwhitebackground.com/colorful-background-images.html" TargetMode="External"/><Relationship Id="rId7" Type="http://schemas.openxmlformats.org/officeDocument/2006/relationships/image" Target="../media/image75.png"/><Relationship Id="rId12" Type="http://schemas.openxmlformats.org/officeDocument/2006/relationships/oleObject" Target="../embeddings/oleObject66.bin"/><Relationship Id="rId17"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68.bin"/><Relationship Id="rId20" Type="http://schemas.openxmlformats.org/officeDocument/2006/relationships/image" Target="../media/image5.jpeg"/><Relationship Id="rId1" Type="http://schemas.openxmlformats.org/officeDocument/2006/relationships/vmlDrawing" Target="../drawings/vmlDrawing13.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63.bin"/><Relationship Id="rId15" Type="http://schemas.openxmlformats.org/officeDocument/2006/relationships/image" Target="../media/image74.wmf"/><Relationship Id="rId10" Type="http://schemas.openxmlformats.org/officeDocument/2006/relationships/oleObject" Target="../embeddings/oleObject65.bin"/><Relationship Id="rId19" Type="http://schemas.openxmlformats.org/officeDocument/2006/relationships/image" Target="../media/image77.wmf"/><Relationship Id="rId4" Type="http://schemas.openxmlformats.org/officeDocument/2006/relationships/image" Target="../media/image69.wmf"/><Relationship Id="rId9" Type="http://schemas.openxmlformats.org/officeDocument/2006/relationships/image" Target="../media/image71.wmf"/><Relationship Id="rId14" Type="http://schemas.openxmlformats.org/officeDocument/2006/relationships/oleObject" Target="../embeddings/oleObject67.bin"/><Relationship Id="rId22"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4.bin"/><Relationship Id="rId3" Type="http://schemas.openxmlformats.org/officeDocument/2006/relationships/oleObject" Target="../embeddings/oleObject70.bin"/><Relationship Id="rId7" Type="http://schemas.openxmlformats.org/officeDocument/2006/relationships/oleObject" Target="../embeddings/oleObject71.bin"/><Relationship Id="rId12" Type="http://schemas.openxmlformats.org/officeDocument/2006/relationships/image" Target="../media/image81.emf"/><Relationship Id="rId17" Type="http://schemas.openxmlformats.org/officeDocument/2006/relationships/image" Target="../media/image86.png"/><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4.vml"/><Relationship Id="rId6" Type="http://schemas.openxmlformats.org/officeDocument/2006/relationships/image" Target="../media/image85.png"/><Relationship Id="rId11" Type="http://schemas.openxmlformats.org/officeDocument/2006/relationships/oleObject" Target="../embeddings/oleObject73.bin"/><Relationship Id="rId5" Type="http://schemas.openxmlformats.org/officeDocument/2006/relationships/image" Target="../media/image84.png"/><Relationship Id="rId15" Type="http://schemas.openxmlformats.org/officeDocument/2006/relationships/oleObject" Target="../embeddings/oleObject75.bin"/><Relationship Id="rId10" Type="http://schemas.openxmlformats.org/officeDocument/2006/relationships/image" Target="../media/image80.wmf"/><Relationship Id="rId4" Type="http://schemas.openxmlformats.org/officeDocument/2006/relationships/image" Target="../media/image78.wmf"/><Relationship Id="rId9" Type="http://schemas.openxmlformats.org/officeDocument/2006/relationships/oleObject" Target="../embeddings/oleObject72.bin"/><Relationship Id="rId14" Type="http://schemas.openxmlformats.org/officeDocument/2006/relationships/image" Target="../media/image82.wmf"/></Relationships>
</file>

<file path=ppt/slides/_rels/slide17.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8.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9.bin"/><Relationship Id="rId14" Type="http://schemas.openxmlformats.org/officeDocument/2006/relationships/image" Target="../media/image9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hyperlink" Target="https://www.wisc-online.com/assetrepository/viewasset?id=1508" TargetMode="Externa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hyperlink" Target="https://www.publicdomainpictures.net/en/view-image.php?image=317882&amp;picture=abstract-background" TargetMode="External"/><Relationship Id="rId4" Type="http://schemas.openxmlformats.org/officeDocument/2006/relationships/hyperlink" Target="http://www.allwhitebackground.com/colorful-background-images.html" TargetMode="External"/><Relationship Id="rId9" Type="http://schemas.openxmlformats.org/officeDocument/2006/relationships/image" Target="../media/image9.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hyperlink" Target="http://www.allwhitebackground.com/colorful-background-images.html" TargetMode="External"/><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6.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6.bin"/><Relationship Id="rId1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oleObject" Target="../embeddings/oleObject3.bin"/><Relationship Id="rId12" Type="http://schemas.openxmlformats.org/officeDocument/2006/relationships/image" Target="../media/image20.emf"/><Relationship Id="rId17" Type="http://schemas.openxmlformats.org/officeDocument/2006/relationships/hyperlink" Target="https://www.wisc-online.com/assetrepository/viewasset?id=1508" TargetMode="External"/><Relationship Id="rId2" Type="http://schemas.openxmlformats.org/officeDocument/2006/relationships/slideLayout" Target="../slideLayouts/slideLayout2.xml"/><Relationship Id="rId16" Type="http://schemas.openxmlformats.org/officeDocument/2006/relationships/image" Target="../media/image7.jpeg"/><Relationship Id="rId1" Type="http://schemas.openxmlformats.org/officeDocument/2006/relationships/vmlDrawing" Target="../drawings/vmlDrawing3.vml"/><Relationship Id="rId6" Type="http://schemas.openxmlformats.org/officeDocument/2006/relationships/image" Target="../media/image22.png"/><Relationship Id="rId11" Type="http://schemas.openxmlformats.org/officeDocument/2006/relationships/oleObject" Target="../embeddings/oleObject5.bin"/><Relationship Id="rId5" Type="http://schemas.openxmlformats.org/officeDocument/2006/relationships/image" Target="../media/image17.wmf"/><Relationship Id="rId15" Type="http://schemas.openxmlformats.org/officeDocument/2006/relationships/oleObject" Target="../embeddings/oleObject7.bin"/><Relationship Id="rId10" Type="http://schemas.openxmlformats.org/officeDocument/2006/relationships/image" Target="../media/image19.e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23.wmf"/><Relationship Id="rId10" Type="http://schemas.openxmlformats.org/officeDocument/2006/relationships/image" Target="../media/image27.png"/><Relationship Id="rId4" Type="http://schemas.openxmlformats.org/officeDocument/2006/relationships/oleObject" Target="../embeddings/oleObject8.bin"/><Relationship Id="rId9" Type="http://schemas.openxmlformats.org/officeDocument/2006/relationships/image" Target="../media/image25.wmf"/></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7.bin"/><Relationship Id="rId18" Type="http://schemas.openxmlformats.org/officeDocument/2006/relationships/image" Target="../media/image35.emf"/><Relationship Id="rId3" Type="http://schemas.openxmlformats.org/officeDocument/2006/relationships/oleObject" Target="../embeddings/oleObject12.bin"/><Relationship Id="rId21" Type="http://schemas.openxmlformats.org/officeDocument/2006/relationships/image" Target="../media/image8.png"/><Relationship Id="rId7" Type="http://schemas.openxmlformats.org/officeDocument/2006/relationships/oleObject" Target="../embeddings/oleObject14.bin"/><Relationship Id="rId12" Type="http://schemas.openxmlformats.org/officeDocument/2006/relationships/image" Target="../media/image32.w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34.emf"/><Relationship Id="rId20" Type="http://schemas.openxmlformats.org/officeDocument/2006/relationships/hyperlink" Target="https://www.wisc-online.com/assetrepository/viewasset?id=1508" TargetMode="External"/><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31.wmf"/><Relationship Id="rId19" Type="http://schemas.openxmlformats.org/officeDocument/2006/relationships/image" Target="../media/image7.jpeg"/><Relationship Id="rId4" Type="http://schemas.openxmlformats.org/officeDocument/2006/relationships/image" Target="../media/image28.wmf"/><Relationship Id="rId9" Type="http://schemas.openxmlformats.org/officeDocument/2006/relationships/oleObject" Target="../embeddings/oleObject15.bin"/><Relationship Id="rId14" Type="http://schemas.openxmlformats.org/officeDocument/2006/relationships/image" Target="../media/image33.emf"/></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7.emf"/><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hyperlink" Target="https://www.wisc-online.com/assetrepository/viewasset?id=1508" TargetMode="External"/><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7.jpeg"/><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3.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3.emf"/><Relationship Id="rId18" Type="http://schemas.openxmlformats.org/officeDocument/2006/relationships/oleObject" Target="../embeddings/oleObject33.bin"/><Relationship Id="rId3" Type="http://schemas.openxmlformats.org/officeDocument/2006/relationships/image" Target="../media/image47.png"/><Relationship Id="rId21" Type="http://schemas.openxmlformats.org/officeDocument/2006/relationships/hyperlink" Target="https://www.publicdomainpictures.net/en/view-image.php?image=317882&amp;picture=abstract-background" TargetMode="External"/><Relationship Id="rId7" Type="http://schemas.openxmlformats.org/officeDocument/2006/relationships/image" Target="../media/image40.wmf"/><Relationship Id="rId12" Type="http://schemas.openxmlformats.org/officeDocument/2006/relationships/oleObject" Target="../embeddings/oleObject30.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image" Target="../media/image9.jpeg"/><Relationship Id="rId1" Type="http://schemas.openxmlformats.org/officeDocument/2006/relationships/vmlDrawing" Target="../drawings/vmlDrawing7.vml"/><Relationship Id="rId6" Type="http://schemas.openxmlformats.org/officeDocument/2006/relationships/oleObject" Target="../embeddings/oleObject27.bin"/><Relationship Id="rId11" Type="http://schemas.openxmlformats.org/officeDocument/2006/relationships/image" Target="../media/image42.e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9.bin"/><Relationship Id="rId19" Type="http://schemas.openxmlformats.org/officeDocument/2006/relationships/image" Target="../media/image46.wmf"/><Relationship Id="rId4" Type="http://schemas.openxmlformats.org/officeDocument/2006/relationships/oleObject" Target="../embeddings/oleObject26.bin"/><Relationship Id="rId9" Type="http://schemas.openxmlformats.org/officeDocument/2006/relationships/image" Target="../media/image41.emf"/><Relationship Id="rId14" Type="http://schemas.openxmlformats.org/officeDocument/2006/relationships/oleObject" Target="../embeddings/oleObject31.bin"/><Relationship Id="rId2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 LƯU THỊ VÀ</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0" name="Subtitle 2">
            <a:extLst>
              <a:ext uri="{FF2B5EF4-FFF2-40B4-BE49-F238E27FC236}">
                <a16:creationId xmlns:a16="http://schemas.microsoft.com/office/drawing/2014/main" id="{2AD9E799-BB37-419F-A0BF-C7FC1F60C9C8}"/>
              </a:ext>
            </a:extLst>
          </p:cNvPr>
          <p:cNvSpPr txBox="1">
            <a:spLocks/>
          </p:cNvSpPr>
          <p:nvPr/>
        </p:nvSpPr>
        <p:spPr>
          <a:xfrm>
            <a:off x="414760" y="313293"/>
            <a:ext cx="568124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PHÒNG GD&amp;ĐT ……….</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2">
            <a:extLst>
              <a:ext uri="{FF2B5EF4-FFF2-40B4-BE49-F238E27FC236}">
                <a16:creationId xmlns:a16="http://schemas.microsoft.com/office/drawing/2014/main" id="{D6C85CFF-FCBE-4096-B81E-5264973C7896}"/>
              </a:ext>
            </a:extLst>
          </p:cNvPr>
          <p:cNvSpPr>
            <a:spLocks noGrp="1"/>
          </p:cNvSpPr>
          <p:nvPr>
            <p:ph type="ctrTitle"/>
          </p:nvPr>
        </p:nvSpPr>
        <p:spPr>
          <a:xfrm>
            <a:off x="262360" y="2080160"/>
            <a:ext cx="11952372" cy="1417123"/>
          </a:xfrm>
        </p:spPr>
        <p:txBody>
          <a:bodyPr>
            <a:noAutofit/>
          </a:bodyPr>
          <a:lstStyle/>
          <a:p>
            <a:r>
              <a:rPr lang="en-US" sz="5000" b="1">
                <a:solidFill>
                  <a:srgbClr val="FFFF00"/>
                </a:solidFill>
                <a:latin typeface="Times New Roman" panose="02020603050405020304" pitchFamily="18" charset="0"/>
                <a:cs typeface="Times New Roman" panose="02020603050405020304" pitchFamily="18" charset="0"/>
              </a:rPr>
              <a:t/>
            </a:r>
            <a:br>
              <a:rPr lang="en-US" sz="5000" b="1">
                <a:solidFill>
                  <a:srgbClr val="FFFF00"/>
                </a:solidFill>
                <a:latin typeface="Times New Roman" panose="02020603050405020304" pitchFamily="18" charset="0"/>
                <a:cs typeface="Times New Roman" panose="02020603050405020304" pitchFamily="18" charset="0"/>
              </a:rPr>
            </a:br>
            <a:r>
              <a:rPr lang="en-US" sz="5000" b="1">
                <a:solidFill>
                  <a:srgbClr val="FFFF00"/>
                </a:solidFill>
                <a:latin typeface="Times New Roman" panose="02020603050405020304" pitchFamily="18" charset="0"/>
                <a:cs typeface="Times New Roman" panose="02020603050405020304" pitchFamily="18" charset="0"/>
              </a:rPr>
              <a:t>TỈ LỆ THỨC</a:t>
            </a:r>
            <a:endParaRPr lang="en-US" sz="5000" b="1" dirty="0">
              <a:solidFill>
                <a:srgbClr val="FFFF00"/>
              </a:solidFill>
              <a:latin typeface="Times New Roman" panose="02020603050405020304" pitchFamily="18" charset="0"/>
              <a:cs typeface="Times New Roman" panose="02020603050405020304" pitchFamily="18" charset="0"/>
            </a:endParaRPr>
          </a:p>
        </p:txBody>
      </p:sp>
      <p:sp>
        <p:nvSpPr>
          <p:cNvPr id="16" name="!!1">
            <a:extLst>
              <a:ext uri="{FF2B5EF4-FFF2-40B4-BE49-F238E27FC236}">
                <a16:creationId xmlns:a16="http://schemas.microsoft.com/office/drawing/2014/main" id="{53EB09DB-B358-426C-8ABE-7ABC0353CAA7}"/>
              </a:ext>
            </a:extLst>
          </p:cNvPr>
          <p:cNvSpPr txBox="1"/>
          <p:nvPr/>
        </p:nvSpPr>
        <p:spPr>
          <a:xfrm>
            <a:off x="4196169" y="1660809"/>
            <a:ext cx="3935460" cy="861774"/>
          </a:xfrm>
          <a:prstGeom prst="rect">
            <a:avLst/>
          </a:prstGeom>
          <a:noFill/>
        </p:spPr>
        <p:txBody>
          <a:bodyPr wrap="square">
            <a:spAutoFit/>
          </a:bodyPr>
          <a:lstStyle/>
          <a:p>
            <a:r>
              <a:rPr lang="vi-VN" sz="4800" b="1">
                <a:solidFill>
                  <a:srgbClr val="FFFF00"/>
                </a:solidFill>
                <a:latin typeface="Times New Roman" panose="02020603050405020304" pitchFamily="18" charset="0"/>
                <a:cs typeface="Times New Roman" panose="02020603050405020304" pitchFamily="18" charset="0"/>
              </a:rPr>
              <a:t>Bài 5 – Tiết 1:</a:t>
            </a:r>
            <a:endParaRPr lang="en-US" sz="4800">
              <a:solidFill>
                <a:srgbClr val="FFFF00"/>
              </a:solidFill>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 ĐỊNH NGHĨA:</a:t>
            </a:r>
          </a:p>
        </p:txBody>
      </p:sp>
      <p:sp>
        <p:nvSpPr>
          <p:cNvPr id="5" name="TextBox 4">
            <a:extLst>
              <a:ext uri="{FF2B5EF4-FFF2-40B4-BE49-F238E27FC236}">
                <a16:creationId xmlns:a16="http://schemas.microsoft.com/office/drawing/2014/main" id="{DC4DD00E-39EB-C986-0CAD-3254955985E9}"/>
              </a:ext>
            </a:extLst>
          </p:cNvPr>
          <p:cNvSpPr txBox="1"/>
          <p:nvPr/>
        </p:nvSpPr>
        <p:spPr>
          <a:xfrm>
            <a:off x="1409643" y="587282"/>
            <a:ext cx="8899071" cy="658835"/>
          </a:xfrm>
          <a:prstGeom prst="rect">
            <a:avLst/>
          </a:prstGeom>
          <a:noFill/>
        </p:spPr>
        <p:txBody>
          <a:bodyPr wrap="square" rtlCol="0">
            <a:spAutoFit/>
          </a:bodyPr>
          <a:lstStyle/>
          <a:p>
            <a:pPr>
              <a:lnSpc>
                <a:spcPct val="150000"/>
              </a:lnSpc>
            </a:pPr>
            <a:r>
              <a:rPr lang="vi-VN" sz="2800"/>
              <a:t>Từ các tỉ số sau đây có lập được tỉ lệ thức không?</a:t>
            </a:r>
          </a:p>
        </p:txBody>
      </p:sp>
      <p:sp>
        <p:nvSpPr>
          <p:cNvPr id="6" name="TextBox 5">
            <a:extLst>
              <a:ext uri="{FF2B5EF4-FFF2-40B4-BE49-F238E27FC236}">
                <a16:creationId xmlns:a16="http://schemas.microsoft.com/office/drawing/2014/main" id="{3FFC27D9-6434-7AB6-D94F-1F90D9E4D898}"/>
              </a:ext>
            </a:extLst>
          </p:cNvPr>
          <p:cNvSpPr txBox="1"/>
          <p:nvPr/>
        </p:nvSpPr>
        <p:spPr>
          <a:xfrm>
            <a:off x="325905" y="2930744"/>
            <a:ext cx="8899071" cy="658835"/>
          </a:xfrm>
          <a:prstGeom prst="rect">
            <a:avLst/>
          </a:prstGeom>
          <a:noFill/>
        </p:spPr>
        <p:txBody>
          <a:bodyPr wrap="square" rtlCol="0">
            <a:spAutoFit/>
          </a:bodyPr>
          <a:lstStyle/>
          <a:p>
            <a:pPr>
              <a:lnSpc>
                <a:spcPct val="150000"/>
              </a:lnSpc>
            </a:pPr>
            <a:r>
              <a:rPr lang="vi-VN" sz="2800"/>
              <a:t>b) Ta có:                           ; </a:t>
            </a:r>
          </a:p>
        </p:txBody>
      </p:sp>
      <p:pic>
        <p:nvPicPr>
          <p:cNvPr id="3" name="Picture 2">
            <a:extLst>
              <a:ext uri="{FF2B5EF4-FFF2-40B4-BE49-F238E27FC236}">
                <a16:creationId xmlns:a16="http://schemas.microsoft.com/office/drawing/2014/main" id="{B7D18ADD-8E99-6919-957B-6CAC8DFB066B}"/>
              </a:ext>
            </a:extLst>
          </p:cNvPr>
          <p:cNvPicPr>
            <a:picLocks noChangeAspect="1"/>
          </p:cNvPicPr>
          <p:nvPr/>
        </p:nvPicPr>
        <p:blipFill>
          <a:blip r:embed="rId3"/>
          <a:stretch>
            <a:fillRect/>
          </a:stretch>
        </p:blipFill>
        <p:spPr>
          <a:xfrm>
            <a:off x="422170" y="502790"/>
            <a:ext cx="875546" cy="899867"/>
          </a:xfrm>
          <a:prstGeom prst="rect">
            <a:avLst/>
          </a:prstGeom>
        </p:spPr>
      </p:pic>
      <p:graphicFrame>
        <p:nvGraphicFramePr>
          <p:cNvPr id="7" name="Object 6">
            <a:extLst>
              <a:ext uri="{FF2B5EF4-FFF2-40B4-BE49-F238E27FC236}">
                <a16:creationId xmlns:a16="http://schemas.microsoft.com/office/drawing/2014/main" id="{8E20266F-ACB9-1175-DBD4-C9926EC0A155}"/>
              </a:ext>
            </a:extLst>
          </p:cNvPr>
          <p:cNvGraphicFramePr>
            <a:graphicFrameLocks noChangeAspect="1"/>
          </p:cNvGraphicFramePr>
          <p:nvPr/>
        </p:nvGraphicFramePr>
        <p:xfrm>
          <a:off x="1015073" y="1345771"/>
          <a:ext cx="1136264" cy="1104701"/>
        </p:xfrm>
        <a:graphic>
          <a:graphicData uri="http://schemas.openxmlformats.org/presentationml/2006/ole">
            <mc:AlternateContent xmlns:mc="http://schemas.openxmlformats.org/markup-compatibility/2006">
              <mc:Choice xmlns:v="urn:schemas-microsoft-com:vml" Requires="v">
                <p:oleObj spid="_x0000_s8242" name="Equation" r:id="rId4" imgW="444240" imgH="431640" progId="Equation.DSMT4">
                  <p:embed/>
                </p:oleObj>
              </mc:Choice>
              <mc:Fallback>
                <p:oleObj name="Equation" r:id="rId4" imgW="444240" imgH="431640" progId="Equation.DSMT4">
                  <p:embed/>
                  <p:pic>
                    <p:nvPicPr>
                      <p:cNvPr id="7" name="Object 6">
                        <a:extLst>
                          <a:ext uri="{FF2B5EF4-FFF2-40B4-BE49-F238E27FC236}">
                            <a16:creationId xmlns:a16="http://schemas.microsoft.com/office/drawing/2014/main" id="{8E20266F-ACB9-1175-DBD4-C9926EC0A155}"/>
                          </a:ext>
                        </a:extLst>
                      </p:cNvPr>
                      <p:cNvPicPr/>
                      <p:nvPr/>
                    </p:nvPicPr>
                    <p:blipFill>
                      <a:blip r:embed="rId5"/>
                      <a:stretch>
                        <a:fillRect/>
                      </a:stretch>
                    </p:blipFill>
                    <p:spPr>
                      <a:xfrm>
                        <a:off x="1015073" y="1345771"/>
                        <a:ext cx="1136264" cy="110470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32FEA89-8995-E63A-3407-5DBBC8F3216D}"/>
              </a:ext>
            </a:extLst>
          </p:cNvPr>
          <p:cNvSpPr txBox="1"/>
          <p:nvPr/>
        </p:nvSpPr>
        <p:spPr>
          <a:xfrm>
            <a:off x="426482" y="1483149"/>
            <a:ext cx="8899071" cy="658835"/>
          </a:xfrm>
          <a:prstGeom prst="rect">
            <a:avLst/>
          </a:prstGeom>
          <a:noFill/>
        </p:spPr>
        <p:txBody>
          <a:bodyPr wrap="square" rtlCol="0">
            <a:spAutoFit/>
          </a:bodyPr>
          <a:lstStyle/>
          <a:p>
            <a:pPr>
              <a:lnSpc>
                <a:spcPct val="150000"/>
              </a:lnSpc>
            </a:pPr>
            <a:r>
              <a:rPr lang="vi-VN" sz="2800"/>
              <a:t>a)              và                ;                   b)          và </a:t>
            </a:r>
          </a:p>
        </p:txBody>
      </p:sp>
      <p:graphicFrame>
        <p:nvGraphicFramePr>
          <p:cNvPr id="9" name="Object 8">
            <a:extLst>
              <a:ext uri="{FF2B5EF4-FFF2-40B4-BE49-F238E27FC236}">
                <a16:creationId xmlns:a16="http://schemas.microsoft.com/office/drawing/2014/main" id="{F8AB7C06-5CCF-6FD9-F0DD-7DABCC6BA44F}"/>
              </a:ext>
            </a:extLst>
          </p:cNvPr>
          <p:cNvGraphicFramePr>
            <a:graphicFrameLocks noChangeAspect="1"/>
          </p:cNvGraphicFramePr>
          <p:nvPr/>
        </p:nvGraphicFramePr>
        <p:xfrm>
          <a:off x="2758505" y="1292615"/>
          <a:ext cx="1429612" cy="1104700"/>
        </p:xfrm>
        <a:graphic>
          <a:graphicData uri="http://schemas.openxmlformats.org/presentationml/2006/ole">
            <mc:AlternateContent xmlns:mc="http://schemas.openxmlformats.org/markup-compatibility/2006">
              <mc:Choice xmlns:v="urn:schemas-microsoft-com:vml" Requires="v">
                <p:oleObj spid="_x0000_s8243" name="Equation" r:id="rId6" imgW="558720" imgH="431640" progId="Equation.DSMT4">
                  <p:embed/>
                </p:oleObj>
              </mc:Choice>
              <mc:Fallback>
                <p:oleObj name="Equation" r:id="rId6" imgW="558720" imgH="431640" progId="Equation.DSMT4">
                  <p:embed/>
                  <p:pic>
                    <p:nvPicPr>
                      <p:cNvPr id="9" name="Object 8">
                        <a:extLst>
                          <a:ext uri="{FF2B5EF4-FFF2-40B4-BE49-F238E27FC236}">
                            <a16:creationId xmlns:a16="http://schemas.microsoft.com/office/drawing/2014/main" id="{F8AB7C06-5CCF-6FD9-F0DD-7DABCC6BA44F}"/>
                          </a:ext>
                        </a:extLst>
                      </p:cNvPr>
                      <p:cNvPicPr/>
                      <p:nvPr/>
                    </p:nvPicPr>
                    <p:blipFill>
                      <a:blip r:embed="rId7"/>
                      <a:stretch>
                        <a:fillRect/>
                      </a:stretch>
                    </p:blipFill>
                    <p:spPr>
                      <a:xfrm>
                        <a:off x="2758505" y="1292615"/>
                        <a:ext cx="1429612" cy="11047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AEAF0F7-9C43-724B-FCA5-B45E2B558D38}"/>
              </a:ext>
            </a:extLst>
          </p:cNvPr>
          <p:cNvSpPr txBox="1"/>
          <p:nvPr/>
        </p:nvSpPr>
        <p:spPr>
          <a:xfrm>
            <a:off x="442866" y="2302125"/>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14" name="TextBox 13">
            <a:extLst>
              <a:ext uri="{FF2B5EF4-FFF2-40B4-BE49-F238E27FC236}">
                <a16:creationId xmlns:a16="http://schemas.microsoft.com/office/drawing/2014/main" id="{DA4FC27C-C154-DC8B-C4F8-0509DE2E3DE2}"/>
              </a:ext>
            </a:extLst>
          </p:cNvPr>
          <p:cNvSpPr txBox="1"/>
          <p:nvPr/>
        </p:nvSpPr>
        <p:spPr>
          <a:xfrm>
            <a:off x="426482" y="4125220"/>
            <a:ext cx="8899071" cy="1305165"/>
          </a:xfrm>
          <a:prstGeom prst="rect">
            <a:avLst/>
          </a:prstGeom>
          <a:noFill/>
        </p:spPr>
        <p:txBody>
          <a:bodyPr wrap="square" rtlCol="0">
            <a:spAutoFit/>
          </a:bodyPr>
          <a:lstStyle/>
          <a:p>
            <a:pPr>
              <a:lnSpc>
                <a:spcPct val="150000"/>
              </a:lnSpc>
            </a:pPr>
            <a:r>
              <a:rPr lang="vi-VN" sz="2800"/>
              <a:t>Hai tỉ số đã cho không bằng nhau nên ta không có tỉ lệ thức từ hai tỉ số đã cho</a:t>
            </a:r>
          </a:p>
        </p:txBody>
      </p:sp>
      <p:graphicFrame>
        <p:nvGraphicFramePr>
          <p:cNvPr id="17" name="Object 16">
            <a:extLst>
              <a:ext uri="{FF2B5EF4-FFF2-40B4-BE49-F238E27FC236}">
                <a16:creationId xmlns:a16="http://schemas.microsoft.com/office/drawing/2014/main" id="{94F8F5CC-31D9-199B-FABE-0EA6928E8182}"/>
              </a:ext>
            </a:extLst>
          </p:cNvPr>
          <p:cNvGraphicFramePr>
            <a:graphicFrameLocks noChangeAspect="1"/>
          </p:cNvGraphicFramePr>
          <p:nvPr/>
        </p:nvGraphicFramePr>
        <p:xfrm>
          <a:off x="6555801" y="1319378"/>
          <a:ext cx="668578" cy="1136583"/>
        </p:xfrm>
        <a:graphic>
          <a:graphicData uri="http://schemas.openxmlformats.org/presentationml/2006/ole">
            <mc:AlternateContent xmlns:mc="http://schemas.openxmlformats.org/markup-compatibility/2006">
              <mc:Choice xmlns:v="urn:schemas-microsoft-com:vml" Requires="v">
                <p:oleObj spid="_x0000_s8244" name="Equation" r:id="rId8" imgW="253800" imgH="431640" progId="Equation.DSMT4">
                  <p:embed/>
                </p:oleObj>
              </mc:Choice>
              <mc:Fallback>
                <p:oleObj name="Equation" r:id="rId8" imgW="253800" imgH="431640" progId="Equation.DSMT4">
                  <p:embed/>
                  <p:pic>
                    <p:nvPicPr>
                      <p:cNvPr id="17" name="Object 16">
                        <a:extLst>
                          <a:ext uri="{FF2B5EF4-FFF2-40B4-BE49-F238E27FC236}">
                            <a16:creationId xmlns:a16="http://schemas.microsoft.com/office/drawing/2014/main" id="{94F8F5CC-31D9-199B-FABE-0EA6928E8182}"/>
                          </a:ext>
                        </a:extLst>
                      </p:cNvPr>
                      <p:cNvPicPr/>
                      <p:nvPr/>
                    </p:nvPicPr>
                    <p:blipFill>
                      <a:blip r:embed="rId9"/>
                      <a:stretch>
                        <a:fillRect/>
                      </a:stretch>
                    </p:blipFill>
                    <p:spPr>
                      <a:xfrm>
                        <a:off x="6555801" y="1319378"/>
                        <a:ext cx="668578" cy="113658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0A38EDF-6142-9CEF-4385-6BBB9181155C}"/>
              </a:ext>
            </a:extLst>
          </p:cNvPr>
          <p:cNvGraphicFramePr>
            <a:graphicFrameLocks noChangeAspect="1"/>
          </p:cNvGraphicFramePr>
          <p:nvPr/>
        </p:nvGraphicFramePr>
        <p:xfrm>
          <a:off x="7955229" y="1619853"/>
          <a:ext cx="1274704" cy="457586"/>
        </p:xfrm>
        <a:graphic>
          <a:graphicData uri="http://schemas.openxmlformats.org/presentationml/2006/ole">
            <mc:AlternateContent xmlns:mc="http://schemas.openxmlformats.org/markup-compatibility/2006">
              <mc:Choice xmlns:v="urn:schemas-microsoft-com:vml" Requires="v">
                <p:oleObj spid="_x0000_s8245" name="Equation" r:id="rId10" imgW="495000" imgH="177480" progId="Equation.DSMT4">
                  <p:embed/>
                </p:oleObj>
              </mc:Choice>
              <mc:Fallback>
                <p:oleObj name="Equation" r:id="rId10" imgW="495000" imgH="177480" progId="Equation.DSMT4">
                  <p:embed/>
                  <p:pic>
                    <p:nvPicPr>
                      <p:cNvPr id="18" name="Object 17">
                        <a:extLst>
                          <a:ext uri="{FF2B5EF4-FFF2-40B4-BE49-F238E27FC236}">
                            <a16:creationId xmlns:a16="http://schemas.microsoft.com/office/drawing/2014/main" id="{60A38EDF-6142-9CEF-4385-6BBB9181155C}"/>
                          </a:ext>
                        </a:extLst>
                      </p:cNvPr>
                      <p:cNvPicPr/>
                      <p:nvPr/>
                    </p:nvPicPr>
                    <p:blipFill>
                      <a:blip r:embed="rId11"/>
                      <a:stretch>
                        <a:fillRect/>
                      </a:stretch>
                    </p:blipFill>
                    <p:spPr>
                      <a:xfrm>
                        <a:off x="7955229" y="1619853"/>
                        <a:ext cx="1274704" cy="457586"/>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6A80851-E016-BBFB-78C7-CBC4EB1399AF}"/>
              </a:ext>
            </a:extLst>
          </p:cNvPr>
          <p:cNvGraphicFramePr>
            <a:graphicFrameLocks noChangeAspect="1"/>
          </p:cNvGraphicFramePr>
          <p:nvPr>
            <p:extLst>
              <p:ext uri="{D42A27DB-BD31-4B8C-83A1-F6EECF244321}">
                <p14:modId xmlns:p14="http://schemas.microsoft.com/office/powerpoint/2010/main" val="2256885796"/>
              </p:ext>
            </p:extLst>
          </p:nvPr>
        </p:nvGraphicFramePr>
        <p:xfrm>
          <a:off x="1876771" y="2828488"/>
          <a:ext cx="2500509" cy="995573"/>
        </p:xfrm>
        <a:graphic>
          <a:graphicData uri="http://schemas.openxmlformats.org/presentationml/2006/ole">
            <mc:AlternateContent xmlns:mc="http://schemas.openxmlformats.org/markup-compatibility/2006">
              <mc:Choice xmlns:v="urn:schemas-microsoft-com:vml" Requires="v">
                <p:oleObj spid="_x0000_s8246" name="Equation" r:id="rId12" imgW="1027920" imgH="409467" progId="Equation.DSMT4">
                  <p:embed/>
                </p:oleObj>
              </mc:Choice>
              <mc:Fallback>
                <p:oleObj name="Equation" r:id="rId12" imgW="1027920" imgH="409467" progId="Equation.DSMT4">
                  <p:embed/>
                  <p:pic>
                    <p:nvPicPr>
                      <p:cNvPr id="0" name=""/>
                      <p:cNvPicPr/>
                      <p:nvPr/>
                    </p:nvPicPr>
                    <p:blipFill>
                      <a:blip r:embed="rId13"/>
                      <a:stretch>
                        <a:fillRect/>
                      </a:stretch>
                    </p:blipFill>
                    <p:spPr>
                      <a:xfrm>
                        <a:off x="1876771" y="2828488"/>
                        <a:ext cx="2500509" cy="99557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EEE2DF9-7A54-DBB0-0434-008BC88D2758}"/>
              </a:ext>
            </a:extLst>
          </p:cNvPr>
          <p:cNvGraphicFramePr>
            <a:graphicFrameLocks noChangeAspect="1"/>
          </p:cNvGraphicFramePr>
          <p:nvPr>
            <p:extLst>
              <p:ext uri="{D42A27DB-BD31-4B8C-83A1-F6EECF244321}">
                <p14:modId xmlns:p14="http://schemas.microsoft.com/office/powerpoint/2010/main" val="2332996153"/>
              </p:ext>
            </p:extLst>
          </p:nvPr>
        </p:nvGraphicFramePr>
        <p:xfrm>
          <a:off x="4750078" y="2877912"/>
          <a:ext cx="3949700" cy="979488"/>
        </p:xfrm>
        <a:graphic>
          <a:graphicData uri="http://schemas.openxmlformats.org/presentationml/2006/ole">
            <mc:AlternateContent xmlns:mc="http://schemas.openxmlformats.org/markup-compatibility/2006">
              <mc:Choice xmlns:v="urn:schemas-microsoft-com:vml" Requires="v">
                <p:oleObj spid="_x0000_s8247" name="Equation" r:id="rId14" imgW="1587240" imgH="393480" progId="Equation.DSMT4">
                  <p:embed/>
                </p:oleObj>
              </mc:Choice>
              <mc:Fallback>
                <p:oleObj name="Equation" r:id="rId14" imgW="1587240" imgH="393480" progId="Equation.DSMT4">
                  <p:embed/>
                  <p:pic>
                    <p:nvPicPr>
                      <p:cNvPr id="0" name=""/>
                      <p:cNvPicPr/>
                      <p:nvPr/>
                    </p:nvPicPr>
                    <p:blipFill>
                      <a:blip r:embed="rId15"/>
                      <a:stretch>
                        <a:fillRect/>
                      </a:stretch>
                    </p:blipFill>
                    <p:spPr>
                      <a:xfrm>
                        <a:off x="4750078" y="2877912"/>
                        <a:ext cx="3949700" cy="9794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577D9850-0821-5C9C-0348-AE17675002F5}"/>
              </a:ext>
            </a:extLst>
          </p:cNvPr>
          <p:cNvGrpSpPr/>
          <p:nvPr/>
        </p:nvGrpSpPr>
        <p:grpSpPr>
          <a:xfrm>
            <a:off x="9277297" y="1816993"/>
            <a:ext cx="2488221" cy="2824719"/>
            <a:chOff x="1224643" y="2838732"/>
            <a:chExt cx="2488221" cy="2824719"/>
          </a:xfrm>
        </p:grpSpPr>
        <p:pic>
          <p:nvPicPr>
            <p:cNvPr id="16" name="Picture 15" descr="Background pattern&#10;&#10;Description automatically generated">
              <a:extLst>
                <a:ext uri="{FF2B5EF4-FFF2-40B4-BE49-F238E27FC236}">
                  <a16:creationId xmlns:a16="http://schemas.microsoft.com/office/drawing/2014/main" id="{51A12140-C367-5F30-CA09-394348F6C777}"/>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rcRect l="20349" r="20345" b="-4"/>
            <a:stretch/>
          </p:blipFill>
          <p:spPr>
            <a:xfrm>
              <a:off x="1224643" y="2838732"/>
              <a:ext cx="2488221" cy="2824719"/>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20" name="Picture 19">
              <a:extLst>
                <a:ext uri="{FF2B5EF4-FFF2-40B4-BE49-F238E27FC236}">
                  <a16:creationId xmlns:a16="http://schemas.microsoft.com/office/drawing/2014/main" id="{B38FF44E-97A7-B581-6AB1-BFD1CC81F14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87888" y="3278266"/>
              <a:ext cx="1561730" cy="1561730"/>
            </a:xfrm>
            <a:prstGeom prst="rect">
              <a:avLst/>
            </a:prstGeom>
          </p:spPr>
        </p:pic>
      </p:grpSp>
    </p:spTree>
    <p:extLst>
      <p:ext uri="{BB962C8B-B14F-4D97-AF65-F5344CB8AC3E}">
        <p14:creationId xmlns:p14="http://schemas.microsoft.com/office/powerpoint/2010/main" val="29944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II. TÍNH CHẤT:</a:t>
            </a:r>
          </a:p>
        </p:txBody>
      </p:sp>
      <p:sp>
        <p:nvSpPr>
          <p:cNvPr id="5" name="TextBox 4">
            <a:extLst>
              <a:ext uri="{FF2B5EF4-FFF2-40B4-BE49-F238E27FC236}">
                <a16:creationId xmlns:a16="http://schemas.microsoft.com/office/drawing/2014/main" id="{DC4DD00E-39EB-C986-0CAD-3254955985E9}"/>
              </a:ext>
            </a:extLst>
          </p:cNvPr>
          <p:cNvSpPr txBox="1"/>
          <p:nvPr/>
        </p:nvSpPr>
        <p:spPr>
          <a:xfrm>
            <a:off x="1305601" y="848636"/>
            <a:ext cx="10235294" cy="1307089"/>
          </a:xfrm>
          <a:prstGeom prst="rect">
            <a:avLst/>
          </a:prstGeom>
          <a:noFill/>
        </p:spPr>
        <p:txBody>
          <a:bodyPr wrap="square" rtlCol="0">
            <a:spAutoFit/>
          </a:bodyPr>
          <a:lstStyle/>
          <a:p>
            <a:pPr>
              <a:lnSpc>
                <a:spcPct val="150000"/>
              </a:lnSpc>
            </a:pPr>
            <a:r>
              <a:rPr lang="vi-VN" sz="2800"/>
              <a:t>a) Cho tỉ lệ thức                  . </a:t>
            </a:r>
            <a:r>
              <a:rPr lang="en-US" sz="2800">
                <a:effectLst/>
                <a:latin typeface="Times New Roman" panose="02020603050405020304" pitchFamily="18" charset="0"/>
                <a:ea typeface="Times New Roman" panose="02020603050405020304" pitchFamily="18" charset="0"/>
              </a:rPr>
              <a:t>So sánh tích hai số hạng </a:t>
            </a:r>
            <a:r>
              <a:rPr lang="vi-VN" sz="2800">
                <a:effectLst/>
                <a:latin typeface="Times New Roman" panose="02020603050405020304" pitchFamily="18" charset="0"/>
                <a:ea typeface="Times New Roman" panose="02020603050405020304" pitchFamily="18" charset="0"/>
              </a:rPr>
              <a:t> 6 và (-15)  với tích hai số hạng 10 và -9</a:t>
            </a:r>
            <a:endParaRPr lang="vi-VN" sz="2800"/>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457200"/>
            <a:ext cx="3314699" cy="523220"/>
          </a:xfrm>
          <a:prstGeom prst="rect">
            <a:avLst/>
          </a:prstGeom>
          <a:noFill/>
        </p:spPr>
        <p:txBody>
          <a:bodyPr wrap="square" rtlCol="0">
            <a:spAutoFit/>
          </a:bodyPr>
          <a:lstStyle/>
          <a:p>
            <a:r>
              <a:rPr lang="vi-VN" sz="2800" b="1">
                <a:solidFill>
                  <a:srgbClr val="000099"/>
                </a:solidFill>
                <a:latin typeface="+mj-lt"/>
              </a:rPr>
              <a:t>1. Tính chất 1.</a:t>
            </a:r>
          </a:p>
        </p:txBody>
      </p:sp>
      <p:pic>
        <p:nvPicPr>
          <p:cNvPr id="2" name="Picture 1">
            <a:extLst>
              <a:ext uri="{FF2B5EF4-FFF2-40B4-BE49-F238E27FC236}">
                <a16:creationId xmlns:a16="http://schemas.microsoft.com/office/drawing/2014/main" id="{0501D9C9-C58F-8F54-A14C-EFA8A16DCBE7}"/>
              </a:ext>
            </a:extLst>
          </p:cNvPr>
          <p:cNvPicPr>
            <a:picLocks noChangeAspect="1"/>
          </p:cNvPicPr>
          <p:nvPr/>
        </p:nvPicPr>
        <p:blipFill>
          <a:blip r:embed="rId3"/>
          <a:stretch>
            <a:fillRect/>
          </a:stretch>
        </p:blipFill>
        <p:spPr>
          <a:xfrm>
            <a:off x="61909" y="870905"/>
            <a:ext cx="1266825" cy="786305"/>
          </a:xfrm>
          <a:prstGeom prst="rect">
            <a:avLst/>
          </a:prstGeom>
        </p:spPr>
      </p:pic>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extLst>
              <p:ext uri="{D42A27DB-BD31-4B8C-83A1-F6EECF244321}">
                <p14:modId xmlns:p14="http://schemas.microsoft.com/office/powerpoint/2010/main" val="2622197310"/>
              </p:ext>
            </p:extLst>
          </p:nvPr>
        </p:nvGraphicFramePr>
        <p:xfrm>
          <a:off x="3932625" y="760616"/>
          <a:ext cx="1669948" cy="1006881"/>
        </p:xfrm>
        <a:graphic>
          <a:graphicData uri="http://schemas.openxmlformats.org/presentationml/2006/ole">
            <mc:AlternateContent xmlns:mc="http://schemas.openxmlformats.org/markup-compatibility/2006">
              <mc:Choice xmlns:v="urn:schemas-microsoft-com:vml" Requires="v">
                <p:oleObj spid="_x0000_s9258" name="Equation" r:id="rId4" imgW="647036" imgH="390397" progId="Equation.DSMT4">
                  <p:embed/>
                </p:oleObj>
              </mc:Choice>
              <mc:Fallback>
                <p:oleObj name="Equation" r:id="rId4" imgW="647036" imgH="390397" progId="Equation.DSMT4">
                  <p:embed/>
                  <p:pic>
                    <p:nvPicPr>
                      <p:cNvPr id="0" name=""/>
                      <p:cNvPicPr/>
                      <p:nvPr/>
                    </p:nvPicPr>
                    <p:blipFill>
                      <a:blip r:embed="rId5"/>
                      <a:stretch>
                        <a:fillRect/>
                      </a:stretch>
                    </p:blipFill>
                    <p:spPr>
                      <a:xfrm>
                        <a:off x="3932625" y="760616"/>
                        <a:ext cx="1669948" cy="1006881"/>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08D31C1-75AE-5DAD-912E-563BD7729710}"/>
                  </a:ext>
                </a:extLst>
              </p:cNvPr>
              <p:cNvSpPr txBox="1"/>
              <p:nvPr/>
            </p:nvSpPr>
            <p:spPr>
              <a:xfrm>
                <a:off x="978353" y="2215334"/>
                <a:ext cx="10235294" cy="1315425"/>
              </a:xfrm>
              <a:prstGeom prst="rect">
                <a:avLst/>
              </a:prstGeom>
              <a:noFill/>
            </p:spPr>
            <p:txBody>
              <a:bodyPr wrap="square" rtlCol="0">
                <a:spAutoFit/>
              </a:bodyPr>
              <a:lstStyle/>
              <a:p>
                <a:pPr>
                  <a:lnSpc>
                    <a:spcPct val="150000"/>
                  </a:lnSpc>
                </a:pPr>
                <a:r>
                  <a:rPr lang="vi-VN" sz="2800" dirty="0"/>
                  <a:t>b) Cho tỉ lệ thức             . </a:t>
                </a:r>
                <a:r>
                  <a:rPr lang="en-US" sz="2800" dirty="0" err="1"/>
                  <a:t>Nhân</a:t>
                </a:r>
                <a:r>
                  <a:rPr lang="en-US" sz="2800" dirty="0"/>
                  <a:t> </a:t>
                </a:r>
                <a:r>
                  <a:rPr lang="en-US" sz="2800" dirty="0" err="1"/>
                  <a:t>hai</a:t>
                </a:r>
                <a:r>
                  <a:rPr lang="en-US" sz="2800" dirty="0"/>
                  <a:t> </a:t>
                </a:r>
                <a:r>
                  <a:rPr lang="en-US" sz="2800" dirty="0" err="1"/>
                  <a:t>vế</a:t>
                </a:r>
                <a:r>
                  <a:rPr lang="en-US" sz="2800" dirty="0"/>
                  <a:t> </a:t>
                </a:r>
                <a:r>
                  <a:rPr lang="en-US" sz="2800" dirty="0" err="1"/>
                  <a:t>của</a:t>
                </a:r>
                <a:r>
                  <a:rPr lang="en-US" sz="2800" dirty="0"/>
                  <a:t> </a:t>
                </a:r>
                <a:r>
                  <a:rPr lang="en-US" sz="2800" dirty="0" err="1"/>
                  <a:t>tỉ</a:t>
                </a:r>
                <a:r>
                  <a:rPr lang="en-US" sz="2800" dirty="0"/>
                  <a:t> </a:t>
                </a:r>
                <a:r>
                  <a:rPr lang="en-US" sz="2800" dirty="0" err="1"/>
                  <a:t>lệ</a:t>
                </a:r>
                <a:r>
                  <a:rPr lang="en-US" sz="2800" dirty="0"/>
                  <a:t> </a:t>
                </a:r>
                <a:r>
                  <a:rPr lang="en-US" sz="2800" dirty="0" err="1"/>
                  <a:t>thức</a:t>
                </a:r>
                <a:r>
                  <a:rPr lang="en-US" sz="2800" dirty="0"/>
                  <a:t> </a:t>
                </a:r>
                <a:r>
                  <a:rPr lang="en-US" sz="2800" dirty="0" err="1"/>
                  <a:t>với</a:t>
                </a:r>
                <a:r>
                  <a:rPr lang="en-US" sz="2800" dirty="0"/>
                  <a:t> </a:t>
                </a:r>
                <a:r>
                  <a:rPr lang="en-US" sz="2800" dirty="0" err="1"/>
                  <a:t>tích</a:t>
                </a:r>
                <a:r>
                  <a:rPr lang="en-US" sz="2800" dirty="0"/>
                  <a:t> </a:t>
                </a:r>
                <a14:m>
                  <m:oMath xmlns:m="http://schemas.openxmlformats.org/officeDocument/2006/math">
                    <m:r>
                      <a:rPr lang="en-US" sz="2800" i="1" dirty="0" smtClean="0">
                        <a:latin typeface="Cambria Math" panose="02040503050406030204" pitchFamily="18" charset="0"/>
                      </a:rPr>
                      <m:t>𝑏</m:t>
                    </m:r>
                    <m:r>
                      <a:rPr lang="en-US" sz="2800" i="1" dirty="0" smtClean="0">
                        <a:latin typeface="Cambria Math" panose="02040503050406030204" pitchFamily="18" charset="0"/>
                      </a:rPr>
                      <m:t>.</m:t>
                    </m:r>
                    <m:r>
                      <a:rPr lang="en-US" sz="2800" i="1" dirty="0" smtClean="0">
                        <a:latin typeface="Cambria Math" panose="02040503050406030204" pitchFamily="18" charset="0"/>
                      </a:rPr>
                      <m:t>𝑑</m:t>
                    </m:r>
                  </m:oMath>
                </a14:m>
                <a:r>
                  <a:rPr lang="en-US" sz="2800" dirty="0"/>
                  <a:t>, ta </a:t>
                </a:r>
                <a:r>
                  <a:rPr lang="en-US" sz="2800" dirty="0" err="1"/>
                  <a:t>được</a:t>
                </a:r>
                <a:r>
                  <a:rPr lang="en-US" sz="2800" dirty="0"/>
                  <a:t> </a:t>
                </a:r>
                <a:r>
                  <a:rPr lang="en-US" sz="2800" dirty="0" err="1"/>
                  <a:t>đẳng</a:t>
                </a:r>
                <a:r>
                  <a:rPr lang="en-US" sz="2800" dirty="0"/>
                  <a:t> </a:t>
                </a:r>
                <a:r>
                  <a:rPr lang="en-US" sz="2800" dirty="0" err="1"/>
                  <a:t>thức</a:t>
                </a:r>
                <a:r>
                  <a:rPr lang="en-US" sz="2800" dirty="0"/>
                  <a:t> </a:t>
                </a:r>
                <a:r>
                  <a:rPr lang="en-US" sz="2800" dirty="0" err="1"/>
                  <a:t>nào</a:t>
                </a:r>
                <a:r>
                  <a:rPr lang="en-US" sz="2800" dirty="0"/>
                  <a:t>?</a:t>
                </a:r>
                <a:endParaRPr lang="vi-VN" sz="2800" dirty="0"/>
              </a:p>
            </p:txBody>
          </p:sp>
        </mc:Choice>
        <mc:Fallback>
          <p:sp>
            <p:nvSpPr>
              <p:cNvPr id="8" name="TextBox 7">
                <a:extLst>
                  <a:ext uri="{FF2B5EF4-FFF2-40B4-BE49-F238E27FC236}">
                    <a16:creationId xmlns:a16="http://schemas.microsoft.com/office/drawing/2014/main" id="{108D31C1-75AE-5DAD-912E-563BD7729710}"/>
                  </a:ext>
                </a:extLst>
              </p:cNvPr>
              <p:cNvSpPr txBox="1">
                <a:spLocks noRot="1" noChangeAspect="1" noMove="1" noResize="1" noEditPoints="1" noAdjustHandles="1" noChangeArrowheads="1" noChangeShapeType="1" noTextEdit="1"/>
              </p:cNvSpPr>
              <p:nvPr/>
            </p:nvSpPr>
            <p:spPr>
              <a:xfrm>
                <a:off x="978353" y="2215334"/>
                <a:ext cx="10235294" cy="1315425"/>
              </a:xfrm>
              <a:prstGeom prst="rect">
                <a:avLst/>
              </a:prstGeom>
              <a:blipFill>
                <a:blip r:embed="rId6"/>
                <a:stretch>
                  <a:fillRect l="-1190" r="-536" b="-12500"/>
                </a:stretch>
              </a:blipFill>
            </p:spPr>
            <p:txBody>
              <a:bodyPr/>
              <a:lstStyle/>
              <a:p>
                <a:r>
                  <a:rPr lang="en-US">
                    <a:noFill/>
                  </a:rPr>
                  <a:t> </a:t>
                </a:r>
              </a:p>
            </p:txBody>
          </p:sp>
        </mc:Fallback>
      </mc:AlternateContent>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extLst>
              <p:ext uri="{D42A27DB-BD31-4B8C-83A1-F6EECF244321}">
                <p14:modId xmlns:p14="http://schemas.microsoft.com/office/powerpoint/2010/main" val="4022371114"/>
              </p:ext>
            </p:extLst>
          </p:nvPr>
        </p:nvGraphicFramePr>
        <p:xfrm>
          <a:off x="3753977" y="2102750"/>
          <a:ext cx="1111250" cy="1016000"/>
        </p:xfrm>
        <a:graphic>
          <a:graphicData uri="http://schemas.openxmlformats.org/presentationml/2006/ole">
            <mc:AlternateContent xmlns:mc="http://schemas.openxmlformats.org/markup-compatibility/2006">
              <mc:Choice xmlns:v="urn:schemas-microsoft-com:vml" Requires="v">
                <p:oleObj spid="_x0000_s9259" name="Equation" r:id="rId7" imgW="431640" imgH="393480" progId="Equation.DSMT4">
                  <p:embed/>
                </p:oleObj>
              </mc:Choice>
              <mc:Fallback>
                <p:oleObj name="Equation" r:id="rId7" imgW="431640" imgH="393480"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8"/>
                      <a:stretch>
                        <a:fillRect/>
                      </a:stretch>
                    </p:blipFill>
                    <p:spPr>
                      <a:xfrm>
                        <a:off x="3753977" y="2102750"/>
                        <a:ext cx="1111250" cy="10160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E34D793-3530-D46F-5A2C-14B4413BEE9D}"/>
              </a:ext>
            </a:extLst>
          </p:cNvPr>
          <p:cNvSpPr txBox="1"/>
          <p:nvPr/>
        </p:nvSpPr>
        <p:spPr>
          <a:xfrm>
            <a:off x="564351" y="3374309"/>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11" name="TextBox 10">
            <a:extLst>
              <a:ext uri="{FF2B5EF4-FFF2-40B4-BE49-F238E27FC236}">
                <a16:creationId xmlns:a16="http://schemas.microsoft.com/office/drawing/2014/main" id="{2A2FC7F3-B9F5-6EAF-EA30-7F570A16C7FC}"/>
              </a:ext>
            </a:extLst>
          </p:cNvPr>
          <p:cNvSpPr txBox="1"/>
          <p:nvPr/>
        </p:nvSpPr>
        <p:spPr>
          <a:xfrm>
            <a:off x="695321" y="4011471"/>
            <a:ext cx="10235294" cy="669094"/>
          </a:xfrm>
          <a:prstGeom prst="rect">
            <a:avLst/>
          </a:prstGeom>
          <a:noFill/>
        </p:spPr>
        <p:txBody>
          <a:bodyPr wrap="square" rtlCol="0">
            <a:spAutoFit/>
          </a:bodyPr>
          <a:lstStyle/>
          <a:p>
            <a:pPr>
              <a:lnSpc>
                <a:spcPct val="150000"/>
              </a:lnSpc>
            </a:pPr>
            <a:r>
              <a:rPr lang="vi-VN" sz="2800"/>
              <a:t>a) Ta có:                           ; </a:t>
            </a:r>
          </a:p>
        </p:txBody>
      </p:sp>
      <p:graphicFrame>
        <p:nvGraphicFramePr>
          <p:cNvPr id="12" name="Object 11">
            <a:extLst>
              <a:ext uri="{FF2B5EF4-FFF2-40B4-BE49-F238E27FC236}">
                <a16:creationId xmlns:a16="http://schemas.microsoft.com/office/drawing/2014/main" id="{E9FB04F3-4C60-6E78-A094-2C5E1A8A03A2}"/>
              </a:ext>
            </a:extLst>
          </p:cNvPr>
          <p:cNvGraphicFramePr>
            <a:graphicFrameLocks noChangeAspect="1"/>
          </p:cNvGraphicFramePr>
          <p:nvPr>
            <p:extLst>
              <p:ext uri="{D42A27DB-BD31-4B8C-83A1-F6EECF244321}">
                <p14:modId xmlns:p14="http://schemas.microsoft.com/office/powerpoint/2010/main" val="2156026667"/>
              </p:ext>
            </p:extLst>
          </p:nvPr>
        </p:nvGraphicFramePr>
        <p:xfrm>
          <a:off x="2442073" y="4103843"/>
          <a:ext cx="2325526" cy="604033"/>
        </p:xfrm>
        <a:graphic>
          <a:graphicData uri="http://schemas.openxmlformats.org/presentationml/2006/ole">
            <mc:AlternateContent xmlns:mc="http://schemas.openxmlformats.org/markup-compatibility/2006">
              <mc:Choice xmlns:v="urn:schemas-microsoft-com:vml" Requires="v">
                <p:oleObj spid="_x0000_s9260" name="Equation" r:id="rId9" imgW="977760" imgH="253800" progId="Equation.DSMT4">
                  <p:embed/>
                </p:oleObj>
              </mc:Choice>
              <mc:Fallback>
                <p:oleObj name="Equation" r:id="rId9" imgW="977760" imgH="253800" progId="Equation.DSMT4">
                  <p:embed/>
                  <p:pic>
                    <p:nvPicPr>
                      <p:cNvPr id="0" name=""/>
                      <p:cNvPicPr/>
                      <p:nvPr/>
                    </p:nvPicPr>
                    <p:blipFill>
                      <a:blip r:embed="rId10"/>
                      <a:stretch>
                        <a:fillRect/>
                      </a:stretch>
                    </p:blipFill>
                    <p:spPr>
                      <a:xfrm>
                        <a:off x="2442073" y="4103843"/>
                        <a:ext cx="2325526" cy="60403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EB045E7-FFAE-9492-2967-20F759DF60BC}"/>
              </a:ext>
            </a:extLst>
          </p:cNvPr>
          <p:cNvGraphicFramePr>
            <a:graphicFrameLocks noChangeAspect="1"/>
          </p:cNvGraphicFramePr>
          <p:nvPr>
            <p:extLst>
              <p:ext uri="{D42A27DB-BD31-4B8C-83A1-F6EECF244321}">
                <p14:modId xmlns:p14="http://schemas.microsoft.com/office/powerpoint/2010/main" val="902285141"/>
              </p:ext>
            </p:extLst>
          </p:nvPr>
        </p:nvGraphicFramePr>
        <p:xfrm>
          <a:off x="5009074" y="4016819"/>
          <a:ext cx="2635277" cy="734794"/>
        </p:xfrm>
        <a:graphic>
          <a:graphicData uri="http://schemas.openxmlformats.org/presentationml/2006/ole">
            <mc:AlternateContent xmlns:mc="http://schemas.openxmlformats.org/markup-compatibility/2006">
              <mc:Choice xmlns:v="urn:schemas-microsoft-com:vml" Requires="v">
                <p:oleObj spid="_x0000_s9261" name="Equation" r:id="rId11" imgW="922898" imgH="256906" progId="Equation.DSMT4">
                  <p:embed/>
                </p:oleObj>
              </mc:Choice>
              <mc:Fallback>
                <p:oleObj name="Equation" r:id="rId11" imgW="922898" imgH="256906" progId="Equation.DSMT4">
                  <p:embed/>
                  <p:pic>
                    <p:nvPicPr>
                      <p:cNvPr id="0" name=""/>
                      <p:cNvPicPr/>
                      <p:nvPr/>
                    </p:nvPicPr>
                    <p:blipFill>
                      <a:blip r:embed="rId12"/>
                      <a:stretch>
                        <a:fillRect/>
                      </a:stretch>
                    </p:blipFill>
                    <p:spPr>
                      <a:xfrm>
                        <a:off x="5009074" y="4016819"/>
                        <a:ext cx="2635277" cy="734794"/>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CD4DC0D-638E-11C0-C54E-C5DF1D396048}"/>
              </a:ext>
            </a:extLst>
          </p:cNvPr>
          <p:cNvSpPr txBox="1"/>
          <p:nvPr/>
        </p:nvSpPr>
        <p:spPr>
          <a:xfrm>
            <a:off x="695321" y="4773189"/>
            <a:ext cx="10235294" cy="669094"/>
          </a:xfrm>
          <a:prstGeom prst="rect">
            <a:avLst/>
          </a:prstGeom>
          <a:noFill/>
        </p:spPr>
        <p:txBody>
          <a:bodyPr wrap="square" rtlCol="0">
            <a:spAutoFit/>
          </a:bodyPr>
          <a:lstStyle/>
          <a:p>
            <a:pPr>
              <a:lnSpc>
                <a:spcPct val="150000"/>
              </a:lnSpc>
            </a:pPr>
            <a:r>
              <a:rPr lang="vi-VN" sz="2800"/>
              <a:t>Vậy                            </a:t>
            </a:r>
          </a:p>
        </p:txBody>
      </p:sp>
      <p:graphicFrame>
        <p:nvGraphicFramePr>
          <p:cNvPr id="16" name="Object 15">
            <a:extLst>
              <a:ext uri="{FF2B5EF4-FFF2-40B4-BE49-F238E27FC236}">
                <a16:creationId xmlns:a16="http://schemas.microsoft.com/office/drawing/2014/main" id="{20316C10-9B45-923B-9257-D0D7174B0D48}"/>
              </a:ext>
            </a:extLst>
          </p:cNvPr>
          <p:cNvGraphicFramePr>
            <a:graphicFrameLocks noChangeAspect="1"/>
          </p:cNvGraphicFramePr>
          <p:nvPr>
            <p:extLst>
              <p:ext uri="{D42A27DB-BD31-4B8C-83A1-F6EECF244321}">
                <p14:modId xmlns:p14="http://schemas.microsoft.com/office/powerpoint/2010/main" val="1864760193"/>
              </p:ext>
            </p:extLst>
          </p:nvPr>
        </p:nvGraphicFramePr>
        <p:xfrm>
          <a:off x="1551895" y="4865561"/>
          <a:ext cx="2948489" cy="658835"/>
        </p:xfrm>
        <a:graphic>
          <a:graphicData uri="http://schemas.openxmlformats.org/presentationml/2006/ole">
            <mc:AlternateContent xmlns:mc="http://schemas.openxmlformats.org/markup-compatibility/2006">
              <mc:Choice xmlns:v="urn:schemas-microsoft-com:vml" Requires="v">
                <p:oleObj spid="_x0000_s9262" name="Equation" r:id="rId13" imgW="1151284" imgH="256906" progId="Equation.DSMT4">
                  <p:embed/>
                </p:oleObj>
              </mc:Choice>
              <mc:Fallback>
                <p:oleObj name="Equation" r:id="rId13" imgW="1151284" imgH="256906" progId="Equation.DSMT4">
                  <p:embed/>
                  <p:pic>
                    <p:nvPicPr>
                      <p:cNvPr id="0" name=""/>
                      <p:cNvPicPr/>
                      <p:nvPr/>
                    </p:nvPicPr>
                    <p:blipFill>
                      <a:blip r:embed="rId14"/>
                      <a:stretch>
                        <a:fillRect/>
                      </a:stretch>
                    </p:blipFill>
                    <p:spPr>
                      <a:xfrm>
                        <a:off x="1551895" y="4865561"/>
                        <a:ext cx="2948489" cy="658835"/>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8B7F0EC2-81B3-06E3-0B9B-1424ACCEAAEB}"/>
              </a:ext>
            </a:extLst>
          </p:cNvPr>
          <p:cNvGrpSpPr/>
          <p:nvPr/>
        </p:nvGrpSpPr>
        <p:grpSpPr>
          <a:xfrm>
            <a:off x="8380345" y="2925214"/>
            <a:ext cx="2635277" cy="2453521"/>
            <a:chOff x="4117602" y="2286003"/>
            <a:chExt cx="3433139" cy="3433139"/>
          </a:xfrm>
        </p:grpSpPr>
        <p:pic>
          <p:nvPicPr>
            <p:cNvPr id="18" name="Picture 17" descr="Background pattern&#10;&#10;Description automatically generated">
              <a:extLst>
                <a:ext uri="{FF2B5EF4-FFF2-40B4-BE49-F238E27FC236}">
                  <a16:creationId xmlns:a16="http://schemas.microsoft.com/office/drawing/2014/main" id="{F7295C0E-DB89-0860-9E33-7556BB898B6D}"/>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9" name="Picture 18" descr="A picture containing toy, doll&#10;&#10;Description automatically generated">
              <a:extLst>
                <a:ext uri="{FF2B5EF4-FFF2-40B4-BE49-F238E27FC236}">
                  <a16:creationId xmlns:a16="http://schemas.microsoft.com/office/drawing/2014/main" id="{8D780374-0171-40B2-EAF5-85423B05AC5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15494" y="2895295"/>
              <a:ext cx="2327672" cy="2327672"/>
            </a:xfrm>
            <a:prstGeom prst="rect">
              <a:avLst/>
            </a:prstGeom>
          </p:spPr>
        </p:pic>
      </p:grpSp>
    </p:spTree>
    <p:extLst>
      <p:ext uri="{BB962C8B-B14F-4D97-AF65-F5344CB8AC3E}">
        <p14:creationId xmlns:p14="http://schemas.microsoft.com/office/powerpoint/2010/main" val="42155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II. TÍNH CHẤT:</a:t>
            </a:r>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457200"/>
            <a:ext cx="3314699" cy="523220"/>
          </a:xfrm>
          <a:prstGeom prst="rect">
            <a:avLst/>
          </a:prstGeom>
          <a:noFill/>
        </p:spPr>
        <p:txBody>
          <a:bodyPr wrap="square" rtlCol="0">
            <a:spAutoFit/>
          </a:bodyPr>
          <a:lstStyle/>
          <a:p>
            <a:r>
              <a:rPr lang="vi-VN" sz="2800" b="1">
                <a:solidFill>
                  <a:srgbClr val="000099"/>
                </a:solidFill>
                <a:latin typeface="+mj-lt"/>
              </a:rPr>
              <a:t>1. Tính chất 1.</a:t>
            </a:r>
          </a:p>
        </p:txBody>
      </p:sp>
      <p:pic>
        <p:nvPicPr>
          <p:cNvPr id="2" name="Picture 1">
            <a:extLst>
              <a:ext uri="{FF2B5EF4-FFF2-40B4-BE49-F238E27FC236}">
                <a16:creationId xmlns:a16="http://schemas.microsoft.com/office/drawing/2014/main" id="{0501D9C9-C58F-8F54-A14C-EFA8A16DCBE7}"/>
              </a:ext>
            </a:extLst>
          </p:cNvPr>
          <p:cNvPicPr>
            <a:picLocks noChangeAspect="1"/>
          </p:cNvPicPr>
          <p:nvPr/>
        </p:nvPicPr>
        <p:blipFill>
          <a:blip r:embed="rId3"/>
          <a:stretch>
            <a:fillRect/>
          </a:stretch>
        </p:blipFill>
        <p:spPr>
          <a:xfrm>
            <a:off x="61909" y="870905"/>
            <a:ext cx="1266825" cy="786305"/>
          </a:xfrm>
          <a:prstGeom prst="rect">
            <a:avLst/>
          </a:prstGeom>
        </p:spPr>
      </p:pic>
      <p:grpSp>
        <p:nvGrpSpPr>
          <p:cNvPr id="7" name="Group 6">
            <a:extLst>
              <a:ext uri="{FF2B5EF4-FFF2-40B4-BE49-F238E27FC236}">
                <a16:creationId xmlns:a16="http://schemas.microsoft.com/office/drawing/2014/main" id="{28416421-CE80-40DE-F523-69C09C1F440A}"/>
              </a:ext>
            </a:extLst>
          </p:cNvPr>
          <p:cNvGrpSpPr/>
          <p:nvPr/>
        </p:nvGrpSpPr>
        <p:grpSpPr>
          <a:xfrm>
            <a:off x="1305601" y="711629"/>
            <a:ext cx="10235294" cy="1395109"/>
            <a:chOff x="1305601" y="760616"/>
            <a:chExt cx="10235294" cy="1395109"/>
          </a:xfrm>
        </p:grpSpPr>
        <p:sp>
          <p:nvSpPr>
            <p:cNvPr id="5" name="TextBox 4">
              <a:extLst>
                <a:ext uri="{FF2B5EF4-FFF2-40B4-BE49-F238E27FC236}">
                  <a16:creationId xmlns:a16="http://schemas.microsoft.com/office/drawing/2014/main" id="{DC4DD00E-39EB-C986-0CAD-3254955985E9}"/>
                </a:ext>
              </a:extLst>
            </p:cNvPr>
            <p:cNvSpPr txBox="1"/>
            <p:nvPr/>
          </p:nvSpPr>
          <p:spPr>
            <a:xfrm>
              <a:off x="1305601" y="848636"/>
              <a:ext cx="10235294" cy="1307089"/>
            </a:xfrm>
            <a:prstGeom prst="rect">
              <a:avLst/>
            </a:prstGeom>
            <a:noFill/>
          </p:spPr>
          <p:txBody>
            <a:bodyPr wrap="square" rtlCol="0">
              <a:spAutoFit/>
            </a:bodyPr>
            <a:lstStyle/>
            <a:p>
              <a:pPr>
                <a:lnSpc>
                  <a:spcPct val="150000"/>
                </a:lnSpc>
              </a:pPr>
              <a:r>
                <a:rPr lang="vi-VN" sz="2800"/>
                <a:t>a) Cho tỉ lệ thức                  . </a:t>
              </a:r>
              <a:r>
                <a:rPr lang="en-US" sz="2800">
                  <a:effectLst/>
                  <a:latin typeface="Times New Roman" panose="02020603050405020304" pitchFamily="18" charset="0"/>
                  <a:ea typeface="Times New Roman" panose="02020603050405020304" pitchFamily="18" charset="0"/>
                </a:rPr>
                <a:t>So sánh tích hai số hạng </a:t>
              </a:r>
              <a:r>
                <a:rPr lang="vi-VN" sz="2800">
                  <a:effectLst/>
                  <a:latin typeface="Times New Roman" panose="02020603050405020304" pitchFamily="18" charset="0"/>
                  <a:ea typeface="Times New Roman" panose="02020603050405020304" pitchFamily="18" charset="0"/>
                </a:rPr>
                <a:t> 6 và (-15)  với tích hai số hạng 10 và -9</a:t>
              </a:r>
              <a:endParaRPr lang="vi-VN" sz="2800"/>
            </a:p>
          </p:txBody>
        </p:sp>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extLst>
                <p:ext uri="{D42A27DB-BD31-4B8C-83A1-F6EECF244321}">
                  <p14:modId xmlns:p14="http://schemas.microsoft.com/office/powerpoint/2010/main" val="945149446"/>
                </p:ext>
              </p:extLst>
            </p:nvPr>
          </p:nvGraphicFramePr>
          <p:xfrm>
            <a:off x="3932625" y="760616"/>
            <a:ext cx="1669948" cy="1006881"/>
          </p:xfrm>
          <a:graphic>
            <a:graphicData uri="http://schemas.openxmlformats.org/presentationml/2006/ole">
              <mc:AlternateContent xmlns:mc="http://schemas.openxmlformats.org/markup-compatibility/2006">
                <mc:Choice xmlns:v="urn:schemas-microsoft-com:vml" Requires="v">
                  <p:oleObj spid="_x0000_s10274" name="Equation" r:id="rId4" imgW="647036" imgH="390397" progId="Equation.DSMT4">
                    <p:embed/>
                  </p:oleObj>
                </mc:Choice>
                <mc:Fallback>
                  <p:oleObj name="Equation" r:id="rId4" imgW="647036" imgH="390397"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5"/>
                        <a:stretch>
                          <a:fillRect/>
                        </a:stretch>
                      </p:blipFill>
                      <p:spPr>
                        <a:xfrm>
                          <a:off x="3932625" y="760616"/>
                          <a:ext cx="1669948" cy="1006881"/>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64E5E0D8-9CEC-4139-D3F0-B330D6355B15}"/>
              </a:ext>
            </a:extLst>
          </p:cNvPr>
          <p:cNvGrpSpPr/>
          <p:nvPr/>
        </p:nvGrpSpPr>
        <p:grpSpPr>
          <a:xfrm>
            <a:off x="978353" y="2053768"/>
            <a:ext cx="10235294" cy="1379023"/>
            <a:chOff x="978353" y="2364013"/>
            <a:chExt cx="10235294" cy="1379023"/>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08D31C1-75AE-5DAD-912E-563BD7729710}"/>
                    </a:ext>
                  </a:extLst>
                </p:cNvPr>
                <p:cNvSpPr txBox="1"/>
                <p:nvPr/>
              </p:nvSpPr>
              <p:spPr>
                <a:xfrm>
                  <a:off x="978353" y="2427611"/>
                  <a:ext cx="10235294" cy="1315425"/>
                </a:xfrm>
                <a:prstGeom prst="rect">
                  <a:avLst/>
                </a:prstGeom>
                <a:noFill/>
              </p:spPr>
              <p:txBody>
                <a:bodyPr wrap="square" rtlCol="0">
                  <a:spAutoFit/>
                </a:bodyPr>
                <a:lstStyle/>
                <a:p>
                  <a:pPr>
                    <a:lnSpc>
                      <a:spcPct val="150000"/>
                    </a:lnSpc>
                  </a:pPr>
                  <a:r>
                    <a:rPr lang="vi-VN" sz="2800" dirty="0" smtClean="0"/>
                    <a:t>b) Cho tỉ lệ thức             . </a:t>
                  </a:r>
                  <a:r>
                    <a:rPr lang="en-US" sz="2800" dirty="0" err="1"/>
                    <a:t>Nhân</a:t>
                  </a:r>
                  <a:r>
                    <a:rPr lang="en-US" sz="2800" dirty="0"/>
                    <a:t> </a:t>
                  </a:r>
                  <a:r>
                    <a:rPr lang="en-US" sz="2800" dirty="0" err="1"/>
                    <a:t>hai</a:t>
                  </a:r>
                  <a:r>
                    <a:rPr lang="en-US" sz="2800" dirty="0"/>
                    <a:t> </a:t>
                  </a:r>
                  <a:r>
                    <a:rPr lang="en-US" sz="2800" dirty="0" err="1"/>
                    <a:t>vế</a:t>
                  </a:r>
                  <a:r>
                    <a:rPr lang="en-US" sz="2800" dirty="0"/>
                    <a:t> </a:t>
                  </a:r>
                  <a:r>
                    <a:rPr lang="en-US" sz="2800" dirty="0" err="1"/>
                    <a:t>của</a:t>
                  </a:r>
                  <a:r>
                    <a:rPr lang="en-US" sz="2800" dirty="0"/>
                    <a:t> </a:t>
                  </a:r>
                  <a:r>
                    <a:rPr lang="en-US" sz="2800" dirty="0" err="1"/>
                    <a:t>tỉ</a:t>
                  </a:r>
                  <a:r>
                    <a:rPr lang="en-US" sz="2800" dirty="0"/>
                    <a:t> </a:t>
                  </a:r>
                  <a:r>
                    <a:rPr lang="en-US" sz="2800" dirty="0" err="1"/>
                    <a:t>lệ</a:t>
                  </a:r>
                  <a:r>
                    <a:rPr lang="en-US" sz="2800" dirty="0"/>
                    <a:t> </a:t>
                  </a:r>
                  <a:r>
                    <a:rPr lang="en-US" sz="2800" dirty="0" err="1"/>
                    <a:t>thức</a:t>
                  </a:r>
                  <a:r>
                    <a:rPr lang="en-US" sz="2800" dirty="0"/>
                    <a:t> </a:t>
                  </a:r>
                  <a:r>
                    <a:rPr lang="en-US" sz="2800" dirty="0" err="1"/>
                    <a:t>với</a:t>
                  </a:r>
                  <a:r>
                    <a:rPr lang="en-US" sz="2800" dirty="0"/>
                    <a:t> </a:t>
                  </a:r>
                  <a:r>
                    <a:rPr lang="en-US" sz="2800" dirty="0" err="1"/>
                    <a:t>tích</a:t>
                  </a:r>
                  <a:r>
                    <a:rPr lang="en-US" sz="2800" dirty="0"/>
                    <a:t> </a:t>
                  </a:r>
                  <a14:m>
                    <m:oMath xmlns:m="http://schemas.openxmlformats.org/officeDocument/2006/math">
                      <m:r>
                        <a:rPr lang="en-US" sz="2800" i="1" dirty="0" smtClean="0">
                          <a:latin typeface="Cambria Math" panose="02040503050406030204" pitchFamily="18" charset="0"/>
                        </a:rPr>
                        <m:t>𝑏</m:t>
                      </m:r>
                      <m:r>
                        <a:rPr lang="en-US" sz="2800" b="0" i="1" dirty="0" smtClean="0">
                          <a:latin typeface="Cambria Math" panose="02040503050406030204" pitchFamily="18" charset="0"/>
                        </a:rPr>
                        <m:t>.</m:t>
                      </m:r>
                      <m:r>
                        <a:rPr lang="en-US" sz="2800" i="1" dirty="0" smtClean="0">
                          <a:latin typeface="Cambria Math" panose="02040503050406030204" pitchFamily="18" charset="0"/>
                        </a:rPr>
                        <m:t>𝑑</m:t>
                      </m:r>
                    </m:oMath>
                  </a14:m>
                  <a:r>
                    <a:rPr lang="en-US" sz="2800" dirty="0"/>
                    <a:t>, ta </a:t>
                  </a:r>
                  <a:r>
                    <a:rPr lang="en-US" sz="2800" dirty="0" err="1"/>
                    <a:t>được</a:t>
                  </a:r>
                  <a:r>
                    <a:rPr lang="en-US" sz="2800" dirty="0"/>
                    <a:t> </a:t>
                  </a:r>
                  <a:r>
                    <a:rPr lang="en-US" sz="2800" dirty="0" err="1"/>
                    <a:t>đẳng</a:t>
                  </a:r>
                  <a:r>
                    <a:rPr lang="en-US" sz="2800" dirty="0"/>
                    <a:t> </a:t>
                  </a:r>
                  <a:r>
                    <a:rPr lang="en-US" sz="2800" dirty="0" err="1"/>
                    <a:t>thức</a:t>
                  </a:r>
                  <a:r>
                    <a:rPr lang="en-US" sz="2800" dirty="0"/>
                    <a:t> </a:t>
                  </a:r>
                  <a:r>
                    <a:rPr lang="en-US" sz="2800" dirty="0" err="1"/>
                    <a:t>nào</a:t>
                  </a:r>
                  <a:r>
                    <a:rPr lang="en-US" sz="2800" dirty="0"/>
                    <a:t>?</a:t>
                  </a:r>
                  <a:endParaRPr lang="vi-VN" sz="2800" dirty="0"/>
                </a:p>
              </p:txBody>
            </p:sp>
          </mc:Choice>
          <mc:Fallback>
            <p:sp>
              <p:nvSpPr>
                <p:cNvPr id="8" name="TextBox 7">
                  <a:extLst>
                    <a:ext uri="{FF2B5EF4-FFF2-40B4-BE49-F238E27FC236}">
                      <a16:creationId xmlns:a16="http://schemas.microsoft.com/office/drawing/2014/main" id="{108D31C1-75AE-5DAD-912E-563BD7729710}"/>
                    </a:ext>
                  </a:extLst>
                </p:cNvPr>
                <p:cNvSpPr txBox="1">
                  <a:spLocks noRot="1" noChangeAspect="1" noMove="1" noResize="1" noEditPoints="1" noAdjustHandles="1" noChangeArrowheads="1" noChangeShapeType="1" noTextEdit="1"/>
                </p:cNvSpPr>
                <p:nvPr/>
              </p:nvSpPr>
              <p:spPr>
                <a:xfrm>
                  <a:off x="978353" y="2427611"/>
                  <a:ext cx="10235294" cy="1315425"/>
                </a:xfrm>
                <a:prstGeom prst="rect">
                  <a:avLst/>
                </a:prstGeom>
                <a:blipFill>
                  <a:blip r:embed="rId6"/>
                  <a:stretch>
                    <a:fillRect l="-1190" r="-536"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extLst>
                    <p:ext uri="{D42A27DB-BD31-4B8C-83A1-F6EECF244321}">
                      <p14:modId xmlns:p14="http://schemas.microsoft.com/office/powerpoint/2010/main" val="3959664476"/>
                    </p:ext>
                  </p:extLst>
                </p:nvPr>
              </p:nvGraphicFramePr>
              <p:xfrm>
                <a:off x="3753977" y="2364013"/>
                <a:ext cx="1111250" cy="1016000"/>
              </p:xfrm>
              <a:graphic>
                <a:graphicData uri="http://schemas.openxmlformats.org/presentationml/2006/ole">
                  <mc:AlternateContent>
                    <mc:Choice xmlns:v="urn:schemas-microsoft-com:vml" Requires="v">
                      <p:oleObj spid="_x0000_s10275" name="Equation" r:id="rId7" imgW="431640" imgH="393480" progId="Equation.DSMT4">
                        <p:embed/>
                      </p:oleObj>
                    </mc:Choice>
                    <mc:Fallback>
                      <p:oleObj name="Equation" r:id="rId7" imgW="431640" imgH="393480" progId="Equation.DSMT4">
                        <p:embed/>
                        <p:pic>
                          <p:nvPicPr>
                            <p:cNvPr id="9" name="Object 8">
                              <a:extLst>
                                <a:ext uri="{FF2B5EF4-FFF2-40B4-BE49-F238E27FC236}">
                                  <a16:creationId xmlns:a16="http://schemas.microsoft.com/office/drawing/2014/main" id="{F40F0926-43C2-903B-FB67-6CEA9919EB48}"/>
                                </a:ext>
                              </a:extLst>
                            </p:cNvPr>
                            <p:cNvPicPr/>
                            <p:nvPr/>
                          </p:nvPicPr>
                          <p:blipFill>
                            <a:blip r:embed="rId8"/>
                            <a:stretch>
                              <a:fillRect/>
                            </a:stretch>
                          </p:blipFill>
                          <p:spPr>
                            <a:xfrm>
                              <a:off x="3753977" y="2364013"/>
                              <a:ext cx="1111250" cy="1016000"/>
                            </a:xfrm>
                            <a:prstGeom prst="rect">
                              <a:avLst/>
                            </a:prstGeom>
                          </p:spPr>
                        </p:pic>
                      </p:oleObj>
                    </mc:Fallback>
                  </mc:AlternateContent>
                </a:graphicData>
              </a:graphic>
            </p:graphicFrame>
          </mc:Choice>
          <mc:Fallback>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extLst>
                    <p:ext uri="{D42A27DB-BD31-4B8C-83A1-F6EECF244321}">
                      <p14:modId xmlns:p14="http://schemas.microsoft.com/office/powerpoint/2010/main" val="3959664476"/>
                    </p:ext>
                  </p:extLst>
                </p:nvPr>
              </p:nvGraphicFramePr>
              <p:xfrm>
                <a:off x="3753977" y="2364013"/>
                <a:ext cx="1111250" cy="1016000"/>
              </p:xfrm>
              <a:graphic>
                <a:graphicData uri="http://schemas.openxmlformats.org/presentationml/2006/ole">
                  <mc:AlternateContent>
                    <mc:Choice xmlns:v="urn:schemas-microsoft-com:vml" Requires="v">
                      <p:oleObj spid="_x0000_s10275" name="Equation" r:id="rId7" imgW="431640" imgH="393480" progId="Equation.DSMT4">
                        <p:embed/>
                      </p:oleObj>
                    </mc:Choice>
                    <mc:Fallback>
                      <p:oleObj name="Equation" r:id="rId7" imgW="431640" imgH="393480" progId="Equation.DSMT4">
                        <p:embed/>
                        <p:pic>
                          <p:nvPicPr>
                            <p:cNvPr id="9" name="Object 8">
                              <a:extLst>
                                <a:ext uri="{FF2B5EF4-FFF2-40B4-BE49-F238E27FC236}">
                                  <a16:creationId xmlns:a16="http://schemas.microsoft.com/office/drawing/2014/main" id="{F40F0926-43C2-903B-FB67-6CEA9919EB48}"/>
                                </a:ext>
                              </a:extLst>
                            </p:cNvPr>
                            <p:cNvPicPr/>
                            <p:nvPr/>
                          </p:nvPicPr>
                          <p:blipFill>
                            <a:blip r:embed="rId8"/>
                            <a:stretch>
                              <a:fillRect/>
                            </a:stretch>
                          </p:blipFill>
                          <p:spPr>
                            <a:xfrm>
                              <a:off x="3753977" y="2364013"/>
                              <a:ext cx="1111250" cy="1016000"/>
                            </a:xfrm>
                            <a:prstGeom prst="rect">
                              <a:avLst/>
                            </a:prstGeom>
                          </p:spPr>
                        </p:pic>
                      </p:oleObj>
                    </mc:Fallback>
                  </mc:AlternateContent>
                </a:graphicData>
              </a:graphic>
            </p:graphicFrame>
          </mc:Fallback>
        </mc:AlternateContent>
      </p:grpSp>
      <p:sp>
        <p:nvSpPr>
          <p:cNvPr id="10" name="TextBox 9">
            <a:extLst>
              <a:ext uri="{FF2B5EF4-FFF2-40B4-BE49-F238E27FC236}">
                <a16:creationId xmlns:a16="http://schemas.microsoft.com/office/drawing/2014/main" id="{AE34D793-3530-D46F-5A2C-14B4413BEE9D}"/>
              </a:ext>
            </a:extLst>
          </p:cNvPr>
          <p:cNvSpPr txBox="1"/>
          <p:nvPr/>
        </p:nvSpPr>
        <p:spPr>
          <a:xfrm>
            <a:off x="221453" y="3211026"/>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A2FC7F3-B9F5-6EAF-EA30-7F570A16C7FC}"/>
                  </a:ext>
                </a:extLst>
              </p:cNvPr>
              <p:cNvSpPr txBox="1"/>
              <p:nvPr/>
            </p:nvSpPr>
            <p:spPr>
              <a:xfrm>
                <a:off x="612652" y="3749922"/>
                <a:ext cx="9307962" cy="738664"/>
              </a:xfrm>
              <a:prstGeom prst="rect">
                <a:avLst/>
              </a:prstGeom>
              <a:noFill/>
            </p:spPr>
            <p:txBody>
              <a:bodyPr wrap="square" rtlCol="0">
                <a:spAutoFit/>
              </a:bodyPr>
              <a:lstStyle/>
              <a:p>
                <a:pPr>
                  <a:lnSpc>
                    <a:spcPct val="150000"/>
                  </a:lnSpc>
                </a:pPr>
                <a:r>
                  <a:rPr lang="vi-VN" sz="2800" dirty="0" smtClean="0"/>
                  <a:t>b) Nhân hai vế của tỉ lệ thức đã cho với </a:t>
                </a:r>
                <a14:m>
                  <m:oMath xmlns:m="http://schemas.openxmlformats.org/officeDocument/2006/math">
                    <m:r>
                      <a:rPr lang="vi-VN" sz="2800" i="1" dirty="0" smtClean="0">
                        <a:latin typeface="Cambria Math" panose="02040503050406030204" pitchFamily="18" charset="0"/>
                      </a:rPr>
                      <m:t>𝑏</m:t>
                    </m:r>
                    <m:r>
                      <a:rPr lang="en-US" sz="2800" b="0" i="1" dirty="0" smtClean="0">
                        <a:latin typeface="Cambria Math" panose="02040503050406030204" pitchFamily="18" charset="0"/>
                      </a:rPr>
                      <m:t>.</m:t>
                    </m:r>
                    <m:r>
                      <a:rPr lang="vi-VN" sz="2800" i="1" dirty="0" smtClean="0">
                        <a:latin typeface="Cambria Math" panose="02040503050406030204" pitchFamily="18" charset="0"/>
                      </a:rPr>
                      <m:t>𝑑</m:t>
                    </m:r>
                  </m:oMath>
                </a14:m>
                <a:r>
                  <a:rPr lang="vi-VN" sz="2800" dirty="0"/>
                  <a:t>, ta được:</a:t>
                </a:r>
              </a:p>
            </p:txBody>
          </p:sp>
        </mc:Choice>
        <mc:Fallback>
          <p:sp>
            <p:nvSpPr>
              <p:cNvPr id="11" name="TextBox 10">
                <a:extLst>
                  <a:ext uri="{FF2B5EF4-FFF2-40B4-BE49-F238E27FC236}">
                    <a16:creationId xmlns:a16="http://schemas.microsoft.com/office/drawing/2014/main" id="{2A2FC7F3-B9F5-6EAF-EA30-7F570A16C7FC}"/>
                  </a:ext>
                </a:extLst>
              </p:cNvPr>
              <p:cNvSpPr txBox="1">
                <a:spLocks noRot="1" noChangeAspect="1" noMove="1" noResize="1" noEditPoints="1" noAdjustHandles="1" noChangeArrowheads="1" noChangeShapeType="1" noTextEdit="1"/>
              </p:cNvSpPr>
              <p:nvPr/>
            </p:nvSpPr>
            <p:spPr>
              <a:xfrm>
                <a:off x="612652" y="3749922"/>
                <a:ext cx="9307962" cy="738664"/>
              </a:xfrm>
              <a:prstGeom prst="rect">
                <a:avLst/>
              </a:prstGeom>
              <a:blipFill>
                <a:blip r:embed="rId9"/>
                <a:stretch>
                  <a:fillRect l="-1376" b="-1157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CD4DC0D-638E-11C0-C54E-C5DF1D396048}"/>
              </a:ext>
            </a:extLst>
          </p:cNvPr>
          <p:cNvSpPr txBox="1"/>
          <p:nvPr/>
        </p:nvSpPr>
        <p:spPr>
          <a:xfrm>
            <a:off x="1305601" y="5457742"/>
            <a:ext cx="2865332" cy="669094"/>
          </a:xfrm>
          <a:prstGeom prst="rect">
            <a:avLst/>
          </a:prstGeom>
          <a:noFill/>
        </p:spPr>
        <p:txBody>
          <a:bodyPr wrap="square" rtlCol="0">
            <a:spAutoFit/>
          </a:bodyPr>
          <a:lstStyle/>
          <a:p>
            <a:pPr>
              <a:lnSpc>
                <a:spcPct val="150000"/>
              </a:lnSpc>
            </a:pPr>
            <a:r>
              <a:rPr lang="vi-VN" sz="2800"/>
              <a:t>hay                             </a:t>
            </a:r>
          </a:p>
        </p:txBody>
      </p:sp>
      <p:graphicFrame>
        <p:nvGraphicFramePr>
          <p:cNvPr id="17" name="Object 16">
            <a:extLst>
              <a:ext uri="{FF2B5EF4-FFF2-40B4-BE49-F238E27FC236}">
                <a16:creationId xmlns:a16="http://schemas.microsoft.com/office/drawing/2014/main" id="{8C151979-411F-700A-7F0F-765F34AC60FB}"/>
              </a:ext>
            </a:extLst>
          </p:cNvPr>
          <p:cNvGraphicFramePr>
            <a:graphicFrameLocks noChangeAspect="1"/>
          </p:cNvGraphicFramePr>
          <p:nvPr>
            <p:extLst>
              <p:ext uri="{D42A27DB-BD31-4B8C-83A1-F6EECF244321}">
                <p14:modId xmlns:p14="http://schemas.microsoft.com/office/powerpoint/2010/main" val="992276728"/>
              </p:ext>
            </p:extLst>
          </p:nvPr>
        </p:nvGraphicFramePr>
        <p:xfrm>
          <a:off x="1632856" y="4329983"/>
          <a:ext cx="2476895" cy="1093694"/>
        </p:xfrm>
        <a:graphic>
          <a:graphicData uri="http://schemas.openxmlformats.org/presentationml/2006/ole">
            <mc:AlternateContent xmlns:mc="http://schemas.openxmlformats.org/markup-compatibility/2006">
              <mc:Choice xmlns:v="urn:schemas-microsoft-com:vml" Requires="v">
                <p:oleObj spid="_x0000_s10276" name="Equation" r:id="rId10" imgW="977760" imgH="431640" progId="Equation.DSMT4">
                  <p:embed/>
                </p:oleObj>
              </mc:Choice>
              <mc:Fallback>
                <p:oleObj name="Equation" r:id="rId10" imgW="977760" imgH="431640" progId="Equation.DSMT4">
                  <p:embed/>
                  <p:pic>
                    <p:nvPicPr>
                      <p:cNvPr id="0" name=""/>
                      <p:cNvPicPr/>
                      <p:nvPr/>
                    </p:nvPicPr>
                    <p:blipFill>
                      <a:blip r:embed="rId11"/>
                      <a:stretch>
                        <a:fillRect/>
                      </a:stretch>
                    </p:blipFill>
                    <p:spPr>
                      <a:xfrm>
                        <a:off x="1632856" y="4329983"/>
                        <a:ext cx="2476895" cy="1093694"/>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58D8CE3-9B21-7067-C403-6364E8C21D2E}"/>
              </a:ext>
            </a:extLst>
          </p:cNvPr>
          <p:cNvGraphicFramePr>
            <a:graphicFrameLocks noChangeAspect="1"/>
          </p:cNvGraphicFramePr>
          <p:nvPr>
            <p:extLst>
              <p:ext uri="{D42A27DB-BD31-4B8C-83A1-F6EECF244321}">
                <p14:modId xmlns:p14="http://schemas.microsoft.com/office/powerpoint/2010/main" val="3709563380"/>
              </p:ext>
            </p:extLst>
          </p:nvPr>
        </p:nvGraphicFramePr>
        <p:xfrm>
          <a:off x="2178847" y="5526226"/>
          <a:ext cx="1503523" cy="532125"/>
        </p:xfrm>
        <a:graphic>
          <a:graphicData uri="http://schemas.openxmlformats.org/presentationml/2006/ole">
            <mc:AlternateContent xmlns:mc="http://schemas.openxmlformats.org/markup-compatibility/2006">
              <mc:Choice xmlns:v="urn:schemas-microsoft-com:vml" Requires="v">
                <p:oleObj spid="_x0000_s10277" name="Equation" r:id="rId12" imgW="545760" imgH="190440" progId="Equation.DSMT4">
                  <p:embed/>
                </p:oleObj>
              </mc:Choice>
              <mc:Fallback>
                <p:oleObj name="Equation" r:id="rId12" imgW="545760" imgH="190440" progId="Equation.DSMT4">
                  <p:embed/>
                  <p:pic>
                    <p:nvPicPr>
                      <p:cNvPr id="0" name=""/>
                      <p:cNvPicPr/>
                      <p:nvPr/>
                    </p:nvPicPr>
                    <p:blipFill>
                      <a:blip r:embed="rId13"/>
                      <a:stretch>
                        <a:fillRect/>
                      </a:stretch>
                    </p:blipFill>
                    <p:spPr>
                      <a:xfrm>
                        <a:off x="2178847" y="5526226"/>
                        <a:ext cx="1503523" cy="532125"/>
                      </a:xfrm>
                      <a:prstGeom prst="rect">
                        <a:avLst/>
                      </a:prstGeom>
                    </p:spPr>
                  </p:pic>
                </p:oleObj>
              </mc:Fallback>
            </mc:AlternateContent>
          </a:graphicData>
        </a:graphic>
      </p:graphicFrame>
      <p:grpSp>
        <p:nvGrpSpPr>
          <p:cNvPr id="16" name="Group 15">
            <a:extLst>
              <a:ext uri="{FF2B5EF4-FFF2-40B4-BE49-F238E27FC236}">
                <a16:creationId xmlns:a16="http://schemas.microsoft.com/office/drawing/2014/main" id="{6E4D863A-EF2E-A4C8-DFFB-4E97C5E70119}"/>
              </a:ext>
            </a:extLst>
          </p:cNvPr>
          <p:cNvGrpSpPr/>
          <p:nvPr/>
        </p:nvGrpSpPr>
        <p:grpSpPr>
          <a:xfrm>
            <a:off x="9323614" y="4843616"/>
            <a:ext cx="1890033" cy="1886575"/>
            <a:chOff x="4117602" y="2286003"/>
            <a:chExt cx="3433139" cy="3433139"/>
          </a:xfrm>
        </p:grpSpPr>
        <p:pic>
          <p:nvPicPr>
            <p:cNvPr id="19" name="Picture 18" descr="Background pattern&#10;&#10;Description automatically generated">
              <a:extLst>
                <a:ext uri="{FF2B5EF4-FFF2-40B4-BE49-F238E27FC236}">
                  <a16:creationId xmlns:a16="http://schemas.microsoft.com/office/drawing/2014/main" id="{9DE9C9DC-E135-9E73-F626-C909FCAAB148}"/>
                </a:ext>
              </a:extLst>
            </p:cNvPr>
            <p:cNvPicPr>
              <a:picLocks noChangeAspect="1"/>
            </p:cNvPicPr>
            <p:nvPr/>
          </p:nvPicPr>
          <p:blipFill rotWithShape="1">
            <a:blip r:embed="rId14" cstate="print">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20" name="Picture 19" descr="A picture containing toy, doll&#10;&#10;Description automatically generated">
              <a:extLst>
                <a:ext uri="{FF2B5EF4-FFF2-40B4-BE49-F238E27FC236}">
                  <a16:creationId xmlns:a16="http://schemas.microsoft.com/office/drawing/2014/main" id="{D62A90C3-9380-F0C9-FD04-2DBAACBDAA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15494" y="2895295"/>
              <a:ext cx="2327672" cy="2327672"/>
            </a:xfrm>
            <a:prstGeom prst="rect">
              <a:avLst/>
            </a:prstGeom>
          </p:spPr>
        </p:pic>
      </p:grpSp>
    </p:spTree>
    <p:extLst>
      <p:ext uri="{BB962C8B-B14F-4D97-AF65-F5344CB8AC3E}">
        <p14:creationId xmlns:p14="http://schemas.microsoft.com/office/powerpoint/2010/main" val="2165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rPr>
              <a:t>II. TÍNH CHẤT:</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C4DD00E-39EB-C986-0CAD-3254955985E9}"/>
                  </a:ext>
                </a:extLst>
              </p:cNvPr>
              <p:cNvSpPr txBox="1"/>
              <p:nvPr/>
            </p:nvSpPr>
            <p:spPr>
              <a:xfrm>
                <a:off x="2864579" y="388756"/>
                <a:ext cx="5600703" cy="660758"/>
              </a:xfrm>
              <a:prstGeom prst="rect">
                <a:avLst/>
              </a:prstGeom>
              <a:noFill/>
            </p:spPr>
            <p:txBody>
              <a:bodyPr wrap="square" rtlCol="0">
                <a:spAutoFit/>
              </a:bodyPr>
              <a:lstStyle/>
              <a:p>
                <a:pPr>
                  <a:lnSpc>
                    <a:spcPct val="150000"/>
                  </a:lnSpc>
                </a:pPr>
                <a:r>
                  <a:rPr lang="vi-VN" sz="2800" dirty="0"/>
                  <a:t>Nếu               thì </a:t>
                </a:r>
                <a14:m>
                  <m:oMath xmlns:m="http://schemas.openxmlformats.org/officeDocument/2006/math">
                    <m:r>
                      <a:rPr lang="vi-VN" sz="2800" i="1" dirty="0" smtClean="0">
                        <a:latin typeface="Cambria Math" panose="02040503050406030204" pitchFamily="18" charset="0"/>
                      </a:rPr>
                      <m:t>𝑎𝑑</m:t>
                    </m:r>
                    <m:r>
                      <a:rPr lang="vi-VN" sz="2800" i="1" dirty="0" smtClean="0">
                        <a:latin typeface="Cambria Math" panose="02040503050406030204" pitchFamily="18" charset="0"/>
                      </a:rPr>
                      <m:t> = </m:t>
                    </m:r>
                    <m:r>
                      <a:rPr lang="vi-VN" sz="2800" i="1" dirty="0" smtClean="0">
                        <a:latin typeface="Cambria Math" panose="02040503050406030204" pitchFamily="18" charset="0"/>
                      </a:rPr>
                      <m:t>𝑏𝑐</m:t>
                    </m:r>
                    <m:r>
                      <a:rPr lang="vi-VN" sz="2800" i="1" dirty="0" smtClean="0">
                        <a:latin typeface="Cambria Math" panose="02040503050406030204" pitchFamily="18" charset="0"/>
                      </a:rPr>
                      <m:t>            </m:t>
                    </m:r>
                  </m:oMath>
                </a14:m>
                <a:endParaRPr lang="vi-VN" sz="2800" dirty="0"/>
              </a:p>
            </p:txBody>
          </p:sp>
        </mc:Choice>
        <mc:Fallback>
          <p:sp>
            <p:nvSpPr>
              <p:cNvPr id="5" name="TextBox 4">
                <a:extLst>
                  <a:ext uri="{FF2B5EF4-FFF2-40B4-BE49-F238E27FC236}">
                    <a16:creationId xmlns:a16="http://schemas.microsoft.com/office/drawing/2014/main" id="{DC4DD00E-39EB-C986-0CAD-3254955985E9}"/>
                  </a:ext>
                </a:extLst>
              </p:cNvPr>
              <p:cNvSpPr txBox="1">
                <a:spLocks noRot="1" noChangeAspect="1" noMove="1" noResize="1" noEditPoints="1" noAdjustHandles="1" noChangeArrowheads="1" noChangeShapeType="1" noTextEdit="1"/>
              </p:cNvSpPr>
              <p:nvPr/>
            </p:nvSpPr>
            <p:spPr>
              <a:xfrm>
                <a:off x="2864579" y="388756"/>
                <a:ext cx="5600703" cy="660758"/>
              </a:xfrm>
              <a:prstGeom prst="rect">
                <a:avLst/>
              </a:prstGeom>
              <a:blipFill>
                <a:blip r:embed="rId3"/>
                <a:stretch>
                  <a:fillRect l="-2285" b="-25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CA60EC6-FC7B-E44B-6093-709A63DD0F9A}"/>
              </a:ext>
            </a:extLst>
          </p:cNvPr>
          <p:cNvSpPr txBox="1"/>
          <p:nvPr/>
        </p:nvSpPr>
        <p:spPr>
          <a:xfrm>
            <a:off x="310242" y="506194"/>
            <a:ext cx="3314699" cy="523220"/>
          </a:xfrm>
          <a:prstGeom prst="rect">
            <a:avLst/>
          </a:prstGeom>
          <a:noFill/>
        </p:spPr>
        <p:txBody>
          <a:bodyPr wrap="square" rtlCol="0">
            <a:spAutoFit/>
          </a:bodyPr>
          <a:lstStyle/>
          <a:p>
            <a:r>
              <a:rPr lang="vi-VN" sz="2800" b="1">
                <a:solidFill>
                  <a:srgbClr val="000099"/>
                </a:solidFill>
              </a:rPr>
              <a:t>1. Tính chất 1.</a:t>
            </a:r>
          </a:p>
        </p:txBody>
      </p:sp>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extLst>
              <p:ext uri="{D42A27DB-BD31-4B8C-83A1-F6EECF244321}">
                <p14:modId xmlns:p14="http://schemas.microsoft.com/office/powerpoint/2010/main" val="449276882"/>
              </p:ext>
            </p:extLst>
          </p:nvPr>
        </p:nvGraphicFramePr>
        <p:xfrm>
          <a:off x="3804552" y="276920"/>
          <a:ext cx="1114425" cy="1014412"/>
        </p:xfrm>
        <a:graphic>
          <a:graphicData uri="http://schemas.openxmlformats.org/presentationml/2006/ole">
            <mc:AlternateContent xmlns:mc="http://schemas.openxmlformats.org/markup-compatibility/2006">
              <mc:Choice xmlns:v="urn:schemas-microsoft-com:vml" Requires="v">
                <p:oleObj spid="_x0000_s11322" name="Equation" r:id="rId4" imgW="431640" imgH="393480" progId="Equation.DSMT4">
                  <p:embed/>
                </p:oleObj>
              </mc:Choice>
              <mc:Fallback>
                <p:oleObj name="Equation" r:id="rId4" imgW="431640" imgH="393480"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5"/>
                      <a:stretch>
                        <a:fillRect/>
                      </a:stretch>
                    </p:blipFill>
                    <p:spPr>
                      <a:xfrm>
                        <a:off x="3804552" y="276920"/>
                        <a:ext cx="1114425" cy="1014412"/>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E34D793-3530-D46F-5A2C-14B4413BEE9D}"/>
              </a:ext>
            </a:extLst>
          </p:cNvPr>
          <p:cNvSpPr txBox="1"/>
          <p:nvPr/>
        </p:nvSpPr>
        <p:spPr>
          <a:xfrm>
            <a:off x="235495" y="1775100"/>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11" name="TextBox 10">
            <a:extLst>
              <a:ext uri="{FF2B5EF4-FFF2-40B4-BE49-F238E27FC236}">
                <a16:creationId xmlns:a16="http://schemas.microsoft.com/office/drawing/2014/main" id="{2A2FC7F3-B9F5-6EAF-EA30-7F570A16C7FC}"/>
              </a:ext>
            </a:extLst>
          </p:cNvPr>
          <p:cNvSpPr txBox="1"/>
          <p:nvPr/>
        </p:nvSpPr>
        <p:spPr>
          <a:xfrm>
            <a:off x="344255" y="2412112"/>
            <a:ext cx="2949492" cy="658835"/>
          </a:xfrm>
          <a:prstGeom prst="rect">
            <a:avLst/>
          </a:prstGeom>
          <a:noFill/>
        </p:spPr>
        <p:txBody>
          <a:bodyPr wrap="square" rtlCol="0">
            <a:spAutoFit/>
          </a:bodyPr>
          <a:lstStyle/>
          <a:p>
            <a:pPr>
              <a:lnSpc>
                <a:spcPct val="150000"/>
              </a:lnSpc>
            </a:pPr>
            <a:r>
              <a:rPr lang="vi-VN" sz="2800"/>
              <a:t>Do:                      </a:t>
            </a:r>
          </a:p>
        </p:txBody>
      </p:sp>
      <p:sp>
        <p:nvSpPr>
          <p:cNvPr id="15" name="TextBox 14">
            <a:extLst>
              <a:ext uri="{FF2B5EF4-FFF2-40B4-BE49-F238E27FC236}">
                <a16:creationId xmlns:a16="http://schemas.microsoft.com/office/drawing/2014/main" id="{9CD4DC0D-638E-11C0-C54E-C5DF1D396048}"/>
              </a:ext>
            </a:extLst>
          </p:cNvPr>
          <p:cNvSpPr txBox="1"/>
          <p:nvPr/>
        </p:nvSpPr>
        <p:spPr>
          <a:xfrm>
            <a:off x="290137" y="3429000"/>
            <a:ext cx="10235294" cy="669094"/>
          </a:xfrm>
          <a:prstGeom prst="rect">
            <a:avLst/>
          </a:prstGeom>
          <a:noFill/>
        </p:spPr>
        <p:txBody>
          <a:bodyPr wrap="square" rtlCol="0">
            <a:spAutoFit/>
          </a:bodyPr>
          <a:lstStyle/>
          <a:p>
            <a:pPr>
              <a:lnSpc>
                <a:spcPct val="150000"/>
              </a:lnSpc>
            </a:pPr>
            <a:r>
              <a:rPr lang="vi-VN" sz="2800"/>
              <a:t>Vậy                            </a:t>
            </a:r>
          </a:p>
        </p:txBody>
      </p:sp>
      <p:sp>
        <p:nvSpPr>
          <p:cNvPr id="14" name="TextBox 13">
            <a:extLst>
              <a:ext uri="{FF2B5EF4-FFF2-40B4-BE49-F238E27FC236}">
                <a16:creationId xmlns:a16="http://schemas.microsoft.com/office/drawing/2014/main" id="{E1028434-E3DF-0D23-1D44-8E9409F38DE0}"/>
              </a:ext>
            </a:extLst>
          </p:cNvPr>
          <p:cNvSpPr txBox="1"/>
          <p:nvPr/>
        </p:nvSpPr>
        <p:spPr>
          <a:xfrm>
            <a:off x="290137" y="1273998"/>
            <a:ext cx="11499091" cy="523220"/>
          </a:xfrm>
          <a:prstGeom prst="rect">
            <a:avLst/>
          </a:prstGeom>
          <a:noFill/>
        </p:spPr>
        <p:txBody>
          <a:bodyPr wrap="square" rtlCol="0">
            <a:spAutoFit/>
          </a:bodyPr>
          <a:lstStyle/>
          <a:p>
            <a:r>
              <a:rPr lang="vi-VN" sz="2800" b="1" i="1" u="sng">
                <a:solidFill>
                  <a:srgbClr val="000099"/>
                </a:solidFill>
              </a:rPr>
              <a:t>Ví dụ 2:</a:t>
            </a:r>
            <a:r>
              <a:rPr lang="vi-VN" sz="2800"/>
              <a:t> Tìm số     trong tỉ lệ thức: </a:t>
            </a:r>
            <a:endParaRPr lang="vi-VN" sz="2800" b="1">
              <a:solidFill>
                <a:srgbClr val="000099"/>
              </a:solidFill>
            </a:endParaRPr>
          </a:p>
        </p:txBody>
      </p:sp>
      <p:graphicFrame>
        <p:nvGraphicFramePr>
          <p:cNvPr id="2" name="Object 1">
            <a:extLst>
              <a:ext uri="{FF2B5EF4-FFF2-40B4-BE49-F238E27FC236}">
                <a16:creationId xmlns:a16="http://schemas.microsoft.com/office/drawing/2014/main" id="{3E9FC18E-F5D0-011A-E5A7-0F29B13181F0}"/>
              </a:ext>
            </a:extLst>
          </p:cNvPr>
          <p:cNvGraphicFramePr>
            <a:graphicFrameLocks noChangeAspect="1"/>
          </p:cNvGraphicFramePr>
          <p:nvPr>
            <p:extLst>
              <p:ext uri="{D42A27DB-BD31-4B8C-83A1-F6EECF244321}">
                <p14:modId xmlns:p14="http://schemas.microsoft.com/office/powerpoint/2010/main" val="2625558022"/>
              </p:ext>
            </p:extLst>
          </p:nvPr>
        </p:nvGraphicFramePr>
        <p:xfrm>
          <a:off x="2944200" y="1383058"/>
          <a:ext cx="349547" cy="384501"/>
        </p:xfrm>
        <a:graphic>
          <a:graphicData uri="http://schemas.openxmlformats.org/presentationml/2006/ole">
            <mc:AlternateContent xmlns:mc="http://schemas.openxmlformats.org/markup-compatibility/2006">
              <mc:Choice xmlns:v="urn:schemas-microsoft-com:vml" Requires="v">
                <p:oleObj spid="_x0000_s11323" name="Equation" r:id="rId6" imgW="126720" imgH="139680" progId="Equation.DSMT4">
                  <p:embed/>
                </p:oleObj>
              </mc:Choice>
              <mc:Fallback>
                <p:oleObj name="Equation" r:id="rId6" imgW="126720" imgH="139680" progId="Equation.DSMT4">
                  <p:embed/>
                  <p:pic>
                    <p:nvPicPr>
                      <p:cNvPr id="0" name=""/>
                      <p:cNvPicPr/>
                      <p:nvPr/>
                    </p:nvPicPr>
                    <p:blipFill>
                      <a:blip r:embed="rId7"/>
                      <a:stretch>
                        <a:fillRect/>
                      </a:stretch>
                    </p:blipFill>
                    <p:spPr>
                      <a:xfrm>
                        <a:off x="2944200" y="1383058"/>
                        <a:ext cx="349547" cy="38450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B818DF2-810F-FD4E-A243-863C4B07701E}"/>
              </a:ext>
            </a:extLst>
          </p:cNvPr>
          <p:cNvGraphicFramePr>
            <a:graphicFrameLocks noChangeAspect="1"/>
          </p:cNvGraphicFramePr>
          <p:nvPr>
            <p:extLst>
              <p:ext uri="{D42A27DB-BD31-4B8C-83A1-F6EECF244321}">
                <p14:modId xmlns:p14="http://schemas.microsoft.com/office/powerpoint/2010/main" val="2685076345"/>
              </p:ext>
            </p:extLst>
          </p:nvPr>
        </p:nvGraphicFramePr>
        <p:xfrm>
          <a:off x="5812968" y="1316117"/>
          <a:ext cx="1963482" cy="443367"/>
        </p:xfrm>
        <a:graphic>
          <a:graphicData uri="http://schemas.openxmlformats.org/presentationml/2006/ole">
            <mc:AlternateContent xmlns:mc="http://schemas.openxmlformats.org/markup-compatibility/2006">
              <mc:Choice xmlns:v="urn:schemas-microsoft-com:vml" Requires="v">
                <p:oleObj spid="_x0000_s11324" name="Equation" r:id="rId8" imgW="787320" imgH="177480" progId="Equation.DSMT4">
                  <p:embed/>
                </p:oleObj>
              </mc:Choice>
              <mc:Fallback>
                <p:oleObj name="Equation" r:id="rId8" imgW="787320" imgH="177480" progId="Equation.DSMT4">
                  <p:embed/>
                  <p:pic>
                    <p:nvPicPr>
                      <p:cNvPr id="0" name=""/>
                      <p:cNvPicPr/>
                      <p:nvPr/>
                    </p:nvPicPr>
                    <p:blipFill>
                      <a:blip r:embed="rId9"/>
                      <a:stretch>
                        <a:fillRect/>
                      </a:stretch>
                    </p:blipFill>
                    <p:spPr>
                      <a:xfrm>
                        <a:off x="5812968" y="1316117"/>
                        <a:ext cx="1963482" cy="44336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696ED44-37B9-D5E9-5C8A-8DFDEBBE11E9}"/>
              </a:ext>
            </a:extLst>
          </p:cNvPr>
          <p:cNvGraphicFramePr>
            <a:graphicFrameLocks noChangeAspect="1"/>
          </p:cNvGraphicFramePr>
          <p:nvPr>
            <p:extLst>
              <p:ext uri="{D42A27DB-BD31-4B8C-83A1-F6EECF244321}">
                <p14:modId xmlns:p14="http://schemas.microsoft.com/office/powerpoint/2010/main" val="2669601032"/>
              </p:ext>
            </p:extLst>
          </p:nvPr>
        </p:nvGraphicFramePr>
        <p:xfrm>
          <a:off x="1153648" y="2586115"/>
          <a:ext cx="1965325" cy="442913"/>
        </p:xfrm>
        <a:graphic>
          <a:graphicData uri="http://schemas.openxmlformats.org/presentationml/2006/ole">
            <mc:AlternateContent xmlns:mc="http://schemas.openxmlformats.org/markup-compatibility/2006">
              <mc:Choice xmlns:v="urn:schemas-microsoft-com:vml" Requires="v">
                <p:oleObj spid="_x0000_s11325" name="Equation" r:id="rId10" imgW="1964667" imgH="443536" progId="Equation.DSMT4">
                  <p:embed/>
                </p:oleObj>
              </mc:Choice>
              <mc:Fallback>
                <p:oleObj name="Equation" r:id="rId10" imgW="1964667" imgH="443536" progId="Equation.DSMT4">
                  <p:embed/>
                  <p:pic>
                    <p:nvPicPr>
                      <p:cNvPr id="0" name=""/>
                      <p:cNvPicPr/>
                      <p:nvPr/>
                    </p:nvPicPr>
                    <p:blipFill>
                      <a:blip r:embed="rId11"/>
                      <a:stretch>
                        <a:fillRect/>
                      </a:stretch>
                    </p:blipFill>
                    <p:spPr>
                      <a:xfrm>
                        <a:off x="1153648" y="2586115"/>
                        <a:ext cx="1965325" cy="44291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3C64B72-22D8-7C86-97F3-4BD710A27663}"/>
              </a:ext>
            </a:extLst>
          </p:cNvPr>
          <p:cNvGraphicFramePr>
            <a:graphicFrameLocks noChangeAspect="1"/>
          </p:cNvGraphicFramePr>
          <p:nvPr>
            <p:extLst>
              <p:ext uri="{D42A27DB-BD31-4B8C-83A1-F6EECF244321}">
                <p14:modId xmlns:p14="http://schemas.microsoft.com/office/powerpoint/2010/main" val="40929020"/>
              </p:ext>
            </p:extLst>
          </p:nvPr>
        </p:nvGraphicFramePr>
        <p:xfrm>
          <a:off x="3980744" y="2273086"/>
          <a:ext cx="1134218" cy="1101812"/>
        </p:xfrm>
        <a:graphic>
          <a:graphicData uri="http://schemas.openxmlformats.org/presentationml/2006/ole">
            <mc:AlternateContent xmlns:mc="http://schemas.openxmlformats.org/markup-compatibility/2006">
              <mc:Choice xmlns:v="urn:schemas-microsoft-com:vml" Requires="v">
                <p:oleObj spid="_x0000_s11326" name="Equation" r:id="rId12" imgW="444240" imgH="431640" progId="Equation.DSMT4">
                  <p:embed/>
                </p:oleObj>
              </mc:Choice>
              <mc:Fallback>
                <p:oleObj name="Equation" r:id="rId12" imgW="444240" imgH="431640" progId="Equation.DSMT4">
                  <p:embed/>
                  <p:pic>
                    <p:nvPicPr>
                      <p:cNvPr id="0" name=""/>
                      <p:cNvPicPr/>
                      <p:nvPr/>
                    </p:nvPicPr>
                    <p:blipFill>
                      <a:blip r:embed="rId13"/>
                      <a:stretch>
                        <a:fillRect/>
                      </a:stretch>
                    </p:blipFill>
                    <p:spPr>
                      <a:xfrm>
                        <a:off x="3980744" y="2273086"/>
                        <a:ext cx="1134218" cy="11018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30BBAA8D-87FF-C2A1-8914-EC59A58339C5}"/>
              </a:ext>
            </a:extLst>
          </p:cNvPr>
          <p:cNvGraphicFramePr>
            <a:graphicFrameLocks noChangeAspect="1"/>
          </p:cNvGraphicFramePr>
          <p:nvPr>
            <p:extLst>
              <p:ext uri="{D42A27DB-BD31-4B8C-83A1-F6EECF244321}">
                <p14:modId xmlns:p14="http://schemas.microsoft.com/office/powerpoint/2010/main" val="2738560822"/>
              </p:ext>
            </p:extLst>
          </p:nvPr>
        </p:nvGraphicFramePr>
        <p:xfrm>
          <a:off x="6096000" y="2605224"/>
          <a:ext cx="1481270" cy="482274"/>
        </p:xfrm>
        <a:graphic>
          <a:graphicData uri="http://schemas.openxmlformats.org/presentationml/2006/ole">
            <mc:AlternateContent xmlns:mc="http://schemas.openxmlformats.org/markup-compatibility/2006">
              <mc:Choice xmlns:v="urn:schemas-microsoft-com:vml" Requires="v">
                <p:oleObj spid="_x0000_s11327" name="Equation" r:id="rId14" imgW="545760" imgH="177480" progId="Equation.DSMT4">
                  <p:embed/>
                </p:oleObj>
              </mc:Choice>
              <mc:Fallback>
                <p:oleObj name="Equation" r:id="rId14" imgW="545760" imgH="177480" progId="Equation.DSMT4">
                  <p:embed/>
                  <p:pic>
                    <p:nvPicPr>
                      <p:cNvPr id="0" name=""/>
                      <p:cNvPicPr/>
                      <p:nvPr/>
                    </p:nvPicPr>
                    <p:blipFill>
                      <a:blip r:embed="rId15"/>
                      <a:stretch>
                        <a:fillRect/>
                      </a:stretch>
                    </p:blipFill>
                    <p:spPr>
                      <a:xfrm>
                        <a:off x="6096000" y="2605224"/>
                        <a:ext cx="1481270" cy="48227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162B7D6-5D8D-4806-BB1E-8F313E4B6378}"/>
              </a:ext>
            </a:extLst>
          </p:cNvPr>
          <p:cNvGraphicFramePr>
            <a:graphicFrameLocks noChangeAspect="1"/>
          </p:cNvGraphicFramePr>
          <p:nvPr>
            <p:extLst>
              <p:ext uri="{D42A27DB-BD31-4B8C-83A1-F6EECF244321}">
                <p14:modId xmlns:p14="http://schemas.microsoft.com/office/powerpoint/2010/main" val="1079787811"/>
              </p:ext>
            </p:extLst>
          </p:nvPr>
        </p:nvGraphicFramePr>
        <p:xfrm>
          <a:off x="1163769" y="3574151"/>
          <a:ext cx="2481263" cy="482600"/>
        </p:xfrm>
        <a:graphic>
          <a:graphicData uri="http://schemas.openxmlformats.org/presentationml/2006/ole">
            <mc:AlternateContent xmlns:mc="http://schemas.openxmlformats.org/markup-compatibility/2006">
              <mc:Choice xmlns:v="urn:schemas-microsoft-com:vml" Requires="v">
                <p:oleObj spid="_x0000_s11328" name="Equation" r:id="rId16" imgW="914400" imgH="177480" progId="Equation.DSMT4">
                  <p:embed/>
                </p:oleObj>
              </mc:Choice>
              <mc:Fallback>
                <p:oleObj name="Equation" r:id="rId16" imgW="914400" imgH="177480" progId="Equation.DSMT4">
                  <p:embed/>
                  <p:pic>
                    <p:nvPicPr>
                      <p:cNvPr id="19" name="Object 18">
                        <a:extLst>
                          <a:ext uri="{FF2B5EF4-FFF2-40B4-BE49-F238E27FC236}">
                            <a16:creationId xmlns:a16="http://schemas.microsoft.com/office/drawing/2014/main" id="{30BBAA8D-87FF-C2A1-8914-EC59A58339C5}"/>
                          </a:ext>
                        </a:extLst>
                      </p:cNvPr>
                      <p:cNvPicPr/>
                      <p:nvPr/>
                    </p:nvPicPr>
                    <p:blipFill>
                      <a:blip r:embed="rId17"/>
                      <a:stretch>
                        <a:fillRect/>
                      </a:stretch>
                    </p:blipFill>
                    <p:spPr>
                      <a:xfrm>
                        <a:off x="1163769" y="3574151"/>
                        <a:ext cx="2481263" cy="4826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61221B24-2193-F712-7EAE-75A6D3C5B393}"/>
              </a:ext>
            </a:extLst>
          </p:cNvPr>
          <p:cNvSpPr txBox="1"/>
          <p:nvPr/>
        </p:nvSpPr>
        <p:spPr>
          <a:xfrm>
            <a:off x="3146508" y="2425131"/>
            <a:ext cx="2949492" cy="658835"/>
          </a:xfrm>
          <a:prstGeom prst="rect">
            <a:avLst/>
          </a:prstGeom>
          <a:noFill/>
        </p:spPr>
        <p:txBody>
          <a:bodyPr wrap="square" rtlCol="0">
            <a:spAutoFit/>
          </a:bodyPr>
          <a:lstStyle/>
          <a:p>
            <a:pPr>
              <a:lnSpc>
                <a:spcPct val="150000"/>
              </a:lnSpc>
            </a:pPr>
            <a:r>
              <a:rPr lang="vi-VN" sz="2800"/>
              <a:t>hay                      </a:t>
            </a:r>
          </a:p>
        </p:txBody>
      </p:sp>
      <p:sp>
        <p:nvSpPr>
          <p:cNvPr id="21" name="TextBox 20">
            <a:extLst>
              <a:ext uri="{FF2B5EF4-FFF2-40B4-BE49-F238E27FC236}">
                <a16:creationId xmlns:a16="http://schemas.microsoft.com/office/drawing/2014/main" id="{D8A33318-F9F7-D52C-5313-7BC66536ADC3}"/>
              </a:ext>
            </a:extLst>
          </p:cNvPr>
          <p:cNvSpPr txBox="1"/>
          <p:nvPr/>
        </p:nvSpPr>
        <p:spPr>
          <a:xfrm>
            <a:off x="5301751" y="2462570"/>
            <a:ext cx="856512" cy="658835"/>
          </a:xfrm>
          <a:prstGeom prst="rect">
            <a:avLst/>
          </a:prstGeom>
          <a:noFill/>
        </p:spPr>
        <p:txBody>
          <a:bodyPr wrap="square" rtlCol="0">
            <a:spAutoFit/>
          </a:bodyPr>
          <a:lstStyle/>
          <a:p>
            <a:pPr>
              <a:lnSpc>
                <a:spcPct val="150000"/>
              </a:lnSpc>
            </a:pPr>
            <a:r>
              <a:rPr lang="vi-VN" sz="2800"/>
              <a:t>nên                      </a:t>
            </a:r>
          </a:p>
        </p:txBody>
      </p:sp>
    </p:spTree>
    <p:extLst>
      <p:ext uri="{BB962C8B-B14F-4D97-AF65-F5344CB8AC3E}">
        <p14:creationId xmlns:p14="http://schemas.microsoft.com/office/powerpoint/2010/main" val="304384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par>
                                <p:cTn id="59" presetID="2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5" grpId="0"/>
      <p:bldP spid="14" grpId="0"/>
      <p:bldP spid="1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II. TÍNH CHẤT:</a:t>
            </a:r>
          </a:p>
        </p:txBody>
      </p:sp>
      <p:sp>
        <p:nvSpPr>
          <p:cNvPr id="5" name="TextBox 4">
            <a:extLst>
              <a:ext uri="{FF2B5EF4-FFF2-40B4-BE49-F238E27FC236}">
                <a16:creationId xmlns:a16="http://schemas.microsoft.com/office/drawing/2014/main" id="{DC4DD00E-39EB-C986-0CAD-3254955985E9}"/>
              </a:ext>
            </a:extLst>
          </p:cNvPr>
          <p:cNvSpPr txBox="1"/>
          <p:nvPr/>
        </p:nvSpPr>
        <p:spPr>
          <a:xfrm>
            <a:off x="1305601" y="848636"/>
            <a:ext cx="10235294" cy="658835"/>
          </a:xfrm>
          <a:prstGeom prst="rect">
            <a:avLst/>
          </a:prstGeom>
          <a:noFill/>
        </p:spPr>
        <p:txBody>
          <a:bodyPr wrap="square" rtlCol="0">
            <a:spAutoFit/>
          </a:bodyPr>
          <a:lstStyle/>
          <a:p>
            <a:pPr>
              <a:lnSpc>
                <a:spcPct val="150000"/>
              </a:lnSpc>
            </a:pPr>
            <a:r>
              <a:rPr lang="vi-VN" sz="2800"/>
              <a:t>Ta có đẳng thức</a:t>
            </a:r>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457200"/>
            <a:ext cx="3314699" cy="523220"/>
          </a:xfrm>
          <a:prstGeom prst="rect">
            <a:avLst/>
          </a:prstGeom>
          <a:noFill/>
        </p:spPr>
        <p:txBody>
          <a:bodyPr wrap="square" rtlCol="0">
            <a:spAutoFit/>
          </a:bodyPr>
          <a:lstStyle/>
          <a:p>
            <a:r>
              <a:rPr lang="vi-VN" sz="2800" b="1">
                <a:solidFill>
                  <a:srgbClr val="000099"/>
                </a:solidFill>
                <a:latin typeface="+mj-lt"/>
              </a:rPr>
              <a:t>2. Tính chất 2.</a:t>
            </a:r>
          </a:p>
        </p:txBody>
      </p:sp>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nvGraphicFramePr>
        <p:xfrm>
          <a:off x="4081012" y="1000805"/>
          <a:ext cx="1735137" cy="458787"/>
        </p:xfrm>
        <a:graphic>
          <a:graphicData uri="http://schemas.openxmlformats.org/presentationml/2006/ole">
            <mc:AlternateContent xmlns:mc="http://schemas.openxmlformats.org/markup-compatibility/2006">
              <mc:Choice xmlns:v="urn:schemas-microsoft-com:vml" Requires="v">
                <p:oleObj spid="_x0000_s12338" name="Equation" r:id="rId3" imgW="672840" imgH="177480" progId="Equation.DSMT4">
                  <p:embed/>
                </p:oleObj>
              </mc:Choice>
              <mc:Fallback>
                <p:oleObj name="Equation" r:id="rId3" imgW="672840" imgH="177480"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4"/>
                      <a:stretch>
                        <a:fillRect/>
                      </a:stretch>
                    </p:blipFill>
                    <p:spPr>
                      <a:xfrm>
                        <a:off x="4081012" y="1000805"/>
                        <a:ext cx="1735137" cy="458787"/>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08D31C1-75AE-5DAD-912E-563BD7729710}"/>
              </a:ext>
            </a:extLst>
          </p:cNvPr>
          <p:cNvSpPr txBox="1"/>
          <p:nvPr/>
        </p:nvSpPr>
        <p:spPr>
          <a:xfrm>
            <a:off x="310242" y="1610138"/>
            <a:ext cx="11571516" cy="1305165"/>
          </a:xfrm>
          <a:prstGeom prst="rect">
            <a:avLst/>
          </a:prstGeom>
          <a:noFill/>
        </p:spPr>
        <p:txBody>
          <a:bodyPr wrap="square" rtlCol="0">
            <a:spAutoFit/>
          </a:bodyPr>
          <a:lstStyle/>
          <a:p>
            <a:pPr>
              <a:lnSpc>
                <a:spcPct val="150000"/>
              </a:lnSpc>
            </a:pPr>
            <a:r>
              <a:rPr lang="vi-VN" sz="2800"/>
              <a:t>a) Viết kết quả dưới dạng tỉ lệ thức khi chia hai vế của đẳng thức trên cho  </a:t>
            </a:r>
          </a:p>
        </p:txBody>
      </p:sp>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nvGraphicFramePr>
        <p:xfrm>
          <a:off x="1084765" y="2406903"/>
          <a:ext cx="620712" cy="458788"/>
        </p:xfrm>
        <a:graphic>
          <a:graphicData uri="http://schemas.openxmlformats.org/presentationml/2006/ole">
            <mc:AlternateContent xmlns:mc="http://schemas.openxmlformats.org/markup-compatibility/2006">
              <mc:Choice xmlns:v="urn:schemas-microsoft-com:vml" Requires="v">
                <p:oleObj spid="_x0000_s12339" name="Equation" r:id="rId5" imgW="241200" imgH="177480" progId="Equation.DSMT4">
                  <p:embed/>
                </p:oleObj>
              </mc:Choice>
              <mc:Fallback>
                <p:oleObj name="Equation" r:id="rId5" imgW="241200" imgH="177480" progId="Equation.DSMT4">
                  <p:embed/>
                  <p:pic>
                    <p:nvPicPr>
                      <p:cNvPr id="9" name="Object 8">
                        <a:extLst>
                          <a:ext uri="{FF2B5EF4-FFF2-40B4-BE49-F238E27FC236}">
                            <a16:creationId xmlns:a16="http://schemas.microsoft.com/office/drawing/2014/main" id="{F40F0926-43C2-903B-FB67-6CEA9919EB48}"/>
                          </a:ext>
                        </a:extLst>
                      </p:cNvPr>
                      <p:cNvPicPr/>
                      <p:nvPr/>
                    </p:nvPicPr>
                    <p:blipFill>
                      <a:blip r:embed="rId6"/>
                      <a:stretch>
                        <a:fillRect/>
                      </a:stretch>
                    </p:blipFill>
                    <p:spPr>
                      <a:xfrm>
                        <a:off x="1084765" y="2406903"/>
                        <a:ext cx="620712" cy="4587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53A4E1B-A8A0-1134-20EC-2033DB66AF6A}"/>
              </a:ext>
            </a:extLst>
          </p:cNvPr>
          <p:cNvPicPr>
            <a:picLocks noChangeAspect="1"/>
          </p:cNvPicPr>
          <p:nvPr/>
        </p:nvPicPr>
        <p:blipFill>
          <a:blip r:embed="rId7"/>
          <a:stretch>
            <a:fillRect/>
          </a:stretch>
        </p:blipFill>
        <p:spPr>
          <a:xfrm>
            <a:off x="311418" y="945099"/>
            <a:ext cx="994182" cy="656535"/>
          </a:xfrm>
          <a:prstGeom prst="rect">
            <a:avLst/>
          </a:prstGeom>
        </p:spPr>
      </p:pic>
      <p:sp>
        <p:nvSpPr>
          <p:cNvPr id="17" name="TextBox 16">
            <a:extLst>
              <a:ext uri="{FF2B5EF4-FFF2-40B4-BE49-F238E27FC236}">
                <a16:creationId xmlns:a16="http://schemas.microsoft.com/office/drawing/2014/main" id="{FD9E818C-2F5A-EF16-25ED-6529D7912668}"/>
              </a:ext>
            </a:extLst>
          </p:cNvPr>
          <p:cNvSpPr txBox="1"/>
          <p:nvPr/>
        </p:nvSpPr>
        <p:spPr>
          <a:xfrm>
            <a:off x="310242" y="2835582"/>
            <a:ext cx="8093725" cy="1305165"/>
          </a:xfrm>
          <a:prstGeom prst="rect">
            <a:avLst/>
          </a:prstGeom>
          <a:noFill/>
        </p:spPr>
        <p:txBody>
          <a:bodyPr wrap="square" rtlCol="0">
            <a:spAutoFit/>
          </a:bodyPr>
          <a:lstStyle/>
          <a:p>
            <a:pPr>
              <a:lnSpc>
                <a:spcPct val="150000"/>
              </a:lnSpc>
            </a:pPr>
            <a:r>
              <a:rPr lang="vi-VN" sz="2800"/>
              <a:t>b) Tìm số thích hợp cho</a:t>
            </a:r>
          </a:p>
          <a:p>
            <a:pPr>
              <a:lnSpc>
                <a:spcPct val="150000"/>
              </a:lnSpc>
            </a:pPr>
            <a:r>
              <a:rPr lang="vi-VN" sz="2800"/>
              <a:t>                ;                   ;                    ;                 .</a:t>
            </a:r>
          </a:p>
        </p:txBody>
      </p:sp>
      <p:grpSp>
        <p:nvGrpSpPr>
          <p:cNvPr id="24" name="Group 23">
            <a:extLst>
              <a:ext uri="{FF2B5EF4-FFF2-40B4-BE49-F238E27FC236}">
                <a16:creationId xmlns:a16="http://schemas.microsoft.com/office/drawing/2014/main" id="{D08FEB4C-1894-CACA-3212-7760FA441E61}"/>
              </a:ext>
            </a:extLst>
          </p:cNvPr>
          <p:cNvGrpSpPr/>
          <p:nvPr/>
        </p:nvGrpSpPr>
        <p:grpSpPr>
          <a:xfrm>
            <a:off x="432396" y="3399884"/>
            <a:ext cx="1416704" cy="1011092"/>
            <a:chOff x="432396" y="3563174"/>
            <a:chExt cx="1416704" cy="1011092"/>
          </a:xfrm>
        </p:grpSpPr>
        <p:sp>
          <p:nvSpPr>
            <p:cNvPr id="18" name="Rectangle 17">
              <a:extLst>
                <a:ext uri="{FF2B5EF4-FFF2-40B4-BE49-F238E27FC236}">
                  <a16:creationId xmlns:a16="http://schemas.microsoft.com/office/drawing/2014/main" id="{EFC4DB9C-0556-32C2-FC08-13DEDA70E709}"/>
                </a:ext>
              </a:extLst>
            </p:cNvPr>
            <p:cNvSpPr/>
            <p:nvPr/>
          </p:nvSpPr>
          <p:spPr>
            <a:xfrm>
              <a:off x="1140748" y="3563174"/>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aphicFrame>
          <p:nvGraphicFramePr>
            <p:cNvPr id="22" name="Object 21">
              <a:extLst>
                <a:ext uri="{FF2B5EF4-FFF2-40B4-BE49-F238E27FC236}">
                  <a16:creationId xmlns:a16="http://schemas.microsoft.com/office/drawing/2014/main" id="{29083A2D-23D8-96F2-8034-B1005EE21224}"/>
                </a:ext>
              </a:extLst>
            </p:cNvPr>
            <p:cNvGraphicFramePr>
              <a:graphicFrameLocks noChangeAspect="1"/>
            </p:cNvGraphicFramePr>
            <p:nvPr/>
          </p:nvGraphicFramePr>
          <p:xfrm>
            <a:off x="432396" y="3629797"/>
            <a:ext cx="1416704" cy="944469"/>
          </p:xfrm>
          <a:graphic>
            <a:graphicData uri="http://schemas.openxmlformats.org/presentationml/2006/ole">
              <mc:AlternateContent xmlns:mc="http://schemas.openxmlformats.org/markup-compatibility/2006">
                <mc:Choice xmlns:v="urn:schemas-microsoft-com:vml" Requires="v">
                  <p:oleObj spid="_x0000_s12340" name="Equation" r:id="rId8" imgW="647640" imgH="431640" progId="Equation.DSMT4">
                    <p:embed/>
                  </p:oleObj>
                </mc:Choice>
                <mc:Fallback>
                  <p:oleObj name="Equation" r:id="rId8" imgW="647640" imgH="431640" progId="Equation.DSMT4">
                    <p:embed/>
                    <p:pic>
                      <p:nvPicPr>
                        <p:cNvPr id="22" name="Object 21">
                          <a:extLst>
                            <a:ext uri="{FF2B5EF4-FFF2-40B4-BE49-F238E27FC236}">
                              <a16:creationId xmlns:a16="http://schemas.microsoft.com/office/drawing/2014/main" id="{29083A2D-23D8-96F2-8034-B1005EE21224}"/>
                            </a:ext>
                          </a:extLst>
                        </p:cNvPr>
                        <p:cNvPicPr/>
                        <p:nvPr/>
                      </p:nvPicPr>
                      <p:blipFill>
                        <a:blip r:embed="rId9"/>
                        <a:stretch>
                          <a:fillRect/>
                        </a:stretch>
                      </p:blipFill>
                      <p:spPr>
                        <a:xfrm>
                          <a:off x="432396" y="3629797"/>
                          <a:ext cx="1416704" cy="944469"/>
                        </a:xfrm>
                        <a:prstGeom prst="rect">
                          <a:avLst/>
                        </a:prstGeom>
                      </p:spPr>
                    </p:pic>
                  </p:oleObj>
                </mc:Fallback>
              </mc:AlternateContent>
            </a:graphicData>
          </a:graphic>
        </p:graphicFrame>
      </p:grpSp>
      <p:sp>
        <p:nvSpPr>
          <p:cNvPr id="23" name="Rectangle 22">
            <a:extLst>
              <a:ext uri="{FF2B5EF4-FFF2-40B4-BE49-F238E27FC236}">
                <a16:creationId xmlns:a16="http://schemas.microsoft.com/office/drawing/2014/main" id="{9C150037-731B-1CE2-95BD-8B1C63CA0D56}"/>
              </a:ext>
            </a:extLst>
          </p:cNvPr>
          <p:cNvSpPr/>
          <p:nvPr/>
        </p:nvSpPr>
        <p:spPr>
          <a:xfrm>
            <a:off x="4327071" y="2911019"/>
            <a:ext cx="53884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pSp>
        <p:nvGrpSpPr>
          <p:cNvPr id="31" name="Group 30">
            <a:extLst>
              <a:ext uri="{FF2B5EF4-FFF2-40B4-BE49-F238E27FC236}">
                <a16:creationId xmlns:a16="http://schemas.microsoft.com/office/drawing/2014/main" id="{ADD3BE98-FFB5-5E8D-4F75-42B1EE1E7207}"/>
              </a:ext>
            </a:extLst>
          </p:cNvPr>
          <p:cNvGrpSpPr/>
          <p:nvPr/>
        </p:nvGrpSpPr>
        <p:grpSpPr>
          <a:xfrm>
            <a:off x="2331815" y="3430158"/>
            <a:ext cx="1582738" cy="1028700"/>
            <a:chOff x="1433733" y="4409877"/>
            <a:chExt cx="1582738" cy="1028700"/>
          </a:xfrm>
        </p:grpSpPr>
        <p:sp>
          <p:nvSpPr>
            <p:cNvPr id="26" name="Rectangle 25">
              <a:extLst>
                <a:ext uri="{FF2B5EF4-FFF2-40B4-BE49-F238E27FC236}">
                  <a16:creationId xmlns:a16="http://schemas.microsoft.com/office/drawing/2014/main" id="{044194B7-1225-54A9-AB4F-FF31B04C212E}"/>
                </a:ext>
              </a:extLst>
            </p:cNvPr>
            <p:cNvSpPr/>
            <p:nvPr/>
          </p:nvSpPr>
          <p:spPr>
            <a:xfrm>
              <a:off x="2306744" y="4969480"/>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aphicFrame>
          <p:nvGraphicFramePr>
            <p:cNvPr id="27" name="Object 26">
              <a:extLst>
                <a:ext uri="{FF2B5EF4-FFF2-40B4-BE49-F238E27FC236}">
                  <a16:creationId xmlns:a16="http://schemas.microsoft.com/office/drawing/2014/main" id="{1C3EB42C-2A39-E726-1F79-A3DDFD0E60EC}"/>
                </a:ext>
              </a:extLst>
            </p:cNvPr>
            <p:cNvGraphicFramePr>
              <a:graphicFrameLocks noChangeAspect="1"/>
            </p:cNvGraphicFramePr>
            <p:nvPr/>
          </p:nvGraphicFramePr>
          <p:xfrm>
            <a:off x="1433733" y="4409877"/>
            <a:ext cx="1582738" cy="1028700"/>
          </p:xfrm>
          <a:graphic>
            <a:graphicData uri="http://schemas.openxmlformats.org/presentationml/2006/ole">
              <mc:AlternateContent xmlns:mc="http://schemas.openxmlformats.org/markup-compatibility/2006">
                <mc:Choice xmlns:v="urn:schemas-microsoft-com:vml" Requires="v">
                  <p:oleObj spid="_x0000_s12341" name="Equation" r:id="rId10" imgW="723600" imgH="469800" progId="Equation.DSMT4">
                    <p:embed/>
                  </p:oleObj>
                </mc:Choice>
                <mc:Fallback>
                  <p:oleObj name="Equation" r:id="rId10" imgW="723600" imgH="469800" progId="Equation.DSMT4">
                    <p:embed/>
                    <p:pic>
                      <p:nvPicPr>
                        <p:cNvPr id="27" name="Object 26">
                          <a:extLst>
                            <a:ext uri="{FF2B5EF4-FFF2-40B4-BE49-F238E27FC236}">
                              <a16:creationId xmlns:a16="http://schemas.microsoft.com/office/drawing/2014/main" id="{1C3EB42C-2A39-E726-1F79-A3DDFD0E60EC}"/>
                            </a:ext>
                          </a:extLst>
                        </p:cNvPr>
                        <p:cNvPicPr/>
                        <p:nvPr/>
                      </p:nvPicPr>
                      <p:blipFill>
                        <a:blip r:embed="rId11"/>
                        <a:stretch>
                          <a:fillRect/>
                        </a:stretch>
                      </p:blipFill>
                      <p:spPr>
                        <a:xfrm>
                          <a:off x="1433733" y="4409877"/>
                          <a:ext cx="1582738" cy="1028700"/>
                        </a:xfrm>
                        <a:prstGeom prst="rect">
                          <a:avLst/>
                        </a:prstGeom>
                      </p:spPr>
                    </p:pic>
                  </p:oleObj>
                </mc:Fallback>
              </mc:AlternateContent>
            </a:graphicData>
          </a:graphic>
        </p:graphicFrame>
      </p:grpSp>
      <p:grpSp>
        <p:nvGrpSpPr>
          <p:cNvPr id="33" name="Group 32">
            <a:extLst>
              <a:ext uri="{FF2B5EF4-FFF2-40B4-BE49-F238E27FC236}">
                <a16:creationId xmlns:a16="http://schemas.microsoft.com/office/drawing/2014/main" id="{FC2F6AB6-5714-16D4-5EF3-592AD828E336}"/>
              </a:ext>
            </a:extLst>
          </p:cNvPr>
          <p:cNvGrpSpPr/>
          <p:nvPr/>
        </p:nvGrpSpPr>
        <p:grpSpPr>
          <a:xfrm>
            <a:off x="6197285" y="3387814"/>
            <a:ext cx="1500335" cy="1088478"/>
            <a:chOff x="8403967" y="4499030"/>
            <a:chExt cx="1500335" cy="1088478"/>
          </a:xfrm>
        </p:grpSpPr>
        <p:sp>
          <p:nvSpPr>
            <p:cNvPr id="21" name="Rectangle 20">
              <a:extLst>
                <a:ext uri="{FF2B5EF4-FFF2-40B4-BE49-F238E27FC236}">
                  <a16:creationId xmlns:a16="http://schemas.microsoft.com/office/drawing/2014/main" id="{B1D0C3AF-F8A7-C567-9A5F-62C2665E5841}"/>
                </a:ext>
              </a:extLst>
            </p:cNvPr>
            <p:cNvSpPr/>
            <p:nvPr/>
          </p:nvSpPr>
          <p:spPr>
            <a:xfrm>
              <a:off x="8516005" y="5077158"/>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aphicFrame>
          <p:nvGraphicFramePr>
            <p:cNvPr id="29" name="Object 28">
              <a:extLst>
                <a:ext uri="{FF2B5EF4-FFF2-40B4-BE49-F238E27FC236}">
                  <a16:creationId xmlns:a16="http://schemas.microsoft.com/office/drawing/2014/main" id="{0AC02242-B767-EBF7-B5E6-237D6D1B5327}"/>
                </a:ext>
              </a:extLst>
            </p:cNvPr>
            <p:cNvGraphicFramePr>
              <a:graphicFrameLocks noChangeAspect="1"/>
            </p:cNvGraphicFramePr>
            <p:nvPr/>
          </p:nvGraphicFramePr>
          <p:xfrm>
            <a:off x="8403967" y="4499030"/>
            <a:ext cx="1500335" cy="1088478"/>
          </p:xfrm>
          <a:graphic>
            <a:graphicData uri="http://schemas.openxmlformats.org/presentationml/2006/ole">
              <mc:AlternateContent xmlns:mc="http://schemas.openxmlformats.org/markup-compatibility/2006">
                <mc:Choice xmlns:v="urn:schemas-microsoft-com:vml" Requires="v">
                  <p:oleObj spid="_x0000_s12342" name="Equation" r:id="rId12" imgW="647640" imgH="469800" progId="Equation.DSMT4">
                    <p:embed/>
                  </p:oleObj>
                </mc:Choice>
                <mc:Fallback>
                  <p:oleObj name="Equation" r:id="rId12" imgW="647640" imgH="469800" progId="Equation.DSMT4">
                    <p:embed/>
                    <p:pic>
                      <p:nvPicPr>
                        <p:cNvPr id="29" name="Object 28">
                          <a:extLst>
                            <a:ext uri="{FF2B5EF4-FFF2-40B4-BE49-F238E27FC236}">
                              <a16:creationId xmlns:a16="http://schemas.microsoft.com/office/drawing/2014/main" id="{0AC02242-B767-EBF7-B5E6-237D6D1B5327}"/>
                            </a:ext>
                          </a:extLst>
                        </p:cNvPr>
                        <p:cNvPicPr/>
                        <p:nvPr/>
                      </p:nvPicPr>
                      <p:blipFill>
                        <a:blip r:embed="rId13"/>
                        <a:stretch>
                          <a:fillRect/>
                        </a:stretch>
                      </p:blipFill>
                      <p:spPr>
                        <a:xfrm>
                          <a:off x="8403967" y="4499030"/>
                          <a:ext cx="1500335" cy="1088478"/>
                        </a:xfrm>
                        <a:prstGeom prst="rect">
                          <a:avLst/>
                        </a:prstGeom>
                      </p:spPr>
                    </p:pic>
                  </p:oleObj>
                </mc:Fallback>
              </mc:AlternateContent>
            </a:graphicData>
          </a:graphic>
        </p:graphicFrame>
      </p:grpSp>
      <p:grpSp>
        <p:nvGrpSpPr>
          <p:cNvPr id="32" name="Group 31">
            <a:extLst>
              <a:ext uri="{FF2B5EF4-FFF2-40B4-BE49-F238E27FC236}">
                <a16:creationId xmlns:a16="http://schemas.microsoft.com/office/drawing/2014/main" id="{0320B2C7-6057-3E6F-E818-51CBD14C8F00}"/>
              </a:ext>
            </a:extLst>
          </p:cNvPr>
          <p:cNvGrpSpPr/>
          <p:nvPr/>
        </p:nvGrpSpPr>
        <p:grpSpPr>
          <a:xfrm>
            <a:off x="4174523" y="3434385"/>
            <a:ext cx="1600019" cy="954397"/>
            <a:chOff x="4865913" y="4972893"/>
            <a:chExt cx="1600019" cy="954397"/>
          </a:xfrm>
        </p:grpSpPr>
        <p:graphicFrame>
          <p:nvGraphicFramePr>
            <p:cNvPr id="28" name="Object 27">
              <a:extLst>
                <a:ext uri="{FF2B5EF4-FFF2-40B4-BE49-F238E27FC236}">
                  <a16:creationId xmlns:a16="http://schemas.microsoft.com/office/drawing/2014/main" id="{0C8FED7F-B221-DB81-A92B-4794C19F776E}"/>
                </a:ext>
              </a:extLst>
            </p:cNvPr>
            <p:cNvGraphicFramePr>
              <a:graphicFrameLocks noChangeAspect="1"/>
            </p:cNvGraphicFramePr>
            <p:nvPr/>
          </p:nvGraphicFramePr>
          <p:xfrm>
            <a:off x="4865913" y="4972893"/>
            <a:ext cx="1600019" cy="954397"/>
          </p:xfrm>
          <a:graphic>
            <a:graphicData uri="http://schemas.openxmlformats.org/presentationml/2006/ole">
              <mc:AlternateContent xmlns:mc="http://schemas.openxmlformats.org/markup-compatibility/2006">
                <mc:Choice xmlns:v="urn:schemas-microsoft-com:vml" Requires="v">
                  <p:oleObj spid="_x0000_s12343" name="Equation" r:id="rId14" imgW="723600" imgH="431640" progId="Equation.DSMT4">
                    <p:embed/>
                  </p:oleObj>
                </mc:Choice>
                <mc:Fallback>
                  <p:oleObj name="Equation" r:id="rId14" imgW="723600" imgH="431640" progId="Equation.DSMT4">
                    <p:embed/>
                    <p:pic>
                      <p:nvPicPr>
                        <p:cNvPr id="28" name="Object 27">
                          <a:extLst>
                            <a:ext uri="{FF2B5EF4-FFF2-40B4-BE49-F238E27FC236}">
                              <a16:creationId xmlns:a16="http://schemas.microsoft.com/office/drawing/2014/main" id="{0C8FED7F-B221-DB81-A92B-4794C19F776E}"/>
                            </a:ext>
                          </a:extLst>
                        </p:cNvPr>
                        <p:cNvPicPr/>
                        <p:nvPr/>
                      </p:nvPicPr>
                      <p:blipFill>
                        <a:blip r:embed="rId15"/>
                        <a:stretch>
                          <a:fillRect/>
                        </a:stretch>
                      </p:blipFill>
                      <p:spPr>
                        <a:xfrm>
                          <a:off x="4865913" y="4972893"/>
                          <a:ext cx="1600019" cy="954397"/>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EAF244E4-9EDD-FCDF-C356-A3E88281CAB3}"/>
                </a:ext>
              </a:extLst>
            </p:cNvPr>
            <p:cNvSpPr/>
            <p:nvPr/>
          </p:nvSpPr>
          <p:spPr>
            <a:xfrm>
              <a:off x="4942662" y="4978344"/>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pSp>
      <p:grpSp>
        <p:nvGrpSpPr>
          <p:cNvPr id="25" name="Group 24">
            <a:extLst>
              <a:ext uri="{FF2B5EF4-FFF2-40B4-BE49-F238E27FC236}">
                <a16:creationId xmlns:a16="http://schemas.microsoft.com/office/drawing/2014/main" id="{DF83723F-9E4B-299C-636D-1F39E618C42D}"/>
              </a:ext>
            </a:extLst>
          </p:cNvPr>
          <p:cNvGrpSpPr/>
          <p:nvPr/>
        </p:nvGrpSpPr>
        <p:grpSpPr>
          <a:xfrm>
            <a:off x="8663937" y="2615356"/>
            <a:ext cx="2848284" cy="2701172"/>
            <a:chOff x="4117602" y="2286003"/>
            <a:chExt cx="3433139" cy="3433139"/>
          </a:xfrm>
        </p:grpSpPr>
        <p:pic>
          <p:nvPicPr>
            <p:cNvPr id="34" name="Picture 33" descr="Background pattern&#10;&#10;Description automatically generated">
              <a:extLst>
                <a:ext uri="{FF2B5EF4-FFF2-40B4-BE49-F238E27FC236}">
                  <a16:creationId xmlns:a16="http://schemas.microsoft.com/office/drawing/2014/main" id="{EF158DE9-EF72-E0F5-3F47-239C5CD49F0D}"/>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5" name="Picture 34" descr="A picture containing toy, doll&#10;&#10;Description automatically generated">
              <a:extLst>
                <a:ext uri="{FF2B5EF4-FFF2-40B4-BE49-F238E27FC236}">
                  <a16:creationId xmlns:a16="http://schemas.microsoft.com/office/drawing/2014/main" id="{3765CB8E-13CD-7B45-6C0E-19608F87150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15494" y="2895295"/>
              <a:ext cx="2327672" cy="2327672"/>
            </a:xfrm>
            <a:prstGeom prst="rect">
              <a:avLst/>
            </a:prstGeom>
          </p:spPr>
        </p:pic>
      </p:grpSp>
    </p:spTree>
    <p:extLst>
      <p:ext uri="{BB962C8B-B14F-4D97-AF65-F5344CB8AC3E}">
        <p14:creationId xmlns:p14="http://schemas.microsoft.com/office/powerpoint/2010/main" val="2592772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II. TÍNH CHẤT:</a:t>
            </a:r>
          </a:p>
        </p:txBody>
      </p:sp>
      <p:sp>
        <p:nvSpPr>
          <p:cNvPr id="5" name="TextBox 4">
            <a:extLst>
              <a:ext uri="{FF2B5EF4-FFF2-40B4-BE49-F238E27FC236}">
                <a16:creationId xmlns:a16="http://schemas.microsoft.com/office/drawing/2014/main" id="{DC4DD00E-39EB-C986-0CAD-3254955985E9}"/>
              </a:ext>
            </a:extLst>
          </p:cNvPr>
          <p:cNvSpPr txBox="1"/>
          <p:nvPr/>
        </p:nvSpPr>
        <p:spPr>
          <a:xfrm>
            <a:off x="1305601" y="848636"/>
            <a:ext cx="10235294" cy="658835"/>
          </a:xfrm>
          <a:prstGeom prst="rect">
            <a:avLst/>
          </a:prstGeom>
          <a:noFill/>
        </p:spPr>
        <p:txBody>
          <a:bodyPr wrap="square" rtlCol="0">
            <a:spAutoFit/>
          </a:bodyPr>
          <a:lstStyle/>
          <a:p>
            <a:pPr>
              <a:lnSpc>
                <a:spcPct val="150000"/>
              </a:lnSpc>
            </a:pPr>
            <a:r>
              <a:rPr lang="vi-VN" sz="2800"/>
              <a:t>Ta có đẳng thức</a:t>
            </a:r>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457200"/>
            <a:ext cx="3314699" cy="523220"/>
          </a:xfrm>
          <a:prstGeom prst="rect">
            <a:avLst/>
          </a:prstGeom>
          <a:noFill/>
        </p:spPr>
        <p:txBody>
          <a:bodyPr wrap="square" rtlCol="0">
            <a:spAutoFit/>
          </a:bodyPr>
          <a:lstStyle/>
          <a:p>
            <a:r>
              <a:rPr lang="vi-VN" sz="2800" b="1">
                <a:solidFill>
                  <a:srgbClr val="000099"/>
                </a:solidFill>
                <a:latin typeface="+mj-lt"/>
              </a:rPr>
              <a:t>2. Tính chất 2.</a:t>
            </a:r>
          </a:p>
        </p:txBody>
      </p:sp>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extLst>
              <p:ext uri="{D42A27DB-BD31-4B8C-83A1-F6EECF244321}">
                <p14:modId xmlns:p14="http://schemas.microsoft.com/office/powerpoint/2010/main" val="1300770108"/>
              </p:ext>
            </p:extLst>
          </p:nvPr>
        </p:nvGraphicFramePr>
        <p:xfrm>
          <a:off x="4081012" y="1000805"/>
          <a:ext cx="1735137" cy="458787"/>
        </p:xfrm>
        <a:graphic>
          <a:graphicData uri="http://schemas.openxmlformats.org/presentationml/2006/ole">
            <mc:AlternateContent xmlns:mc="http://schemas.openxmlformats.org/markup-compatibility/2006">
              <mc:Choice xmlns:v="urn:schemas-microsoft-com:vml" Requires="v">
                <p:oleObj spid="_x0000_s13378" name="Equation" r:id="rId3" imgW="672840" imgH="177480" progId="Equation.DSMT4">
                  <p:embed/>
                </p:oleObj>
              </mc:Choice>
              <mc:Fallback>
                <p:oleObj name="Equation" r:id="rId3" imgW="672840" imgH="177480"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4"/>
                      <a:stretch>
                        <a:fillRect/>
                      </a:stretch>
                    </p:blipFill>
                    <p:spPr>
                      <a:xfrm>
                        <a:off x="4081012" y="1000805"/>
                        <a:ext cx="1735137" cy="458787"/>
                      </a:xfrm>
                      <a:prstGeom prst="rect">
                        <a:avLst/>
                      </a:prstGeom>
                    </p:spPr>
                  </p:pic>
                </p:oleObj>
              </mc:Fallback>
            </mc:AlternateContent>
          </a:graphicData>
        </a:graphic>
      </p:graphicFrame>
      <p:grpSp>
        <p:nvGrpSpPr>
          <p:cNvPr id="38" name="Group 37">
            <a:extLst>
              <a:ext uri="{FF2B5EF4-FFF2-40B4-BE49-F238E27FC236}">
                <a16:creationId xmlns:a16="http://schemas.microsoft.com/office/drawing/2014/main" id="{9C6EACEB-5E72-C65B-8EE0-B49B57307065}"/>
              </a:ext>
            </a:extLst>
          </p:cNvPr>
          <p:cNvGrpSpPr/>
          <p:nvPr/>
        </p:nvGrpSpPr>
        <p:grpSpPr>
          <a:xfrm>
            <a:off x="310242" y="1610138"/>
            <a:ext cx="11571516" cy="658835"/>
            <a:chOff x="310242" y="1610138"/>
            <a:chExt cx="11571516" cy="658835"/>
          </a:xfrm>
        </p:grpSpPr>
        <p:sp>
          <p:nvSpPr>
            <p:cNvPr id="8" name="TextBox 7">
              <a:extLst>
                <a:ext uri="{FF2B5EF4-FFF2-40B4-BE49-F238E27FC236}">
                  <a16:creationId xmlns:a16="http://schemas.microsoft.com/office/drawing/2014/main" id="{108D31C1-75AE-5DAD-912E-563BD7729710}"/>
                </a:ext>
              </a:extLst>
            </p:cNvPr>
            <p:cNvSpPr txBox="1"/>
            <p:nvPr/>
          </p:nvSpPr>
          <p:spPr>
            <a:xfrm>
              <a:off x="310242" y="1610138"/>
              <a:ext cx="11571516" cy="658835"/>
            </a:xfrm>
            <a:prstGeom prst="rect">
              <a:avLst/>
            </a:prstGeom>
            <a:noFill/>
          </p:spPr>
          <p:txBody>
            <a:bodyPr wrap="square" rtlCol="0">
              <a:spAutoFit/>
            </a:bodyPr>
            <a:lstStyle/>
            <a:p>
              <a:pPr marL="514350" indent="-514350">
                <a:lnSpc>
                  <a:spcPct val="150000"/>
                </a:lnSpc>
                <a:buAutoNum type="alphaLcParenR"/>
              </a:pPr>
              <a:r>
                <a:rPr lang="vi-VN" sz="2800"/>
                <a:t>Khi chia hai vế của đẳng thức trên cho          ta được:</a:t>
              </a:r>
            </a:p>
          </p:txBody>
        </p:sp>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extLst>
                <p:ext uri="{D42A27DB-BD31-4B8C-83A1-F6EECF244321}">
                  <p14:modId xmlns:p14="http://schemas.microsoft.com/office/powerpoint/2010/main" val="2882748715"/>
                </p:ext>
              </p:extLst>
            </p:nvPr>
          </p:nvGraphicFramePr>
          <p:xfrm>
            <a:off x="7127071" y="1754883"/>
            <a:ext cx="620712" cy="458788"/>
          </p:xfrm>
          <a:graphic>
            <a:graphicData uri="http://schemas.openxmlformats.org/presentationml/2006/ole">
              <mc:AlternateContent xmlns:mc="http://schemas.openxmlformats.org/markup-compatibility/2006">
                <mc:Choice xmlns:v="urn:schemas-microsoft-com:vml" Requires="v">
                  <p:oleObj spid="_x0000_s13379" name="Equation" r:id="rId5" imgW="241200" imgH="177480" progId="Equation.DSMT4">
                    <p:embed/>
                  </p:oleObj>
                </mc:Choice>
                <mc:Fallback>
                  <p:oleObj name="Equation" r:id="rId5" imgW="241200" imgH="177480" progId="Equation.DSMT4">
                    <p:embed/>
                    <p:pic>
                      <p:nvPicPr>
                        <p:cNvPr id="9" name="Object 8">
                          <a:extLst>
                            <a:ext uri="{FF2B5EF4-FFF2-40B4-BE49-F238E27FC236}">
                              <a16:creationId xmlns:a16="http://schemas.microsoft.com/office/drawing/2014/main" id="{F40F0926-43C2-903B-FB67-6CEA9919EB48}"/>
                            </a:ext>
                          </a:extLst>
                        </p:cNvPr>
                        <p:cNvPicPr/>
                        <p:nvPr/>
                      </p:nvPicPr>
                      <p:blipFill>
                        <a:blip r:embed="rId6"/>
                        <a:stretch>
                          <a:fillRect/>
                        </a:stretch>
                      </p:blipFill>
                      <p:spPr>
                        <a:xfrm>
                          <a:off x="7127071" y="1754883"/>
                          <a:ext cx="620712" cy="458788"/>
                        </a:xfrm>
                        <a:prstGeom prst="rect">
                          <a:avLst/>
                        </a:prstGeom>
                      </p:spPr>
                    </p:pic>
                  </p:oleObj>
                </mc:Fallback>
              </mc:AlternateContent>
            </a:graphicData>
          </a:graphic>
        </p:graphicFrame>
      </p:grpSp>
      <p:sp>
        <p:nvSpPr>
          <p:cNvPr id="37" name="TextBox 36">
            <a:extLst>
              <a:ext uri="{FF2B5EF4-FFF2-40B4-BE49-F238E27FC236}">
                <a16:creationId xmlns:a16="http://schemas.microsoft.com/office/drawing/2014/main" id="{57AE5A36-139A-F759-0CD9-213E0CF95D39}"/>
              </a:ext>
            </a:extLst>
          </p:cNvPr>
          <p:cNvSpPr txBox="1"/>
          <p:nvPr/>
        </p:nvSpPr>
        <p:spPr>
          <a:xfrm>
            <a:off x="310242" y="2282049"/>
            <a:ext cx="11571516" cy="658835"/>
          </a:xfrm>
          <a:prstGeom prst="rect">
            <a:avLst/>
          </a:prstGeom>
          <a:noFill/>
        </p:spPr>
        <p:txBody>
          <a:bodyPr wrap="square" rtlCol="0">
            <a:spAutoFit/>
          </a:bodyPr>
          <a:lstStyle/>
          <a:p>
            <a:pPr>
              <a:lnSpc>
                <a:spcPct val="150000"/>
              </a:lnSpc>
            </a:pPr>
            <a:r>
              <a:rPr lang="vi-VN" sz="2800"/>
              <a:t>                       hay</a:t>
            </a:r>
          </a:p>
        </p:txBody>
      </p:sp>
      <p:pic>
        <p:nvPicPr>
          <p:cNvPr id="7" name="Picture 6">
            <a:extLst>
              <a:ext uri="{FF2B5EF4-FFF2-40B4-BE49-F238E27FC236}">
                <a16:creationId xmlns:a16="http://schemas.microsoft.com/office/drawing/2014/main" id="{A53A4E1B-A8A0-1134-20EC-2033DB66AF6A}"/>
              </a:ext>
            </a:extLst>
          </p:cNvPr>
          <p:cNvPicPr>
            <a:picLocks noChangeAspect="1"/>
          </p:cNvPicPr>
          <p:nvPr/>
        </p:nvPicPr>
        <p:blipFill>
          <a:blip r:embed="rId7"/>
          <a:stretch>
            <a:fillRect/>
          </a:stretch>
        </p:blipFill>
        <p:spPr>
          <a:xfrm>
            <a:off x="311418" y="945099"/>
            <a:ext cx="994182" cy="656535"/>
          </a:xfrm>
          <a:prstGeom prst="rect">
            <a:avLst/>
          </a:prstGeom>
        </p:spPr>
      </p:pic>
      <p:sp>
        <p:nvSpPr>
          <p:cNvPr id="18" name="Rectangle 17">
            <a:extLst>
              <a:ext uri="{FF2B5EF4-FFF2-40B4-BE49-F238E27FC236}">
                <a16:creationId xmlns:a16="http://schemas.microsoft.com/office/drawing/2014/main" id="{EFC4DB9C-0556-32C2-FC08-13DEDA70E709}"/>
              </a:ext>
            </a:extLst>
          </p:cNvPr>
          <p:cNvSpPr/>
          <p:nvPr/>
        </p:nvSpPr>
        <p:spPr>
          <a:xfrm>
            <a:off x="1255048" y="3854417"/>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12</a:t>
            </a:r>
          </a:p>
        </p:txBody>
      </p:sp>
      <p:sp>
        <p:nvSpPr>
          <p:cNvPr id="26" name="Rectangle 25">
            <a:extLst>
              <a:ext uri="{FF2B5EF4-FFF2-40B4-BE49-F238E27FC236}">
                <a16:creationId xmlns:a16="http://schemas.microsoft.com/office/drawing/2014/main" id="{044194B7-1225-54A9-AB4F-FF31B04C212E}"/>
              </a:ext>
            </a:extLst>
          </p:cNvPr>
          <p:cNvSpPr/>
          <p:nvPr/>
        </p:nvSpPr>
        <p:spPr>
          <a:xfrm>
            <a:off x="3319126" y="4444294"/>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9</a:t>
            </a:r>
          </a:p>
        </p:txBody>
      </p:sp>
      <p:sp>
        <p:nvSpPr>
          <p:cNvPr id="21" name="Rectangle 20">
            <a:extLst>
              <a:ext uri="{FF2B5EF4-FFF2-40B4-BE49-F238E27FC236}">
                <a16:creationId xmlns:a16="http://schemas.microsoft.com/office/drawing/2014/main" id="{B1D0C3AF-F8A7-C567-9A5F-62C2665E5841}"/>
              </a:ext>
            </a:extLst>
          </p:cNvPr>
          <p:cNvSpPr/>
          <p:nvPr/>
        </p:nvSpPr>
        <p:spPr>
          <a:xfrm>
            <a:off x="6423623" y="4420475"/>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12</a:t>
            </a:r>
          </a:p>
        </p:txBody>
      </p:sp>
      <p:grpSp>
        <p:nvGrpSpPr>
          <p:cNvPr id="41" name="Group 40">
            <a:extLst>
              <a:ext uri="{FF2B5EF4-FFF2-40B4-BE49-F238E27FC236}">
                <a16:creationId xmlns:a16="http://schemas.microsoft.com/office/drawing/2014/main" id="{BA1DDC61-1EE9-C014-7098-8428AA9672F6}"/>
              </a:ext>
            </a:extLst>
          </p:cNvPr>
          <p:cNvGrpSpPr/>
          <p:nvPr/>
        </p:nvGrpSpPr>
        <p:grpSpPr>
          <a:xfrm>
            <a:off x="467984" y="3241056"/>
            <a:ext cx="8093725" cy="1637793"/>
            <a:chOff x="424542" y="3290115"/>
            <a:chExt cx="8093725" cy="1637793"/>
          </a:xfrm>
        </p:grpSpPr>
        <p:graphicFrame>
          <p:nvGraphicFramePr>
            <p:cNvPr id="22" name="Object 21">
              <a:extLst>
                <a:ext uri="{FF2B5EF4-FFF2-40B4-BE49-F238E27FC236}">
                  <a16:creationId xmlns:a16="http://schemas.microsoft.com/office/drawing/2014/main" id="{29083A2D-23D8-96F2-8034-B1005EE21224}"/>
                </a:ext>
              </a:extLst>
            </p:cNvPr>
            <p:cNvGraphicFramePr>
              <a:graphicFrameLocks noChangeAspect="1"/>
            </p:cNvGraphicFramePr>
            <p:nvPr>
              <p:extLst>
                <p:ext uri="{D42A27DB-BD31-4B8C-83A1-F6EECF244321}">
                  <p14:modId xmlns:p14="http://schemas.microsoft.com/office/powerpoint/2010/main" val="1392096557"/>
                </p:ext>
              </p:extLst>
            </p:nvPr>
          </p:nvGraphicFramePr>
          <p:xfrm>
            <a:off x="513673" y="3906607"/>
            <a:ext cx="1416704" cy="944469"/>
          </p:xfrm>
          <a:graphic>
            <a:graphicData uri="http://schemas.openxmlformats.org/presentationml/2006/ole">
              <mc:AlternateContent xmlns:mc="http://schemas.openxmlformats.org/markup-compatibility/2006">
                <mc:Choice xmlns:v="urn:schemas-microsoft-com:vml" Requires="v">
                  <p:oleObj spid="_x0000_s13380" name="Equation" r:id="rId8" imgW="647640" imgH="431640" progId="Equation.DSMT4">
                    <p:embed/>
                  </p:oleObj>
                </mc:Choice>
                <mc:Fallback>
                  <p:oleObj name="Equation" r:id="rId8" imgW="647640" imgH="431640" progId="Equation.DSMT4">
                    <p:embed/>
                    <p:pic>
                      <p:nvPicPr>
                        <p:cNvPr id="0" name=""/>
                        <p:cNvPicPr/>
                        <p:nvPr/>
                      </p:nvPicPr>
                      <p:blipFill>
                        <a:blip r:embed="rId9"/>
                        <a:stretch>
                          <a:fillRect/>
                        </a:stretch>
                      </p:blipFill>
                      <p:spPr>
                        <a:xfrm>
                          <a:off x="513673" y="3906607"/>
                          <a:ext cx="1416704" cy="944469"/>
                        </a:xfrm>
                        <a:prstGeom prst="rect">
                          <a:avLst/>
                        </a:prstGeom>
                      </p:spPr>
                    </p:pic>
                  </p:oleObj>
                </mc:Fallback>
              </mc:AlternateContent>
            </a:graphicData>
          </a:graphic>
        </p:graphicFrame>
        <p:grpSp>
          <p:nvGrpSpPr>
            <p:cNvPr id="40" name="Group 39">
              <a:extLst>
                <a:ext uri="{FF2B5EF4-FFF2-40B4-BE49-F238E27FC236}">
                  <a16:creationId xmlns:a16="http://schemas.microsoft.com/office/drawing/2014/main" id="{54664786-699D-5178-DDCA-E8B49375A6AD}"/>
                </a:ext>
              </a:extLst>
            </p:cNvPr>
            <p:cNvGrpSpPr/>
            <p:nvPr/>
          </p:nvGrpSpPr>
          <p:grpSpPr>
            <a:xfrm>
              <a:off x="424542" y="3290115"/>
              <a:ext cx="8093725" cy="1305165"/>
              <a:chOff x="424542" y="3290115"/>
              <a:chExt cx="8093725" cy="1305165"/>
            </a:xfrm>
          </p:grpSpPr>
          <p:sp>
            <p:nvSpPr>
              <p:cNvPr id="17" name="TextBox 16">
                <a:extLst>
                  <a:ext uri="{FF2B5EF4-FFF2-40B4-BE49-F238E27FC236}">
                    <a16:creationId xmlns:a16="http://schemas.microsoft.com/office/drawing/2014/main" id="{FD9E818C-2F5A-EF16-25ED-6529D7912668}"/>
                  </a:ext>
                </a:extLst>
              </p:cNvPr>
              <p:cNvSpPr txBox="1"/>
              <p:nvPr/>
            </p:nvSpPr>
            <p:spPr>
              <a:xfrm>
                <a:off x="424542" y="3290115"/>
                <a:ext cx="8093725" cy="1305165"/>
              </a:xfrm>
              <a:prstGeom prst="rect">
                <a:avLst/>
              </a:prstGeom>
              <a:noFill/>
            </p:spPr>
            <p:txBody>
              <a:bodyPr wrap="square" rtlCol="0">
                <a:spAutoFit/>
              </a:bodyPr>
              <a:lstStyle/>
              <a:p>
                <a:pPr>
                  <a:lnSpc>
                    <a:spcPct val="150000"/>
                  </a:lnSpc>
                </a:pPr>
                <a:r>
                  <a:rPr lang="vi-VN" sz="2800"/>
                  <a:t>b) Tìm số thích hợp cho</a:t>
                </a:r>
              </a:p>
              <a:p>
                <a:pPr>
                  <a:lnSpc>
                    <a:spcPct val="150000"/>
                  </a:lnSpc>
                </a:pPr>
                <a:r>
                  <a:rPr lang="vi-VN" sz="2800"/>
                  <a:t>                ;                   ;                    ;                 .</a:t>
                </a:r>
              </a:p>
            </p:txBody>
          </p:sp>
          <p:sp>
            <p:nvSpPr>
              <p:cNvPr id="23" name="Rectangle 22">
                <a:extLst>
                  <a:ext uri="{FF2B5EF4-FFF2-40B4-BE49-F238E27FC236}">
                    <a16:creationId xmlns:a16="http://schemas.microsoft.com/office/drawing/2014/main" id="{9C150037-731B-1CE2-95BD-8B1C63CA0D56}"/>
                  </a:ext>
                </a:extLst>
              </p:cNvPr>
              <p:cNvSpPr/>
              <p:nvPr/>
            </p:nvSpPr>
            <p:spPr>
              <a:xfrm>
                <a:off x="4441371" y="3365552"/>
                <a:ext cx="53884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a:t>
                </a:r>
              </a:p>
            </p:txBody>
          </p:sp>
        </p:grpSp>
        <p:graphicFrame>
          <p:nvGraphicFramePr>
            <p:cNvPr id="27" name="Object 26">
              <a:extLst>
                <a:ext uri="{FF2B5EF4-FFF2-40B4-BE49-F238E27FC236}">
                  <a16:creationId xmlns:a16="http://schemas.microsoft.com/office/drawing/2014/main" id="{1C3EB42C-2A39-E726-1F79-A3DDFD0E60EC}"/>
                </a:ext>
              </a:extLst>
            </p:cNvPr>
            <p:cNvGraphicFramePr>
              <a:graphicFrameLocks noChangeAspect="1"/>
            </p:cNvGraphicFramePr>
            <p:nvPr>
              <p:extLst>
                <p:ext uri="{D42A27DB-BD31-4B8C-83A1-F6EECF244321}">
                  <p14:modId xmlns:p14="http://schemas.microsoft.com/office/powerpoint/2010/main" val="241099191"/>
                </p:ext>
              </p:extLst>
            </p:nvPr>
          </p:nvGraphicFramePr>
          <p:xfrm>
            <a:off x="2444821" y="3893731"/>
            <a:ext cx="1582738" cy="1028700"/>
          </p:xfrm>
          <a:graphic>
            <a:graphicData uri="http://schemas.openxmlformats.org/presentationml/2006/ole">
              <mc:AlternateContent xmlns:mc="http://schemas.openxmlformats.org/markup-compatibility/2006">
                <mc:Choice xmlns:v="urn:schemas-microsoft-com:vml" Requires="v">
                  <p:oleObj spid="_x0000_s13381" name="Equation" r:id="rId10" imgW="723600" imgH="469800" progId="Equation.DSMT4">
                    <p:embed/>
                  </p:oleObj>
                </mc:Choice>
                <mc:Fallback>
                  <p:oleObj name="Equation" r:id="rId10" imgW="723600" imgH="469800" progId="Equation.DSMT4">
                    <p:embed/>
                    <p:pic>
                      <p:nvPicPr>
                        <p:cNvPr id="22" name="Object 21">
                          <a:extLst>
                            <a:ext uri="{FF2B5EF4-FFF2-40B4-BE49-F238E27FC236}">
                              <a16:creationId xmlns:a16="http://schemas.microsoft.com/office/drawing/2014/main" id="{29083A2D-23D8-96F2-8034-B1005EE21224}"/>
                            </a:ext>
                          </a:extLst>
                        </p:cNvPr>
                        <p:cNvPicPr/>
                        <p:nvPr/>
                      </p:nvPicPr>
                      <p:blipFill>
                        <a:blip r:embed="rId11"/>
                        <a:stretch>
                          <a:fillRect/>
                        </a:stretch>
                      </p:blipFill>
                      <p:spPr>
                        <a:xfrm>
                          <a:off x="2444821" y="3893731"/>
                          <a:ext cx="1582738" cy="10287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AC02242-B767-EBF7-B5E6-237D6D1B5327}"/>
                </a:ext>
              </a:extLst>
            </p:cNvPr>
            <p:cNvGraphicFramePr>
              <a:graphicFrameLocks noChangeAspect="1"/>
            </p:cNvGraphicFramePr>
            <p:nvPr>
              <p:extLst>
                <p:ext uri="{D42A27DB-BD31-4B8C-83A1-F6EECF244321}">
                  <p14:modId xmlns:p14="http://schemas.microsoft.com/office/powerpoint/2010/main" val="2512061110"/>
                </p:ext>
              </p:extLst>
            </p:nvPr>
          </p:nvGraphicFramePr>
          <p:xfrm>
            <a:off x="6303381" y="3839430"/>
            <a:ext cx="1500335" cy="1088478"/>
          </p:xfrm>
          <a:graphic>
            <a:graphicData uri="http://schemas.openxmlformats.org/presentationml/2006/ole">
              <mc:AlternateContent xmlns:mc="http://schemas.openxmlformats.org/markup-compatibility/2006">
                <mc:Choice xmlns:v="urn:schemas-microsoft-com:vml" Requires="v">
                  <p:oleObj spid="_x0000_s13382" name="Equation" r:id="rId12" imgW="647640" imgH="469800" progId="Equation.DSMT4">
                    <p:embed/>
                  </p:oleObj>
                </mc:Choice>
                <mc:Fallback>
                  <p:oleObj name="Equation" r:id="rId12" imgW="647640" imgH="469800" progId="Equation.DSMT4">
                    <p:embed/>
                    <p:pic>
                      <p:nvPicPr>
                        <p:cNvPr id="0" name=""/>
                        <p:cNvPicPr/>
                        <p:nvPr/>
                      </p:nvPicPr>
                      <p:blipFill>
                        <a:blip r:embed="rId13"/>
                        <a:stretch>
                          <a:fillRect/>
                        </a:stretch>
                      </p:blipFill>
                      <p:spPr>
                        <a:xfrm>
                          <a:off x="6303381" y="3839430"/>
                          <a:ext cx="1500335" cy="108847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0C8FED7F-B221-DB81-A92B-4794C19F776E}"/>
                </a:ext>
              </a:extLst>
            </p:cNvPr>
            <p:cNvGraphicFramePr>
              <a:graphicFrameLocks noChangeAspect="1"/>
            </p:cNvGraphicFramePr>
            <p:nvPr>
              <p:extLst>
                <p:ext uri="{D42A27DB-BD31-4B8C-83A1-F6EECF244321}">
                  <p14:modId xmlns:p14="http://schemas.microsoft.com/office/powerpoint/2010/main" val="495186383"/>
                </p:ext>
              </p:extLst>
            </p:nvPr>
          </p:nvGraphicFramePr>
          <p:xfrm>
            <a:off x="4283704" y="3922923"/>
            <a:ext cx="1600019" cy="954397"/>
          </p:xfrm>
          <a:graphic>
            <a:graphicData uri="http://schemas.openxmlformats.org/presentationml/2006/ole">
              <mc:AlternateContent xmlns:mc="http://schemas.openxmlformats.org/markup-compatibility/2006">
                <mc:Choice xmlns:v="urn:schemas-microsoft-com:vml" Requires="v">
                  <p:oleObj spid="_x0000_s13383" name="Equation" r:id="rId14" imgW="723600" imgH="431640" progId="Equation.DSMT4">
                    <p:embed/>
                  </p:oleObj>
                </mc:Choice>
                <mc:Fallback>
                  <p:oleObj name="Equation" r:id="rId14" imgW="723600" imgH="431640" progId="Equation.DSMT4">
                    <p:embed/>
                    <p:pic>
                      <p:nvPicPr>
                        <p:cNvPr id="0" name=""/>
                        <p:cNvPicPr/>
                        <p:nvPr/>
                      </p:nvPicPr>
                      <p:blipFill>
                        <a:blip r:embed="rId15"/>
                        <a:stretch>
                          <a:fillRect/>
                        </a:stretch>
                      </p:blipFill>
                      <p:spPr>
                        <a:xfrm>
                          <a:off x="4283704" y="3922923"/>
                          <a:ext cx="1600019" cy="954397"/>
                        </a:xfrm>
                        <a:prstGeom prst="rect">
                          <a:avLst/>
                        </a:prstGeom>
                      </p:spPr>
                    </p:pic>
                  </p:oleObj>
                </mc:Fallback>
              </mc:AlternateContent>
            </a:graphicData>
          </a:graphic>
        </p:graphicFrame>
      </p:grpSp>
      <p:sp>
        <p:nvSpPr>
          <p:cNvPr id="30" name="Rectangle 29">
            <a:extLst>
              <a:ext uri="{FF2B5EF4-FFF2-40B4-BE49-F238E27FC236}">
                <a16:creationId xmlns:a16="http://schemas.microsoft.com/office/drawing/2014/main" id="{EAF244E4-9EDD-FCDF-C356-A3E88281CAB3}"/>
              </a:ext>
            </a:extLst>
          </p:cNvPr>
          <p:cNvSpPr/>
          <p:nvPr/>
        </p:nvSpPr>
        <p:spPr>
          <a:xfrm>
            <a:off x="4365572" y="3894369"/>
            <a:ext cx="620712" cy="458789"/>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n>
                  <a:solidFill>
                    <a:srgbClr val="000099"/>
                  </a:solidFill>
                </a:ln>
                <a:solidFill>
                  <a:srgbClr val="000099"/>
                </a:solidFill>
              </a:rPr>
              <a:t>9</a:t>
            </a:r>
          </a:p>
        </p:txBody>
      </p:sp>
      <p:graphicFrame>
        <p:nvGraphicFramePr>
          <p:cNvPr id="34" name="Object 33">
            <a:extLst>
              <a:ext uri="{FF2B5EF4-FFF2-40B4-BE49-F238E27FC236}">
                <a16:creationId xmlns:a16="http://schemas.microsoft.com/office/drawing/2014/main" id="{209176C4-0DF2-C93E-5B02-A0A8BDB7FFC0}"/>
              </a:ext>
            </a:extLst>
          </p:cNvPr>
          <p:cNvGraphicFramePr>
            <a:graphicFrameLocks noChangeAspect="1"/>
          </p:cNvGraphicFramePr>
          <p:nvPr>
            <p:extLst>
              <p:ext uri="{D42A27DB-BD31-4B8C-83A1-F6EECF244321}">
                <p14:modId xmlns:p14="http://schemas.microsoft.com/office/powerpoint/2010/main" val="1813584541"/>
              </p:ext>
            </p:extLst>
          </p:nvPr>
        </p:nvGraphicFramePr>
        <p:xfrm>
          <a:off x="3419350" y="2188179"/>
          <a:ext cx="1177142" cy="1000571"/>
        </p:xfrm>
        <a:graphic>
          <a:graphicData uri="http://schemas.openxmlformats.org/presentationml/2006/ole">
            <mc:AlternateContent xmlns:mc="http://schemas.openxmlformats.org/markup-compatibility/2006">
              <mc:Choice xmlns:v="urn:schemas-microsoft-com:vml" Requires="v">
                <p:oleObj spid="_x0000_s13384" name="Equation" r:id="rId16" imgW="507960" imgH="431640" progId="Equation.DSMT4">
                  <p:embed/>
                </p:oleObj>
              </mc:Choice>
              <mc:Fallback>
                <p:oleObj name="Equation" r:id="rId16" imgW="507960" imgH="431640" progId="Equation.DSMT4">
                  <p:embed/>
                  <p:pic>
                    <p:nvPicPr>
                      <p:cNvPr id="0" name=""/>
                      <p:cNvPicPr/>
                      <p:nvPr/>
                    </p:nvPicPr>
                    <p:blipFill>
                      <a:blip r:embed="rId17"/>
                      <a:stretch>
                        <a:fillRect/>
                      </a:stretch>
                    </p:blipFill>
                    <p:spPr>
                      <a:xfrm>
                        <a:off x="3419350" y="2188179"/>
                        <a:ext cx="1177142" cy="1000571"/>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7FEA7D6F-6AAE-169A-9119-35503BB46682}"/>
              </a:ext>
            </a:extLst>
          </p:cNvPr>
          <p:cNvGraphicFramePr>
            <a:graphicFrameLocks noChangeAspect="1"/>
          </p:cNvGraphicFramePr>
          <p:nvPr>
            <p:extLst>
              <p:ext uri="{D42A27DB-BD31-4B8C-83A1-F6EECF244321}">
                <p14:modId xmlns:p14="http://schemas.microsoft.com/office/powerpoint/2010/main" val="2293448801"/>
              </p:ext>
            </p:extLst>
          </p:nvPr>
        </p:nvGraphicFramePr>
        <p:xfrm>
          <a:off x="808509" y="2197468"/>
          <a:ext cx="1765300" cy="1001712"/>
        </p:xfrm>
        <a:graphic>
          <a:graphicData uri="http://schemas.openxmlformats.org/presentationml/2006/ole">
            <mc:AlternateContent xmlns:mc="http://schemas.openxmlformats.org/markup-compatibility/2006">
              <mc:Choice xmlns:v="urn:schemas-microsoft-com:vml" Requires="v">
                <p:oleObj spid="_x0000_s13385" name="Equation" r:id="rId18" imgW="761760" imgH="431640" progId="Equation.DSMT4">
                  <p:embed/>
                </p:oleObj>
              </mc:Choice>
              <mc:Fallback>
                <p:oleObj name="Equation" r:id="rId18" imgW="761760" imgH="431640" progId="Equation.DSMT4">
                  <p:embed/>
                  <p:pic>
                    <p:nvPicPr>
                      <p:cNvPr id="34" name="Object 33">
                        <a:extLst>
                          <a:ext uri="{FF2B5EF4-FFF2-40B4-BE49-F238E27FC236}">
                            <a16:creationId xmlns:a16="http://schemas.microsoft.com/office/drawing/2014/main" id="{209176C4-0DF2-C93E-5B02-A0A8BDB7FFC0}"/>
                          </a:ext>
                        </a:extLst>
                      </p:cNvPr>
                      <p:cNvPicPr/>
                      <p:nvPr/>
                    </p:nvPicPr>
                    <p:blipFill>
                      <a:blip r:embed="rId19"/>
                      <a:stretch>
                        <a:fillRect/>
                      </a:stretch>
                    </p:blipFill>
                    <p:spPr>
                      <a:xfrm>
                        <a:off x="808509" y="2197468"/>
                        <a:ext cx="1765300" cy="1001712"/>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D00B4F28-A68B-E809-02E9-2A36994089D2}"/>
              </a:ext>
            </a:extLst>
          </p:cNvPr>
          <p:cNvGrpSpPr/>
          <p:nvPr/>
        </p:nvGrpSpPr>
        <p:grpSpPr>
          <a:xfrm>
            <a:off x="9768179" y="179443"/>
            <a:ext cx="2252579" cy="2417837"/>
            <a:chOff x="4117602" y="2286003"/>
            <a:chExt cx="3433139" cy="3433139"/>
          </a:xfrm>
        </p:grpSpPr>
        <p:pic>
          <p:nvPicPr>
            <p:cNvPr id="31" name="Picture 30" descr="Background pattern&#10;&#10;Description automatically generated">
              <a:extLst>
                <a:ext uri="{FF2B5EF4-FFF2-40B4-BE49-F238E27FC236}">
                  <a16:creationId xmlns:a16="http://schemas.microsoft.com/office/drawing/2014/main" id="{1BA25721-4D9E-D4E1-4DFB-AE24B6E0B2EA}"/>
                </a:ext>
              </a:extLst>
            </p:cNvPr>
            <p:cNvPicPr>
              <a:picLocks noChangeAspect="1"/>
            </p:cNvPicPr>
            <p:nvPr/>
          </p:nvPicPr>
          <p:blipFill rotWithShape="1">
            <a:blip r:embed="rId20" cstate="print">
              <a:extLst>
                <a:ext uri="{28A0092B-C50C-407E-A947-70E740481C1C}">
                  <a14:useLocalDpi xmlns:a14="http://schemas.microsoft.com/office/drawing/2010/main" val="0"/>
                </a:ext>
                <a:ext uri="{837473B0-CC2E-450A-ABE3-18F120FF3D39}">
                  <a1611:picAttrSrcUrl xmlns:a1611="http://schemas.microsoft.com/office/drawing/2016/11/main" xmlns="" r:id="rId21"/>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2" name="Picture 31" descr="A picture containing toy, doll&#10;&#10;Description automatically generated">
              <a:extLst>
                <a:ext uri="{FF2B5EF4-FFF2-40B4-BE49-F238E27FC236}">
                  <a16:creationId xmlns:a16="http://schemas.microsoft.com/office/drawing/2014/main" id="{368CE466-69E0-20F8-F220-3461C18B9DA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15494" y="2895295"/>
              <a:ext cx="2327672" cy="2327672"/>
            </a:xfrm>
            <a:prstGeom prst="rect">
              <a:avLst/>
            </a:prstGeom>
          </p:spPr>
        </p:pic>
      </p:grpSp>
    </p:spTree>
    <p:extLst>
      <p:ext uri="{BB962C8B-B14F-4D97-AF65-F5344CB8AC3E}">
        <p14:creationId xmlns:p14="http://schemas.microsoft.com/office/powerpoint/2010/main" val="37902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ircle(out)">
                                      <p:cBhvr>
                                        <p:cTn id="25" dur="4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26" grpId="0" animBg="1"/>
      <p:bldP spid="21"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II. TÍNH CHẤT:</a:t>
            </a:r>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457200"/>
            <a:ext cx="3314699" cy="523220"/>
          </a:xfrm>
          <a:prstGeom prst="rect">
            <a:avLst/>
          </a:prstGeom>
          <a:noFill/>
        </p:spPr>
        <p:txBody>
          <a:bodyPr wrap="square" rtlCol="0">
            <a:spAutoFit/>
          </a:bodyPr>
          <a:lstStyle/>
          <a:p>
            <a:r>
              <a:rPr lang="vi-VN" sz="2800" b="1">
                <a:solidFill>
                  <a:srgbClr val="000099"/>
                </a:solidFill>
                <a:latin typeface="+mj-lt"/>
              </a:rPr>
              <a:t>2. Tính chất 2.</a:t>
            </a:r>
          </a:p>
        </p:txBody>
      </p:sp>
      <p:graphicFrame>
        <p:nvGraphicFramePr>
          <p:cNvPr id="9" name="Object 8">
            <a:extLst>
              <a:ext uri="{FF2B5EF4-FFF2-40B4-BE49-F238E27FC236}">
                <a16:creationId xmlns:a16="http://schemas.microsoft.com/office/drawing/2014/main" id="{F40F0926-43C2-903B-FB67-6CEA9919EB48}"/>
              </a:ext>
            </a:extLst>
          </p:cNvPr>
          <p:cNvGraphicFramePr>
            <a:graphicFrameLocks noChangeAspect="1"/>
          </p:cNvGraphicFramePr>
          <p:nvPr>
            <p:extLst>
              <p:ext uri="{D42A27DB-BD31-4B8C-83A1-F6EECF244321}">
                <p14:modId xmlns:p14="http://schemas.microsoft.com/office/powerpoint/2010/main" val="2648647786"/>
              </p:ext>
            </p:extLst>
          </p:nvPr>
        </p:nvGraphicFramePr>
        <p:xfrm>
          <a:off x="1419682" y="1371600"/>
          <a:ext cx="1241425" cy="1179513"/>
        </p:xfrm>
        <a:graphic>
          <a:graphicData uri="http://schemas.openxmlformats.org/presentationml/2006/ole">
            <mc:AlternateContent xmlns:mc="http://schemas.openxmlformats.org/markup-compatibility/2006">
              <mc:Choice xmlns:v="urn:schemas-microsoft-com:vml" Requires="v">
                <p:oleObj spid="_x0000_s14386" name="Equation" r:id="rId3" imgW="482400" imgH="457200" progId="Equation.DSMT4">
                  <p:embed/>
                </p:oleObj>
              </mc:Choice>
              <mc:Fallback>
                <p:oleObj name="Equation" r:id="rId3" imgW="482400" imgH="457200" progId="Equation.DSMT4">
                  <p:embed/>
                  <p:pic>
                    <p:nvPicPr>
                      <p:cNvPr id="9" name="Object 8">
                        <a:extLst>
                          <a:ext uri="{FF2B5EF4-FFF2-40B4-BE49-F238E27FC236}">
                            <a16:creationId xmlns:a16="http://schemas.microsoft.com/office/drawing/2014/main" id="{F40F0926-43C2-903B-FB67-6CEA9919EB48}"/>
                          </a:ext>
                        </a:extLst>
                      </p:cNvPr>
                      <p:cNvPicPr/>
                      <p:nvPr/>
                    </p:nvPicPr>
                    <p:blipFill>
                      <a:blip r:embed="rId4"/>
                      <a:stretch>
                        <a:fillRect/>
                      </a:stretch>
                    </p:blipFill>
                    <p:spPr>
                      <a:xfrm>
                        <a:off x="1419682" y="1371600"/>
                        <a:ext cx="1241425" cy="1179513"/>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D9E818C-2F5A-EF16-25ED-6529D7912668}"/>
                  </a:ext>
                </a:extLst>
              </p:cNvPr>
              <p:cNvSpPr txBox="1"/>
              <p:nvPr/>
            </p:nvSpPr>
            <p:spPr>
              <a:xfrm>
                <a:off x="310242" y="2835582"/>
                <a:ext cx="11449362" cy="1305165"/>
              </a:xfrm>
              <a:prstGeom prst="rect">
                <a:avLst/>
              </a:prstGeom>
              <a:noFill/>
            </p:spPr>
            <p:txBody>
              <a:bodyPr wrap="square" rtlCol="0">
                <a:spAutoFit/>
              </a:bodyPr>
              <a:lstStyle/>
              <a:p>
                <a:pPr>
                  <a:lnSpc>
                    <a:spcPct val="150000"/>
                  </a:lnSpc>
                </a:pPr>
                <a:r>
                  <a:rPr lang="vi-VN" sz="2800" b="1" i="1" dirty="0">
                    <a:solidFill>
                      <a:srgbClr val="000099"/>
                    </a:solidFill>
                  </a:rPr>
                  <a:t>Nhận xét: </a:t>
                </a:r>
                <a:r>
                  <a:rPr lang="vi-VN" sz="2800" dirty="0"/>
                  <a:t>Với </a:t>
                </a:r>
                <a14:m>
                  <m:oMath xmlns:m="http://schemas.openxmlformats.org/officeDocument/2006/math">
                    <m:r>
                      <a:rPr lang="vi-VN" sz="2800" i="1" dirty="0" smtClean="0">
                        <a:latin typeface="Cambria Math" panose="02040503050406030204" pitchFamily="18" charset="0"/>
                      </a:rPr>
                      <m:t>𝑎</m:t>
                    </m:r>
                    <m:r>
                      <a:rPr lang="vi-VN" sz="2800" i="1" dirty="0" smtClean="0">
                        <a:latin typeface="Cambria Math" panose="02040503050406030204" pitchFamily="18" charset="0"/>
                      </a:rPr>
                      <m:t>, </m:t>
                    </m:r>
                    <m:r>
                      <a:rPr lang="vi-VN" sz="2800" i="1" dirty="0" smtClean="0">
                        <a:latin typeface="Cambria Math" panose="02040503050406030204" pitchFamily="18" charset="0"/>
                      </a:rPr>
                      <m:t>𝑏</m:t>
                    </m:r>
                    <m:r>
                      <a:rPr lang="vi-VN" sz="2800" i="1" dirty="0" smtClean="0">
                        <a:latin typeface="Cambria Math" panose="02040503050406030204" pitchFamily="18" charset="0"/>
                      </a:rPr>
                      <m:t>, </m:t>
                    </m:r>
                    <m:r>
                      <a:rPr lang="vi-VN" sz="2800" i="1" dirty="0" smtClean="0">
                        <a:latin typeface="Cambria Math" panose="02040503050406030204" pitchFamily="18" charset="0"/>
                      </a:rPr>
                      <m:t>𝑐</m:t>
                    </m:r>
                    <m:r>
                      <a:rPr lang="vi-VN" sz="2800" i="1" dirty="0" smtClean="0">
                        <a:latin typeface="Cambria Math" panose="02040503050406030204" pitchFamily="18" charset="0"/>
                      </a:rPr>
                      <m:t>, </m:t>
                    </m:r>
                    <m:r>
                      <a:rPr lang="vi-VN" sz="2800" i="1" dirty="0" smtClean="0">
                        <a:latin typeface="Cambria Math" panose="02040503050406030204" pitchFamily="18" charset="0"/>
                      </a:rPr>
                      <m:t>𝑑</m:t>
                    </m:r>
                    <m:r>
                      <a:rPr lang="vi-VN" sz="2800" i="1" dirty="0" smtClean="0">
                        <a:latin typeface="Cambria Math" panose="02040503050406030204" pitchFamily="18" charset="0"/>
                      </a:rPr>
                      <m:t> </m:t>
                    </m:r>
                  </m:oMath>
                </a14:m>
                <a:r>
                  <a:rPr lang="vi-VN" sz="2800" dirty="0"/>
                  <a:t>đều khác 0 thì từ một trong năm đẳng thức sau đây ta có thể suy ra các đẳng thức còn lại:</a:t>
                </a:r>
              </a:p>
            </p:txBody>
          </p:sp>
        </mc:Choice>
        <mc:Fallback>
          <p:sp>
            <p:nvSpPr>
              <p:cNvPr id="17" name="TextBox 16">
                <a:extLst>
                  <a:ext uri="{FF2B5EF4-FFF2-40B4-BE49-F238E27FC236}">
                    <a16:creationId xmlns:a16="http://schemas.microsoft.com/office/drawing/2014/main" id="{FD9E818C-2F5A-EF16-25ED-6529D7912668}"/>
                  </a:ext>
                </a:extLst>
              </p:cNvPr>
              <p:cNvSpPr txBox="1">
                <a:spLocks noRot="1" noChangeAspect="1" noMove="1" noResize="1" noEditPoints="1" noAdjustHandles="1" noChangeArrowheads="1" noChangeShapeType="1" noTextEdit="1"/>
              </p:cNvSpPr>
              <p:nvPr/>
            </p:nvSpPr>
            <p:spPr>
              <a:xfrm>
                <a:off x="310242" y="2835582"/>
                <a:ext cx="11449362" cy="1305165"/>
              </a:xfrm>
              <a:prstGeom prst="rect">
                <a:avLst/>
              </a:prstGeom>
              <a:blipFill>
                <a:blip r:embed="rId5"/>
                <a:stretch>
                  <a:fillRect l="-1118" r="-373" b="-1215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B0BEBDE-C8DE-07AE-DFD4-B2DA03322C2A}"/>
              </a:ext>
            </a:extLst>
          </p:cNvPr>
          <p:cNvPicPr>
            <a:picLocks noChangeAspect="1"/>
          </p:cNvPicPr>
          <p:nvPr/>
        </p:nvPicPr>
        <p:blipFill>
          <a:blip r:embed="rId6"/>
          <a:stretch>
            <a:fillRect/>
          </a:stretch>
        </p:blipFill>
        <p:spPr>
          <a:xfrm>
            <a:off x="101096" y="861443"/>
            <a:ext cx="854583" cy="934700"/>
          </a:xfrm>
          <a:prstGeom prst="rect">
            <a:avLst/>
          </a:prstGeom>
        </p:spPr>
      </p:pic>
      <p:grpSp>
        <p:nvGrpSpPr>
          <p:cNvPr id="12" name="Group 11">
            <a:extLst>
              <a:ext uri="{FF2B5EF4-FFF2-40B4-BE49-F238E27FC236}">
                <a16:creationId xmlns:a16="http://schemas.microsoft.com/office/drawing/2014/main" id="{C7744FAF-EEC2-22B9-0E82-BBEAEAB9DD9E}"/>
              </a:ext>
            </a:extLst>
          </p:cNvPr>
          <p:cNvGrpSpPr/>
          <p:nvPr/>
        </p:nvGrpSpPr>
        <p:grpSpPr>
          <a:xfrm>
            <a:off x="473532" y="848636"/>
            <a:ext cx="11393938" cy="1384995"/>
            <a:chOff x="1305601" y="848636"/>
            <a:chExt cx="10235294" cy="1384995"/>
          </a:xfrm>
        </p:grpSpPr>
        <p:sp>
          <p:nvSpPr>
            <p:cNvPr id="5" name="TextBox 4">
              <a:extLst>
                <a:ext uri="{FF2B5EF4-FFF2-40B4-BE49-F238E27FC236}">
                  <a16:creationId xmlns:a16="http://schemas.microsoft.com/office/drawing/2014/main" id="{DC4DD00E-39EB-C986-0CAD-3254955985E9}"/>
                </a:ext>
              </a:extLst>
            </p:cNvPr>
            <p:cNvSpPr txBox="1"/>
            <p:nvPr/>
          </p:nvSpPr>
          <p:spPr>
            <a:xfrm>
              <a:off x="1305601" y="848636"/>
              <a:ext cx="10235294" cy="1384995"/>
            </a:xfrm>
            <a:prstGeom prst="rect">
              <a:avLst/>
            </a:prstGeom>
            <a:noFill/>
          </p:spPr>
          <p:txBody>
            <a:bodyPr wrap="square" rtlCol="0">
              <a:spAutoFit/>
            </a:bodyPr>
            <a:lstStyle/>
            <a:p>
              <a:pPr>
                <a:lnSpc>
                  <a:spcPct val="150000"/>
                </a:lnSpc>
              </a:pPr>
              <a:r>
                <a:rPr lang="vi-VN" sz="2800" dirty="0"/>
                <a:t>      Nếu                   </a:t>
              </a:r>
              <a:r>
                <a:rPr lang="vi-VN" sz="2800" dirty="0" smtClean="0"/>
                <a:t>và                   </a:t>
              </a:r>
              <a:r>
                <a:rPr lang="vi-VN" sz="2800" dirty="0"/>
                <a:t>đều khác 0 thì ta có các tỉ lệ thức sau:              ;                ;               ;                 .</a:t>
              </a:r>
            </a:p>
          </p:txBody>
        </p:sp>
        <p:graphicFrame>
          <p:nvGraphicFramePr>
            <p:cNvPr id="3" name="Object 2">
              <a:extLst>
                <a:ext uri="{FF2B5EF4-FFF2-40B4-BE49-F238E27FC236}">
                  <a16:creationId xmlns:a16="http://schemas.microsoft.com/office/drawing/2014/main" id="{F3A1C732-AE05-BCE5-E2A8-2F36C0D62BF5}"/>
                </a:ext>
              </a:extLst>
            </p:cNvPr>
            <p:cNvGraphicFramePr>
              <a:graphicFrameLocks noChangeAspect="1"/>
            </p:cNvGraphicFramePr>
            <p:nvPr>
              <p:extLst>
                <p:ext uri="{D42A27DB-BD31-4B8C-83A1-F6EECF244321}">
                  <p14:modId xmlns:p14="http://schemas.microsoft.com/office/powerpoint/2010/main" val="3447559872"/>
                </p:ext>
              </p:extLst>
            </p:nvPr>
          </p:nvGraphicFramePr>
          <p:xfrm>
            <a:off x="2528815" y="952090"/>
            <a:ext cx="1574686" cy="538562"/>
          </p:xfrm>
          <a:graphic>
            <a:graphicData uri="http://schemas.openxmlformats.org/presentationml/2006/ole">
              <mc:AlternateContent xmlns:mc="http://schemas.openxmlformats.org/markup-compatibility/2006">
                <mc:Choice xmlns:v="urn:schemas-microsoft-com:vml" Requires="v">
                  <p:oleObj spid="_x0000_s14387" name="Equation" r:id="rId7" imgW="520560" imgH="177480" progId="Equation.DSMT4">
                    <p:embed/>
                  </p:oleObj>
                </mc:Choice>
                <mc:Fallback>
                  <p:oleObj name="Equation" r:id="rId7" imgW="520560" imgH="177480" progId="Equation.DSMT4">
                    <p:embed/>
                    <p:pic>
                      <p:nvPicPr>
                        <p:cNvPr id="3" name="Object 2">
                          <a:extLst>
                            <a:ext uri="{FF2B5EF4-FFF2-40B4-BE49-F238E27FC236}">
                              <a16:creationId xmlns:a16="http://schemas.microsoft.com/office/drawing/2014/main" id="{F3A1C732-AE05-BCE5-E2A8-2F36C0D62BF5}"/>
                            </a:ext>
                          </a:extLst>
                        </p:cNvPr>
                        <p:cNvPicPr/>
                        <p:nvPr/>
                      </p:nvPicPr>
                      <p:blipFill>
                        <a:blip r:embed="rId8"/>
                        <a:stretch>
                          <a:fillRect/>
                        </a:stretch>
                      </p:blipFill>
                      <p:spPr>
                        <a:xfrm>
                          <a:off x="2528815" y="952090"/>
                          <a:ext cx="1574686" cy="5385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D76F9BB-992B-63B3-32B9-D21E377DBB1C}"/>
                </a:ext>
              </a:extLst>
            </p:cNvPr>
            <p:cNvGraphicFramePr>
              <a:graphicFrameLocks noChangeAspect="1"/>
            </p:cNvGraphicFramePr>
            <p:nvPr>
              <p:extLst>
                <p:ext uri="{D42A27DB-BD31-4B8C-83A1-F6EECF244321}">
                  <p14:modId xmlns:p14="http://schemas.microsoft.com/office/powerpoint/2010/main" val="3526117331"/>
                </p:ext>
              </p:extLst>
            </p:nvPr>
          </p:nvGraphicFramePr>
          <p:xfrm>
            <a:off x="4613575" y="926692"/>
            <a:ext cx="1583897" cy="589357"/>
          </p:xfrm>
          <a:graphic>
            <a:graphicData uri="http://schemas.openxmlformats.org/presentationml/2006/ole">
              <mc:AlternateContent xmlns:mc="http://schemas.openxmlformats.org/markup-compatibility/2006">
                <mc:Choice xmlns:v="urn:schemas-microsoft-com:vml" Requires="v">
                  <p:oleObj spid="_x0000_s14388" name="Equation" r:id="rId9" imgW="545760" imgH="203040" progId="Equation.DSMT4">
                    <p:embed/>
                  </p:oleObj>
                </mc:Choice>
                <mc:Fallback>
                  <p:oleObj name="Equation" r:id="rId9" imgW="545760" imgH="203040" progId="Equation.DSMT4">
                    <p:embed/>
                    <p:pic>
                      <p:nvPicPr>
                        <p:cNvPr id="0" name=""/>
                        <p:cNvPicPr/>
                        <p:nvPr/>
                      </p:nvPicPr>
                      <p:blipFill>
                        <a:blip r:embed="rId10"/>
                        <a:stretch>
                          <a:fillRect/>
                        </a:stretch>
                      </p:blipFill>
                      <p:spPr>
                        <a:xfrm>
                          <a:off x="4613575" y="926692"/>
                          <a:ext cx="1583897" cy="589357"/>
                        </a:xfrm>
                        <a:prstGeom prst="rect">
                          <a:avLst/>
                        </a:prstGeom>
                      </p:spPr>
                    </p:pic>
                  </p:oleObj>
                </mc:Fallback>
              </mc:AlternateContent>
            </a:graphicData>
          </a:graphic>
        </p:graphicFrame>
      </p:grpSp>
      <p:graphicFrame>
        <p:nvGraphicFramePr>
          <p:cNvPr id="13" name="Object 12">
            <a:extLst>
              <a:ext uri="{FF2B5EF4-FFF2-40B4-BE49-F238E27FC236}">
                <a16:creationId xmlns:a16="http://schemas.microsoft.com/office/drawing/2014/main" id="{1D0B3B6C-C1B8-9CCB-E563-37A47721BD5C}"/>
              </a:ext>
            </a:extLst>
          </p:cNvPr>
          <p:cNvGraphicFramePr>
            <a:graphicFrameLocks noChangeAspect="1"/>
          </p:cNvGraphicFramePr>
          <p:nvPr>
            <p:extLst>
              <p:ext uri="{D42A27DB-BD31-4B8C-83A1-F6EECF244321}">
                <p14:modId xmlns:p14="http://schemas.microsoft.com/office/powerpoint/2010/main" val="936205230"/>
              </p:ext>
            </p:extLst>
          </p:nvPr>
        </p:nvGraphicFramePr>
        <p:xfrm>
          <a:off x="2983878" y="1339349"/>
          <a:ext cx="1241425" cy="1179513"/>
        </p:xfrm>
        <a:graphic>
          <a:graphicData uri="http://schemas.openxmlformats.org/presentationml/2006/ole">
            <mc:AlternateContent xmlns:mc="http://schemas.openxmlformats.org/markup-compatibility/2006">
              <mc:Choice xmlns:v="urn:schemas-microsoft-com:vml" Requires="v">
                <p:oleObj spid="_x0000_s14389" name="Equation" r:id="rId11" imgW="1240653" imgH="1179762" progId="Equation.DSMT4">
                  <p:embed/>
                </p:oleObj>
              </mc:Choice>
              <mc:Fallback>
                <p:oleObj name="Equation" r:id="rId11" imgW="1240653" imgH="1179762" progId="Equation.DSMT4">
                  <p:embed/>
                  <p:pic>
                    <p:nvPicPr>
                      <p:cNvPr id="0" name=""/>
                      <p:cNvPicPr/>
                      <p:nvPr/>
                    </p:nvPicPr>
                    <p:blipFill>
                      <a:blip r:embed="rId12"/>
                      <a:stretch>
                        <a:fillRect/>
                      </a:stretch>
                    </p:blipFill>
                    <p:spPr>
                      <a:xfrm>
                        <a:off x="2983878" y="1339349"/>
                        <a:ext cx="1241425" cy="117951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3C084C8-E001-21DC-52C9-77B86FB35271}"/>
              </a:ext>
            </a:extLst>
          </p:cNvPr>
          <p:cNvGraphicFramePr>
            <a:graphicFrameLocks noChangeAspect="1"/>
          </p:cNvGraphicFramePr>
          <p:nvPr>
            <p:extLst>
              <p:ext uri="{D42A27DB-BD31-4B8C-83A1-F6EECF244321}">
                <p14:modId xmlns:p14="http://schemas.microsoft.com/office/powerpoint/2010/main" val="1984476983"/>
              </p:ext>
            </p:extLst>
          </p:nvPr>
        </p:nvGraphicFramePr>
        <p:xfrm>
          <a:off x="4669744" y="1322613"/>
          <a:ext cx="1241424" cy="1176086"/>
        </p:xfrm>
        <a:graphic>
          <a:graphicData uri="http://schemas.openxmlformats.org/presentationml/2006/ole">
            <mc:AlternateContent xmlns:mc="http://schemas.openxmlformats.org/markup-compatibility/2006">
              <mc:Choice xmlns:v="urn:schemas-microsoft-com:vml" Requires="v">
                <p:oleObj spid="_x0000_s14390" name="Equation" r:id="rId13" imgW="482400" imgH="457200" progId="Equation.DSMT4">
                  <p:embed/>
                </p:oleObj>
              </mc:Choice>
              <mc:Fallback>
                <p:oleObj name="Equation" r:id="rId13" imgW="482400" imgH="457200" progId="Equation.DSMT4">
                  <p:embed/>
                  <p:pic>
                    <p:nvPicPr>
                      <p:cNvPr id="0" name=""/>
                      <p:cNvPicPr/>
                      <p:nvPr/>
                    </p:nvPicPr>
                    <p:blipFill>
                      <a:blip r:embed="rId14"/>
                      <a:stretch>
                        <a:fillRect/>
                      </a:stretch>
                    </p:blipFill>
                    <p:spPr>
                      <a:xfrm>
                        <a:off x="4669744" y="1322613"/>
                        <a:ext cx="1241424" cy="117608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2EE73807-85B8-11AC-6425-90E404C40B4F}"/>
              </a:ext>
            </a:extLst>
          </p:cNvPr>
          <p:cNvGraphicFramePr>
            <a:graphicFrameLocks noChangeAspect="1"/>
          </p:cNvGraphicFramePr>
          <p:nvPr>
            <p:extLst>
              <p:ext uri="{D42A27DB-BD31-4B8C-83A1-F6EECF244321}">
                <p14:modId xmlns:p14="http://schemas.microsoft.com/office/powerpoint/2010/main" val="334205006"/>
              </p:ext>
            </p:extLst>
          </p:nvPr>
        </p:nvGraphicFramePr>
        <p:xfrm>
          <a:off x="6329713" y="1371600"/>
          <a:ext cx="1204794" cy="1141384"/>
        </p:xfrm>
        <a:graphic>
          <a:graphicData uri="http://schemas.openxmlformats.org/presentationml/2006/ole">
            <mc:AlternateContent xmlns:mc="http://schemas.openxmlformats.org/markup-compatibility/2006">
              <mc:Choice xmlns:v="urn:schemas-microsoft-com:vml" Requires="v">
                <p:oleObj spid="_x0000_s14391" name="Equation" r:id="rId15" imgW="482400" imgH="457200" progId="Equation.DSMT4">
                  <p:embed/>
                </p:oleObj>
              </mc:Choice>
              <mc:Fallback>
                <p:oleObj name="Equation" r:id="rId15" imgW="482400" imgH="457200" progId="Equation.DSMT4">
                  <p:embed/>
                  <p:pic>
                    <p:nvPicPr>
                      <p:cNvPr id="0" name=""/>
                      <p:cNvPicPr/>
                      <p:nvPr/>
                    </p:nvPicPr>
                    <p:blipFill>
                      <a:blip r:embed="rId16"/>
                      <a:stretch>
                        <a:fillRect/>
                      </a:stretch>
                    </p:blipFill>
                    <p:spPr>
                      <a:xfrm>
                        <a:off x="6329713" y="1371600"/>
                        <a:ext cx="1204794" cy="1141384"/>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18DC9721-E265-36B9-3324-BA2873829E8A}"/>
              </a:ext>
            </a:extLst>
          </p:cNvPr>
          <p:cNvPicPr>
            <a:picLocks noChangeAspect="1"/>
          </p:cNvPicPr>
          <p:nvPr/>
        </p:nvPicPr>
        <p:blipFill>
          <a:blip r:embed="rId17"/>
          <a:stretch>
            <a:fillRect/>
          </a:stretch>
        </p:blipFill>
        <p:spPr>
          <a:xfrm>
            <a:off x="1419682" y="4241068"/>
            <a:ext cx="6920432" cy="2159732"/>
          </a:xfrm>
          <a:prstGeom prst="rect">
            <a:avLst/>
          </a:prstGeom>
        </p:spPr>
      </p:pic>
    </p:spTree>
    <p:extLst>
      <p:ext uri="{BB962C8B-B14F-4D97-AF65-F5344CB8AC3E}">
        <p14:creationId xmlns:p14="http://schemas.microsoft.com/office/powerpoint/2010/main" val="15423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2000"/>
                                        <p:tgtEl>
                                          <p:spTgt spid="13"/>
                                        </p:tgtEl>
                                      </p:cBhvr>
                                    </p:animEffect>
                                  </p:childTnLst>
                                </p:cTn>
                              </p:par>
                              <p:par>
                                <p:cTn id="14" presetID="6" presetClass="entr" presetSubtype="3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2000"/>
                                        <p:tgtEl>
                                          <p:spTgt spid="14"/>
                                        </p:tgtEl>
                                      </p:cBhvr>
                                    </p:animEffect>
                                  </p:childTnLst>
                                </p:cTn>
                              </p:par>
                              <p:par>
                                <p:cTn id="17" presetID="6"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4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4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rPr>
              <a:t>II. TÍNH CHẤT:</a:t>
            </a:r>
          </a:p>
        </p:txBody>
      </p:sp>
      <p:sp>
        <p:nvSpPr>
          <p:cNvPr id="6" name="TextBox 5">
            <a:extLst>
              <a:ext uri="{FF2B5EF4-FFF2-40B4-BE49-F238E27FC236}">
                <a16:creationId xmlns:a16="http://schemas.microsoft.com/office/drawing/2014/main" id="{3CA60EC6-FC7B-E44B-6093-709A63DD0F9A}"/>
              </a:ext>
            </a:extLst>
          </p:cNvPr>
          <p:cNvSpPr txBox="1"/>
          <p:nvPr/>
        </p:nvSpPr>
        <p:spPr>
          <a:xfrm>
            <a:off x="310242" y="506194"/>
            <a:ext cx="3314699" cy="523220"/>
          </a:xfrm>
          <a:prstGeom prst="rect">
            <a:avLst/>
          </a:prstGeom>
          <a:noFill/>
        </p:spPr>
        <p:txBody>
          <a:bodyPr wrap="square" rtlCol="0">
            <a:spAutoFit/>
          </a:bodyPr>
          <a:lstStyle/>
          <a:p>
            <a:r>
              <a:rPr lang="vi-VN" sz="2800" b="1">
                <a:solidFill>
                  <a:srgbClr val="000099"/>
                </a:solidFill>
              </a:rPr>
              <a:t>2. Tính chất 2.</a:t>
            </a:r>
          </a:p>
        </p:txBody>
      </p:sp>
      <p:sp>
        <p:nvSpPr>
          <p:cNvPr id="10" name="TextBox 9">
            <a:extLst>
              <a:ext uri="{FF2B5EF4-FFF2-40B4-BE49-F238E27FC236}">
                <a16:creationId xmlns:a16="http://schemas.microsoft.com/office/drawing/2014/main" id="{AE34D793-3530-D46F-5A2C-14B4413BEE9D}"/>
              </a:ext>
            </a:extLst>
          </p:cNvPr>
          <p:cNvSpPr txBox="1"/>
          <p:nvPr/>
        </p:nvSpPr>
        <p:spPr>
          <a:xfrm>
            <a:off x="290137" y="2133677"/>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11" name="TextBox 10">
            <a:extLst>
              <a:ext uri="{FF2B5EF4-FFF2-40B4-BE49-F238E27FC236}">
                <a16:creationId xmlns:a16="http://schemas.microsoft.com/office/drawing/2014/main" id="{2A2FC7F3-B9F5-6EAF-EA30-7F570A16C7FC}"/>
              </a:ext>
            </a:extLst>
          </p:cNvPr>
          <p:cNvSpPr txBox="1"/>
          <p:nvPr/>
        </p:nvSpPr>
        <p:spPr>
          <a:xfrm>
            <a:off x="290137" y="2674413"/>
            <a:ext cx="10235294" cy="820417"/>
          </a:xfrm>
          <a:prstGeom prst="rect">
            <a:avLst/>
          </a:prstGeom>
          <a:noFill/>
        </p:spPr>
        <p:txBody>
          <a:bodyPr wrap="square" rtlCol="0">
            <a:spAutoFit/>
          </a:bodyPr>
          <a:lstStyle/>
          <a:p>
            <a:pPr>
              <a:lnSpc>
                <a:spcPct val="200000"/>
              </a:lnSpc>
            </a:pPr>
            <a:r>
              <a:rPr lang="vi-VN" sz="2800"/>
              <a:t>Từ đẳng thức                                        ta có các tỉ lệ thức sau:                                        </a:t>
            </a:r>
          </a:p>
        </p:txBody>
      </p:sp>
      <p:sp>
        <p:nvSpPr>
          <p:cNvPr id="14" name="TextBox 13">
            <a:extLst>
              <a:ext uri="{FF2B5EF4-FFF2-40B4-BE49-F238E27FC236}">
                <a16:creationId xmlns:a16="http://schemas.microsoft.com/office/drawing/2014/main" id="{E1028434-E3DF-0D23-1D44-8E9409F38DE0}"/>
              </a:ext>
            </a:extLst>
          </p:cNvPr>
          <p:cNvSpPr txBox="1"/>
          <p:nvPr/>
        </p:nvSpPr>
        <p:spPr>
          <a:xfrm>
            <a:off x="290137" y="1273998"/>
            <a:ext cx="11499091" cy="523220"/>
          </a:xfrm>
          <a:prstGeom prst="rect">
            <a:avLst/>
          </a:prstGeom>
          <a:noFill/>
        </p:spPr>
        <p:txBody>
          <a:bodyPr wrap="square" rtlCol="0">
            <a:spAutoFit/>
          </a:bodyPr>
          <a:lstStyle/>
          <a:p>
            <a:r>
              <a:rPr lang="vi-VN" sz="2800" b="1" i="1" u="sng">
                <a:solidFill>
                  <a:srgbClr val="000099"/>
                </a:solidFill>
              </a:rPr>
              <a:t>Ví dụ 3:</a:t>
            </a:r>
            <a:r>
              <a:rPr lang="vi-VN" sz="2800"/>
              <a:t> Lập tất cả các tỉ lệ thức có thể được từ đẳng thức:</a:t>
            </a:r>
            <a:endParaRPr lang="vi-VN" sz="2800" b="1">
              <a:solidFill>
                <a:srgbClr val="000099"/>
              </a:solidFill>
            </a:endParaRPr>
          </a:p>
        </p:txBody>
      </p:sp>
      <p:graphicFrame>
        <p:nvGraphicFramePr>
          <p:cNvPr id="18" name="Object 17">
            <a:extLst>
              <a:ext uri="{FF2B5EF4-FFF2-40B4-BE49-F238E27FC236}">
                <a16:creationId xmlns:a16="http://schemas.microsoft.com/office/drawing/2014/main" id="{73C64B72-22D8-7C86-97F3-4BD710A27663}"/>
              </a:ext>
            </a:extLst>
          </p:cNvPr>
          <p:cNvGraphicFramePr>
            <a:graphicFrameLocks noChangeAspect="1"/>
          </p:cNvGraphicFramePr>
          <p:nvPr>
            <p:extLst>
              <p:ext uri="{D42A27DB-BD31-4B8C-83A1-F6EECF244321}">
                <p14:modId xmlns:p14="http://schemas.microsoft.com/office/powerpoint/2010/main" val="1620388822"/>
              </p:ext>
            </p:extLst>
          </p:nvPr>
        </p:nvGraphicFramePr>
        <p:xfrm>
          <a:off x="954767" y="3494830"/>
          <a:ext cx="2301875" cy="1133475"/>
        </p:xfrm>
        <a:graphic>
          <a:graphicData uri="http://schemas.openxmlformats.org/presentationml/2006/ole">
            <mc:AlternateContent xmlns:mc="http://schemas.openxmlformats.org/markup-compatibility/2006">
              <mc:Choice xmlns:v="urn:schemas-microsoft-com:vml" Requires="v">
                <p:oleObj spid="_x0000_s15410" name="Equation" r:id="rId3" imgW="901440" imgH="444240" progId="Equation.DSMT4">
                  <p:embed/>
                </p:oleObj>
              </mc:Choice>
              <mc:Fallback>
                <p:oleObj name="Equation" r:id="rId3" imgW="901440" imgH="444240" progId="Equation.DSMT4">
                  <p:embed/>
                  <p:pic>
                    <p:nvPicPr>
                      <p:cNvPr id="18" name="Object 17">
                        <a:extLst>
                          <a:ext uri="{FF2B5EF4-FFF2-40B4-BE49-F238E27FC236}">
                            <a16:creationId xmlns:a16="http://schemas.microsoft.com/office/drawing/2014/main" id="{73C64B72-22D8-7C86-97F3-4BD710A27663}"/>
                          </a:ext>
                        </a:extLst>
                      </p:cNvPr>
                      <p:cNvPicPr/>
                      <p:nvPr/>
                    </p:nvPicPr>
                    <p:blipFill>
                      <a:blip r:embed="rId4"/>
                      <a:stretch>
                        <a:fillRect/>
                      </a:stretch>
                    </p:blipFill>
                    <p:spPr>
                      <a:xfrm>
                        <a:off x="954767" y="3494830"/>
                        <a:ext cx="2301875" cy="11334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655A971-31F4-5D94-5AC1-D53C941C6D9D}"/>
              </a:ext>
            </a:extLst>
          </p:cNvPr>
          <p:cNvGraphicFramePr>
            <a:graphicFrameLocks noChangeAspect="1"/>
          </p:cNvGraphicFramePr>
          <p:nvPr>
            <p:extLst>
              <p:ext uri="{D42A27DB-BD31-4B8C-83A1-F6EECF244321}">
                <p14:modId xmlns:p14="http://schemas.microsoft.com/office/powerpoint/2010/main" val="984860396"/>
              </p:ext>
            </p:extLst>
          </p:nvPr>
        </p:nvGraphicFramePr>
        <p:xfrm>
          <a:off x="3462176" y="1744284"/>
          <a:ext cx="3690071" cy="523219"/>
        </p:xfrm>
        <a:graphic>
          <a:graphicData uri="http://schemas.openxmlformats.org/presentationml/2006/ole">
            <mc:AlternateContent xmlns:mc="http://schemas.openxmlformats.org/markup-compatibility/2006">
              <mc:Choice xmlns:v="urn:schemas-microsoft-com:vml" Requires="v">
                <p:oleObj spid="_x0000_s15411" name="Equation" r:id="rId5" imgW="1701720" imgH="241200" progId="Equation.DSMT4">
                  <p:embed/>
                </p:oleObj>
              </mc:Choice>
              <mc:Fallback>
                <p:oleObj name="Equation" r:id="rId5" imgW="1701720" imgH="241200" progId="Equation.DSMT4">
                  <p:embed/>
                  <p:pic>
                    <p:nvPicPr>
                      <p:cNvPr id="0" name=""/>
                      <p:cNvPicPr/>
                      <p:nvPr/>
                    </p:nvPicPr>
                    <p:blipFill>
                      <a:blip r:embed="rId6"/>
                      <a:stretch>
                        <a:fillRect/>
                      </a:stretch>
                    </p:blipFill>
                    <p:spPr>
                      <a:xfrm>
                        <a:off x="3462176" y="1744284"/>
                        <a:ext cx="3690071" cy="52321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43AC4BC-5A75-7857-4C08-2851AC775B55}"/>
              </a:ext>
            </a:extLst>
          </p:cNvPr>
          <p:cNvGraphicFramePr>
            <a:graphicFrameLocks noChangeAspect="1"/>
          </p:cNvGraphicFramePr>
          <p:nvPr>
            <p:extLst>
              <p:ext uri="{D42A27DB-BD31-4B8C-83A1-F6EECF244321}">
                <p14:modId xmlns:p14="http://schemas.microsoft.com/office/powerpoint/2010/main" val="1737948671"/>
              </p:ext>
            </p:extLst>
          </p:nvPr>
        </p:nvGraphicFramePr>
        <p:xfrm>
          <a:off x="2678295" y="3006651"/>
          <a:ext cx="3689350" cy="522287"/>
        </p:xfrm>
        <a:graphic>
          <a:graphicData uri="http://schemas.openxmlformats.org/presentationml/2006/ole">
            <mc:AlternateContent xmlns:mc="http://schemas.openxmlformats.org/markup-compatibility/2006">
              <mc:Choice xmlns:v="urn:schemas-microsoft-com:vml" Requires="v">
                <p:oleObj spid="_x0000_s15412" name="Equation" r:id="rId7" imgW="3689915" imgH="522739" progId="Equation.DSMT4">
                  <p:embed/>
                </p:oleObj>
              </mc:Choice>
              <mc:Fallback>
                <p:oleObj name="Equation" r:id="rId7" imgW="3689915" imgH="522739" progId="Equation.DSMT4">
                  <p:embed/>
                  <p:pic>
                    <p:nvPicPr>
                      <p:cNvPr id="0" name=""/>
                      <p:cNvPicPr/>
                      <p:nvPr/>
                    </p:nvPicPr>
                    <p:blipFill>
                      <a:blip r:embed="rId8"/>
                      <a:stretch>
                        <a:fillRect/>
                      </a:stretch>
                    </p:blipFill>
                    <p:spPr>
                      <a:xfrm>
                        <a:off x="2678295" y="3006651"/>
                        <a:ext cx="3689350" cy="522287"/>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B9AAC22-EFA3-EF20-D4C4-BECD539CAFCF}"/>
              </a:ext>
            </a:extLst>
          </p:cNvPr>
          <p:cNvGraphicFramePr>
            <a:graphicFrameLocks noChangeAspect="1"/>
          </p:cNvGraphicFramePr>
          <p:nvPr>
            <p:extLst>
              <p:ext uri="{D42A27DB-BD31-4B8C-83A1-F6EECF244321}">
                <p14:modId xmlns:p14="http://schemas.microsoft.com/office/powerpoint/2010/main" val="1396566394"/>
              </p:ext>
            </p:extLst>
          </p:nvPr>
        </p:nvGraphicFramePr>
        <p:xfrm>
          <a:off x="3615955" y="3479926"/>
          <a:ext cx="2301875" cy="1133475"/>
        </p:xfrm>
        <a:graphic>
          <a:graphicData uri="http://schemas.openxmlformats.org/presentationml/2006/ole">
            <mc:AlternateContent xmlns:mc="http://schemas.openxmlformats.org/markup-compatibility/2006">
              <mc:Choice xmlns:v="urn:schemas-microsoft-com:vml" Requires="v">
                <p:oleObj spid="_x0000_s15413" name="Equation" r:id="rId9" imgW="901440" imgH="444240" progId="Equation.DSMT4">
                  <p:embed/>
                </p:oleObj>
              </mc:Choice>
              <mc:Fallback>
                <p:oleObj name="Equation" r:id="rId9" imgW="901440" imgH="444240" progId="Equation.DSMT4">
                  <p:embed/>
                  <p:pic>
                    <p:nvPicPr>
                      <p:cNvPr id="18" name="Object 17">
                        <a:extLst>
                          <a:ext uri="{FF2B5EF4-FFF2-40B4-BE49-F238E27FC236}">
                            <a16:creationId xmlns:a16="http://schemas.microsoft.com/office/drawing/2014/main" id="{73C64B72-22D8-7C86-97F3-4BD710A27663}"/>
                          </a:ext>
                        </a:extLst>
                      </p:cNvPr>
                      <p:cNvPicPr/>
                      <p:nvPr/>
                    </p:nvPicPr>
                    <p:blipFill>
                      <a:blip r:embed="rId10"/>
                      <a:stretch>
                        <a:fillRect/>
                      </a:stretch>
                    </p:blipFill>
                    <p:spPr>
                      <a:xfrm>
                        <a:off x="3615955" y="3479926"/>
                        <a:ext cx="2301875" cy="11334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9F30875-5279-4634-8CCB-29646FD1E4FF}"/>
              </a:ext>
            </a:extLst>
          </p:cNvPr>
          <p:cNvGraphicFramePr>
            <a:graphicFrameLocks noChangeAspect="1"/>
          </p:cNvGraphicFramePr>
          <p:nvPr>
            <p:extLst>
              <p:ext uri="{D42A27DB-BD31-4B8C-83A1-F6EECF244321}">
                <p14:modId xmlns:p14="http://schemas.microsoft.com/office/powerpoint/2010/main" val="798885558"/>
              </p:ext>
            </p:extLst>
          </p:nvPr>
        </p:nvGraphicFramePr>
        <p:xfrm>
          <a:off x="6242961" y="3471826"/>
          <a:ext cx="2303463" cy="1133475"/>
        </p:xfrm>
        <a:graphic>
          <a:graphicData uri="http://schemas.openxmlformats.org/presentationml/2006/ole">
            <mc:AlternateContent xmlns:mc="http://schemas.openxmlformats.org/markup-compatibility/2006">
              <mc:Choice xmlns:v="urn:schemas-microsoft-com:vml" Requires="v">
                <p:oleObj spid="_x0000_s15414" name="Equation" r:id="rId11" imgW="901440" imgH="444240" progId="Equation.DSMT4">
                  <p:embed/>
                </p:oleObj>
              </mc:Choice>
              <mc:Fallback>
                <p:oleObj name="Equation" r:id="rId11" imgW="901440" imgH="444240" progId="Equation.DSMT4">
                  <p:embed/>
                  <p:pic>
                    <p:nvPicPr>
                      <p:cNvPr id="21" name="Object 20">
                        <a:extLst>
                          <a:ext uri="{FF2B5EF4-FFF2-40B4-BE49-F238E27FC236}">
                            <a16:creationId xmlns:a16="http://schemas.microsoft.com/office/drawing/2014/main" id="{BB9AAC22-EFA3-EF20-D4C4-BECD539CAFCF}"/>
                          </a:ext>
                        </a:extLst>
                      </p:cNvPr>
                      <p:cNvPicPr/>
                      <p:nvPr/>
                    </p:nvPicPr>
                    <p:blipFill>
                      <a:blip r:embed="rId12"/>
                      <a:stretch>
                        <a:fillRect/>
                      </a:stretch>
                    </p:blipFill>
                    <p:spPr>
                      <a:xfrm>
                        <a:off x="6242961" y="3471826"/>
                        <a:ext cx="2303463" cy="113347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49ACF450-A8DD-4E71-5CC7-7B25843396F0}"/>
              </a:ext>
            </a:extLst>
          </p:cNvPr>
          <p:cNvGraphicFramePr>
            <a:graphicFrameLocks noChangeAspect="1"/>
          </p:cNvGraphicFramePr>
          <p:nvPr>
            <p:extLst>
              <p:ext uri="{D42A27DB-BD31-4B8C-83A1-F6EECF244321}">
                <p14:modId xmlns:p14="http://schemas.microsoft.com/office/powerpoint/2010/main" val="127577406"/>
              </p:ext>
            </p:extLst>
          </p:nvPr>
        </p:nvGraphicFramePr>
        <p:xfrm>
          <a:off x="8755803" y="3528938"/>
          <a:ext cx="2236787" cy="1133475"/>
        </p:xfrm>
        <a:graphic>
          <a:graphicData uri="http://schemas.openxmlformats.org/presentationml/2006/ole">
            <mc:AlternateContent xmlns:mc="http://schemas.openxmlformats.org/markup-compatibility/2006">
              <mc:Choice xmlns:v="urn:schemas-microsoft-com:vml" Requires="v">
                <p:oleObj spid="_x0000_s15415" name="Equation" r:id="rId13" imgW="876240" imgH="444240" progId="Equation.DSMT4">
                  <p:embed/>
                </p:oleObj>
              </mc:Choice>
              <mc:Fallback>
                <p:oleObj name="Equation" r:id="rId13" imgW="876240" imgH="444240" progId="Equation.DSMT4">
                  <p:embed/>
                  <p:pic>
                    <p:nvPicPr>
                      <p:cNvPr id="22" name="Object 21">
                        <a:extLst>
                          <a:ext uri="{FF2B5EF4-FFF2-40B4-BE49-F238E27FC236}">
                            <a16:creationId xmlns:a16="http://schemas.microsoft.com/office/drawing/2014/main" id="{29F30875-5279-4634-8CCB-29646FD1E4FF}"/>
                          </a:ext>
                        </a:extLst>
                      </p:cNvPr>
                      <p:cNvPicPr/>
                      <p:nvPr/>
                    </p:nvPicPr>
                    <p:blipFill>
                      <a:blip r:embed="rId14"/>
                      <a:stretch>
                        <a:fillRect/>
                      </a:stretch>
                    </p:blipFill>
                    <p:spPr>
                      <a:xfrm>
                        <a:off x="8755803" y="3528938"/>
                        <a:ext cx="2236787" cy="1133475"/>
                      </a:xfrm>
                      <a:prstGeom prst="rect">
                        <a:avLst/>
                      </a:prstGeom>
                    </p:spPr>
                  </p:pic>
                </p:oleObj>
              </mc:Fallback>
            </mc:AlternateContent>
          </a:graphicData>
        </a:graphic>
      </p:graphicFrame>
    </p:spTree>
    <p:extLst>
      <p:ext uri="{BB962C8B-B14F-4D97-AF65-F5344CB8AC3E}">
        <p14:creationId xmlns:p14="http://schemas.microsoft.com/office/powerpoint/2010/main" val="260211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4" name="Rectangle 3"/>
          <p:cNvSpPr/>
          <p:nvPr/>
        </p:nvSpPr>
        <p:spPr>
          <a:xfrm>
            <a:off x="565094" y="1851587"/>
            <a:ext cx="11038114" cy="954107"/>
          </a:xfrm>
          <a:prstGeom prst="rect">
            <a:avLst/>
          </a:prstGeom>
        </p:spPr>
        <p:txBody>
          <a:bodyPr wrap="square">
            <a:spAutoFit/>
          </a:bodyPr>
          <a:lstStyle/>
          <a:p>
            <a:pPr marL="457200" indent="-457200">
              <a:buFont typeface="Arial" panose="020B0604020202020204" pitchFamily="34" charset="0"/>
              <a:buChar char="•"/>
            </a:pPr>
            <a:r>
              <a:rPr lang="en-US" sz="2800">
                <a:solidFill>
                  <a:srgbClr val="000099"/>
                </a:solidFill>
                <a:latin typeface="Arial" panose="020B0604020202020204" pitchFamily="34" charset="0"/>
                <a:cs typeface="Arial" panose="020B0604020202020204" pitchFamily="34" charset="0"/>
              </a:rPr>
              <a:t>Học kỹ định nghĩa, tính chất của tỉ lệ thức.</a:t>
            </a:r>
          </a:p>
          <a:p>
            <a:pPr marL="457200" indent="-457200">
              <a:buFont typeface="Arial" panose="020B0604020202020204" pitchFamily="34" charset="0"/>
              <a:buChar char="•"/>
            </a:pPr>
            <a:r>
              <a:rPr lang="en-US" sz="2800">
                <a:solidFill>
                  <a:srgbClr val="000099"/>
                </a:solidFill>
                <a:latin typeface="Arial" panose="020B0604020202020204" pitchFamily="34" charset="0"/>
                <a:cs typeface="Arial" panose="020B0604020202020204" pitchFamily="34" charset="0"/>
              </a:rPr>
              <a:t>Làm các từ bài 1 đến bài 5 (SGK – trang 54).</a:t>
            </a: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603295-307D-9707-6377-8A64851AF3A8}"/>
              </a:ext>
            </a:extLst>
          </p:cNvPr>
          <p:cNvGrpSpPr/>
          <p:nvPr/>
        </p:nvGrpSpPr>
        <p:grpSpPr>
          <a:xfrm>
            <a:off x="4117602" y="2286003"/>
            <a:ext cx="3433139" cy="3433139"/>
            <a:chOff x="4117602" y="2286003"/>
            <a:chExt cx="3433139" cy="3433139"/>
          </a:xfrm>
        </p:grpSpPr>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7382" r="20120" b="2"/>
            <a:stretch/>
          </p:blipFill>
          <p:spPr>
            <a:xfrm>
              <a:off x="4117602" y="2286003"/>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5494" y="2895295"/>
              <a:ext cx="2327672" cy="2327672"/>
            </a:xfrm>
            <a:prstGeom prst="rect">
              <a:avLst/>
            </a:prstGeom>
          </p:spPr>
        </p:pic>
      </p:grpSp>
      <p:grpSp>
        <p:nvGrpSpPr>
          <p:cNvPr id="10" name="Group 9">
            <a:extLst>
              <a:ext uri="{FF2B5EF4-FFF2-40B4-BE49-F238E27FC236}">
                <a16:creationId xmlns:a16="http://schemas.microsoft.com/office/drawing/2014/main" id="{FBEB19B7-45B3-343C-C374-1071395C7502}"/>
              </a:ext>
            </a:extLst>
          </p:cNvPr>
          <p:cNvGrpSpPr/>
          <p:nvPr/>
        </p:nvGrpSpPr>
        <p:grpSpPr>
          <a:xfrm>
            <a:off x="7124701" y="2696018"/>
            <a:ext cx="2525130" cy="2798034"/>
            <a:chOff x="7124701" y="2696018"/>
            <a:chExt cx="2525130" cy="2798034"/>
          </a:xfrm>
        </p:grpSpPr>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36012" r="14448" b="2"/>
            <a:stretch/>
          </p:blipFill>
          <p:spPr>
            <a:xfrm>
              <a:off x="7194376"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8819"/>
            <a:stretch/>
          </p:blipFill>
          <p:spPr>
            <a:xfrm>
              <a:off x="7124701" y="2838733"/>
              <a:ext cx="2327672" cy="2327672"/>
            </a:xfrm>
            <a:prstGeom prst="rect">
              <a:avLst/>
            </a:prstGeom>
          </p:spPr>
        </p:pic>
      </p:grpSp>
      <p:grpSp>
        <p:nvGrpSpPr>
          <p:cNvPr id="11" name="Group 10">
            <a:extLst>
              <a:ext uri="{FF2B5EF4-FFF2-40B4-BE49-F238E27FC236}">
                <a16:creationId xmlns:a16="http://schemas.microsoft.com/office/drawing/2014/main" id="{F03D03AB-FF7C-39E9-9845-53C57671CA3F}"/>
              </a:ext>
            </a:extLst>
          </p:cNvPr>
          <p:cNvGrpSpPr/>
          <p:nvPr/>
        </p:nvGrpSpPr>
        <p:grpSpPr>
          <a:xfrm>
            <a:off x="1926772" y="2773416"/>
            <a:ext cx="2488221" cy="2824719"/>
            <a:chOff x="1224643" y="2838732"/>
            <a:chExt cx="2488221" cy="2824719"/>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20349" r="20345" b="-4"/>
            <a:stretch/>
          </p:blipFill>
          <p:spPr>
            <a:xfrm>
              <a:off x="1224643" y="2838732"/>
              <a:ext cx="2488221" cy="2824719"/>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7888" y="3278266"/>
              <a:ext cx="1561730" cy="1561730"/>
            </a:xfrm>
            <a:prstGeom prst="rect">
              <a:avLst/>
            </a:prstGeom>
          </p:spPr>
        </p:pic>
      </p:grpSp>
      <p:sp>
        <p:nvSpPr>
          <p:cNvPr id="12" name="Freeform: Shape 11">
            <a:extLst>
              <a:ext uri="{FF2B5EF4-FFF2-40B4-BE49-F238E27FC236}">
                <a16:creationId xmlns:a16="http://schemas.microsoft.com/office/drawing/2014/main" id="{8393A647-F1D0-4A88-8DF7-6E5578A89569}"/>
              </a:ext>
            </a:extLst>
          </p:cNvPr>
          <p:cNvSpPr/>
          <p:nvPr/>
        </p:nvSpPr>
        <p:spPr>
          <a:xfrm rot="5400000">
            <a:off x="1383069" y="99589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sym typeface="Arial"/>
            </a:endParaRPr>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1285441" y="1425796"/>
            <a:ext cx="2050385" cy="520472"/>
          </a:xfrm>
          <a:prstGeom prst="rect">
            <a:avLst/>
          </a:prstGeom>
        </p:spPr>
      </p:pic>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2858363" y="1483727"/>
            <a:ext cx="2025572" cy="1385436"/>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389973" y="91810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7810502" y="1239225"/>
            <a:ext cx="2176461" cy="1385436"/>
          </a:xfrm>
          <a:prstGeom prst="rect">
            <a:avLst/>
          </a:prstGeom>
        </p:spPr>
      </p:pic>
    </p:spTree>
    <p:extLst>
      <p:ext uri="{BB962C8B-B14F-4D97-AF65-F5344CB8AC3E}">
        <p14:creationId xmlns:p14="http://schemas.microsoft.com/office/powerpoint/2010/main" val="123894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1117785" y="-1953859"/>
            <a:ext cx="2347291"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
        <p:nvSpPr>
          <p:cNvPr id="24" name="TextBox 23">
            <a:extLst>
              <a:ext uri="{FF2B5EF4-FFF2-40B4-BE49-F238E27FC236}">
                <a16:creationId xmlns:a16="http://schemas.microsoft.com/office/drawing/2014/main" id="{907F428B-A195-4A06-B09F-4DF8E0FDA1FA}"/>
              </a:ext>
            </a:extLst>
          </p:cNvPr>
          <p:cNvSpPr txBox="1"/>
          <p:nvPr/>
        </p:nvSpPr>
        <p:spPr>
          <a:xfrm>
            <a:off x="83518" y="757074"/>
            <a:ext cx="10024986" cy="954107"/>
          </a:xfrm>
          <a:prstGeom prst="rect">
            <a:avLst/>
          </a:prstGeom>
          <a:solidFill>
            <a:srgbClr val="A7FDFF"/>
          </a:solidFill>
          <a:ln>
            <a:solidFill>
              <a:srgbClr val="BBE0E3"/>
            </a:solidFill>
          </a:ln>
        </p:spPr>
        <p:txBody>
          <a:bodyPr wrap="square">
            <a:spAutoFit/>
          </a:bodyPr>
          <a:lstStyle/>
          <a:p>
            <a:r>
              <a:rPr lang="en-US" sz="28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i="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toán</a:t>
            </a:r>
            <a:r>
              <a:rPr lang="en-US" sz="2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phi 18: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kg,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 m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kg.  </a:t>
            </a:r>
            <a:endParaRPr lang="en-US" sz="28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71E418B4-8A3F-4CE0-992A-95929362BB20}"/>
              </a:ext>
            </a:extLst>
          </p:cNvPr>
          <p:cNvSpPr/>
          <p:nvPr/>
        </p:nvSpPr>
        <p:spPr>
          <a:xfrm>
            <a:off x="360700" y="3818975"/>
            <a:ext cx="1877437" cy="646331"/>
          </a:xfrm>
          <a:prstGeom prst="rect">
            <a:avLst/>
          </a:prstGeom>
          <a:noFill/>
        </p:spPr>
        <p:txBody>
          <a:bodyPr wrap="none" lIns="91440" tIns="45720" rIns="91440" bIns="45720">
            <a:spAutoFit/>
          </a:bodyPr>
          <a:lstStyle/>
          <a:p>
            <a:pPr algn="ct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Đáp</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án</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a:t>
            </a:r>
          </a:p>
        </p:txBody>
      </p:sp>
      <p:sp>
        <p:nvSpPr>
          <p:cNvPr id="16" name="Cloud Callout 14">
            <a:extLst>
              <a:ext uri="{FF2B5EF4-FFF2-40B4-BE49-F238E27FC236}">
                <a16:creationId xmlns:a16="http://schemas.microsoft.com/office/drawing/2014/main" id="{0B98E9D6-C081-6860-7889-93610E565846}"/>
              </a:ext>
            </a:extLst>
          </p:cNvPr>
          <p:cNvSpPr/>
          <p:nvPr/>
        </p:nvSpPr>
        <p:spPr>
          <a:xfrm>
            <a:off x="2338896" y="1966961"/>
            <a:ext cx="8816891" cy="2392098"/>
          </a:xfrm>
          <a:prstGeom prst="cloudCallout">
            <a:avLst>
              <a:gd name="adj1" fmla="val -60966"/>
              <a:gd name="adj2" fmla="val -938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solidFill>
                  <a:schemeClr val="tx1"/>
                </a:solidFill>
                <a:latin typeface="Arial" panose="020B0604020202020204" pitchFamily="34" charset="0"/>
                <a:cs typeface="Arial" panose="020B0604020202020204" pitchFamily="34" charset="0"/>
              </a:rPr>
              <a:t>Em có nhận xét gì về tỉ số giữa khối lượng của thanh sắt thứ nhất và khối lượng của thanh sắt thứ hai với tỉ số giữa chiều dài của thanh sắt thứ nhất và chiều dài của thanh sắt thứ hai?</a:t>
            </a:r>
            <a:endParaRPr lang="en-US" sz="2400" i="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AD6C20-FAB0-4F95-0F53-64CA4D24B516}"/>
              </a:ext>
            </a:extLst>
          </p:cNvPr>
          <p:cNvPicPr>
            <a:picLocks noChangeAspect="1"/>
          </p:cNvPicPr>
          <p:nvPr/>
        </p:nvPicPr>
        <p:blipFill>
          <a:blip r:embed="rId4"/>
          <a:stretch>
            <a:fillRect/>
          </a:stretch>
        </p:blipFill>
        <p:spPr>
          <a:xfrm>
            <a:off x="339431" y="2142069"/>
            <a:ext cx="1132670" cy="1727802"/>
          </a:xfrm>
          <a:prstGeom prst="rect">
            <a:avLst/>
          </a:prstGeom>
        </p:spPr>
      </p:pic>
      <p:sp>
        <p:nvSpPr>
          <p:cNvPr id="18" name="TextBox 17">
            <a:extLst>
              <a:ext uri="{FF2B5EF4-FFF2-40B4-BE49-F238E27FC236}">
                <a16:creationId xmlns:a16="http://schemas.microsoft.com/office/drawing/2014/main" id="{D2223C67-CCBF-57FA-707D-D96C39D7F63B}"/>
              </a:ext>
            </a:extLst>
          </p:cNvPr>
          <p:cNvSpPr txBox="1"/>
          <p:nvPr/>
        </p:nvSpPr>
        <p:spPr>
          <a:xfrm>
            <a:off x="266336" y="4535203"/>
            <a:ext cx="9203538" cy="2246769"/>
          </a:xfrm>
          <a:prstGeom prst="rect">
            <a:avLst/>
          </a:prstGeom>
          <a:solidFill>
            <a:srgbClr val="A7FDFF"/>
          </a:solidFill>
          <a:ln>
            <a:solidFill>
              <a:srgbClr val="BBE0E3"/>
            </a:solidFill>
          </a:ln>
        </p:spPr>
        <p:txBody>
          <a:bodyPr wrap="square">
            <a:spAutoFit/>
          </a:bodyPr>
          <a:lstStyle/>
          <a:p>
            <a:r>
              <a:rPr lang="en-US" sz="2800" dirty="0" err="1">
                <a:solidFill>
                  <a:srgbClr val="000099"/>
                </a:solidFill>
                <a:effectLst/>
                <a:latin typeface="Arial" panose="020B0604020202020204" pitchFamily="34" charset="0"/>
                <a:ea typeface="Times New Roman" panose="02020603050405020304" pitchFamily="18" charset="0"/>
                <a:cs typeface="Arial" panose="020B0604020202020204" pitchFamily="34" charset="0"/>
              </a:rPr>
              <a:t>Tỉ</a:t>
            </a:r>
            <a:r>
              <a:rPr lang="vi-VN" sz="2800" i="1" dirty="0">
                <a:cs typeface="Arial" panose="020B0604020202020204" pitchFamily="34" charset="0"/>
              </a:rPr>
              <a:t> </a:t>
            </a:r>
            <a:r>
              <a:rPr lang="vi-VN" sz="2800" dirty="0">
                <a:solidFill>
                  <a:srgbClr val="000099"/>
                </a:solidFill>
                <a:latin typeface="+mj-lt"/>
                <a:cs typeface="Arial" panose="020B0604020202020204" pitchFamily="34" charset="0"/>
              </a:rPr>
              <a:t>số giữa khối lượng của thanh sắt thứ nhất và khối lượng của thanh sắt thứ hai với tỉ số giữa chiều dài của thanh sắt thứ nhất </a:t>
            </a:r>
          </a:p>
          <a:p>
            <a:endParaRPr lang="vi-VN" sz="2800" dirty="0">
              <a:solidFill>
                <a:srgbClr val="000099"/>
              </a:solidFill>
              <a:latin typeface="+mj-lt"/>
              <a:cs typeface="Arial" panose="020B0604020202020204" pitchFamily="34" charset="0"/>
            </a:endParaRPr>
          </a:p>
          <a:p>
            <a:r>
              <a:rPr lang="vi-VN" sz="2800" dirty="0">
                <a:solidFill>
                  <a:srgbClr val="000099"/>
                </a:solidFill>
                <a:latin typeface="+mj-lt"/>
                <a:cs typeface="Arial" panose="020B0604020202020204" pitchFamily="34" charset="0"/>
              </a:rPr>
              <a:t>và chiều dài của thanh sắt thứ hai</a:t>
            </a:r>
            <a:r>
              <a:rPr lang="en-US" sz="2800" dirty="0">
                <a:solidFill>
                  <a:srgbClr val="000099"/>
                </a:solidFill>
                <a:effectLst/>
                <a:latin typeface="+mj-lt"/>
                <a:ea typeface="Times New Roman" panose="02020603050405020304" pitchFamily="18" charset="0"/>
                <a:cs typeface="Arial" panose="020B0604020202020204" pitchFamily="34" charset="0"/>
              </a:rPr>
              <a:t> </a:t>
            </a:r>
            <a:r>
              <a:rPr lang="en-US" sz="2800" dirty="0" err="1">
                <a:solidFill>
                  <a:srgbClr val="000099"/>
                </a:solidFill>
                <a:latin typeface="Times New Roman" panose="02020603050405020304" pitchFamily="18" charset="0"/>
                <a:cs typeface="Times New Roman" panose="02020603050405020304" pitchFamily="18" charset="0"/>
              </a:rPr>
              <a:t>bằng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nhau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vì</a:t>
            </a:r>
            <a:r>
              <a:rPr lang="en-US" sz="2800" dirty="0">
                <a:solidFill>
                  <a:srgbClr val="000099"/>
                </a:solidFill>
                <a:latin typeface="Times New Roman" panose="02020603050405020304" pitchFamily="18" charset="0"/>
                <a:cs typeface="Times New Roman" panose="02020603050405020304" pitchFamily="18" charset="0"/>
              </a:rPr>
              <a:t> </a:t>
            </a:r>
          </a:p>
          <a:p>
            <a:endParaRPr lang="en-US" sz="2800" dirty="0">
              <a:solidFill>
                <a:srgbClr val="000099"/>
              </a:solidFill>
              <a:latin typeface="+mj-lt"/>
              <a:cs typeface="Arial" panose="020B0604020202020204" pitchFamily="34" charset="0"/>
            </a:endParaRPr>
          </a:p>
        </p:txBody>
      </p:sp>
      <p:graphicFrame>
        <p:nvGraphicFramePr>
          <p:cNvPr id="4" name="Object 3">
            <a:extLst>
              <a:ext uri="{FF2B5EF4-FFF2-40B4-BE49-F238E27FC236}">
                <a16:creationId xmlns:a16="http://schemas.microsoft.com/office/drawing/2014/main" id="{64964C94-0FDA-83B0-0FF2-F7D83F28686E}"/>
              </a:ext>
            </a:extLst>
          </p:cNvPr>
          <p:cNvGraphicFramePr>
            <a:graphicFrameLocks noChangeAspect="1"/>
          </p:cNvGraphicFramePr>
          <p:nvPr>
            <p:extLst>
              <p:ext uri="{D42A27DB-BD31-4B8C-83A1-F6EECF244321}">
                <p14:modId xmlns:p14="http://schemas.microsoft.com/office/powerpoint/2010/main" val="2113363119"/>
              </p:ext>
            </p:extLst>
          </p:nvPr>
        </p:nvGraphicFramePr>
        <p:xfrm>
          <a:off x="7126372" y="5658587"/>
          <a:ext cx="1166586" cy="991598"/>
        </p:xfrm>
        <a:graphic>
          <a:graphicData uri="http://schemas.openxmlformats.org/presentationml/2006/ole">
            <mc:AlternateContent xmlns:mc="http://schemas.openxmlformats.org/markup-compatibility/2006">
              <mc:Choice xmlns:v="urn:schemas-microsoft-com:vml" Requires="v">
                <p:oleObj spid="_x0000_s1034" name="Equation" r:id="rId5" imgW="507960" imgH="431640" progId="Equation.DSMT4">
                  <p:embed/>
                </p:oleObj>
              </mc:Choice>
              <mc:Fallback>
                <p:oleObj name="Equation" r:id="rId5" imgW="507960" imgH="431640" progId="Equation.DSMT4">
                  <p:embed/>
                  <p:pic>
                    <p:nvPicPr>
                      <p:cNvPr id="0" name=""/>
                      <p:cNvPicPr/>
                      <p:nvPr/>
                    </p:nvPicPr>
                    <p:blipFill>
                      <a:blip r:embed="rId6"/>
                      <a:stretch>
                        <a:fillRect/>
                      </a:stretch>
                    </p:blipFill>
                    <p:spPr>
                      <a:xfrm>
                        <a:off x="7126372" y="5658587"/>
                        <a:ext cx="1166586" cy="99159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34922998-33F3-2C05-1AE0-F30ED7B6BE7D}"/>
              </a:ext>
            </a:extLst>
          </p:cNvPr>
          <p:cNvGrpSpPr/>
          <p:nvPr/>
        </p:nvGrpSpPr>
        <p:grpSpPr>
          <a:xfrm>
            <a:off x="9713315" y="3273459"/>
            <a:ext cx="1840950" cy="1840950"/>
            <a:chOff x="9713315" y="3273459"/>
            <a:chExt cx="1840950" cy="1840950"/>
          </a:xfrm>
        </p:grpSpPr>
        <p:pic>
          <p:nvPicPr>
            <p:cNvPr id="17" name="Picture 16" descr="Background pattern&#10;&#10;Description automatically generated">
              <a:extLst>
                <a:ext uri="{FF2B5EF4-FFF2-40B4-BE49-F238E27FC236}">
                  <a16:creationId xmlns:a16="http://schemas.microsoft.com/office/drawing/2014/main" id="{693E6023-EFC8-01B9-5BF2-949DFF214FC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17382" r="20120" b="2"/>
            <a:stretch/>
          </p:blipFill>
          <p:spPr>
            <a:xfrm>
              <a:off x="9713315" y="3273459"/>
              <a:ext cx="1840950" cy="184095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9" name="Picture 18" descr="A picture containing toy, doll&#10;&#10;Description automatically generated">
              <a:extLst>
                <a:ext uri="{FF2B5EF4-FFF2-40B4-BE49-F238E27FC236}">
                  <a16:creationId xmlns:a16="http://schemas.microsoft.com/office/drawing/2014/main" id="{5204279E-99F6-EDD4-5A90-EB0945DB10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7127" y="3555380"/>
              <a:ext cx="1254887" cy="1254887"/>
            </a:xfrm>
            <a:prstGeom prst="rect">
              <a:avLst/>
            </a:prstGeom>
          </p:spPr>
        </p:pic>
      </p:grpSp>
    </p:spTree>
    <p:extLst>
      <p:ext uri="{BB962C8B-B14F-4D97-AF65-F5344CB8AC3E}">
        <p14:creationId xmlns:p14="http://schemas.microsoft.com/office/powerpoint/2010/main" val="315783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B3932F-8F1F-7A72-F68E-256C7413BC4A}"/>
              </a:ext>
            </a:extLst>
          </p:cNvPr>
          <p:cNvSpPr txBox="1"/>
          <p:nvPr/>
        </p:nvSpPr>
        <p:spPr>
          <a:xfrm>
            <a:off x="3168549" y="3725"/>
            <a:ext cx="6799306" cy="1815882"/>
          </a:xfrm>
          <a:prstGeom prst="rect">
            <a:avLst/>
          </a:prstGeom>
          <a:solidFill>
            <a:srgbClr val="A7FDFF"/>
          </a:solidFill>
          <a:ln>
            <a:solidFill>
              <a:srgbClr val="BBE0E3"/>
            </a:solidFill>
          </a:ln>
        </p:spPr>
        <p:txBody>
          <a:bodyPr wrap="square">
            <a:spAutoFit/>
          </a:bodyPr>
          <a:lstStyle/>
          <a:p>
            <a:endPar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Đẳng</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thức</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tỉ</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lệ</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99"/>
                </a:solidFill>
                <a:latin typeface="Arial" panose="020B0604020202020204" pitchFamily="34" charset="0"/>
                <a:ea typeface="Times New Roman" panose="02020603050405020304" pitchFamily="18" charset="0"/>
                <a:cs typeface="Arial" panose="020B0604020202020204" pitchFamily="34" charset="0"/>
              </a:rPr>
              <a:t>thức</a:t>
            </a:r>
            <a:r>
              <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rPr>
              <a:t>.</a:t>
            </a:r>
          </a:p>
          <a:p>
            <a:endParaRPr lang="en-US" sz="2800" dirty="0">
              <a:solidFill>
                <a:srgbClr val="000099"/>
              </a:solidFill>
              <a:latin typeface="Arial" panose="020B0604020202020204" pitchFamily="34" charset="0"/>
              <a:ea typeface="Times New Roman" panose="02020603050405020304" pitchFamily="18" charset="0"/>
              <a:cs typeface="Arial" panose="020B0604020202020204" pitchFamily="34" charset="0"/>
            </a:endParaRPr>
          </a:p>
          <a:p>
            <a:endParaRPr lang="en-US" sz="2800" dirty="0">
              <a:solidFill>
                <a:srgbClr val="000099"/>
              </a:solidFill>
              <a:latin typeface="+mj-lt"/>
              <a:cs typeface="Arial" panose="020B0604020202020204" pitchFamily="34" charset="0"/>
            </a:endParaRPr>
          </a:p>
        </p:txBody>
      </p:sp>
      <p:graphicFrame>
        <p:nvGraphicFramePr>
          <p:cNvPr id="5" name="Object 4">
            <a:extLst>
              <a:ext uri="{FF2B5EF4-FFF2-40B4-BE49-F238E27FC236}">
                <a16:creationId xmlns:a16="http://schemas.microsoft.com/office/drawing/2014/main" id="{250D1C3E-81D5-9FB1-163C-B5A26B5BF060}"/>
              </a:ext>
            </a:extLst>
          </p:cNvPr>
          <p:cNvGraphicFramePr>
            <a:graphicFrameLocks noChangeAspect="1"/>
          </p:cNvGraphicFramePr>
          <p:nvPr>
            <p:extLst>
              <p:ext uri="{D42A27DB-BD31-4B8C-83A1-F6EECF244321}">
                <p14:modId xmlns:p14="http://schemas.microsoft.com/office/powerpoint/2010/main" val="181969222"/>
              </p:ext>
            </p:extLst>
          </p:nvPr>
        </p:nvGraphicFramePr>
        <p:xfrm>
          <a:off x="5027133" y="243819"/>
          <a:ext cx="1517249" cy="991598"/>
        </p:xfrm>
        <a:graphic>
          <a:graphicData uri="http://schemas.openxmlformats.org/presentationml/2006/ole">
            <mc:AlternateContent xmlns:mc="http://schemas.openxmlformats.org/markup-compatibility/2006">
              <mc:Choice xmlns:v="urn:schemas-microsoft-com:vml" Requires="v">
                <p:oleObj spid="_x0000_s2058" name="Equation" r:id="rId3" imgW="507960" imgH="431640" progId="Equation.DSMT4">
                  <p:embed/>
                </p:oleObj>
              </mc:Choice>
              <mc:Fallback>
                <p:oleObj name="Equation" r:id="rId3" imgW="507960" imgH="431640" progId="Equation.DSMT4">
                  <p:embed/>
                  <p:pic>
                    <p:nvPicPr>
                      <p:cNvPr id="4" name="Object 3">
                        <a:extLst>
                          <a:ext uri="{FF2B5EF4-FFF2-40B4-BE49-F238E27FC236}">
                            <a16:creationId xmlns:a16="http://schemas.microsoft.com/office/drawing/2014/main" id="{64964C94-0FDA-83B0-0FF2-F7D83F28686E}"/>
                          </a:ext>
                        </a:extLst>
                      </p:cNvPr>
                      <p:cNvPicPr/>
                      <p:nvPr/>
                    </p:nvPicPr>
                    <p:blipFill>
                      <a:blip r:embed="rId4"/>
                      <a:stretch>
                        <a:fillRect/>
                      </a:stretch>
                    </p:blipFill>
                    <p:spPr>
                      <a:xfrm>
                        <a:off x="5027133" y="243819"/>
                        <a:ext cx="1517249" cy="99159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7023D8E-4724-BA60-016B-0DAF5D411F6C}"/>
              </a:ext>
            </a:extLst>
          </p:cNvPr>
          <p:cNvPicPr>
            <a:picLocks noChangeAspect="1"/>
          </p:cNvPicPr>
          <p:nvPr/>
        </p:nvPicPr>
        <p:blipFill>
          <a:blip r:embed="rId5"/>
          <a:stretch>
            <a:fillRect/>
          </a:stretch>
        </p:blipFill>
        <p:spPr>
          <a:xfrm>
            <a:off x="1289679" y="4885495"/>
            <a:ext cx="1132670" cy="1727802"/>
          </a:xfrm>
          <a:prstGeom prst="rect">
            <a:avLst/>
          </a:prstGeom>
        </p:spPr>
      </p:pic>
      <p:sp>
        <p:nvSpPr>
          <p:cNvPr id="7" name="Thought Bubble: Cloud 6">
            <a:extLst>
              <a:ext uri="{FF2B5EF4-FFF2-40B4-BE49-F238E27FC236}">
                <a16:creationId xmlns:a16="http://schemas.microsoft.com/office/drawing/2014/main" id="{62F3DC96-8014-A5FB-9324-F976FA09CCB9}"/>
              </a:ext>
            </a:extLst>
          </p:cNvPr>
          <p:cNvSpPr/>
          <p:nvPr/>
        </p:nvSpPr>
        <p:spPr>
          <a:xfrm>
            <a:off x="3967843" y="1819607"/>
            <a:ext cx="7568628" cy="4298775"/>
          </a:xfrm>
          <a:prstGeom prst="cloudCallout">
            <a:avLst>
              <a:gd name="adj1" fmla="val -69754"/>
              <a:gd name="adj2" fmla="val 40298"/>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Tỉ</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lệ</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thức</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là</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gì</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p>
          <a:p>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Tỉ</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lệ</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thức</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có</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tính</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chất</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như</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thế</a:t>
            </a:r>
            <a:r>
              <a:rPr lang="en-US" sz="3200" dirty="0">
                <a:ln>
                  <a:solidFill>
                    <a:srgbClr val="000099"/>
                  </a:solidFill>
                </a:ln>
                <a:solidFill>
                  <a:srgbClr val="000099"/>
                </a:solidFill>
                <a:latin typeface="Arial" panose="020B0604020202020204" pitchFamily="34" charset="0"/>
                <a:cs typeface="Arial" panose="020B0604020202020204" pitchFamily="34" charset="0"/>
              </a:rPr>
              <a:t> </a:t>
            </a:r>
            <a:r>
              <a:rPr lang="en-US" sz="3200" dirty="0" err="1">
                <a:ln>
                  <a:solidFill>
                    <a:srgbClr val="000099"/>
                  </a:solidFill>
                </a:ln>
                <a:solidFill>
                  <a:srgbClr val="000099"/>
                </a:solidFill>
                <a:latin typeface="Arial" panose="020B0604020202020204" pitchFamily="34" charset="0"/>
                <a:cs typeface="Arial" panose="020B0604020202020204" pitchFamily="34" charset="0"/>
              </a:rPr>
              <a:t>nào</a:t>
            </a:r>
            <a:r>
              <a:rPr lang="en-US" sz="3200" dirty="0">
                <a:ln>
                  <a:solidFill>
                    <a:srgbClr val="000099"/>
                  </a:solidFill>
                </a:ln>
                <a:solidFill>
                  <a:srgbClr val="000099"/>
                </a:solidFill>
                <a:latin typeface="Arial" panose="020B0604020202020204" pitchFamily="34" charset="0"/>
                <a:cs typeface="Arial" panose="020B0604020202020204" pitchFamily="34" charset="0"/>
              </a:rPr>
              <a:t>?</a:t>
            </a:r>
            <a:endParaRPr lang="vi-VN" sz="3200" dirty="0">
              <a:ln>
                <a:solidFill>
                  <a:srgbClr val="000099"/>
                </a:solidFill>
              </a:ln>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1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41947A2-8C4E-460E-A29C-30BD4B5DB041}"/>
              </a:ext>
            </a:extLst>
          </p:cNvPr>
          <p:cNvGrpSpPr/>
          <p:nvPr/>
        </p:nvGrpSpPr>
        <p:grpSpPr>
          <a:xfrm rot="19823548">
            <a:off x="11117785" y="-1953859"/>
            <a:ext cx="2347291"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Object 3">
            <a:extLst>
              <a:ext uri="{FF2B5EF4-FFF2-40B4-BE49-F238E27FC236}">
                <a16:creationId xmlns:a16="http://schemas.microsoft.com/office/drawing/2014/main" id="{64964C94-0FDA-83B0-0FF2-F7D83F28686E}"/>
              </a:ext>
            </a:extLst>
          </p:cNvPr>
          <p:cNvGraphicFramePr>
            <a:graphicFrameLocks noChangeAspect="1"/>
          </p:cNvGraphicFramePr>
          <p:nvPr>
            <p:extLst>
              <p:ext uri="{D42A27DB-BD31-4B8C-83A1-F6EECF244321}">
                <p14:modId xmlns:p14="http://schemas.microsoft.com/office/powerpoint/2010/main" val="3641292854"/>
              </p:ext>
            </p:extLst>
          </p:nvPr>
        </p:nvGraphicFramePr>
        <p:xfrm>
          <a:off x="3820197" y="437878"/>
          <a:ext cx="554037" cy="992187"/>
        </p:xfrm>
        <a:graphic>
          <a:graphicData uri="http://schemas.openxmlformats.org/presentationml/2006/ole">
            <mc:AlternateContent xmlns:mc="http://schemas.openxmlformats.org/markup-compatibility/2006">
              <mc:Choice xmlns:v="urn:schemas-microsoft-com:vml" Requires="v">
                <p:oleObj spid="_x0000_s3122" name="Equation" r:id="rId4" imgW="241200" imgH="431640" progId="Equation.DSMT4">
                  <p:embed/>
                </p:oleObj>
              </mc:Choice>
              <mc:Fallback>
                <p:oleObj name="Equation" r:id="rId4" imgW="241200" imgH="431640" progId="Equation.DSMT4">
                  <p:embed/>
                  <p:pic>
                    <p:nvPicPr>
                      <p:cNvPr id="4" name="Object 3">
                        <a:extLst>
                          <a:ext uri="{FF2B5EF4-FFF2-40B4-BE49-F238E27FC236}">
                            <a16:creationId xmlns:a16="http://schemas.microsoft.com/office/drawing/2014/main" id="{64964C94-0FDA-83B0-0FF2-F7D83F28686E}"/>
                          </a:ext>
                        </a:extLst>
                      </p:cNvPr>
                      <p:cNvPicPr/>
                      <p:nvPr/>
                    </p:nvPicPr>
                    <p:blipFill>
                      <a:blip r:embed="rId5"/>
                      <a:stretch>
                        <a:fillRect/>
                      </a:stretch>
                    </p:blipFill>
                    <p:spPr>
                      <a:xfrm>
                        <a:off x="3820197" y="437878"/>
                        <a:ext cx="554037" cy="992187"/>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7EE7737-77AB-2F09-0785-D97F8DA486A7}"/>
              </a:ext>
            </a:extLst>
          </p:cNvPr>
          <p:cNvSpPr txBox="1"/>
          <p:nvPr/>
        </p:nvSpPr>
        <p:spPr>
          <a:xfrm>
            <a:off x="1" y="-1"/>
            <a:ext cx="3412670" cy="523220"/>
          </a:xfrm>
          <a:prstGeom prst="rect">
            <a:avLst/>
          </a:prstGeom>
          <a:noFill/>
        </p:spPr>
        <p:txBody>
          <a:bodyPr wrap="square" rtlCol="0">
            <a:spAutoFit/>
          </a:bodyPr>
          <a:lstStyle/>
          <a:p>
            <a:r>
              <a:rPr lang="vi-VN" sz="2800" b="1">
                <a:solidFill>
                  <a:srgbClr val="800080"/>
                </a:solidFill>
                <a:latin typeface="Arial" panose="020B0604020202020204" pitchFamily="34" charset="0"/>
                <a:cs typeface="Arial" panose="020B0604020202020204" pitchFamily="34" charset="0"/>
              </a:rPr>
              <a:t>I. ĐỊNH NGHĨA:</a:t>
            </a:r>
          </a:p>
        </p:txBody>
      </p:sp>
      <p:pic>
        <p:nvPicPr>
          <p:cNvPr id="3" name="Picture 2">
            <a:extLst>
              <a:ext uri="{FF2B5EF4-FFF2-40B4-BE49-F238E27FC236}">
                <a16:creationId xmlns:a16="http://schemas.microsoft.com/office/drawing/2014/main" id="{5C52ED2B-DFBE-FD04-165C-04D7F215BE87}"/>
              </a:ext>
            </a:extLst>
          </p:cNvPr>
          <p:cNvPicPr>
            <a:picLocks noChangeAspect="1"/>
          </p:cNvPicPr>
          <p:nvPr/>
        </p:nvPicPr>
        <p:blipFill>
          <a:blip r:embed="rId6"/>
          <a:stretch>
            <a:fillRect/>
          </a:stretch>
        </p:blipFill>
        <p:spPr>
          <a:xfrm>
            <a:off x="-1" y="584427"/>
            <a:ext cx="996043" cy="581025"/>
          </a:xfrm>
          <a:prstGeom prst="rect">
            <a:avLst/>
          </a:prstGeom>
        </p:spPr>
      </p:pic>
      <p:sp>
        <p:nvSpPr>
          <p:cNvPr id="11" name="TextBox 10">
            <a:extLst>
              <a:ext uri="{FF2B5EF4-FFF2-40B4-BE49-F238E27FC236}">
                <a16:creationId xmlns:a16="http://schemas.microsoft.com/office/drawing/2014/main" id="{3A855526-5432-A922-54BA-A53367A21EB9}"/>
              </a:ext>
            </a:extLst>
          </p:cNvPr>
          <p:cNvSpPr txBox="1"/>
          <p:nvPr/>
        </p:nvSpPr>
        <p:spPr>
          <a:xfrm>
            <a:off x="1186531" y="695445"/>
            <a:ext cx="9445183" cy="523220"/>
          </a:xfrm>
          <a:prstGeom prst="rect">
            <a:avLst/>
          </a:prstGeom>
          <a:noFill/>
        </p:spPr>
        <p:txBody>
          <a:bodyPr wrap="square" rtlCol="0">
            <a:spAutoFit/>
          </a:bodyPr>
          <a:lstStyle/>
          <a:p>
            <a:r>
              <a:rPr lang="vi-VN" sz="2800">
                <a:latin typeface="+mj-lt"/>
              </a:rPr>
              <a:t>So sánh hai tỉ số:        và </a:t>
            </a:r>
          </a:p>
        </p:txBody>
      </p:sp>
      <p:graphicFrame>
        <p:nvGraphicFramePr>
          <p:cNvPr id="5" name="Object 4">
            <a:extLst>
              <a:ext uri="{FF2B5EF4-FFF2-40B4-BE49-F238E27FC236}">
                <a16:creationId xmlns:a16="http://schemas.microsoft.com/office/drawing/2014/main" id="{FB0661FD-B6BB-9CCA-F615-3E804E52AD4B}"/>
              </a:ext>
            </a:extLst>
          </p:cNvPr>
          <p:cNvGraphicFramePr>
            <a:graphicFrameLocks noChangeAspect="1"/>
          </p:cNvGraphicFramePr>
          <p:nvPr>
            <p:extLst>
              <p:ext uri="{D42A27DB-BD31-4B8C-83A1-F6EECF244321}">
                <p14:modId xmlns:p14="http://schemas.microsoft.com/office/powerpoint/2010/main" val="2010489488"/>
              </p:ext>
            </p:extLst>
          </p:nvPr>
        </p:nvGraphicFramePr>
        <p:xfrm>
          <a:off x="4981327" y="437877"/>
          <a:ext cx="554037" cy="992187"/>
        </p:xfrm>
        <a:graphic>
          <a:graphicData uri="http://schemas.openxmlformats.org/presentationml/2006/ole">
            <mc:AlternateContent xmlns:mc="http://schemas.openxmlformats.org/markup-compatibility/2006">
              <mc:Choice xmlns:v="urn:schemas-microsoft-com:vml" Requires="v">
                <p:oleObj spid="_x0000_s3123" name="Equation" r:id="rId7" imgW="553361" imgH="992196" progId="Equation.DSMT4">
                  <p:embed/>
                </p:oleObj>
              </mc:Choice>
              <mc:Fallback>
                <p:oleObj name="Equation" r:id="rId7" imgW="553361" imgH="992196" progId="Equation.DSMT4">
                  <p:embed/>
                  <p:pic>
                    <p:nvPicPr>
                      <p:cNvPr id="0" name=""/>
                      <p:cNvPicPr/>
                      <p:nvPr/>
                    </p:nvPicPr>
                    <p:blipFill>
                      <a:blip r:embed="rId8"/>
                      <a:stretch>
                        <a:fillRect/>
                      </a:stretch>
                    </p:blipFill>
                    <p:spPr>
                      <a:xfrm>
                        <a:off x="4981327" y="437877"/>
                        <a:ext cx="554037" cy="9921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1A6D565-DF01-130E-0D41-4AF55142D96C}"/>
              </a:ext>
            </a:extLst>
          </p:cNvPr>
          <p:cNvGraphicFramePr>
            <a:graphicFrameLocks noChangeAspect="1"/>
          </p:cNvGraphicFramePr>
          <p:nvPr>
            <p:extLst>
              <p:ext uri="{D42A27DB-BD31-4B8C-83A1-F6EECF244321}">
                <p14:modId xmlns:p14="http://schemas.microsoft.com/office/powerpoint/2010/main" val="1618994309"/>
              </p:ext>
            </p:extLst>
          </p:nvPr>
        </p:nvGraphicFramePr>
        <p:xfrm>
          <a:off x="1206631" y="1669602"/>
          <a:ext cx="2613566" cy="992187"/>
        </p:xfrm>
        <a:graphic>
          <a:graphicData uri="http://schemas.openxmlformats.org/presentationml/2006/ole">
            <mc:AlternateContent xmlns:mc="http://schemas.openxmlformats.org/markup-compatibility/2006">
              <mc:Choice xmlns:v="urn:schemas-microsoft-com:vml" Requires="v">
                <p:oleObj spid="_x0000_s3124" name="Equation" r:id="rId9" imgW="1027920" imgH="390397" progId="Equation.DSMT4">
                  <p:embed/>
                </p:oleObj>
              </mc:Choice>
              <mc:Fallback>
                <p:oleObj name="Equation" r:id="rId9" imgW="1027920" imgH="390397" progId="Equation.DSMT4">
                  <p:embed/>
                  <p:pic>
                    <p:nvPicPr>
                      <p:cNvPr id="0" name=""/>
                      <p:cNvPicPr/>
                      <p:nvPr/>
                    </p:nvPicPr>
                    <p:blipFill>
                      <a:blip r:embed="rId10"/>
                      <a:stretch>
                        <a:fillRect/>
                      </a:stretch>
                    </p:blipFill>
                    <p:spPr>
                      <a:xfrm>
                        <a:off x="1206631" y="1669602"/>
                        <a:ext cx="2613566" cy="9921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15A67F9-3569-7D31-5FEA-53A77A48FDEA}"/>
              </a:ext>
            </a:extLst>
          </p:cNvPr>
          <p:cNvGraphicFramePr>
            <a:graphicFrameLocks noChangeAspect="1"/>
          </p:cNvGraphicFramePr>
          <p:nvPr>
            <p:extLst>
              <p:ext uri="{D42A27DB-BD31-4B8C-83A1-F6EECF244321}">
                <p14:modId xmlns:p14="http://schemas.microsoft.com/office/powerpoint/2010/main" val="2022407166"/>
              </p:ext>
            </p:extLst>
          </p:nvPr>
        </p:nvGraphicFramePr>
        <p:xfrm>
          <a:off x="1118352" y="2782673"/>
          <a:ext cx="4071874" cy="990145"/>
        </p:xfrm>
        <a:graphic>
          <a:graphicData uri="http://schemas.openxmlformats.org/presentationml/2006/ole">
            <mc:AlternateContent xmlns:mc="http://schemas.openxmlformats.org/markup-compatibility/2006">
              <mc:Choice xmlns:v="urn:schemas-microsoft-com:vml" Requires="v">
                <p:oleObj spid="_x0000_s3125" name="Equation" r:id="rId11" imgW="1684307" imgH="409467" progId="Equation.DSMT4">
                  <p:embed/>
                </p:oleObj>
              </mc:Choice>
              <mc:Fallback>
                <p:oleObj name="Equation" r:id="rId11" imgW="1684307" imgH="409467" progId="Equation.DSMT4">
                  <p:embed/>
                  <p:pic>
                    <p:nvPicPr>
                      <p:cNvPr id="0" name=""/>
                      <p:cNvPicPr/>
                      <p:nvPr/>
                    </p:nvPicPr>
                    <p:blipFill>
                      <a:blip r:embed="rId12"/>
                      <a:stretch>
                        <a:fillRect/>
                      </a:stretch>
                    </p:blipFill>
                    <p:spPr>
                      <a:xfrm>
                        <a:off x="1118352" y="2782673"/>
                        <a:ext cx="4071874" cy="99014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F6C7079-8B54-0CA2-0327-D71689BB7888}"/>
              </a:ext>
            </a:extLst>
          </p:cNvPr>
          <p:cNvGraphicFramePr>
            <a:graphicFrameLocks noChangeAspect="1"/>
          </p:cNvGraphicFramePr>
          <p:nvPr>
            <p:extLst>
              <p:ext uri="{D42A27DB-BD31-4B8C-83A1-F6EECF244321}">
                <p14:modId xmlns:p14="http://schemas.microsoft.com/office/powerpoint/2010/main" val="2700548330"/>
              </p:ext>
            </p:extLst>
          </p:nvPr>
        </p:nvGraphicFramePr>
        <p:xfrm>
          <a:off x="994456" y="3772818"/>
          <a:ext cx="1677107" cy="990146"/>
        </p:xfrm>
        <a:graphic>
          <a:graphicData uri="http://schemas.openxmlformats.org/presentationml/2006/ole">
            <mc:AlternateContent xmlns:mc="http://schemas.openxmlformats.org/markup-compatibility/2006">
              <mc:Choice xmlns:v="urn:schemas-microsoft-com:vml" Requires="v">
                <p:oleObj spid="_x0000_s3126" name="Equation" r:id="rId13" imgW="694511" imgH="409467" progId="Equation.DSMT4">
                  <p:embed/>
                </p:oleObj>
              </mc:Choice>
              <mc:Fallback>
                <p:oleObj name="Equation" r:id="rId13" imgW="694511" imgH="409467" progId="Equation.DSMT4">
                  <p:embed/>
                  <p:pic>
                    <p:nvPicPr>
                      <p:cNvPr id="0" name=""/>
                      <p:cNvPicPr/>
                      <p:nvPr/>
                    </p:nvPicPr>
                    <p:blipFill>
                      <a:blip r:embed="rId14"/>
                      <a:stretch>
                        <a:fillRect/>
                      </a:stretch>
                    </p:blipFill>
                    <p:spPr>
                      <a:xfrm>
                        <a:off x="994456" y="3772818"/>
                        <a:ext cx="1677107" cy="990146"/>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B71A902-C78B-9F11-E356-5E8A6E9F413C}"/>
              </a:ext>
            </a:extLst>
          </p:cNvPr>
          <p:cNvSpPr txBox="1"/>
          <p:nvPr/>
        </p:nvSpPr>
        <p:spPr>
          <a:xfrm>
            <a:off x="95798" y="1283334"/>
            <a:ext cx="9445183" cy="523220"/>
          </a:xfrm>
          <a:prstGeom prst="rect">
            <a:avLst/>
          </a:prstGeom>
          <a:noFill/>
        </p:spPr>
        <p:txBody>
          <a:bodyPr wrap="square" rtlCol="0">
            <a:spAutoFit/>
          </a:bodyPr>
          <a:lstStyle/>
          <a:p>
            <a:r>
              <a:rPr lang="vi-VN" sz="2800" b="1" i="1" u="sng">
                <a:solidFill>
                  <a:srgbClr val="000099"/>
                </a:solidFill>
                <a:latin typeface="+mj-lt"/>
              </a:rPr>
              <a:t>Giải:</a:t>
            </a:r>
          </a:p>
        </p:txBody>
      </p:sp>
      <p:sp>
        <p:nvSpPr>
          <p:cNvPr id="18" name="TextBox 17">
            <a:extLst>
              <a:ext uri="{FF2B5EF4-FFF2-40B4-BE49-F238E27FC236}">
                <a16:creationId xmlns:a16="http://schemas.microsoft.com/office/drawing/2014/main" id="{7D3A3147-B43E-FF19-214F-F76858BAD1A0}"/>
              </a:ext>
            </a:extLst>
          </p:cNvPr>
          <p:cNvSpPr txBox="1"/>
          <p:nvPr/>
        </p:nvSpPr>
        <p:spPr>
          <a:xfrm>
            <a:off x="75254" y="1904086"/>
            <a:ext cx="9445183" cy="523220"/>
          </a:xfrm>
          <a:prstGeom prst="rect">
            <a:avLst/>
          </a:prstGeom>
          <a:noFill/>
        </p:spPr>
        <p:txBody>
          <a:bodyPr wrap="square" rtlCol="0">
            <a:spAutoFit/>
          </a:bodyPr>
          <a:lstStyle/>
          <a:p>
            <a:r>
              <a:rPr lang="vi-VN" sz="2800">
                <a:latin typeface="+mj-lt"/>
              </a:rPr>
              <a:t>Ta có:</a:t>
            </a:r>
          </a:p>
        </p:txBody>
      </p:sp>
      <p:sp>
        <p:nvSpPr>
          <p:cNvPr id="19" name="TextBox 18">
            <a:extLst>
              <a:ext uri="{FF2B5EF4-FFF2-40B4-BE49-F238E27FC236}">
                <a16:creationId xmlns:a16="http://schemas.microsoft.com/office/drawing/2014/main" id="{414728F4-931A-E509-07E3-7493AA961C19}"/>
              </a:ext>
            </a:extLst>
          </p:cNvPr>
          <p:cNvSpPr txBox="1"/>
          <p:nvPr/>
        </p:nvSpPr>
        <p:spPr>
          <a:xfrm>
            <a:off x="75254" y="4004903"/>
            <a:ext cx="9445183" cy="523220"/>
          </a:xfrm>
          <a:prstGeom prst="rect">
            <a:avLst/>
          </a:prstGeom>
          <a:noFill/>
        </p:spPr>
        <p:txBody>
          <a:bodyPr wrap="square" rtlCol="0">
            <a:spAutoFit/>
          </a:bodyPr>
          <a:lstStyle/>
          <a:p>
            <a:r>
              <a:rPr lang="vi-VN" sz="2800">
                <a:latin typeface="+mj-lt"/>
              </a:rPr>
              <a:t>Vậy</a:t>
            </a:r>
          </a:p>
        </p:txBody>
      </p:sp>
      <p:graphicFrame>
        <p:nvGraphicFramePr>
          <p:cNvPr id="20" name="Object 19">
            <a:extLst>
              <a:ext uri="{FF2B5EF4-FFF2-40B4-BE49-F238E27FC236}">
                <a16:creationId xmlns:a16="http://schemas.microsoft.com/office/drawing/2014/main" id="{D47B75C7-65DC-06E0-9465-C222C97CE2F0}"/>
              </a:ext>
            </a:extLst>
          </p:cNvPr>
          <p:cNvGraphicFramePr>
            <a:graphicFrameLocks noChangeAspect="1"/>
          </p:cNvGraphicFramePr>
          <p:nvPr>
            <p:extLst>
              <p:ext uri="{D42A27DB-BD31-4B8C-83A1-F6EECF244321}">
                <p14:modId xmlns:p14="http://schemas.microsoft.com/office/powerpoint/2010/main" val="431039279"/>
              </p:ext>
            </p:extLst>
          </p:nvPr>
        </p:nvGraphicFramePr>
        <p:xfrm>
          <a:off x="2899998" y="4891194"/>
          <a:ext cx="1677107" cy="990146"/>
        </p:xfrm>
        <a:graphic>
          <a:graphicData uri="http://schemas.openxmlformats.org/presentationml/2006/ole">
            <mc:AlternateContent xmlns:mc="http://schemas.openxmlformats.org/markup-compatibility/2006">
              <mc:Choice xmlns:v="urn:schemas-microsoft-com:vml" Requires="v">
                <p:oleObj spid="_x0000_s3127" name="Equation" r:id="rId15" imgW="694511" imgH="409467" progId="Equation.DSMT4">
                  <p:embed/>
                </p:oleObj>
              </mc:Choice>
              <mc:Fallback>
                <p:oleObj name="Equation" r:id="rId15" imgW="694511" imgH="409467" progId="Equation.DSMT4">
                  <p:embed/>
                  <p:pic>
                    <p:nvPicPr>
                      <p:cNvPr id="9" name="Object 8">
                        <a:extLst>
                          <a:ext uri="{FF2B5EF4-FFF2-40B4-BE49-F238E27FC236}">
                            <a16:creationId xmlns:a16="http://schemas.microsoft.com/office/drawing/2014/main" id="{BF6C7079-8B54-0CA2-0327-D71689BB7888}"/>
                          </a:ext>
                        </a:extLst>
                      </p:cNvPr>
                      <p:cNvPicPr/>
                      <p:nvPr/>
                    </p:nvPicPr>
                    <p:blipFill>
                      <a:blip r:embed="rId14"/>
                      <a:stretch>
                        <a:fillRect/>
                      </a:stretch>
                    </p:blipFill>
                    <p:spPr>
                      <a:xfrm>
                        <a:off x="2899998" y="4891194"/>
                        <a:ext cx="1677107" cy="990146"/>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A3F08120-B6AC-5057-E827-95F43589EFAC}"/>
              </a:ext>
            </a:extLst>
          </p:cNvPr>
          <p:cNvSpPr txBox="1"/>
          <p:nvPr/>
        </p:nvSpPr>
        <p:spPr>
          <a:xfrm>
            <a:off x="258735" y="5088805"/>
            <a:ext cx="9445183" cy="523220"/>
          </a:xfrm>
          <a:prstGeom prst="rect">
            <a:avLst/>
          </a:prstGeom>
          <a:noFill/>
        </p:spPr>
        <p:txBody>
          <a:bodyPr wrap="square" rtlCol="0">
            <a:spAutoFit/>
          </a:bodyPr>
          <a:lstStyle/>
          <a:p>
            <a:r>
              <a:rPr lang="vi-VN" sz="2800">
                <a:solidFill>
                  <a:srgbClr val="000099"/>
                </a:solidFill>
                <a:latin typeface="+mj-lt"/>
              </a:rPr>
              <a:t>Ta nói đẳng thức                     là một tỉ lệ thức</a:t>
            </a:r>
            <a:endParaRPr lang="vi-VN" sz="2800" i="1" u="sng">
              <a:solidFill>
                <a:srgbClr val="000099"/>
              </a:solidFill>
              <a:latin typeface="+mj-lt"/>
            </a:endParaRPr>
          </a:p>
        </p:txBody>
      </p:sp>
      <p:grpSp>
        <p:nvGrpSpPr>
          <p:cNvPr id="22" name="Group 21">
            <a:extLst>
              <a:ext uri="{FF2B5EF4-FFF2-40B4-BE49-F238E27FC236}">
                <a16:creationId xmlns:a16="http://schemas.microsoft.com/office/drawing/2014/main" id="{495DA158-F03C-D349-8320-506138359525}"/>
              </a:ext>
            </a:extLst>
          </p:cNvPr>
          <p:cNvGrpSpPr/>
          <p:nvPr/>
        </p:nvGrpSpPr>
        <p:grpSpPr>
          <a:xfrm>
            <a:off x="7478054" y="1095335"/>
            <a:ext cx="2122724" cy="2506064"/>
            <a:chOff x="7124701" y="2696018"/>
            <a:chExt cx="2525130" cy="2798034"/>
          </a:xfrm>
        </p:grpSpPr>
        <p:pic>
          <p:nvPicPr>
            <p:cNvPr id="24" name="Picture 23" descr="Background pattern&#10;&#10;Description automatically generated">
              <a:extLst>
                <a:ext uri="{FF2B5EF4-FFF2-40B4-BE49-F238E27FC236}">
                  <a16:creationId xmlns:a16="http://schemas.microsoft.com/office/drawing/2014/main" id="{75AFE010-54C4-C467-3A69-500CCB96B99C}"/>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xmlns="" r:id="rId17"/>
                </a:ext>
              </a:extLst>
            </a:blip>
            <a:srcRect l="36012" r="14448" b="2"/>
            <a:stretch/>
          </p:blipFill>
          <p:spPr>
            <a:xfrm>
              <a:off x="7194376"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25" name="Picture 24">
              <a:extLst>
                <a:ext uri="{FF2B5EF4-FFF2-40B4-BE49-F238E27FC236}">
                  <a16:creationId xmlns:a16="http://schemas.microsoft.com/office/drawing/2014/main" id="{3407EF3B-6D5F-4EA1-077C-C58C22286141}"/>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8819"/>
            <a:stretch/>
          </p:blipFill>
          <p:spPr>
            <a:xfrm>
              <a:off x="7124701" y="2838733"/>
              <a:ext cx="2327672" cy="2327672"/>
            </a:xfrm>
            <a:prstGeom prst="rect">
              <a:avLst/>
            </a:prstGeom>
          </p:spPr>
        </p:pic>
      </p:grpSp>
    </p:spTree>
    <p:extLst>
      <p:ext uri="{BB962C8B-B14F-4D97-AF65-F5344CB8AC3E}">
        <p14:creationId xmlns:p14="http://schemas.microsoft.com/office/powerpoint/2010/main" val="3691100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22" presetClass="entr" presetSubtype="8"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4">
            <a:extLst>
              <a:ext uri="{FF2B5EF4-FFF2-40B4-BE49-F238E27FC236}">
                <a16:creationId xmlns:a16="http://schemas.microsoft.com/office/drawing/2014/main" id="{C84A74FF-C8D6-2A25-1C9F-6F8EEDB263B5}"/>
              </a:ext>
            </a:extLst>
          </p:cNvPr>
          <p:cNvSpPr/>
          <p:nvPr/>
        </p:nvSpPr>
        <p:spPr>
          <a:xfrm>
            <a:off x="4131130" y="187146"/>
            <a:ext cx="7739742" cy="1919240"/>
          </a:xfrm>
          <a:prstGeom prst="cloudCallout">
            <a:avLst>
              <a:gd name="adj1" fmla="val -12815"/>
              <a:gd name="adj2" fmla="val 75553"/>
            </a:avLst>
          </a:prstGeom>
          <a:solidFill>
            <a:srgbClr val="FF99FF"/>
          </a:solidFill>
          <a:ln w="28575">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a:ln>
                  <a:solidFill>
                    <a:srgbClr val="000099"/>
                  </a:solidFill>
                </a:ln>
                <a:solidFill>
                  <a:srgbClr val="000099"/>
                </a:solidFill>
                <a:latin typeface="Arial" panose="020B0604020202020204" pitchFamily="34" charset="0"/>
                <a:cs typeface="Arial" panose="020B0604020202020204" pitchFamily="34" charset="0"/>
              </a:rPr>
              <a:t>Thế nào là tỉ lệ thức?</a:t>
            </a:r>
            <a:endParaRPr lang="en-US" sz="3200" i="1">
              <a:ln>
                <a:solidFill>
                  <a:srgbClr val="000099"/>
                </a:solidFill>
              </a:ln>
              <a:solidFill>
                <a:srgbClr val="000099"/>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BC99EC6-7791-C6CB-8E7D-CE662DEA2B7A}"/>
              </a:ext>
            </a:extLst>
          </p:cNvPr>
          <p:cNvSpPr/>
          <p:nvPr/>
        </p:nvSpPr>
        <p:spPr>
          <a:xfrm>
            <a:off x="321128" y="702830"/>
            <a:ext cx="11430000" cy="17145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rPr>
              <a:t>             Tỉ lệ thức là đẳng thức của hai tỉ số       và     , viết là </a:t>
            </a:r>
          </a:p>
        </p:txBody>
      </p:sp>
      <p:pic>
        <p:nvPicPr>
          <p:cNvPr id="7" name="Picture 6">
            <a:extLst>
              <a:ext uri="{FF2B5EF4-FFF2-40B4-BE49-F238E27FC236}">
                <a16:creationId xmlns:a16="http://schemas.microsoft.com/office/drawing/2014/main" id="{B0BA9887-E4D3-0103-5ED0-26C0C3DF0710}"/>
              </a:ext>
            </a:extLst>
          </p:cNvPr>
          <p:cNvPicPr>
            <a:picLocks noChangeAspect="1"/>
          </p:cNvPicPr>
          <p:nvPr/>
        </p:nvPicPr>
        <p:blipFill>
          <a:blip r:embed="rId3"/>
          <a:stretch>
            <a:fillRect/>
          </a:stretch>
        </p:blipFill>
        <p:spPr>
          <a:xfrm>
            <a:off x="321128" y="751816"/>
            <a:ext cx="1180420" cy="1287731"/>
          </a:xfrm>
          <a:prstGeom prst="rect">
            <a:avLst/>
          </a:prstGeom>
        </p:spPr>
      </p:pic>
      <p:graphicFrame>
        <p:nvGraphicFramePr>
          <p:cNvPr id="8" name="Object 7">
            <a:extLst>
              <a:ext uri="{FF2B5EF4-FFF2-40B4-BE49-F238E27FC236}">
                <a16:creationId xmlns:a16="http://schemas.microsoft.com/office/drawing/2014/main" id="{986F4B91-77D8-74A8-805F-F47E52E9F018}"/>
              </a:ext>
            </a:extLst>
          </p:cNvPr>
          <p:cNvGraphicFramePr>
            <a:graphicFrameLocks noChangeAspect="1"/>
          </p:cNvGraphicFramePr>
          <p:nvPr>
            <p:extLst>
              <p:ext uri="{D42A27DB-BD31-4B8C-83A1-F6EECF244321}">
                <p14:modId xmlns:p14="http://schemas.microsoft.com/office/powerpoint/2010/main" val="1338465254"/>
              </p:ext>
            </p:extLst>
          </p:nvPr>
        </p:nvGraphicFramePr>
        <p:xfrm>
          <a:off x="10146510" y="1043481"/>
          <a:ext cx="1180420" cy="1114841"/>
        </p:xfrm>
        <a:graphic>
          <a:graphicData uri="http://schemas.openxmlformats.org/presentationml/2006/ole">
            <mc:AlternateContent xmlns:mc="http://schemas.openxmlformats.org/markup-compatibility/2006">
              <mc:Choice xmlns:v="urn:schemas-microsoft-com:vml" Requires="v">
                <p:oleObj spid="_x0000_s4130" name="Equation" r:id="rId4" imgW="457200" imgH="431640" progId="Equation.DSMT4">
                  <p:embed/>
                </p:oleObj>
              </mc:Choice>
              <mc:Fallback>
                <p:oleObj name="Equation" r:id="rId4" imgW="457200" imgH="431640" progId="Equation.DSMT4">
                  <p:embed/>
                  <p:pic>
                    <p:nvPicPr>
                      <p:cNvPr id="0" name=""/>
                      <p:cNvPicPr/>
                      <p:nvPr/>
                    </p:nvPicPr>
                    <p:blipFill>
                      <a:blip r:embed="rId5"/>
                      <a:stretch>
                        <a:fillRect/>
                      </a:stretch>
                    </p:blipFill>
                    <p:spPr>
                      <a:xfrm>
                        <a:off x="10146510" y="1043481"/>
                        <a:ext cx="1180420" cy="11148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846576D-6920-721D-B3E6-E00439CA9C61}"/>
              </a:ext>
            </a:extLst>
          </p:cNvPr>
          <p:cNvGraphicFramePr>
            <a:graphicFrameLocks noChangeAspect="1"/>
          </p:cNvGraphicFramePr>
          <p:nvPr>
            <p:extLst>
              <p:ext uri="{D42A27DB-BD31-4B8C-83A1-F6EECF244321}">
                <p14:modId xmlns:p14="http://schemas.microsoft.com/office/powerpoint/2010/main" val="1728505533"/>
              </p:ext>
            </p:extLst>
          </p:nvPr>
        </p:nvGraphicFramePr>
        <p:xfrm>
          <a:off x="7379749" y="1045727"/>
          <a:ext cx="405805" cy="1061337"/>
        </p:xfrm>
        <a:graphic>
          <a:graphicData uri="http://schemas.openxmlformats.org/presentationml/2006/ole">
            <mc:AlternateContent xmlns:mc="http://schemas.openxmlformats.org/markup-compatibility/2006">
              <mc:Choice xmlns:v="urn:schemas-microsoft-com:vml" Requires="v">
                <p:oleObj spid="_x0000_s4131" name="Equation" r:id="rId6" imgW="164880" imgH="431640" progId="Equation.DSMT4">
                  <p:embed/>
                </p:oleObj>
              </mc:Choice>
              <mc:Fallback>
                <p:oleObj name="Equation" r:id="rId6" imgW="164880" imgH="431640" progId="Equation.DSMT4">
                  <p:embed/>
                  <p:pic>
                    <p:nvPicPr>
                      <p:cNvPr id="0" name=""/>
                      <p:cNvPicPr/>
                      <p:nvPr/>
                    </p:nvPicPr>
                    <p:blipFill>
                      <a:blip r:embed="rId7"/>
                      <a:stretch>
                        <a:fillRect/>
                      </a:stretch>
                    </p:blipFill>
                    <p:spPr>
                      <a:xfrm>
                        <a:off x="7379749" y="1045727"/>
                        <a:ext cx="405805" cy="10613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8BA30A2-B029-A2FC-492E-478A2D2397C2}"/>
              </a:ext>
            </a:extLst>
          </p:cNvPr>
          <p:cNvGraphicFramePr>
            <a:graphicFrameLocks noChangeAspect="1"/>
          </p:cNvGraphicFramePr>
          <p:nvPr>
            <p:extLst>
              <p:ext uri="{D42A27DB-BD31-4B8C-83A1-F6EECF244321}">
                <p14:modId xmlns:p14="http://schemas.microsoft.com/office/powerpoint/2010/main" val="428990862"/>
              </p:ext>
            </p:extLst>
          </p:nvPr>
        </p:nvGraphicFramePr>
        <p:xfrm>
          <a:off x="8502767" y="1031414"/>
          <a:ext cx="437022" cy="1061338"/>
        </p:xfrm>
        <a:graphic>
          <a:graphicData uri="http://schemas.openxmlformats.org/presentationml/2006/ole">
            <mc:AlternateContent xmlns:mc="http://schemas.openxmlformats.org/markup-compatibility/2006">
              <mc:Choice xmlns:v="urn:schemas-microsoft-com:vml" Requires="v">
                <p:oleObj spid="_x0000_s4132" name="Equation" r:id="rId8" imgW="177480" imgH="431640" progId="Equation.DSMT4">
                  <p:embed/>
                </p:oleObj>
              </mc:Choice>
              <mc:Fallback>
                <p:oleObj name="Equation" r:id="rId8" imgW="177480" imgH="431640" progId="Equation.DSMT4">
                  <p:embed/>
                  <p:pic>
                    <p:nvPicPr>
                      <p:cNvPr id="0" name=""/>
                      <p:cNvPicPr/>
                      <p:nvPr/>
                    </p:nvPicPr>
                    <p:blipFill>
                      <a:blip r:embed="rId9"/>
                      <a:stretch>
                        <a:fillRect/>
                      </a:stretch>
                    </p:blipFill>
                    <p:spPr>
                      <a:xfrm>
                        <a:off x="8502767" y="1031414"/>
                        <a:ext cx="437022" cy="10613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6702742-AEED-30AE-DC39-0A70063507CA}"/>
                  </a:ext>
                </a:extLst>
              </p:cNvPr>
              <p:cNvSpPr txBox="1"/>
              <p:nvPr/>
            </p:nvSpPr>
            <p:spPr>
              <a:xfrm>
                <a:off x="701685" y="2745914"/>
                <a:ext cx="9444825" cy="1384995"/>
              </a:xfrm>
              <a:prstGeom prst="rect">
                <a:avLst/>
              </a:prstGeom>
              <a:noFill/>
            </p:spPr>
            <p:txBody>
              <a:bodyPr wrap="square" rtlCol="0">
                <a:spAutoFit/>
              </a:bodyPr>
              <a:lstStyle/>
              <a:p>
                <a:pPr>
                  <a:lnSpc>
                    <a:spcPct val="150000"/>
                  </a:lnSpc>
                </a:pPr>
                <a:r>
                  <a:rPr lang="vi-VN" sz="2800" dirty="0"/>
                  <a:t>         Tỉ lệ thức               còn được viết là </a:t>
                </a:r>
                <a14:m>
                  <m:oMath xmlns:m="http://schemas.openxmlformats.org/officeDocument/2006/math">
                    <m:r>
                      <a:rPr lang="vi-VN" sz="2800" i="1" dirty="0" smtClean="0">
                        <a:latin typeface="Cambria Math" panose="02040503050406030204" pitchFamily="18" charset="0"/>
                      </a:rPr>
                      <m:t>𝑎</m:t>
                    </m:r>
                    <m:r>
                      <a:rPr lang="vi-VN" sz="2800" i="1" dirty="0" smtClean="0">
                        <a:latin typeface="Cambria Math" panose="02040503050406030204" pitchFamily="18" charset="0"/>
                      </a:rPr>
                      <m:t> : </m:t>
                    </m:r>
                    <m:r>
                      <a:rPr lang="vi-VN" sz="2800" i="1" dirty="0" smtClean="0">
                        <a:latin typeface="Cambria Math" panose="02040503050406030204" pitchFamily="18" charset="0"/>
                      </a:rPr>
                      <m:t>𝑏</m:t>
                    </m:r>
                    <m:r>
                      <a:rPr lang="vi-VN" sz="2800" i="1" dirty="0" smtClean="0">
                        <a:latin typeface="Cambria Math" panose="02040503050406030204" pitchFamily="18" charset="0"/>
                      </a:rPr>
                      <m:t> = </m:t>
                    </m:r>
                    <m:r>
                      <a:rPr lang="vi-VN" sz="2800" i="1" dirty="0" smtClean="0">
                        <a:latin typeface="Cambria Math" panose="02040503050406030204" pitchFamily="18" charset="0"/>
                      </a:rPr>
                      <m:t>𝑐</m:t>
                    </m:r>
                    <m:r>
                      <a:rPr lang="vi-VN" sz="2800" i="1" dirty="0" smtClean="0">
                        <a:latin typeface="Cambria Math" panose="02040503050406030204" pitchFamily="18" charset="0"/>
                      </a:rPr>
                      <m:t> : </m:t>
                    </m:r>
                    <m:r>
                      <a:rPr lang="vi-VN" sz="2800" i="1" dirty="0" smtClean="0">
                        <a:latin typeface="Cambria Math" panose="02040503050406030204" pitchFamily="18" charset="0"/>
                      </a:rPr>
                      <m:t>𝑑</m:t>
                    </m:r>
                  </m:oMath>
                </a14:m>
                <a:r>
                  <a:rPr lang="vi-VN" sz="2800" dirty="0"/>
                  <a:t>; </a:t>
                </a:r>
              </a:p>
              <a:p>
                <a:pPr>
                  <a:lnSpc>
                    <a:spcPct val="150000"/>
                  </a:lnSpc>
                </a:pPr>
                <a:r>
                  <a:rPr lang="vi-VN" sz="2800" dirty="0"/>
                  <a:t>các số </a:t>
                </a:r>
                <a14:m>
                  <m:oMath xmlns:m="http://schemas.openxmlformats.org/officeDocument/2006/math">
                    <m:r>
                      <a:rPr lang="vi-VN" sz="2800" i="1" dirty="0" smtClean="0">
                        <a:latin typeface="Cambria Math" panose="02040503050406030204" pitchFamily="18" charset="0"/>
                      </a:rPr>
                      <m:t>𝑎</m:t>
                    </m:r>
                    <m:r>
                      <a:rPr lang="vi-VN" sz="2800" i="1" dirty="0" smtClean="0">
                        <a:latin typeface="Cambria Math" panose="02040503050406030204" pitchFamily="18" charset="0"/>
                      </a:rPr>
                      <m:t>, </m:t>
                    </m:r>
                    <m:r>
                      <a:rPr lang="vi-VN" sz="2800" i="1" dirty="0" smtClean="0">
                        <a:latin typeface="Cambria Math" panose="02040503050406030204" pitchFamily="18" charset="0"/>
                      </a:rPr>
                      <m:t>𝑏</m:t>
                    </m:r>
                    <m:r>
                      <a:rPr lang="vi-VN" sz="2800" i="1" dirty="0" smtClean="0">
                        <a:latin typeface="Cambria Math" panose="02040503050406030204" pitchFamily="18" charset="0"/>
                      </a:rPr>
                      <m:t>, </m:t>
                    </m:r>
                    <m:r>
                      <a:rPr lang="vi-VN" sz="2800" i="1" dirty="0" smtClean="0">
                        <a:latin typeface="Cambria Math" panose="02040503050406030204" pitchFamily="18" charset="0"/>
                      </a:rPr>
                      <m:t>𝑐</m:t>
                    </m:r>
                    <m:r>
                      <a:rPr lang="vi-VN" sz="2800" i="1" dirty="0" smtClean="0">
                        <a:latin typeface="Cambria Math" panose="02040503050406030204" pitchFamily="18" charset="0"/>
                      </a:rPr>
                      <m:t>, </m:t>
                    </m:r>
                    <m:r>
                      <a:rPr lang="vi-VN" sz="2800" i="1" dirty="0" smtClean="0">
                        <a:latin typeface="Cambria Math" panose="02040503050406030204" pitchFamily="18" charset="0"/>
                      </a:rPr>
                      <m:t>𝑑</m:t>
                    </m:r>
                    <m:r>
                      <a:rPr lang="vi-VN" sz="2800" i="1" dirty="0" smtClean="0">
                        <a:latin typeface="Cambria Math" panose="02040503050406030204" pitchFamily="18" charset="0"/>
                      </a:rPr>
                      <m:t> </m:t>
                    </m:r>
                  </m:oMath>
                </a14:m>
                <a:r>
                  <a:rPr lang="vi-VN" sz="2800" dirty="0"/>
                  <a:t>gọi là các số hạng của tỉ lệ thức</a:t>
                </a:r>
              </a:p>
            </p:txBody>
          </p:sp>
        </mc:Choice>
        <mc:Fallback>
          <p:sp>
            <p:nvSpPr>
              <p:cNvPr id="11" name="TextBox 10">
                <a:extLst>
                  <a:ext uri="{FF2B5EF4-FFF2-40B4-BE49-F238E27FC236}">
                    <a16:creationId xmlns:a16="http://schemas.microsoft.com/office/drawing/2014/main" id="{A6702742-AEED-30AE-DC39-0A70063507CA}"/>
                  </a:ext>
                </a:extLst>
              </p:cNvPr>
              <p:cNvSpPr txBox="1">
                <a:spLocks noRot="1" noChangeAspect="1" noMove="1" noResize="1" noEditPoints="1" noAdjustHandles="1" noChangeArrowheads="1" noChangeShapeType="1" noTextEdit="1"/>
              </p:cNvSpPr>
              <p:nvPr/>
            </p:nvSpPr>
            <p:spPr>
              <a:xfrm>
                <a:off x="701685" y="2745914"/>
                <a:ext cx="9444825" cy="1384995"/>
              </a:xfrm>
              <a:prstGeom prst="rect">
                <a:avLst/>
              </a:prstGeom>
              <a:blipFill>
                <a:blip r:embed="rId10"/>
                <a:stretch>
                  <a:fillRect l="-1291" b="-5263"/>
                </a:stretch>
              </a:blipFill>
            </p:spPr>
            <p:txBody>
              <a:bodyPr/>
              <a:lstStyle/>
              <a:p>
                <a:r>
                  <a:rPr lang="en-US">
                    <a:noFill/>
                  </a:rPr>
                  <a:t> </a:t>
                </a:r>
              </a:p>
            </p:txBody>
          </p:sp>
        </mc:Fallback>
      </mc:AlternateContent>
      <p:graphicFrame>
        <p:nvGraphicFramePr>
          <p:cNvPr id="12" name="Object 11">
            <a:extLst>
              <a:ext uri="{FF2B5EF4-FFF2-40B4-BE49-F238E27FC236}">
                <a16:creationId xmlns:a16="http://schemas.microsoft.com/office/drawing/2014/main" id="{3CBAA1B6-A57C-2B2D-5374-70A3E8F1AB95}"/>
              </a:ext>
            </a:extLst>
          </p:cNvPr>
          <p:cNvGraphicFramePr>
            <a:graphicFrameLocks noChangeAspect="1"/>
          </p:cNvGraphicFramePr>
          <p:nvPr>
            <p:extLst>
              <p:ext uri="{D42A27DB-BD31-4B8C-83A1-F6EECF244321}">
                <p14:modId xmlns:p14="http://schemas.microsoft.com/office/powerpoint/2010/main" val="2081728741"/>
              </p:ext>
            </p:extLst>
          </p:nvPr>
        </p:nvGraphicFramePr>
        <p:xfrm>
          <a:off x="3326607" y="2566304"/>
          <a:ext cx="1180420" cy="1114841"/>
        </p:xfrm>
        <a:graphic>
          <a:graphicData uri="http://schemas.openxmlformats.org/presentationml/2006/ole">
            <mc:AlternateContent xmlns:mc="http://schemas.openxmlformats.org/markup-compatibility/2006">
              <mc:Choice xmlns:v="urn:schemas-microsoft-com:vml" Requires="v">
                <p:oleObj spid="_x0000_s4133" name="Equation" r:id="rId11" imgW="457200" imgH="431640" progId="Equation.DSMT4">
                  <p:embed/>
                </p:oleObj>
              </mc:Choice>
              <mc:Fallback>
                <p:oleObj name="Equation" r:id="rId11" imgW="457200" imgH="431640" progId="Equation.DSMT4">
                  <p:embed/>
                  <p:pic>
                    <p:nvPicPr>
                      <p:cNvPr id="8" name="Object 7">
                        <a:extLst>
                          <a:ext uri="{FF2B5EF4-FFF2-40B4-BE49-F238E27FC236}">
                            <a16:creationId xmlns:a16="http://schemas.microsoft.com/office/drawing/2014/main" id="{986F4B91-77D8-74A8-805F-F47E52E9F018}"/>
                          </a:ext>
                        </a:extLst>
                      </p:cNvPr>
                      <p:cNvPicPr/>
                      <p:nvPr/>
                    </p:nvPicPr>
                    <p:blipFill>
                      <a:blip r:embed="rId5"/>
                      <a:stretch>
                        <a:fillRect/>
                      </a:stretch>
                    </p:blipFill>
                    <p:spPr>
                      <a:xfrm>
                        <a:off x="3326607" y="2566304"/>
                        <a:ext cx="1180420" cy="111484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E88B40DA-154E-D80C-327E-E446DB738537}"/>
              </a:ext>
            </a:extLst>
          </p:cNvPr>
          <p:cNvSpPr txBox="1"/>
          <p:nvPr/>
        </p:nvSpPr>
        <p:spPr>
          <a:xfrm>
            <a:off x="114301" y="0"/>
            <a:ext cx="3412670" cy="523220"/>
          </a:xfrm>
          <a:prstGeom prst="rect">
            <a:avLst/>
          </a:prstGeom>
          <a:noFill/>
        </p:spPr>
        <p:txBody>
          <a:bodyPr wrap="square" rtlCol="0">
            <a:spAutoFit/>
          </a:bodyPr>
          <a:lstStyle/>
          <a:p>
            <a:r>
              <a:rPr lang="vi-VN" sz="2800" b="1">
                <a:solidFill>
                  <a:srgbClr val="800080"/>
                </a:solidFill>
                <a:latin typeface="Arial" panose="020B0604020202020204" pitchFamily="34" charset="0"/>
                <a:cs typeface="Arial" panose="020B0604020202020204" pitchFamily="34" charset="0"/>
              </a:rPr>
              <a:t>I. ĐỊNH NGHĨA:</a:t>
            </a:r>
          </a:p>
        </p:txBody>
      </p:sp>
    </p:spTree>
    <p:extLst>
      <p:ext uri="{BB962C8B-B14F-4D97-AF65-F5344CB8AC3E}">
        <p14:creationId xmlns:p14="http://schemas.microsoft.com/office/powerpoint/2010/main" val="12001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2000"/>
                                        <p:tgtEl>
                                          <p:spTgt spid="9"/>
                                        </p:tgtEl>
                                      </p:cBhvr>
                                    </p:animEffect>
                                  </p:childTnLst>
                                </p:cTn>
                              </p:par>
                              <p:par>
                                <p:cTn id="26" presetID="6" presetClass="entr" presetSubtype="3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2000"/>
                                        <p:tgtEl>
                                          <p:spTgt spid="10"/>
                                        </p:tgtEl>
                                      </p:cBhvr>
                                    </p:animEffect>
                                  </p:childTnLst>
                                </p:cTn>
                              </p:par>
                              <p:par>
                                <p:cTn id="29" presetID="6" presetClass="entr" presetSubtype="3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out)">
                                      <p:cBhvr>
                                        <p:cTn id="36" dur="2000"/>
                                        <p:tgtEl>
                                          <p:spTgt spid="11"/>
                                        </p:tgtEl>
                                      </p:cBhvr>
                                    </p:animEffect>
                                  </p:childTnLst>
                                </p:cTn>
                              </p:par>
                              <p:par>
                                <p:cTn id="37" presetID="6" presetClass="entr" presetSubtype="3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out)">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rPr>
              <a:t>I. ĐỊNH NGHĨA:</a:t>
            </a:r>
          </a:p>
        </p:txBody>
      </p:sp>
      <p:sp>
        <p:nvSpPr>
          <p:cNvPr id="5" name="TextBox 4">
            <a:extLst>
              <a:ext uri="{FF2B5EF4-FFF2-40B4-BE49-F238E27FC236}">
                <a16:creationId xmlns:a16="http://schemas.microsoft.com/office/drawing/2014/main" id="{DC4DD00E-39EB-C986-0CAD-3254955985E9}"/>
              </a:ext>
            </a:extLst>
          </p:cNvPr>
          <p:cNvSpPr txBox="1"/>
          <p:nvPr/>
        </p:nvSpPr>
        <p:spPr>
          <a:xfrm>
            <a:off x="1943100" y="444402"/>
            <a:ext cx="7935686" cy="658835"/>
          </a:xfrm>
          <a:prstGeom prst="rect">
            <a:avLst/>
          </a:prstGeom>
          <a:noFill/>
        </p:spPr>
        <p:txBody>
          <a:bodyPr wrap="square" rtlCol="0">
            <a:spAutoFit/>
          </a:bodyPr>
          <a:lstStyle/>
          <a:p>
            <a:pPr>
              <a:lnSpc>
                <a:spcPct val="150000"/>
              </a:lnSpc>
            </a:pPr>
            <a:r>
              <a:rPr lang="vi-VN" sz="2800"/>
              <a:t>Từ các số sau đây có lập được tỉ lệ thức không?</a:t>
            </a:r>
          </a:p>
        </p:txBody>
      </p:sp>
      <p:sp>
        <p:nvSpPr>
          <p:cNvPr id="6" name="TextBox 5">
            <a:extLst>
              <a:ext uri="{FF2B5EF4-FFF2-40B4-BE49-F238E27FC236}">
                <a16:creationId xmlns:a16="http://schemas.microsoft.com/office/drawing/2014/main" id="{18521129-7D3E-5AAF-9843-2DD649F1C2D5}"/>
              </a:ext>
            </a:extLst>
          </p:cNvPr>
          <p:cNvSpPr txBox="1"/>
          <p:nvPr/>
        </p:nvSpPr>
        <p:spPr>
          <a:xfrm>
            <a:off x="310242" y="580017"/>
            <a:ext cx="3314699" cy="523220"/>
          </a:xfrm>
          <a:prstGeom prst="rect">
            <a:avLst/>
          </a:prstGeom>
          <a:noFill/>
        </p:spPr>
        <p:txBody>
          <a:bodyPr wrap="square" rtlCol="0">
            <a:spAutoFit/>
          </a:bodyPr>
          <a:lstStyle/>
          <a:p>
            <a:r>
              <a:rPr lang="vi-VN" sz="2800" b="1" i="1">
                <a:solidFill>
                  <a:srgbClr val="000099"/>
                </a:solidFill>
              </a:rPr>
              <a:t>Ví dụ 1:</a:t>
            </a:r>
          </a:p>
        </p:txBody>
      </p:sp>
      <p:sp>
        <p:nvSpPr>
          <p:cNvPr id="7" name="TextBox 6">
            <a:extLst>
              <a:ext uri="{FF2B5EF4-FFF2-40B4-BE49-F238E27FC236}">
                <a16:creationId xmlns:a16="http://schemas.microsoft.com/office/drawing/2014/main" id="{B05B3821-0948-F061-DA49-033632436389}"/>
              </a:ext>
            </a:extLst>
          </p:cNvPr>
          <p:cNvSpPr txBox="1"/>
          <p:nvPr/>
        </p:nvSpPr>
        <p:spPr>
          <a:xfrm>
            <a:off x="261256" y="1160034"/>
            <a:ext cx="8899071" cy="658835"/>
          </a:xfrm>
          <a:prstGeom prst="rect">
            <a:avLst/>
          </a:prstGeom>
          <a:noFill/>
        </p:spPr>
        <p:txBody>
          <a:bodyPr wrap="square" rtlCol="0">
            <a:spAutoFit/>
          </a:bodyPr>
          <a:lstStyle/>
          <a:p>
            <a:pPr>
              <a:lnSpc>
                <a:spcPct val="150000"/>
              </a:lnSpc>
            </a:pPr>
            <a:r>
              <a:rPr lang="vi-VN" sz="2800"/>
              <a:t>a)         và                                  b)           và </a:t>
            </a:r>
          </a:p>
        </p:txBody>
      </p:sp>
      <p:sp>
        <p:nvSpPr>
          <p:cNvPr id="8" name="TextBox 7">
            <a:extLst>
              <a:ext uri="{FF2B5EF4-FFF2-40B4-BE49-F238E27FC236}">
                <a16:creationId xmlns:a16="http://schemas.microsoft.com/office/drawing/2014/main" id="{30D2C999-AB2F-D38F-D66D-9A1D91BF205D}"/>
              </a:ext>
            </a:extLst>
          </p:cNvPr>
          <p:cNvSpPr txBox="1"/>
          <p:nvPr/>
        </p:nvSpPr>
        <p:spPr>
          <a:xfrm>
            <a:off x="853398" y="1959259"/>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9" name="TextBox 8">
            <a:extLst>
              <a:ext uri="{FF2B5EF4-FFF2-40B4-BE49-F238E27FC236}">
                <a16:creationId xmlns:a16="http://schemas.microsoft.com/office/drawing/2014/main" id="{F1946665-3899-DB6C-86F2-C4970574A95A}"/>
              </a:ext>
            </a:extLst>
          </p:cNvPr>
          <p:cNvSpPr txBox="1"/>
          <p:nvPr/>
        </p:nvSpPr>
        <p:spPr>
          <a:xfrm>
            <a:off x="261256" y="2468419"/>
            <a:ext cx="8899071" cy="658835"/>
          </a:xfrm>
          <a:prstGeom prst="rect">
            <a:avLst/>
          </a:prstGeom>
          <a:noFill/>
        </p:spPr>
        <p:txBody>
          <a:bodyPr wrap="square" rtlCol="0">
            <a:spAutoFit/>
          </a:bodyPr>
          <a:lstStyle/>
          <a:p>
            <a:pPr>
              <a:lnSpc>
                <a:spcPct val="150000"/>
              </a:lnSpc>
            </a:pPr>
            <a:r>
              <a:rPr lang="vi-VN" sz="2800"/>
              <a:t> a) Ta có:</a:t>
            </a:r>
          </a:p>
        </p:txBody>
      </p:sp>
      <p:graphicFrame>
        <p:nvGraphicFramePr>
          <p:cNvPr id="11" name="Object 10">
            <a:extLst>
              <a:ext uri="{FF2B5EF4-FFF2-40B4-BE49-F238E27FC236}">
                <a16:creationId xmlns:a16="http://schemas.microsoft.com/office/drawing/2014/main" id="{956E75F2-C3C5-F5F9-EDED-E2B61D607D72}"/>
              </a:ext>
            </a:extLst>
          </p:cNvPr>
          <p:cNvGraphicFramePr>
            <a:graphicFrameLocks noChangeAspect="1"/>
          </p:cNvGraphicFramePr>
          <p:nvPr>
            <p:extLst>
              <p:ext uri="{D42A27DB-BD31-4B8C-83A1-F6EECF244321}">
                <p14:modId xmlns:p14="http://schemas.microsoft.com/office/powerpoint/2010/main" val="1394879037"/>
              </p:ext>
            </p:extLst>
          </p:nvPr>
        </p:nvGraphicFramePr>
        <p:xfrm>
          <a:off x="853398" y="1103237"/>
          <a:ext cx="546546" cy="929129"/>
        </p:xfrm>
        <a:graphic>
          <a:graphicData uri="http://schemas.openxmlformats.org/presentationml/2006/ole">
            <mc:AlternateContent xmlns:mc="http://schemas.openxmlformats.org/markup-compatibility/2006">
              <mc:Choice xmlns:v="urn:schemas-microsoft-com:vml" Requires="v">
                <p:oleObj spid="_x0000_s5186" name="Equation" r:id="rId3" imgW="253800" imgH="431640" progId="Equation.DSMT4">
                  <p:embed/>
                </p:oleObj>
              </mc:Choice>
              <mc:Fallback>
                <p:oleObj name="Equation" r:id="rId3" imgW="253800" imgH="431640" progId="Equation.DSMT4">
                  <p:embed/>
                  <p:pic>
                    <p:nvPicPr>
                      <p:cNvPr id="0" name=""/>
                      <p:cNvPicPr/>
                      <p:nvPr/>
                    </p:nvPicPr>
                    <p:blipFill>
                      <a:blip r:embed="rId4"/>
                      <a:stretch>
                        <a:fillRect/>
                      </a:stretch>
                    </p:blipFill>
                    <p:spPr>
                      <a:xfrm>
                        <a:off x="853398" y="1103237"/>
                        <a:ext cx="546546" cy="92912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F076E2B-D989-37C6-16CC-36F3FCFF356B}"/>
              </a:ext>
            </a:extLst>
          </p:cNvPr>
          <p:cNvGraphicFramePr>
            <a:graphicFrameLocks noChangeAspect="1"/>
          </p:cNvGraphicFramePr>
          <p:nvPr>
            <p:extLst>
              <p:ext uri="{D42A27DB-BD31-4B8C-83A1-F6EECF244321}">
                <p14:modId xmlns:p14="http://schemas.microsoft.com/office/powerpoint/2010/main" val="2012064735"/>
              </p:ext>
            </p:extLst>
          </p:nvPr>
        </p:nvGraphicFramePr>
        <p:xfrm>
          <a:off x="5786325" y="1140130"/>
          <a:ext cx="765175" cy="928687"/>
        </p:xfrm>
        <a:graphic>
          <a:graphicData uri="http://schemas.openxmlformats.org/presentationml/2006/ole">
            <mc:AlternateContent xmlns:mc="http://schemas.openxmlformats.org/markup-compatibility/2006">
              <mc:Choice xmlns:v="urn:schemas-microsoft-com:vml" Requires="v">
                <p:oleObj spid="_x0000_s5187" name="Equation" r:id="rId5" imgW="355320" imgH="431640" progId="Equation.DSMT4">
                  <p:embed/>
                </p:oleObj>
              </mc:Choice>
              <mc:Fallback>
                <p:oleObj name="Equation" r:id="rId5" imgW="355320" imgH="431640" progId="Equation.DSMT4">
                  <p:embed/>
                  <p:pic>
                    <p:nvPicPr>
                      <p:cNvPr id="11" name="Object 10">
                        <a:extLst>
                          <a:ext uri="{FF2B5EF4-FFF2-40B4-BE49-F238E27FC236}">
                            <a16:creationId xmlns:a16="http://schemas.microsoft.com/office/drawing/2014/main" id="{956E75F2-C3C5-F5F9-EDED-E2B61D607D72}"/>
                          </a:ext>
                        </a:extLst>
                      </p:cNvPr>
                      <p:cNvPicPr/>
                      <p:nvPr/>
                    </p:nvPicPr>
                    <p:blipFill>
                      <a:blip r:embed="rId6"/>
                      <a:stretch>
                        <a:fillRect/>
                      </a:stretch>
                    </p:blipFill>
                    <p:spPr>
                      <a:xfrm>
                        <a:off x="5786325" y="1140130"/>
                        <a:ext cx="765175" cy="9286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8014577-45D7-66A1-4942-592F62EFF0AA}"/>
              </a:ext>
            </a:extLst>
          </p:cNvPr>
          <p:cNvGraphicFramePr>
            <a:graphicFrameLocks noChangeAspect="1"/>
          </p:cNvGraphicFramePr>
          <p:nvPr>
            <p:extLst>
              <p:ext uri="{D42A27DB-BD31-4B8C-83A1-F6EECF244321}">
                <p14:modId xmlns:p14="http://schemas.microsoft.com/office/powerpoint/2010/main" val="3480730582"/>
              </p:ext>
            </p:extLst>
          </p:nvPr>
        </p:nvGraphicFramePr>
        <p:xfrm>
          <a:off x="2008416" y="1121684"/>
          <a:ext cx="709613" cy="928687"/>
        </p:xfrm>
        <a:graphic>
          <a:graphicData uri="http://schemas.openxmlformats.org/presentationml/2006/ole">
            <mc:AlternateContent xmlns:mc="http://schemas.openxmlformats.org/markup-compatibility/2006">
              <mc:Choice xmlns:v="urn:schemas-microsoft-com:vml" Requires="v">
                <p:oleObj spid="_x0000_s5188" name="Equation" r:id="rId7" imgW="330120" imgH="431640" progId="Equation.DSMT4">
                  <p:embed/>
                </p:oleObj>
              </mc:Choice>
              <mc:Fallback>
                <p:oleObj name="Equation" r:id="rId7" imgW="330120" imgH="431640" progId="Equation.DSMT4">
                  <p:embed/>
                  <p:pic>
                    <p:nvPicPr>
                      <p:cNvPr id="12" name="Object 11">
                        <a:extLst>
                          <a:ext uri="{FF2B5EF4-FFF2-40B4-BE49-F238E27FC236}">
                            <a16:creationId xmlns:a16="http://schemas.microsoft.com/office/drawing/2014/main" id="{AF076E2B-D989-37C6-16CC-36F3FCFF356B}"/>
                          </a:ext>
                        </a:extLst>
                      </p:cNvPr>
                      <p:cNvPicPr/>
                      <p:nvPr/>
                    </p:nvPicPr>
                    <p:blipFill>
                      <a:blip r:embed="rId8"/>
                      <a:stretch>
                        <a:fillRect/>
                      </a:stretch>
                    </p:blipFill>
                    <p:spPr>
                      <a:xfrm>
                        <a:off x="2008416" y="1121684"/>
                        <a:ext cx="709613" cy="92868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996A154-E839-2EB3-543E-174168D11C06}"/>
              </a:ext>
            </a:extLst>
          </p:cNvPr>
          <p:cNvGraphicFramePr>
            <a:graphicFrameLocks noChangeAspect="1"/>
          </p:cNvGraphicFramePr>
          <p:nvPr>
            <p:extLst>
              <p:ext uri="{D42A27DB-BD31-4B8C-83A1-F6EECF244321}">
                <p14:modId xmlns:p14="http://schemas.microsoft.com/office/powerpoint/2010/main" val="4044465454"/>
              </p:ext>
            </p:extLst>
          </p:nvPr>
        </p:nvGraphicFramePr>
        <p:xfrm>
          <a:off x="7254190" y="1087350"/>
          <a:ext cx="765175" cy="928687"/>
        </p:xfrm>
        <a:graphic>
          <a:graphicData uri="http://schemas.openxmlformats.org/presentationml/2006/ole">
            <mc:AlternateContent xmlns:mc="http://schemas.openxmlformats.org/markup-compatibility/2006">
              <mc:Choice xmlns:v="urn:schemas-microsoft-com:vml" Requires="v">
                <p:oleObj spid="_x0000_s5189" name="Equation" r:id="rId9" imgW="355320" imgH="431640" progId="Equation.DSMT4">
                  <p:embed/>
                </p:oleObj>
              </mc:Choice>
              <mc:Fallback>
                <p:oleObj name="Equation" r:id="rId9" imgW="355320" imgH="431640" progId="Equation.DSMT4">
                  <p:embed/>
                  <p:pic>
                    <p:nvPicPr>
                      <p:cNvPr id="12" name="Object 11">
                        <a:extLst>
                          <a:ext uri="{FF2B5EF4-FFF2-40B4-BE49-F238E27FC236}">
                            <a16:creationId xmlns:a16="http://schemas.microsoft.com/office/drawing/2014/main" id="{AF076E2B-D989-37C6-16CC-36F3FCFF356B}"/>
                          </a:ext>
                        </a:extLst>
                      </p:cNvPr>
                      <p:cNvPicPr/>
                      <p:nvPr/>
                    </p:nvPicPr>
                    <p:blipFill>
                      <a:blip r:embed="rId10"/>
                      <a:stretch>
                        <a:fillRect/>
                      </a:stretch>
                    </p:blipFill>
                    <p:spPr>
                      <a:xfrm>
                        <a:off x="7254190" y="1087350"/>
                        <a:ext cx="765175" cy="928687"/>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DA4AAB34-326A-A164-BC64-63F67F0A93CC}"/>
              </a:ext>
            </a:extLst>
          </p:cNvPr>
          <p:cNvSpPr txBox="1"/>
          <p:nvPr/>
        </p:nvSpPr>
        <p:spPr>
          <a:xfrm>
            <a:off x="499498" y="5519703"/>
            <a:ext cx="8899071" cy="658835"/>
          </a:xfrm>
          <a:prstGeom prst="rect">
            <a:avLst/>
          </a:prstGeom>
          <a:noFill/>
        </p:spPr>
        <p:txBody>
          <a:bodyPr wrap="square" rtlCol="0">
            <a:spAutoFit/>
          </a:bodyPr>
          <a:lstStyle/>
          <a:p>
            <a:pPr>
              <a:lnSpc>
                <a:spcPct val="150000"/>
              </a:lnSpc>
            </a:pPr>
            <a:r>
              <a:rPr lang="vi-VN" sz="2800"/>
              <a:t>Vậy ta có tỉ lệ thức </a:t>
            </a:r>
          </a:p>
        </p:txBody>
      </p:sp>
      <p:grpSp>
        <p:nvGrpSpPr>
          <p:cNvPr id="19" name="Group 18">
            <a:extLst>
              <a:ext uri="{FF2B5EF4-FFF2-40B4-BE49-F238E27FC236}">
                <a16:creationId xmlns:a16="http://schemas.microsoft.com/office/drawing/2014/main" id="{B1AB6417-4958-CDD8-A85D-7B7F118DC6F4}"/>
              </a:ext>
            </a:extLst>
          </p:cNvPr>
          <p:cNvGrpSpPr/>
          <p:nvPr/>
        </p:nvGrpSpPr>
        <p:grpSpPr>
          <a:xfrm>
            <a:off x="499499" y="4570202"/>
            <a:ext cx="8899071" cy="928687"/>
            <a:chOff x="205584" y="5057550"/>
            <a:chExt cx="8899071" cy="928687"/>
          </a:xfrm>
        </p:grpSpPr>
        <p:sp>
          <p:nvSpPr>
            <p:cNvPr id="10" name="TextBox 9">
              <a:extLst>
                <a:ext uri="{FF2B5EF4-FFF2-40B4-BE49-F238E27FC236}">
                  <a16:creationId xmlns:a16="http://schemas.microsoft.com/office/drawing/2014/main" id="{41AEFDD4-BBB1-D8D5-3B4A-D87D093410A7}"/>
                </a:ext>
              </a:extLst>
            </p:cNvPr>
            <p:cNvSpPr txBox="1"/>
            <p:nvPr/>
          </p:nvSpPr>
          <p:spPr>
            <a:xfrm>
              <a:off x="205584" y="5094956"/>
              <a:ext cx="8899071" cy="658835"/>
            </a:xfrm>
            <a:prstGeom prst="rect">
              <a:avLst/>
            </a:prstGeom>
            <a:noFill/>
          </p:spPr>
          <p:txBody>
            <a:bodyPr wrap="square" rtlCol="0">
              <a:spAutoFit/>
            </a:bodyPr>
            <a:lstStyle/>
            <a:p>
              <a:pPr>
                <a:lnSpc>
                  <a:spcPct val="150000"/>
                </a:lnSpc>
              </a:pPr>
              <a:r>
                <a:rPr lang="vi-VN" sz="2800"/>
                <a:t>Hai tỉ số đã cho đều bằng</a:t>
              </a:r>
            </a:p>
          </p:txBody>
        </p:sp>
        <p:graphicFrame>
          <p:nvGraphicFramePr>
            <p:cNvPr id="16" name="Object 15">
              <a:extLst>
                <a:ext uri="{FF2B5EF4-FFF2-40B4-BE49-F238E27FC236}">
                  <a16:creationId xmlns:a16="http://schemas.microsoft.com/office/drawing/2014/main" id="{770EEBC5-0289-218F-232D-E7AA71CAA90F}"/>
                </a:ext>
              </a:extLst>
            </p:cNvPr>
            <p:cNvGraphicFramePr>
              <a:graphicFrameLocks noChangeAspect="1"/>
            </p:cNvGraphicFramePr>
            <p:nvPr>
              <p:extLst>
                <p:ext uri="{D42A27DB-BD31-4B8C-83A1-F6EECF244321}">
                  <p14:modId xmlns:p14="http://schemas.microsoft.com/office/powerpoint/2010/main" val="3743465878"/>
                </p:ext>
              </p:extLst>
            </p:nvPr>
          </p:nvGraphicFramePr>
          <p:xfrm>
            <a:off x="4472893" y="5057550"/>
            <a:ext cx="546100" cy="928687"/>
          </p:xfrm>
          <a:graphic>
            <a:graphicData uri="http://schemas.openxmlformats.org/presentationml/2006/ole">
              <mc:AlternateContent xmlns:mc="http://schemas.openxmlformats.org/markup-compatibility/2006">
                <mc:Choice xmlns:v="urn:schemas-microsoft-com:vml" Requires="v">
                  <p:oleObj spid="_x0000_s5190" name="Equation" r:id="rId11" imgW="253800" imgH="431640" progId="Equation.DSMT4">
                    <p:embed/>
                  </p:oleObj>
                </mc:Choice>
                <mc:Fallback>
                  <p:oleObj name="Equation" r:id="rId11" imgW="253800" imgH="431640" progId="Equation.DSMT4">
                    <p:embed/>
                    <p:pic>
                      <p:nvPicPr>
                        <p:cNvPr id="13" name="Object 12">
                          <a:extLst>
                            <a:ext uri="{FF2B5EF4-FFF2-40B4-BE49-F238E27FC236}">
                              <a16:creationId xmlns:a16="http://schemas.microsoft.com/office/drawing/2014/main" id="{78014577-45D7-66A1-4942-592F62EFF0AA}"/>
                            </a:ext>
                          </a:extLst>
                        </p:cNvPr>
                        <p:cNvPicPr/>
                        <p:nvPr/>
                      </p:nvPicPr>
                      <p:blipFill>
                        <a:blip r:embed="rId12"/>
                        <a:stretch>
                          <a:fillRect/>
                        </a:stretch>
                      </p:blipFill>
                      <p:spPr>
                        <a:xfrm>
                          <a:off x="4472893" y="5057550"/>
                          <a:ext cx="546100" cy="928687"/>
                        </a:xfrm>
                        <a:prstGeom prst="rect">
                          <a:avLst/>
                        </a:prstGeom>
                      </p:spPr>
                    </p:pic>
                  </p:oleObj>
                </mc:Fallback>
              </mc:AlternateContent>
            </a:graphicData>
          </a:graphic>
        </p:graphicFrame>
      </p:grpSp>
      <p:graphicFrame>
        <p:nvGraphicFramePr>
          <p:cNvPr id="17" name="Object 16">
            <a:extLst>
              <a:ext uri="{FF2B5EF4-FFF2-40B4-BE49-F238E27FC236}">
                <a16:creationId xmlns:a16="http://schemas.microsoft.com/office/drawing/2014/main" id="{EB238A89-BE44-C95B-1CA2-CC8CDAA00D7C}"/>
              </a:ext>
            </a:extLst>
          </p:cNvPr>
          <p:cNvGraphicFramePr>
            <a:graphicFrameLocks noChangeAspect="1"/>
          </p:cNvGraphicFramePr>
          <p:nvPr>
            <p:extLst>
              <p:ext uri="{D42A27DB-BD31-4B8C-83A1-F6EECF244321}">
                <p14:modId xmlns:p14="http://schemas.microsoft.com/office/powerpoint/2010/main" val="1571452674"/>
              </p:ext>
            </p:extLst>
          </p:nvPr>
        </p:nvGraphicFramePr>
        <p:xfrm>
          <a:off x="1919234" y="2404779"/>
          <a:ext cx="2920147" cy="1016062"/>
        </p:xfrm>
        <a:graphic>
          <a:graphicData uri="http://schemas.openxmlformats.org/presentationml/2006/ole">
            <mc:AlternateContent xmlns:mc="http://schemas.openxmlformats.org/markup-compatibility/2006">
              <mc:Choice xmlns:v="urn:schemas-microsoft-com:vml" Requires="v">
                <p:oleObj spid="_x0000_s5191" name="Equation" r:id="rId13" imgW="1122871" imgH="390397" progId="Equation.DSMT4">
                  <p:embed/>
                </p:oleObj>
              </mc:Choice>
              <mc:Fallback>
                <p:oleObj name="Equation" r:id="rId13" imgW="1122871" imgH="390397" progId="Equation.DSMT4">
                  <p:embed/>
                  <p:pic>
                    <p:nvPicPr>
                      <p:cNvPr id="0" name=""/>
                      <p:cNvPicPr/>
                      <p:nvPr/>
                    </p:nvPicPr>
                    <p:blipFill>
                      <a:blip r:embed="rId14"/>
                      <a:stretch>
                        <a:fillRect/>
                      </a:stretch>
                    </p:blipFill>
                    <p:spPr>
                      <a:xfrm>
                        <a:off x="1919234" y="2404779"/>
                        <a:ext cx="2920147" cy="101606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9D3DDA5-4DC4-26B0-8CAF-98380DFB3B2F}"/>
              </a:ext>
            </a:extLst>
          </p:cNvPr>
          <p:cNvGraphicFramePr>
            <a:graphicFrameLocks noChangeAspect="1"/>
          </p:cNvGraphicFramePr>
          <p:nvPr>
            <p:extLst>
              <p:ext uri="{D42A27DB-BD31-4B8C-83A1-F6EECF244321}">
                <p14:modId xmlns:p14="http://schemas.microsoft.com/office/powerpoint/2010/main" val="2557087161"/>
              </p:ext>
            </p:extLst>
          </p:nvPr>
        </p:nvGraphicFramePr>
        <p:xfrm>
          <a:off x="1765216" y="3458802"/>
          <a:ext cx="4374333" cy="1043730"/>
        </p:xfrm>
        <a:graphic>
          <a:graphicData uri="http://schemas.openxmlformats.org/presentationml/2006/ole">
            <mc:AlternateContent xmlns:mc="http://schemas.openxmlformats.org/markup-compatibility/2006">
              <mc:Choice xmlns:v="urn:schemas-microsoft-com:vml" Requires="v">
                <p:oleObj spid="_x0000_s5192" name="Equation" r:id="rId15" imgW="1636831" imgH="390397" progId="Equation.DSMT4">
                  <p:embed/>
                </p:oleObj>
              </mc:Choice>
              <mc:Fallback>
                <p:oleObj name="Equation" r:id="rId15" imgW="1636831" imgH="390397" progId="Equation.DSMT4">
                  <p:embed/>
                  <p:pic>
                    <p:nvPicPr>
                      <p:cNvPr id="0" name=""/>
                      <p:cNvPicPr/>
                      <p:nvPr/>
                    </p:nvPicPr>
                    <p:blipFill>
                      <a:blip r:embed="rId16"/>
                      <a:stretch>
                        <a:fillRect/>
                      </a:stretch>
                    </p:blipFill>
                    <p:spPr>
                      <a:xfrm>
                        <a:off x="1765216" y="3458802"/>
                        <a:ext cx="4374333" cy="104373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366EDFA-2C04-F374-AB20-919077C9580F}"/>
              </a:ext>
            </a:extLst>
          </p:cNvPr>
          <p:cNvGraphicFramePr>
            <a:graphicFrameLocks noChangeAspect="1"/>
          </p:cNvGraphicFramePr>
          <p:nvPr>
            <p:extLst>
              <p:ext uri="{D42A27DB-BD31-4B8C-83A1-F6EECF244321}">
                <p14:modId xmlns:p14="http://schemas.microsoft.com/office/powerpoint/2010/main" val="3656911463"/>
              </p:ext>
            </p:extLst>
          </p:nvPr>
        </p:nvGraphicFramePr>
        <p:xfrm>
          <a:off x="3691118" y="5466515"/>
          <a:ext cx="1589132" cy="1002376"/>
        </p:xfrm>
        <a:graphic>
          <a:graphicData uri="http://schemas.openxmlformats.org/presentationml/2006/ole">
            <mc:AlternateContent xmlns:mc="http://schemas.openxmlformats.org/markup-compatibility/2006">
              <mc:Choice xmlns:v="urn:schemas-microsoft-com:vml" Requires="v">
                <p:oleObj spid="_x0000_s5193" name="Equation" r:id="rId17" imgW="618622" imgH="390397" progId="Equation.DSMT4">
                  <p:embed/>
                </p:oleObj>
              </mc:Choice>
              <mc:Fallback>
                <p:oleObj name="Equation" r:id="rId17" imgW="618622" imgH="390397" progId="Equation.DSMT4">
                  <p:embed/>
                  <p:pic>
                    <p:nvPicPr>
                      <p:cNvPr id="0" name=""/>
                      <p:cNvPicPr/>
                      <p:nvPr/>
                    </p:nvPicPr>
                    <p:blipFill>
                      <a:blip r:embed="rId18"/>
                      <a:stretch>
                        <a:fillRect/>
                      </a:stretch>
                    </p:blipFill>
                    <p:spPr>
                      <a:xfrm>
                        <a:off x="3691118" y="5466515"/>
                        <a:ext cx="1589132" cy="1002376"/>
                      </a:xfrm>
                      <a:prstGeom prst="rect">
                        <a:avLst/>
                      </a:prstGeom>
                    </p:spPr>
                  </p:pic>
                </p:oleObj>
              </mc:Fallback>
            </mc:AlternateContent>
          </a:graphicData>
        </a:graphic>
      </p:graphicFrame>
      <p:sp>
        <p:nvSpPr>
          <p:cNvPr id="21" name="Thought Bubble: Cloud 20">
            <a:extLst>
              <a:ext uri="{FF2B5EF4-FFF2-40B4-BE49-F238E27FC236}">
                <a16:creationId xmlns:a16="http://schemas.microsoft.com/office/drawing/2014/main" id="{A7A5D8F5-2450-2571-0C25-B3BDCFAB5C2B}"/>
              </a:ext>
            </a:extLst>
          </p:cNvPr>
          <p:cNvSpPr/>
          <p:nvPr/>
        </p:nvSpPr>
        <p:spPr>
          <a:xfrm>
            <a:off x="7360678" y="1377399"/>
            <a:ext cx="4663276" cy="3681711"/>
          </a:xfrm>
          <a:prstGeom prst="cloudCallout">
            <a:avLst>
              <a:gd name="adj1" fmla="val -26786"/>
              <a:gd name="adj2" fmla="val 58951"/>
            </a:avLst>
          </a:prstGeom>
          <a:solidFill>
            <a:srgbClr val="CCECFF"/>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0099"/>
                </a:solidFill>
              </a:rPr>
              <a:t>Muốn biết các tỉ số đã cho có lập thành tỉ lệ thức không, ta làm như thế nào?</a:t>
            </a:r>
          </a:p>
        </p:txBody>
      </p:sp>
      <p:grpSp>
        <p:nvGrpSpPr>
          <p:cNvPr id="22" name="Group 21">
            <a:extLst>
              <a:ext uri="{FF2B5EF4-FFF2-40B4-BE49-F238E27FC236}">
                <a16:creationId xmlns:a16="http://schemas.microsoft.com/office/drawing/2014/main" id="{506AF3E7-F466-E8CC-98B7-22260B87B0FA}"/>
              </a:ext>
            </a:extLst>
          </p:cNvPr>
          <p:cNvGrpSpPr/>
          <p:nvPr/>
        </p:nvGrpSpPr>
        <p:grpSpPr>
          <a:xfrm>
            <a:off x="6168912" y="4213483"/>
            <a:ext cx="2122724" cy="2506064"/>
            <a:chOff x="7124701" y="2696018"/>
            <a:chExt cx="2525130" cy="2798034"/>
          </a:xfrm>
        </p:grpSpPr>
        <p:pic>
          <p:nvPicPr>
            <p:cNvPr id="23" name="Picture 22" descr="Background pattern&#10;&#10;Description automatically generated">
              <a:extLst>
                <a:ext uri="{FF2B5EF4-FFF2-40B4-BE49-F238E27FC236}">
                  <a16:creationId xmlns:a16="http://schemas.microsoft.com/office/drawing/2014/main" id="{5BA7F07E-64E5-2CED-E610-938640E72182}"/>
                </a:ext>
              </a:extLst>
            </p:cNvPr>
            <p:cNvPicPr>
              <a:picLocks noChangeAspect="1"/>
            </p:cNvPicPr>
            <p:nvPr/>
          </p:nvPicPr>
          <p:blipFill rotWithShape="1">
            <a:blip r:embed="rId19" cstate="print">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rcRect l="36012" r="14448" b="2"/>
            <a:stretch/>
          </p:blipFill>
          <p:spPr>
            <a:xfrm>
              <a:off x="7194376"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24" name="Picture 23">
              <a:extLst>
                <a:ext uri="{FF2B5EF4-FFF2-40B4-BE49-F238E27FC236}">
                  <a16:creationId xmlns:a16="http://schemas.microsoft.com/office/drawing/2014/main" id="{2E17BF66-B5F5-6242-358D-76AB9BA774D8}"/>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b="8819"/>
            <a:stretch/>
          </p:blipFill>
          <p:spPr>
            <a:xfrm>
              <a:off x="7124701" y="2838733"/>
              <a:ext cx="2327672" cy="2327672"/>
            </a:xfrm>
            <a:prstGeom prst="rect">
              <a:avLst/>
            </a:prstGeom>
          </p:spPr>
        </p:pic>
      </p:grpSp>
    </p:spTree>
    <p:extLst>
      <p:ext uri="{BB962C8B-B14F-4D97-AF65-F5344CB8AC3E}">
        <p14:creationId xmlns:p14="http://schemas.microsoft.com/office/powerpoint/2010/main" val="12587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rPr>
              <a:t>I. ĐỊNH NGHĨA:</a:t>
            </a:r>
          </a:p>
        </p:txBody>
      </p:sp>
      <p:sp>
        <p:nvSpPr>
          <p:cNvPr id="5" name="TextBox 4">
            <a:extLst>
              <a:ext uri="{FF2B5EF4-FFF2-40B4-BE49-F238E27FC236}">
                <a16:creationId xmlns:a16="http://schemas.microsoft.com/office/drawing/2014/main" id="{DC4DD00E-39EB-C986-0CAD-3254955985E9}"/>
              </a:ext>
            </a:extLst>
          </p:cNvPr>
          <p:cNvSpPr txBox="1"/>
          <p:nvPr/>
        </p:nvSpPr>
        <p:spPr>
          <a:xfrm>
            <a:off x="1943100" y="444402"/>
            <a:ext cx="7935686" cy="658835"/>
          </a:xfrm>
          <a:prstGeom prst="rect">
            <a:avLst/>
          </a:prstGeom>
          <a:noFill/>
        </p:spPr>
        <p:txBody>
          <a:bodyPr wrap="square" rtlCol="0">
            <a:spAutoFit/>
          </a:bodyPr>
          <a:lstStyle/>
          <a:p>
            <a:pPr>
              <a:lnSpc>
                <a:spcPct val="150000"/>
              </a:lnSpc>
            </a:pPr>
            <a:r>
              <a:rPr lang="vi-VN" sz="2800"/>
              <a:t>Từ các số sau đây có lập được tỉ lệ thức không?</a:t>
            </a:r>
          </a:p>
        </p:txBody>
      </p:sp>
      <p:sp>
        <p:nvSpPr>
          <p:cNvPr id="6" name="TextBox 5">
            <a:extLst>
              <a:ext uri="{FF2B5EF4-FFF2-40B4-BE49-F238E27FC236}">
                <a16:creationId xmlns:a16="http://schemas.microsoft.com/office/drawing/2014/main" id="{18521129-7D3E-5AAF-9843-2DD649F1C2D5}"/>
              </a:ext>
            </a:extLst>
          </p:cNvPr>
          <p:cNvSpPr txBox="1"/>
          <p:nvPr/>
        </p:nvSpPr>
        <p:spPr>
          <a:xfrm>
            <a:off x="310242" y="580017"/>
            <a:ext cx="3314699" cy="523220"/>
          </a:xfrm>
          <a:prstGeom prst="rect">
            <a:avLst/>
          </a:prstGeom>
          <a:noFill/>
        </p:spPr>
        <p:txBody>
          <a:bodyPr wrap="square" rtlCol="0">
            <a:spAutoFit/>
          </a:bodyPr>
          <a:lstStyle/>
          <a:p>
            <a:r>
              <a:rPr lang="vi-VN" sz="2800" b="1" i="1">
                <a:solidFill>
                  <a:srgbClr val="000099"/>
                </a:solidFill>
              </a:rPr>
              <a:t>Ví dụ 1:</a:t>
            </a:r>
          </a:p>
        </p:txBody>
      </p:sp>
      <p:sp>
        <p:nvSpPr>
          <p:cNvPr id="7" name="TextBox 6">
            <a:extLst>
              <a:ext uri="{FF2B5EF4-FFF2-40B4-BE49-F238E27FC236}">
                <a16:creationId xmlns:a16="http://schemas.microsoft.com/office/drawing/2014/main" id="{B05B3821-0948-F061-DA49-033632436389}"/>
              </a:ext>
            </a:extLst>
          </p:cNvPr>
          <p:cNvSpPr txBox="1"/>
          <p:nvPr/>
        </p:nvSpPr>
        <p:spPr>
          <a:xfrm>
            <a:off x="261256" y="1160034"/>
            <a:ext cx="8899071" cy="658835"/>
          </a:xfrm>
          <a:prstGeom prst="rect">
            <a:avLst/>
          </a:prstGeom>
          <a:noFill/>
        </p:spPr>
        <p:txBody>
          <a:bodyPr wrap="square" rtlCol="0">
            <a:spAutoFit/>
          </a:bodyPr>
          <a:lstStyle/>
          <a:p>
            <a:pPr>
              <a:lnSpc>
                <a:spcPct val="150000"/>
              </a:lnSpc>
            </a:pPr>
            <a:r>
              <a:rPr lang="vi-VN" sz="2800"/>
              <a:t>a)         và                                  b)           và </a:t>
            </a:r>
          </a:p>
        </p:txBody>
      </p:sp>
      <p:sp>
        <p:nvSpPr>
          <p:cNvPr id="8" name="TextBox 7">
            <a:extLst>
              <a:ext uri="{FF2B5EF4-FFF2-40B4-BE49-F238E27FC236}">
                <a16:creationId xmlns:a16="http://schemas.microsoft.com/office/drawing/2014/main" id="{30D2C999-AB2F-D38F-D66D-9A1D91BF205D}"/>
              </a:ext>
            </a:extLst>
          </p:cNvPr>
          <p:cNvSpPr txBox="1"/>
          <p:nvPr/>
        </p:nvSpPr>
        <p:spPr>
          <a:xfrm>
            <a:off x="853398" y="1959259"/>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9" name="TextBox 8">
            <a:extLst>
              <a:ext uri="{FF2B5EF4-FFF2-40B4-BE49-F238E27FC236}">
                <a16:creationId xmlns:a16="http://schemas.microsoft.com/office/drawing/2014/main" id="{F1946665-3899-DB6C-86F2-C4970574A95A}"/>
              </a:ext>
            </a:extLst>
          </p:cNvPr>
          <p:cNvSpPr txBox="1"/>
          <p:nvPr/>
        </p:nvSpPr>
        <p:spPr>
          <a:xfrm>
            <a:off x="261256" y="2468419"/>
            <a:ext cx="8899071" cy="658835"/>
          </a:xfrm>
          <a:prstGeom prst="rect">
            <a:avLst/>
          </a:prstGeom>
          <a:noFill/>
        </p:spPr>
        <p:txBody>
          <a:bodyPr wrap="square" rtlCol="0">
            <a:spAutoFit/>
          </a:bodyPr>
          <a:lstStyle/>
          <a:p>
            <a:pPr>
              <a:lnSpc>
                <a:spcPct val="150000"/>
              </a:lnSpc>
            </a:pPr>
            <a:r>
              <a:rPr lang="vi-VN" sz="2800"/>
              <a:t> b) Ta có:</a:t>
            </a:r>
          </a:p>
        </p:txBody>
      </p:sp>
      <p:graphicFrame>
        <p:nvGraphicFramePr>
          <p:cNvPr id="11" name="Object 10">
            <a:extLst>
              <a:ext uri="{FF2B5EF4-FFF2-40B4-BE49-F238E27FC236}">
                <a16:creationId xmlns:a16="http://schemas.microsoft.com/office/drawing/2014/main" id="{956E75F2-C3C5-F5F9-EDED-E2B61D607D72}"/>
              </a:ext>
            </a:extLst>
          </p:cNvPr>
          <p:cNvGraphicFramePr>
            <a:graphicFrameLocks noChangeAspect="1"/>
          </p:cNvGraphicFramePr>
          <p:nvPr/>
        </p:nvGraphicFramePr>
        <p:xfrm>
          <a:off x="853398" y="1103237"/>
          <a:ext cx="546546" cy="929129"/>
        </p:xfrm>
        <a:graphic>
          <a:graphicData uri="http://schemas.openxmlformats.org/presentationml/2006/ole">
            <mc:AlternateContent xmlns:mc="http://schemas.openxmlformats.org/markup-compatibility/2006">
              <mc:Choice xmlns:v="urn:schemas-microsoft-com:vml" Requires="v">
                <p:oleObj spid="_x0000_s6194" name="Equation" r:id="rId3" imgW="253800" imgH="431640" progId="Equation.DSMT4">
                  <p:embed/>
                </p:oleObj>
              </mc:Choice>
              <mc:Fallback>
                <p:oleObj name="Equation" r:id="rId3" imgW="253800" imgH="431640" progId="Equation.DSMT4">
                  <p:embed/>
                  <p:pic>
                    <p:nvPicPr>
                      <p:cNvPr id="11" name="Object 10">
                        <a:extLst>
                          <a:ext uri="{FF2B5EF4-FFF2-40B4-BE49-F238E27FC236}">
                            <a16:creationId xmlns:a16="http://schemas.microsoft.com/office/drawing/2014/main" id="{956E75F2-C3C5-F5F9-EDED-E2B61D607D72}"/>
                          </a:ext>
                        </a:extLst>
                      </p:cNvPr>
                      <p:cNvPicPr/>
                      <p:nvPr/>
                    </p:nvPicPr>
                    <p:blipFill>
                      <a:blip r:embed="rId4"/>
                      <a:stretch>
                        <a:fillRect/>
                      </a:stretch>
                    </p:blipFill>
                    <p:spPr>
                      <a:xfrm>
                        <a:off x="853398" y="1103237"/>
                        <a:ext cx="546546" cy="92912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F076E2B-D989-37C6-16CC-36F3FCFF356B}"/>
              </a:ext>
            </a:extLst>
          </p:cNvPr>
          <p:cNvGraphicFramePr>
            <a:graphicFrameLocks noChangeAspect="1"/>
          </p:cNvGraphicFramePr>
          <p:nvPr/>
        </p:nvGraphicFramePr>
        <p:xfrm>
          <a:off x="5786325" y="1140130"/>
          <a:ext cx="765175" cy="928687"/>
        </p:xfrm>
        <a:graphic>
          <a:graphicData uri="http://schemas.openxmlformats.org/presentationml/2006/ole">
            <mc:AlternateContent xmlns:mc="http://schemas.openxmlformats.org/markup-compatibility/2006">
              <mc:Choice xmlns:v="urn:schemas-microsoft-com:vml" Requires="v">
                <p:oleObj spid="_x0000_s6195" name="Equation" r:id="rId5" imgW="355320" imgH="431640" progId="Equation.DSMT4">
                  <p:embed/>
                </p:oleObj>
              </mc:Choice>
              <mc:Fallback>
                <p:oleObj name="Equation" r:id="rId5" imgW="355320" imgH="431640" progId="Equation.DSMT4">
                  <p:embed/>
                  <p:pic>
                    <p:nvPicPr>
                      <p:cNvPr id="12" name="Object 11">
                        <a:extLst>
                          <a:ext uri="{FF2B5EF4-FFF2-40B4-BE49-F238E27FC236}">
                            <a16:creationId xmlns:a16="http://schemas.microsoft.com/office/drawing/2014/main" id="{AF076E2B-D989-37C6-16CC-36F3FCFF356B}"/>
                          </a:ext>
                        </a:extLst>
                      </p:cNvPr>
                      <p:cNvPicPr/>
                      <p:nvPr/>
                    </p:nvPicPr>
                    <p:blipFill>
                      <a:blip r:embed="rId6"/>
                      <a:stretch>
                        <a:fillRect/>
                      </a:stretch>
                    </p:blipFill>
                    <p:spPr>
                      <a:xfrm>
                        <a:off x="5786325" y="1140130"/>
                        <a:ext cx="765175" cy="9286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8014577-45D7-66A1-4942-592F62EFF0AA}"/>
              </a:ext>
            </a:extLst>
          </p:cNvPr>
          <p:cNvGraphicFramePr>
            <a:graphicFrameLocks noChangeAspect="1"/>
          </p:cNvGraphicFramePr>
          <p:nvPr/>
        </p:nvGraphicFramePr>
        <p:xfrm>
          <a:off x="2008416" y="1121684"/>
          <a:ext cx="709613" cy="928687"/>
        </p:xfrm>
        <a:graphic>
          <a:graphicData uri="http://schemas.openxmlformats.org/presentationml/2006/ole">
            <mc:AlternateContent xmlns:mc="http://schemas.openxmlformats.org/markup-compatibility/2006">
              <mc:Choice xmlns:v="urn:schemas-microsoft-com:vml" Requires="v">
                <p:oleObj spid="_x0000_s6196" name="Equation" r:id="rId7" imgW="330120" imgH="431640" progId="Equation.DSMT4">
                  <p:embed/>
                </p:oleObj>
              </mc:Choice>
              <mc:Fallback>
                <p:oleObj name="Equation" r:id="rId7" imgW="330120" imgH="431640" progId="Equation.DSMT4">
                  <p:embed/>
                  <p:pic>
                    <p:nvPicPr>
                      <p:cNvPr id="13" name="Object 12">
                        <a:extLst>
                          <a:ext uri="{FF2B5EF4-FFF2-40B4-BE49-F238E27FC236}">
                            <a16:creationId xmlns:a16="http://schemas.microsoft.com/office/drawing/2014/main" id="{78014577-45D7-66A1-4942-592F62EFF0AA}"/>
                          </a:ext>
                        </a:extLst>
                      </p:cNvPr>
                      <p:cNvPicPr/>
                      <p:nvPr/>
                    </p:nvPicPr>
                    <p:blipFill>
                      <a:blip r:embed="rId8"/>
                      <a:stretch>
                        <a:fillRect/>
                      </a:stretch>
                    </p:blipFill>
                    <p:spPr>
                      <a:xfrm>
                        <a:off x="2008416" y="1121684"/>
                        <a:ext cx="709613" cy="92868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996A154-E839-2EB3-543E-174168D11C06}"/>
              </a:ext>
            </a:extLst>
          </p:cNvPr>
          <p:cNvGraphicFramePr>
            <a:graphicFrameLocks noChangeAspect="1"/>
          </p:cNvGraphicFramePr>
          <p:nvPr/>
        </p:nvGraphicFramePr>
        <p:xfrm>
          <a:off x="7254190" y="1087350"/>
          <a:ext cx="765175" cy="928687"/>
        </p:xfrm>
        <a:graphic>
          <a:graphicData uri="http://schemas.openxmlformats.org/presentationml/2006/ole">
            <mc:AlternateContent xmlns:mc="http://schemas.openxmlformats.org/markup-compatibility/2006">
              <mc:Choice xmlns:v="urn:schemas-microsoft-com:vml" Requires="v">
                <p:oleObj spid="_x0000_s6197" name="Equation" r:id="rId9" imgW="355320" imgH="431640" progId="Equation.DSMT4">
                  <p:embed/>
                </p:oleObj>
              </mc:Choice>
              <mc:Fallback>
                <p:oleObj name="Equation" r:id="rId9" imgW="355320" imgH="431640" progId="Equation.DSMT4">
                  <p:embed/>
                  <p:pic>
                    <p:nvPicPr>
                      <p:cNvPr id="14" name="Object 13">
                        <a:extLst>
                          <a:ext uri="{FF2B5EF4-FFF2-40B4-BE49-F238E27FC236}">
                            <a16:creationId xmlns:a16="http://schemas.microsoft.com/office/drawing/2014/main" id="{0996A154-E839-2EB3-543E-174168D11C06}"/>
                          </a:ext>
                        </a:extLst>
                      </p:cNvPr>
                      <p:cNvPicPr/>
                      <p:nvPr/>
                    </p:nvPicPr>
                    <p:blipFill>
                      <a:blip r:embed="rId10"/>
                      <a:stretch>
                        <a:fillRect/>
                      </a:stretch>
                    </p:blipFill>
                    <p:spPr>
                      <a:xfrm>
                        <a:off x="7254190" y="1087350"/>
                        <a:ext cx="765175" cy="92868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1AEFDD4-BBB1-D8D5-3B4A-D87D093410A7}"/>
              </a:ext>
            </a:extLst>
          </p:cNvPr>
          <p:cNvSpPr txBox="1"/>
          <p:nvPr/>
        </p:nvSpPr>
        <p:spPr>
          <a:xfrm>
            <a:off x="499499" y="4607608"/>
            <a:ext cx="9264987" cy="954107"/>
          </a:xfrm>
          <a:prstGeom prst="rect">
            <a:avLst/>
          </a:prstGeom>
          <a:noFill/>
        </p:spPr>
        <p:txBody>
          <a:bodyPr wrap="square" rtlCol="0">
            <a:spAutoFit/>
          </a:bodyPr>
          <a:lstStyle/>
          <a:p>
            <a:pPr algn="just"/>
            <a:r>
              <a:rPr lang="fr-FR" sz="2800">
                <a:effectLst/>
                <a:latin typeface="Arial" panose="020B0604020202020204" pitchFamily="34" charset="0"/>
                <a:ea typeface="Times New Roman" panose="02020603050405020304" pitchFamily="18" charset="0"/>
                <a:cs typeface="Arial" panose="020B0604020202020204" pitchFamily="34" charset="0"/>
              </a:rPr>
              <a:t>Hai tỉ số đã cho không bằng nhau nên ta không có tỉ lệ thức từ hai tỉ số đó.</a:t>
            </a:r>
            <a:endParaRPr lang="vi-VN" sz="280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Object 1">
            <a:extLst>
              <a:ext uri="{FF2B5EF4-FFF2-40B4-BE49-F238E27FC236}">
                <a16:creationId xmlns:a16="http://schemas.microsoft.com/office/drawing/2014/main" id="{C5378C8F-F424-AABC-8836-20FF72E8276B}"/>
              </a:ext>
            </a:extLst>
          </p:cNvPr>
          <p:cNvGraphicFramePr>
            <a:graphicFrameLocks noChangeAspect="1"/>
          </p:cNvGraphicFramePr>
          <p:nvPr>
            <p:extLst>
              <p:ext uri="{D42A27DB-BD31-4B8C-83A1-F6EECF244321}">
                <p14:modId xmlns:p14="http://schemas.microsoft.com/office/powerpoint/2010/main" val="1440446112"/>
              </p:ext>
            </p:extLst>
          </p:nvPr>
        </p:nvGraphicFramePr>
        <p:xfrm>
          <a:off x="1926769" y="2433710"/>
          <a:ext cx="2595107" cy="951410"/>
        </p:xfrm>
        <a:graphic>
          <a:graphicData uri="http://schemas.openxmlformats.org/presentationml/2006/ole">
            <mc:AlternateContent xmlns:mc="http://schemas.openxmlformats.org/markup-compatibility/2006">
              <mc:Choice xmlns:v="urn:schemas-microsoft-com:vml" Requires="v">
                <p:oleObj spid="_x0000_s6198" name="Equation" r:id="rId11" imgW="1065684" imgH="390397" progId="Equation.DSMT4">
                  <p:embed/>
                </p:oleObj>
              </mc:Choice>
              <mc:Fallback>
                <p:oleObj name="Equation" r:id="rId11" imgW="1065684" imgH="390397" progId="Equation.DSMT4">
                  <p:embed/>
                  <p:pic>
                    <p:nvPicPr>
                      <p:cNvPr id="0" name=""/>
                      <p:cNvPicPr/>
                      <p:nvPr/>
                    </p:nvPicPr>
                    <p:blipFill>
                      <a:blip r:embed="rId12"/>
                      <a:stretch>
                        <a:fillRect/>
                      </a:stretch>
                    </p:blipFill>
                    <p:spPr>
                      <a:xfrm>
                        <a:off x="1926769" y="2433710"/>
                        <a:ext cx="2595107" cy="95141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A13345E-28B3-FF40-B516-3915115A643F}"/>
              </a:ext>
            </a:extLst>
          </p:cNvPr>
          <p:cNvGraphicFramePr>
            <a:graphicFrameLocks noChangeAspect="1"/>
          </p:cNvGraphicFramePr>
          <p:nvPr>
            <p:extLst>
              <p:ext uri="{D42A27DB-BD31-4B8C-83A1-F6EECF244321}">
                <p14:modId xmlns:p14="http://schemas.microsoft.com/office/powerpoint/2010/main" val="1483705828"/>
              </p:ext>
            </p:extLst>
          </p:nvPr>
        </p:nvGraphicFramePr>
        <p:xfrm>
          <a:off x="1926768" y="3439612"/>
          <a:ext cx="2595107" cy="977637"/>
        </p:xfrm>
        <a:graphic>
          <a:graphicData uri="http://schemas.openxmlformats.org/presentationml/2006/ole">
            <mc:AlternateContent xmlns:mc="http://schemas.openxmlformats.org/markup-compatibility/2006">
              <mc:Choice xmlns:v="urn:schemas-microsoft-com:vml" Requires="v">
                <p:oleObj spid="_x0000_s6199" name="Equation" r:id="rId13" imgW="1037271" imgH="390397" progId="Equation.DSMT4">
                  <p:embed/>
                </p:oleObj>
              </mc:Choice>
              <mc:Fallback>
                <p:oleObj name="Equation" r:id="rId13" imgW="1037271" imgH="390397" progId="Equation.DSMT4">
                  <p:embed/>
                  <p:pic>
                    <p:nvPicPr>
                      <p:cNvPr id="0" name=""/>
                      <p:cNvPicPr/>
                      <p:nvPr/>
                    </p:nvPicPr>
                    <p:blipFill>
                      <a:blip r:embed="rId14"/>
                      <a:stretch>
                        <a:fillRect/>
                      </a:stretch>
                    </p:blipFill>
                    <p:spPr>
                      <a:xfrm>
                        <a:off x="1926768" y="3439612"/>
                        <a:ext cx="2595107" cy="977637"/>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7E5B9AFC-8D31-8FA2-4BB4-21D7DD34CAD0}"/>
              </a:ext>
            </a:extLst>
          </p:cNvPr>
          <p:cNvGrpSpPr/>
          <p:nvPr/>
        </p:nvGrpSpPr>
        <p:grpSpPr>
          <a:xfrm>
            <a:off x="9739866" y="1656383"/>
            <a:ext cx="2122724" cy="2506064"/>
            <a:chOff x="7124701" y="2696018"/>
            <a:chExt cx="2525130" cy="2798034"/>
          </a:xfrm>
        </p:grpSpPr>
        <p:pic>
          <p:nvPicPr>
            <p:cNvPr id="16" name="Picture 15" descr="Background pattern&#10;&#10;Description automatically generated">
              <a:extLst>
                <a:ext uri="{FF2B5EF4-FFF2-40B4-BE49-F238E27FC236}">
                  <a16:creationId xmlns:a16="http://schemas.microsoft.com/office/drawing/2014/main" id="{1AB90CE2-ED3D-C16B-FC6E-57426E38575A}"/>
                </a:ext>
              </a:extLst>
            </p:cNvPr>
            <p:cNvPicPr>
              <a:picLocks noChangeAspect="1"/>
            </p:cNvPicPr>
            <p:nvPr/>
          </p:nvPicPr>
          <p:blipFill rotWithShape="1">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rcRect l="36012" r="14448" b="2"/>
            <a:stretch/>
          </p:blipFill>
          <p:spPr>
            <a:xfrm>
              <a:off x="7194376" y="269601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a:extLst>
                <a:ext uri="{FF2B5EF4-FFF2-40B4-BE49-F238E27FC236}">
                  <a16:creationId xmlns:a16="http://schemas.microsoft.com/office/drawing/2014/main" id="{B3D5C4E3-7526-F8E8-B221-F22611F6831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8819"/>
            <a:stretch/>
          </p:blipFill>
          <p:spPr>
            <a:xfrm>
              <a:off x="7124701" y="2838733"/>
              <a:ext cx="2327672" cy="2327672"/>
            </a:xfrm>
            <a:prstGeom prst="rect">
              <a:avLst/>
            </a:prstGeom>
          </p:spPr>
        </p:pic>
      </p:grpSp>
    </p:spTree>
    <p:extLst>
      <p:ext uri="{BB962C8B-B14F-4D97-AF65-F5344CB8AC3E}">
        <p14:creationId xmlns:p14="http://schemas.microsoft.com/office/powerpoint/2010/main" val="403396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96C054-B943-A07F-D703-F865CAC61741}"/>
              </a:ext>
            </a:extLst>
          </p:cNvPr>
          <p:cNvSpPr txBox="1"/>
          <p:nvPr/>
        </p:nvSpPr>
        <p:spPr>
          <a:xfrm>
            <a:off x="310243" y="0"/>
            <a:ext cx="3314699" cy="523220"/>
          </a:xfrm>
          <a:prstGeom prst="rect">
            <a:avLst/>
          </a:prstGeom>
          <a:noFill/>
        </p:spPr>
        <p:txBody>
          <a:bodyPr wrap="square" rtlCol="0">
            <a:spAutoFit/>
          </a:bodyPr>
          <a:lstStyle/>
          <a:p>
            <a:r>
              <a:rPr lang="vi-VN" sz="2800" b="1">
                <a:solidFill>
                  <a:srgbClr val="800080"/>
                </a:solidFill>
                <a:latin typeface="+mj-lt"/>
              </a:rPr>
              <a:t>I. ĐỊNH NGHĨA:</a:t>
            </a:r>
          </a:p>
        </p:txBody>
      </p:sp>
      <p:sp>
        <p:nvSpPr>
          <p:cNvPr id="5" name="TextBox 4">
            <a:extLst>
              <a:ext uri="{FF2B5EF4-FFF2-40B4-BE49-F238E27FC236}">
                <a16:creationId xmlns:a16="http://schemas.microsoft.com/office/drawing/2014/main" id="{DC4DD00E-39EB-C986-0CAD-3254955985E9}"/>
              </a:ext>
            </a:extLst>
          </p:cNvPr>
          <p:cNvSpPr txBox="1"/>
          <p:nvPr/>
        </p:nvSpPr>
        <p:spPr>
          <a:xfrm>
            <a:off x="1409643" y="587282"/>
            <a:ext cx="8899071" cy="658835"/>
          </a:xfrm>
          <a:prstGeom prst="rect">
            <a:avLst/>
          </a:prstGeom>
          <a:noFill/>
        </p:spPr>
        <p:txBody>
          <a:bodyPr wrap="square" rtlCol="0">
            <a:spAutoFit/>
          </a:bodyPr>
          <a:lstStyle/>
          <a:p>
            <a:pPr>
              <a:lnSpc>
                <a:spcPct val="150000"/>
              </a:lnSpc>
            </a:pPr>
            <a:r>
              <a:rPr lang="vi-VN" sz="2800"/>
              <a:t>Từ các tỉ số sau đây có lập được tỉ lệ thức không?</a:t>
            </a:r>
          </a:p>
        </p:txBody>
      </p:sp>
      <p:sp>
        <p:nvSpPr>
          <p:cNvPr id="6" name="TextBox 5">
            <a:extLst>
              <a:ext uri="{FF2B5EF4-FFF2-40B4-BE49-F238E27FC236}">
                <a16:creationId xmlns:a16="http://schemas.microsoft.com/office/drawing/2014/main" id="{3FFC27D9-6434-7AB6-D94F-1F90D9E4D898}"/>
              </a:ext>
            </a:extLst>
          </p:cNvPr>
          <p:cNvSpPr txBox="1"/>
          <p:nvPr/>
        </p:nvSpPr>
        <p:spPr>
          <a:xfrm>
            <a:off x="325905" y="2930744"/>
            <a:ext cx="8899071" cy="658835"/>
          </a:xfrm>
          <a:prstGeom prst="rect">
            <a:avLst/>
          </a:prstGeom>
          <a:noFill/>
        </p:spPr>
        <p:txBody>
          <a:bodyPr wrap="square" rtlCol="0">
            <a:spAutoFit/>
          </a:bodyPr>
          <a:lstStyle/>
          <a:p>
            <a:pPr>
              <a:lnSpc>
                <a:spcPct val="150000"/>
              </a:lnSpc>
            </a:pPr>
            <a:r>
              <a:rPr lang="vi-VN" sz="2800"/>
              <a:t>a) Ta có:                                 ; </a:t>
            </a:r>
          </a:p>
        </p:txBody>
      </p:sp>
      <p:pic>
        <p:nvPicPr>
          <p:cNvPr id="3" name="Picture 2">
            <a:extLst>
              <a:ext uri="{FF2B5EF4-FFF2-40B4-BE49-F238E27FC236}">
                <a16:creationId xmlns:a16="http://schemas.microsoft.com/office/drawing/2014/main" id="{B7D18ADD-8E99-6919-957B-6CAC8DFB066B}"/>
              </a:ext>
            </a:extLst>
          </p:cNvPr>
          <p:cNvPicPr>
            <a:picLocks noChangeAspect="1"/>
          </p:cNvPicPr>
          <p:nvPr/>
        </p:nvPicPr>
        <p:blipFill>
          <a:blip r:embed="rId3"/>
          <a:stretch>
            <a:fillRect/>
          </a:stretch>
        </p:blipFill>
        <p:spPr>
          <a:xfrm>
            <a:off x="422170" y="502790"/>
            <a:ext cx="875546" cy="899867"/>
          </a:xfrm>
          <a:prstGeom prst="rect">
            <a:avLst/>
          </a:prstGeom>
        </p:spPr>
      </p:pic>
      <p:graphicFrame>
        <p:nvGraphicFramePr>
          <p:cNvPr id="7" name="Object 6">
            <a:extLst>
              <a:ext uri="{FF2B5EF4-FFF2-40B4-BE49-F238E27FC236}">
                <a16:creationId xmlns:a16="http://schemas.microsoft.com/office/drawing/2014/main" id="{8E20266F-ACB9-1175-DBD4-C9926EC0A155}"/>
              </a:ext>
            </a:extLst>
          </p:cNvPr>
          <p:cNvGraphicFramePr>
            <a:graphicFrameLocks noChangeAspect="1"/>
          </p:cNvGraphicFramePr>
          <p:nvPr>
            <p:extLst>
              <p:ext uri="{D42A27DB-BD31-4B8C-83A1-F6EECF244321}">
                <p14:modId xmlns:p14="http://schemas.microsoft.com/office/powerpoint/2010/main" val="591653044"/>
              </p:ext>
            </p:extLst>
          </p:nvPr>
        </p:nvGraphicFramePr>
        <p:xfrm>
          <a:off x="1015073" y="1345771"/>
          <a:ext cx="1136264" cy="1104701"/>
        </p:xfrm>
        <a:graphic>
          <a:graphicData uri="http://schemas.openxmlformats.org/presentationml/2006/ole">
            <mc:AlternateContent xmlns:mc="http://schemas.openxmlformats.org/markup-compatibility/2006">
              <mc:Choice xmlns:v="urn:schemas-microsoft-com:vml" Requires="v">
                <p:oleObj spid="_x0000_s7234" name="Equation" r:id="rId4" imgW="444240" imgH="431640" progId="Equation.DSMT4">
                  <p:embed/>
                </p:oleObj>
              </mc:Choice>
              <mc:Fallback>
                <p:oleObj name="Equation" r:id="rId4" imgW="444240" imgH="431640" progId="Equation.DSMT4">
                  <p:embed/>
                  <p:pic>
                    <p:nvPicPr>
                      <p:cNvPr id="0" name=""/>
                      <p:cNvPicPr/>
                      <p:nvPr/>
                    </p:nvPicPr>
                    <p:blipFill>
                      <a:blip r:embed="rId5"/>
                      <a:stretch>
                        <a:fillRect/>
                      </a:stretch>
                    </p:blipFill>
                    <p:spPr>
                      <a:xfrm>
                        <a:off x="1015073" y="1345771"/>
                        <a:ext cx="1136264" cy="110470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32FEA89-8995-E63A-3407-5DBBC8F3216D}"/>
              </a:ext>
            </a:extLst>
          </p:cNvPr>
          <p:cNvSpPr txBox="1"/>
          <p:nvPr/>
        </p:nvSpPr>
        <p:spPr>
          <a:xfrm>
            <a:off x="426482" y="1483149"/>
            <a:ext cx="8899071" cy="658835"/>
          </a:xfrm>
          <a:prstGeom prst="rect">
            <a:avLst/>
          </a:prstGeom>
          <a:noFill/>
        </p:spPr>
        <p:txBody>
          <a:bodyPr wrap="square" rtlCol="0">
            <a:spAutoFit/>
          </a:bodyPr>
          <a:lstStyle/>
          <a:p>
            <a:pPr>
              <a:lnSpc>
                <a:spcPct val="150000"/>
              </a:lnSpc>
            </a:pPr>
            <a:r>
              <a:rPr lang="vi-VN" sz="2800"/>
              <a:t>a)              và                ;                   b)          và </a:t>
            </a:r>
          </a:p>
        </p:txBody>
      </p:sp>
      <p:graphicFrame>
        <p:nvGraphicFramePr>
          <p:cNvPr id="9" name="Object 8">
            <a:extLst>
              <a:ext uri="{FF2B5EF4-FFF2-40B4-BE49-F238E27FC236}">
                <a16:creationId xmlns:a16="http://schemas.microsoft.com/office/drawing/2014/main" id="{F8AB7C06-5CCF-6FD9-F0DD-7DABCC6BA44F}"/>
              </a:ext>
            </a:extLst>
          </p:cNvPr>
          <p:cNvGraphicFramePr>
            <a:graphicFrameLocks noChangeAspect="1"/>
          </p:cNvGraphicFramePr>
          <p:nvPr>
            <p:extLst>
              <p:ext uri="{D42A27DB-BD31-4B8C-83A1-F6EECF244321}">
                <p14:modId xmlns:p14="http://schemas.microsoft.com/office/powerpoint/2010/main" val="265529529"/>
              </p:ext>
            </p:extLst>
          </p:nvPr>
        </p:nvGraphicFramePr>
        <p:xfrm>
          <a:off x="2758505" y="1292615"/>
          <a:ext cx="1429612" cy="1104700"/>
        </p:xfrm>
        <a:graphic>
          <a:graphicData uri="http://schemas.openxmlformats.org/presentationml/2006/ole">
            <mc:AlternateContent xmlns:mc="http://schemas.openxmlformats.org/markup-compatibility/2006">
              <mc:Choice xmlns:v="urn:schemas-microsoft-com:vml" Requires="v">
                <p:oleObj spid="_x0000_s7235" name="Equation" r:id="rId6" imgW="558720" imgH="431640" progId="Equation.DSMT4">
                  <p:embed/>
                </p:oleObj>
              </mc:Choice>
              <mc:Fallback>
                <p:oleObj name="Equation" r:id="rId6" imgW="558720" imgH="431640" progId="Equation.DSMT4">
                  <p:embed/>
                  <p:pic>
                    <p:nvPicPr>
                      <p:cNvPr id="0" name=""/>
                      <p:cNvPicPr/>
                      <p:nvPr/>
                    </p:nvPicPr>
                    <p:blipFill>
                      <a:blip r:embed="rId7"/>
                      <a:stretch>
                        <a:fillRect/>
                      </a:stretch>
                    </p:blipFill>
                    <p:spPr>
                      <a:xfrm>
                        <a:off x="2758505" y="1292615"/>
                        <a:ext cx="1429612" cy="1104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EC99FFE-0467-1666-8386-CA1EBDA3E970}"/>
              </a:ext>
            </a:extLst>
          </p:cNvPr>
          <p:cNvGraphicFramePr>
            <a:graphicFrameLocks noChangeAspect="1"/>
          </p:cNvGraphicFramePr>
          <p:nvPr>
            <p:extLst>
              <p:ext uri="{D42A27DB-BD31-4B8C-83A1-F6EECF244321}">
                <p14:modId xmlns:p14="http://schemas.microsoft.com/office/powerpoint/2010/main" val="640908946"/>
              </p:ext>
            </p:extLst>
          </p:nvPr>
        </p:nvGraphicFramePr>
        <p:xfrm>
          <a:off x="2030343" y="2859839"/>
          <a:ext cx="2908636" cy="1001907"/>
        </p:xfrm>
        <a:graphic>
          <a:graphicData uri="http://schemas.openxmlformats.org/presentationml/2006/ole">
            <mc:AlternateContent xmlns:mc="http://schemas.openxmlformats.org/markup-compatibility/2006">
              <mc:Choice xmlns:v="urn:schemas-microsoft-com:vml" Requires="v">
                <p:oleObj spid="_x0000_s7236" name="Equation" r:id="rId8" imgW="1189409" imgH="409467" progId="Equation.DSMT4">
                  <p:embed/>
                </p:oleObj>
              </mc:Choice>
              <mc:Fallback>
                <p:oleObj name="Equation" r:id="rId8" imgW="1189409" imgH="409467" progId="Equation.DSMT4">
                  <p:embed/>
                  <p:pic>
                    <p:nvPicPr>
                      <p:cNvPr id="0" name=""/>
                      <p:cNvPicPr/>
                      <p:nvPr/>
                    </p:nvPicPr>
                    <p:blipFill>
                      <a:blip r:embed="rId9"/>
                      <a:stretch>
                        <a:fillRect/>
                      </a:stretch>
                    </p:blipFill>
                    <p:spPr>
                      <a:xfrm>
                        <a:off x="2030343" y="2859839"/>
                        <a:ext cx="2908636" cy="100190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26138A3-E141-A815-53EB-C83F42046AD1}"/>
              </a:ext>
            </a:extLst>
          </p:cNvPr>
          <p:cNvGraphicFramePr>
            <a:graphicFrameLocks noChangeAspect="1"/>
          </p:cNvGraphicFramePr>
          <p:nvPr>
            <p:extLst>
              <p:ext uri="{D42A27DB-BD31-4B8C-83A1-F6EECF244321}">
                <p14:modId xmlns:p14="http://schemas.microsoft.com/office/powerpoint/2010/main" val="1089233867"/>
              </p:ext>
            </p:extLst>
          </p:nvPr>
        </p:nvGraphicFramePr>
        <p:xfrm>
          <a:off x="5365881" y="2881757"/>
          <a:ext cx="3359568" cy="1001907"/>
        </p:xfrm>
        <a:graphic>
          <a:graphicData uri="http://schemas.openxmlformats.org/presentationml/2006/ole">
            <mc:AlternateContent xmlns:mc="http://schemas.openxmlformats.org/markup-compatibility/2006">
              <mc:Choice xmlns:v="urn:schemas-microsoft-com:vml" Requires="v">
                <p:oleObj spid="_x0000_s7237" name="Equation" r:id="rId10" imgW="1341906" imgH="399752" progId="Equation.DSMT4">
                  <p:embed/>
                </p:oleObj>
              </mc:Choice>
              <mc:Fallback>
                <p:oleObj name="Equation" r:id="rId10" imgW="1341906" imgH="399752" progId="Equation.DSMT4">
                  <p:embed/>
                  <p:pic>
                    <p:nvPicPr>
                      <p:cNvPr id="0" name=""/>
                      <p:cNvPicPr/>
                      <p:nvPr/>
                    </p:nvPicPr>
                    <p:blipFill>
                      <a:blip r:embed="rId11"/>
                      <a:stretch>
                        <a:fillRect/>
                      </a:stretch>
                    </p:blipFill>
                    <p:spPr>
                      <a:xfrm>
                        <a:off x="5365881" y="2881757"/>
                        <a:ext cx="3359568" cy="100190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EC6BDE8-336C-30BC-88E9-38F03C30A038}"/>
              </a:ext>
            </a:extLst>
          </p:cNvPr>
          <p:cNvGraphicFramePr>
            <a:graphicFrameLocks noChangeAspect="1"/>
          </p:cNvGraphicFramePr>
          <p:nvPr>
            <p:extLst>
              <p:ext uri="{D42A27DB-BD31-4B8C-83A1-F6EECF244321}">
                <p14:modId xmlns:p14="http://schemas.microsoft.com/office/powerpoint/2010/main" val="4151045927"/>
              </p:ext>
            </p:extLst>
          </p:nvPr>
        </p:nvGraphicFramePr>
        <p:xfrm>
          <a:off x="3771820" y="5153906"/>
          <a:ext cx="2783981" cy="1115364"/>
        </p:xfrm>
        <a:graphic>
          <a:graphicData uri="http://schemas.openxmlformats.org/presentationml/2006/ole">
            <mc:AlternateContent xmlns:mc="http://schemas.openxmlformats.org/markup-compatibility/2006">
              <mc:Choice xmlns:v="urn:schemas-microsoft-com:vml" Requires="v">
                <p:oleObj spid="_x0000_s7238" name="Equation" r:id="rId12" imgW="999147" imgH="399752" progId="Equation.DSMT4">
                  <p:embed/>
                </p:oleObj>
              </mc:Choice>
              <mc:Fallback>
                <p:oleObj name="Equation" r:id="rId12" imgW="999147" imgH="399752" progId="Equation.DSMT4">
                  <p:embed/>
                  <p:pic>
                    <p:nvPicPr>
                      <p:cNvPr id="0" name=""/>
                      <p:cNvPicPr/>
                      <p:nvPr/>
                    </p:nvPicPr>
                    <p:blipFill>
                      <a:blip r:embed="rId13"/>
                      <a:stretch>
                        <a:fillRect/>
                      </a:stretch>
                    </p:blipFill>
                    <p:spPr>
                      <a:xfrm>
                        <a:off x="3771820" y="5153906"/>
                        <a:ext cx="2783981" cy="111536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AEAF0F7-9C43-724B-FCA5-B45E2B558D38}"/>
              </a:ext>
            </a:extLst>
          </p:cNvPr>
          <p:cNvSpPr txBox="1"/>
          <p:nvPr/>
        </p:nvSpPr>
        <p:spPr>
          <a:xfrm>
            <a:off x="442866" y="2302125"/>
            <a:ext cx="7490501" cy="658835"/>
          </a:xfrm>
          <a:prstGeom prst="rect">
            <a:avLst/>
          </a:prstGeom>
          <a:noFill/>
        </p:spPr>
        <p:txBody>
          <a:bodyPr wrap="square" rtlCol="0">
            <a:spAutoFit/>
          </a:bodyPr>
          <a:lstStyle/>
          <a:p>
            <a:pPr>
              <a:lnSpc>
                <a:spcPct val="150000"/>
              </a:lnSpc>
            </a:pPr>
            <a:r>
              <a:rPr lang="vi-VN" sz="2800" b="1" i="1">
                <a:solidFill>
                  <a:srgbClr val="000099"/>
                </a:solidFill>
              </a:rPr>
              <a:t>Giải:</a:t>
            </a:r>
          </a:p>
        </p:txBody>
      </p:sp>
      <p:sp>
        <p:nvSpPr>
          <p:cNvPr id="14" name="TextBox 13">
            <a:extLst>
              <a:ext uri="{FF2B5EF4-FFF2-40B4-BE49-F238E27FC236}">
                <a16:creationId xmlns:a16="http://schemas.microsoft.com/office/drawing/2014/main" id="{DA4FC27C-C154-DC8B-C4F8-0509DE2E3DE2}"/>
              </a:ext>
            </a:extLst>
          </p:cNvPr>
          <p:cNvSpPr txBox="1"/>
          <p:nvPr/>
        </p:nvSpPr>
        <p:spPr>
          <a:xfrm>
            <a:off x="442866" y="4212160"/>
            <a:ext cx="8899071" cy="658835"/>
          </a:xfrm>
          <a:prstGeom prst="rect">
            <a:avLst/>
          </a:prstGeom>
          <a:noFill/>
        </p:spPr>
        <p:txBody>
          <a:bodyPr wrap="square" rtlCol="0">
            <a:spAutoFit/>
          </a:bodyPr>
          <a:lstStyle/>
          <a:p>
            <a:pPr>
              <a:lnSpc>
                <a:spcPct val="150000"/>
              </a:lnSpc>
            </a:pPr>
            <a:r>
              <a:rPr lang="vi-VN" sz="2800"/>
              <a:t>Hai tỉ số đã cho đều bằng </a:t>
            </a:r>
          </a:p>
        </p:txBody>
      </p:sp>
      <p:sp>
        <p:nvSpPr>
          <p:cNvPr id="15" name="TextBox 14">
            <a:extLst>
              <a:ext uri="{FF2B5EF4-FFF2-40B4-BE49-F238E27FC236}">
                <a16:creationId xmlns:a16="http://schemas.microsoft.com/office/drawing/2014/main" id="{7A4523D0-DCD3-AE8C-C7B2-AEDB068CE143}"/>
              </a:ext>
            </a:extLst>
          </p:cNvPr>
          <p:cNvSpPr txBox="1"/>
          <p:nvPr/>
        </p:nvSpPr>
        <p:spPr>
          <a:xfrm>
            <a:off x="634673" y="5309276"/>
            <a:ext cx="8899071" cy="658835"/>
          </a:xfrm>
          <a:prstGeom prst="rect">
            <a:avLst/>
          </a:prstGeom>
          <a:noFill/>
        </p:spPr>
        <p:txBody>
          <a:bodyPr wrap="square" rtlCol="0">
            <a:spAutoFit/>
          </a:bodyPr>
          <a:lstStyle/>
          <a:p>
            <a:pPr>
              <a:lnSpc>
                <a:spcPct val="150000"/>
              </a:lnSpc>
            </a:pPr>
            <a:r>
              <a:rPr lang="vi-VN" sz="2800"/>
              <a:t>Vậy ta có tỉ lệ thức </a:t>
            </a:r>
          </a:p>
        </p:txBody>
      </p:sp>
      <p:graphicFrame>
        <p:nvGraphicFramePr>
          <p:cNvPr id="16" name="Object 15">
            <a:extLst>
              <a:ext uri="{FF2B5EF4-FFF2-40B4-BE49-F238E27FC236}">
                <a16:creationId xmlns:a16="http://schemas.microsoft.com/office/drawing/2014/main" id="{0397A97F-FDFE-2EB5-F60B-2DBCAB0AE7A9}"/>
              </a:ext>
            </a:extLst>
          </p:cNvPr>
          <p:cNvGraphicFramePr>
            <a:graphicFrameLocks noChangeAspect="1"/>
          </p:cNvGraphicFramePr>
          <p:nvPr>
            <p:extLst>
              <p:ext uri="{D42A27DB-BD31-4B8C-83A1-F6EECF244321}">
                <p14:modId xmlns:p14="http://schemas.microsoft.com/office/powerpoint/2010/main" val="932717923"/>
              </p:ext>
            </p:extLst>
          </p:nvPr>
        </p:nvGraphicFramePr>
        <p:xfrm>
          <a:off x="4775440" y="4069851"/>
          <a:ext cx="617538" cy="1104900"/>
        </p:xfrm>
        <a:graphic>
          <a:graphicData uri="http://schemas.openxmlformats.org/presentationml/2006/ole">
            <mc:AlternateContent xmlns:mc="http://schemas.openxmlformats.org/markup-compatibility/2006">
              <mc:Choice xmlns:v="urn:schemas-microsoft-com:vml" Requires="v">
                <p:oleObj spid="_x0000_s7239" name="Equation" r:id="rId14" imgW="241200" imgH="431640" progId="Equation.DSMT4">
                  <p:embed/>
                </p:oleObj>
              </mc:Choice>
              <mc:Fallback>
                <p:oleObj name="Equation" r:id="rId14" imgW="241200" imgH="431640" progId="Equation.DSMT4">
                  <p:embed/>
                  <p:pic>
                    <p:nvPicPr>
                      <p:cNvPr id="9" name="Object 8">
                        <a:extLst>
                          <a:ext uri="{FF2B5EF4-FFF2-40B4-BE49-F238E27FC236}">
                            <a16:creationId xmlns:a16="http://schemas.microsoft.com/office/drawing/2014/main" id="{F8AB7C06-5CCF-6FD9-F0DD-7DABCC6BA44F}"/>
                          </a:ext>
                        </a:extLst>
                      </p:cNvPr>
                      <p:cNvPicPr/>
                      <p:nvPr/>
                    </p:nvPicPr>
                    <p:blipFill>
                      <a:blip r:embed="rId15"/>
                      <a:stretch>
                        <a:fillRect/>
                      </a:stretch>
                    </p:blipFill>
                    <p:spPr>
                      <a:xfrm>
                        <a:off x="4775440" y="4069851"/>
                        <a:ext cx="617538" cy="11049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4F8F5CC-31D9-199B-FABE-0EA6928E8182}"/>
              </a:ext>
            </a:extLst>
          </p:cNvPr>
          <p:cNvGraphicFramePr>
            <a:graphicFrameLocks noChangeAspect="1"/>
          </p:cNvGraphicFramePr>
          <p:nvPr>
            <p:extLst>
              <p:ext uri="{D42A27DB-BD31-4B8C-83A1-F6EECF244321}">
                <p14:modId xmlns:p14="http://schemas.microsoft.com/office/powerpoint/2010/main" val="3519079588"/>
              </p:ext>
            </p:extLst>
          </p:nvPr>
        </p:nvGraphicFramePr>
        <p:xfrm>
          <a:off x="6555801" y="1319378"/>
          <a:ext cx="668578" cy="1136583"/>
        </p:xfrm>
        <a:graphic>
          <a:graphicData uri="http://schemas.openxmlformats.org/presentationml/2006/ole">
            <mc:AlternateContent xmlns:mc="http://schemas.openxmlformats.org/markup-compatibility/2006">
              <mc:Choice xmlns:v="urn:schemas-microsoft-com:vml" Requires="v">
                <p:oleObj spid="_x0000_s7240" name="Equation" r:id="rId16" imgW="253800" imgH="431640" progId="Equation.DSMT4">
                  <p:embed/>
                </p:oleObj>
              </mc:Choice>
              <mc:Fallback>
                <p:oleObj name="Equation" r:id="rId16" imgW="253800" imgH="431640" progId="Equation.DSMT4">
                  <p:embed/>
                  <p:pic>
                    <p:nvPicPr>
                      <p:cNvPr id="0" name=""/>
                      <p:cNvPicPr/>
                      <p:nvPr/>
                    </p:nvPicPr>
                    <p:blipFill>
                      <a:blip r:embed="rId17"/>
                      <a:stretch>
                        <a:fillRect/>
                      </a:stretch>
                    </p:blipFill>
                    <p:spPr>
                      <a:xfrm>
                        <a:off x="6555801" y="1319378"/>
                        <a:ext cx="668578" cy="113658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0A38EDF-6142-9CEF-4385-6BBB9181155C}"/>
              </a:ext>
            </a:extLst>
          </p:cNvPr>
          <p:cNvGraphicFramePr>
            <a:graphicFrameLocks noChangeAspect="1"/>
          </p:cNvGraphicFramePr>
          <p:nvPr>
            <p:extLst>
              <p:ext uri="{D42A27DB-BD31-4B8C-83A1-F6EECF244321}">
                <p14:modId xmlns:p14="http://schemas.microsoft.com/office/powerpoint/2010/main" val="1948676846"/>
              </p:ext>
            </p:extLst>
          </p:nvPr>
        </p:nvGraphicFramePr>
        <p:xfrm>
          <a:off x="7955229" y="1619853"/>
          <a:ext cx="1274704" cy="457586"/>
        </p:xfrm>
        <a:graphic>
          <a:graphicData uri="http://schemas.openxmlformats.org/presentationml/2006/ole">
            <mc:AlternateContent xmlns:mc="http://schemas.openxmlformats.org/markup-compatibility/2006">
              <mc:Choice xmlns:v="urn:schemas-microsoft-com:vml" Requires="v">
                <p:oleObj spid="_x0000_s7241" name="Equation" r:id="rId18" imgW="495000" imgH="177480" progId="Equation.DSMT4">
                  <p:embed/>
                </p:oleObj>
              </mc:Choice>
              <mc:Fallback>
                <p:oleObj name="Equation" r:id="rId18" imgW="495000" imgH="177480" progId="Equation.DSMT4">
                  <p:embed/>
                  <p:pic>
                    <p:nvPicPr>
                      <p:cNvPr id="0" name=""/>
                      <p:cNvPicPr/>
                      <p:nvPr/>
                    </p:nvPicPr>
                    <p:blipFill>
                      <a:blip r:embed="rId19"/>
                      <a:stretch>
                        <a:fillRect/>
                      </a:stretch>
                    </p:blipFill>
                    <p:spPr>
                      <a:xfrm>
                        <a:off x="7955229" y="1619853"/>
                        <a:ext cx="1274704" cy="457586"/>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1707A024-D131-93DB-1647-0370AD36B82B}"/>
              </a:ext>
            </a:extLst>
          </p:cNvPr>
          <p:cNvGrpSpPr/>
          <p:nvPr/>
        </p:nvGrpSpPr>
        <p:grpSpPr>
          <a:xfrm>
            <a:off x="9637805" y="1909094"/>
            <a:ext cx="2488221" cy="2824719"/>
            <a:chOff x="1224643" y="2838732"/>
            <a:chExt cx="2488221" cy="2824719"/>
          </a:xfrm>
        </p:grpSpPr>
        <p:pic>
          <p:nvPicPr>
            <p:cNvPr id="20" name="Picture 19" descr="Background pattern&#10;&#10;Description automatically generated">
              <a:extLst>
                <a:ext uri="{FF2B5EF4-FFF2-40B4-BE49-F238E27FC236}">
                  <a16:creationId xmlns:a16="http://schemas.microsoft.com/office/drawing/2014/main" id="{83D42A52-2700-D4E1-7D86-02717D22D71D}"/>
                </a:ext>
              </a:extLst>
            </p:cNvPr>
            <p:cNvPicPr>
              <a:picLocks noChangeAspect="1"/>
            </p:cNvPicPr>
            <p:nvPr/>
          </p:nvPicPr>
          <p:blipFill rotWithShape="1">
            <a:blip r:embed="rId20" cstate="print">
              <a:extLst>
                <a:ext uri="{28A0092B-C50C-407E-A947-70E740481C1C}">
                  <a14:useLocalDpi xmlns:a14="http://schemas.microsoft.com/office/drawing/2010/main" val="0"/>
                </a:ext>
                <a:ext uri="{837473B0-CC2E-450A-ABE3-18F120FF3D39}">
                  <a1611:picAttrSrcUrl xmlns:a1611="http://schemas.microsoft.com/office/drawing/2016/11/main" xmlns="" r:id="rId21"/>
                </a:ext>
              </a:extLst>
            </a:blip>
            <a:srcRect l="20349" r="20345" b="-4"/>
            <a:stretch/>
          </p:blipFill>
          <p:spPr>
            <a:xfrm>
              <a:off x="1224643" y="2838732"/>
              <a:ext cx="2488221" cy="2824719"/>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21" name="Picture 20">
              <a:extLst>
                <a:ext uri="{FF2B5EF4-FFF2-40B4-BE49-F238E27FC236}">
                  <a16:creationId xmlns:a16="http://schemas.microsoft.com/office/drawing/2014/main" id="{D7544CB5-BF88-46A0-2FC4-0FB327D9D9F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87888" y="3278266"/>
              <a:ext cx="1561730" cy="1561730"/>
            </a:xfrm>
            <a:prstGeom prst="rect">
              <a:avLst/>
            </a:prstGeom>
          </p:spPr>
        </p:pic>
      </p:grpSp>
    </p:spTree>
    <p:extLst>
      <p:ext uri="{BB962C8B-B14F-4D97-AF65-F5344CB8AC3E}">
        <p14:creationId xmlns:p14="http://schemas.microsoft.com/office/powerpoint/2010/main" val="9288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16c05727-aa75-4e4a-9b5f-8a80a1165891"/>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 safety</Template>
  <TotalTime>1385</TotalTime>
  <Words>1079</Words>
  <Application>Microsoft Office PowerPoint</Application>
  <PresentationFormat>Widescreen</PresentationFormat>
  <Paragraphs>128</Paragraphs>
  <Slides>19</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Rockwell</vt:lpstr>
      <vt:lpstr>Tahoma</vt:lpstr>
      <vt:lpstr>Times New Roman</vt:lpstr>
      <vt:lpstr>Office Theme</vt:lpstr>
      <vt:lpstr>Equation</vt:lpstr>
      <vt:lpstr> TỈ LỆ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94</cp:revision>
  <dcterms:created xsi:type="dcterms:W3CDTF">2021-06-07T13:44:30Z</dcterms:created>
  <dcterms:modified xsi:type="dcterms:W3CDTF">2022-06-27T07:08:30Z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