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5" r:id="rId2"/>
    <p:sldId id="518" r:id="rId3"/>
    <p:sldId id="533" r:id="rId4"/>
    <p:sldId id="257" r:id="rId5"/>
    <p:sldId id="256" r:id="rId6"/>
    <p:sldId id="258" r:id="rId7"/>
    <p:sldId id="522" r:id="rId8"/>
    <p:sldId id="519" r:id="rId9"/>
    <p:sldId id="521" r:id="rId10"/>
    <p:sldId id="523" r:id="rId11"/>
    <p:sldId id="525" r:id="rId12"/>
    <p:sldId id="524" r:id="rId13"/>
    <p:sldId id="526" r:id="rId14"/>
    <p:sldId id="527" r:id="rId15"/>
    <p:sldId id="528" r:id="rId16"/>
    <p:sldId id="529" r:id="rId17"/>
    <p:sldId id="530" r:id="rId18"/>
    <p:sldId id="531" r:id="rId19"/>
    <p:sldId id="259" r:id="rId20"/>
    <p:sldId id="260" r:id="rId21"/>
    <p:sldId id="535" r:id="rId22"/>
    <p:sldId id="264" r:id="rId23"/>
    <p:sldId id="534" r:id="rId24"/>
    <p:sldId id="261" r:id="rId25"/>
    <p:sldId id="262" r:id="rId26"/>
    <p:sldId id="53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C12"/>
    <a:srgbClr val="FFFFFF"/>
    <a:srgbClr val="97D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5" d="100"/>
          <a:sy n="95" d="100"/>
        </p:scale>
        <p:origin x="1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E6C1-41FA-45D9-A563-E757123978C4}" type="datetimeFigureOut">
              <a:rPr lang="en-US" smtClean="0"/>
              <a:t>12/23/2022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A925C-7DCE-43F5-8F27-BF4BE2AD9FA9}" type="slidenum">
              <a:rPr lang="en-US" smtClean="0"/>
              <a:t>‹#›</a:t>
            </a:fld>
            <a:endParaRPr lang="en-US"/>
          </a:p>
        </p:txBody>
      </p:sp>
    </p:spTree>
    <p:extLst>
      <p:ext uri="{BB962C8B-B14F-4D97-AF65-F5344CB8AC3E}">
        <p14:creationId xmlns:p14="http://schemas.microsoft.com/office/powerpoint/2010/main" val="384615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08648C-DFFA-4580-99D8-F32C561C5189}" type="slidenum">
              <a:rPr lang="en-US" smtClean="0"/>
              <a:t>2</a:t>
            </a:fld>
            <a:endParaRPr lang="en-US"/>
          </a:p>
        </p:txBody>
      </p:sp>
    </p:spTree>
    <p:extLst>
      <p:ext uri="{BB962C8B-B14F-4D97-AF65-F5344CB8AC3E}">
        <p14:creationId xmlns:p14="http://schemas.microsoft.com/office/powerpoint/2010/main" val="36420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D142-1C44-4F13-912E-9382601D76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7E0DFF-21A8-425B-B245-8745F8571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134681-ADA6-4072-8BE5-3E1AD7F929C9}"/>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DD84CF2A-6D5F-4381-BE7A-61F3F7683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27BE3-2D24-4618-ABB7-C4D1AAC9291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56156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F46BA-4BCF-477D-8AEB-0FC4D47569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CB604E-9DD6-4B24-90C6-935FD78901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0F44D5-C8E6-4C23-B17B-144EEDDB6EC3}"/>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5A0AF751-4968-4F0E-8BE7-CE464FC87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3FC69-FF21-4065-B0B5-F5323EF92E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571407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4002AB-6B7C-42FB-913A-223F072058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9F1B9C-8F4A-43F3-82E8-A8151D7AB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5ED2CF-30B1-47C4-BFA9-73A0C19C588F}"/>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B9917A24-35E6-44C7-AB1E-AFB88B46F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A768F-2C61-4DA8-B144-4A5A79620EB7}"/>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794706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581402" y="0"/>
            <a:ext cx="7814853" cy="6868523"/>
          </a:xfrm>
          <a:custGeom>
            <a:avLst/>
            <a:gdLst>
              <a:gd name="connsiteX0" fmla="*/ 0 w 7814853"/>
              <a:gd name="connsiteY0" fmla="*/ 0 h 6868522"/>
              <a:gd name="connsiteX1" fmla="*/ 7814853 w 7814853"/>
              <a:gd name="connsiteY1" fmla="*/ 0 h 6868522"/>
              <a:gd name="connsiteX2" fmla="*/ 7814853 w 7814853"/>
              <a:gd name="connsiteY2" fmla="*/ 6868522 h 6868522"/>
              <a:gd name="connsiteX3" fmla="*/ 4047943 w 7814853"/>
              <a:gd name="connsiteY3" fmla="*/ 6868522 h 6868522"/>
              <a:gd name="connsiteX4" fmla="*/ 2297383 w 7814853"/>
              <a:gd name="connsiteY4" fmla="*/ 3363323 h 6868522"/>
              <a:gd name="connsiteX5" fmla="*/ 1746929 w 7814853"/>
              <a:gd name="connsiteY5" fmla="*/ 3271883 h 6868522"/>
              <a:gd name="connsiteX6" fmla="*/ 0 w 7814853"/>
              <a:gd name="connsiteY6" fmla="*/ 247777 h 686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4853" h="6868522">
                <a:moveTo>
                  <a:pt x="0" y="0"/>
                </a:moveTo>
                <a:lnTo>
                  <a:pt x="7814853" y="0"/>
                </a:lnTo>
                <a:lnTo>
                  <a:pt x="7814853" y="6868522"/>
                </a:lnTo>
                <a:lnTo>
                  <a:pt x="4047943" y="6868522"/>
                </a:lnTo>
                <a:lnTo>
                  <a:pt x="2297383" y="3363323"/>
                </a:lnTo>
                <a:lnTo>
                  <a:pt x="1746929" y="3271883"/>
                </a:lnTo>
                <a:lnTo>
                  <a:pt x="0" y="247777"/>
                </a:lnTo>
                <a:close/>
              </a:path>
            </a:pathLst>
          </a:custGeom>
          <a:solidFill>
            <a:srgbClr val="E6E6E6"/>
          </a:solidFill>
        </p:spPr>
        <p:txBody>
          <a:bodyPr wrap="square">
            <a:noAutofit/>
          </a:bodyPr>
          <a:lstStyle/>
          <a:p>
            <a:endParaRPr lang="en-US"/>
          </a:p>
        </p:txBody>
      </p:sp>
      <p:sp>
        <p:nvSpPr>
          <p:cNvPr id="2" name="Date Placeholder 1"/>
          <p:cNvSpPr>
            <a:spLocks noGrp="1"/>
          </p:cNvSpPr>
          <p:nvPr>
            <p:ph type="dt" sz="half" idx="10"/>
          </p:nvPr>
        </p:nvSpPr>
        <p:spPr/>
        <p:txBody>
          <a:bodyPr/>
          <a:lstStyle/>
          <a:p>
            <a:fld id="{EDE8B11B-6CB3-43B5-B9E8-259FB65B0743}" type="datetimeFigureOut">
              <a:rPr lang="en-US" smtClean="0"/>
              <a:t>12/23/2022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34CF54C-FA28-4969-B654-5B65D226AFD9}" type="slidenum">
              <a:rPr lang="en-US" smtClean="0"/>
              <a:t>‹#›</a:t>
            </a:fld>
            <a:endParaRPr lang="en-US" dirty="0"/>
          </a:p>
        </p:txBody>
      </p:sp>
    </p:spTree>
    <p:extLst>
      <p:ext uri="{BB962C8B-B14F-4D97-AF65-F5344CB8AC3E}">
        <p14:creationId xmlns:p14="http://schemas.microsoft.com/office/powerpoint/2010/main" val="459621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37D08-F77F-46BB-B6A7-D5849E139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4AFE63-0C06-4A71-A9B6-1F96F6B2B6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FEDA8-80B9-45BB-B00B-F2909E9E52B7}"/>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849F755E-01D3-4018-A834-432B973DC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8539A-C36C-425B-B055-DEB6B420205E}"/>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218343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5D11D-DA62-4DBD-8B77-E6CBD8973F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D3013FB-1FED-40A1-A5AF-8CE710EEE7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1B2AB-670A-4F62-8BDE-E2C9E1DA52CB}"/>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DC511D0A-23D0-4AD9-A130-C709053F4A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C046B-F257-42FA-87BB-1CD0A5943C35}"/>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399203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8DB09-2A10-4531-BF71-6448FF205C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EB5AF2-2FFE-4933-ABCD-5A900F602D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954EE0-E8E7-44F7-A03C-3AB8A7A524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CB45D-7D1B-4851-B30D-CB5419DCE224}"/>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6" name="Footer Placeholder 5">
            <a:extLst>
              <a:ext uri="{FF2B5EF4-FFF2-40B4-BE49-F238E27FC236}">
                <a16:creationId xmlns:a16="http://schemas.microsoft.com/office/drawing/2014/main" id="{0B36FC0B-5C64-42E2-97F4-CD7F069B18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A32D05-B649-4525-A397-A5C3127816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571010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4CE71-DC4B-4648-ACA6-4BD9D5305B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03152D-1CA0-45DD-98F5-A73368676E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6B6C96-9FAF-468D-B0BB-5FBE896B83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BF189B-280C-470F-9963-FEA5903EC0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B1E4E0-7035-4AF5-8206-342B0CB0F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FD4F7E-914C-44D5-B079-B6AE46E382BE}"/>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8" name="Footer Placeholder 7">
            <a:extLst>
              <a:ext uri="{FF2B5EF4-FFF2-40B4-BE49-F238E27FC236}">
                <a16:creationId xmlns:a16="http://schemas.microsoft.com/office/drawing/2014/main" id="{4E152785-871F-4E91-B7BB-445E96F7E9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9712E-6A12-4DDF-9180-69BC93E4ABA9}"/>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219983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A2D3-B1CE-49D5-AEEB-A31761BEC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5A60EE-73E1-456F-8804-BAECEF37574C}"/>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4" name="Footer Placeholder 3">
            <a:extLst>
              <a:ext uri="{FF2B5EF4-FFF2-40B4-BE49-F238E27FC236}">
                <a16:creationId xmlns:a16="http://schemas.microsoft.com/office/drawing/2014/main" id="{38B2E4BE-BB74-4919-98F9-D1EB0583A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44E5E2-8E01-4D6F-A05B-E28094C523E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891533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B91BB-99D3-4585-8ED2-E399F1483A74}"/>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3" name="Footer Placeholder 2">
            <a:extLst>
              <a:ext uri="{FF2B5EF4-FFF2-40B4-BE49-F238E27FC236}">
                <a16:creationId xmlns:a16="http://schemas.microsoft.com/office/drawing/2014/main" id="{53752F03-4AB0-4856-8CF1-F8AEB9611C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E5516A-84F8-4753-8DED-935D9DB0994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14367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DB475-61F4-4296-A3FD-8E57BC066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F342DA-EF9B-418A-B3D5-5CBE6316D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776C63-14FE-4702-8176-E74472CA4D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14CD3-942E-4823-8BD3-246CA7B51898}"/>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6" name="Footer Placeholder 5">
            <a:extLst>
              <a:ext uri="{FF2B5EF4-FFF2-40B4-BE49-F238E27FC236}">
                <a16:creationId xmlns:a16="http://schemas.microsoft.com/office/drawing/2014/main" id="{EF05AC85-D9EA-4AD9-8164-00E0AB834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B01B3-565C-4A4C-832B-9F0EC9315642}"/>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141394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A9C68-3C07-4534-94BF-981CA6E564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68CB94-29D3-4CFE-973E-7061C2E4E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53AD6-2417-4941-B369-82694FA7C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D08F5-452A-48A7-A906-25A7F0AF4620}"/>
              </a:ext>
            </a:extLst>
          </p:cNvPr>
          <p:cNvSpPr>
            <a:spLocks noGrp="1"/>
          </p:cNvSpPr>
          <p:nvPr>
            <p:ph type="dt" sz="half" idx="10"/>
          </p:nvPr>
        </p:nvSpPr>
        <p:spPr/>
        <p:txBody>
          <a:bodyPr/>
          <a:lstStyle/>
          <a:p>
            <a:fld id="{07FB0463-EF9A-48BB-A27C-534185920F0D}" type="datetimeFigureOut">
              <a:rPr lang="en-US" smtClean="0"/>
              <a:t>12/23/2022</a:t>
            </a:fld>
            <a:endParaRPr lang="en-US"/>
          </a:p>
        </p:txBody>
      </p:sp>
      <p:sp>
        <p:nvSpPr>
          <p:cNvPr id="6" name="Footer Placeholder 5">
            <a:extLst>
              <a:ext uri="{FF2B5EF4-FFF2-40B4-BE49-F238E27FC236}">
                <a16:creationId xmlns:a16="http://schemas.microsoft.com/office/drawing/2014/main" id="{6298E2A2-870A-40F6-BB2C-EA2A0C61D2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E85C2-7092-4B9B-80B8-2F530286712F}"/>
              </a:ext>
            </a:extLst>
          </p:cNvPr>
          <p:cNvSpPr>
            <a:spLocks noGrp="1"/>
          </p:cNvSpPr>
          <p:nvPr>
            <p:ph type="sldNum" sz="quarter" idx="12"/>
          </p:nvPr>
        </p:nvSpPr>
        <p:spPr/>
        <p:txBody>
          <a:bodyPr/>
          <a:lstStyle/>
          <a:p>
            <a:fld id="{98AEE525-434C-4591-BBB6-99926703BE62}" type="slidenum">
              <a:rPr lang="en-US" smtClean="0"/>
              <a:t>‹#›</a:t>
            </a:fld>
            <a:endParaRPr lang="en-US"/>
          </a:p>
        </p:txBody>
      </p:sp>
    </p:spTree>
    <p:extLst>
      <p:ext uri="{BB962C8B-B14F-4D97-AF65-F5344CB8AC3E}">
        <p14:creationId xmlns:p14="http://schemas.microsoft.com/office/powerpoint/2010/main" val="3094223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6FD972-122B-4E9F-9477-7B74802F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5D137-4212-46D0-A215-A6112CA14D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2D27DE-5D5F-45AF-A9C7-79019A69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B0463-EF9A-48BB-A27C-534185920F0D}" type="datetimeFigureOut">
              <a:rPr lang="en-US" smtClean="0"/>
              <a:t>12/23/2022</a:t>
            </a:fld>
            <a:endParaRPr lang="en-US"/>
          </a:p>
        </p:txBody>
      </p:sp>
      <p:sp>
        <p:nvSpPr>
          <p:cNvPr id="5" name="Footer Placeholder 4">
            <a:extLst>
              <a:ext uri="{FF2B5EF4-FFF2-40B4-BE49-F238E27FC236}">
                <a16:creationId xmlns:a16="http://schemas.microsoft.com/office/drawing/2014/main" id="{FCBD1BC3-3FD6-4131-96CB-B91E4535A4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A80DAD-070E-47CB-B437-A409F0872A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EE525-434C-4591-BBB6-99926703BE62}" type="slidenum">
              <a:rPr lang="en-US" smtClean="0"/>
              <a:t>‹#›</a:t>
            </a:fld>
            <a:endParaRPr lang="en-US"/>
          </a:p>
        </p:txBody>
      </p:sp>
    </p:spTree>
    <p:extLst>
      <p:ext uri="{BB962C8B-B14F-4D97-AF65-F5344CB8AC3E}">
        <p14:creationId xmlns:p14="http://schemas.microsoft.com/office/powerpoint/2010/main" val="3557314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7.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gi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5451E72-CACC-4EDB-B5BA-196150687508}"/>
              </a:ext>
            </a:extLst>
          </p:cNvPr>
          <p:cNvGrpSpPr/>
          <p:nvPr/>
        </p:nvGrpSpPr>
        <p:grpSpPr>
          <a:xfrm>
            <a:off x="1873334" y="790377"/>
            <a:ext cx="1266795" cy="1146548"/>
            <a:chOff x="3756990" y="586409"/>
            <a:chExt cx="1051269" cy="958464"/>
          </a:xfrm>
        </p:grpSpPr>
        <p:sp>
          <p:nvSpPr>
            <p:cNvPr id="5" name="Oval 4">
              <a:extLst>
                <a:ext uri="{FF2B5EF4-FFF2-40B4-BE49-F238E27FC236}">
                  <a16:creationId xmlns:a16="http://schemas.microsoft.com/office/drawing/2014/main" id="{9E9CF258-018C-4521-A062-F5C06075325E}"/>
                </a:ext>
              </a:extLst>
            </p:cNvPr>
            <p:cNvSpPr/>
            <p:nvPr/>
          </p:nvSpPr>
          <p:spPr>
            <a:xfrm>
              <a:off x="3756990" y="586409"/>
              <a:ext cx="1051269" cy="958464"/>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Oval 5">
              <a:extLst>
                <a:ext uri="{FF2B5EF4-FFF2-40B4-BE49-F238E27FC236}">
                  <a16:creationId xmlns:a16="http://schemas.microsoft.com/office/drawing/2014/main" id="{6FE734BA-3590-4CA3-9460-AAD4EA9F62FA}"/>
                </a:ext>
              </a:extLst>
            </p:cNvPr>
            <p:cNvSpPr/>
            <p:nvPr/>
          </p:nvSpPr>
          <p:spPr>
            <a:xfrm>
              <a:off x="3871392" y="668705"/>
              <a:ext cx="822463" cy="7938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1D9C12"/>
                  </a:solidFill>
                  <a:latin typeface="#9Slide03 SVN-Kelson Sans Bold" panose="02000500000000000000" pitchFamily="2" charset="0"/>
                </a:rPr>
                <a:t>26</a:t>
              </a:r>
            </a:p>
          </p:txBody>
        </p:sp>
      </p:grpSp>
      <p:sp>
        <p:nvSpPr>
          <p:cNvPr id="7" name="Oval 6">
            <a:extLst>
              <a:ext uri="{FF2B5EF4-FFF2-40B4-BE49-F238E27FC236}">
                <a16:creationId xmlns:a16="http://schemas.microsoft.com/office/drawing/2014/main" id="{5CB899ED-C5CE-407F-A282-10815610A207}"/>
              </a:ext>
            </a:extLst>
          </p:cNvPr>
          <p:cNvSpPr/>
          <p:nvPr/>
        </p:nvSpPr>
        <p:spPr>
          <a:xfrm>
            <a:off x="1109505" y="137094"/>
            <a:ext cx="822463" cy="793872"/>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9" name="Oval 8">
            <a:extLst>
              <a:ext uri="{FF2B5EF4-FFF2-40B4-BE49-F238E27FC236}">
                <a16:creationId xmlns:a16="http://schemas.microsoft.com/office/drawing/2014/main" id="{6DA66941-F01B-4E82-91C3-5D30713F9970}"/>
              </a:ext>
            </a:extLst>
          </p:cNvPr>
          <p:cNvSpPr/>
          <p:nvPr/>
        </p:nvSpPr>
        <p:spPr>
          <a:xfrm>
            <a:off x="2389697" y="2207819"/>
            <a:ext cx="436659" cy="421480"/>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0" name="Oval 9">
            <a:extLst>
              <a:ext uri="{FF2B5EF4-FFF2-40B4-BE49-F238E27FC236}">
                <a16:creationId xmlns:a16="http://schemas.microsoft.com/office/drawing/2014/main" id="{4C6E76D9-A509-4122-8DE0-6FF0C86DB93F}"/>
              </a:ext>
            </a:extLst>
          </p:cNvPr>
          <p:cNvSpPr/>
          <p:nvPr/>
        </p:nvSpPr>
        <p:spPr>
          <a:xfrm>
            <a:off x="836490" y="1041108"/>
            <a:ext cx="822463" cy="793872"/>
          </a:xfrm>
          <a:prstGeom prst="ellipse">
            <a:avLst/>
          </a:prstGeom>
          <a:solidFill>
            <a:srgbClr val="1D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2" name="Oval 11">
            <a:extLst>
              <a:ext uri="{FF2B5EF4-FFF2-40B4-BE49-F238E27FC236}">
                <a16:creationId xmlns:a16="http://schemas.microsoft.com/office/drawing/2014/main" id="{1CA4759E-ED67-4C19-A1D1-F72B59969DF5}"/>
              </a:ext>
            </a:extLst>
          </p:cNvPr>
          <p:cNvSpPr/>
          <p:nvPr/>
        </p:nvSpPr>
        <p:spPr>
          <a:xfrm>
            <a:off x="1438034" y="1945122"/>
            <a:ext cx="583022" cy="562755"/>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3" name="Oval 12">
            <a:extLst>
              <a:ext uri="{FF2B5EF4-FFF2-40B4-BE49-F238E27FC236}">
                <a16:creationId xmlns:a16="http://schemas.microsoft.com/office/drawing/2014/main" id="{3CE7B44B-C90A-42B9-9F83-379DEAF9D570}"/>
              </a:ext>
            </a:extLst>
          </p:cNvPr>
          <p:cNvSpPr/>
          <p:nvPr/>
        </p:nvSpPr>
        <p:spPr>
          <a:xfrm>
            <a:off x="3170582" y="1876566"/>
            <a:ext cx="343183" cy="331253"/>
          </a:xfrm>
          <a:prstGeom prst="ellipse">
            <a:avLst/>
          </a:prstGeom>
          <a:solidFill>
            <a:srgbClr val="97D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endParaRPr>
          </a:p>
        </p:txBody>
      </p:sp>
      <p:sp>
        <p:nvSpPr>
          <p:cNvPr id="16" name="TextBox 15">
            <a:extLst>
              <a:ext uri="{FF2B5EF4-FFF2-40B4-BE49-F238E27FC236}">
                <a16:creationId xmlns:a16="http://schemas.microsoft.com/office/drawing/2014/main" id="{F0A30E23-92E8-41D2-90B3-09B07EBBA4A3}"/>
              </a:ext>
            </a:extLst>
          </p:cNvPr>
          <p:cNvSpPr txBox="1"/>
          <p:nvPr/>
        </p:nvSpPr>
        <p:spPr>
          <a:xfrm>
            <a:off x="3007191" y="921262"/>
            <a:ext cx="8814400" cy="1015663"/>
          </a:xfrm>
          <a:prstGeom prst="rect">
            <a:avLst/>
          </a:prstGeom>
          <a:noFill/>
        </p:spPr>
        <p:txBody>
          <a:bodyPr wrap="square" rtlCol="0">
            <a:spAutoFit/>
          </a:bodyPr>
          <a:lstStyle/>
          <a:p>
            <a:pPr algn="ctr"/>
            <a:r>
              <a:rPr lang="en-US" sz="6000" b="1" dirty="0">
                <a:solidFill>
                  <a:srgbClr val="1D9C12"/>
                </a:solidFill>
                <a:effectLst>
                  <a:outerShdw blurRad="38100" dist="38100" dir="2700000" algn="tl">
                    <a:srgbClr val="000000">
                      <a:alpha val="43137"/>
                    </a:srgbClr>
                  </a:outerShdw>
                </a:effectLst>
                <a:latin typeface="#9Slide03 SFU Helvetica Bold" panose="00000700000000000000" pitchFamily="2" charset="0"/>
              </a:rPr>
              <a:t>KHÓA LƯỠNG PHÂN</a:t>
            </a:r>
          </a:p>
        </p:txBody>
      </p:sp>
      <p:pic>
        <p:nvPicPr>
          <p:cNvPr id="3074" name="Picture 2" descr="Tại sao chúng ta phải trồng nhiều cây xanh? - Trao Group - Sản phẩm/Quà Tết  tử tế ở mức giá tử tế">
            <a:extLst>
              <a:ext uri="{FF2B5EF4-FFF2-40B4-BE49-F238E27FC236}">
                <a16:creationId xmlns:a16="http://schemas.microsoft.com/office/drawing/2014/main" id="{F3F1FBF4-5776-4E53-A2E5-9BC13099BB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 t="10000" r="-15" b="10000"/>
          <a:stretch/>
        </p:blipFill>
        <p:spPr bwMode="auto">
          <a:xfrm>
            <a:off x="4452730" y="2803964"/>
            <a:ext cx="3089409" cy="2471527"/>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6" name="Picture 4" descr="Tả con voi lớp 4">
            <a:extLst>
              <a:ext uri="{FF2B5EF4-FFF2-40B4-BE49-F238E27FC236}">
                <a16:creationId xmlns:a16="http://schemas.microsoft.com/office/drawing/2014/main" id="{E7051308-BC35-447E-ABE1-DEECD1225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3" r="8333"/>
          <a:stretch/>
        </p:blipFill>
        <p:spPr bwMode="auto">
          <a:xfrm>
            <a:off x="734667" y="2812578"/>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078" name="Picture 6" descr="Muốn biết có thành công hay không, chỉ cần chọn một trong những con vật  dưới đây | Báo dân sinh">
            <a:extLst>
              <a:ext uri="{FF2B5EF4-FFF2-40B4-BE49-F238E27FC236}">
                <a16:creationId xmlns:a16="http://schemas.microsoft.com/office/drawing/2014/main" id="{573698F4-8A5D-475A-8721-221D00CDAA2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25" r="3125"/>
          <a:stretch/>
        </p:blipFill>
        <p:spPr bwMode="auto">
          <a:xfrm>
            <a:off x="8308287" y="2803965"/>
            <a:ext cx="3089410" cy="2471528"/>
          </a:xfrm>
          <a:prstGeom prst="hexagon">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fade">
                                      <p:cBhvr>
                                        <p:cTn id="35" dur="1000"/>
                                        <p:tgtEl>
                                          <p:spTgt spid="3076"/>
                                        </p:tgtEl>
                                      </p:cBhvr>
                                    </p:animEffect>
                                    <p:anim calcmode="lin" valueType="num">
                                      <p:cBhvr>
                                        <p:cTn id="36" dur="1000" fill="hold"/>
                                        <p:tgtEl>
                                          <p:spTgt spid="3076"/>
                                        </p:tgtEl>
                                        <p:attrNameLst>
                                          <p:attrName>ppt_x</p:attrName>
                                        </p:attrNameLst>
                                      </p:cBhvr>
                                      <p:tavLst>
                                        <p:tav tm="0">
                                          <p:val>
                                            <p:strVal val="#ppt_x"/>
                                          </p:val>
                                        </p:tav>
                                        <p:tav tm="100000">
                                          <p:val>
                                            <p:strVal val="#ppt_x"/>
                                          </p:val>
                                        </p:tav>
                                      </p:tavLst>
                                    </p:anim>
                                    <p:anim calcmode="lin" valueType="num">
                                      <p:cBhvr>
                                        <p:cTn id="37" dur="1000" fill="hold"/>
                                        <p:tgtEl>
                                          <p:spTgt spid="3076"/>
                                        </p:tgtEl>
                                        <p:attrNameLst>
                                          <p:attrName>ppt_y</p:attrName>
                                        </p:attrNameLst>
                                      </p:cBhvr>
                                      <p:tavLst>
                                        <p:tav tm="0">
                                          <p:val>
                                            <p:strVal val="#ppt_y+.1"/>
                                          </p:val>
                                        </p:tav>
                                        <p:tav tm="100000">
                                          <p:val>
                                            <p:strVal val="#ppt_y"/>
                                          </p:val>
                                        </p:tav>
                                      </p:tavLst>
                                    </p:anim>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3074"/>
                                        </p:tgtEl>
                                        <p:attrNameLst>
                                          <p:attrName>style.visibility</p:attrName>
                                        </p:attrNameLst>
                                      </p:cBhvr>
                                      <p:to>
                                        <p:strVal val="visible"/>
                                      </p:to>
                                    </p:set>
                                    <p:animEffect transition="in" filter="fade">
                                      <p:cBhvr>
                                        <p:cTn id="41" dur="1000"/>
                                        <p:tgtEl>
                                          <p:spTgt spid="3074"/>
                                        </p:tgtEl>
                                      </p:cBhvr>
                                    </p:animEffect>
                                    <p:anim calcmode="lin" valueType="num">
                                      <p:cBhvr>
                                        <p:cTn id="42" dur="1000" fill="hold"/>
                                        <p:tgtEl>
                                          <p:spTgt spid="3074"/>
                                        </p:tgtEl>
                                        <p:attrNameLst>
                                          <p:attrName>ppt_x</p:attrName>
                                        </p:attrNameLst>
                                      </p:cBhvr>
                                      <p:tavLst>
                                        <p:tav tm="0">
                                          <p:val>
                                            <p:strVal val="#ppt_x"/>
                                          </p:val>
                                        </p:tav>
                                        <p:tav tm="100000">
                                          <p:val>
                                            <p:strVal val="#ppt_x"/>
                                          </p:val>
                                        </p:tav>
                                      </p:tavLst>
                                    </p:anim>
                                    <p:anim calcmode="lin" valueType="num">
                                      <p:cBhvr>
                                        <p:cTn id="43" dur="1000" fill="hold"/>
                                        <p:tgtEl>
                                          <p:spTgt spid="3074"/>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3078"/>
                                        </p:tgtEl>
                                        <p:attrNameLst>
                                          <p:attrName>style.visibility</p:attrName>
                                        </p:attrNameLst>
                                      </p:cBhvr>
                                      <p:to>
                                        <p:strVal val="visible"/>
                                      </p:to>
                                    </p:set>
                                    <p:animEffect transition="in" filter="fade">
                                      <p:cBhvr>
                                        <p:cTn id="47" dur="1000"/>
                                        <p:tgtEl>
                                          <p:spTgt spid="3078"/>
                                        </p:tgtEl>
                                      </p:cBhvr>
                                    </p:animEffect>
                                    <p:anim calcmode="lin" valueType="num">
                                      <p:cBhvr>
                                        <p:cTn id="48" dur="1000" fill="hold"/>
                                        <p:tgtEl>
                                          <p:spTgt spid="3078"/>
                                        </p:tgtEl>
                                        <p:attrNameLst>
                                          <p:attrName>ppt_x</p:attrName>
                                        </p:attrNameLst>
                                      </p:cBhvr>
                                      <p:tavLst>
                                        <p:tav tm="0">
                                          <p:val>
                                            <p:strVal val="#ppt_x"/>
                                          </p:val>
                                        </p:tav>
                                        <p:tav tm="100000">
                                          <p:val>
                                            <p:strVal val="#ppt_x"/>
                                          </p:val>
                                        </p:tav>
                                      </p:tavLst>
                                    </p:anim>
                                    <p:anim calcmode="lin" valueType="num">
                                      <p:cBhvr>
                                        <p:cTn id="49"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a16="http://schemas.microsoft.com/office/drawing/2014/main" id="{25C0AF81-EF45-46DF-AC7E-62A644B8C46C}"/>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3" name="1!e">
            <a:extLst>
              <a:ext uri="{FF2B5EF4-FFF2-40B4-BE49-F238E27FC236}">
                <a16:creationId xmlns:a16="http://schemas.microsoft.com/office/drawing/2014/main" id="{21DA5A5A-006F-43BC-858D-AE8EF8DFC967}"/>
              </a:ext>
            </a:extLst>
          </p:cNvPr>
          <p:cNvPicPr>
            <a:picLocks noChangeAspect="1"/>
          </p:cNvPicPr>
          <p:nvPr/>
        </p:nvPicPr>
        <p:blipFill rotWithShape="1">
          <a:blip r:embed="rId2"/>
          <a:srcRect l="32983" t="50154" r="31920"/>
          <a:stretch/>
        </p:blipFill>
        <p:spPr>
          <a:xfrm>
            <a:off x="1296034" y="1374339"/>
            <a:ext cx="2477047" cy="2334231"/>
          </a:xfrm>
          <a:prstGeom prst="rect">
            <a:avLst/>
          </a:prstGeom>
        </p:spPr>
      </p:pic>
      <p:sp>
        <p:nvSpPr>
          <p:cNvPr id="4" name="TextBox 3">
            <a:extLst>
              <a:ext uri="{FF2B5EF4-FFF2-40B4-BE49-F238E27FC236}">
                <a16:creationId xmlns:a16="http://schemas.microsoft.com/office/drawing/2014/main" id="{93452B39-8D4A-488C-8D89-A456F9D2E831}"/>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930D33A-6AAE-4CEA-A102-9622A0308B13}"/>
              </a:ext>
            </a:extLst>
          </p:cNvPr>
          <p:cNvSpPr txBox="1"/>
          <p:nvPr/>
        </p:nvSpPr>
        <p:spPr>
          <a:xfrm>
            <a:off x="1296034" y="2841510"/>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vảy</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90CBCD45-860A-4E53-A28E-A465499AB5A2}"/>
              </a:ext>
            </a:extLst>
          </p:cNvPr>
          <p:cNvSpPr/>
          <p:nvPr/>
        </p:nvSpPr>
        <p:spPr>
          <a:xfrm>
            <a:off x="4289894" y="3555310"/>
            <a:ext cx="4293704" cy="420342"/>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d">
            <a:extLst>
              <a:ext uri="{FF2B5EF4-FFF2-40B4-BE49-F238E27FC236}">
                <a16:creationId xmlns:a16="http://schemas.microsoft.com/office/drawing/2014/main" id="{8B3A2C33-0944-4FAE-9698-3745FA469CF7}"/>
              </a:ext>
            </a:extLst>
          </p:cNvPr>
          <p:cNvPicPr>
            <a:picLocks noChangeAspect="1"/>
          </p:cNvPicPr>
          <p:nvPr/>
        </p:nvPicPr>
        <p:blipFill rotWithShape="1">
          <a:blip r:embed="rId2"/>
          <a:srcRect t="51541" r="67426"/>
          <a:stretch/>
        </p:blipFill>
        <p:spPr>
          <a:xfrm>
            <a:off x="9100409" y="4519475"/>
            <a:ext cx="2298956" cy="2269274"/>
          </a:xfrm>
          <a:prstGeom prst="rect">
            <a:avLst/>
          </a:prstGeom>
        </p:spPr>
      </p:pic>
      <p:pic>
        <p:nvPicPr>
          <p:cNvPr id="8" name="1!e">
            <a:extLst>
              <a:ext uri="{FF2B5EF4-FFF2-40B4-BE49-F238E27FC236}">
                <a16:creationId xmlns:a16="http://schemas.microsoft.com/office/drawing/2014/main" id="{FE421FF8-D772-4EBC-88C1-77271C3368C4}"/>
              </a:ext>
            </a:extLst>
          </p:cNvPr>
          <p:cNvPicPr>
            <a:picLocks noChangeAspect="1"/>
          </p:cNvPicPr>
          <p:nvPr/>
        </p:nvPicPr>
        <p:blipFill rotWithShape="1">
          <a:blip r:embed="rId2"/>
          <a:srcRect l="32983" t="50154" r="31920"/>
          <a:stretch/>
        </p:blipFill>
        <p:spPr>
          <a:xfrm>
            <a:off x="8922318" y="1161955"/>
            <a:ext cx="2477047" cy="2334231"/>
          </a:xfrm>
          <a:prstGeom prst="rect">
            <a:avLst/>
          </a:prstGeom>
        </p:spPr>
      </p:pic>
      <p:sp>
        <p:nvSpPr>
          <p:cNvPr id="9" name="TextBox 8">
            <a:extLst>
              <a:ext uri="{FF2B5EF4-FFF2-40B4-BE49-F238E27FC236}">
                <a16:creationId xmlns:a16="http://schemas.microsoft.com/office/drawing/2014/main" id="{9F853C56-598C-4989-8E6E-A359FE485B69}"/>
              </a:ext>
            </a:extLst>
          </p:cNvPr>
          <p:cNvSpPr txBox="1"/>
          <p:nvPr/>
        </p:nvSpPr>
        <p:spPr>
          <a:xfrm>
            <a:off x="8895490"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296B9B4-54AB-4C48-8ECF-F3EDCF181E98}"/>
              </a:ext>
            </a:extLst>
          </p:cNvPr>
          <p:cNvSpPr txBox="1"/>
          <p:nvPr/>
        </p:nvSpPr>
        <p:spPr>
          <a:xfrm>
            <a:off x="8922318" y="3818667"/>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90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52129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3858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C3423B6A-0667-479D-9290-48ECCD66A0BB}"/>
              </a:ext>
            </a:extLst>
          </p:cNvPr>
          <p:cNvPicPr>
            <a:picLocks noChangeAspect="1"/>
          </p:cNvPicPr>
          <p:nvPr/>
        </p:nvPicPr>
        <p:blipFill rotWithShape="1">
          <a:blip r:embed="rId2"/>
          <a:srcRect l="32983" r="31920" b="51541"/>
          <a:stretch/>
        </p:blipFill>
        <p:spPr>
          <a:xfrm>
            <a:off x="241582" y="4177978"/>
            <a:ext cx="2279188" cy="2088012"/>
          </a:xfrm>
          <a:prstGeom prst="rect">
            <a:avLst/>
          </a:prstGeom>
        </p:spPr>
      </p:pic>
      <p:pic>
        <p:nvPicPr>
          <p:cNvPr id="3" name="1!d">
            <a:extLst>
              <a:ext uri="{FF2B5EF4-FFF2-40B4-BE49-F238E27FC236}">
                <a16:creationId xmlns:a16="http://schemas.microsoft.com/office/drawing/2014/main" id="{869BA51F-4649-4BFA-B3A1-B74F0F124F4B}"/>
              </a:ext>
            </a:extLst>
          </p:cNvPr>
          <p:cNvPicPr>
            <a:picLocks noChangeAspect="1"/>
          </p:cNvPicPr>
          <p:nvPr/>
        </p:nvPicPr>
        <p:blipFill rotWithShape="1">
          <a:blip r:embed="rId2"/>
          <a:srcRect l="67426" b="51541"/>
          <a:stretch/>
        </p:blipFill>
        <p:spPr>
          <a:xfrm>
            <a:off x="2882823" y="1027585"/>
            <a:ext cx="2115322" cy="2088012"/>
          </a:xfrm>
          <a:prstGeom prst="rect">
            <a:avLst/>
          </a:prstGeom>
        </p:spPr>
      </p:pic>
      <p:pic>
        <p:nvPicPr>
          <p:cNvPr id="4" name="1!b">
            <a:extLst>
              <a:ext uri="{FF2B5EF4-FFF2-40B4-BE49-F238E27FC236}">
                <a16:creationId xmlns:a16="http://schemas.microsoft.com/office/drawing/2014/main" id="{FEE33EAC-764E-43C1-B012-A2980381D159}"/>
              </a:ext>
            </a:extLst>
          </p:cNvPr>
          <p:cNvPicPr>
            <a:picLocks noChangeAspect="1"/>
          </p:cNvPicPr>
          <p:nvPr/>
        </p:nvPicPr>
        <p:blipFill rotWithShape="1">
          <a:blip r:embed="rId2"/>
          <a:srcRect r="67426" b="51541"/>
          <a:stretch/>
        </p:blipFill>
        <p:spPr>
          <a:xfrm>
            <a:off x="241581" y="1027585"/>
            <a:ext cx="2115322" cy="2088011"/>
          </a:xfrm>
          <a:prstGeom prst="rect">
            <a:avLst/>
          </a:prstGeom>
        </p:spPr>
      </p:pic>
      <p:pic>
        <p:nvPicPr>
          <p:cNvPr id="5" name="1!f">
            <a:extLst>
              <a:ext uri="{FF2B5EF4-FFF2-40B4-BE49-F238E27FC236}">
                <a16:creationId xmlns:a16="http://schemas.microsoft.com/office/drawing/2014/main" id="{149B73CF-4EC7-486B-B6D3-584A7E58F4FA}"/>
              </a:ext>
            </a:extLst>
          </p:cNvPr>
          <p:cNvPicPr>
            <a:picLocks noChangeAspect="1"/>
          </p:cNvPicPr>
          <p:nvPr/>
        </p:nvPicPr>
        <p:blipFill rotWithShape="1">
          <a:blip r:embed="rId2"/>
          <a:srcRect l="67426" t="54314"/>
          <a:stretch/>
        </p:blipFill>
        <p:spPr>
          <a:xfrm>
            <a:off x="2882823" y="4059656"/>
            <a:ext cx="2115322" cy="1968555"/>
          </a:xfrm>
          <a:prstGeom prst="rect">
            <a:avLst/>
          </a:prstGeom>
        </p:spPr>
      </p:pic>
      <p:sp>
        <p:nvSpPr>
          <p:cNvPr id="6" name="TextBox 5">
            <a:extLst>
              <a:ext uri="{FF2B5EF4-FFF2-40B4-BE49-F238E27FC236}">
                <a16:creationId xmlns:a16="http://schemas.microsoft.com/office/drawing/2014/main" id="{32D0E97D-6E84-4ED7-91EA-A782A1AD7FD1}"/>
              </a:ext>
            </a:extLst>
          </p:cNvPr>
          <p:cNvSpPr txBox="1"/>
          <p:nvPr/>
        </p:nvSpPr>
        <p:spPr>
          <a:xfrm>
            <a:off x="1872086" y="482755"/>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705112-825E-4BA7-87C7-388E42347133}"/>
              </a:ext>
            </a:extLst>
          </p:cNvPr>
          <p:cNvSpPr txBox="1"/>
          <p:nvPr/>
        </p:nvSpPr>
        <p:spPr>
          <a:xfrm>
            <a:off x="5029000" y="2635653"/>
            <a:ext cx="1978507"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6C440D6F-521B-451D-AC68-974C39673F8C}"/>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863DDB-D5CA-4E7D-9C03-DE960D40563F}"/>
              </a:ext>
            </a:extLst>
          </p:cNvPr>
          <p:cNvSpPr txBox="1"/>
          <p:nvPr/>
        </p:nvSpPr>
        <p:spPr>
          <a:xfrm>
            <a:off x="4624618" y="3495343"/>
            <a:ext cx="279673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pic>
        <p:nvPicPr>
          <p:cNvPr id="16" name="1!c">
            <a:extLst>
              <a:ext uri="{FF2B5EF4-FFF2-40B4-BE49-F238E27FC236}">
                <a16:creationId xmlns:a16="http://schemas.microsoft.com/office/drawing/2014/main" id="{05FEEDC4-0387-42A3-96E6-FC52D907753B}"/>
              </a:ext>
            </a:extLst>
          </p:cNvPr>
          <p:cNvPicPr>
            <a:picLocks noChangeAspect="1"/>
          </p:cNvPicPr>
          <p:nvPr/>
        </p:nvPicPr>
        <p:blipFill rotWithShape="1">
          <a:blip r:embed="rId2"/>
          <a:srcRect l="32983" r="31920" b="51541"/>
          <a:stretch/>
        </p:blipFill>
        <p:spPr>
          <a:xfrm>
            <a:off x="7193855" y="4177978"/>
            <a:ext cx="2279188" cy="2088012"/>
          </a:xfrm>
          <a:prstGeom prst="rect">
            <a:avLst/>
          </a:prstGeom>
        </p:spPr>
      </p:pic>
      <p:pic>
        <p:nvPicPr>
          <p:cNvPr id="17" name="1!d">
            <a:extLst>
              <a:ext uri="{FF2B5EF4-FFF2-40B4-BE49-F238E27FC236}">
                <a16:creationId xmlns:a16="http://schemas.microsoft.com/office/drawing/2014/main" id="{B285545F-E6DC-4FF0-A883-E281180D3563}"/>
              </a:ext>
            </a:extLst>
          </p:cNvPr>
          <p:cNvPicPr>
            <a:picLocks noChangeAspect="1"/>
          </p:cNvPicPr>
          <p:nvPr/>
        </p:nvPicPr>
        <p:blipFill rotWithShape="1">
          <a:blip r:embed="rId2"/>
          <a:srcRect l="67426" b="51541"/>
          <a:stretch/>
        </p:blipFill>
        <p:spPr>
          <a:xfrm>
            <a:off x="9835096" y="1027585"/>
            <a:ext cx="2115322" cy="2088012"/>
          </a:xfrm>
          <a:prstGeom prst="rect">
            <a:avLst/>
          </a:prstGeom>
        </p:spPr>
      </p:pic>
      <p:pic>
        <p:nvPicPr>
          <p:cNvPr id="18" name="1!b">
            <a:extLst>
              <a:ext uri="{FF2B5EF4-FFF2-40B4-BE49-F238E27FC236}">
                <a16:creationId xmlns:a16="http://schemas.microsoft.com/office/drawing/2014/main" id="{7333BDEB-7C07-4ABC-BC84-91D5E15555E5}"/>
              </a:ext>
            </a:extLst>
          </p:cNvPr>
          <p:cNvPicPr>
            <a:picLocks noChangeAspect="1"/>
          </p:cNvPicPr>
          <p:nvPr/>
        </p:nvPicPr>
        <p:blipFill rotWithShape="1">
          <a:blip r:embed="rId2"/>
          <a:srcRect r="67426" b="51541"/>
          <a:stretch/>
        </p:blipFill>
        <p:spPr>
          <a:xfrm>
            <a:off x="7193854" y="1027585"/>
            <a:ext cx="2115322" cy="2088011"/>
          </a:xfrm>
          <a:prstGeom prst="rect">
            <a:avLst/>
          </a:prstGeom>
        </p:spPr>
      </p:pic>
      <p:pic>
        <p:nvPicPr>
          <p:cNvPr id="19" name="1!f">
            <a:extLst>
              <a:ext uri="{FF2B5EF4-FFF2-40B4-BE49-F238E27FC236}">
                <a16:creationId xmlns:a16="http://schemas.microsoft.com/office/drawing/2014/main" id="{8EC9116B-E8E0-4713-B15F-090CDA6DE390}"/>
              </a:ext>
            </a:extLst>
          </p:cNvPr>
          <p:cNvPicPr>
            <a:picLocks noChangeAspect="1"/>
          </p:cNvPicPr>
          <p:nvPr/>
        </p:nvPicPr>
        <p:blipFill rotWithShape="1">
          <a:blip r:embed="rId2"/>
          <a:srcRect l="67426" t="54314"/>
          <a:stretch/>
        </p:blipFill>
        <p:spPr>
          <a:xfrm>
            <a:off x="9835096" y="4059656"/>
            <a:ext cx="2115322" cy="1968555"/>
          </a:xfrm>
          <a:prstGeom prst="rect">
            <a:avLst/>
          </a:prstGeom>
        </p:spPr>
      </p:pic>
      <p:sp>
        <p:nvSpPr>
          <p:cNvPr id="20" name="TextBox 19">
            <a:extLst>
              <a:ext uri="{FF2B5EF4-FFF2-40B4-BE49-F238E27FC236}">
                <a16:creationId xmlns:a16="http://schemas.microsoft.com/office/drawing/2014/main" id="{C7D2C2A5-F94A-44C0-9FAF-1C851BD31D12}"/>
              </a:ext>
            </a:extLst>
          </p:cNvPr>
          <p:cNvSpPr txBox="1"/>
          <p:nvPr/>
        </p:nvSpPr>
        <p:spPr>
          <a:xfrm>
            <a:off x="8415710" y="5573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9860CEF5-856F-4656-9296-5A48A12200D7}"/>
              </a:ext>
            </a:extLst>
          </p:cNvPr>
          <p:cNvSpPr txBox="1"/>
          <p:nvPr/>
        </p:nvSpPr>
        <p:spPr>
          <a:xfrm>
            <a:off x="8314395" y="3429000"/>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89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036163" y="2436934"/>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5863551" y="4247960"/>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785601" y="243693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9036163" y="4706209"/>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036163"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253333" y="965620"/>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3245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d">
            <a:extLst>
              <a:ext uri="{FF2B5EF4-FFF2-40B4-BE49-F238E27FC236}">
                <a16:creationId xmlns:a16="http://schemas.microsoft.com/office/drawing/2014/main" id="{F68529BC-6693-460D-AB6E-7461746F0D7D}"/>
              </a:ext>
            </a:extLst>
          </p:cNvPr>
          <p:cNvPicPr>
            <a:picLocks noChangeAspect="1"/>
          </p:cNvPicPr>
          <p:nvPr/>
        </p:nvPicPr>
        <p:blipFill rotWithShape="1">
          <a:blip r:embed="rId2"/>
          <a:srcRect l="67426" b="51541"/>
          <a:stretch/>
        </p:blipFill>
        <p:spPr>
          <a:xfrm>
            <a:off x="1316264" y="3444771"/>
            <a:ext cx="2298956" cy="2269275"/>
          </a:xfrm>
          <a:prstGeom prst="rect">
            <a:avLst/>
          </a:prstGeom>
        </p:spPr>
      </p:pic>
      <p:pic>
        <p:nvPicPr>
          <p:cNvPr id="3" name="1!b">
            <a:extLst>
              <a:ext uri="{FF2B5EF4-FFF2-40B4-BE49-F238E27FC236}">
                <a16:creationId xmlns:a16="http://schemas.microsoft.com/office/drawing/2014/main" id="{07B5D0B2-75C7-4A13-A401-B05D43132BC8}"/>
              </a:ext>
            </a:extLst>
          </p:cNvPr>
          <p:cNvPicPr>
            <a:picLocks noChangeAspect="1"/>
          </p:cNvPicPr>
          <p:nvPr/>
        </p:nvPicPr>
        <p:blipFill rotWithShape="1">
          <a:blip r:embed="rId2"/>
          <a:srcRect r="67426" b="51541"/>
          <a:stretch/>
        </p:blipFill>
        <p:spPr>
          <a:xfrm>
            <a:off x="1238314" y="1633746"/>
            <a:ext cx="2298956" cy="2269274"/>
          </a:xfrm>
          <a:prstGeom prst="rect">
            <a:avLst/>
          </a:prstGeom>
        </p:spPr>
      </p:pic>
      <p:sp>
        <p:nvSpPr>
          <p:cNvPr id="4" name="TextBox 3">
            <a:extLst>
              <a:ext uri="{FF2B5EF4-FFF2-40B4-BE49-F238E27FC236}">
                <a16:creationId xmlns:a16="http://schemas.microsoft.com/office/drawing/2014/main" id="{602D4B75-EEEB-485B-B2B1-DEE2C3BA0CB0}"/>
              </a:ext>
            </a:extLst>
          </p:cNvPr>
          <p:cNvSpPr txBox="1"/>
          <p:nvPr/>
        </p:nvSpPr>
        <p:spPr>
          <a:xfrm>
            <a:off x="1308410" y="100954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68D99EA-3143-4B9D-8424-F999D52A1126}"/>
              </a:ext>
            </a:extLst>
          </p:cNvPr>
          <p:cNvSpPr txBox="1"/>
          <p:nvPr/>
        </p:nvSpPr>
        <p:spPr>
          <a:xfrm>
            <a:off x="4752975" y="2599668"/>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93A08078-9F57-4084-BA62-57F343443598}"/>
              </a:ext>
            </a:extLst>
          </p:cNvPr>
          <p:cNvSpPr/>
          <p:nvPr/>
        </p:nvSpPr>
        <p:spPr>
          <a:xfrm>
            <a:off x="4944305" y="3260875"/>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1!d">
            <a:extLst>
              <a:ext uri="{FF2B5EF4-FFF2-40B4-BE49-F238E27FC236}">
                <a16:creationId xmlns:a16="http://schemas.microsoft.com/office/drawing/2014/main" id="{78070D12-280D-490C-B408-D74D3609E421}"/>
              </a:ext>
            </a:extLst>
          </p:cNvPr>
          <p:cNvPicPr>
            <a:picLocks noChangeAspect="1"/>
          </p:cNvPicPr>
          <p:nvPr/>
        </p:nvPicPr>
        <p:blipFill rotWithShape="1">
          <a:blip r:embed="rId2"/>
          <a:srcRect l="67426" b="51541"/>
          <a:stretch/>
        </p:blipFill>
        <p:spPr>
          <a:xfrm>
            <a:off x="8323682" y="4285411"/>
            <a:ext cx="2298956" cy="2269275"/>
          </a:xfrm>
          <a:prstGeom prst="rect">
            <a:avLst/>
          </a:prstGeom>
        </p:spPr>
      </p:pic>
      <p:pic>
        <p:nvPicPr>
          <p:cNvPr id="9" name="1!b">
            <a:extLst>
              <a:ext uri="{FF2B5EF4-FFF2-40B4-BE49-F238E27FC236}">
                <a16:creationId xmlns:a16="http://schemas.microsoft.com/office/drawing/2014/main" id="{1DA81AF3-8508-4555-B97B-CB8C48F7BE83}"/>
              </a:ext>
            </a:extLst>
          </p:cNvPr>
          <p:cNvPicPr>
            <a:picLocks noChangeAspect="1"/>
          </p:cNvPicPr>
          <p:nvPr/>
        </p:nvPicPr>
        <p:blipFill rotWithShape="1">
          <a:blip r:embed="rId2"/>
          <a:srcRect r="67426" b="51541"/>
          <a:stretch/>
        </p:blipFill>
        <p:spPr>
          <a:xfrm>
            <a:off x="8300459" y="1281957"/>
            <a:ext cx="2298956" cy="2269274"/>
          </a:xfrm>
          <a:prstGeom prst="rect">
            <a:avLst/>
          </a:prstGeom>
        </p:spPr>
      </p:pic>
      <p:sp>
        <p:nvSpPr>
          <p:cNvPr id="10" name="TextBox 9">
            <a:extLst>
              <a:ext uri="{FF2B5EF4-FFF2-40B4-BE49-F238E27FC236}">
                <a16:creationId xmlns:a16="http://schemas.microsoft.com/office/drawing/2014/main" id="{3C251783-3DC5-4A8F-8FDF-F19A5C7A9367}"/>
              </a:ext>
            </a:extLst>
          </p:cNvPr>
          <p:cNvSpPr txBox="1"/>
          <p:nvPr/>
        </p:nvSpPr>
        <p:spPr>
          <a:xfrm>
            <a:off x="8234636" y="833982"/>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CA558BB-FD7C-48CF-93EF-F8074E4ED18A}"/>
              </a:ext>
            </a:extLst>
          </p:cNvPr>
          <p:cNvSpPr txBox="1"/>
          <p:nvPr/>
        </p:nvSpPr>
        <p:spPr>
          <a:xfrm>
            <a:off x="8155265" y="4285411"/>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93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652369" y="244927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9652369" y="4718552"/>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4821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66DA24C5-BF46-40FE-803C-AA259A446C11}"/>
              </a:ext>
            </a:extLst>
          </p:cNvPr>
          <p:cNvPicPr>
            <a:picLocks noChangeAspect="1"/>
          </p:cNvPicPr>
          <p:nvPr/>
        </p:nvPicPr>
        <p:blipFill rotWithShape="1">
          <a:blip r:embed="rId2"/>
          <a:srcRect l="32983" r="31920" b="51541"/>
          <a:stretch/>
        </p:blipFill>
        <p:spPr>
          <a:xfrm>
            <a:off x="1002639" y="1621375"/>
            <a:ext cx="2477047" cy="2269275"/>
          </a:xfrm>
          <a:prstGeom prst="rect">
            <a:avLst/>
          </a:prstGeom>
        </p:spPr>
      </p:pic>
      <p:pic>
        <p:nvPicPr>
          <p:cNvPr id="3" name="1!f">
            <a:extLst>
              <a:ext uri="{FF2B5EF4-FFF2-40B4-BE49-F238E27FC236}">
                <a16:creationId xmlns:a16="http://schemas.microsoft.com/office/drawing/2014/main" id="{3A1422C3-1194-4F8A-B5AF-1D5184E2363B}"/>
              </a:ext>
            </a:extLst>
          </p:cNvPr>
          <p:cNvPicPr>
            <a:picLocks noChangeAspect="1"/>
          </p:cNvPicPr>
          <p:nvPr/>
        </p:nvPicPr>
        <p:blipFill rotWithShape="1">
          <a:blip r:embed="rId2"/>
          <a:srcRect l="67426" t="54314"/>
          <a:stretch/>
        </p:blipFill>
        <p:spPr>
          <a:xfrm>
            <a:off x="1002639" y="3890650"/>
            <a:ext cx="2298956" cy="2139448"/>
          </a:xfrm>
          <a:prstGeom prst="rect">
            <a:avLst/>
          </a:prstGeom>
        </p:spPr>
      </p:pic>
      <p:sp>
        <p:nvSpPr>
          <p:cNvPr id="4" name="TextBox 3">
            <a:extLst>
              <a:ext uri="{FF2B5EF4-FFF2-40B4-BE49-F238E27FC236}">
                <a16:creationId xmlns:a16="http://schemas.microsoft.com/office/drawing/2014/main" id="{48A152C7-0E4E-45C4-B763-7E8F53E683F9}"/>
              </a:ext>
            </a:extLst>
          </p:cNvPr>
          <p:cNvSpPr txBox="1"/>
          <p:nvPr/>
        </p:nvSpPr>
        <p:spPr>
          <a:xfrm>
            <a:off x="1002639" y="99717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0673F4A-C06F-4B0A-81CD-C3635084F4F4}"/>
              </a:ext>
            </a:extLst>
          </p:cNvPr>
          <p:cNvSpPr txBox="1"/>
          <p:nvPr/>
        </p:nvSpPr>
        <p:spPr>
          <a:xfrm>
            <a:off x="4604694" y="2661452"/>
            <a:ext cx="2681616"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mấy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cánh</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6" name="Arrow: Right 5">
            <a:extLst>
              <a:ext uri="{FF2B5EF4-FFF2-40B4-BE49-F238E27FC236}">
                <a16:creationId xmlns:a16="http://schemas.microsoft.com/office/drawing/2014/main" id="{54153DDB-2462-4D42-806D-860ECBD6353D}"/>
              </a:ext>
            </a:extLst>
          </p:cNvPr>
          <p:cNvSpPr/>
          <p:nvPr/>
        </p:nvSpPr>
        <p:spPr>
          <a:xfrm>
            <a:off x="4796024" y="3322659"/>
            <a:ext cx="2298956" cy="423566"/>
          </a:xfrm>
          <a:prstGeom prst="rightArrow">
            <a:avLst>
              <a:gd name="adj1" fmla="val 50000"/>
              <a:gd name="adj2" fmla="val 860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1!c">
            <a:extLst>
              <a:ext uri="{FF2B5EF4-FFF2-40B4-BE49-F238E27FC236}">
                <a16:creationId xmlns:a16="http://schemas.microsoft.com/office/drawing/2014/main" id="{81A7D106-8527-439C-807C-80CF10333D59}"/>
              </a:ext>
            </a:extLst>
          </p:cNvPr>
          <p:cNvPicPr>
            <a:picLocks noChangeAspect="1"/>
          </p:cNvPicPr>
          <p:nvPr/>
        </p:nvPicPr>
        <p:blipFill rotWithShape="1">
          <a:blip r:embed="rId2"/>
          <a:srcRect l="32983" r="31920" b="51541"/>
          <a:stretch/>
        </p:blipFill>
        <p:spPr>
          <a:xfrm>
            <a:off x="8161320" y="997172"/>
            <a:ext cx="2477047" cy="2269275"/>
          </a:xfrm>
          <a:prstGeom prst="rect">
            <a:avLst/>
          </a:prstGeom>
        </p:spPr>
      </p:pic>
      <p:pic>
        <p:nvPicPr>
          <p:cNvPr id="8" name="1!f">
            <a:extLst>
              <a:ext uri="{FF2B5EF4-FFF2-40B4-BE49-F238E27FC236}">
                <a16:creationId xmlns:a16="http://schemas.microsoft.com/office/drawing/2014/main" id="{94F08A27-A85E-4C00-B108-E9D1E15D32DF}"/>
              </a:ext>
            </a:extLst>
          </p:cNvPr>
          <p:cNvPicPr>
            <a:picLocks noChangeAspect="1"/>
          </p:cNvPicPr>
          <p:nvPr/>
        </p:nvPicPr>
        <p:blipFill rotWithShape="1">
          <a:blip r:embed="rId2"/>
          <a:srcRect l="67426" t="54314"/>
          <a:stretch/>
        </p:blipFill>
        <p:spPr>
          <a:xfrm>
            <a:off x="8161320" y="4440339"/>
            <a:ext cx="2298956" cy="2139448"/>
          </a:xfrm>
          <a:prstGeom prst="rect">
            <a:avLst/>
          </a:prstGeom>
        </p:spPr>
      </p:pic>
      <p:sp>
        <p:nvSpPr>
          <p:cNvPr id="9" name="TextBox 8">
            <a:extLst>
              <a:ext uri="{FF2B5EF4-FFF2-40B4-BE49-F238E27FC236}">
                <a16:creationId xmlns:a16="http://schemas.microsoft.com/office/drawing/2014/main" id="{2C66FDA6-7FC6-46DF-93A1-19BEDD9ABB6E}"/>
              </a:ext>
            </a:extLst>
          </p:cNvPr>
          <p:cNvSpPr txBox="1"/>
          <p:nvPr/>
        </p:nvSpPr>
        <p:spPr>
          <a:xfrm>
            <a:off x="8161320" y="44408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A0065DC-D630-4FF5-BCCF-8B2D0DB29EE8}"/>
              </a:ext>
            </a:extLst>
          </p:cNvPr>
          <p:cNvSpPr txBox="1"/>
          <p:nvPr/>
        </p:nvSpPr>
        <p:spPr>
          <a:xfrm>
            <a:off x="8072274" y="3890650"/>
            <a:ext cx="2477047"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658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9148118" y="4739945"/>
            <a:ext cx="1504875" cy="1378648"/>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7025752" y="4259034"/>
            <a:ext cx="2142625" cy="2114962"/>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009876" y="4282692"/>
            <a:ext cx="2142625" cy="2114961"/>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2866654" y="3622700"/>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57510" y="3590222"/>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10732736" y="4796774"/>
            <a:ext cx="1396680" cy="1299774"/>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478338" y="460346"/>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256AB31-AA26-4230-9D38-41184E879511}"/>
              </a:ext>
            </a:extLst>
          </p:cNvPr>
          <p:cNvSpPr txBox="1"/>
          <p:nvPr/>
        </p:nvSpPr>
        <p:spPr>
          <a:xfrm>
            <a:off x="544861" y="2822234"/>
            <a:ext cx="1538159"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BC9FBE3-94B8-4ADB-9B3A-8D5792ACE892}"/>
              </a:ext>
            </a:extLst>
          </p:cNvPr>
          <p:cNvSpPr txBox="1"/>
          <p:nvPr/>
        </p:nvSpPr>
        <p:spPr>
          <a:xfrm>
            <a:off x="2856377" y="2795074"/>
            <a:ext cx="217900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vảy</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3" name="Arrow: Down 12">
            <a:extLst>
              <a:ext uri="{FF2B5EF4-FFF2-40B4-BE49-F238E27FC236}">
                <a16:creationId xmlns:a16="http://schemas.microsoft.com/office/drawing/2014/main" id="{7DAA37CF-F4B5-4000-9BE0-8624DE38B683}"/>
              </a:ext>
            </a:extLst>
          </p:cNvPr>
          <p:cNvSpPr/>
          <p:nvPr/>
        </p:nvSpPr>
        <p:spPr>
          <a:xfrm rot="1888671">
            <a:off x="1701171" y="1049387"/>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91960289-B806-42E4-98B1-3F858DF23DF5}"/>
              </a:ext>
            </a:extLst>
          </p:cNvPr>
          <p:cNvSpPr/>
          <p:nvPr/>
        </p:nvSpPr>
        <p:spPr>
          <a:xfrm rot="19711329" flipH="1">
            <a:off x="3048716" y="1091863"/>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53326E-4E10-4942-8532-7BCC27CEF856}"/>
              </a:ext>
            </a:extLst>
          </p:cNvPr>
          <p:cNvSpPr txBox="1"/>
          <p:nvPr/>
        </p:nvSpPr>
        <p:spPr>
          <a:xfrm>
            <a:off x="5855697" y="1812731"/>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8869C73-4654-4460-B6C7-626B72E15C43}"/>
              </a:ext>
            </a:extLst>
          </p:cNvPr>
          <p:cNvSpPr txBox="1"/>
          <p:nvPr/>
        </p:nvSpPr>
        <p:spPr>
          <a:xfrm>
            <a:off x="9652369" y="1825074"/>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7" name="Arrow: Down 16">
            <a:extLst>
              <a:ext uri="{FF2B5EF4-FFF2-40B4-BE49-F238E27FC236}">
                <a16:creationId xmlns:a16="http://schemas.microsoft.com/office/drawing/2014/main" id="{38E10CF4-E809-4905-BBBC-0A18D68F6A79}"/>
              </a:ext>
            </a:extLst>
          </p:cNvPr>
          <p:cNvSpPr/>
          <p:nvPr/>
        </p:nvSpPr>
        <p:spPr>
          <a:xfrm rot="1888671">
            <a:off x="7641983" y="984475"/>
            <a:ext cx="278739" cy="9153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C80526B-F564-4EC8-8D96-328E1BD54B58}"/>
              </a:ext>
            </a:extLst>
          </p:cNvPr>
          <p:cNvSpPr/>
          <p:nvPr/>
        </p:nvSpPr>
        <p:spPr>
          <a:xfrm rot="19711329" flipH="1">
            <a:off x="9759882" y="987739"/>
            <a:ext cx="281349" cy="911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5F9C4D3-5672-4FF5-841F-B48B0461B7AF}"/>
              </a:ext>
            </a:extLst>
          </p:cNvPr>
          <p:cNvSpPr txBox="1"/>
          <p:nvPr/>
        </p:nvSpPr>
        <p:spPr>
          <a:xfrm>
            <a:off x="5603450" y="3955610"/>
            <a:ext cx="1472372"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8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06B3E2-A440-4303-8122-DFD1D7EA0FC1}"/>
              </a:ext>
            </a:extLst>
          </p:cNvPr>
          <p:cNvSpPr txBox="1"/>
          <p:nvPr/>
        </p:nvSpPr>
        <p:spPr>
          <a:xfrm>
            <a:off x="7385822" y="3925794"/>
            <a:ext cx="1472555"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10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1" name="Arrow: Down 20">
            <a:extLst>
              <a:ext uri="{FF2B5EF4-FFF2-40B4-BE49-F238E27FC236}">
                <a16:creationId xmlns:a16="http://schemas.microsoft.com/office/drawing/2014/main" id="{BF2D636C-D59E-4B06-A3BE-7E3ED66CA7FB}"/>
              </a:ext>
            </a:extLst>
          </p:cNvPr>
          <p:cNvSpPr/>
          <p:nvPr/>
        </p:nvSpPr>
        <p:spPr>
          <a:xfrm rot="1888671">
            <a:off x="6453318" y="2288754"/>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A3A662BE-1DF6-4BC3-AA4F-46217882FBA6}"/>
              </a:ext>
            </a:extLst>
          </p:cNvPr>
          <p:cNvSpPr/>
          <p:nvPr/>
        </p:nvSpPr>
        <p:spPr>
          <a:xfrm rot="19711329" flipH="1">
            <a:off x="7800863" y="233123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FB1EDD9D-E173-4592-8596-5BACD39C08F6}"/>
              </a:ext>
            </a:extLst>
          </p:cNvPr>
          <p:cNvSpPr/>
          <p:nvPr/>
        </p:nvSpPr>
        <p:spPr>
          <a:xfrm rot="1888671">
            <a:off x="9899340" y="2366170"/>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A1E88B28-2427-4673-ACF5-B53270675244}"/>
              </a:ext>
            </a:extLst>
          </p:cNvPr>
          <p:cNvSpPr/>
          <p:nvPr/>
        </p:nvSpPr>
        <p:spPr>
          <a:xfrm rot="19711329" flipH="1">
            <a:off x="11246885" y="2408646"/>
            <a:ext cx="266188" cy="16267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CC43009-1AE4-4282-9BA3-A7450F2F33C9}"/>
              </a:ext>
            </a:extLst>
          </p:cNvPr>
          <p:cNvSpPr txBox="1"/>
          <p:nvPr/>
        </p:nvSpPr>
        <p:spPr>
          <a:xfrm>
            <a:off x="9249150" y="3937070"/>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4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2586F2F-8EFB-496B-9242-3198AF501B4B}"/>
              </a:ext>
            </a:extLst>
          </p:cNvPr>
          <p:cNvSpPr txBox="1"/>
          <p:nvPr/>
        </p:nvSpPr>
        <p:spPr>
          <a:xfrm>
            <a:off x="10955026" y="3949087"/>
            <a:ext cx="1204661" cy="544830"/>
          </a:xfrm>
          <a:prstGeom prst="roundRect">
            <a:avLst/>
          </a:prstGeom>
          <a:noFill/>
          <a:ln w="38100">
            <a:solidFill>
              <a:srgbClr val="002060"/>
            </a:solidFill>
          </a:ln>
        </p:spPr>
        <p:txBody>
          <a:bodyPr wrap="square" rtlCol="0">
            <a:spAutoFit/>
          </a:bodyPr>
          <a:lstStyle/>
          <a:p>
            <a:pPr algn="ctr"/>
            <a:r>
              <a:rPr lang="en-US" sz="2600" b="1" dirty="0">
                <a:solidFill>
                  <a:srgbClr val="002060"/>
                </a:solidFill>
                <a:latin typeface="Times New Roman" panose="02020603050405020304" pitchFamily="18" charset="0"/>
                <a:cs typeface="Times New Roman" panose="02020603050405020304" pitchFamily="18" charset="0"/>
              </a:rPr>
              <a:t>2 </a:t>
            </a:r>
            <a:r>
              <a:rPr lang="en-US" sz="2600" b="1" dirty="0" err="1">
                <a:solidFill>
                  <a:srgbClr val="002060"/>
                </a:solidFill>
                <a:latin typeface="Times New Roman" panose="02020603050405020304" pitchFamily="18" charset="0"/>
                <a:cs typeface="Times New Roman" panose="02020603050405020304" pitchFamily="18" charset="0"/>
              </a:rPr>
              <a:t>cánh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57252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C4DE7-8A43-4A80-A67A-92D26957442B}"/>
              </a:ext>
            </a:extLst>
          </p:cNvPr>
          <p:cNvPicPr>
            <a:picLocks noChangeAspect="1"/>
          </p:cNvPicPr>
          <p:nvPr/>
        </p:nvPicPr>
        <p:blipFill>
          <a:blip r:embed="rId2"/>
          <a:stretch>
            <a:fillRect/>
          </a:stretch>
        </p:blipFill>
        <p:spPr>
          <a:xfrm>
            <a:off x="1214516" y="1240363"/>
            <a:ext cx="9985389" cy="5426144"/>
          </a:xfrm>
          <a:prstGeom prst="rect">
            <a:avLst/>
          </a:prstGeom>
        </p:spPr>
      </p:pic>
      <p:sp>
        <p:nvSpPr>
          <p:cNvPr id="2" name="Rectangle 1">
            <a:extLst>
              <a:ext uri="{FF2B5EF4-FFF2-40B4-BE49-F238E27FC236}">
                <a16:creationId xmlns:a16="http://schemas.microsoft.com/office/drawing/2014/main" id="{4C10D108-628B-4A51-BACF-CD3B2A0CF7D6}"/>
              </a:ext>
            </a:extLst>
          </p:cNvPr>
          <p:cNvSpPr/>
          <p:nvPr/>
        </p:nvSpPr>
        <p:spPr>
          <a:xfrm>
            <a:off x="4291854" y="5800088"/>
            <a:ext cx="6854446" cy="1210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c">
            <a:extLst>
              <a:ext uri="{FF2B5EF4-FFF2-40B4-BE49-F238E27FC236}">
                <a16:creationId xmlns:a16="http://schemas.microsoft.com/office/drawing/2014/main" id="{C8AC9EFB-0885-4DC8-ABC5-1AF27B628934}"/>
              </a:ext>
            </a:extLst>
          </p:cNvPr>
          <p:cNvPicPr>
            <a:picLocks noChangeAspect="1"/>
          </p:cNvPicPr>
          <p:nvPr/>
        </p:nvPicPr>
        <p:blipFill rotWithShape="1">
          <a:blip r:embed="rId3"/>
          <a:srcRect l="32983" r="31920" b="51541"/>
          <a:stretch/>
        </p:blipFill>
        <p:spPr>
          <a:xfrm>
            <a:off x="6614394" y="452080"/>
            <a:ext cx="1209014" cy="1107603"/>
          </a:xfrm>
          <a:prstGeom prst="rect">
            <a:avLst/>
          </a:prstGeom>
        </p:spPr>
      </p:pic>
      <p:pic>
        <p:nvPicPr>
          <p:cNvPr id="11" name="1!d">
            <a:extLst>
              <a:ext uri="{FF2B5EF4-FFF2-40B4-BE49-F238E27FC236}">
                <a16:creationId xmlns:a16="http://schemas.microsoft.com/office/drawing/2014/main" id="{3E4DCF18-BAF5-46C0-80F9-7C0B45364747}"/>
              </a:ext>
            </a:extLst>
          </p:cNvPr>
          <p:cNvPicPr>
            <a:picLocks noChangeAspect="1"/>
          </p:cNvPicPr>
          <p:nvPr/>
        </p:nvPicPr>
        <p:blipFill rotWithShape="1">
          <a:blip r:embed="rId3"/>
          <a:srcRect l="67426" b="51541"/>
          <a:stretch/>
        </p:blipFill>
        <p:spPr>
          <a:xfrm>
            <a:off x="5438876" y="266982"/>
            <a:ext cx="1345353" cy="1327984"/>
          </a:xfrm>
          <a:prstGeom prst="rect">
            <a:avLst/>
          </a:prstGeom>
        </p:spPr>
      </p:pic>
      <p:pic>
        <p:nvPicPr>
          <p:cNvPr id="12" name="1!b">
            <a:extLst>
              <a:ext uri="{FF2B5EF4-FFF2-40B4-BE49-F238E27FC236}">
                <a16:creationId xmlns:a16="http://schemas.microsoft.com/office/drawing/2014/main" id="{C9BE9C6C-AE3C-4318-9AE0-60AE6F00387F}"/>
              </a:ext>
            </a:extLst>
          </p:cNvPr>
          <p:cNvPicPr>
            <a:picLocks noChangeAspect="1"/>
          </p:cNvPicPr>
          <p:nvPr/>
        </p:nvPicPr>
        <p:blipFill rotWithShape="1">
          <a:blip r:embed="rId3"/>
          <a:srcRect r="67426" b="51541"/>
          <a:stretch/>
        </p:blipFill>
        <p:spPr>
          <a:xfrm>
            <a:off x="4481570" y="549405"/>
            <a:ext cx="1023492" cy="1010278"/>
          </a:xfrm>
          <a:prstGeom prst="rect">
            <a:avLst/>
          </a:prstGeom>
        </p:spPr>
      </p:pic>
      <p:pic>
        <p:nvPicPr>
          <p:cNvPr id="13" name="1!d">
            <a:extLst>
              <a:ext uri="{FF2B5EF4-FFF2-40B4-BE49-F238E27FC236}">
                <a16:creationId xmlns:a16="http://schemas.microsoft.com/office/drawing/2014/main" id="{AB7CDC9B-2C8A-4F57-8DF7-290158C390EE}"/>
              </a:ext>
            </a:extLst>
          </p:cNvPr>
          <p:cNvPicPr>
            <a:picLocks noChangeAspect="1"/>
          </p:cNvPicPr>
          <p:nvPr/>
        </p:nvPicPr>
        <p:blipFill rotWithShape="1">
          <a:blip r:embed="rId3"/>
          <a:srcRect t="51541" r="67426"/>
          <a:stretch/>
        </p:blipFill>
        <p:spPr>
          <a:xfrm>
            <a:off x="3524663" y="549405"/>
            <a:ext cx="1158135" cy="1143182"/>
          </a:xfrm>
          <a:prstGeom prst="rect">
            <a:avLst/>
          </a:prstGeom>
        </p:spPr>
      </p:pic>
      <p:pic>
        <p:nvPicPr>
          <p:cNvPr id="14" name="1!e">
            <a:extLst>
              <a:ext uri="{FF2B5EF4-FFF2-40B4-BE49-F238E27FC236}">
                <a16:creationId xmlns:a16="http://schemas.microsoft.com/office/drawing/2014/main" id="{55CA47DE-8279-4FA5-80B1-3375642EBE3A}"/>
              </a:ext>
            </a:extLst>
          </p:cNvPr>
          <p:cNvPicPr>
            <a:picLocks noChangeAspect="1"/>
          </p:cNvPicPr>
          <p:nvPr/>
        </p:nvPicPr>
        <p:blipFill rotWithShape="1">
          <a:blip r:embed="rId3"/>
          <a:srcRect l="32983" t="50154" r="31920"/>
          <a:stretch/>
        </p:blipFill>
        <p:spPr>
          <a:xfrm>
            <a:off x="2339801" y="549405"/>
            <a:ext cx="1247851" cy="1175905"/>
          </a:xfrm>
          <a:prstGeom prst="rect">
            <a:avLst/>
          </a:prstGeom>
        </p:spPr>
      </p:pic>
      <p:pic>
        <p:nvPicPr>
          <p:cNvPr id="15" name="1!f">
            <a:extLst>
              <a:ext uri="{FF2B5EF4-FFF2-40B4-BE49-F238E27FC236}">
                <a16:creationId xmlns:a16="http://schemas.microsoft.com/office/drawing/2014/main" id="{1A083469-6403-4D69-A2EE-5CD08C09AB50}"/>
              </a:ext>
            </a:extLst>
          </p:cNvPr>
          <p:cNvPicPr>
            <a:picLocks noChangeAspect="1"/>
          </p:cNvPicPr>
          <p:nvPr/>
        </p:nvPicPr>
        <p:blipFill rotWithShape="1">
          <a:blip r:embed="rId3"/>
          <a:srcRect l="67426" t="54314"/>
          <a:stretch/>
        </p:blipFill>
        <p:spPr>
          <a:xfrm>
            <a:off x="7764708" y="515447"/>
            <a:ext cx="1122090" cy="1044236"/>
          </a:xfrm>
          <a:prstGeom prst="rect">
            <a:avLst/>
          </a:prstGeom>
        </p:spPr>
      </p:pic>
      <p:pic>
        <p:nvPicPr>
          <p:cNvPr id="16" name="1!c">
            <a:extLst>
              <a:ext uri="{FF2B5EF4-FFF2-40B4-BE49-F238E27FC236}">
                <a16:creationId xmlns:a16="http://schemas.microsoft.com/office/drawing/2014/main" id="{421FC3F4-B895-4CB6-BFD9-225D2F72672B}"/>
              </a:ext>
            </a:extLst>
          </p:cNvPr>
          <p:cNvPicPr>
            <a:picLocks noChangeAspect="1"/>
          </p:cNvPicPr>
          <p:nvPr/>
        </p:nvPicPr>
        <p:blipFill rotWithShape="1">
          <a:blip r:embed="rId3"/>
          <a:srcRect l="32983" r="31920" b="51541"/>
          <a:stretch/>
        </p:blipFill>
        <p:spPr>
          <a:xfrm>
            <a:off x="5226344" y="5775484"/>
            <a:ext cx="1230929" cy="1127680"/>
          </a:xfrm>
          <a:prstGeom prst="rect">
            <a:avLst/>
          </a:prstGeom>
        </p:spPr>
      </p:pic>
      <p:pic>
        <p:nvPicPr>
          <p:cNvPr id="17" name="1!d">
            <a:extLst>
              <a:ext uri="{FF2B5EF4-FFF2-40B4-BE49-F238E27FC236}">
                <a16:creationId xmlns:a16="http://schemas.microsoft.com/office/drawing/2014/main" id="{69E8BC3F-851C-46D8-A260-2BA22C3BA590}"/>
              </a:ext>
            </a:extLst>
          </p:cNvPr>
          <p:cNvPicPr>
            <a:picLocks noChangeAspect="1"/>
          </p:cNvPicPr>
          <p:nvPr/>
        </p:nvPicPr>
        <p:blipFill rotWithShape="1">
          <a:blip r:embed="rId3"/>
          <a:srcRect l="67426" b="51541"/>
          <a:stretch/>
        </p:blipFill>
        <p:spPr>
          <a:xfrm>
            <a:off x="9730417" y="5797542"/>
            <a:ext cx="1057894" cy="1044236"/>
          </a:xfrm>
          <a:prstGeom prst="rect">
            <a:avLst/>
          </a:prstGeom>
        </p:spPr>
      </p:pic>
      <p:pic>
        <p:nvPicPr>
          <p:cNvPr id="18" name="1!b">
            <a:extLst>
              <a:ext uri="{FF2B5EF4-FFF2-40B4-BE49-F238E27FC236}">
                <a16:creationId xmlns:a16="http://schemas.microsoft.com/office/drawing/2014/main" id="{60F3A202-860D-4D3C-8ECC-0F74FBAD5828}"/>
              </a:ext>
            </a:extLst>
          </p:cNvPr>
          <p:cNvPicPr>
            <a:picLocks noChangeAspect="1"/>
          </p:cNvPicPr>
          <p:nvPr/>
        </p:nvPicPr>
        <p:blipFill rotWithShape="1">
          <a:blip r:embed="rId3"/>
          <a:srcRect r="67426" b="51541"/>
          <a:stretch/>
        </p:blipFill>
        <p:spPr>
          <a:xfrm>
            <a:off x="8420700" y="5829065"/>
            <a:ext cx="932195" cy="920159"/>
          </a:xfrm>
          <a:prstGeom prst="rect">
            <a:avLst/>
          </a:prstGeom>
        </p:spPr>
      </p:pic>
      <p:pic>
        <p:nvPicPr>
          <p:cNvPr id="19" name="1!d">
            <a:extLst>
              <a:ext uri="{FF2B5EF4-FFF2-40B4-BE49-F238E27FC236}">
                <a16:creationId xmlns:a16="http://schemas.microsoft.com/office/drawing/2014/main" id="{C3598761-DBF0-4BC4-B718-C1386E5D5F2E}"/>
              </a:ext>
            </a:extLst>
          </p:cNvPr>
          <p:cNvPicPr>
            <a:picLocks noChangeAspect="1"/>
          </p:cNvPicPr>
          <p:nvPr/>
        </p:nvPicPr>
        <p:blipFill rotWithShape="1">
          <a:blip r:embed="rId3"/>
          <a:srcRect t="51541" r="67426"/>
          <a:stretch/>
        </p:blipFill>
        <p:spPr>
          <a:xfrm>
            <a:off x="4103730" y="4229313"/>
            <a:ext cx="1167097" cy="1152029"/>
          </a:xfrm>
          <a:prstGeom prst="rect">
            <a:avLst/>
          </a:prstGeom>
        </p:spPr>
      </p:pic>
      <p:pic>
        <p:nvPicPr>
          <p:cNvPr id="20" name="1!e">
            <a:extLst>
              <a:ext uri="{FF2B5EF4-FFF2-40B4-BE49-F238E27FC236}">
                <a16:creationId xmlns:a16="http://schemas.microsoft.com/office/drawing/2014/main" id="{B95EAE99-F71C-438E-9B48-E4005C97AB57}"/>
              </a:ext>
            </a:extLst>
          </p:cNvPr>
          <p:cNvPicPr>
            <a:picLocks noChangeAspect="1"/>
          </p:cNvPicPr>
          <p:nvPr/>
        </p:nvPicPr>
        <p:blipFill rotWithShape="1">
          <a:blip r:embed="rId3"/>
          <a:srcRect l="32983" t="50154" r="31920"/>
          <a:stretch/>
        </p:blipFill>
        <p:spPr>
          <a:xfrm>
            <a:off x="1721405" y="4318982"/>
            <a:ext cx="1196674" cy="1127679"/>
          </a:xfrm>
          <a:prstGeom prst="rect">
            <a:avLst/>
          </a:prstGeom>
        </p:spPr>
      </p:pic>
      <p:pic>
        <p:nvPicPr>
          <p:cNvPr id="21" name="1!f">
            <a:extLst>
              <a:ext uri="{FF2B5EF4-FFF2-40B4-BE49-F238E27FC236}">
                <a16:creationId xmlns:a16="http://schemas.microsoft.com/office/drawing/2014/main" id="{8F295D41-490E-4E88-884F-8ED69419A387}"/>
              </a:ext>
            </a:extLst>
          </p:cNvPr>
          <p:cNvPicPr>
            <a:picLocks noChangeAspect="1"/>
          </p:cNvPicPr>
          <p:nvPr/>
        </p:nvPicPr>
        <p:blipFill rotWithShape="1">
          <a:blip r:embed="rId3"/>
          <a:srcRect l="67426" t="54314"/>
          <a:stretch/>
        </p:blipFill>
        <p:spPr>
          <a:xfrm>
            <a:off x="6965657" y="5775484"/>
            <a:ext cx="1024246" cy="953181"/>
          </a:xfrm>
          <a:prstGeom prst="rect">
            <a:avLst/>
          </a:prstGeom>
        </p:spPr>
      </p:pic>
      <p:sp>
        <p:nvSpPr>
          <p:cNvPr id="4" name="Rectangle 3">
            <a:extLst>
              <a:ext uri="{FF2B5EF4-FFF2-40B4-BE49-F238E27FC236}">
                <a16:creationId xmlns:a16="http://schemas.microsoft.com/office/drawing/2014/main" id="{51731D04-8A55-4B83-83CC-000F46E4A054}"/>
              </a:ext>
            </a:extLst>
          </p:cNvPr>
          <p:cNvSpPr/>
          <p:nvPr/>
        </p:nvSpPr>
        <p:spPr>
          <a:xfrm>
            <a:off x="5226344" y="4226312"/>
            <a:ext cx="382719" cy="434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23662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llpaper background, bird, branch, parrot images for desktop, section  животные - download">
            <a:extLst>
              <a:ext uri="{FF2B5EF4-FFF2-40B4-BE49-F238E27FC236}">
                <a16:creationId xmlns:a16="http://schemas.microsoft.com/office/drawing/2014/main" id="{3005B21C-C2E8-41DD-939C-87D63DD3D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645" y="-182073"/>
            <a:ext cx="7634312" cy="5600740"/>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a:extLst>
              <a:ext uri="{FF2B5EF4-FFF2-40B4-BE49-F238E27FC236}">
                <a16:creationId xmlns:a16="http://schemas.microsoft.com/office/drawing/2014/main" id="{76232F89-F867-462C-8C63-89E0BFC4E637}"/>
              </a:ext>
            </a:extLst>
          </p:cNvPr>
          <p:cNvSpPr/>
          <p:nvPr/>
        </p:nvSpPr>
        <p:spPr>
          <a:xfrm>
            <a:off x="-1633591" y="-1150705"/>
            <a:ext cx="15287945" cy="7130266"/>
          </a:xfrm>
          <a:prstGeom prst="triangle">
            <a:avLst>
              <a:gd name="adj" fmla="val 42407"/>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defTabSz="914377">
              <a:defRPr/>
            </a:pPr>
            <a:endParaRPr lang="vi-VN" dirty="0">
              <a:solidFill>
                <a:prstClr val="white"/>
              </a:solidFill>
              <a:latin typeface="Arial" panose="020B0604020202020204" pitchFamily="34" charset="0"/>
            </a:endParaRPr>
          </a:p>
        </p:txBody>
      </p:sp>
      <p:sp>
        <p:nvSpPr>
          <p:cNvPr id="6" name="9Slide.vn 17">
            <a:extLst>
              <a:ext uri="{FF2B5EF4-FFF2-40B4-BE49-F238E27FC236}">
                <a16:creationId xmlns:a16="http://schemas.microsoft.com/office/drawing/2014/main" id="{5BBAFEFC-3903-47F8-AE2B-F1EFF6FA2C4A}"/>
              </a:ext>
            </a:extLst>
          </p:cNvPr>
          <p:cNvSpPr txBox="1"/>
          <p:nvPr/>
        </p:nvSpPr>
        <p:spPr>
          <a:xfrm>
            <a:off x="2653939" y="313280"/>
            <a:ext cx="6212139" cy="1021556"/>
          </a:xfrm>
          <a:prstGeom prst="roundRect">
            <a:avLst/>
          </a:prstGeom>
          <a:noFill/>
        </p:spPr>
        <p:txBody>
          <a:bodyPr wrap="square" rtlCol="0">
            <a:spAutoFit/>
          </a:bodyPr>
          <a:lstStyle/>
          <a:p>
            <a:pPr defTabSz="914377">
              <a:defRPr/>
            </a:pPr>
            <a:r>
              <a:rPr lang="en-US" sz="5400" b="1" dirty="0">
                <a:solidFill>
                  <a:srgbClr val="F45325"/>
                </a:solidFill>
                <a:effectLst>
                  <a:outerShdw blurRad="38100" dist="38100" dir="2700000" algn="tl">
                    <a:srgbClr val="000000">
                      <a:alpha val="43137"/>
                    </a:srgbClr>
                  </a:outerShdw>
                </a:effectLst>
                <a:latin typeface="#9Slide07 SVNZero" panose="02040603050506020204" pitchFamily="18" charset="0"/>
                <a:cs typeface="Arial" pitchFamily="34" charset="0"/>
              </a:rPr>
              <a:t>NỘI DUNG BÀI HỌC</a:t>
            </a:r>
          </a:p>
        </p:txBody>
      </p:sp>
      <p:sp>
        <p:nvSpPr>
          <p:cNvPr id="9" name="Rectangle 8">
            <a:extLst>
              <a:ext uri="{FF2B5EF4-FFF2-40B4-BE49-F238E27FC236}">
                <a16:creationId xmlns:a16="http://schemas.microsoft.com/office/drawing/2014/main" id="{4FD98D00-2F5B-4509-849F-2F2382C67970}"/>
              </a:ext>
            </a:extLst>
          </p:cNvPr>
          <p:cNvSpPr/>
          <p:nvPr/>
        </p:nvSpPr>
        <p:spPr>
          <a:xfrm>
            <a:off x="5424018" y="1439333"/>
            <a:ext cx="671983" cy="54186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4BE0BC9-FD66-4125-A70C-AF3C4029554E}"/>
              </a:ext>
            </a:extLst>
          </p:cNvPr>
          <p:cNvSpPr/>
          <p:nvPr/>
        </p:nvSpPr>
        <p:spPr>
          <a:xfrm>
            <a:off x="228600" y="2069469"/>
            <a:ext cx="5195419" cy="1499065"/>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002060"/>
                </a:solidFill>
              </a:rPr>
              <a:t>Khái</a:t>
            </a:r>
            <a:r>
              <a:rPr lang="en-US" sz="3600" dirty="0">
                <a:solidFill>
                  <a:srgbClr val="002060"/>
                </a:solidFill>
              </a:rPr>
              <a:t> </a:t>
            </a:r>
            <a:r>
              <a:rPr lang="en-US" sz="3600" dirty="0" err="1">
                <a:solidFill>
                  <a:srgbClr val="002060"/>
                </a:solidFill>
              </a:rPr>
              <a:t>niệm</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1" name="Rectangle: Rounded Corners 10">
            <a:extLst>
              <a:ext uri="{FF2B5EF4-FFF2-40B4-BE49-F238E27FC236}">
                <a16:creationId xmlns:a16="http://schemas.microsoft.com/office/drawing/2014/main" id="{4A9FE018-2331-4BD6-8EFE-72DA104FB2B8}"/>
              </a:ext>
            </a:extLst>
          </p:cNvPr>
          <p:cNvSpPr/>
          <p:nvPr/>
        </p:nvSpPr>
        <p:spPr>
          <a:xfrm>
            <a:off x="6254697" y="5042870"/>
            <a:ext cx="5099105" cy="1438799"/>
          </a:xfrm>
          <a:prstGeom prst="round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2060"/>
                </a:solidFill>
              </a:rPr>
              <a:t>  </a:t>
            </a:r>
            <a:r>
              <a:rPr lang="en-US" sz="3600" dirty="0" err="1">
                <a:solidFill>
                  <a:srgbClr val="002060"/>
                </a:solidFill>
              </a:rPr>
              <a:t>Xây</a:t>
            </a:r>
            <a:r>
              <a:rPr lang="en-US" sz="3600" dirty="0">
                <a:solidFill>
                  <a:srgbClr val="002060"/>
                </a:solidFill>
              </a:rPr>
              <a:t> </a:t>
            </a:r>
            <a:r>
              <a:rPr lang="en-US" sz="3600" dirty="0" err="1">
                <a:solidFill>
                  <a:srgbClr val="002060"/>
                </a:solidFill>
              </a:rPr>
              <a:t>dựng</a:t>
            </a:r>
            <a:r>
              <a:rPr lang="en-US" sz="3600" dirty="0">
                <a:solidFill>
                  <a:srgbClr val="002060"/>
                </a:solidFill>
              </a:rPr>
              <a:t> </a:t>
            </a:r>
          </a:p>
          <a:p>
            <a:pPr lvl="0" algn="ctr"/>
            <a:r>
              <a:rPr lang="en-US" sz="3600" dirty="0" err="1">
                <a:solidFill>
                  <a:srgbClr val="002060"/>
                </a:solidFill>
              </a:rPr>
              <a:t>khóa</a:t>
            </a:r>
            <a:r>
              <a:rPr lang="en-US" sz="3600" dirty="0">
                <a:solidFill>
                  <a:srgbClr val="002060"/>
                </a:solidFill>
              </a:rPr>
              <a:t> </a:t>
            </a:r>
            <a:r>
              <a:rPr lang="en-US" sz="3600" dirty="0" err="1">
                <a:solidFill>
                  <a:srgbClr val="002060"/>
                </a:solidFill>
              </a:rPr>
              <a:t>lưỡng</a:t>
            </a:r>
            <a:r>
              <a:rPr lang="en-US" sz="3600" dirty="0">
                <a:solidFill>
                  <a:srgbClr val="002060"/>
                </a:solidFill>
              </a:rPr>
              <a:t> </a:t>
            </a:r>
            <a:r>
              <a:rPr lang="en-US" sz="3600" dirty="0" err="1">
                <a:solidFill>
                  <a:srgbClr val="002060"/>
                </a:solidFill>
              </a:rPr>
              <a:t>phân</a:t>
            </a:r>
            <a:endParaRPr lang="en-US" sz="3600" dirty="0">
              <a:solidFill>
                <a:srgbClr val="002060"/>
              </a:solidFill>
            </a:endParaRPr>
          </a:p>
        </p:txBody>
      </p:sp>
      <p:sp>
        <p:nvSpPr>
          <p:cNvPr id="15" name="Oval 14">
            <a:extLst>
              <a:ext uri="{FF2B5EF4-FFF2-40B4-BE49-F238E27FC236}">
                <a16:creationId xmlns:a16="http://schemas.microsoft.com/office/drawing/2014/main" id="{B99CB6D1-9E4F-4B33-BBFE-E6BC7EC011A9}"/>
              </a:ext>
            </a:extLst>
          </p:cNvPr>
          <p:cNvSpPr/>
          <p:nvPr/>
        </p:nvSpPr>
        <p:spPr>
          <a:xfrm>
            <a:off x="5111923" y="2183236"/>
            <a:ext cx="1259551" cy="1162833"/>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1</a:t>
            </a:r>
          </a:p>
        </p:txBody>
      </p:sp>
      <p:sp>
        <p:nvSpPr>
          <p:cNvPr id="16" name="Oval 15">
            <a:extLst>
              <a:ext uri="{FF2B5EF4-FFF2-40B4-BE49-F238E27FC236}">
                <a16:creationId xmlns:a16="http://schemas.microsoft.com/office/drawing/2014/main" id="{2C5285E7-1C29-47A1-B21F-928D7C482CC4}"/>
              </a:ext>
            </a:extLst>
          </p:cNvPr>
          <p:cNvSpPr/>
          <p:nvPr/>
        </p:nvSpPr>
        <p:spPr>
          <a:xfrm>
            <a:off x="5168846" y="5135294"/>
            <a:ext cx="1270055" cy="1246457"/>
          </a:xfrm>
          <a:prstGeom prst="ellipse">
            <a:avLst/>
          </a:prstGeom>
          <a:solidFill>
            <a:schemeClr val="bg1"/>
          </a:solidFill>
          <a:ln>
            <a:solidFill>
              <a:srgbClr val="00B050"/>
            </a:solidFill>
          </a:ln>
          <a:effectLst>
            <a:glow rad="101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002060"/>
                </a:solidFill>
              </a:rPr>
              <a:t>2</a:t>
            </a:r>
          </a:p>
        </p:txBody>
      </p:sp>
      <p:pic>
        <p:nvPicPr>
          <p:cNvPr id="2052" name="Picture 4" descr="Data classification - Free miscellaneous icons">
            <a:extLst>
              <a:ext uri="{FF2B5EF4-FFF2-40B4-BE49-F238E27FC236}">
                <a16:creationId xmlns:a16="http://schemas.microsoft.com/office/drawing/2014/main" id="{EE5709CD-B5BE-4D4C-82CB-20AAE871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336" y="4026897"/>
            <a:ext cx="2031945" cy="203194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Classification - Free maps and location icons">
            <a:extLst>
              <a:ext uri="{FF2B5EF4-FFF2-40B4-BE49-F238E27FC236}">
                <a16:creationId xmlns:a16="http://schemas.microsoft.com/office/drawing/2014/main" id="{639E8BD2-68EB-4104-B02F-4108B5933D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6" descr="Classification - Free maps and location icons">
            <a:extLst>
              <a:ext uri="{FF2B5EF4-FFF2-40B4-BE49-F238E27FC236}">
                <a16:creationId xmlns:a16="http://schemas.microsoft.com/office/drawing/2014/main" id="{E93D1AB3-F21E-4887-95B6-921F5F006A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7536" y="2923217"/>
            <a:ext cx="1607523" cy="1607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21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16" presetClass="entr" presetSubtype="21"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1000"/>
                                        <p:tgtEl>
                                          <p:spTgt spid="19"/>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fltVal val="0"/>
                                          </p:val>
                                        </p:tav>
                                        <p:tav tm="100000">
                                          <p:val>
                                            <p:strVal val="#ppt_w"/>
                                          </p:val>
                                        </p:tav>
                                      </p:tavLst>
                                    </p:anim>
                                    <p:anim calcmode="lin" valueType="num">
                                      <p:cBhvr>
                                        <p:cTn id="22" dur="1000" fill="hold"/>
                                        <p:tgtEl>
                                          <p:spTgt spid="16"/>
                                        </p:tgtEl>
                                        <p:attrNameLst>
                                          <p:attrName>ppt_h</p:attrName>
                                        </p:attrNameLst>
                                      </p:cBhvr>
                                      <p:tavLst>
                                        <p:tav tm="0">
                                          <p:val>
                                            <p:fltVal val="0"/>
                                          </p:val>
                                        </p:tav>
                                        <p:tav tm="100000">
                                          <p:val>
                                            <p:strVal val="#ppt_h"/>
                                          </p:val>
                                        </p:tav>
                                      </p:tavLst>
                                    </p:anim>
                                    <p:animEffect transition="in" filter="fade">
                                      <p:cBhvr>
                                        <p:cTn id="23" dur="1000"/>
                                        <p:tgtEl>
                                          <p:spTgt spid="1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Effect transition="in" filter="fade">
                                      <p:cBhvr>
                                        <p:cTn id="28" dur="1000"/>
                                        <p:tgtEl>
                                          <p:spTgt spid="11"/>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F71126-8094-44B4-A0DE-B96331191EE3}"/>
              </a:ext>
            </a:extLst>
          </p:cNvPr>
          <p:cNvSpPr txBox="1"/>
          <p:nvPr/>
        </p:nvSpPr>
        <p:spPr>
          <a:xfrm>
            <a:off x="478543" y="662633"/>
            <a:ext cx="4918647" cy="5532733"/>
          </a:xfrm>
          <a:prstGeom prst="rect">
            <a:avLst/>
          </a:prstGeom>
          <a:noFill/>
        </p:spPr>
        <p:txBody>
          <a:bodyPr wrap="square">
            <a:spAutoFit/>
          </a:bodyPr>
          <a:lstStyle/>
          <a:p>
            <a:pPr algn="just">
              <a:lnSpc>
                <a:spcPct val="150000"/>
              </a:lnSpc>
            </a:pPr>
            <a:r>
              <a:rPr lang="vi-VN" sz="2400" b="1" i="0" dirty="0">
                <a:effectLst/>
                <a:latin typeface="+mj-lt"/>
              </a:rPr>
              <a:t>Bước 1:</a:t>
            </a:r>
            <a:r>
              <a:rPr lang="vi-VN" sz="2400" b="0" i="0" dirty="0">
                <a:effectLst/>
                <a:latin typeface="+mj-lt"/>
              </a:rPr>
              <a:t> Lựa chọn đặc điểm để phân chia được các loài cần phân loại thành hai nhóm</a:t>
            </a:r>
            <a:r>
              <a:rPr lang="en-US" sz="2400" b="0" i="0" dirty="0">
                <a:effectLst/>
                <a:latin typeface="+mj-lt"/>
              </a:rPr>
              <a:t>. </a:t>
            </a:r>
            <a:r>
              <a:rPr lang="en-US" sz="2400" dirty="0">
                <a:latin typeface="+mj-lt"/>
              </a:rPr>
              <a:t>T</a:t>
            </a:r>
            <a:r>
              <a:rPr lang="vi-VN" sz="2400" b="0" i="0" dirty="0">
                <a:effectLst/>
                <a:latin typeface="+mj-lt"/>
              </a:rPr>
              <a:t>rên cơ sở trả lời câu hỏi </a:t>
            </a:r>
            <a:r>
              <a:rPr lang="vi-VN" sz="3600" b="1" i="0" dirty="0">
                <a:solidFill>
                  <a:srgbClr val="FF0000"/>
                </a:solidFill>
                <a:effectLst/>
                <a:latin typeface="+mj-lt"/>
              </a:rPr>
              <a:t>có hay không</a:t>
            </a:r>
            <a:r>
              <a:rPr lang="vi-VN" sz="2400" b="0" i="0" dirty="0">
                <a:solidFill>
                  <a:srgbClr val="FF0000"/>
                </a:solidFill>
                <a:effectLst/>
                <a:latin typeface="+mj-lt"/>
              </a:rPr>
              <a:t> </a:t>
            </a:r>
            <a:r>
              <a:rPr lang="vi-VN" sz="2400" b="0" i="0" dirty="0">
                <a:effectLst/>
                <a:latin typeface="+mj-lt"/>
              </a:rPr>
              <a:t>có đặc điểm đó, ta có thể xếp các động vật thành hai nhóm). Tiếp tục cách làm như vậy ở từng nhóm nhỏ tiếp theo đến khi xác định được từng loài.</a:t>
            </a:r>
          </a:p>
          <a:p>
            <a:pPr algn="just">
              <a:lnSpc>
                <a:spcPct val="150000"/>
              </a:lnSpc>
            </a:pPr>
            <a:r>
              <a:rPr lang="vi-VN" sz="2400" b="1" i="0" dirty="0">
                <a:effectLst/>
                <a:latin typeface="+mj-lt"/>
              </a:rPr>
              <a:t>Bước 2:</a:t>
            </a:r>
            <a:r>
              <a:rPr lang="vi-VN" sz="2400" b="0" i="0" dirty="0">
                <a:effectLst/>
                <a:latin typeface="+mj-lt"/>
              </a:rPr>
              <a:t> Lập </a:t>
            </a:r>
            <a:r>
              <a:rPr lang="vi-VN" sz="3600" b="1" i="0" dirty="0">
                <a:solidFill>
                  <a:srgbClr val="FF0000"/>
                </a:solidFill>
                <a:effectLst/>
                <a:latin typeface="+mj-lt"/>
              </a:rPr>
              <a:t>sơ đồ </a:t>
            </a:r>
            <a:r>
              <a:rPr lang="vi-VN" sz="2400" b="0" i="0" dirty="0">
                <a:effectLst/>
                <a:latin typeface="+mj-lt"/>
              </a:rPr>
              <a:t>phân loại</a:t>
            </a:r>
          </a:p>
        </p:txBody>
      </p:sp>
      <p:pic>
        <p:nvPicPr>
          <p:cNvPr id="4" name="Picture 3">
            <a:extLst>
              <a:ext uri="{FF2B5EF4-FFF2-40B4-BE49-F238E27FC236}">
                <a16:creationId xmlns:a16="http://schemas.microsoft.com/office/drawing/2014/main" id="{33FA6D72-0E9B-47B7-8F5D-E0F715F67515}"/>
              </a:ext>
            </a:extLst>
          </p:cNvPr>
          <p:cNvPicPr>
            <a:picLocks noChangeAspect="1"/>
          </p:cNvPicPr>
          <p:nvPr/>
        </p:nvPicPr>
        <p:blipFill>
          <a:blip r:embed="rId2"/>
          <a:stretch>
            <a:fillRect/>
          </a:stretch>
        </p:blipFill>
        <p:spPr>
          <a:xfrm>
            <a:off x="5397190" y="1214056"/>
            <a:ext cx="6789208" cy="4093922"/>
          </a:xfrm>
          <a:prstGeom prst="rect">
            <a:avLst/>
          </a:prstGeom>
        </p:spPr>
      </p:pic>
      <p:pic>
        <p:nvPicPr>
          <p:cNvPr id="6" name="Picture 2" descr="NINA Irregular Verbs | Baamboozle">
            <a:extLst>
              <a:ext uri="{FF2B5EF4-FFF2-40B4-BE49-F238E27FC236}">
                <a16:creationId xmlns:a16="http://schemas.microsoft.com/office/drawing/2014/main" id="{DAB61C03-E619-4E97-8319-1C8E0B7864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7593" y="4440994"/>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75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chool Student">
            <a:extLst>
              <a:ext uri="{FF2B5EF4-FFF2-40B4-BE49-F238E27FC236}">
                <a16:creationId xmlns:a16="http://schemas.microsoft.com/office/drawing/2014/main" id="{6CA4F929-4D3E-4E43-9FD6-E5A80BBB089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val="0"/>
              </a:ext>
            </a:extLst>
          </a:blip>
          <a:srcRect/>
          <a:stretch>
            <a:fillRect/>
          </a:stretch>
        </p:blipFill>
        <p:spPr bwMode="auto">
          <a:xfrm>
            <a:off x="3851275" y="0"/>
            <a:ext cx="83407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01070A-7FDA-4048-82FA-3B1FCC52EB77}"/>
              </a:ext>
            </a:extLst>
          </p:cNvPr>
          <p:cNvSpPr txBox="1"/>
          <p:nvPr/>
        </p:nvSpPr>
        <p:spPr>
          <a:xfrm>
            <a:off x="0" y="1683365"/>
            <a:ext cx="5252223" cy="2848369"/>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a:t>
            </a:r>
          </a:p>
          <a:p>
            <a:pPr algn="ctr">
              <a:lnSpc>
                <a:spcPct val="150000"/>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nhân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56274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50E600-EA76-4842-8C88-64F215D534D1}"/>
              </a:ext>
            </a:extLst>
          </p:cNvPr>
          <p:cNvSpPr txBox="1"/>
          <p:nvPr/>
        </p:nvSpPr>
        <p:spPr>
          <a:xfrm>
            <a:off x="298902" y="354764"/>
            <a:ext cx="4098247" cy="5170646"/>
          </a:xfrm>
          <a:prstGeom prst="rect">
            <a:avLst/>
          </a:prstGeom>
          <a:noFill/>
        </p:spPr>
        <p:txBody>
          <a:bodyPr wrap="square" rtlCol="0">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1: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Nguyên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tắc</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lưỡng</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đồng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tự</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Từ</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nhiều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hợp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tượng</a:t>
            </a:r>
            <a:r>
              <a:rPr lang="en-US" sz="2200" dirty="0">
                <a:latin typeface="Times New Roman" panose="02020603050405020304" pitchFamily="18" charset="0"/>
                <a:ea typeface="Tahoma" panose="020B0604030504040204" pitchFamily="34" charset="0"/>
                <a:cs typeface="Times New Roman" panose="02020603050405020304" pitchFamily="18" charset="0"/>
              </a:rPr>
              <a:t> ban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đầu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được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thành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hai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nhóm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có</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đối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lập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2FEFDD88-81EC-41AA-8748-0D8BA2EDBDE4}"/>
              </a:ext>
            </a:extLst>
          </p:cNvPr>
          <p:cNvSpPr txBox="1"/>
          <p:nvPr/>
        </p:nvSpPr>
        <p:spPr>
          <a:xfrm>
            <a:off x="8168410" y="281040"/>
            <a:ext cx="3748851" cy="4832092"/>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3: </a:t>
            </a:r>
            <a:r>
              <a:rPr lang="vi-VN"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 loại thế giới sống có ý nghĩa như thế nào?</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cho việc xác định tên sinh vật và quan hệ họ hàng 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các nhóm sinh vật với nhau được thuận tiện.</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các sinh vật thích nghi tốt hơn với sự biến đổi của môi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trường.</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vi-VN" sz="2200" dirty="0">
                <a:latin typeface="Times New Roman" panose="02020603050405020304" pitchFamily="18" charset="0"/>
                <a:ea typeface="Tahoma" panose="020B0604030504040204" pitchFamily="34" charset="0"/>
                <a:cs typeface="Times New Roman" panose="02020603050405020304" pitchFamily="18" charset="0"/>
              </a:rPr>
              <a:t>Giúp con người thuận tiện hơn trong việc chăm sóc và 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vi-VN" sz="2200" dirty="0">
                <a:latin typeface="Times New Roman" panose="02020603050405020304" pitchFamily="18" charset="0"/>
                <a:ea typeface="Tahoma" panose="020B0604030504040204" pitchFamily="34" charset="0"/>
                <a:cs typeface="Times New Roman" panose="02020603050405020304" pitchFamily="18" charset="0"/>
              </a:rPr>
              <a:t>định khu vực sống của sinh vật.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vi-VN" sz="2200" dirty="0">
                <a:latin typeface="Times New Roman" panose="02020603050405020304" pitchFamily="18" charset="0"/>
                <a:ea typeface="Tahoma" panose="020B0604030504040204" pitchFamily="34" charset="0"/>
                <a:cs typeface="Times New Roman" panose="02020603050405020304" pitchFamily="18" charset="0"/>
              </a:rPr>
              <a:t>Giúp bảo tồn và phát triển sinh vật bền vững.</a:t>
            </a:r>
          </a:p>
        </p:txBody>
      </p:sp>
      <p:sp>
        <p:nvSpPr>
          <p:cNvPr id="8" name="TextBox 7">
            <a:extLst>
              <a:ext uri="{FF2B5EF4-FFF2-40B4-BE49-F238E27FC236}">
                <a16:creationId xmlns:a16="http://schemas.microsoft.com/office/drawing/2014/main" id="{15B81A82-F9FD-4BF4-99A9-D453FA488B38}"/>
              </a:ext>
            </a:extLst>
          </p:cNvPr>
          <p:cNvSpPr txBox="1"/>
          <p:nvPr/>
        </p:nvSpPr>
        <p:spPr>
          <a:xfrm>
            <a:off x="4705148" y="354764"/>
            <a:ext cx="3173068" cy="4154984"/>
          </a:xfrm>
          <a:prstGeom prst="rect">
            <a:avLst/>
          </a:prstGeom>
          <a:noFill/>
        </p:spPr>
        <p:txBody>
          <a:bodyPr wrap="square">
            <a:spAutoFit/>
          </a:bodyPr>
          <a:lstStyle/>
          <a:p>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Câu</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2: Ý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nghĩa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khóa</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phân</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loại</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sinh</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vật</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2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a. </a:t>
            </a:r>
            <a:r>
              <a:rPr lang="en-US" sz="2200" dirty="0" err="1">
                <a:latin typeface="Times New Roman" panose="02020603050405020304" pitchFamily="18" charset="0"/>
                <a:ea typeface="Tahoma" panose="020B0604030504040204" pitchFamily="34" charset="0"/>
                <a:cs typeface="Times New Roman" panose="02020603050405020304" pitchFamily="18" charset="0"/>
              </a:rPr>
              <a:t>Tăng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mức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độ</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dạng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học</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b.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tìm</a:t>
            </a:r>
            <a:r>
              <a:rPr lang="en-US" sz="2200" dirty="0">
                <a:latin typeface="Times New Roman" panose="02020603050405020304" pitchFamily="18" charset="0"/>
                <a:ea typeface="Tahoma" panose="020B0604030504040204" pitchFamily="34" charset="0"/>
                <a:cs typeface="Times New Roman" panose="02020603050405020304" pitchFamily="18" charset="0"/>
              </a:rPr>
              <a:t> ra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những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đặc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điểm</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giống</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nhau</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giữa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sinh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vật</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c.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diện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nhanh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ngoài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thiên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nhiên</a:t>
            </a:r>
            <a:r>
              <a:rPr lang="en-US" sz="2200" dirty="0">
                <a:latin typeface="Times New Roman" panose="02020603050405020304" pitchFamily="18" charset="0"/>
                <a:ea typeface="Tahoma" panose="020B0604030504040204" pitchFamily="34" charset="0"/>
                <a:cs typeface="Times New Roman" panose="02020603050405020304" pitchFamily="18" charset="0"/>
              </a:rPr>
              <a:t>.</a:t>
            </a:r>
          </a:p>
          <a:p>
            <a:r>
              <a:rPr lang="en-US" sz="2200" b="1" dirty="0">
                <a:latin typeface="Times New Roman" panose="02020603050405020304" pitchFamily="18" charset="0"/>
                <a:ea typeface="Tahoma" panose="020B0604030504040204" pitchFamily="34" charset="0"/>
                <a:cs typeface="Times New Roman" panose="02020603050405020304" pitchFamily="18" charset="0"/>
              </a:rPr>
              <a:t>d. </a:t>
            </a:r>
            <a:r>
              <a:rPr lang="en-US" sz="2200" dirty="0" err="1">
                <a:latin typeface="Times New Roman" panose="02020603050405020304" pitchFamily="18" charset="0"/>
                <a:ea typeface="Tahoma" panose="020B0604030504040204" pitchFamily="34" charset="0"/>
                <a:cs typeface="Times New Roman" panose="02020603050405020304" pitchFamily="18" charset="0"/>
              </a:rPr>
              <a:t>Giúp</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xác</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định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vị</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trí</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phân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loại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loài</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một</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cách</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thuận</a:t>
            </a:r>
            <a:r>
              <a:rPr lang="en-US" sz="2200" dirty="0">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latin typeface="Times New Roman" panose="02020603050405020304" pitchFamily="18" charset="0"/>
                <a:ea typeface="Tahoma" panose="020B0604030504040204" pitchFamily="34" charset="0"/>
                <a:cs typeface="Times New Roman" panose="02020603050405020304" pitchFamily="18" charset="0"/>
              </a:rPr>
              <a:t>lợi</a:t>
            </a:r>
            <a:endParaRPr lang="en-US" sz="22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1155323D-B6DC-41D6-9F54-BABAD2083822}"/>
              </a:ext>
            </a:extLst>
          </p:cNvPr>
          <p:cNvSpPr/>
          <p:nvPr/>
        </p:nvSpPr>
        <p:spPr>
          <a:xfrm flipH="1">
            <a:off x="4533912"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A0C0BB-A880-4135-9D33-247D5AF2E1D7}"/>
              </a:ext>
            </a:extLst>
          </p:cNvPr>
          <p:cNvSpPr/>
          <p:nvPr/>
        </p:nvSpPr>
        <p:spPr>
          <a:xfrm flipH="1">
            <a:off x="7974395" y="281040"/>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91C6857-F6E3-40BE-9E3D-46820C1DC695}"/>
              </a:ext>
            </a:extLst>
          </p:cNvPr>
          <p:cNvSpPr txBox="1"/>
          <p:nvPr/>
        </p:nvSpPr>
        <p:spPr>
          <a:xfrm>
            <a:off x="882160"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1 - a</a:t>
            </a:r>
          </a:p>
        </p:txBody>
      </p:sp>
      <p:sp>
        <p:nvSpPr>
          <p:cNvPr id="13" name="TextBox 12">
            <a:extLst>
              <a:ext uri="{FF2B5EF4-FFF2-40B4-BE49-F238E27FC236}">
                <a16:creationId xmlns:a16="http://schemas.microsoft.com/office/drawing/2014/main" id="{AE2DA11E-D07C-4687-BE3E-BEDB26D29C0E}"/>
              </a:ext>
            </a:extLst>
          </p:cNvPr>
          <p:cNvSpPr txBox="1"/>
          <p:nvPr/>
        </p:nvSpPr>
        <p:spPr>
          <a:xfrm>
            <a:off x="8763474"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3 - a</a:t>
            </a:r>
          </a:p>
        </p:txBody>
      </p:sp>
      <p:sp>
        <p:nvSpPr>
          <p:cNvPr id="14" name="TextBox 13">
            <a:extLst>
              <a:ext uri="{FF2B5EF4-FFF2-40B4-BE49-F238E27FC236}">
                <a16:creationId xmlns:a16="http://schemas.microsoft.com/office/drawing/2014/main" id="{0EA03088-3051-406C-8363-7753B00CF054}"/>
              </a:ext>
            </a:extLst>
          </p:cNvPr>
          <p:cNvSpPr txBox="1"/>
          <p:nvPr/>
        </p:nvSpPr>
        <p:spPr>
          <a:xfrm>
            <a:off x="5008831" y="5507814"/>
            <a:ext cx="2435086" cy="995422"/>
          </a:xfrm>
          <a:prstGeom prst="roundRect">
            <a:avLst>
              <a:gd name="adj" fmla="val 50000"/>
            </a:avLst>
          </a:prstGeom>
          <a:ln w="28575">
            <a:solidFill>
              <a:srgbClr val="FFC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1D9C12"/>
                </a:solidFill>
              </a:rPr>
              <a:t>Câu</a:t>
            </a:r>
            <a:r>
              <a:rPr lang="en-US" sz="4000" b="1" dirty="0">
                <a:solidFill>
                  <a:srgbClr val="1D9C12"/>
                </a:solidFill>
              </a:rPr>
              <a:t> 2 - d</a:t>
            </a:r>
          </a:p>
        </p:txBody>
      </p:sp>
      <p:pic>
        <p:nvPicPr>
          <p:cNvPr id="16" name="Đồng hồ đếm ngược 2 phút có tiếng">
            <a:hlinkClick r:id="" action="ppaction://media"/>
            <a:extLst>
              <a:ext uri="{FF2B5EF4-FFF2-40B4-BE49-F238E27FC236}">
                <a16:creationId xmlns:a16="http://schemas.microsoft.com/office/drawing/2014/main" id="{5CE25B5E-D852-454F-8CD0-E116D55869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69293" y="4906605"/>
            <a:ext cx="2838455" cy="1596631"/>
          </a:xfrm>
          <a:prstGeom prst="roundRect">
            <a:avLst>
              <a:gd name="adj" fmla="val 301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89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0543" fill="hold"/>
                                        <p:tgtEl>
                                          <p:spTgt spid="16"/>
                                        </p:tgtEl>
                                      </p:cBhvr>
                                    </p:cmd>
                                  </p:childTnLst>
                                </p:cTn>
                              </p:par>
                            </p:childTnLst>
                          </p:cTn>
                        </p:par>
                      </p:childTnLst>
                    </p:cTn>
                  </p:par>
                  <p:par>
                    <p:cTn id="33" fill="hold">
                      <p:stCondLst>
                        <p:cond delay="indefinite"/>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6"/>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6"/>
                                        </p:tgtEl>
                                      </p:cBhvr>
                                    </p:animEffect>
                                    <p:set>
                                      <p:cBhvr>
                                        <p:cTn id="41" dur="1" fill="hold">
                                          <p:stCondLst>
                                            <p:cond delay="499"/>
                                          </p:stCondLst>
                                        </p:cTn>
                                        <p:tgtEl>
                                          <p:spTgt spid="16"/>
                                        </p:tgtEl>
                                        <p:attrNameLst>
                                          <p:attrName>style.visibility</p:attrName>
                                        </p:attrNameLst>
                                      </p:cBhvr>
                                      <p:to>
                                        <p:strVal val="hidden"/>
                                      </p:to>
                                    </p:set>
                                    <p:cmd type="call" cmd="stop">
                                      <p:cBhvr>
                                        <p:cTn id="42" dur="1">
                                          <p:stCondLst>
                                            <p:cond delay="499"/>
                                          </p:stCondLst>
                                        </p:cTn>
                                        <p:tgtEl>
                                          <p:spTgt spid="16"/>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16"/>
                </p:tgtEl>
              </p:cMediaNode>
            </p:video>
          </p:childTnLst>
        </p:cTn>
      </p:par>
    </p:tnLst>
    <p:bldLst>
      <p:bldP spid="3" grpId="0"/>
      <p:bldP spid="6" grpId="0"/>
      <p:bldP spid="8" grpId="0"/>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hild, Students, group of children studying illustration, class, reading,  people png | PNGWing">
            <a:extLst>
              <a:ext uri="{FF2B5EF4-FFF2-40B4-BE49-F238E27FC236}">
                <a16:creationId xmlns:a16="http://schemas.microsoft.com/office/drawing/2014/main" id="{9E332007-459C-4B54-8943-A39B45E9F4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23" b="98287" l="435" r="95870">
                        <a14:foregroundMark x1="4714" y1="65743" x2="5870" y2="85867"/>
                        <a14:foregroundMark x1="2653" y1="29842" x2="4042" y2="54039"/>
                        <a14:foregroundMark x1="5870" y1="85867" x2="34457" y2="91221"/>
                        <a14:foregroundMark x1="34457" y1="91221" x2="56087" y2="90364"/>
                        <a14:foregroundMark x1="56087" y1="90364" x2="75652" y2="92077"/>
                        <a14:foregroundMark x1="75652" y1="92077" x2="90435" y2="91221"/>
                        <a14:foregroundMark x1="90435" y1="91221" x2="93152" y2="68737"/>
                        <a14:foregroundMark x1="93152" y1="68737" x2="92424" y2="50750"/>
                        <a14:foregroundMark x1="37010" y1="7609" x2="28839" y2="7872"/>
                        <a14:foregroundMark x1="43203" y1="7409" x2="37037" y2="7608"/>
                        <a14:foregroundMark x1="73231" y1="6442" x2="60143" y2="6863"/>
                        <a14:foregroundMark x1="44655" y1="37687" x2="36304" y2="41328"/>
                        <a14:foregroundMark x1="36304" y1="41328" x2="45435" y2="85011"/>
                        <a14:foregroundMark x1="45435" y1="85011" x2="57717" y2="41542"/>
                        <a14:foregroundMark x1="44397" y1="29252" x2="40543" y2="25696"/>
                        <a14:foregroundMark x1="57717" y1="41542" x2="51941" y2="36212"/>
                        <a14:foregroundMark x1="77609" y1="52034" x2="67935" y2="62741"/>
                        <a14:foregroundMark x1="67935" y1="62741" x2="75000" y2="85225"/>
                        <a14:foregroundMark x1="75000" y1="85225" x2="89022" y2="72805"/>
                        <a14:foregroundMark x1="89022" y1="72805" x2="74130" y2="61242"/>
                        <a14:foregroundMark x1="74130" y1="61242" x2="69565" y2="61242"/>
                        <a14:foregroundMark x1="65217" y1="45182" x2="58261" y2="64668"/>
                        <a14:foregroundMark x1="58261" y1="64668" x2="65435" y2="90578"/>
                        <a14:foregroundMark x1="65435" y1="90578" x2="68043" y2="49251"/>
                        <a14:foregroundMark x1="68043" y1="49251" x2="50744" y2="39891"/>
                        <a14:foregroundMark x1="78913" y1="33619" x2="73478" y2="25910"/>
                        <a14:foregroundMark x1="73478" y1="25910" x2="63696" y2="49465"/>
                        <a14:foregroundMark x1="63696" y1="49465" x2="87283" y2="65096"/>
                        <a14:foregroundMark x1="87283" y1="65096" x2="77609" y2="37687"/>
                        <a14:foregroundMark x1="77609" y1="37687" x2="68913" y2="34261"/>
                        <a14:foregroundMark x1="73478" y1="44540" x2="67500" y2="52891"/>
                        <a14:foregroundMark x1="67500" y1="52891" x2="67500" y2="52891"/>
                        <a14:foregroundMark x1="62283" y1="37901" x2="64348" y2="35118"/>
                        <a14:foregroundMark x1="56304" y1="76874" x2="61196" y2="85225"/>
                        <a14:foregroundMark x1="59674" y1="70021" x2="56630" y2="70450"/>
                        <a14:foregroundMark x1="30217" y1="72163" x2="24130" y2="77944"/>
                        <a14:foregroundMark x1="24130" y1="77944" x2="21848" y2="96574"/>
                        <a14:foregroundMark x1="21848" y1="96574" x2="32826" y2="82655"/>
                        <a14:foregroundMark x1="32826" y1="82655" x2="31304" y2="75375"/>
                        <a14:foregroundMark x1="79022" y1="76017" x2="77065" y2="75161"/>
                        <a14:foregroundMark x1="93043" y1="78587" x2="92283" y2="84368"/>
                        <a14:foregroundMark x1="94348" y1="63597" x2="95870" y2="88223"/>
                        <a14:foregroundMark x1="95870" y1="88223" x2="94565" y2="92505"/>
                        <a14:foregroundMark x1="68587" y1="47537" x2="77065" y2="38758"/>
                        <a14:foregroundMark x1="83587" y1="97216" x2="61957" y2="98287"/>
                        <a14:foregroundMark x1="69130" y1="85867" x2="71087" y2="92719"/>
                        <a14:foregroundMark x1="12717" y1="53105" x2="17717" y2="53533"/>
                        <a14:foregroundMark x1="6957" y1="68308" x2="9239" y2="95075"/>
                        <a14:foregroundMark x1="9565" y1="96574" x2="33370" y2="93790"/>
                        <a14:foregroundMark x1="31957" y1="98287" x2="55761" y2="97645"/>
                        <a14:foregroundMark x1="47826" y1="93576" x2="60435" y2="85439"/>
                        <a14:foregroundMark x1="43478" y1="88865" x2="31848" y2="88865"/>
                        <a14:foregroundMark x1="24674" y1="74732" x2="27174" y2="87366"/>
                        <a14:foregroundMark x1="28261" y1="50535" x2="35435" y2="47537"/>
                        <a14:foregroundMark x1="35435" y1="47537" x2="34891" y2="46253"/>
                        <a14:foregroundMark x1="31087" y1="45182" x2="30652" y2="61884"/>
                        <a14:foregroundMark x1="30652" y1="61884" x2="28913" y2="49893"/>
                        <a14:foregroundMark x1="36413" y1="52463" x2="38370" y2="61242"/>
                        <a14:foregroundMark x1="27174" y1="46681" x2="28587" y2="63812"/>
                        <a14:foregroundMark x1="25761" y1="45824" x2="32717" y2="43683"/>
                        <a14:foregroundMark x1="47717" y1="56745" x2="52283" y2="49893"/>
                        <a14:foregroundMark x1="52283" y1="49893" x2="52500" y2="47966"/>
                        <a14:backgroundMark x1="79348" y1="3426" x2="92935" y2="28908"/>
                        <a14:backgroundMark x1="92935" y1="28908" x2="90978" y2="11135"/>
                        <a14:backgroundMark x1="90978" y1="11135" x2="87717" y2="9850"/>
                        <a14:backgroundMark x1="54457" y1="15203" x2="48696" y2="6424"/>
                        <a14:backgroundMark x1="19891" y1="10278" x2="1196" y2="16702"/>
                        <a14:backgroundMark x1="1739" y1="11991" x2="6087" y2="4925"/>
                        <a14:backgroundMark x1="6087" y1="4925" x2="7174" y2="6210"/>
                        <a14:backgroundMark x1="7065" y1="13062" x2="435" y2="26552"/>
                        <a14:backgroundMark x1="10978" y1="7281" x2="543" y2="5567"/>
                        <a14:backgroundMark x1="3043" y1="11349" x2="870" y2="7923"/>
                        <a14:backgroundMark x1="18370" y1="9422" x2="27500" y2="7495"/>
                        <a14:backgroundMark x1="27500" y1="7495" x2="27500" y2="7495"/>
                        <a14:backgroundMark x1="46087" y1="5567" x2="56304" y2="7066"/>
                        <a14:backgroundMark x1="56304" y1="7066" x2="49783" y2="3212"/>
                        <a14:backgroundMark x1="49783" y1="3212" x2="45870" y2="5782"/>
                        <a14:backgroundMark x1="85326" y1="8351" x2="95217" y2="47109"/>
                        <a14:backgroundMark x1="91739" y1="42827" x2="92826" y2="50535"/>
                        <a14:backgroundMark x1="78696" y1="8351" x2="74348" y2="6210"/>
                        <a14:backgroundMark x1="58696" y1="4283" x2="55652" y2="8994"/>
                        <a14:backgroundMark x1="43913" y1="6210" x2="45543" y2="8994"/>
                        <a14:backgroundMark x1="49565" y1="33405" x2="47099" y2="40986"/>
                        <a14:backgroundMark x1="47065" y1="30835" x2="45978" y2="35974"/>
                        <a14:backgroundMark x1="4348" y1="61670" x2="6522" y2="60814"/>
                        <a14:backgroundMark x1="3804" y1="57602" x2="4783" y2="59101"/>
                        <a14:backgroundMark x1="3261" y1="54604" x2="4891" y2="62955"/>
                        <a14:backgroundMark x1="543" y1="8351" x2="1304" y2="12206"/>
                        <a14:backgroundMark x1="26630" y1="9850" x2="29130" y2="6638"/>
                        <a14:backgroundMark x1="36196" y1="2570" x2="36196" y2="1285"/>
                        <a14:backgroundMark x1="73587" y1="5782" x2="74783" y2="7495"/>
                        <a14:backgroundMark x1="99783" y1="89936" x2="98913" y2="98287"/>
                        <a14:backgroundMark x1="44130" y1="40257" x2="45543" y2="36617"/>
                      </a14:backgroundRemoval>
                    </a14:imgEffect>
                  </a14:imgLayer>
                </a14:imgProps>
              </a:ext>
              <a:ext uri="{28A0092B-C50C-407E-A947-70E740481C1C}">
                <a14:useLocalDpi xmlns:a14="http://schemas.microsoft.com/office/drawing/2010/main" val="0"/>
              </a:ext>
            </a:extLst>
          </a:blip>
          <a:srcRect/>
          <a:stretch>
            <a:fillRect/>
          </a:stretch>
        </p:blipFill>
        <p:spPr bwMode="auto">
          <a:xfrm>
            <a:off x="1201543" y="2163337"/>
            <a:ext cx="9248587" cy="4694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717468-0B9A-4EEE-8734-E9D501630FC5}"/>
              </a:ext>
            </a:extLst>
          </p:cNvPr>
          <p:cNvSpPr txBox="1"/>
          <p:nvPr/>
        </p:nvSpPr>
        <p:spPr>
          <a:xfrm>
            <a:off x="1569534" y="423277"/>
            <a:ext cx="9146788" cy="1450965"/>
          </a:xfrm>
          <a:prstGeom prst="roundRect">
            <a:avLst/>
          </a:prstGeom>
          <a:noFill/>
        </p:spPr>
        <p:txBody>
          <a:bodyPr wrap="square" rtlCol="0">
            <a:spAutoFit/>
          </a:bodyPr>
          <a:lstStyle/>
          <a:p>
            <a:pPr algn="ctr">
              <a:lnSpc>
                <a:spcPct val="150000"/>
              </a:lnSpc>
            </a:pP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 </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nhóm</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27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1!a">
            <a:extLst>
              <a:ext uri="{FF2B5EF4-FFF2-40B4-BE49-F238E27FC236}">
                <a16:creationId xmlns:a16="http://schemas.microsoft.com/office/drawing/2014/main" id="{9A97BFB2-3C2F-49BC-ABE9-092D35B7B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522" y="1291888"/>
            <a:ext cx="10134600" cy="55661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7408C6-9145-4E3A-ABCD-A72352EFCF07}"/>
              </a:ext>
            </a:extLst>
          </p:cNvPr>
          <p:cNvSpPr txBox="1"/>
          <p:nvPr/>
        </p:nvSpPr>
        <p:spPr>
          <a:xfrm>
            <a:off x="1606380" y="128173"/>
            <a:ext cx="9279924" cy="1077218"/>
          </a:xfrm>
          <a:prstGeom prst="rect">
            <a:avLst/>
          </a:prstGeom>
          <a:noFill/>
        </p:spPr>
        <p:txBody>
          <a:bodyPr wrap="square">
            <a:spAutoFit/>
          </a:bodyPr>
          <a:lstStyle/>
          <a:p>
            <a:pPr algn="ctr"/>
            <a:r>
              <a:rPr lang="vi-VN" sz="3200" b="1" i="0" dirty="0">
                <a:solidFill>
                  <a:srgbClr val="FF0000"/>
                </a:solidFill>
                <a:effectLst/>
                <a:latin typeface="+mj-lt"/>
              </a:rPr>
              <a:t>Cho các loài sinh vật dưới đây. Tiến hành xây dựng khóa lưỡng phân để phân loại chúng</a:t>
            </a:r>
            <a:r>
              <a:rPr lang="en-US" sz="3200" b="1" i="0" dirty="0">
                <a:solidFill>
                  <a:srgbClr val="FF0000"/>
                </a:solidFill>
                <a:effectLst/>
                <a:latin typeface="+mj-lt"/>
              </a:rPr>
              <a:t>.</a:t>
            </a:r>
            <a:r>
              <a:rPr lang="vi-VN" sz="3200" b="1" i="0" dirty="0">
                <a:solidFill>
                  <a:srgbClr val="FF0000"/>
                </a:solidFill>
                <a:effectLst/>
                <a:latin typeface="+mj-lt"/>
              </a:rPr>
              <a:t> </a:t>
            </a:r>
            <a:endParaRPr lang="en-US" sz="3200" b="1" dirty="0">
              <a:solidFill>
                <a:srgbClr val="FF0000"/>
              </a:solidFill>
              <a:latin typeface="+mj-lt"/>
            </a:endParaRPr>
          </a:p>
        </p:txBody>
      </p:sp>
    </p:spTree>
    <p:extLst>
      <p:ext uri="{BB962C8B-B14F-4D97-AF65-F5344CB8AC3E}">
        <p14:creationId xmlns:p14="http://schemas.microsoft.com/office/powerpoint/2010/main" val="39995328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8FDAB7-5CFA-4967-8849-A9DA9BF0A90D}"/>
              </a:ext>
            </a:extLst>
          </p:cNvPr>
          <p:cNvSpPr txBox="1"/>
          <p:nvPr/>
        </p:nvSpPr>
        <p:spPr>
          <a:xfrm>
            <a:off x="994089" y="3371479"/>
            <a:ext cx="6097656" cy="3246530"/>
          </a:xfrm>
          <a:prstGeom prst="rect">
            <a:avLst/>
          </a:prstGeom>
          <a:noFill/>
        </p:spPr>
        <p:txBody>
          <a:bodyPr wrap="square">
            <a:spAutoFit/>
          </a:bodyPr>
          <a:lstStyle/>
          <a:p>
            <a:pPr algn="l">
              <a:lnSpc>
                <a:spcPct val="150000"/>
              </a:lnSpc>
            </a:pPr>
            <a:r>
              <a:rPr lang="en-US" sz="2800" b="1" i="1" u="sng" dirty="0" err="1">
                <a:effectLst/>
                <a:latin typeface="Times New Roman" panose="02020603050405020304" pitchFamily="18" charset="0"/>
                <a:ea typeface="Tahoma" panose="020B0604030504040204" pitchFamily="34" charset="0"/>
                <a:cs typeface="Times New Roman" panose="02020603050405020304" pitchFamily="18" charset="0"/>
              </a:rPr>
              <a:t>Gợi</a:t>
            </a:r>
            <a:r>
              <a:rPr lang="en-US" sz="2800" b="1" i="1" u="sng" dirty="0">
                <a:effectLst/>
                <a:latin typeface="Times New Roman" panose="02020603050405020304" pitchFamily="18" charset="0"/>
                <a:ea typeface="Tahoma" panose="020B0604030504040204" pitchFamily="34" charset="0"/>
                <a:cs typeface="Times New Roman" panose="02020603050405020304" pitchFamily="18" charset="0"/>
              </a:rPr>
              <a:t> ý</a:t>
            </a:r>
            <a:endParaRPr lang="en-US" sz="2800" b="1" i="0" u="sng" dirty="0">
              <a:effectLst/>
              <a:latin typeface="Times New Roman" panose="02020603050405020304" pitchFamily="18" charset="0"/>
              <a:ea typeface="Tahoma" panose="020B0604030504040204" pitchFamily="34" charset="0"/>
              <a:cs typeface="Times New Roman" panose="02020603050405020304" pitchFamily="18" charset="0"/>
            </a:endParaRP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chân</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cánh</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latin typeface="Times New Roman" panose="02020603050405020304" pitchFamily="18" charset="0"/>
                <a:ea typeface="Tahoma" panose="020B0604030504040204" pitchFamily="34" charset="0"/>
                <a:cs typeface="Times New Roman" panose="02020603050405020304" pitchFamily="18" charset="0"/>
              </a:rPr>
              <a:t>mỏ</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a:p>
            <a:pPr algn="l">
              <a:lnSpc>
                <a:spcPct val="150000"/>
              </a:lnSpc>
              <a:buFont typeface="Arial" panose="020B0604020202020204" pitchFamily="34" charset="0"/>
              <a:buChar char="•"/>
            </a:pP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hay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có</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lông</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800" b="0" i="0" dirty="0" err="1">
                <a:effectLst/>
                <a:latin typeface="Times New Roman" panose="02020603050405020304" pitchFamily="18" charset="0"/>
                <a:ea typeface="Tahoma" panose="020B0604030504040204" pitchFamily="34" charset="0"/>
                <a:cs typeface="Times New Roman" panose="02020603050405020304" pitchFamily="18" charset="0"/>
              </a:rPr>
              <a:t>mao</a:t>
            </a:r>
            <a:r>
              <a:rPr lang="en-US" sz="2800" b="0" i="0" dirty="0">
                <a:effectLst/>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4" name="1!a">
            <a:extLst>
              <a:ext uri="{FF2B5EF4-FFF2-40B4-BE49-F238E27FC236}">
                <a16:creationId xmlns:a16="http://schemas.microsoft.com/office/drawing/2014/main" id="{E92AA20A-A582-4F13-BE02-52AB9D8FC09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83579" y="84321"/>
            <a:ext cx="6353525" cy="3489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oi y dia diem mua con nhi khuc o da nang - Võ thuật Tây Sơn">
            <a:extLst>
              <a:ext uri="{FF2B5EF4-FFF2-40B4-BE49-F238E27FC236}">
                <a16:creationId xmlns:a16="http://schemas.microsoft.com/office/drawing/2014/main" id="{5774D0C5-8D17-4943-ACBF-3630CD14DB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83065" y="1696351"/>
            <a:ext cx="2214294" cy="22142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student png images | PNGEgg">
            <a:extLst>
              <a:ext uri="{FF2B5EF4-FFF2-40B4-BE49-F238E27FC236}">
                <a16:creationId xmlns:a16="http://schemas.microsoft.com/office/drawing/2014/main" id="{289756A8-4CE8-49D9-9DA9-33D470AEECE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a:off x="8180584" y="3368525"/>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6" name="3!e">
            <a:extLst>
              <a:ext uri="{FF2B5EF4-FFF2-40B4-BE49-F238E27FC236}">
                <a16:creationId xmlns:a16="http://schemas.microsoft.com/office/drawing/2014/main" id="{C0BEBA1B-378D-4705-9F1D-A6464F7D1044}"/>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68505" t="51780"/>
          <a:stretch/>
        </p:blipFill>
        <p:spPr bwMode="auto">
          <a:xfrm>
            <a:off x="6643740" y="1891166"/>
            <a:ext cx="2001079" cy="1682630"/>
          </a:xfrm>
          <a:prstGeom prst="rect">
            <a:avLst/>
          </a:prstGeom>
          <a:noFill/>
          <a:extLst>
            <a:ext uri="{909E8E84-426E-40DD-AFC4-6F175D3DCCD1}">
              <a14:hiddenFill xmlns:a14="http://schemas.microsoft.com/office/drawing/2010/main">
                <a:solidFill>
                  <a:srgbClr val="FFFFFF"/>
                </a:solidFill>
              </a14:hiddenFill>
            </a:ext>
          </a:extLst>
        </p:spPr>
      </p:pic>
      <p:pic>
        <p:nvPicPr>
          <p:cNvPr id="7" name="3!d">
            <a:extLst>
              <a:ext uri="{FF2B5EF4-FFF2-40B4-BE49-F238E27FC236}">
                <a16:creationId xmlns:a16="http://schemas.microsoft.com/office/drawing/2014/main" id="{BA8D410C-F6B7-4DED-B3DE-EB94993367F2}"/>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5613" r="7143" b="48030"/>
          <a:stretch/>
        </p:blipFill>
        <p:spPr bwMode="auto">
          <a:xfrm>
            <a:off x="5164008" y="84321"/>
            <a:ext cx="3001618" cy="1813470"/>
          </a:xfrm>
          <a:prstGeom prst="rect">
            <a:avLst/>
          </a:prstGeom>
          <a:noFill/>
          <a:extLst>
            <a:ext uri="{909E8E84-426E-40DD-AFC4-6F175D3DCCD1}">
              <a14:hiddenFill xmlns:a14="http://schemas.microsoft.com/office/drawing/2010/main">
                <a:solidFill>
                  <a:srgbClr val="FFFFFF"/>
                </a:solidFill>
              </a14:hiddenFill>
            </a:ext>
          </a:extLst>
        </p:spPr>
      </p:pic>
      <p:pic>
        <p:nvPicPr>
          <p:cNvPr id="8" name="3!c">
            <a:extLst>
              <a:ext uri="{FF2B5EF4-FFF2-40B4-BE49-F238E27FC236}">
                <a16:creationId xmlns:a16="http://schemas.microsoft.com/office/drawing/2014/main" id="{123B0421-CFBC-4FB2-A4F2-61BB5A438D7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9425" r="54125" b="48030"/>
          <a:stretch/>
        </p:blipFill>
        <p:spPr bwMode="auto">
          <a:xfrm>
            <a:off x="2774606" y="77696"/>
            <a:ext cx="2315819" cy="1813470"/>
          </a:xfrm>
          <a:prstGeom prst="rect">
            <a:avLst/>
          </a:prstGeom>
          <a:noFill/>
          <a:extLst>
            <a:ext uri="{909E8E84-426E-40DD-AFC4-6F175D3DCCD1}">
              <a14:hiddenFill xmlns:a14="http://schemas.microsoft.com/office/drawing/2010/main">
                <a:solidFill>
                  <a:srgbClr val="FFFFFF"/>
                </a:solidFill>
              </a14:hiddenFill>
            </a:ext>
          </a:extLst>
        </p:spPr>
      </p:pic>
      <p:pic>
        <p:nvPicPr>
          <p:cNvPr id="9" name="3!b">
            <a:extLst>
              <a:ext uri="{FF2B5EF4-FFF2-40B4-BE49-F238E27FC236}">
                <a16:creationId xmlns:a16="http://schemas.microsoft.com/office/drawing/2014/main" id="{20895C62-88BB-4D03-8EAA-6BE126D27B6B}"/>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51780" r="62392"/>
          <a:stretch/>
        </p:blipFill>
        <p:spPr bwMode="auto">
          <a:xfrm>
            <a:off x="2283579" y="1891166"/>
            <a:ext cx="2389402"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0" name="3!a">
            <a:extLst>
              <a:ext uri="{FF2B5EF4-FFF2-40B4-BE49-F238E27FC236}">
                <a16:creationId xmlns:a16="http://schemas.microsoft.com/office/drawing/2014/main" id="{DCB4863E-C86A-4A93-BFBC-C3BF8E525981}"/>
              </a:ext>
            </a:extLst>
          </p:cNvPr>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l="37884" t="51780" r="32081"/>
          <a:stretch/>
        </p:blipFill>
        <p:spPr bwMode="auto">
          <a:xfrm>
            <a:off x="4693796" y="1891166"/>
            <a:ext cx="1908314" cy="1682630"/>
          </a:xfrm>
          <a:prstGeom prst="rect">
            <a:avLst/>
          </a:prstGeom>
          <a:noFill/>
          <a:extLst>
            <a:ext uri="{909E8E84-426E-40DD-AFC4-6F175D3DCCD1}">
              <a14:hiddenFill xmlns:a14="http://schemas.microsoft.com/office/drawing/2010/main">
                <a:solidFill>
                  <a:srgbClr val="FFFFFF"/>
                </a:solidFill>
              </a14:hiddenFill>
            </a:ext>
          </a:extLst>
        </p:spPr>
      </p:pic>
      <p:pic>
        <p:nvPicPr>
          <p:cNvPr id="11" name="Đồng hồ đếm ngược 3 phút gây sốc 3 Minutes">
            <a:hlinkClick r:id="" action="ppaction://media"/>
            <a:extLst>
              <a:ext uri="{FF2B5EF4-FFF2-40B4-BE49-F238E27FC236}">
                <a16:creationId xmlns:a16="http://schemas.microsoft.com/office/drawing/2014/main" id="{0D772321-BAC4-4395-AFDE-7C70AA930BB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587993" y="280037"/>
            <a:ext cx="2409366" cy="1355269"/>
          </a:xfrm>
          <a:prstGeom prst="roundRect">
            <a:avLst>
              <a:gd name="adj" fmla="val 2983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206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12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video>
              <p:cMediaNode vol="80000">
                <p:cTn id="29"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ến hành xây dựng khóa lưỡng phân để phân loại chúng - Tech12h">
            <a:extLst>
              <a:ext uri="{FF2B5EF4-FFF2-40B4-BE49-F238E27FC236}">
                <a16:creationId xmlns:a16="http://schemas.microsoft.com/office/drawing/2014/main" id="{9FEE1497-2232-49AA-8548-5E60E9B64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416" y="1192695"/>
            <a:ext cx="9819861" cy="4760843"/>
          </a:xfrm>
          <a:prstGeom prst="rect">
            <a:avLst/>
          </a:prstGeom>
          <a:noFill/>
          <a:extLst>
            <a:ext uri="{909E8E84-426E-40DD-AFC4-6F175D3DCCD1}">
              <a14:hiddenFill xmlns:a14="http://schemas.microsoft.com/office/drawing/2010/main">
                <a:solidFill>
                  <a:srgbClr val="FFFFFF"/>
                </a:solidFill>
              </a14:hiddenFill>
            </a:ext>
          </a:extLst>
        </p:spPr>
      </p:pic>
      <p:pic>
        <p:nvPicPr>
          <p:cNvPr id="12" name="3!e">
            <a:extLst>
              <a:ext uri="{FF2B5EF4-FFF2-40B4-BE49-F238E27FC236}">
                <a16:creationId xmlns:a16="http://schemas.microsoft.com/office/drawing/2014/main" id="{ECEA99A3-87A7-4E4B-9231-4F6E62B1D7A3}"/>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68505" t="51780"/>
          <a:stretch/>
        </p:blipFill>
        <p:spPr bwMode="auto">
          <a:xfrm>
            <a:off x="8460084" y="3144386"/>
            <a:ext cx="1088051" cy="914900"/>
          </a:xfrm>
          <a:prstGeom prst="rect">
            <a:avLst/>
          </a:prstGeom>
          <a:noFill/>
          <a:extLst>
            <a:ext uri="{909E8E84-426E-40DD-AFC4-6F175D3DCCD1}">
              <a14:hiddenFill xmlns:a14="http://schemas.microsoft.com/office/drawing/2010/main">
                <a:solidFill>
                  <a:srgbClr val="FFFFFF"/>
                </a:solidFill>
              </a14:hiddenFill>
            </a:ext>
          </a:extLst>
        </p:spPr>
      </p:pic>
      <p:pic>
        <p:nvPicPr>
          <p:cNvPr id="13" name="3!d">
            <a:extLst>
              <a:ext uri="{FF2B5EF4-FFF2-40B4-BE49-F238E27FC236}">
                <a16:creationId xmlns:a16="http://schemas.microsoft.com/office/drawing/2014/main" id="{DF259D99-4C26-4A08-A22C-CB121D26BFB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5613" r="7143" b="48030"/>
          <a:stretch/>
        </p:blipFill>
        <p:spPr bwMode="auto">
          <a:xfrm>
            <a:off x="8460084" y="4948251"/>
            <a:ext cx="1797099" cy="986042"/>
          </a:xfrm>
          <a:prstGeom prst="rect">
            <a:avLst/>
          </a:prstGeom>
          <a:noFill/>
          <a:extLst>
            <a:ext uri="{909E8E84-426E-40DD-AFC4-6F175D3DCCD1}">
              <a14:hiddenFill xmlns:a14="http://schemas.microsoft.com/office/drawing/2010/main">
                <a:solidFill>
                  <a:srgbClr val="FFFFFF"/>
                </a:solidFill>
              </a14:hiddenFill>
            </a:ext>
          </a:extLst>
        </p:spPr>
      </p:pic>
      <p:pic>
        <p:nvPicPr>
          <p:cNvPr id="14" name="3!c">
            <a:extLst>
              <a:ext uri="{FF2B5EF4-FFF2-40B4-BE49-F238E27FC236}">
                <a16:creationId xmlns:a16="http://schemas.microsoft.com/office/drawing/2014/main" id="{A025FAE6-175E-4DCE-A18F-03AB1C59949C}"/>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9425" r="54125" b="48030"/>
          <a:stretch/>
        </p:blipFill>
        <p:spPr bwMode="auto">
          <a:xfrm>
            <a:off x="8418480" y="4033351"/>
            <a:ext cx="1259186" cy="855221"/>
          </a:xfrm>
          <a:prstGeom prst="rect">
            <a:avLst/>
          </a:prstGeom>
          <a:noFill/>
          <a:extLst>
            <a:ext uri="{909E8E84-426E-40DD-AFC4-6F175D3DCCD1}">
              <a14:hiddenFill xmlns:a14="http://schemas.microsoft.com/office/drawing/2010/main">
                <a:solidFill>
                  <a:srgbClr val="FFFFFF"/>
                </a:solidFill>
              </a14:hiddenFill>
            </a:ext>
          </a:extLst>
        </p:spPr>
      </p:pic>
      <p:pic>
        <p:nvPicPr>
          <p:cNvPr id="15" name="3!b">
            <a:extLst>
              <a:ext uri="{FF2B5EF4-FFF2-40B4-BE49-F238E27FC236}">
                <a16:creationId xmlns:a16="http://schemas.microsoft.com/office/drawing/2014/main" id="{9FB63B90-5A45-416B-9C74-D225A5AE429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51780" r="62392"/>
          <a:stretch/>
        </p:blipFill>
        <p:spPr bwMode="auto">
          <a:xfrm>
            <a:off x="8378471" y="1263477"/>
            <a:ext cx="1299195" cy="914900"/>
          </a:xfrm>
          <a:prstGeom prst="rect">
            <a:avLst/>
          </a:prstGeom>
          <a:noFill/>
          <a:extLst>
            <a:ext uri="{909E8E84-426E-40DD-AFC4-6F175D3DCCD1}">
              <a14:hiddenFill xmlns:a14="http://schemas.microsoft.com/office/drawing/2010/main">
                <a:solidFill>
                  <a:srgbClr val="FFFFFF"/>
                </a:solidFill>
              </a14:hiddenFill>
            </a:ext>
          </a:extLst>
        </p:spPr>
      </p:pic>
      <p:pic>
        <p:nvPicPr>
          <p:cNvPr id="16" name="3!a">
            <a:extLst>
              <a:ext uri="{FF2B5EF4-FFF2-40B4-BE49-F238E27FC236}">
                <a16:creationId xmlns:a16="http://schemas.microsoft.com/office/drawing/2014/main" id="{6CFECFF2-8AC5-4483-BD81-699841C1273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37884" t="51780" r="32081"/>
          <a:stretch/>
        </p:blipFill>
        <p:spPr bwMode="auto">
          <a:xfrm>
            <a:off x="8378471" y="2217853"/>
            <a:ext cx="1037612" cy="9149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6F0267-ECBC-4AA6-9165-1D1837950AC1}"/>
              </a:ext>
            </a:extLst>
          </p:cNvPr>
          <p:cNvSpPr txBox="1"/>
          <p:nvPr/>
        </p:nvSpPr>
        <p:spPr>
          <a:xfrm>
            <a:off x="3582487" y="359632"/>
            <a:ext cx="4347718" cy="735747"/>
          </a:xfrm>
          <a:prstGeom prst="roundRect">
            <a:avLst>
              <a:gd name="adj" fmla="val 50000"/>
            </a:avLst>
          </a:prstGeom>
          <a:noFill/>
          <a:ln w="38100">
            <a:solidFill>
              <a:srgbClr val="002060"/>
            </a:solidFill>
          </a:ln>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SƠ ĐỒ PHÂN LOẠI</a:t>
            </a:r>
          </a:p>
        </p:txBody>
      </p:sp>
    </p:spTree>
    <p:extLst>
      <p:ext uri="{BB962C8B-B14F-4D97-AF65-F5344CB8AC3E}">
        <p14:creationId xmlns:p14="http://schemas.microsoft.com/office/powerpoint/2010/main" val="34378556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EA8E42F-C200-434F-9848-D90A50254C0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0" y="980496"/>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4E313E-911E-49D8-B379-46E31BA005AC}"/>
              </a:ext>
            </a:extLst>
          </p:cNvPr>
          <p:cNvSpPr txBox="1"/>
          <p:nvPr/>
        </p:nvSpPr>
        <p:spPr>
          <a:xfrm>
            <a:off x="323385" y="231423"/>
            <a:ext cx="11868615" cy="646331"/>
          </a:xfrm>
          <a:prstGeom prst="rect">
            <a:avLst/>
          </a:prstGeom>
          <a:noFill/>
        </p:spPr>
        <p:txBody>
          <a:bodyPr wrap="square" rtlCol="0">
            <a:spAutoFit/>
          </a:bodyPr>
          <a:lstStyle/>
          <a:p>
            <a:r>
              <a:rPr lang="en-US" sz="3600" b="1" dirty="0">
                <a:solidFill>
                  <a:srgbClr val="002060"/>
                </a:solidFill>
              </a:rPr>
              <a:t>I/ KHÁI NIỆM KHÓA LƯỠNG PHÂN</a:t>
            </a:r>
          </a:p>
        </p:txBody>
      </p:sp>
      <p:pic>
        <p:nvPicPr>
          <p:cNvPr id="4" name="Picture 4" descr="Cartoon student png images | PNGEgg">
            <a:extLst>
              <a:ext uri="{FF2B5EF4-FFF2-40B4-BE49-F238E27FC236}">
                <a16:creationId xmlns:a16="http://schemas.microsoft.com/office/drawing/2014/main" id="{2C8C2F88-93FD-469B-A146-B93C9817A7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80604" y="3429000"/>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81787-BB4A-4197-A627-51AA53F3B67F}"/>
              </a:ext>
            </a:extLst>
          </p:cNvPr>
          <p:cNvSpPr txBox="1"/>
          <p:nvPr/>
        </p:nvSpPr>
        <p:spPr>
          <a:xfrm>
            <a:off x="6590371" y="970554"/>
            <a:ext cx="5317376" cy="1639788"/>
          </a:xfrm>
          <a:prstGeom prst="cloudCallout">
            <a:avLst>
              <a:gd name="adj1" fmla="val -30060"/>
              <a:gd name="adj2" fmla="val 103982"/>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KHÓA </a:t>
            </a:r>
          </a:p>
          <a:p>
            <a:pPr algn="ctr"/>
            <a:r>
              <a:rPr lang="en-US" sz="3200" b="1" dirty="0">
                <a:solidFill>
                  <a:srgbClr val="FF0000"/>
                </a:solidFill>
                <a:latin typeface="Times New Roman" panose="02020603050405020304" pitchFamily="18" charset="0"/>
                <a:cs typeface="Times New Roman" panose="02020603050405020304" pitchFamily="18" charset="0"/>
              </a:rPr>
              <a:t>LƯỠNG PHÂN</a:t>
            </a:r>
          </a:p>
        </p:txBody>
      </p:sp>
    </p:spTree>
    <p:extLst>
      <p:ext uri="{BB962C8B-B14F-4D97-AF65-F5344CB8AC3E}">
        <p14:creationId xmlns:p14="http://schemas.microsoft.com/office/powerpoint/2010/main" val="14057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10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BCC2618-FC3A-4A7C-99CD-2F483C47A51C}"/>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00562" y="920021"/>
            <a:ext cx="7036231" cy="5937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DE520E-0A27-4000-8073-B3EA0279D1D0}"/>
              </a:ext>
            </a:extLst>
          </p:cNvPr>
          <p:cNvSpPr txBox="1"/>
          <p:nvPr/>
        </p:nvSpPr>
        <p:spPr>
          <a:xfrm>
            <a:off x="7031116" y="1144565"/>
            <a:ext cx="4718508" cy="1827193"/>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32833474-6726-4676-8CA1-2E7DD38D357F}"/>
              </a:ext>
            </a:extLst>
          </p:cNvPr>
          <p:cNvSpPr txBox="1"/>
          <p:nvPr/>
        </p:nvSpPr>
        <p:spPr>
          <a:xfrm>
            <a:off x="0" y="194911"/>
            <a:ext cx="12191999" cy="646331"/>
          </a:xfrm>
          <a:prstGeom prst="rect">
            <a:avLst/>
          </a:prstGeom>
          <a:noFill/>
        </p:spPr>
        <p:txBody>
          <a:bodyPr wrap="square" rtlCol="0">
            <a:spAutoFit/>
          </a:bodyPr>
          <a:lstStyle/>
          <a:p>
            <a:pPr algn="ctr"/>
            <a:r>
              <a:rPr lang="en-US" sz="3600" b="1" dirty="0">
                <a:solidFill>
                  <a:srgbClr val="002060"/>
                </a:solidFill>
              </a:rPr>
              <a:t>Quan </a:t>
            </a:r>
            <a:r>
              <a:rPr lang="en-US" sz="3600" b="1" dirty="0" err="1">
                <a:solidFill>
                  <a:srgbClr val="002060"/>
                </a:solidFill>
              </a:rPr>
              <a:t>sát</a:t>
            </a:r>
            <a:r>
              <a:rPr lang="en-US" sz="3600" b="1" dirty="0">
                <a:solidFill>
                  <a:srgbClr val="002060"/>
                </a:solidFill>
              </a:rPr>
              <a:t> </a:t>
            </a:r>
            <a:r>
              <a:rPr lang="en-US" sz="3600" b="1" dirty="0" err="1">
                <a:solidFill>
                  <a:srgbClr val="002060"/>
                </a:solidFill>
              </a:rPr>
              <a:t>hình</a:t>
            </a:r>
            <a:r>
              <a:rPr lang="en-US" sz="3600" b="1" dirty="0">
                <a:solidFill>
                  <a:srgbClr val="002060"/>
                </a:solidFill>
              </a:rPr>
              <a:t> </a:t>
            </a:r>
            <a:r>
              <a:rPr lang="en-US" sz="3600" b="1" dirty="0" err="1">
                <a:solidFill>
                  <a:srgbClr val="002060"/>
                </a:solidFill>
              </a:rPr>
              <a:t>ảnh</a:t>
            </a:r>
            <a:r>
              <a:rPr lang="en-US" sz="3600" b="1" dirty="0">
                <a:solidFill>
                  <a:srgbClr val="002060"/>
                </a:solidFill>
              </a:rPr>
              <a:t> </a:t>
            </a:r>
            <a:r>
              <a:rPr lang="en-US" sz="3600" b="1" dirty="0" err="1">
                <a:solidFill>
                  <a:srgbClr val="002060"/>
                </a:solidFill>
              </a:rPr>
              <a:t>sau</a:t>
            </a:r>
            <a:r>
              <a:rPr lang="en-US" sz="3600" b="1" dirty="0">
                <a:solidFill>
                  <a:srgbClr val="002060"/>
                </a:solidFill>
              </a:rPr>
              <a:t>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pic>
        <p:nvPicPr>
          <p:cNvPr id="7" name="Picture 4" descr="Cartoon student png images | PNGEgg">
            <a:extLst>
              <a:ext uri="{FF2B5EF4-FFF2-40B4-BE49-F238E27FC236}">
                <a16:creationId xmlns:a16="http://schemas.microsoft.com/office/drawing/2014/main" id="{AC56F87F-D576-407C-BC10-283DBEDC8E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7522C0F-814F-4490-BA04-6F680F99D28F}"/>
              </a:ext>
            </a:extLst>
          </p:cNvPr>
          <p:cNvSpPr txBox="1"/>
          <p:nvPr/>
        </p:nvSpPr>
        <p:spPr>
          <a:xfrm>
            <a:off x="7458582" y="1144565"/>
            <a:ext cx="4291042" cy="1953868"/>
          </a:xfrm>
          <a:prstGeom prst="rect">
            <a:avLst/>
          </a:prstGeom>
          <a:noFill/>
        </p:spPr>
        <p:txBody>
          <a:bodyPr wrap="square">
            <a:spAutoFit/>
          </a:bodyPr>
          <a:lstStyle/>
          <a:p>
            <a:pPr algn="just">
              <a:lnSpc>
                <a:spcPct val="150000"/>
              </a:lnSpc>
            </a:pPr>
            <a:r>
              <a:rPr lang="vi-VN" sz="2800" b="1" i="0" dirty="0">
                <a:solidFill>
                  <a:srgbClr val="FF0000"/>
                </a:solidFill>
                <a:effectLst/>
                <a:latin typeface="+mj-lt"/>
              </a:rPr>
              <a:t>Khóa lưỡng phân </a:t>
            </a:r>
            <a:r>
              <a:rPr lang="vi-VN" sz="2800" b="0" i="0" dirty="0">
                <a:effectLst/>
                <a:latin typeface="+mj-lt"/>
              </a:rPr>
              <a:t>là kiểu phổ biến nhất trong các khóa phân loại sinh vật.</a:t>
            </a:r>
          </a:p>
        </p:txBody>
      </p:sp>
      <p:pic>
        <p:nvPicPr>
          <p:cNvPr id="9" name="Picture 2" descr="NINA Irregular Verbs | Baamboozle">
            <a:extLst>
              <a:ext uri="{FF2B5EF4-FFF2-40B4-BE49-F238E27FC236}">
                <a16:creationId xmlns:a16="http://schemas.microsoft.com/office/drawing/2014/main" id="{E03B5D5B-D9F3-469B-8269-09B27F7B00A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0401" y="3886243"/>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4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0-#ppt_w/2"/>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B2B888-DB1D-48D7-BA76-850076D7C358}"/>
              </a:ext>
            </a:extLst>
          </p:cNvPr>
          <p:cNvSpPr txBox="1"/>
          <p:nvPr/>
        </p:nvSpPr>
        <p:spPr>
          <a:xfrm>
            <a:off x="7083427" y="699620"/>
            <a:ext cx="4613885" cy="5185522"/>
          </a:xfrm>
          <a:prstGeom prst="rect">
            <a:avLst/>
          </a:prstGeom>
          <a:noFill/>
        </p:spPr>
        <p:txBody>
          <a:bodyPr wrap="square">
            <a:spAutoFit/>
          </a:bodyPr>
          <a:lstStyle/>
          <a:p>
            <a:pPr algn="just">
              <a:lnSpc>
                <a:spcPct val="150000"/>
              </a:lnSpc>
            </a:pPr>
            <a:r>
              <a:rPr lang="vi-VN" sz="2800" b="1" i="0" dirty="0">
                <a:solidFill>
                  <a:srgbClr val="FF0000"/>
                </a:solidFill>
                <a:effectLst/>
                <a:latin typeface="+mj-lt"/>
              </a:rPr>
              <a:t>Nguyên tắc của khóa lưỡng phân </a:t>
            </a:r>
            <a:r>
              <a:rPr lang="vi-VN" sz="2800" b="0" i="0" dirty="0">
                <a:effectLst/>
                <a:latin typeface="+mj-lt"/>
              </a:rPr>
              <a:t>là từ một tập hợp các đối tượng ban đầu được tách thành hai nhóm có những đặc điểm đối lập với nhau. Sau mỗi lần tách, ta được hai nhóm nhỏ hơn và khác nhau bởi các đặc điểm dùng để tách.</a:t>
            </a:r>
          </a:p>
        </p:txBody>
      </p:sp>
      <p:sp>
        <p:nvSpPr>
          <p:cNvPr id="7" name="TextBox 6">
            <a:extLst>
              <a:ext uri="{FF2B5EF4-FFF2-40B4-BE49-F238E27FC236}">
                <a16:creationId xmlns:a16="http://schemas.microsoft.com/office/drawing/2014/main" id="{C7F71FE2-FFE0-4669-855B-B851F5E3E1CF}"/>
              </a:ext>
            </a:extLst>
          </p:cNvPr>
          <p:cNvSpPr txBox="1"/>
          <p:nvPr/>
        </p:nvSpPr>
        <p:spPr>
          <a:xfrm>
            <a:off x="7083427" y="384758"/>
            <a:ext cx="4881832" cy="2670512"/>
          </a:xfrm>
          <a:prstGeom prst="cloudCallout">
            <a:avLst>
              <a:gd name="adj1" fmla="val -33462"/>
              <a:gd name="adj2" fmla="val 87803"/>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nguyên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tắc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khóa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phân</a:t>
            </a:r>
            <a:r>
              <a:rPr lang="en-US" sz="3600" b="1" dirty="0">
                <a:solidFill>
                  <a:srgbClr val="FF0000"/>
                </a:solidFill>
                <a:latin typeface="Times New Roman" panose="02020603050405020304" pitchFamily="18" charset="0"/>
                <a:cs typeface="Times New Roman" panose="02020603050405020304" pitchFamily="18" charset="0"/>
              </a:rPr>
              <a:t>?</a:t>
            </a:r>
          </a:p>
        </p:txBody>
      </p:sp>
      <p:pic>
        <p:nvPicPr>
          <p:cNvPr id="8" name="Picture 4" descr="Cartoon student png images | PNGEgg">
            <a:extLst>
              <a:ext uri="{FF2B5EF4-FFF2-40B4-BE49-F238E27FC236}">
                <a16:creationId xmlns:a16="http://schemas.microsoft.com/office/drawing/2014/main" id="{66A2EBB1-0776-4C5B-AD83-FEB1683D8B7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63" b="99414" l="10000" r="90000">
                        <a14:foregroundMark x1="18667" y1="9961" x2="27000" y2="6152"/>
                        <a14:foregroundMark x1="27000" y1="6152" x2="42444" y2="5176"/>
                        <a14:foregroundMark x1="42444" y1="5176" x2="50667" y2="7227"/>
                        <a14:foregroundMark x1="50667" y1="7227" x2="54111" y2="9570"/>
                        <a14:foregroundMark x1="71556" y1="31348" x2="69145" y2="38194"/>
                        <a14:foregroundMark x1="66787" y1="41673" x2="59667" y2="49707"/>
                        <a14:foregroundMark x1="59667" y1="49707" x2="47000" y2="54297"/>
                        <a14:foregroundMark x1="47000" y1="54297" x2="40111" y2="61523"/>
                        <a14:foregroundMark x1="40111" y1="61523" x2="39889" y2="64941"/>
                        <a14:foregroundMark x1="34000" y1="58887" x2="40111" y2="53125"/>
                        <a14:foregroundMark x1="40111" y1="53125" x2="66889" y2="44238"/>
                        <a14:foregroundMark x1="69869" y1="38294" x2="72667" y2="32715"/>
                        <a14:foregroundMark x1="66889" y1="44238" x2="68086" y2="41851"/>
                        <a14:foregroundMark x1="72667" y1="32715" x2="72000" y2="30762"/>
                        <a14:foregroundMark x1="46333" y1="49023" x2="29889" y2="56543"/>
                        <a14:foregroundMark x1="29889" y1="56543" x2="29000" y2="60449"/>
                        <a14:foregroundMark x1="45667" y1="39160" x2="39778" y2="27734"/>
                        <a14:foregroundMark x1="39778" y1="27734" x2="41111" y2="35059"/>
                        <a14:foregroundMark x1="41111" y1="35059" x2="36222" y2="36621"/>
                        <a14:foregroundMark x1="28333" y1="25977" x2="45778" y2="24219"/>
                        <a14:foregroundMark x1="45778" y1="24219" x2="42222" y2="34766"/>
                        <a14:foregroundMark x1="42222" y1="34766" x2="36333" y2="17578"/>
                        <a14:foregroundMark x1="36333" y1="17578" x2="42889" y2="14355"/>
                        <a14:foregroundMark x1="40556" y1="40723" x2="31556" y2="40234"/>
                        <a14:foregroundMark x1="31556" y1="40234" x2="35333" y2="24512"/>
                        <a14:foregroundMark x1="35333" y1="24512" x2="56667" y2="33887"/>
                        <a14:foregroundMark x1="56667" y1="33887" x2="26333" y2="37793"/>
                        <a14:foregroundMark x1="26333" y1="37793" x2="21333" y2="31055"/>
                        <a14:foregroundMark x1="21333" y1="31055" x2="21222" y2="29590"/>
                        <a14:foregroundMark x1="45556" y1="27539" x2="45889" y2="24512"/>
                        <a14:foregroundMark x1="23444" y1="31055" x2="35889" y2="33008"/>
                        <a14:foregroundMark x1="35889" y1="33008" x2="27778" y2="30469"/>
                        <a14:foregroundMark x1="27778" y1="30469" x2="33333" y2="24023"/>
                        <a14:foregroundMark x1="33333" y1="24023" x2="34333" y2="23438"/>
                        <a14:foregroundMark x1="52444" y1="30176" x2="46000" y2="30566"/>
                        <a14:foregroundMark x1="44222" y1="26563" x2="52444" y2="23730"/>
                        <a14:foregroundMark x1="52444" y1="23730" x2="45778" y2="29980"/>
                        <a14:foregroundMark x1="45778" y1="29980" x2="44222" y2="25977"/>
                        <a14:foregroundMark x1="31333" y1="3613" x2="40667" y2="1661"/>
                        <a14:foregroundMark x1="36111" y1="52148" x2="28556" y2="57324"/>
                        <a14:foregroundMark x1="28556" y1="57324" x2="26222" y2="61133"/>
                        <a14:foregroundMark x1="34333" y1="38867" x2="43667" y2="38574"/>
                        <a14:foregroundMark x1="50667" y1="54395" x2="47667" y2="60449"/>
                        <a14:foregroundMark x1="63111" y1="58301" x2="76111" y2="57910"/>
                        <a14:foregroundMark x1="76111" y1="57910" x2="77485" y2="58816"/>
                        <a14:foregroundMark x1="53444" y1="70410" x2="48444" y2="76172"/>
                        <a14:foregroundMark x1="48444" y1="76172" x2="54333" y2="70605"/>
                        <a14:foregroundMark x1="54333" y1="70605" x2="56333" y2="81934"/>
                        <a14:foregroundMark x1="56333" y1="81934" x2="32333" y2="75391"/>
                        <a14:foregroundMark x1="32333" y1="75391" x2="32333" y2="75195"/>
                        <a14:foregroundMark x1="19667" y1="89160" x2="18778" y2="96973"/>
                        <a14:foregroundMark x1="34444" y1="86523" x2="35667" y2="94043"/>
                        <a14:foregroundMark x1="53111" y1="85059" x2="51444" y2="94531"/>
                        <a14:foregroundMark x1="51444" y1="94531" x2="51222" y2="94531"/>
                        <a14:foregroundMark x1="49667" y1="85059" x2="50667" y2="94531"/>
                        <a14:foregroundMark x1="33333" y1="91406" x2="35889" y2="82715"/>
                        <a14:foregroundMark x1="35778" y1="85938" x2="31556" y2="97559"/>
                        <a14:foregroundMark x1="31556" y1="97559" x2="39888" y2="94008"/>
                        <a14:foregroundMark x1="39426" y1="85652" x2="39000" y2="84668"/>
                        <a14:foregroundMark x1="39000" y1="84668" x2="37889" y2="84473"/>
                        <a14:foregroundMark x1="35000" y1="95508" x2="36556" y2="93164"/>
                        <a14:foregroundMark x1="33444" y1="95508" x2="36222" y2="94043"/>
                        <a14:foregroundMark x1="51000" y1="91992" x2="50463" y2="95979"/>
                        <a14:foregroundMark x1="51008" y1="96025" x2="51889" y2="93066"/>
                        <a14:foregroundMark x1="77000" y1="55176" x2="71444" y2="64551"/>
                        <a14:foregroundMark x1="71444" y1="64551" x2="62556" y2="60938"/>
                        <a14:foregroundMark x1="62556" y1="60938" x2="68444" y2="56152"/>
                        <a14:foregroundMark x1="68444" y1="56152" x2="76889" y2="57520"/>
                        <a14:foregroundMark x1="76889" y1="57520" x2="77111" y2="58105"/>
                        <a14:foregroundMark x1="63111" y1="66211" x2="68980" y2="55741"/>
                        <a14:foregroundMark x1="74262" y1="54226" x2="77935" y2="55751"/>
                        <a14:foregroundMark x1="78302" y1="60939" x2="72222" y2="65430"/>
                        <a14:foregroundMark x1="72222" y1="65430" x2="63111" y2="65039"/>
                        <a14:foregroundMark x1="63111" y1="65039" x2="62778" y2="64746"/>
                        <a14:foregroundMark x1="62667" y1="62012" x2="68898" y2="55716"/>
                        <a14:foregroundMark x1="72874" y1="56235" x2="72889" y2="56348"/>
                        <a14:foregroundMark x1="61578" y1="59069" x2="68111" y2="58398"/>
                        <a14:foregroundMark x1="59556" y1="59277" x2="61041" y2="59124"/>
                        <a14:foregroundMark x1="68111" y1="58398" x2="61148" y2="59452"/>
                        <a14:foregroundMark x1="28889" y1="57422" x2="34333" y2="50684"/>
                        <a14:foregroundMark x1="34333" y1="50684" x2="37111" y2="52051"/>
                        <a14:foregroundMark x1="71222" y1="58105" x2="60889" y2="57227"/>
                        <a14:foregroundMark x1="33000" y1="97559" x2="39111" y2="95605"/>
                        <a14:foregroundMark x1="51623" y1="96077" x2="55444" y2="95801"/>
                        <a14:foregroundMark x1="46000" y1="96484" x2="49080" y2="96261"/>
                        <a14:foregroundMark x1="36889" y1="87402" x2="36556" y2="91406"/>
                        <a14:foregroundMark x1="47111" y1="87207" x2="48333" y2="91895"/>
                        <a14:foregroundMark x1="45889" y1="94922" x2="46000" y2="96484"/>
                        <a14:foregroundMark x1="63333" y1="54590" x2="65291" y2="54277"/>
                        <a14:backgroundMark x1="44333" y1="391" x2="57667" y2="2344"/>
                        <a14:backgroundMark x1="57667" y1="2344" x2="58000" y2="2637"/>
                        <a14:backgroundMark x1="41889" y1="1172" x2="44000" y2="1465"/>
                        <a14:backgroundMark x1="41556" y1="586" x2="39889" y2="586"/>
                        <a14:backgroundMark x1="52889" y1="58008" x2="55889" y2="61426"/>
                        <a14:backgroundMark x1="58333" y1="59863" x2="59000" y2="61914"/>
                        <a14:backgroundMark x1="54778" y1="58008" x2="55111" y2="59668"/>
                        <a14:backgroundMark x1="54444" y1="56836" x2="53889" y2="61426"/>
                        <a14:backgroundMark x1="55444" y1="56543" x2="55222" y2="58008"/>
                        <a14:backgroundMark x1="56444" y1="56348" x2="54444" y2="56836"/>
                        <a14:backgroundMark x1="69778" y1="38281" x2="69111" y2="41992"/>
                        <a14:backgroundMark x1="80778" y1="55469" x2="80667" y2="59668"/>
                        <a14:backgroundMark x1="73000" y1="53516" x2="70556" y2="53516"/>
                        <a14:backgroundMark x1="70444" y1="53613" x2="74889" y2="53320"/>
                        <a14:backgroundMark x1="70444" y1="53906" x2="71444" y2="53516"/>
                        <a14:backgroundMark x1="40556" y1="88867" x2="41556" y2="92480"/>
                        <a14:backgroundMark x1="39889" y1="86914" x2="43365" y2="95060"/>
                        <a14:backgroundMark x1="39889" y1="85547" x2="40444" y2="87402"/>
                        <a14:backgroundMark x1="47778" y1="97949" x2="53556" y2="98438"/>
                        <a14:backgroundMark x1="70111" y1="53027" x2="70556" y2="53906"/>
                        <a14:backgroundMark x1="80667" y1="58398" x2="81000" y2="60840"/>
                        <a14:backgroundMark x1="80333" y1="58984" x2="80444" y2="60840"/>
                        <a14:backgroundMark x1="67222" y1="53906" x2="69778" y2="53613"/>
                        <a14:backgroundMark x1="70556" y1="53320" x2="65000" y2="539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56859" y="3401756"/>
            <a:ext cx="3067022" cy="3489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B1F97376-20F6-404E-A775-D667CA87FB5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0" y="535263"/>
            <a:ext cx="7036231" cy="593797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NINA Irregular Verbs | Baamboozle">
            <a:extLst>
              <a:ext uri="{FF2B5EF4-FFF2-40B4-BE49-F238E27FC236}">
                <a16:creationId xmlns:a16="http://schemas.microsoft.com/office/drawing/2014/main" id="{227B21C8-53A8-4606-8945-EF17DCC201A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43767" y="3880624"/>
            <a:ext cx="2836813" cy="283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52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1" nodeType="clickEffect">
                                  <p:stCondLst>
                                    <p:cond delay="0"/>
                                  </p:stCondLst>
                                  <p:childTnLst>
                                    <p:animEffect transition="out" filter="wipe(down)">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barn(inVertical)">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a">
            <a:extLst>
              <a:ext uri="{FF2B5EF4-FFF2-40B4-BE49-F238E27FC236}">
                <a16:creationId xmlns:a16="http://schemas.microsoft.com/office/drawing/2014/main" id="{598E4092-4BDE-4886-AC69-A65CB78C9528}"/>
              </a:ext>
            </a:extLst>
          </p:cNvPr>
          <p:cNvPicPr>
            <a:picLocks noChangeAspect="1"/>
          </p:cNvPicPr>
          <p:nvPr/>
        </p:nvPicPr>
        <p:blipFill>
          <a:blip r:embed="rId2"/>
          <a:stretch>
            <a:fillRect/>
          </a:stretch>
        </p:blipFill>
        <p:spPr>
          <a:xfrm>
            <a:off x="1884554" y="1387565"/>
            <a:ext cx="8241913" cy="5468691"/>
          </a:xfrm>
          <a:prstGeom prst="rect">
            <a:avLst/>
          </a:prstGeom>
        </p:spPr>
      </p:pic>
      <p:sp>
        <p:nvSpPr>
          <p:cNvPr id="4" name="TextBox 3">
            <a:extLst>
              <a:ext uri="{FF2B5EF4-FFF2-40B4-BE49-F238E27FC236}">
                <a16:creationId xmlns:a16="http://schemas.microsoft.com/office/drawing/2014/main" id="{CFFE8433-AAD5-480C-9868-D5E4648B31B2}"/>
              </a:ext>
            </a:extLst>
          </p:cNvPr>
          <p:cNvSpPr txBox="1"/>
          <p:nvPr/>
        </p:nvSpPr>
        <p:spPr>
          <a:xfrm>
            <a:off x="970156" y="770471"/>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E07EB79-E464-49E9-83C8-2F6AE5303FB7}"/>
              </a:ext>
            </a:extLst>
          </p:cNvPr>
          <p:cNvSpPr txBox="1"/>
          <p:nvPr/>
        </p:nvSpPr>
        <p:spPr>
          <a:xfrm>
            <a:off x="323385" y="231423"/>
            <a:ext cx="11868615" cy="646331"/>
          </a:xfrm>
          <a:prstGeom prst="rect">
            <a:avLst/>
          </a:prstGeom>
          <a:noFill/>
        </p:spPr>
        <p:txBody>
          <a:bodyPr wrap="square" rtlCol="0">
            <a:spAutoFit/>
          </a:bodyPr>
          <a:lstStyle/>
          <a:p>
            <a:r>
              <a:rPr lang="en-US" sz="3600" b="1" dirty="0" smtClean="0">
                <a:solidFill>
                  <a:srgbClr val="002060"/>
                </a:solidFill>
              </a:rPr>
              <a:t>II/ </a:t>
            </a:r>
            <a:r>
              <a:rPr lang="en-US" sz="3600" b="1" dirty="0">
                <a:solidFill>
                  <a:srgbClr val="002060"/>
                </a:solidFill>
              </a:rPr>
              <a:t>XÂY DỰNG KHÓA LƯỠNG PHÂN</a:t>
            </a:r>
          </a:p>
        </p:txBody>
      </p:sp>
    </p:spTree>
    <p:extLst>
      <p:ext uri="{BB962C8B-B14F-4D97-AF65-F5344CB8AC3E}">
        <p14:creationId xmlns:p14="http://schemas.microsoft.com/office/powerpoint/2010/main" val="169970716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FE8433-AAD5-480C-9868-D5E4648B31B2}"/>
              </a:ext>
            </a:extLst>
          </p:cNvPr>
          <p:cNvSpPr txBox="1"/>
          <p:nvPr/>
        </p:nvSpPr>
        <p:spPr>
          <a:xfrm>
            <a:off x="955288" y="156428"/>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Xây</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dựng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khóa</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lưỡng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để</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phân</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loại</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một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số</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động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vật</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sau</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4B2B074-C28D-477A-A030-350727B532A7}"/>
              </a:ext>
            </a:extLst>
          </p:cNvPr>
          <p:cNvSpPr txBox="1"/>
          <p:nvPr/>
        </p:nvSpPr>
        <p:spPr>
          <a:xfrm>
            <a:off x="758488" y="4687530"/>
            <a:ext cx="9980783" cy="1785104"/>
          </a:xfrm>
          <a:prstGeom prst="rect">
            <a:avLst/>
          </a:prstGeom>
          <a:noFill/>
        </p:spPr>
        <p:txBody>
          <a:bodyPr wrap="square">
            <a:spAutoFit/>
          </a:bodyPr>
          <a:lstStyle/>
          <a:p>
            <a:pPr algn="just"/>
            <a:r>
              <a:rPr lang="vi-VN" sz="2200" b="1" i="0" dirty="0">
                <a:solidFill>
                  <a:srgbClr val="002060"/>
                </a:solidFill>
                <a:effectLst/>
                <a:latin typeface="+mj-lt"/>
              </a:rPr>
              <a:t>Bước 1:</a:t>
            </a:r>
            <a:r>
              <a:rPr lang="vi-VN" sz="2200" b="0" i="0" dirty="0">
                <a:solidFill>
                  <a:srgbClr val="002060"/>
                </a:solidFill>
                <a:effectLst/>
                <a:latin typeface="+mj-lt"/>
              </a:rPr>
              <a:t> Lựa chọn đặc điểm để phân chia được các loài cần phân loại thành hai nhóm (ví dụ: chọn đặc điểm có chân hay không có chân? trên cơ sở trả lời câu hỏi có hay không có đặc điểm đó, ta có thể xếp các động vật thành hai nhóm).</a:t>
            </a:r>
            <a:endParaRPr lang="en-US" sz="2200" b="0" i="0" dirty="0">
              <a:solidFill>
                <a:srgbClr val="002060"/>
              </a:solidFill>
              <a:effectLst/>
              <a:latin typeface="+mj-lt"/>
            </a:endParaRPr>
          </a:p>
          <a:p>
            <a:pPr algn="just"/>
            <a:r>
              <a:rPr lang="vi-VN" sz="2200" b="0" i="0" dirty="0">
                <a:solidFill>
                  <a:srgbClr val="002060"/>
                </a:solidFill>
                <a:effectLst/>
                <a:latin typeface="+mj-lt"/>
              </a:rPr>
              <a:t> Tiếp tục cách làm như vậy ở từng nhóm nhỏ tiếp theo đến khi xác định được từng loài.</a:t>
            </a:r>
          </a:p>
          <a:p>
            <a:pPr algn="just"/>
            <a:r>
              <a:rPr lang="vi-VN" sz="2200" b="1" i="0" dirty="0">
                <a:solidFill>
                  <a:srgbClr val="002060"/>
                </a:solidFill>
                <a:effectLst/>
                <a:latin typeface="+mj-lt"/>
              </a:rPr>
              <a:t>Bước 2:</a:t>
            </a:r>
            <a:r>
              <a:rPr lang="vi-VN" sz="2200" b="0" i="0" dirty="0">
                <a:solidFill>
                  <a:srgbClr val="002060"/>
                </a:solidFill>
                <a:effectLst/>
                <a:latin typeface="+mj-lt"/>
              </a:rPr>
              <a:t> Lập sơ đồ phân loại</a:t>
            </a:r>
          </a:p>
        </p:txBody>
      </p:sp>
      <p:pic>
        <p:nvPicPr>
          <p:cNvPr id="3" name="2!a">
            <a:extLst>
              <a:ext uri="{FF2B5EF4-FFF2-40B4-BE49-F238E27FC236}">
                <a16:creationId xmlns:a16="http://schemas.microsoft.com/office/drawing/2014/main" id="{598E4092-4BDE-4886-AC69-A65CB78C9528}"/>
              </a:ext>
            </a:extLst>
          </p:cNvPr>
          <p:cNvPicPr>
            <a:picLocks noChangeAspect="1"/>
          </p:cNvPicPr>
          <p:nvPr/>
        </p:nvPicPr>
        <p:blipFill>
          <a:blip r:embed="rId2"/>
          <a:stretch>
            <a:fillRect/>
          </a:stretch>
        </p:blipFill>
        <p:spPr>
          <a:xfrm>
            <a:off x="3185627" y="817635"/>
            <a:ext cx="5405285" cy="3586526"/>
          </a:xfrm>
          <a:prstGeom prst="rect">
            <a:avLst/>
          </a:prstGeom>
        </p:spPr>
      </p:pic>
    </p:spTree>
    <p:extLst>
      <p:ext uri="{BB962C8B-B14F-4D97-AF65-F5344CB8AC3E}">
        <p14:creationId xmlns:p14="http://schemas.microsoft.com/office/powerpoint/2010/main" val="34836268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4702896" y="1483112"/>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466269" y="1347379"/>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1117615" y="1483112"/>
            <a:ext cx="2298956" cy="2269274"/>
          </a:xfrm>
          <a:prstGeom prst="rect">
            <a:avLst/>
          </a:prstGeom>
        </p:spPr>
      </p:pic>
      <p:pic>
        <p:nvPicPr>
          <p:cNvPr id="5" name="1!e">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329488" y="4302606"/>
            <a:ext cx="2298956" cy="2269274"/>
          </a:xfrm>
          <a:prstGeom prst="rect">
            <a:avLst/>
          </a:prstGeom>
        </p:spPr>
      </p:pic>
      <p:pic>
        <p:nvPicPr>
          <p:cNvPr id="6" name="1!f">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4688028" y="4172736"/>
            <a:ext cx="2477047" cy="2334231"/>
          </a:xfrm>
          <a:prstGeom prst="rect">
            <a:avLst/>
          </a:prstGeom>
        </p:spPr>
      </p:pic>
      <p:pic>
        <p:nvPicPr>
          <p:cNvPr id="7" name="1!g">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466269" y="4367519"/>
            <a:ext cx="2298956" cy="2139448"/>
          </a:xfrm>
          <a:prstGeom prst="rect">
            <a:avLst/>
          </a:prstGeom>
        </p:spPr>
      </p:pic>
      <p:sp>
        <p:nvSpPr>
          <p:cNvPr id="8" name="TextBox 7">
            <a:extLst>
              <a:ext uri="{FF2B5EF4-FFF2-40B4-BE49-F238E27FC236}">
                <a16:creationId xmlns:a16="http://schemas.microsoft.com/office/drawing/2014/main" id="{CD3EBA9E-C6ED-438D-AAA4-910952030E9F}"/>
              </a:ext>
            </a:extLst>
          </p:cNvPr>
          <p:cNvSpPr txBox="1"/>
          <p:nvPr/>
        </p:nvSpPr>
        <p:spPr>
          <a:xfrm>
            <a:off x="955288" y="475997"/>
            <a:ext cx="10281424" cy="661207"/>
          </a:xfrm>
          <a:prstGeom prst="rect">
            <a:avLst/>
          </a:prstGeom>
          <a:noFill/>
        </p:spPr>
        <p:txBody>
          <a:bodyPr wrap="square">
            <a:spAutoFit/>
          </a:bodyPr>
          <a:lstStyle/>
          <a:p>
            <a:pPr algn="ctr">
              <a:lnSpc>
                <a:spcPct val="150000"/>
              </a:lnSpc>
            </a:pP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 hay </a:t>
            </a:r>
            <a:r>
              <a:rPr lang="en-US" sz="2800" b="1" i="0" dirty="0" err="1">
                <a:solidFill>
                  <a:srgbClr val="FF0000"/>
                </a:solidFill>
                <a:effectLst/>
                <a:latin typeface="Times New Roman" panose="02020603050405020304" pitchFamily="18" charset="0"/>
                <a:cs typeface="Times New Roman" panose="02020603050405020304" pitchFamily="18" charset="0"/>
              </a:rPr>
              <a:t>không</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có</a:t>
            </a:r>
            <a:r>
              <a:rPr lang="en-US" sz="2800" b="1" i="0" dirty="0">
                <a:solidFill>
                  <a:srgbClr val="FF0000"/>
                </a:solidFill>
                <a:effectLst/>
                <a:latin typeface="Times New Roman" panose="02020603050405020304" pitchFamily="18" charset="0"/>
                <a:cs typeface="Times New Roman" panose="02020603050405020304" pitchFamily="18" charset="0"/>
              </a:rPr>
              <a:t> </a:t>
            </a:r>
            <a:r>
              <a:rPr lang="en-US" sz="2800" b="1" i="0" dirty="0" err="1">
                <a:solidFill>
                  <a:srgbClr val="FF0000"/>
                </a:solidFill>
                <a:effectLst/>
                <a:latin typeface="Times New Roman" panose="02020603050405020304" pitchFamily="18" charset="0"/>
                <a:cs typeface="Times New Roman" panose="02020603050405020304" pitchFamily="18" charset="0"/>
              </a:rPr>
              <a:t>chân</a:t>
            </a:r>
            <a:r>
              <a:rPr lang="en-US" sz="2800" b="1" i="0" dirty="0">
                <a:solidFill>
                  <a:srgbClr val="FF0000"/>
                </a:solidFill>
                <a:effectLst/>
                <a:latin typeface="Times New Roman" panose="02020603050405020304" pitchFamily="18" charset="0"/>
                <a:cs typeface="Times New Roman" panose="02020603050405020304" pitchFamily="18" charset="0"/>
              </a:rPr>
              <a:t>?</a:t>
            </a:r>
            <a:endParaRPr lang="vi-VN" sz="2800" b="1" i="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49310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c">
            <a:extLst>
              <a:ext uri="{FF2B5EF4-FFF2-40B4-BE49-F238E27FC236}">
                <a16:creationId xmlns:a16="http://schemas.microsoft.com/office/drawing/2014/main" id="{DE248F77-0D71-46BA-992F-2AB88DDA25CD}"/>
              </a:ext>
            </a:extLst>
          </p:cNvPr>
          <p:cNvPicPr>
            <a:picLocks noChangeAspect="1"/>
          </p:cNvPicPr>
          <p:nvPr/>
        </p:nvPicPr>
        <p:blipFill rotWithShape="1">
          <a:blip r:embed="rId2"/>
          <a:srcRect l="32983" r="31920" b="51541"/>
          <a:stretch/>
        </p:blipFill>
        <p:spPr>
          <a:xfrm>
            <a:off x="5955768" y="4174387"/>
            <a:ext cx="2477047" cy="2269275"/>
          </a:xfrm>
          <a:prstGeom prst="rect">
            <a:avLst/>
          </a:prstGeom>
        </p:spPr>
      </p:pic>
      <p:pic>
        <p:nvPicPr>
          <p:cNvPr id="3" name="1!d">
            <a:extLst>
              <a:ext uri="{FF2B5EF4-FFF2-40B4-BE49-F238E27FC236}">
                <a16:creationId xmlns:a16="http://schemas.microsoft.com/office/drawing/2014/main" id="{DC810DE0-CF7B-4732-AC30-10F692B805DB}"/>
              </a:ext>
            </a:extLst>
          </p:cNvPr>
          <p:cNvPicPr>
            <a:picLocks noChangeAspect="1"/>
          </p:cNvPicPr>
          <p:nvPr/>
        </p:nvPicPr>
        <p:blipFill rotWithShape="1">
          <a:blip r:embed="rId2"/>
          <a:srcRect l="67426" b="51541"/>
          <a:stretch/>
        </p:blipFill>
        <p:spPr>
          <a:xfrm>
            <a:off x="8597010" y="1023994"/>
            <a:ext cx="2298956" cy="2269275"/>
          </a:xfrm>
          <a:prstGeom prst="rect">
            <a:avLst/>
          </a:prstGeom>
        </p:spPr>
      </p:pic>
      <p:pic>
        <p:nvPicPr>
          <p:cNvPr id="4" name="1!b">
            <a:extLst>
              <a:ext uri="{FF2B5EF4-FFF2-40B4-BE49-F238E27FC236}">
                <a16:creationId xmlns:a16="http://schemas.microsoft.com/office/drawing/2014/main" id="{006696E5-44DF-489D-8640-E2B443CE9103}"/>
              </a:ext>
            </a:extLst>
          </p:cNvPr>
          <p:cNvPicPr>
            <a:picLocks noChangeAspect="1"/>
          </p:cNvPicPr>
          <p:nvPr/>
        </p:nvPicPr>
        <p:blipFill rotWithShape="1">
          <a:blip r:embed="rId2"/>
          <a:srcRect r="67426" b="51541"/>
          <a:stretch/>
        </p:blipFill>
        <p:spPr>
          <a:xfrm>
            <a:off x="5955768" y="1023995"/>
            <a:ext cx="2298956" cy="2269274"/>
          </a:xfrm>
          <a:prstGeom prst="rect">
            <a:avLst/>
          </a:prstGeom>
        </p:spPr>
      </p:pic>
      <p:pic>
        <p:nvPicPr>
          <p:cNvPr id="5" name="1!d">
            <a:extLst>
              <a:ext uri="{FF2B5EF4-FFF2-40B4-BE49-F238E27FC236}">
                <a16:creationId xmlns:a16="http://schemas.microsoft.com/office/drawing/2014/main" id="{99F99799-80D8-4D37-8A85-DBEC2451DD96}"/>
              </a:ext>
            </a:extLst>
          </p:cNvPr>
          <p:cNvPicPr>
            <a:picLocks noChangeAspect="1"/>
          </p:cNvPicPr>
          <p:nvPr/>
        </p:nvPicPr>
        <p:blipFill rotWithShape="1">
          <a:blip r:embed="rId2"/>
          <a:srcRect t="51541" r="67426"/>
          <a:stretch/>
        </p:blipFill>
        <p:spPr>
          <a:xfrm>
            <a:off x="1296034" y="4316545"/>
            <a:ext cx="2298956" cy="2269274"/>
          </a:xfrm>
          <a:prstGeom prst="rect">
            <a:avLst/>
          </a:prstGeom>
        </p:spPr>
      </p:pic>
      <p:pic>
        <p:nvPicPr>
          <p:cNvPr id="6" name="1!e">
            <a:extLst>
              <a:ext uri="{FF2B5EF4-FFF2-40B4-BE49-F238E27FC236}">
                <a16:creationId xmlns:a16="http://schemas.microsoft.com/office/drawing/2014/main" id="{50E19EB1-E25B-4D73-9C13-3BAC04C64058}"/>
              </a:ext>
            </a:extLst>
          </p:cNvPr>
          <p:cNvPicPr>
            <a:picLocks noChangeAspect="1"/>
          </p:cNvPicPr>
          <p:nvPr/>
        </p:nvPicPr>
        <p:blipFill rotWithShape="1">
          <a:blip r:embed="rId2"/>
          <a:srcRect l="32983" t="50154" r="31920"/>
          <a:stretch/>
        </p:blipFill>
        <p:spPr>
          <a:xfrm>
            <a:off x="1112398" y="1427789"/>
            <a:ext cx="2477047" cy="2334231"/>
          </a:xfrm>
          <a:prstGeom prst="rect">
            <a:avLst/>
          </a:prstGeom>
        </p:spPr>
      </p:pic>
      <p:pic>
        <p:nvPicPr>
          <p:cNvPr id="7" name="1!f">
            <a:extLst>
              <a:ext uri="{FF2B5EF4-FFF2-40B4-BE49-F238E27FC236}">
                <a16:creationId xmlns:a16="http://schemas.microsoft.com/office/drawing/2014/main" id="{4A251253-71AC-465F-BA55-73D4E3821264}"/>
              </a:ext>
            </a:extLst>
          </p:cNvPr>
          <p:cNvPicPr>
            <a:picLocks noChangeAspect="1"/>
          </p:cNvPicPr>
          <p:nvPr/>
        </p:nvPicPr>
        <p:blipFill rotWithShape="1">
          <a:blip r:embed="rId2"/>
          <a:srcRect l="67426" t="54314"/>
          <a:stretch/>
        </p:blipFill>
        <p:spPr>
          <a:xfrm>
            <a:off x="8597010" y="4066436"/>
            <a:ext cx="2298956" cy="2139448"/>
          </a:xfrm>
          <a:prstGeom prst="rect">
            <a:avLst/>
          </a:prstGeom>
        </p:spPr>
      </p:pic>
      <p:sp>
        <p:nvSpPr>
          <p:cNvPr id="8" name="Rectangle 7">
            <a:extLst>
              <a:ext uri="{FF2B5EF4-FFF2-40B4-BE49-F238E27FC236}">
                <a16:creationId xmlns:a16="http://schemas.microsoft.com/office/drawing/2014/main" id="{575CD9AA-A849-4DE6-BD84-C48C097CC508}"/>
              </a:ext>
            </a:extLst>
          </p:cNvPr>
          <p:cNvSpPr/>
          <p:nvPr/>
        </p:nvSpPr>
        <p:spPr>
          <a:xfrm flipH="1">
            <a:off x="5174165" y="1300975"/>
            <a:ext cx="89209" cy="5345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0F9928-0F31-46E7-B4A4-BE4016047BA7}"/>
              </a:ext>
            </a:extLst>
          </p:cNvPr>
          <p:cNvSpPr txBox="1"/>
          <p:nvPr/>
        </p:nvSpPr>
        <p:spPr>
          <a:xfrm>
            <a:off x="1405054"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Không</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68C267E-E3D8-4440-8D00-86AEE7CDFD3E}"/>
              </a:ext>
            </a:extLst>
          </p:cNvPr>
          <p:cNvSpPr txBox="1"/>
          <p:nvPr/>
        </p:nvSpPr>
        <p:spPr>
          <a:xfrm>
            <a:off x="7358486" y="470592"/>
            <a:ext cx="2477047" cy="544830"/>
          </a:xfrm>
          <a:prstGeom prst="roundRect">
            <a:avLst/>
          </a:prstGeom>
          <a:noFill/>
          <a:ln w="38100">
            <a:solidFill>
              <a:srgbClr val="002060"/>
            </a:solidFill>
          </a:ln>
        </p:spPr>
        <p:txBody>
          <a:bodyPr wrap="square" rtlCol="0">
            <a:spAutoFit/>
          </a:bodyPr>
          <a:lstStyle/>
          <a:p>
            <a:pPr algn="ctr"/>
            <a:r>
              <a:rPr lang="en-US" sz="2600" b="1" dirty="0" err="1">
                <a:solidFill>
                  <a:srgbClr val="002060"/>
                </a:solidFill>
                <a:latin typeface="Times New Roman" panose="02020603050405020304" pitchFamily="18" charset="0"/>
                <a:cs typeface="Times New Roman" panose="02020603050405020304" pitchFamily="18" charset="0"/>
              </a:rPr>
              <a:t>Có</a:t>
            </a:r>
            <a:r>
              <a:rPr lang="en-US" sz="2600" b="1" dirty="0">
                <a:solidFill>
                  <a:srgbClr val="002060"/>
                </a:solidFill>
                <a:latin typeface="Times New Roman" panose="02020603050405020304" pitchFamily="18" charset="0"/>
                <a:cs typeface="Times New Roman" panose="02020603050405020304" pitchFamily="18" charset="0"/>
              </a:rPr>
              <a:t> </a:t>
            </a:r>
            <a:r>
              <a:rPr lang="en-US" sz="2600" b="1" dirty="0" err="1">
                <a:solidFill>
                  <a:srgbClr val="002060"/>
                </a:solidFill>
                <a:latin typeface="Times New Roman" panose="02020603050405020304" pitchFamily="18" charset="0"/>
                <a:cs typeface="Times New Roman" panose="02020603050405020304" pitchFamily="18" charset="0"/>
              </a:rPr>
              <a:t>chân</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1219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645</Words>
  <Application>Microsoft Office PowerPoint</Application>
  <PresentationFormat>Widescreen</PresentationFormat>
  <Paragraphs>104</Paragraphs>
  <Slides>26</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#9Slide03 SFU Helvetica Bold</vt:lpstr>
      <vt:lpstr>#9Slide03 SVN-Kelson Sans Bold</vt:lpstr>
      <vt:lpstr>#9Slide07 SVNZero</vt: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NHUNG HONG</dc:creator>
  <cp:lastModifiedBy>ADMIN</cp:lastModifiedBy>
  <cp:revision>57</cp:revision>
  <dcterms:created xsi:type="dcterms:W3CDTF">2021-08-11T13:13:34Z</dcterms:created>
  <dcterms:modified xsi:type="dcterms:W3CDTF">2022-12-23T03:06:11Z</dcterms:modified>
</cp:coreProperties>
</file>