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8" r:id="rId2"/>
    <p:sldId id="257" r:id="rId3"/>
    <p:sldId id="266" r:id="rId4"/>
    <p:sldId id="268" r:id="rId5"/>
    <p:sldId id="269" r:id="rId6"/>
    <p:sldId id="310" r:id="rId7"/>
    <p:sldId id="321" r:id="rId8"/>
    <p:sldId id="267" r:id="rId9"/>
    <p:sldId id="322" r:id="rId10"/>
    <p:sldId id="323" r:id="rId11"/>
    <p:sldId id="258" r:id="rId12"/>
    <p:sldId id="265" r:id="rId13"/>
    <p:sldId id="328" r:id="rId14"/>
    <p:sldId id="324" r:id="rId15"/>
    <p:sldId id="329" r:id="rId16"/>
    <p:sldId id="337" r:id="rId17"/>
    <p:sldId id="271" r:id="rId18"/>
    <p:sldId id="311" r:id="rId19"/>
    <p:sldId id="325" r:id="rId20"/>
    <p:sldId id="326" r:id="rId21"/>
    <p:sldId id="319" r:id="rId22"/>
    <p:sldId id="264" r:id="rId23"/>
    <p:sldId id="327" r:id="rId24"/>
    <p:sldId id="312" r:id="rId25"/>
    <p:sldId id="313" r:id="rId26"/>
    <p:sldId id="314" r:id="rId27"/>
    <p:sldId id="315" r:id="rId28"/>
    <p:sldId id="338" r:id="rId29"/>
    <p:sldId id="316" r:id="rId30"/>
    <p:sldId id="318" r:id="rId31"/>
    <p:sldId id="331" r:id="rId32"/>
    <p:sldId id="317" r:id="rId33"/>
    <p:sldId id="280" r:id="rId34"/>
    <p:sldId id="293" r:id="rId35"/>
    <p:sldId id="294" r:id="rId36"/>
    <p:sldId id="295" r:id="rId37"/>
    <p:sldId id="301" r:id="rId38"/>
    <p:sldId id="302" r:id="rId39"/>
    <p:sldId id="307" r:id="rId40"/>
    <p:sldId id="303" r:id="rId41"/>
    <p:sldId id="304" r:id="rId42"/>
    <p:sldId id="333" r:id="rId43"/>
    <p:sldId id="332" r:id="rId44"/>
    <p:sldId id="306" r:id="rId45"/>
    <p:sldId id="281" r:id="rId46"/>
    <p:sldId id="300" r:id="rId47"/>
    <p:sldId id="282" r:id="rId48"/>
    <p:sldId id="291" r:id="rId49"/>
    <p:sldId id="334" r:id="rId50"/>
    <p:sldId id="335" r:id="rId51"/>
    <p:sldId id="336" r:id="rId52"/>
    <p:sldId id="296" r:id="rId53"/>
    <p:sldId id="297" r:id="rId54"/>
    <p:sldId id="298" r:id="rId55"/>
    <p:sldId id="299" r:id="rId56"/>
    <p:sldId id="260" r:id="rId57"/>
    <p:sldId id="283" r:id="rId58"/>
    <p:sldId id="286" r:id="rId59"/>
    <p:sldId id="287" r:id="rId60"/>
    <p:sldId id="259" r:id="rId61"/>
    <p:sldId id="288" r:id="rId62"/>
    <p:sldId id="284" r:id="rId63"/>
    <p:sldId id="261" r:id="rId64"/>
    <p:sldId id="289" r:id="rId65"/>
    <p:sldId id="262" r:id="rId66"/>
  </p:sldIdLst>
  <p:sldSz cx="12192000" cy="6858000"/>
  <p:notesSz cx="6858000" cy="9144000"/>
  <p:embeddedFontLst>
    <p:embeddedFont>
      <p:font typeface="#9Slide02 Noi dung dai" panose="020B0604020202020204" charset="0"/>
      <p:regular r:id="rId67"/>
    </p:embeddedFont>
    <p:embeddedFont>
      <p:font typeface="#9Slide03 AmpleSoft Thin" panose="02000000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2C8"/>
    <a:srgbClr val="8080C0"/>
    <a:srgbClr val="9595CB"/>
    <a:srgbClr val="F4F4F4"/>
    <a:srgbClr val="213504"/>
    <a:srgbClr val="3576B3"/>
    <a:srgbClr val="C1D9E2"/>
    <a:srgbClr val="92171A"/>
    <a:srgbClr val="FC6C2C"/>
    <a:srgbClr val="FFE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6" autoAdjust="0"/>
    <p:restoredTop sz="93849" autoAdjust="0"/>
  </p:normalViewPr>
  <p:slideViewPr>
    <p:cSldViewPr showGuides="1">
      <p:cViewPr varScale="1">
        <p:scale>
          <a:sx n="51" d="100"/>
          <a:sy n="51" d="100"/>
        </p:scale>
        <p:origin x="1244"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207CAD8F-374C-4159-81DE-8BB7A28A70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18" Type="http://schemas.openxmlformats.org/officeDocument/2006/relationships/image" Target="../media/image51.png"/><Relationship Id="rId26" Type="http://schemas.microsoft.com/office/2007/relationships/hdphoto" Target="../media/hdphoto2.wdp"/><Relationship Id="rId3" Type="http://schemas.openxmlformats.org/officeDocument/2006/relationships/tags" Target="../tags/tag6.xml"/><Relationship Id="rId21" Type="http://schemas.openxmlformats.org/officeDocument/2006/relationships/image" Target="../media/image53.jpe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57.png"/><Relationship Id="rId2" Type="http://schemas.openxmlformats.org/officeDocument/2006/relationships/tags" Target="../tags/tag5.xml"/><Relationship Id="rId16" Type="http://schemas.openxmlformats.org/officeDocument/2006/relationships/image" Target="../media/image4.png"/><Relationship Id="rId20" Type="http://schemas.openxmlformats.org/officeDocument/2006/relationships/image" Target="../media/image5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56.jpeg"/><Relationship Id="rId5" Type="http://schemas.openxmlformats.org/officeDocument/2006/relationships/tags" Target="../tags/tag8.xml"/><Relationship Id="rId15" Type="http://schemas.openxmlformats.org/officeDocument/2006/relationships/image" Target="../media/image3.png"/><Relationship Id="rId23" Type="http://schemas.openxmlformats.org/officeDocument/2006/relationships/image" Target="../media/image55.jpeg"/><Relationship Id="rId10" Type="http://schemas.openxmlformats.org/officeDocument/2006/relationships/tags" Target="../tags/tag13.xml"/><Relationship Id="rId19" Type="http://schemas.microsoft.com/office/2007/relationships/hdphoto" Target="../media/hdphoto1.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png"/><Relationship Id="rId22" Type="http://schemas.openxmlformats.org/officeDocument/2006/relationships/image" Target="../media/image54.png"/><Relationship Id="rId27"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6.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jpe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5.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6.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8.jpe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3" name="Picture 2">
            <a:extLst>
              <a:ext uri="{FF2B5EF4-FFF2-40B4-BE49-F238E27FC236}">
                <a16:creationId xmlns:a16="http://schemas.microsoft.com/office/drawing/2014/main" id="{EE382234-5C0B-4903-B674-AB137D48C3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93" y="1086118"/>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4FE6A-9076-45C8-BA5D-6BFD545E2E3A}"/>
              </a:ext>
            </a:extLst>
          </p:cNvPr>
          <p:cNvSpPr txBox="1"/>
          <p:nvPr/>
        </p:nvSpPr>
        <p:spPr>
          <a:xfrm>
            <a:off x="1482166" y="939943"/>
            <a:ext cx="105033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Cây đậu</a:t>
            </a:r>
            <a:r>
              <a:rPr lang="vi-VN" sz="2400" dirty="0"/>
              <a:t> ở hình không được sinh ra từ rễ, thân hay lá của cây mẹ mà lại </a:t>
            </a:r>
            <a:r>
              <a:rPr lang="vi-VN" sz="2400" b="1" dirty="0">
                <a:solidFill>
                  <a:srgbClr val="FF0000"/>
                </a:solidFill>
              </a:rPr>
              <a:t>mọc lên từ một bộ phận đặc biệt là hạt</a:t>
            </a:r>
            <a:r>
              <a:rPr lang="vi-VN" sz="2400" dirty="0"/>
              <a:t>. Đây là ví dụ về sinh sản hữu tính. </a:t>
            </a:r>
            <a:r>
              <a:rPr lang="vi-VN" sz="2400" b="1" dirty="0">
                <a:solidFill>
                  <a:srgbClr val="0070C0"/>
                </a:solidFill>
              </a:rPr>
              <a:t>Vậy sinh sản hữu tính là gì và quá trình này diễn ra như thế nào?</a:t>
            </a:r>
          </a:p>
        </p:txBody>
      </p:sp>
      <p:pic>
        <p:nvPicPr>
          <p:cNvPr id="33794" name="Picture 2" descr="It's time to celebrate as we acquire our 30th Garden Centre! | Blue Diamond">
            <a:extLst>
              <a:ext uri="{FF2B5EF4-FFF2-40B4-BE49-F238E27FC236}">
                <a16:creationId xmlns:a16="http://schemas.microsoft.com/office/drawing/2014/main" id="{A485A247-E208-4F3A-B932-20AA864B7A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4274" b="11768"/>
          <a:stretch/>
        </p:blipFill>
        <p:spPr bwMode="auto">
          <a:xfrm flipH="1">
            <a:off x="1524" y="2473377"/>
            <a:ext cx="12188952" cy="438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66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
        <p:nvSpPr>
          <p:cNvPr id="20" name="TextBox 19">
            <a:extLst>
              <a:ext uri="{FF2B5EF4-FFF2-40B4-BE49-F238E27FC236}">
                <a16:creationId xmlns:a16="http://schemas.microsoft.com/office/drawing/2014/main" id="{FDB73326-6622-5E09-09B6-B7F376770152}"/>
              </a:ext>
            </a:extLst>
          </p:cNvPr>
          <p:cNvSpPr txBox="1"/>
          <p:nvPr/>
        </p:nvSpPr>
        <p:spPr>
          <a:xfrm>
            <a:off x="1888299"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voi</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755202" y="5943600"/>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bò</a:t>
            </a:r>
            <a:endParaRPr lang="vi-VN" sz="2400" b="1" i="1" dirty="0"/>
          </a:p>
        </p:txBody>
      </p:sp>
      <p:pic>
        <p:nvPicPr>
          <p:cNvPr id="5122" name="Picture 2">
            <a:extLst>
              <a:ext uri="{FF2B5EF4-FFF2-40B4-BE49-F238E27FC236}">
                <a16:creationId xmlns:a16="http://schemas.microsoft.com/office/drawing/2014/main" id="{4F0132B6-8537-7377-5E81-23EEE81F1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92" y="2377591"/>
            <a:ext cx="4548916" cy="34116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Bò ♫♫ Con Cún Con ♥ Nhạc Thiếu Nhi Sôi Động Vui Nhộn Hay Nhất - YouTube">
            <a:extLst>
              <a:ext uri="{FF2B5EF4-FFF2-40B4-BE49-F238E27FC236}">
                <a16:creationId xmlns:a16="http://schemas.microsoft.com/office/drawing/2014/main" id="{441061C9-54C3-937E-89DE-19DA2FAD6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711" y="2377591"/>
            <a:ext cx="6065221" cy="341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406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029985" y="2928449"/>
            <a:ext cx="8132034"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THỰC VẬT CÓ HOA</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2.</a:t>
            </a:r>
          </a:p>
        </p:txBody>
      </p:sp>
    </p:spTree>
    <p:extLst>
      <p:ext uri="{BB962C8B-B14F-4D97-AF65-F5344CB8AC3E}">
        <p14:creationId xmlns:p14="http://schemas.microsoft.com/office/powerpoint/2010/main" val="1721147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20482" name="Picture 2" descr="Lý thuyết Cấu tạo và chức năng của hoa sinh 6">
            <a:extLst>
              <a:ext uri="{FF2B5EF4-FFF2-40B4-BE49-F238E27FC236}">
                <a16:creationId xmlns:a16="http://schemas.microsoft.com/office/drawing/2014/main" id="{5C524013-9C1E-4AE5-AC0C-7432CA080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629" y="1146629"/>
            <a:ext cx="6290427" cy="4323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45515C7-24DB-42C3-A5BD-2B8483796014}"/>
              </a:ext>
            </a:extLst>
          </p:cNvPr>
          <p:cNvSpPr txBox="1"/>
          <p:nvPr/>
        </p:nvSpPr>
        <p:spPr>
          <a:xfrm>
            <a:off x="413912" y="1734213"/>
            <a:ext cx="5190324" cy="410189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
            </a:pPr>
            <a:r>
              <a:rPr lang="vi-VN" sz="2400" dirty="0"/>
              <a:t>Ở thực vật có hoa, hoa là cơ quan sinh sản, bộ phận sinh sản của hoa là </a:t>
            </a:r>
            <a:r>
              <a:rPr lang="vi-VN" sz="2400" b="1" dirty="0"/>
              <a:t>nhị</a:t>
            </a:r>
            <a:r>
              <a:rPr lang="vi-VN" sz="2400" dirty="0"/>
              <a:t> và </a:t>
            </a:r>
            <a:r>
              <a:rPr lang="vi-VN" sz="2400" b="1" dirty="0"/>
              <a:t>nhụy</a:t>
            </a:r>
            <a:r>
              <a:rPr lang="vi-VN" sz="2400" dirty="0"/>
              <a:t>. </a:t>
            </a:r>
          </a:p>
          <a:p>
            <a:pPr marL="342900" indent="-342900">
              <a:spcAft>
                <a:spcPts val="600"/>
              </a:spcAft>
              <a:buFont typeface="Wingdings" panose="05000000000000000000" pitchFamily="2" charset="2"/>
              <a:buChar char="§"/>
            </a:pPr>
            <a:r>
              <a:rPr lang="vi-VN" sz="2400" b="1" dirty="0"/>
              <a:t>Nhị hoa</a:t>
            </a:r>
            <a:r>
              <a:rPr lang="vi-VN" sz="2400" dirty="0"/>
              <a:t> gồm chỉ nhị và bao phấn, bao phấn chứa hạt phấn (mang giao tử đực). </a:t>
            </a:r>
          </a:p>
          <a:p>
            <a:pPr marL="342900" indent="-342900">
              <a:spcAft>
                <a:spcPts val="600"/>
              </a:spcAft>
              <a:buFont typeface="Wingdings" panose="05000000000000000000" pitchFamily="2" charset="2"/>
              <a:buChar char="§"/>
            </a:pPr>
            <a:r>
              <a:rPr lang="vi-VN" sz="2400" b="1" dirty="0"/>
              <a:t>Nhụy hoa </a:t>
            </a:r>
            <a:r>
              <a:rPr lang="vi-VN" sz="2400" dirty="0"/>
              <a:t>gồm đầu nhụy, vòi nhụy và bầu nhụy; bầu nhụy chứa noãn mang giao tử cái.</a:t>
            </a:r>
            <a:endParaRPr lang="en-US" sz="2400" dirty="0"/>
          </a:p>
        </p:txBody>
      </p:sp>
    </p:spTree>
    <p:extLst>
      <p:ext uri="{BB962C8B-B14F-4D97-AF65-F5344CB8AC3E}">
        <p14:creationId xmlns:p14="http://schemas.microsoft.com/office/powerpoint/2010/main" val="11694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80C0"/>
        </a:solidFill>
        <a:effectLst/>
      </p:bgPr>
    </p:bg>
    <p:spTree>
      <p:nvGrpSpPr>
        <p:cNvPr id="1" name=""/>
        <p:cNvGrpSpPr/>
        <p:nvPr/>
      </p:nvGrpSpPr>
      <p:grpSpPr>
        <a:xfrm>
          <a:off x="0" y="0"/>
          <a:ext cx="0" cy="0"/>
          <a:chOff x="0" y="0"/>
          <a:chExt cx="0" cy="0"/>
        </a:xfrm>
      </p:grpSpPr>
      <p:pic>
        <p:nvPicPr>
          <p:cNvPr id="11266" name="Picture 2" descr="Parts of Flower | Pollination Video | Video for Kids - YouTube">
            <a:extLst>
              <a:ext uri="{FF2B5EF4-FFF2-40B4-BE49-F238E27FC236}">
                <a16:creationId xmlns:a16="http://schemas.microsoft.com/office/drawing/2014/main" id="{C17B728A-0189-A0BE-AB3B-B6367DF8F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0"/>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031D924-6631-840D-506A-414096F58854}"/>
              </a:ext>
            </a:extLst>
          </p:cNvPr>
          <p:cNvCxnSpPr>
            <a:cxnSpLocks/>
            <a:stCxn id="5" idx="1"/>
          </p:cNvCxnSpPr>
          <p:nvPr/>
        </p:nvCxnSpPr>
        <p:spPr>
          <a:xfrm flipH="1">
            <a:off x="7630991" y="2318072"/>
            <a:ext cx="1589209" cy="8334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D7718-D313-7F7C-7938-C2D77B816771}"/>
              </a:ext>
            </a:extLst>
          </p:cNvPr>
          <p:cNvSpPr/>
          <p:nvPr/>
        </p:nvSpPr>
        <p:spPr>
          <a:xfrm>
            <a:off x="9220200" y="204207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Bao phấn</a:t>
            </a:r>
            <a:endParaRPr lang="en-US" sz="2000" b="1" dirty="0">
              <a:solidFill>
                <a:schemeClr val="bg1"/>
              </a:solidFill>
            </a:endParaRPr>
          </a:p>
        </p:txBody>
      </p:sp>
      <p:cxnSp>
        <p:nvCxnSpPr>
          <p:cNvPr id="6" name="Straight Connector 5">
            <a:extLst>
              <a:ext uri="{FF2B5EF4-FFF2-40B4-BE49-F238E27FC236}">
                <a16:creationId xmlns:a16="http://schemas.microsoft.com/office/drawing/2014/main" id="{503FEE72-01DE-B617-D3BC-11814F8370C2}"/>
              </a:ext>
            </a:extLst>
          </p:cNvPr>
          <p:cNvCxnSpPr>
            <a:cxnSpLocks/>
            <a:stCxn id="8" idx="1"/>
          </p:cNvCxnSpPr>
          <p:nvPr/>
        </p:nvCxnSpPr>
        <p:spPr>
          <a:xfrm flipH="1">
            <a:off x="7096631" y="3151482"/>
            <a:ext cx="2569871" cy="9693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2757C1B-E211-CE77-6B3B-0E71CFE84CD6}"/>
              </a:ext>
            </a:extLst>
          </p:cNvPr>
          <p:cNvSpPr/>
          <p:nvPr/>
        </p:nvSpPr>
        <p:spPr>
          <a:xfrm>
            <a:off x="9666502" y="2875483"/>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Chỉ nhị</a:t>
            </a:r>
            <a:endParaRPr lang="en-US" sz="2000" b="1" dirty="0">
              <a:solidFill>
                <a:schemeClr val="bg1"/>
              </a:solidFill>
            </a:endParaRPr>
          </a:p>
        </p:txBody>
      </p:sp>
      <p:cxnSp>
        <p:nvCxnSpPr>
          <p:cNvPr id="9" name="Straight Connector 8">
            <a:extLst>
              <a:ext uri="{FF2B5EF4-FFF2-40B4-BE49-F238E27FC236}">
                <a16:creationId xmlns:a16="http://schemas.microsoft.com/office/drawing/2014/main" id="{2181FDCC-34A0-6060-144C-A8429D4020D8}"/>
              </a:ext>
            </a:extLst>
          </p:cNvPr>
          <p:cNvCxnSpPr>
            <a:cxnSpLocks/>
          </p:cNvCxnSpPr>
          <p:nvPr/>
        </p:nvCxnSpPr>
        <p:spPr>
          <a:xfrm flipH="1">
            <a:off x="2996089" y="5365352"/>
            <a:ext cx="1513969" cy="578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DFC68C8-C66E-2C11-8F92-0B4D04ABE2CF}"/>
              </a:ext>
            </a:extLst>
          </p:cNvPr>
          <p:cNvSpPr/>
          <p:nvPr/>
        </p:nvSpPr>
        <p:spPr>
          <a:xfrm>
            <a:off x="1513969" y="5667601"/>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Đài hoa</a:t>
            </a:r>
            <a:endParaRPr lang="en-US" sz="2000" b="1" dirty="0">
              <a:solidFill>
                <a:schemeClr val="bg1"/>
              </a:solidFill>
            </a:endParaRPr>
          </a:p>
        </p:txBody>
      </p:sp>
      <p:cxnSp>
        <p:nvCxnSpPr>
          <p:cNvPr id="12" name="Straight Connector 11">
            <a:extLst>
              <a:ext uri="{FF2B5EF4-FFF2-40B4-BE49-F238E27FC236}">
                <a16:creationId xmlns:a16="http://schemas.microsoft.com/office/drawing/2014/main" id="{0ACB8823-58A3-8A43-7899-AF122E2B4EAC}"/>
              </a:ext>
            </a:extLst>
          </p:cNvPr>
          <p:cNvCxnSpPr>
            <a:cxnSpLocks/>
          </p:cNvCxnSpPr>
          <p:nvPr/>
        </p:nvCxnSpPr>
        <p:spPr>
          <a:xfrm flipH="1" flipV="1">
            <a:off x="6107482" y="6219598"/>
            <a:ext cx="1709292" cy="9848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32E48F9-C696-0D11-6004-EF982FECBA40}"/>
              </a:ext>
            </a:extLst>
          </p:cNvPr>
          <p:cNvSpPr/>
          <p:nvPr/>
        </p:nvSpPr>
        <p:spPr>
          <a:xfrm>
            <a:off x="7816774" y="6042085"/>
            <a:ext cx="1632026"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Cuống hoa</a:t>
            </a:r>
            <a:endParaRPr lang="en-US" sz="2000" b="1" dirty="0">
              <a:solidFill>
                <a:schemeClr val="bg1"/>
              </a:solidFill>
            </a:endParaRPr>
          </a:p>
        </p:txBody>
      </p:sp>
      <p:cxnSp>
        <p:nvCxnSpPr>
          <p:cNvPr id="16" name="Straight Connector 15">
            <a:extLst>
              <a:ext uri="{FF2B5EF4-FFF2-40B4-BE49-F238E27FC236}">
                <a16:creationId xmlns:a16="http://schemas.microsoft.com/office/drawing/2014/main" id="{31684053-C44C-6845-316C-D2F3F93304F7}"/>
              </a:ext>
            </a:extLst>
          </p:cNvPr>
          <p:cNvCxnSpPr>
            <a:cxnSpLocks/>
          </p:cNvCxnSpPr>
          <p:nvPr/>
        </p:nvCxnSpPr>
        <p:spPr>
          <a:xfrm flipH="1" flipV="1">
            <a:off x="1905000" y="3230477"/>
            <a:ext cx="1285369" cy="19852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D1BFBD9-25DA-9AA4-AD15-47BB1E48F7B2}"/>
              </a:ext>
            </a:extLst>
          </p:cNvPr>
          <p:cNvSpPr/>
          <p:nvPr/>
        </p:nvSpPr>
        <p:spPr>
          <a:xfrm>
            <a:off x="432911" y="2954478"/>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Cánh hoa</a:t>
            </a:r>
            <a:endParaRPr lang="en-US" sz="2000" b="1" dirty="0">
              <a:solidFill>
                <a:schemeClr val="bg1"/>
              </a:solidFill>
            </a:endParaRPr>
          </a:p>
        </p:txBody>
      </p:sp>
      <p:cxnSp>
        <p:nvCxnSpPr>
          <p:cNvPr id="19" name="Straight Connector 18">
            <a:extLst>
              <a:ext uri="{FF2B5EF4-FFF2-40B4-BE49-F238E27FC236}">
                <a16:creationId xmlns:a16="http://schemas.microsoft.com/office/drawing/2014/main" id="{84B6047A-96EA-3B6D-C6EB-1C79FAEDBAB9}"/>
              </a:ext>
            </a:extLst>
          </p:cNvPr>
          <p:cNvCxnSpPr>
            <a:cxnSpLocks/>
            <a:stCxn id="21" idx="1"/>
          </p:cNvCxnSpPr>
          <p:nvPr/>
        </p:nvCxnSpPr>
        <p:spPr>
          <a:xfrm flipH="1" flipV="1">
            <a:off x="6558408" y="5421174"/>
            <a:ext cx="2487597" cy="2201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446D14F-8E24-9897-1FD1-4FDEE72A2326}"/>
              </a:ext>
            </a:extLst>
          </p:cNvPr>
          <p:cNvSpPr/>
          <p:nvPr/>
        </p:nvSpPr>
        <p:spPr>
          <a:xfrm>
            <a:off x="9046005" y="5365352"/>
            <a:ext cx="1240995"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Bầu</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B584B8AC-F016-5B38-C574-1B3D951F906F}"/>
              </a:ext>
            </a:extLst>
          </p:cNvPr>
          <p:cNvCxnSpPr>
            <a:cxnSpLocks/>
          </p:cNvCxnSpPr>
          <p:nvPr/>
        </p:nvCxnSpPr>
        <p:spPr>
          <a:xfrm>
            <a:off x="3886200" y="2011433"/>
            <a:ext cx="2133600" cy="33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220EAB8-021F-C9F1-F739-5C76CEAA9A46}"/>
              </a:ext>
            </a:extLst>
          </p:cNvPr>
          <p:cNvSpPr/>
          <p:nvPr/>
        </p:nvSpPr>
        <p:spPr>
          <a:xfrm>
            <a:off x="2449309" y="1735434"/>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Đầu nhụy</a:t>
            </a:r>
            <a:endParaRPr lang="en-US" sz="2000" b="1" dirty="0">
              <a:solidFill>
                <a:schemeClr val="bg1"/>
              </a:solidFill>
            </a:endParaRPr>
          </a:p>
        </p:txBody>
      </p:sp>
      <p:cxnSp>
        <p:nvCxnSpPr>
          <p:cNvPr id="31" name="Straight Connector 30">
            <a:extLst>
              <a:ext uri="{FF2B5EF4-FFF2-40B4-BE49-F238E27FC236}">
                <a16:creationId xmlns:a16="http://schemas.microsoft.com/office/drawing/2014/main" id="{11B53A6D-4ADF-8A0F-DECE-3C51A273091F}"/>
              </a:ext>
            </a:extLst>
          </p:cNvPr>
          <p:cNvCxnSpPr>
            <a:cxnSpLocks/>
            <a:endCxn id="33" idx="3"/>
          </p:cNvCxnSpPr>
          <p:nvPr/>
        </p:nvCxnSpPr>
        <p:spPr>
          <a:xfrm flipH="1">
            <a:off x="4705381" y="5310205"/>
            <a:ext cx="1118711" cy="9404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A26B527-0030-45B2-D026-2A3881216B2D}"/>
              </a:ext>
            </a:extLst>
          </p:cNvPr>
          <p:cNvSpPr/>
          <p:nvPr/>
        </p:nvSpPr>
        <p:spPr>
          <a:xfrm>
            <a:off x="3223261" y="5974622"/>
            <a:ext cx="1482120" cy="551997"/>
          </a:xfrm>
          <a:prstGeom prst="roundRect">
            <a:avLst/>
          </a:prstGeom>
          <a:solidFill>
            <a:srgbClr val="9292C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Noãn </a:t>
            </a:r>
            <a:endParaRPr lang="en-US" sz="2000" b="1" dirty="0">
              <a:solidFill>
                <a:schemeClr val="bg1"/>
              </a:solidFill>
            </a:endParaRPr>
          </a:p>
        </p:txBody>
      </p:sp>
      <p:sp>
        <p:nvSpPr>
          <p:cNvPr id="34" name="TextBox 33">
            <a:extLst>
              <a:ext uri="{FF2B5EF4-FFF2-40B4-BE49-F238E27FC236}">
                <a16:creationId xmlns:a16="http://schemas.microsoft.com/office/drawing/2014/main" id="{BDD0A034-C726-A476-FD57-F938241D10F4}"/>
              </a:ext>
            </a:extLst>
          </p:cNvPr>
          <p:cNvSpPr txBox="1"/>
          <p:nvPr/>
        </p:nvSpPr>
        <p:spPr>
          <a:xfrm>
            <a:off x="2100949" y="456199"/>
            <a:ext cx="7990102" cy="553998"/>
          </a:xfrm>
          <a:prstGeom prst="rect">
            <a:avLst/>
          </a:prstGeom>
          <a:noFill/>
        </p:spPr>
        <p:txBody>
          <a:bodyPr wrap="square" lIns="0" tIns="0" rIns="0" bIns="0" rtlCol="0">
            <a:spAutoFit/>
          </a:bodyPr>
          <a:lstStyle/>
          <a:p>
            <a:pPr algn="ctr"/>
            <a:r>
              <a:rPr lang="vi-VN" sz="3600" b="1" dirty="0">
                <a:solidFill>
                  <a:schemeClr val="bg1"/>
                </a:solidFill>
              </a:rPr>
              <a:t>SƠ ĐỒ CẤU TẠO HOA LƯỠNG TÍNH</a:t>
            </a:r>
            <a:endParaRPr lang="en-US" sz="3600" b="1" dirty="0">
              <a:solidFill>
                <a:schemeClr val="bg1"/>
              </a:solidFill>
            </a:endParaRPr>
          </a:p>
        </p:txBody>
      </p:sp>
    </p:spTree>
    <p:extLst>
      <p:ext uri="{BB962C8B-B14F-4D97-AF65-F5344CB8AC3E}">
        <p14:creationId xmlns:p14="http://schemas.microsoft.com/office/powerpoint/2010/main" val="113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7174" name="Picture 6" descr="Sepals - Definition, Meaning, Function &amp; Diagram">
            <a:extLst>
              <a:ext uri="{FF2B5EF4-FFF2-40B4-BE49-F238E27FC236}">
                <a16:creationId xmlns:a16="http://schemas.microsoft.com/office/drawing/2014/main" id="{472B6E5C-C17E-D188-E6C5-6958408A02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1" t="15221" b="11512"/>
          <a:stretch/>
        </p:blipFill>
        <p:spPr bwMode="auto">
          <a:xfrm>
            <a:off x="4886506" y="939944"/>
            <a:ext cx="6051739" cy="50247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EDCBA6E-0912-B74E-BDCC-A7C3FAEEFCA5}"/>
              </a:ext>
            </a:extLst>
          </p:cNvPr>
          <p:cNvSpPr txBox="1"/>
          <p:nvPr/>
        </p:nvSpPr>
        <p:spPr>
          <a:xfrm>
            <a:off x="6574715" y="6088432"/>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sp>
        <p:nvSpPr>
          <p:cNvPr id="2" name="Rectangle 1">
            <a:extLst>
              <a:ext uri="{FF2B5EF4-FFF2-40B4-BE49-F238E27FC236}">
                <a16:creationId xmlns:a16="http://schemas.microsoft.com/office/drawing/2014/main" id="{15262B18-0F43-7419-0883-03D51A1353CC}"/>
              </a:ext>
            </a:extLst>
          </p:cNvPr>
          <p:cNvSpPr/>
          <p:nvPr/>
        </p:nvSpPr>
        <p:spPr>
          <a:xfrm>
            <a:off x="4037829" y="1288257"/>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Tràng hoa</a:t>
            </a:r>
            <a:endParaRPr lang="en-US" sz="2000" b="1" dirty="0">
              <a:solidFill>
                <a:sysClr val="windowText" lastClr="000000"/>
              </a:solidFill>
            </a:endParaRPr>
          </a:p>
        </p:txBody>
      </p:sp>
      <p:sp>
        <p:nvSpPr>
          <p:cNvPr id="29" name="Rectangle 28">
            <a:extLst>
              <a:ext uri="{FF2B5EF4-FFF2-40B4-BE49-F238E27FC236}">
                <a16:creationId xmlns:a16="http://schemas.microsoft.com/office/drawing/2014/main" id="{1C8196C9-583A-4507-7BED-F8ADD4F784C6}"/>
              </a:ext>
            </a:extLst>
          </p:cNvPr>
          <p:cNvSpPr/>
          <p:nvPr/>
        </p:nvSpPr>
        <p:spPr>
          <a:xfrm>
            <a:off x="3939641" y="5082056"/>
            <a:ext cx="1482120" cy="551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Lá đài</a:t>
            </a:r>
            <a:endParaRPr lang="en-US" sz="2000" b="1" dirty="0">
              <a:solidFill>
                <a:sysClr val="windowText" lastClr="000000"/>
              </a:solidFill>
            </a:endParaRPr>
          </a:p>
        </p:txBody>
      </p:sp>
      <p:cxnSp>
        <p:nvCxnSpPr>
          <p:cNvPr id="24" name="Straight Connector 23">
            <a:extLst>
              <a:ext uri="{FF2B5EF4-FFF2-40B4-BE49-F238E27FC236}">
                <a16:creationId xmlns:a16="http://schemas.microsoft.com/office/drawing/2014/main" id="{5B4A5140-7125-FCEF-99F8-42B712DCB1CA}"/>
              </a:ext>
            </a:extLst>
          </p:cNvPr>
          <p:cNvCxnSpPr>
            <a:cxnSpLocks/>
          </p:cNvCxnSpPr>
          <p:nvPr/>
        </p:nvCxnSpPr>
        <p:spPr>
          <a:xfrm flipH="1">
            <a:off x="9268572" y="2565265"/>
            <a:ext cx="1323228" cy="69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A44E1F3-BDF6-C66B-0566-C4F0BC0C5B5A}"/>
              </a:ext>
            </a:extLst>
          </p:cNvPr>
          <p:cNvSpPr/>
          <p:nvPr/>
        </p:nvSpPr>
        <p:spPr>
          <a:xfrm>
            <a:off x="10387186" y="2180570"/>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000" b="1" dirty="0">
                <a:solidFill>
                  <a:sysClr val="windowText" lastClr="000000"/>
                </a:solidFill>
              </a:rPr>
              <a:t>Bao phấn</a:t>
            </a:r>
            <a:endParaRPr lang="en-US" sz="2000" b="1" dirty="0">
              <a:solidFill>
                <a:sysClr val="windowText" lastClr="000000"/>
              </a:solidFill>
            </a:endParaRPr>
          </a:p>
        </p:txBody>
      </p:sp>
      <p:cxnSp>
        <p:nvCxnSpPr>
          <p:cNvPr id="33" name="Straight Connector 32">
            <a:extLst>
              <a:ext uri="{FF2B5EF4-FFF2-40B4-BE49-F238E27FC236}">
                <a16:creationId xmlns:a16="http://schemas.microsoft.com/office/drawing/2014/main" id="{91468C7E-A583-0DA2-CC31-5823367C44EF}"/>
              </a:ext>
            </a:extLst>
          </p:cNvPr>
          <p:cNvCxnSpPr>
            <a:cxnSpLocks/>
          </p:cNvCxnSpPr>
          <p:nvPr/>
        </p:nvCxnSpPr>
        <p:spPr>
          <a:xfrm flipH="1" flipV="1">
            <a:off x="7894630" y="4261929"/>
            <a:ext cx="1027497" cy="994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D57BC51-E0FD-F811-8A40-7F8050D0DE72}"/>
              </a:ext>
            </a:extLst>
          </p:cNvPr>
          <p:cNvSpPr/>
          <p:nvPr/>
        </p:nvSpPr>
        <p:spPr>
          <a:xfrm>
            <a:off x="8854686" y="5124316"/>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Noãn </a:t>
            </a:r>
            <a:endParaRPr lang="en-US" sz="2000" b="1" dirty="0">
              <a:solidFill>
                <a:sysClr val="windowText" lastClr="000000"/>
              </a:solidFill>
            </a:endParaRPr>
          </a:p>
        </p:txBody>
      </p:sp>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600492" y="6115906"/>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cxnSp>
        <p:nvCxnSpPr>
          <p:cNvPr id="47" name="Straight Connector 46">
            <a:extLst>
              <a:ext uri="{FF2B5EF4-FFF2-40B4-BE49-F238E27FC236}">
                <a16:creationId xmlns:a16="http://schemas.microsoft.com/office/drawing/2014/main" id="{411946AC-C967-0B1D-0011-E2F0F8212C10}"/>
              </a:ext>
            </a:extLst>
          </p:cNvPr>
          <p:cNvCxnSpPr>
            <a:cxnSpLocks/>
          </p:cNvCxnSpPr>
          <p:nvPr/>
        </p:nvCxnSpPr>
        <p:spPr>
          <a:xfrm flipH="1">
            <a:off x="7799846" y="1908077"/>
            <a:ext cx="1901638" cy="153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3114689-6DB6-3702-72A0-EF4EF061C54A}"/>
              </a:ext>
            </a:extLst>
          </p:cNvPr>
          <p:cNvSpPr/>
          <p:nvPr/>
        </p:nvSpPr>
        <p:spPr>
          <a:xfrm>
            <a:off x="9689933" y="1640812"/>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Vòi nhụy</a:t>
            </a:r>
            <a:endParaRPr lang="en-US" sz="2000" b="1" dirty="0">
              <a:solidFill>
                <a:sysClr val="windowText" lastClr="000000"/>
              </a:solidFill>
            </a:endParaRPr>
          </a:p>
        </p:txBody>
      </p:sp>
      <p:cxnSp>
        <p:nvCxnSpPr>
          <p:cNvPr id="51" name="Straight Connector 50">
            <a:extLst>
              <a:ext uri="{FF2B5EF4-FFF2-40B4-BE49-F238E27FC236}">
                <a16:creationId xmlns:a16="http://schemas.microsoft.com/office/drawing/2014/main" id="{4E48BA81-710D-7FAE-5F4D-050556E2B58F}"/>
              </a:ext>
            </a:extLst>
          </p:cNvPr>
          <p:cNvCxnSpPr>
            <a:cxnSpLocks/>
          </p:cNvCxnSpPr>
          <p:nvPr/>
        </p:nvCxnSpPr>
        <p:spPr>
          <a:xfrm flipH="1" flipV="1">
            <a:off x="8761392" y="3893037"/>
            <a:ext cx="1300932" cy="4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E7C19A1-4B80-C676-97D8-04F9D481B2F2}"/>
              </a:ext>
            </a:extLst>
          </p:cNvPr>
          <p:cNvSpPr/>
          <p:nvPr/>
        </p:nvSpPr>
        <p:spPr>
          <a:xfrm>
            <a:off x="10039666" y="4151549"/>
            <a:ext cx="1104268"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Chỉ nhị</a:t>
            </a:r>
            <a:endParaRPr lang="en-US" sz="2000" b="1" dirty="0">
              <a:solidFill>
                <a:sysClr val="windowText" lastClr="000000"/>
              </a:solidFill>
            </a:endParaRPr>
          </a:p>
        </p:txBody>
      </p:sp>
      <p:cxnSp>
        <p:nvCxnSpPr>
          <p:cNvPr id="54" name="Straight Connector 53">
            <a:extLst>
              <a:ext uri="{FF2B5EF4-FFF2-40B4-BE49-F238E27FC236}">
                <a16:creationId xmlns:a16="http://schemas.microsoft.com/office/drawing/2014/main" id="{A03448E3-5CDC-B3B0-3B04-F8463E342D0A}"/>
              </a:ext>
            </a:extLst>
          </p:cNvPr>
          <p:cNvCxnSpPr>
            <a:cxnSpLocks/>
          </p:cNvCxnSpPr>
          <p:nvPr/>
        </p:nvCxnSpPr>
        <p:spPr>
          <a:xfrm flipH="1">
            <a:off x="7799846" y="939944"/>
            <a:ext cx="1985925" cy="4547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BD0585B-78D8-6EBD-082F-019D55F4AB30}"/>
              </a:ext>
            </a:extLst>
          </p:cNvPr>
          <p:cNvSpPr/>
          <p:nvPr/>
        </p:nvSpPr>
        <p:spPr>
          <a:xfrm>
            <a:off x="9759315" y="674316"/>
            <a:ext cx="1482120" cy="551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ysClr val="windowText" lastClr="000000"/>
                </a:solidFill>
              </a:rPr>
              <a:t>Đầu nhụy</a:t>
            </a:r>
            <a:endParaRPr lang="en-US" sz="2000" b="1" dirty="0">
              <a:solidFill>
                <a:sysClr val="windowText" lastClr="000000"/>
              </a:solidFill>
            </a:endParaRPr>
          </a:p>
        </p:txBody>
      </p:sp>
    </p:spTree>
    <p:extLst>
      <p:ext uri="{BB962C8B-B14F-4D97-AF65-F5344CB8AC3E}">
        <p14:creationId xmlns:p14="http://schemas.microsoft.com/office/powerpoint/2010/main" val="35289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grpSp>
        <p:nvGrpSpPr>
          <p:cNvPr id="6" name="Group 5">
            <a:extLst>
              <a:ext uri="{FF2B5EF4-FFF2-40B4-BE49-F238E27FC236}">
                <a16:creationId xmlns:a16="http://schemas.microsoft.com/office/drawing/2014/main" id="{B910DD9D-C356-4BBC-A9D7-432DE92571E7}"/>
              </a:ext>
            </a:extLst>
          </p:cNvPr>
          <p:cNvGrpSpPr/>
          <p:nvPr/>
        </p:nvGrpSpPr>
        <p:grpSpPr>
          <a:xfrm>
            <a:off x="467315" y="2372975"/>
            <a:ext cx="4863813" cy="4195604"/>
            <a:chOff x="467315" y="2372975"/>
            <a:chExt cx="4863813" cy="4195604"/>
          </a:xfrm>
        </p:grpSpPr>
        <p:grpSp>
          <p:nvGrpSpPr>
            <p:cNvPr id="36" name="Group 35">
              <a:extLst>
                <a:ext uri="{FF2B5EF4-FFF2-40B4-BE49-F238E27FC236}">
                  <a16:creationId xmlns:a16="http://schemas.microsoft.com/office/drawing/2014/main" id="{B64ED4DA-C421-2BF7-01A0-CAA874C49D64}"/>
                </a:ext>
              </a:extLst>
            </p:cNvPr>
            <p:cNvGrpSpPr/>
            <p:nvPr/>
          </p:nvGrpSpPr>
          <p:grpSpPr>
            <a:xfrm>
              <a:off x="467315" y="2372975"/>
              <a:ext cx="3570514" cy="3570514"/>
              <a:chOff x="8258628" y="2856890"/>
              <a:chExt cx="3570514" cy="3570514"/>
            </a:xfrm>
          </p:grpSpPr>
          <p:pic>
            <p:nvPicPr>
              <p:cNvPr id="37" name="Picture 10" descr="29 Squash Blossom Illustrations &amp; Clip Art - iStock">
                <a:extLst>
                  <a:ext uri="{FF2B5EF4-FFF2-40B4-BE49-F238E27FC236}">
                    <a16:creationId xmlns:a16="http://schemas.microsoft.com/office/drawing/2014/main" id="{A4AD9F2E-B353-E4FC-8CF4-A7433DDB130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1AE9C2-53E2-8C71-3164-B468875818E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9" name="Freeform: Shape 38">
                <a:extLst>
                  <a:ext uri="{FF2B5EF4-FFF2-40B4-BE49-F238E27FC236}">
                    <a16:creationId xmlns:a16="http://schemas.microsoft.com/office/drawing/2014/main" id="{39E672CC-6F79-387D-58B3-6FB487F8C164}"/>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40" name="TextBox 39">
              <a:extLst>
                <a:ext uri="{FF2B5EF4-FFF2-40B4-BE49-F238E27FC236}">
                  <a16:creationId xmlns:a16="http://schemas.microsoft.com/office/drawing/2014/main" id="{435EC6C9-62A5-6E6F-0B71-E6B412C02779}"/>
                </a:ext>
              </a:extLst>
            </p:cNvPr>
            <p:cNvSpPr txBox="1"/>
            <p:nvPr/>
          </p:nvSpPr>
          <p:spPr>
            <a:xfrm>
              <a:off x="749060" y="3462010"/>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B2548C5-1D9B-A939-615E-8A8ADDDFA3B1}"/>
                </a:ext>
              </a:extLst>
            </p:cNvPr>
            <p:cNvSpPr txBox="1"/>
            <p:nvPr/>
          </p:nvSpPr>
          <p:spPr>
            <a:xfrm>
              <a:off x="3406958" y="2899320"/>
              <a:ext cx="511358" cy="246221"/>
            </a:xfrm>
            <a:prstGeom prst="rect">
              <a:avLst/>
            </a:prstGeom>
            <a:noFill/>
          </p:spPr>
          <p:txBody>
            <a:bodyPr wrap="none" lIns="0" tIns="0" rIns="0" bIns="0" rtlCol="0">
              <a:spAutoFit/>
            </a:bodyPr>
            <a:lstStyle/>
            <a:p>
              <a:pPr algn="l"/>
              <a:r>
                <a:rPr lang="vi-VN" sz="1600" b="1" dirty="0"/>
                <a:t>Nhụy</a:t>
              </a:r>
            </a:p>
          </p:txBody>
        </p:sp>
        <p:cxnSp>
          <p:nvCxnSpPr>
            <p:cNvPr id="42" name="Straight Connector 41">
              <a:extLst>
                <a:ext uri="{FF2B5EF4-FFF2-40B4-BE49-F238E27FC236}">
                  <a16:creationId xmlns:a16="http://schemas.microsoft.com/office/drawing/2014/main" id="{67EB930B-6035-35FA-7122-EC840F4A63FC}"/>
                </a:ext>
              </a:extLst>
            </p:cNvPr>
            <p:cNvCxnSpPr>
              <a:cxnSpLocks/>
            </p:cNvCxnSpPr>
            <p:nvPr/>
          </p:nvCxnSpPr>
          <p:spPr>
            <a:xfrm flipH="1">
              <a:off x="2759212" y="3116966"/>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878BB5-B789-F24D-41FB-5FA84A03CC18}"/>
                </a:ext>
              </a:extLst>
            </p:cNvPr>
            <p:cNvCxnSpPr>
              <a:cxnSpLocks/>
            </p:cNvCxnSpPr>
            <p:nvPr/>
          </p:nvCxnSpPr>
          <p:spPr>
            <a:xfrm flipH="1" flipV="1">
              <a:off x="964543" y="3726135"/>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CFE4B98-18D9-A6D8-CF0E-5DB6E5CCB832}"/>
                </a:ext>
              </a:extLst>
            </p:cNvPr>
            <p:cNvSpPr txBox="1"/>
            <p:nvPr/>
          </p:nvSpPr>
          <p:spPr>
            <a:xfrm>
              <a:off x="2985772" y="4613085"/>
              <a:ext cx="729367" cy="246221"/>
            </a:xfrm>
            <a:prstGeom prst="rect">
              <a:avLst/>
            </a:prstGeom>
            <a:noFill/>
          </p:spPr>
          <p:txBody>
            <a:bodyPr wrap="none" lIns="0" tIns="0" rIns="0" bIns="0" rtlCol="0">
              <a:spAutoFit/>
            </a:bodyPr>
            <a:lstStyle/>
            <a:p>
              <a:pPr algn="l"/>
              <a:r>
                <a:rPr lang="vi-VN" sz="1600" b="1" dirty="0"/>
                <a:t>Hoa cái</a:t>
              </a:r>
            </a:p>
          </p:txBody>
        </p:sp>
        <p:sp>
          <p:nvSpPr>
            <p:cNvPr id="45" name="TextBox 44">
              <a:extLst>
                <a:ext uri="{FF2B5EF4-FFF2-40B4-BE49-F238E27FC236}">
                  <a16:creationId xmlns:a16="http://schemas.microsoft.com/office/drawing/2014/main" id="{1EBAAA07-781C-1FEA-9A4A-439BA71367BE}"/>
                </a:ext>
              </a:extLst>
            </p:cNvPr>
            <p:cNvSpPr txBox="1"/>
            <p:nvPr/>
          </p:nvSpPr>
          <p:spPr>
            <a:xfrm>
              <a:off x="849794" y="5100751"/>
              <a:ext cx="831959" cy="246221"/>
            </a:xfrm>
            <a:prstGeom prst="rect">
              <a:avLst/>
            </a:prstGeom>
            <a:noFill/>
          </p:spPr>
          <p:txBody>
            <a:bodyPr wrap="none" lIns="0" tIns="0" rIns="0" bIns="0" rtlCol="0">
              <a:spAutoFit/>
            </a:bodyPr>
            <a:lstStyle/>
            <a:p>
              <a:pPr algn="l"/>
              <a:r>
                <a:rPr lang="vi-VN" sz="1600" b="1" dirty="0"/>
                <a:t>Hoa đực</a:t>
              </a:r>
            </a:p>
          </p:txBody>
        </p:sp>
        <p:sp>
          <p:nvSpPr>
            <p:cNvPr id="46" name="TextBox 45">
              <a:extLst>
                <a:ext uri="{FF2B5EF4-FFF2-40B4-BE49-F238E27FC236}">
                  <a16:creationId xmlns:a16="http://schemas.microsoft.com/office/drawing/2014/main" id="{55358983-A367-F427-CBC5-3D552F99A1CA}"/>
                </a:ext>
              </a:extLst>
            </p:cNvPr>
            <p:cNvSpPr txBox="1"/>
            <p:nvPr/>
          </p:nvSpPr>
          <p:spPr>
            <a:xfrm>
              <a:off x="818743" y="6180011"/>
              <a:ext cx="4512385" cy="388568"/>
            </a:xfrm>
            <a:prstGeom prst="rect">
              <a:avLst/>
            </a:prstGeom>
            <a:noFill/>
          </p:spPr>
          <p:txBody>
            <a:bodyPr wrap="square" lIns="0" tIns="0" rIns="0" bIns="0" rtlCol="0">
              <a:spAutoFit/>
            </a:bodyPr>
            <a:lstStyle/>
            <a:p>
              <a:pPr algn="l">
                <a:lnSpc>
                  <a:spcPct val="115000"/>
                </a:lnSpc>
              </a:pPr>
              <a:r>
                <a:rPr lang="vi-VN" sz="2400" b="1" dirty="0"/>
                <a:t>Cấu tạo hoa đơn tính</a:t>
              </a:r>
              <a:endParaRPr lang="en-US" sz="2400" b="1" dirty="0"/>
            </a:p>
          </p:txBody>
        </p:sp>
      </p:grpSp>
      <p:grpSp>
        <p:nvGrpSpPr>
          <p:cNvPr id="4" name="Group 3">
            <a:extLst>
              <a:ext uri="{FF2B5EF4-FFF2-40B4-BE49-F238E27FC236}">
                <a16:creationId xmlns:a16="http://schemas.microsoft.com/office/drawing/2014/main" id="{BC0AE684-6418-8E36-190E-999BCDAB4067}"/>
              </a:ext>
            </a:extLst>
          </p:cNvPr>
          <p:cNvGrpSpPr/>
          <p:nvPr/>
        </p:nvGrpSpPr>
        <p:grpSpPr>
          <a:xfrm>
            <a:off x="4558129" y="1149791"/>
            <a:ext cx="6769294" cy="5418878"/>
            <a:chOff x="4558129" y="1149791"/>
            <a:chExt cx="6769294" cy="5418878"/>
          </a:xfrm>
        </p:grpSpPr>
        <p:sp>
          <p:nvSpPr>
            <p:cNvPr id="27" name="TextBox 26">
              <a:extLst>
                <a:ext uri="{FF2B5EF4-FFF2-40B4-BE49-F238E27FC236}">
                  <a16:creationId xmlns:a16="http://schemas.microsoft.com/office/drawing/2014/main" id="{FEDCBA6E-0912-B74E-BDCC-A7C3FAEEFCA5}"/>
                </a:ext>
              </a:extLst>
            </p:cNvPr>
            <p:cNvSpPr txBox="1"/>
            <p:nvPr/>
          </p:nvSpPr>
          <p:spPr>
            <a:xfrm>
              <a:off x="6410343" y="6180101"/>
              <a:ext cx="4512385" cy="388568"/>
            </a:xfrm>
            <a:prstGeom prst="rect">
              <a:avLst/>
            </a:prstGeom>
            <a:noFill/>
          </p:spPr>
          <p:txBody>
            <a:bodyPr wrap="square" lIns="0" tIns="0" rIns="0" bIns="0" rtlCol="0">
              <a:spAutoFit/>
            </a:bodyPr>
            <a:lstStyle/>
            <a:p>
              <a:pPr algn="l">
                <a:lnSpc>
                  <a:spcPct val="115000"/>
                </a:lnSpc>
              </a:pPr>
              <a:r>
                <a:rPr lang="vi-VN" sz="2400" b="1" dirty="0"/>
                <a:t>Cấu tạo hoa lưỡng tính</a:t>
              </a:r>
              <a:endParaRPr lang="en-US" sz="2400" b="1" dirty="0"/>
            </a:p>
          </p:txBody>
        </p:sp>
        <p:pic>
          <p:nvPicPr>
            <p:cNvPr id="48" name="Picture 8" descr="Flower parts diagram plant structure biology Vector Image">
              <a:extLst>
                <a:ext uri="{FF2B5EF4-FFF2-40B4-BE49-F238E27FC236}">
                  <a16:creationId xmlns:a16="http://schemas.microsoft.com/office/drawing/2014/main" id="{A4AA647F-3CC6-17BE-A8C0-9BD39160CF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66" t="6767" r="15786" b="17277"/>
            <a:stretch/>
          </p:blipFill>
          <p:spPr bwMode="auto">
            <a:xfrm>
              <a:off x="5272403" y="1149791"/>
              <a:ext cx="5395597" cy="4976712"/>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9D40C7B9-4840-6274-A1FF-B3BAAB3CC893}"/>
                </a:ext>
              </a:extLst>
            </p:cNvPr>
            <p:cNvSpPr/>
            <p:nvPr/>
          </p:nvSpPr>
          <p:spPr>
            <a:xfrm>
              <a:off x="4969724" y="2124430"/>
              <a:ext cx="1269023" cy="330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ysClr val="windowText" lastClr="000000"/>
                  </a:solidFill>
                </a:rPr>
                <a:t>Đầu nhụy</a:t>
              </a:r>
              <a:endParaRPr lang="en-US" b="1" dirty="0">
                <a:solidFill>
                  <a:sysClr val="windowText" lastClr="000000"/>
                </a:solidFill>
              </a:endParaRPr>
            </a:p>
          </p:txBody>
        </p:sp>
        <p:sp>
          <p:nvSpPr>
            <p:cNvPr id="52" name="Rectangle 51">
              <a:extLst>
                <a:ext uri="{FF2B5EF4-FFF2-40B4-BE49-F238E27FC236}">
                  <a16:creationId xmlns:a16="http://schemas.microsoft.com/office/drawing/2014/main" id="{F775BDD4-C908-E558-40CE-73E4038E5FBE}"/>
                </a:ext>
              </a:extLst>
            </p:cNvPr>
            <p:cNvSpPr/>
            <p:nvPr/>
          </p:nvSpPr>
          <p:spPr>
            <a:xfrm>
              <a:off x="4558129" y="2638219"/>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Vòi nhụy</a:t>
              </a:r>
              <a:endParaRPr lang="en-US" b="1" dirty="0">
                <a:solidFill>
                  <a:sysClr val="windowText" lastClr="000000"/>
                </a:solidFill>
              </a:endParaRPr>
            </a:p>
          </p:txBody>
        </p:sp>
        <p:sp>
          <p:nvSpPr>
            <p:cNvPr id="55" name="Rectangle 54">
              <a:extLst>
                <a:ext uri="{FF2B5EF4-FFF2-40B4-BE49-F238E27FC236}">
                  <a16:creationId xmlns:a16="http://schemas.microsoft.com/office/drawing/2014/main" id="{4B872F53-4D27-39B6-D188-81FB99D4C98C}"/>
                </a:ext>
              </a:extLst>
            </p:cNvPr>
            <p:cNvSpPr/>
            <p:nvPr/>
          </p:nvSpPr>
          <p:spPr>
            <a:xfrm>
              <a:off x="4558129" y="4130050"/>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Noãn </a:t>
              </a:r>
              <a:endParaRPr lang="en-US" b="1" dirty="0">
                <a:solidFill>
                  <a:sysClr val="windowText" lastClr="000000"/>
                </a:solidFill>
              </a:endParaRPr>
            </a:p>
          </p:txBody>
        </p:sp>
        <p:sp>
          <p:nvSpPr>
            <p:cNvPr id="57" name="Rectangle 56">
              <a:extLst>
                <a:ext uri="{FF2B5EF4-FFF2-40B4-BE49-F238E27FC236}">
                  <a16:creationId xmlns:a16="http://schemas.microsoft.com/office/drawing/2014/main" id="{983AF021-5E23-666B-3F97-5EE0741CAF8F}"/>
                </a:ext>
              </a:extLst>
            </p:cNvPr>
            <p:cNvSpPr/>
            <p:nvPr/>
          </p:nvSpPr>
          <p:spPr>
            <a:xfrm>
              <a:off x="5188338"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b="1" dirty="0">
                  <a:solidFill>
                    <a:sysClr val="windowText" lastClr="000000"/>
                  </a:solidFill>
                </a:rPr>
                <a:t>Lá đài</a:t>
              </a:r>
              <a:endParaRPr lang="en-US" b="1" dirty="0">
                <a:solidFill>
                  <a:sysClr val="windowText" lastClr="000000"/>
                </a:solidFill>
              </a:endParaRPr>
            </a:p>
          </p:txBody>
        </p:sp>
        <p:sp>
          <p:nvSpPr>
            <p:cNvPr id="58" name="Rectangle 57">
              <a:extLst>
                <a:ext uri="{FF2B5EF4-FFF2-40B4-BE49-F238E27FC236}">
                  <a16:creationId xmlns:a16="http://schemas.microsoft.com/office/drawing/2014/main" id="{0C0D1B3E-B096-2697-A2C4-4E8ECEE3B646}"/>
                </a:ext>
              </a:extLst>
            </p:cNvPr>
            <p:cNvSpPr/>
            <p:nvPr/>
          </p:nvSpPr>
          <p:spPr>
            <a:xfrm>
              <a:off x="9067800" y="5621881"/>
              <a:ext cx="1269023" cy="29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Đế hoa</a:t>
              </a:r>
              <a:endParaRPr lang="en-US" b="1" dirty="0">
                <a:solidFill>
                  <a:sysClr val="windowText" lastClr="000000"/>
                </a:solidFill>
              </a:endParaRPr>
            </a:p>
          </p:txBody>
        </p:sp>
        <p:sp>
          <p:nvSpPr>
            <p:cNvPr id="59" name="Rectangle 58">
              <a:extLst>
                <a:ext uri="{FF2B5EF4-FFF2-40B4-BE49-F238E27FC236}">
                  <a16:creationId xmlns:a16="http://schemas.microsoft.com/office/drawing/2014/main" id="{ED9F9005-CFEA-7A37-E008-55D4199185D4}"/>
                </a:ext>
              </a:extLst>
            </p:cNvPr>
            <p:cNvSpPr/>
            <p:nvPr/>
          </p:nvSpPr>
          <p:spPr>
            <a:xfrm>
              <a:off x="9829800" y="4199329"/>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Chỉ nhị</a:t>
              </a:r>
              <a:endParaRPr lang="en-US" b="1" dirty="0">
                <a:solidFill>
                  <a:sysClr val="windowText" lastClr="000000"/>
                </a:solidFill>
              </a:endParaRPr>
            </a:p>
          </p:txBody>
        </p:sp>
        <p:sp>
          <p:nvSpPr>
            <p:cNvPr id="60" name="Rectangle 59">
              <a:extLst>
                <a:ext uri="{FF2B5EF4-FFF2-40B4-BE49-F238E27FC236}">
                  <a16:creationId xmlns:a16="http://schemas.microsoft.com/office/drawing/2014/main" id="{9764DD35-31E3-8F47-DC78-E853F546108B}"/>
                </a:ext>
              </a:extLst>
            </p:cNvPr>
            <p:cNvSpPr/>
            <p:nvPr/>
          </p:nvSpPr>
          <p:spPr>
            <a:xfrm>
              <a:off x="10058400" y="2218557"/>
              <a:ext cx="1269023" cy="4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Bao phấn</a:t>
              </a:r>
              <a:endParaRPr lang="en-US" b="1" dirty="0">
                <a:solidFill>
                  <a:sysClr val="windowText" lastClr="000000"/>
                </a:solidFill>
              </a:endParaRPr>
            </a:p>
          </p:txBody>
        </p:sp>
        <p:sp>
          <p:nvSpPr>
            <p:cNvPr id="61" name="Rectangle 60">
              <a:extLst>
                <a:ext uri="{FF2B5EF4-FFF2-40B4-BE49-F238E27FC236}">
                  <a16:creationId xmlns:a16="http://schemas.microsoft.com/office/drawing/2014/main" id="{74EE28FD-C6AA-22EF-A57B-AFA4FBE3E928}"/>
                </a:ext>
              </a:extLst>
            </p:cNvPr>
            <p:cNvSpPr/>
            <p:nvPr/>
          </p:nvSpPr>
          <p:spPr>
            <a:xfrm>
              <a:off x="8942299" y="1229828"/>
              <a:ext cx="1356946" cy="38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ysClr val="windowText" lastClr="000000"/>
                  </a:solidFill>
                </a:rPr>
                <a:t>Tràng hoa</a:t>
              </a:r>
              <a:endParaRPr lang="en-US" b="1" dirty="0">
                <a:solidFill>
                  <a:sysClr val="windowText" lastClr="000000"/>
                </a:solidFill>
              </a:endParaRPr>
            </a:p>
          </p:txBody>
        </p:sp>
      </p:grpSp>
    </p:spTree>
    <p:extLst>
      <p:ext uri="{BB962C8B-B14F-4D97-AF65-F5344CB8AC3E}">
        <p14:creationId xmlns:p14="http://schemas.microsoft.com/office/powerpoint/2010/main" val="1232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pic>
        <p:nvPicPr>
          <p:cNvPr id="1026" name="Picture 2" descr="Bài 28 – Cấu tạo và chức năng của hoa | Website Sinh học">
            <a:extLst>
              <a:ext uri="{FF2B5EF4-FFF2-40B4-BE49-F238E27FC236}">
                <a16:creationId xmlns:a16="http://schemas.microsoft.com/office/drawing/2014/main" id="{6E371F5D-3B01-06A5-4201-9EDAFB0FB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3587" y="1528690"/>
            <a:ext cx="8124825" cy="484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8" name="Group 17">
            <a:extLst>
              <a:ext uri="{FF2B5EF4-FFF2-40B4-BE49-F238E27FC236}">
                <a16:creationId xmlns:a16="http://schemas.microsoft.com/office/drawing/2014/main" id="{66804B94-AD0C-4F1D-B695-2C14EA5AE996}"/>
              </a:ext>
            </a:extLst>
          </p:cNvPr>
          <p:cNvGrpSpPr/>
          <p:nvPr/>
        </p:nvGrpSpPr>
        <p:grpSpPr>
          <a:xfrm>
            <a:off x="317500" y="2531460"/>
            <a:ext cx="1524000" cy="457250"/>
            <a:chOff x="800100" y="1783116"/>
            <a:chExt cx="1524000" cy="457250"/>
          </a:xfrm>
        </p:grpSpPr>
        <p:sp>
          <p:nvSpPr>
            <p:cNvPr id="19" name="Rectangle 18">
              <a:extLst>
                <a:ext uri="{FF2B5EF4-FFF2-40B4-BE49-F238E27FC236}">
                  <a16:creationId xmlns:a16="http://schemas.microsoft.com/office/drawing/2014/main" id="{CDE3DE04-8438-4F78-AB65-9F466E205D0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F34A76-3FB2-48D9-B465-D8231DCDD07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pic>
        <p:nvPicPr>
          <p:cNvPr id="29700" name="Picture 4" descr="Lý thuyết Cấu tạo và chức năng của hoa sinh 6">
            <a:extLst>
              <a:ext uri="{FF2B5EF4-FFF2-40B4-BE49-F238E27FC236}">
                <a16:creationId xmlns:a16="http://schemas.microsoft.com/office/drawing/2014/main" id="{EBA49654-B5CC-47DE-8E4F-B152BDB3D6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338" y="1033463"/>
            <a:ext cx="3865562" cy="26566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3F5552B-0A9E-466E-A246-5CEFAE070646}"/>
              </a:ext>
            </a:extLst>
          </p:cNvPr>
          <p:cNvSpPr txBox="1"/>
          <p:nvPr/>
        </p:nvSpPr>
        <p:spPr>
          <a:xfrm>
            <a:off x="9994900" y="2022903"/>
            <a:ext cx="1821011" cy="677814"/>
          </a:xfrm>
          <a:prstGeom prst="rect">
            <a:avLst/>
          </a:prstGeom>
          <a:noFill/>
        </p:spPr>
        <p:txBody>
          <a:bodyPr wrap="none" lIns="0" tIns="0" rIns="0" bIns="0" rtlCol="0">
            <a:spAutoFit/>
          </a:bodyPr>
          <a:lstStyle/>
          <a:p>
            <a:pPr algn="l">
              <a:lnSpc>
                <a:spcPct val="115000"/>
              </a:lnSpc>
            </a:pPr>
            <a:r>
              <a:rPr lang="vi-VN" sz="2000" b="1"/>
              <a:t>Cấu tạo</a:t>
            </a:r>
          </a:p>
          <a:p>
            <a:pPr algn="l">
              <a:lnSpc>
                <a:spcPct val="115000"/>
              </a:lnSpc>
            </a:pPr>
            <a:r>
              <a:rPr lang="vi-VN" sz="2000" b="1"/>
              <a:t>hoa lưỡng tính</a:t>
            </a:r>
          </a:p>
        </p:txBody>
      </p:sp>
      <p:sp>
        <p:nvSpPr>
          <p:cNvPr id="29" name="TextBox 28">
            <a:extLst>
              <a:ext uri="{FF2B5EF4-FFF2-40B4-BE49-F238E27FC236}">
                <a16:creationId xmlns:a16="http://schemas.microsoft.com/office/drawing/2014/main" id="{3B78B638-6463-4F3E-B15C-3FB8D2913C82}"/>
              </a:ext>
            </a:extLst>
          </p:cNvPr>
          <p:cNvSpPr txBox="1"/>
          <p:nvPr/>
        </p:nvSpPr>
        <p:spPr>
          <a:xfrm>
            <a:off x="5651500" y="4614122"/>
            <a:ext cx="1564531" cy="677814"/>
          </a:xfrm>
          <a:prstGeom prst="rect">
            <a:avLst/>
          </a:prstGeom>
          <a:noFill/>
        </p:spPr>
        <p:txBody>
          <a:bodyPr wrap="none" lIns="0" tIns="0" rIns="0" bIns="0" rtlCol="0">
            <a:spAutoFit/>
          </a:bodyPr>
          <a:lstStyle/>
          <a:p>
            <a:pPr algn="l">
              <a:lnSpc>
                <a:spcPct val="115000"/>
              </a:lnSpc>
            </a:pPr>
            <a:r>
              <a:rPr lang="vi-VN" sz="2000" b="1" dirty="0"/>
              <a:t>Cấu tạo</a:t>
            </a:r>
          </a:p>
          <a:p>
            <a:pPr algn="l">
              <a:lnSpc>
                <a:spcPct val="115000"/>
              </a:lnSpc>
            </a:pPr>
            <a:r>
              <a:rPr lang="vi-VN" sz="2000" b="1" dirty="0"/>
              <a:t>hoa đơn tính</a:t>
            </a:r>
          </a:p>
        </p:txBody>
      </p:sp>
      <p:sp>
        <p:nvSpPr>
          <p:cNvPr id="27" name="Arrow: Right 26">
            <a:extLst>
              <a:ext uri="{FF2B5EF4-FFF2-40B4-BE49-F238E27FC236}">
                <a16:creationId xmlns:a16="http://schemas.microsoft.com/office/drawing/2014/main" id="{6AAD4645-5CF0-46EB-BA56-17AC7A9EAEAA}"/>
              </a:ext>
            </a:extLst>
          </p:cNvPr>
          <p:cNvSpPr/>
          <p:nvPr/>
        </p:nvSpPr>
        <p:spPr>
          <a:xfrm>
            <a:off x="9340851" y="2229051"/>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1A036109-0013-497E-AC65-A96ECB8A850E}"/>
              </a:ext>
            </a:extLst>
          </p:cNvPr>
          <p:cNvSpPr/>
          <p:nvPr/>
        </p:nvSpPr>
        <p:spPr>
          <a:xfrm>
            <a:off x="7421537" y="4768980"/>
            <a:ext cx="508000" cy="36809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9895F44-E817-4748-8439-F2BC741B9105}"/>
              </a:ext>
            </a:extLst>
          </p:cNvPr>
          <p:cNvGrpSpPr/>
          <p:nvPr/>
        </p:nvGrpSpPr>
        <p:grpSpPr>
          <a:xfrm>
            <a:off x="8258628" y="2856890"/>
            <a:ext cx="3570514" cy="3570514"/>
            <a:chOff x="8258628" y="2856890"/>
            <a:chExt cx="3570514" cy="3570514"/>
          </a:xfrm>
        </p:grpSpPr>
        <p:pic>
          <p:nvPicPr>
            <p:cNvPr id="29706" name="Picture 10" descr="29 Squash Blossom Illustrations &amp; Clip Art - iStock">
              <a:extLst>
                <a:ext uri="{FF2B5EF4-FFF2-40B4-BE49-F238E27FC236}">
                  <a16:creationId xmlns:a16="http://schemas.microsoft.com/office/drawing/2014/main" id="{372276D4-B100-46B4-86BE-902A27553D1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28" y="2856890"/>
              <a:ext cx="3570514" cy="3570514"/>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0CF88F8A-6A7B-4B5E-882A-532DC5425ABF}"/>
                </a:ext>
              </a:extLst>
            </p:cNvPr>
            <p:cNvSpPr/>
            <p:nvPr/>
          </p:nvSpPr>
          <p:spPr>
            <a:xfrm>
              <a:off x="9039225" y="5343221"/>
              <a:ext cx="60325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FE9FDB5-8A11-4ADC-AB01-57075C37891F}"/>
                </a:ext>
              </a:extLst>
            </p:cNvPr>
            <p:cNvSpPr/>
            <p:nvPr/>
          </p:nvSpPr>
          <p:spPr>
            <a:xfrm>
              <a:off x="10647998" y="4986295"/>
              <a:ext cx="815340" cy="511563"/>
            </a:xfrm>
            <a:custGeom>
              <a:avLst/>
              <a:gdLst>
                <a:gd name="connsiteX0" fmla="*/ 215900 w 603250"/>
                <a:gd name="connsiteY0" fmla="*/ 304 h 511563"/>
                <a:gd name="connsiteX1" fmla="*/ 174625 w 603250"/>
                <a:gd name="connsiteY1" fmla="*/ 6654 h 511563"/>
                <a:gd name="connsiteX2" fmla="*/ 161925 w 603250"/>
                <a:gd name="connsiteY2" fmla="*/ 9829 h 511563"/>
                <a:gd name="connsiteX3" fmla="*/ 139700 w 603250"/>
                <a:gd name="connsiteY3" fmla="*/ 22529 h 511563"/>
                <a:gd name="connsiteX4" fmla="*/ 130175 w 603250"/>
                <a:gd name="connsiteY4" fmla="*/ 25704 h 511563"/>
                <a:gd name="connsiteX5" fmla="*/ 107950 w 603250"/>
                <a:gd name="connsiteY5" fmla="*/ 38404 h 511563"/>
                <a:gd name="connsiteX6" fmla="*/ 98425 w 603250"/>
                <a:gd name="connsiteY6" fmla="*/ 41579 h 511563"/>
                <a:gd name="connsiteX7" fmla="*/ 88900 w 603250"/>
                <a:gd name="connsiteY7" fmla="*/ 51104 h 511563"/>
                <a:gd name="connsiteX8" fmla="*/ 66675 w 603250"/>
                <a:gd name="connsiteY8" fmla="*/ 70154 h 511563"/>
                <a:gd name="connsiteX9" fmla="*/ 53975 w 603250"/>
                <a:gd name="connsiteY9" fmla="*/ 92379 h 511563"/>
                <a:gd name="connsiteX10" fmla="*/ 47625 w 603250"/>
                <a:gd name="connsiteY10" fmla="*/ 111429 h 511563"/>
                <a:gd name="connsiteX11" fmla="*/ 44450 w 603250"/>
                <a:gd name="connsiteY11" fmla="*/ 120954 h 511563"/>
                <a:gd name="connsiteX12" fmla="*/ 41275 w 603250"/>
                <a:gd name="connsiteY12" fmla="*/ 130479 h 511563"/>
                <a:gd name="connsiteX13" fmla="*/ 38100 w 603250"/>
                <a:gd name="connsiteY13" fmla="*/ 143179 h 511563"/>
                <a:gd name="connsiteX14" fmla="*/ 31750 w 603250"/>
                <a:gd name="connsiteY14" fmla="*/ 162229 h 511563"/>
                <a:gd name="connsiteX15" fmla="*/ 25400 w 603250"/>
                <a:gd name="connsiteY15" fmla="*/ 190804 h 511563"/>
                <a:gd name="connsiteX16" fmla="*/ 22225 w 603250"/>
                <a:gd name="connsiteY16" fmla="*/ 203504 h 511563"/>
                <a:gd name="connsiteX17" fmla="*/ 15875 w 603250"/>
                <a:gd name="connsiteY17" fmla="*/ 219379 h 511563"/>
                <a:gd name="connsiteX18" fmla="*/ 12700 w 603250"/>
                <a:gd name="connsiteY18" fmla="*/ 238429 h 511563"/>
                <a:gd name="connsiteX19" fmla="*/ 9525 w 603250"/>
                <a:gd name="connsiteY19" fmla="*/ 270179 h 511563"/>
                <a:gd name="connsiteX20" fmla="*/ 3175 w 603250"/>
                <a:gd name="connsiteY20" fmla="*/ 301929 h 511563"/>
                <a:gd name="connsiteX21" fmla="*/ 0 w 603250"/>
                <a:gd name="connsiteY21" fmla="*/ 327329 h 511563"/>
                <a:gd name="connsiteX22" fmla="*/ 6350 w 603250"/>
                <a:gd name="connsiteY22" fmla="*/ 381304 h 511563"/>
                <a:gd name="connsiteX23" fmla="*/ 12700 w 603250"/>
                <a:gd name="connsiteY23" fmla="*/ 390829 h 511563"/>
                <a:gd name="connsiteX24" fmla="*/ 15875 w 603250"/>
                <a:gd name="connsiteY24" fmla="*/ 406704 h 511563"/>
                <a:gd name="connsiteX25" fmla="*/ 25400 w 603250"/>
                <a:gd name="connsiteY25" fmla="*/ 425754 h 511563"/>
                <a:gd name="connsiteX26" fmla="*/ 41275 w 603250"/>
                <a:gd name="connsiteY26" fmla="*/ 451154 h 511563"/>
                <a:gd name="connsiteX27" fmla="*/ 63500 w 603250"/>
                <a:gd name="connsiteY27" fmla="*/ 470204 h 511563"/>
                <a:gd name="connsiteX28" fmla="*/ 73025 w 603250"/>
                <a:gd name="connsiteY28" fmla="*/ 473379 h 511563"/>
                <a:gd name="connsiteX29" fmla="*/ 82550 w 603250"/>
                <a:gd name="connsiteY29" fmla="*/ 479729 h 511563"/>
                <a:gd name="connsiteX30" fmla="*/ 98425 w 603250"/>
                <a:gd name="connsiteY30" fmla="*/ 486079 h 511563"/>
                <a:gd name="connsiteX31" fmla="*/ 111125 w 603250"/>
                <a:gd name="connsiteY31" fmla="*/ 492429 h 511563"/>
                <a:gd name="connsiteX32" fmla="*/ 139700 w 603250"/>
                <a:gd name="connsiteY32" fmla="*/ 495604 h 511563"/>
                <a:gd name="connsiteX33" fmla="*/ 152400 w 603250"/>
                <a:gd name="connsiteY33" fmla="*/ 501954 h 511563"/>
                <a:gd name="connsiteX34" fmla="*/ 228600 w 603250"/>
                <a:gd name="connsiteY34" fmla="*/ 508304 h 511563"/>
                <a:gd name="connsiteX35" fmla="*/ 495300 w 603250"/>
                <a:gd name="connsiteY35" fmla="*/ 498779 h 511563"/>
                <a:gd name="connsiteX36" fmla="*/ 514350 w 603250"/>
                <a:gd name="connsiteY36" fmla="*/ 479729 h 511563"/>
                <a:gd name="connsiteX37" fmla="*/ 523875 w 603250"/>
                <a:gd name="connsiteY37" fmla="*/ 473379 h 511563"/>
                <a:gd name="connsiteX38" fmla="*/ 533400 w 603250"/>
                <a:gd name="connsiteY38" fmla="*/ 463854 h 511563"/>
                <a:gd name="connsiteX39" fmla="*/ 552450 w 603250"/>
                <a:gd name="connsiteY39" fmla="*/ 451154 h 511563"/>
                <a:gd name="connsiteX40" fmla="*/ 561975 w 603250"/>
                <a:gd name="connsiteY40" fmla="*/ 444804 h 511563"/>
                <a:gd name="connsiteX41" fmla="*/ 574675 w 603250"/>
                <a:gd name="connsiteY41" fmla="*/ 425754 h 511563"/>
                <a:gd name="connsiteX42" fmla="*/ 581025 w 603250"/>
                <a:gd name="connsiteY42" fmla="*/ 416229 h 511563"/>
                <a:gd name="connsiteX43" fmla="*/ 584200 w 603250"/>
                <a:gd name="connsiteY43" fmla="*/ 397179 h 511563"/>
                <a:gd name="connsiteX44" fmla="*/ 593725 w 603250"/>
                <a:gd name="connsiteY44" fmla="*/ 387654 h 511563"/>
                <a:gd name="connsiteX45" fmla="*/ 603250 w 603250"/>
                <a:gd name="connsiteY45" fmla="*/ 359079 h 511563"/>
                <a:gd name="connsiteX46" fmla="*/ 600075 w 603250"/>
                <a:gd name="connsiteY46" fmla="*/ 279704 h 511563"/>
                <a:gd name="connsiteX47" fmla="*/ 596900 w 603250"/>
                <a:gd name="connsiteY47" fmla="*/ 257479 h 511563"/>
                <a:gd name="connsiteX48" fmla="*/ 593725 w 603250"/>
                <a:gd name="connsiteY48" fmla="*/ 222554 h 511563"/>
                <a:gd name="connsiteX49" fmla="*/ 590550 w 603250"/>
                <a:gd name="connsiteY49" fmla="*/ 213029 h 511563"/>
                <a:gd name="connsiteX50" fmla="*/ 581025 w 603250"/>
                <a:gd name="connsiteY50" fmla="*/ 174929 h 511563"/>
                <a:gd name="connsiteX51" fmla="*/ 571500 w 603250"/>
                <a:gd name="connsiteY51" fmla="*/ 159054 h 511563"/>
                <a:gd name="connsiteX52" fmla="*/ 565150 w 603250"/>
                <a:gd name="connsiteY52" fmla="*/ 136829 h 511563"/>
                <a:gd name="connsiteX53" fmla="*/ 558800 w 603250"/>
                <a:gd name="connsiteY53" fmla="*/ 127304 h 511563"/>
                <a:gd name="connsiteX54" fmla="*/ 555625 w 603250"/>
                <a:gd name="connsiteY54" fmla="*/ 117779 h 511563"/>
                <a:gd name="connsiteX55" fmla="*/ 533400 w 603250"/>
                <a:gd name="connsiteY55" fmla="*/ 82854 h 511563"/>
                <a:gd name="connsiteX56" fmla="*/ 514350 w 603250"/>
                <a:gd name="connsiteY56" fmla="*/ 57454 h 511563"/>
                <a:gd name="connsiteX57" fmla="*/ 495300 w 603250"/>
                <a:gd name="connsiteY57" fmla="*/ 51104 h 511563"/>
                <a:gd name="connsiteX58" fmla="*/ 463550 w 603250"/>
                <a:gd name="connsiteY58" fmla="*/ 41579 h 511563"/>
                <a:gd name="connsiteX59" fmla="*/ 434975 w 603250"/>
                <a:gd name="connsiteY59" fmla="*/ 38404 h 511563"/>
                <a:gd name="connsiteX60" fmla="*/ 412750 w 603250"/>
                <a:gd name="connsiteY60" fmla="*/ 35229 h 511563"/>
                <a:gd name="connsiteX61" fmla="*/ 384175 w 603250"/>
                <a:gd name="connsiteY61" fmla="*/ 32054 h 511563"/>
                <a:gd name="connsiteX62" fmla="*/ 352425 w 603250"/>
                <a:gd name="connsiteY62" fmla="*/ 25704 h 511563"/>
                <a:gd name="connsiteX63" fmla="*/ 320675 w 603250"/>
                <a:gd name="connsiteY63" fmla="*/ 16179 h 511563"/>
                <a:gd name="connsiteX64" fmla="*/ 288925 w 603250"/>
                <a:gd name="connsiteY64" fmla="*/ 13004 h 511563"/>
                <a:gd name="connsiteX65" fmla="*/ 215900 w 603250"/>
                <a:gd name="connsiteY65" fmla="*/ 304 h 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3250" h="511563">
                  <a:moveTo>
                    <a:pt x="215900" y="304"/>
                  </a:moveTo>
                  <a:cubicBezTo>
                    <a:pt x="196850" y="-754"/>
                    <a:pt x="188333" y="4235"/>
                    <a:pt x="174625" y="6654"/>
                  </a:cubicBezTo>
                  <a:cubicBezTo>
                    <a:pt x="170328" y="7412"/>
                    <a:pt x="166011" y="8297"/>
                    <a:pt x="161925" y="9829"/>
                  </a:cubicBezTo>
                  <a:cubicBezTo>
                    <a:pt x="139660" y="18178"/>
                    <a:pt x="158123" y="13317"/>
                    <a:pt x="139700" y="22529"/>
                  </a:cubicBezTo>
                  <a:cubicBezTo>
                    <a:pt x="136707" y="24026"/>
                    <a:pt x="133251" y="24386"/>
                    <a:pt x="130175" y="25704"/>
                  </a:cubicBezTo>
                  <a:cubicBezTo>
                    <a:pt x="91211" y="42403"/>
                    <a:pt x="139836" y="22461"/>
                    <a:pt x="107950" y="38404"/>
                  </a:cubicBezTo>
                  <a:cubicBezTo>
                    <a:pt x="104957" y="39901"/>
                    <a:pt x="101600" y="40521"/>
                    <a:pt x="98425" y="41579"/>
                  </a:cubicBezTo>
                  <a:cubicBezTo>
                    <a:pt x="95250" y="44754"/>
                    <a:pt x="92309" y="48182"/>
                    <a:pt x="88900" y="51104"/>
                  </a:cubicBezTo>
                  <a:cubicBezTo>
                    <a:pt x="60389" y="75542"/>
                    <a:pt x="90310" y="46519"/>
                    <a:pt x="66675" y="70154"/>
                  </a:cubicBezTo>
                  <a:cubicBezTo>
                    <a:pt x="56964" y="99287"/>
                    <a:pt x="73197" y="53936"/>
                    <a:pt x="53975" y="92379"/>
                  </a:cubicBezTo>
                  <a:cubicBezTo>
                    <a:pt x="50982" y="98366"/>
                    <a:pt x="49742" y="105079"/>
                    <a:pt x="47625" y="111429"/>
                  </a:cubicBezTo>
                  <a:lnTo>
                    <a:pt x="44450" y="120954"/>
                  </a:lnTo>
                  <a:cubicBezTo>
                    <a:pt x="43392" y="124129"/>
                    <a:pt x="42087" y="127232"/>
                    <a:pt x="41275" y="130479"/>
                  </a:cubicBezTo>
                  <a:cubicBezTo>
                    <a:pt x="40217" y="134712"/>
                    <a:pt x="39354" y="138999"/>
                    <a:pt x="38100" y="143179"/>
                  </a:cubicBezTo>
                  <a:cubicBezTo>
                    <a:pt x="36177" y="149590"/>
                    <a:pt x="33202" y="155695"/>
                    <a:pt x="31750" y="162229"/>
                  </a:cubicBezTo>
                  <a:cubicBezTo>
                    <a:pt x="29633" y="171754"/>
                    <a:pt x="27594" y="181297"/>
                    <a:pt x="25400" y="190804"/>
                  </a:cubicBezTo>
                  <a:cubicBezTo>
                    <a:pt x="24419" y="195056"/>
                    <a:pt x="23605" y="199364"/>
                    <a:pt x="22225" y="203504"/>
                  </a:cubicBezTo>
                  <a:cubicBezTo>
                    <a:pt x="20423" y="208911"/>
                    <a:pt x="17992" y="214087"/>
                    <a:pt x="15875" y="219379"/>
                  </a:cubicBezTo>
                  <a:cubicBezTo>
                    <a:pt x="14817" y="225729"/>
                    <a:pt x="13498" y="232041"/>
                    <a:pt x="12700" y="238429"/>
                  </a:cubicBezTo>
                  <a:cubicBezTo>
                    <a:pt x="11381" y="248983"/>
                    <a:pt x="11103" y="259661"/>
                    <a:pt x="9525" y="270179"/>
                  </a:cubicBezTo>
                  <a:cubicBezTo>
                    <a:pt x="7924" y="280853"/>
                    <a:pt x="4949" y="291283"/>
                    <a:pt x="3175" y="301929"/>
                  </a:cubicBezTo>
                  <a:cubicBezTo>
                    <a:pt x="1772" y="310345"/>
                    <a:pt x="1058" y="318862"/>
                    <a:pt x="0" y="327329"/>
                  </a:cubicBezTo>
                  <a:cubicBezTo>
                    <a:pt x="287" y="331063"/>
                    <a:pt x="847" y="368464"/>
                    <a:pt x="6350" y="381304"/>
                  </a:cubicBezTo>
                  <a:cubicBezTo>
                    <a:pt x="7853" y="384811"/>
                    <a:pt x="10583" y="387654"/>
                    <a:pt x="12700" y="390829"/>
                  </a:cubicBezTo>
                  <a:cubicBezTo>
                    <a:pt x="13758" y="396121"/>
                    <a:pt x="14031" y="401632"/>
                    <a:pt x="15875" y="406704"/>
                  </a:cubicBezTo>
                  <a:cubicBezTo>
                    <a:pt x="18301" y="413376"/>
                    <a:pt x="22000" y="419521"/>
                    <a:pt x="25400" y="425754"/>
                  </a:cubicBezTo>
                  <a:cubicBezTo>
                    <a:pt x="26378" y="427548"/>
                    <a:pt x="38001" y="447225"/>
                    <a:pt x="41275" y="451154"/>
                  </a:cubicBezTo>
                  <a:cubicBezTo>
                    <a:pt x="46393" y="457296"/>
                    <a:pt x="56811" y="466382"/>
                    <a:pt x="63500" y="470204"/>
                  </a:cubicBezTo>
                  <a:cubicBezTo>
                    <a:pt x="66406" y="471864"/>
                    <a:pt x="70032" y="471882"/>
                    <a:pt x="73025" y="473379"/>
                  </a:cubicBezTo>
                  <a:cubicBezTo>
                    <a:pt x="76438" y="475086"/>
                    <a:pt x="79137" y="478022"/>
                    <a:pt x="82550" y="479729"/>
                  </a:cubicBezTo>
                  <a:cubicBezTo>
                    <a:pt x="87648" y="482278"/>
                    <a:pt x="93217" y="483764"/>
                    <a:pt x="98425" y="486079"/>
                  </a:cubicBezTo>
                  <a:cubicBezTo>
                    <a:pt x="102750" y="488001"/>
                    <a:pt x="106513" y="491365"/>
                    <a:pt x="111125" y="492429"/>
                  </a:cubicBezTo>
                  <a:cubicBezTo>
                    <a:pt x="120463" y="494584"/>
                    <a:pt x="130175" y="494546"/>
                    <a:pt x="139700" y="495604"/>
                  </a:cubicBezTo>
                  <a:cubicBezTo>
                    <a:pt x="143933" y="497721"/>
                    <a:pt x="147772" y="500962"/>
                    <a:pt x="152400" y="501954"/>
                  </a:cubicBezTo>
                  <a:cubicBezTo>
                    <a:pt x="161706" y="503948"/>
                    <a:pt x="225529" y="508085"/>
                    <a:pt x="228600" y="508304"/>
                  </a:cubicBezTo>
                  <a:cubicBezTo>
                    <a:pt x="360133" y="506550"/>
                    <a:pt x="404028" y="521597"/>
                    <a:pt x="495300" y="498779"/>
                  </a:cubicBezTo>
                  <a:cubicBezTo>
                    <a:pt x="501650" y="492429"/>
                    <a:pt x="506878" y="484710"/>
                    <a:pt x="514350" y="479729"/>
                  </a:cubicBezTo>
                  <a:cubicBezTo>
                    <a:pt x="517525" y="477612"/>
                    <a:pt x="520944" y="475822"/>
                    <a:pt x="523875" y="473379"/>
                  </a:cubicBezTo>
                  <a:cubicBezTo>
                    <a:pt x="527324" y="470504"/>
                    <a:pt x="529856" y="466611"/>
                    <a:pt x="533400" y="463854"/>
                  </a:cubicBezTo>
                  <a:cubicBezTo>
                    <a:pt x="539424" y="459169"/>
                    <a:pt x="546100" y="455387"/>
                    <a:pt x="552450" y="451154"/>
                  </a:cubicBezTo>
                  <a:lnTo>
                    <a:pt x="561975" y="444804"/>
                  </a:lnTo>
                  <a:lnTo>
                    <a:pt x="574675" y="425754"/>
                  </a:lnTo>
                  <a:lnTo>
                    <a:pt x="581025" y="416229"/>
                  </a:lnTo>
                  <a:cubicBezTo>
                    <a:pt x="582083" y="409879"/>
                    <a:pt x="581585" y="403062"/>
                    <a:pt x="584200" y="397179"/>
                  </a:cubicBezTo>
                  <a:cubicBezTo>
                    <a:pt x="586024" y="393076"/>
                    <a:pt x="591901" y="391757"/>
                    <a:pt x="593725" y="387654"/>
                  </a:cubicBezTo>
                  <a:cubicBezTo>
                    <a:pt x="616539" y="336323"/>
                    <a:pt x="582060" y="390864"/>
                    <a:pt x="603250" y="359079"/>
                  </a:cubicBezTo>
                  <a:cubicBezTo>
                    <a:pt x="602192" y="332621"/>
                    <a:pt x="601727" y="306132"/>
                    <a:pt x="600075" y="279704"/>
                  </a:cubicBezTo>
                  <a:cubicBezTo>
                    <a:pt x="599608" y="272235"/>
                    <a:pt x="597726" y="264917"/>
                    <a:pt x="596900" y="257479"/>
                  </a:cubicBezTo>
                  <a:cubicBezTo>
                    <a:pt x="595609" y="245861"/>
                    <a:pt x="595378" y="234126"/>
                    <a:pt x="593725" y="222554"/>
                  </a:cubicBezTo>
                  <a:cubicBezTo>
                    <a:pt x="593252" y="219241"/>
                    <a:pt x="591276" y="216296"/>
                    <a:pt x="590550" y="213029"/>
                  </a:cubicBezTo>
                  <a:cubicBezTo>
                    <a:pt x="586292" y="193866"/>
                    <a:pt x="589393" y="193339"/>
                    <a:pt x="581025" y="174929"/>
                  </a:cubicBezTo>
                  <a:cubicBezTo>
                    <a:pt x="578471" y="169311"/>
                    <a:pt x="574675" y="164346"/>
                    <a:pt x="571500" y="159054"/>
                  </a:cubicBezTo>
                  <a:cubicBezTo>
                    <a:pt x="569383" y="151646"/>
                    <a:pt x="568011" y="143983"/>
                    <a:pt x="565150" y="136829"/>
                  </a:cubicBezTo>
                  <a:cubicBezTo>
                    <a:pt x="563733" y="133286"/>
                    <a:pt x="560507" y="130717"/>
                    <a:pt x="558800" y="127304"/>
                  </a:cubicBezTo>
                  <a:cubicBezTo>
                    <a:pt x="557303" y="124311"/>
                    <a:pt x="557122" y="120772"/>
                    <a:pt x="555625" y="117779"/>
                  </a:cubicBezTo>
                  <a:cubicBezTo>
                    <a:pt x="550463" y="107455"/>
                    <a:pt x="539272" y="92081"/>
                    <a:pt x="533400" y="82854"/>
                  </a:cubicBezTo>
                  <a:cubicBezTo>
                    <a:pt x="528806" y="75635"/>
                    <a:pt x="522970" y="62243"/>
                    <a:pt x="514350" y="57454"/>
                  </a:cubicBezTo>
                  <a:cubicBezTo>
                    <a:pt x="508499" y="54203"/>
                    <a:pt x="500869" y="54817"/>
                    <a:pt x="495300" y="51104"/>
                  </a:cubicBezTo>
                  <a:cubicBezTo>
                    <a:pt x="479985" y="40894"/>
                    <a:pt x="488695" y="44722"/>
                    <a:pt x="463550" y="41579"/>
                  </a:cubicBezTo>
                  <a:cubicBezTo>
                    <a:pt x="454040" y="40390"/>
                    <a:pt x="444485" y="39593"/>
                    <a:pt x="434975" y="38404"/>
                  </a:cubicBezTo>
                  <a:cubicBezTo>
                    <a:pt x="427549" y="37476"/>
                    <a:pt x="420176" y="36157"/>
                    <a:pt x="412750" y="35229"/>
                  </a:cubicBezTo>
                  <a:cubicBezTo>
                    <a:pt x="403240" y="34040"/>
                    <a:pt x="393641" y="33549"/>
                    <a:pt x="384175" y="32054"/>
                  </a:cubicBezTo>
                  <a:cubicBezTo>
                    <a:pt x="373514" y="30371"/>
                    <a:pt x="362664" y="29117"/>
                    <a:pt x="352425" y="25704"/>
                  </a:cubicBezTo>
                  <a:cubicBezTo>
                    <a:pt x="345796" y="23494"/>
                    <a:pt x="329072" y="17379"/>
                    <a:pt x="320675" y="16179"/>
                  </a:cubicBezTo>
                  <a:cubicBezTo>
                    <a:pt x="310146" y="14675"/>
                    <a:pt x="299508" y="14062"/>
                    <a:pt x="288925" y="13004"/>
                  </a:cubicBezTo>
                  <a:cubicBezTo>
                    <a:pt x="241723" y="-5151"/>
                    <a:pt x="234950" y="1362"/>
                    <a:pt x="215900" y="3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6022FA5-F1AF-4652-8551-83A31B798E08}"/>
              </a:ext>
            </a:extLst>
          </p:cNvPr>
          <p:cNvSpPr txBox="1"/>
          <p:nvPr/>
        </p:nvSpPr>
        <p:spPr>
          <a:xfrm>
            <a:off x="8540373" y="3945925"/>
            <a:ext cx="330219" cy="246221"/>
          </a:xfrm>
          <a:prstGeom prst="rect">
            <a:avLst/>
          </a:prstGeom>
          <a:noFill/>
        </p:spPr>
        <p:txBody>
          <a:bodyPr wrap="none" lIns="0" tIns="0" rIns="0" bIns="0" rtlCol="0">
            <a:spAutoFit/>
          </a:bodyPr>
          <a:lstStyle/>
          <a:p>
            <a:pPr algn="l"/>
            <a:r>
              <a:rPr lang="vi-VN" sz="1600" b="1" dirty="0"/>
              <a:t>Nhị</a:t>
            </a:r>
          </a:p>
        </p:txBody>
      </p:sp>
      <p:sp>
        <p:nvSpPr>
          <p:cNvPr id="41" name="TextBox 40">
            <a:extLst>
              <a:ext uri="{FF2B5EF4-FFF2-40B4-BE49-F238E27FC236}">
                <a16:creationId xmlns:a16="http://schemas.microsoft.com/office/drawing/2014/main" id="{D73270AD-A2CC-499A-9496-AFA21612D2FF}"/>
              </a:ext>
            </a:extLst>
          </p:cNvPr>
          <p:cNvSpPr txBox="1"/>
          <p:nvPr/>
        </p:nvSpPr>
        <p:spPr>
          <a:xfrm>
            <a:off x="11198271" y="3383235"/>
            <a:ext cx="511358" cy="246221"/>
          </a:xfrm>
          <a:prstGeom prst="rect">
            <a:avLst/>
          </a:prstGeom>
          <a:noFill/>
        </p:spPr>
        <p:txBody>
          <a:bodyPr wrap="none" lIns="0" tIns="0" rIns="0" bIns="0" rtlCol="0">
            <a:spAutoFit/>
          </a:bodyPr>
          <a:lstStyle/>
          <a:p>
            <a:pPr algn="l"/>
            <a:r>
              <a:rPr lang="en-US" sz="1600" b="1"/>
              <a:t>Nhụy</a:t>
            </a:r>
          </a:p>
        </p:txBody>
      </p:sp>
      <p:cxnSp>
        <p:nvCxnSpPr>
          <p:cNvPr id="35" name="Straight Connector 34">
            <a:extLst>
              <a:ext uri="{FF2B5EF4-FFF2-40B4-BE49-F238E27FC236}">
                <a16:creationId xmlns:a16="http://schemas.microsoft.com/office/drawing/2014/main" id="{01622E58-B115-41B2-9C6B-C088D89714FF}"/>
              </a:ext>
            </a:extLst>
          </p:cNvPr>
          <p:cNvCxnSpPr>
            <a:cxnSpLocks/>
          </p:cNvCxnSpPr>
          <p:nvPr/>
        </p:nvCxnSpPr>
        <p:spPr>
          <a:xfrm flipH="1">
            <a:off x="10550525" y="3600881"/>
            <a:ext cx="568326" cy="3202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DF8DAA-05A6-4CF7-B3CD-65AB5135AF66}"/>
              </a:ext>
            </a:extLst>
          </p:cNvPr>
          <p:cNvCxnSpPr>
            <a:cxnSpLocks/>
          </p:cNvCxnSpPr>
          <p:nvPr/>
        </p:nvCxnSpPr>
        <p:spPr>
          <a:xfrm flipH="1" flipV="1">
            <a:off x="8755856" y="4210050"/>
            <a:ext cx="533401" cy="538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2845F6-117E-479F-993D-88F5909F0CFA}"/>
              </a:ext>
            </a:extLst>
          </p:cNvPr>
          <p:cNvSpPr txBox="1"/>
          <p:nvPr/>
        </p:nvSpPr>
        <p:spPr>
          <a:xfrm>
            <a:off x="10777085" y="5097000"/>
            <a:ext cx="729367" cy="246221"/>
          </a:xfrm>
          <a:prstGeom prst="rect">
            <a:avLst/>
          </a:prstGeom>
          <a:noFill/>
        </p:spPr>
        <p:txBody>
          <a:bodyPr wrap="none" lIns="0" tIns="0" rIns="0" bIns="0" rtlCol="0">
            <a:spAutoFit/>
          </a:bodyPr>
          <a:lstStyle/>
          <a:p>
            <a:pPr algn="l"/>
            <a:r>
              <a:rPr lang="en-US" sz="1600" b="1"/>
              <a:t>Hoa cái</a:t>
            </a:r>
          </a:p>
        </p:txBody>
      </p:sp>
      <p:sp>
        <p:nvSpPr>
          <p:cNvPr id="51" name="TextBox 50">
            <a:extLst>
              <a:ext uri="{FF2B5EF4-FFF2-40B4-BE49-F238E27FC236}">
                <a16:creationId xmlns:a16="http://schemas.microsoft.com/office/drawing/2014/main" id="{F6B38857-6478-4A9E-A6FE-2B8DF262965C}"/>
              </a:ext>
            </a:extLst>
          </p:cNvPr>
          <p:cNvSpPr txBox="1"/>
          <p:nvPr/>
        </p:nvSpPr>
        <p:spPr>
          <a:xfrm>
            <a:off x="8641107" y="5584666"/>
            <a:ext cx="831959" cy="246221"/>
          </a:xfrm>
          <a:prstGeom prst="rect">
            <a:avLst/>
          </a:prstGeom>
          <a:noFill/>
        </p:spPr>
        <p:txBody>
          <a:bodyPr wrap="none" lIns="0" tIns="0" rIns="0" bIns="0" rtlCol="0">
            <a:spAutoFit/>
          </a:bodyPr>
          <a:lstStyle/>
          <a:p>
            <a:pPr algn="l"/>
            <a:r>
              <a:rPr lang="en-US" sz="1600" b="1"/>
              <a:t>Hoa đực</a:t>
            </a:r>
          </a:p>
        </p:txBody>
      </p:sp>
      <p:sp>
        <p:nvSpPr>
          <p:cNvPr id="36" name="TextBox 35">
            <a:extLst>
              <a:ext uri="{FF2B5EF4-FFF2-40B4-BE49-F238E27FC236}">
                <a16:creationId xmlns:a16="http://schemas.microsoft.com/office/drawing/2014/main" id="{9147C3C6-7B30-4BF0-543F-754EF9DBB7C7}"/>
              </a:ext>
            </a:extLst>
          </p:cNvPr>
          <p:cNvSpPr txBox="1"/>
          <p:nvPr/>
        </p:nvSpPr>
        <p:spPr>
          <a:xfrm>
            <a:off x="1079500" y="1053459"/>
            <a:ext cx="437814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b="1" dirty="0">
                <a:latin typeface="Arial" panose="020B0604020202020204" pitchFamily="34" charset="0"/>
                <a:cs typeface="Arial" panose="020B0604020202020204" pitchFamily="34" charset="0"/>
              </a:rPr>
              <a:t>Mô tả cấu tạo hoa lưỡng tính. Hoa lưỡng tính có đặc điểm gì khác hoa đơn tính?</a:t>
            </a:r>
            <a:endParaRPr lang="vi-VN" sz="2200" b="1" dirty="0"/>
          </a:p>
        </p:txBody>
      </p:sp>
      <p:pic>
        <p:nvPicPr>
          <p:cNvPr id="37" name="Picture 2">
            <a:extLst>
              <a:ext uri="{FF2B5EF4-FFF2-40B4-BE49-F238E27FC236}">
                <a16:creationId xmlns:a16="http://schemas.microsoft.com/office/drawing/2014/main" id="{E108DB5D-3217-5951-07D8-05C68E464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15" y="133761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583A472-CF63-0804-169B-A17EBA9EABB9}"/>
              </a:ext>
            </a:extLst>
          </p:cNvPr>
          <p:cNvSpPr txBox="1"/>
          <p:nvPr/>
        </p:nvSpPr>
        <p:spPr>
          <a:xfrm>
            <a:off x="419131" y="3292268"/>
            <a:ext cx="4891996" cy="2497543"/>
          </a:xfrm>
          <a:prstGeom prst="rect">
            <a:avLst/>
          </a:prstGeom>
          <a:noFill/>
        </p:spPr>
        <p:txBody>
          <a:bodyPr wrap="square" lIns="0" tIns="0" rIns="0" bIns="0" rtlCol="0">
            <a:spAutoFit/>
          </a:bodyPr>
          <a:lstStyle>
            <a:defPPr>
              <a:defRPr lang="en-US"/>
            </a:defPPr>
            <a:lvl1pPr algn="just">
              <a:lnSpc>
                <a:spcPct val="125000"/>
              </a:lnSpc>
              <a:defRPr sz="22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dirty="0">
                <a:solidFill>
                  <a:schemeClr val="tx1"/>
                </a:solidFill>
              </a:rPr>
              <a:t>Hoa lưỡng tính </a:t>
            </a:r>
            <a:r>
              <a:rPr lang="vi-VN" b="0" dirty="0">
                <a:solidFill>
                  <a:schemeClr val="tx1"/>
                </a:solidFill>
              </a:rPr>
              <a:t>là hoa có cấu tạo có cả nhị và nhụy</a:t>
            </a:r>
          </a:p>
          <a:p>
            <a:pPr marL="342900" indent="-342900">
              <a:buFont typeface="Courier New" panose="02070309020205020404" pitchFamily="49" charset="0"/>
              <a:buChar char="o"/>
            </a:pPr>
            <a:r>
              <a:rPr lang="vi-VN" dirty="0">
                <a:solidFill>
                  <a:schemeClr val="tx1"/>
                </a:solidFill>
              </a:rPr>
              <a:t>Hoa lưỡng tính có đặc điểm khác hoa đơn tính </a:t>
            </a:r>
            <a:r>
              <a:rPr lang="vi-VN" b="0" dirty="0">
                <a:solidFill>
                  <a:schemeClr val="tx1"/>
                </a:solidFill>
              </a:rPr>
              <a:t>ở chỗ hoa lưỡng tĩnh có cả nhị và nhụy còn hoa đơn tính chỉ mang nhị hoặc nhụy.</a:t>
            </a:r>
          </a:p>
        </p:txBody>
      </p:sp>
    </p:spTree>
    <p:extLst>
      <p:ext uri="{BB962C8B-B14F-4D97-AF65-F5344CB8AC3E}">
        <p14:creationId xmlns:p14="http://schemas.microsoft.com/office/powerpoint/2010/main" val="207695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 calcmode="lin" valueType="num">
                                      <p:cBhvr additive="base">
                                        <p:cTn id="2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981200" y="163998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905483"/>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41 Rose Wallpapers - Wallpaperboat">
            <a:extLst>
              <a:ext uri="{FF2B5EF4-FFF2-40B4-BE49-F238E27FC236}">
                <a16:creationId xmlns:a16="http://schemas.microsoft.com/office/drawing/2014/main" id="{45BDF114-13D2-46D1-9539-87842DE0AD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484" r="3518" b="967"/>
          <a:stretch/>
        </p:blipFill>
        <p:spPr bwMode="auto">
          <a:xfrm>
            <a:off x="0" y="3497682"/>
            <a:ext cx="6096000" cy="336031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Tác dụng của cây mướp">
            <a:extLst>
              <a:ext uri="{FF2B5EF4-FFF2-40B4-BE49-F238E27FC236}">
                <a16:creationId xmlns:a16="http://schemas.microsoft.com/office/drawing/2014/main" id="{466B6DE7-7A72-4CAD-B371-95D672F29F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059" b="15501"/>
          <a:stretch/>
        </p:blipFill>
        <p:spPr bwMode="auto">
          <a:xfrm>
            <a:off x="6095998" y="3497680"/>
            <a:ext cx="6096001" cy="336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2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68084" y="1827987"/>
            <a:ext cx="96098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lưỡng tính, </a:t>
            </a:r>
            <a:r>
              <a:rPr lang="vi-VN" sz="2400" dirty="0"/>
              <a:t>ví dụ: hoa li, hoa hồng, hoa đào,... </a:t>
            </a:r>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90" y="1594912"/>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oa Ly - Phân loại, ý nghĩa, cách trồng và chăm sóc">
            <a:extLst>
              <a:ext uri="{FF2B5EF4-FFF2-40B4-BE49-F238E27FC236}">
                <a16:creationId xmlns:a16="http://schemas.microsoft.com/office/drawing/2014/main" id="{23F62C68-E2F5-1791-4FBD-48B4A0E4A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 y="2629000"/>
            <a:ext cx="5086200" cy="33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a đào làm thuốc và kinh nghiệm chữa bệnh từ dân gian">
            <a:extLst>
              <a:ext uri="{FF2B5EF4-FFF2-40B4-BE49-F238E27FC236}">
                <a16:creationId xmlns:a16="http://schemas.microsoft.com/office/drawing/2014/main" id="{83ED19F0-91A9-2A6D-8D01-990BA0225F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435" y="2610654"/>
            <a:ext cx="5086201" cy="3390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26D4B05-1E79-FEF0-2CD1-D4E2C527E1E0}"/>
              </a:ext>
            </a:extLst>
          </p:cNvPr>
          <p:cNvSpPr txBox="1"/>
          <p:nvPr/>
        </p:nvSpPr>
        <p:spPr>
          <a:xfrm>
            <a:off x="2514600" y="6127872"/>
            <a:ext cx="97185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li</a:t>
            </a:r>
          </a:p>
        </p:txBody>
      </p:sp>
      <p:sp>
        <p:nvSpPr>
          <p:cNvPr id="27" name="TextBox 26">
            <a:extLst>
              <a:ext uri="{FF2B5EF4-FFF2-40B4-BE49-F238E27FC236}">
                <a16:creationId xmlns:a16="http://schemas.microsoft.com/office/drawing/2014/main" id="{998BA07C-6FB9-CC80-D3FB-8E1EE909CAB6}"/>
              </a:ext>
            </a:extLst>
          </p:cNvPr>
          <p:cNvSpPr txBox="1"/>
          <p:nvPr/>
        </p:nvSpPr>
        <p:spPr>
          <a:xfrm>
            <a:off x="7924800" y="6127872"/>
            <a:ext cx="120407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đào</a:t>
            </a:r>
          </a:p>
        </p:txBody>
      </p:sp>
    </p:spTree>
    <p:extLst>
      <p:ext uri="{BB962C8B-B14F-4D97-AF65-F5344CB8AC3E}">
        <p14:creationId xmlns:p14="http://schemas.microsoft.com/office/powerpoint/2010/main" val="23224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505821" y="1701457"/>
            <a:ext cx="318035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BÀI 40:</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766310" y="-1090051"/>
            <a:ext cx="6327662"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469552"/>
          </a:xfrm>
          <a:prstGeom prst="rect">
            <a:avLst/>
          </a:prstGeom>
          <a:noFill/>
        </p:spPr>
        <p:txBody>
          <a:bodyPr wrap="square" lIns="0" tIns="0" rIns="0" bIns="0" rtlCol="0">
            <a:spAutoFit/>
          </a:bodyPr>
          <a:lstStyle/>
          <a:p>
            <a:pPr>
              <a:lnSpc>
                <a:spcPct val="120000"/>
              </a:lnSpc>
            </a:pPr>
            <a:r>
              <a:rPr lang="en-US" sz="2800" b="1"/>
              <a:t>1. CƠ QUAN SINH SẢN</a:t>
            </a:r>
          </a:p>
        </p:txBody>
      </p:sp>
      <p:sp>
        <p:nvSpPr>
          <p:cNvPr id="23" name="TextBox 22">
            <a:extLst>
              <a:ext uri="{FF2B5EF4-FFF2-40B4-BE49-F238E27FC236}">
                <a16:creationId xmlns:a16="http://schemas.microsoft.com/office/drawing/2014/main" id="{FEE614A6-74B9-46F4-B61D-7D02B2E02B20}"/>
              </a:ext>
            </a:extLst>
          </p:cNvPr>
          <p:cNvSpPr txBox="1"/>
          <p:nvPr/>
        </p:nvSpPr>
        <p:spPr>
          <a:xfrm>
            <a:off x="1799398" y="1556216"/>
            <a:ext cx="993540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342900" indent="-342900" algn="l">
              <a:buFont typeface="Courier New" panose="02070309020205020404" pitchFamily="49" charset="0"/>
              <a:buChar char="o"/>
            </a:pPr>
            <a:r>
              <a:rPr lang="vi-VN" sz="2400" b="1" dirty="0"/>
              <a:t>Hoa đơn tính, </a:t>
            </a:r>
            <a:r>
              <a:rPr lang="vi-VN" sz="2400" dirty="0"/>
              <a:t>ví dụ: hoa mướp, hoa bí, hoa dưa chuột, hoa liễu, hoa dưa hấu.......</a:t>
            </a:r>
            <a:endParaRPr lang="en-US" sz="2400" dirty="0"/>
          </a:p>
        </p:txBody>
      </p:sp>
      <p:pic>
        <p:nvPicPr>
          <p:cNvPr id="25" name="Picture 2">
            <a:extLst>
              <a:ext uri="{FF2B5EF4-FFF2-40B4-BE49-F238E27FC236}">
                <a16:creationId xmlns:a16="http://schemas.microsoft.com/office/drawing/2014/main" id="{C109819E-177B-432F-B728-468E407AA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06" y="154292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iàn dưa leo | Văn hóa xã hội">
            <a:extLst>
              <a:ext uri="{FF2B5EF4-FFF2-40B4-BE49-F238E27FC236}">
                <a16:creationId xmlns:a16="http://schemas.microsoft.com/office/drawing/2014/main" id="{DF2615BD-2277-E393-9D34-C70BCE3965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129"/>
          <a:stretch/>
        </p:blipFill>
        <p:spPr bwMode="auto">
          <a:xfrm>
            <a:off x="349015" y="2694762"/>
            <a:ext cx="43753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Mướp">
            <a:extLst>
              <a:ext uri="{FF2B5EF4-FFF2-40B4-BE49-F238E27FC236}">
                <a16:creationId xmlns:a16="http://schemas.microsoft.com/office/drawing/2014/main" id="{14E99ADF-7A1C-2ACE-7BAA-0ECE2BFCC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2694762"/>
            <a:ext cx="23812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uon Duoc Thao: Dưa hấu - Pastèque - Watermelon">
            <a:extLst>
              <a:ext uri="{FF2B5EF4-FFF2-40B4-BE49-F238E27FC236}">
                <a16:creationId xmlns:a16="http://schemas.microsoft.com/office/drawing/2014/main" id="{09C318E3-4468-A251-2645-BD38D16A7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2696850"/>
            <a:ext cx="4619625" cy="3524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815075B-3978-279D-2861-BEDD0F73AEF1}"/>
              </a:ext>
            </a:extLst>
          </p:cNvPr>
          <p:cNvSpPr txBox="1"/>
          <p:nvPr/>
        </p:nvSpPr>
        <p:spPr>
          <a:xfrm>
            <a:off x="1604365" y="6266637"/>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chuột</a:t>
            </a:r>
          </a:p>
        </p:txBody>
      </p:sp>
      <p:sp>
        <p:nvSpPr>
          <p:cNvPr id="28" name="TextBox 27">
            <a:extLst>
              <a:ext uri="{FF2B5EF4-FFF2-40B4-BE49-F238E27FC236}">
                <a16:creationId xmlns:a16="http://schemas.microsoft.com/office/drawing/2014/main" id="{F67540C4-B902-FB97-C723-5B671D9DFFFF}"/>
              </a:ext>
            </a:extLst>
          </p:cNvPr>
          <p:cNvSpPr txBox="1"/>
          <p:nvPr/>
        </p:nvSpPr>
        <p:spPr>
          <a:xfrm>
            <a:off x="4905375"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mướp</a:t>
            </a:r>
          </a:p>
        </p:txBody>
      </p:sp>
      <p:sp>
        <p:nvSpPr>
          <p:cNvPr id="29" name="TextBox 28">
            <a:extLst>
              <a:ext uri="{FF2B5EF4-FFF2-40B4-BE49-F238E27FC236}">
                <a16:creationId xmlns:a16="http://schemas.microsoft.com/office/drawing/2014/main" id="{978A4112-A759-63DD-2C8B-6BA6DE30F4C7}"/>
              </a:ext>
            </a:extLst>
          </p:cNvPr>
          <p:cNvSpPr txBox="1"/>
          <p:nvPr/>
        </p:nvSpPr>
        <p:spPr>
          <a:xfrm>
            <a:off x="8416200" y="6221100"/>
            <a:ext cx="22518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i="1" dirty="0"/>
              <a:t>Hoa dưa hấu</a:t>
            </a:r>
          </a:p>
        </p:txBody>
      </p:sp>
    </p:spTree>
    <p:extLst>
      <p:ext uri="{BB962C8B-B14F-4D97-AF65-F5344CB8AC3E}">
        <p14:creationId xmlns:p14="http://schemas.microsoft.com/office/powerpoint/2010/main" val="21328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0B7B8B0-2A1B-471A-8C98-370E3C327BBC}"/>
              </a:ext>
            </a:extLst>
          </p:cNvPr>
          <p:cNvPicPr>
            <a:picLocks noChangeAspect="1"/>
          </p:cNvPicPr>
          <p:nvPr/>
        </p:nvPicPr>
        <p:blipFill rotWithShape="1">
          <a:blip r:embed="rId2"/>
          <a:srcRect l="19166" t="15539" r="19896" b="8128"/>
          <a:stretch/>
        </p:blipFill>
        <p:spPr>
          <a:xfrm>
            <a:off x="4800600" y="838200"/>
            <a:ext cx="7010400" cy="4937239"/>
          </a:xfrm>
          <a:prstGeom prst="rect">
            <a:avLst/>
          </a:prstGeom>
        </p:spPr>
      </p:pic>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10"/>
          <a:stretch>
            <a:fillRect/>
          </a:stretch>
        </p:blipFill>
        <p:spPr>
          <a:xfrm>
            <a:off x="11290300" y="5943600"/>
            <a:ext cx="1409700" cy="1757539"/>
          </a:xfrm>
          <a:prstGeom prst="rect">
            <a:avLst/>
          </a:prstGeom>
        </p:spPr>
      </p:pic>
      <p:sp>
        <p:nvSpPr>
          <p:cNvPr id="47" name="Rectangle 46">
            <a:extLst>
              <a:ext uri="{FF2B5EF4-FFF2-40B4-BE49-F238E27FC236}">
                <a16:creationId xmlns:a16="http://schemas.microsoft.com/office/drawing/2014/main" id="{B2D6B4F5-E4B5-4FB8-96DD-9F50E960D5E9}"/>
              </a:ext>
            </a:extLst>
          </p:cNvPr>
          <p:cNvSpPr/>
          <p:nvPr/>
        </p:nvSpPr>
        <p:spPr>
          <a:xfrm>
            <a:off x="4994763" y="2735439"/>
            <a:ext cx="6600337" cy="60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208371-681A-4F29-AA59-6D3436E1DDDC}"/>
              </a:ext>
            </a:extLst>
          </p:cNvPr>
          <p:cNvSpPr txBox="1"/>
          <p:nvPr/>
        </p:nvSpPr>
        <p:spPr>
          <a:xfrm>
            <a:off x="5448300" y="2847274"/>
            <a:ext cx="1628651" cy="276999"/>
          </a:xfrm>
          <a:prstGeom prst="rect">
            <a:avLst/>
          </a:prstGeom>
          <a:noFill/>
        </p:spPr>
        <p:txBody>
          <a:bodyPr wrap="none" lIns="0" tIns="0" rIns="0" bIns="0" rtlCol="0">
            <a:spAutoFit/>
          </a:bodyPr>
          <a:lstStyle/>
          <a:p>
            <a:pPr algn="l"/>
            <a:r>
              <a:rPr lang="en-US" b="1"/>
              <a:t>Hoa dưa chuột</a:t>
            </a:r>
          </a:p>
        </p:txBody>
      </p:sp>
      <p:sp>
        <p:nvSpPr>
          <p:cNvPr id="53" name="TextBox 52">
            <a:extLst>
              <a:ext uri="{FF2B5EF4-FFF2-40B4-BE49-F238E27FC236}">
                <a16:creationId xmlns:a16="http://schemas.microsoft.com/office/drawing/2014/main" id="{15B56764-424B-4D3C-87E8-6149303994C5}"/>
              </a:ext>
            </a:extLst>
          </p:cNvPr>
          <p:cNvSpPr txBox="1"/>
          <p:nvPr/>
        </p:nvSpPr>
        <p:spPr>
          <a:xfrm>
            <a:off x="8393299" y="2847274"/>
            <a:ext cx="820738" cy="276999"/>
          </a:xfrm>
          <a:prstGeom prst="rect">
            <a:avLst/>
          </a:prstGeom>
          <a:noFill/>
        </p:spPr>
        <p:txBody>
          <a:bodyPr wrap="none" lIns="0" tIns="0" rIns="0" bIns="0" rtlCol="0">
            <a:spAutoFit/>
          </a:bodyPr>
          <a:lstStyle/>
          <a:p>
            <a:pPr algn="l"/>
            <a:r>
              <a:rPr lang="en-US" b="1"/>
              <a:t>Hoa cải</a:t>
            </a:r>
          </a:p>
        </p:txBody>
      </p:sp>
      <p:sp>
        <p:nvSpPr>
          <p:cNvPr id="54" name="TextBox 53">
            <a:extLst>
              <a:ext uri="{FF2B5EF4-FFF2-40B4-BE49-F238E27FC236}">
                <a16:creationId xmlns:a16="http://schemas.microsoft.com/office/drawing/2014/main" id="{8B6B0CB7-BA9D-4B89-8805-F70C4BDCB5C7}"/>
              </a:ext>
            </a:extLst>
          </p:cNvPr>
          <p:cNvSpPr txBox="1"/>
          <p:nvPr/>
        </p:nvSpPr>
        <p:spPr>
          <a:xfrm>
            <a:off x="10317483" y="2847274"/>
            <a:ext cx="1035540" cy="276999"/>
          </a:xfrm>
          <a:prstGeom prst="rect">
            <a:avLst/>
          </a:prstGeom>
          <a:noFill/>
        </p:spPr>
        <p:txBody>
          <a:bodyPr wrap="none" lIns="0" tIns="0" rIns="0" bIns="0" rtlCol="0">
            <a:spAutoFit/>
          </a:bodyPr>
          <a:lstStyle/>
          <a:p>
            <a:pPr algn="l"/>
            <a:r>
              <a:rPr lang="en-US" b="1"/>
              <a:t>Hoa bưởi</a:t>
            </a:r>
          </a:p>
        </p:txBody>
      </p:sp>
      <p:sp>
        <p:nvSpPr>
          <p:cNvPr id="55" name="TextBox 54">
            <a:extLst>
              <a:ext uri="{FF2B5EF4-FFF2-40B4-BE49-F238E27FC236}">
                <a16:creationId xmlns:a16="http://schemas.microsoft.com/office/drawing/2014/main" id="{78674A19-74CE-4DEF-80CA-C51D2F95B709}"/>
              </a:ext>
            </a:extLst>
          </p:cNvPr>
          <p:cNvSpPr txBox="1"/>
          <p:nvPr/>
        </p:nvSpPr>
        <p:spPr>
          <a:xfrm>
            <a:off x="5596237" y="5742101"/>
            <a:ext cx="897682" cy="276999"/>
          </a:xfrm>
          <a:prstGeom prst="rect">
            <a:avLst/>
          </a:prstGeom>
          <a:noFill/>
        </p:spPr>
        <p:txBody>
          <a:bodyPr wrap="none" lIns="0" tIns="0" rIns="0" bIns="0" rtlCol="0">
            <a:spAutoFit/>
          </a:bodyPr>
          <a:lstStyle/>
          <a:p>
            <a:pPr algn="l"/>
            <a:r>
              <a:rPr lang="en-US" b="1"/>
              <a:t>Hoa liễu</a:t>
            </a:r>
          </a:p>
        </p:txBody>
      </p:sp>
      <p:sp>
        <p:nvSpPr>
          <p:cNvPr id="56" name="TextBox 55">
            <a:extLst>
              <a:ext uri="{FF2B5EF4-FFF2-40B4-BE49-F238E27FC236}">
                <a16:creationId xmlns:a16="http://schemas.microsoft.com/office/drawing/2014/main" id="{5A085F18-9714-44DD-8C2F-13166BAB39EF}"/>
              </a:ext>
            </a:extLst>
          </p:cNvPr>
          <p:cNvSpPr txBox="1"/>
          <p:nvPr/>
        </p:nvSpPr>
        <p:spPr>
          <a:xfrm>
            <a:off x="7837588" y="5742101"/>
            <a:ext cx="1500411" cy="276999"/>
          </a:xfrm>
          <a:prstGeom prst="rect">
            <a:avLst/>
          </a:prstGeom>
          <a:noFill/>
        </p:spPr>
        <p:txBody>
          <a:bodyPr wrap="none" lIns="0" tIns="0" rIns="0" bIns="0" rtlCol="0">
            <a:spAutoFit/>
          </a:bodyPr>
          <a:lstStyle/>
          <a:p>
            <a:pPr algn="l"/>
            <a:r>
              <a:rPr lang="en-US" b="1"/>
              <a:t>Hoa khoai tây</a:t>
            </a:r>
          </a:p>
        </p:txBody>
      </p:sp>
      <p:sp>
        <p:nvSpPr>
          <p:cNvPr id="57" name="TextBox 56">
            <a:extLst>
              <a:ext uri="{FF2B5EF4-FFF2-40B4-BE49-F238E27FC236}">
                <a16:creationId xmlns:a16="http://schemas.microsoft.com/office/drawing/2014/main" id="{161E6E55-6773-48C8-9E61-A911B7EA8B27}"/>
              </a:ext>
            </a:extLst>
          </p:cNvPr>
          <p:cNvSpPr txBox="1"/>
          <p:nvPr/>
        </p:nvSpPr>
        <p:spPr>
          <a:xfrm>
            <a:off x="10253538" y="5742101"/>
            <a:ext cx="1243930" cy="276999"/>
          </a:xfrm>
          <a:prstGeom prst="rect">
            <a:avLst/>
          </a:prstGeom>
          <a:noFill/>
        </p:spPr>
        <p:txBody>
          <a:bodyPr wrap="none" lIns="0" tIns="0" rIns="0" bIns="0" rtlCol="0">
            <a:spAutoFit/>
          </a:bodyPr>
          <a:lstStyle/>
          <a:p>
            <a:pPr algn="l"/>
            <a:r>
              <a:rPr lang="en-US" b="1"/>
              <a:t>Hoa táo tây</a:t>
            </a:r>
          </a:p>
        </p:txBody>
      </p:sp>
      <p:sp>
        <p:nvSpPr>
          <p:cNvPr id="48" name="Rectangle 47">
            <a:extLst>
              <a:ext uri="{FF2B5EF4-FFF2-40B4-BE49-F238E27FC236}">
                <a16:creationId xmlns:a16="http://schemas.microsoft.com/office/drawing/2014/main" id="{511B45F3-149A-4115-9835-878A58C4400C}"/>
              </a:ext>
            </a:extLst>
          </p:cNvPr>
          <p:cNvSpPr/>
          <p:nvPr/>
        </p:nvSpPr>
        <p:spPr>
          <a:xfrm>
            <a:off x="5280660" y="3291579"/>
            <a:ext cx="662940"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148E2EC-00A0-4A72-9014-4732AB3547A6}"/>
              </a:ext>
            </a:extLst>
          </p:cNvPr>
          <p:cNvSpPr/>
          <p:nvPr/>
        </p:nvSpPr>
        <p:spPr>
          <a:xfrm>
            <a:off x="5654039" y="4840337"/>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5BC4A73-2FE9-47D4-AA44-4471E9101235}"/>
              </a:ext>
            </a:extLst>
          </p:cNvPr>
          <p:cNvSpPr/>
          <p:nvPr/>
        </p:nvSpPr>
        <p:spPr>
          <a:xfrm>
            <a:off x="5517634" y="52922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E0DB818-BEBD-4A1C-A404-6D7F4D90BE7E}"/>
              </a:ext>
            </a:extLst>
          </p:cNvPr>
          <p:cNvSpPr/>
          <p:nvPr/>
        </p:nvSpPr>
        <p:spPr>
          <a:xfrm>
            <a:off x="6948074" y="539869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4FE5294-DC16-4114-A9D3-925FD0D7E2DA}"/>
              </a:ext>
            </a:extLst>
          </p:cNvPr>
          <p:cNvSpPr/>
          <p:nvPr/>
        </p:nvSpPr>
        <p:spPr>
          <a:xfrm>
            <a:off x="8764437" y="5352972"/>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9D4C439-A281-4892-BC62-2153999FA577}"/>
              </a:ext>
            </a:extLst>
          </p:cNvPr>
          <p:cNvSpPr/>
          <p:nvPr/>
        </p:nvSpPr>
        <p:spPr>
          <a:xfrm>
            <a:off x="9267987" y="3836841"/>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9735B21-10A0-4D6D-AF19-60964BC5403C}"/>
              </a:ext>
            </a:extLst>
          </p:cNvPr>
          <p:cNvSpPr/>
          <p:nvPr/>
        </p:nvSpPr>
        <p:spPr>
          <a:xfrm>
            <a:off x="8797613" y="335638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C86EEC0-49DC-4D37-A27B-E4B2F8474A42}"/>
              </a:ext>
            </a:extLst>
          </p:cNvPr>
          <p:cNvSpPr/>
          <p:nvPr/>
        </p:nvSpPr>
        <p:spPr>
          <a:xfrm>
            <a:off x="11017538" y="355084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838935C-0726-4197-AE3B-DE5753DACCF2}"/>
              </a:ext>
            </a:extLst>
          </p:cNvPr>
          <p:cNvSpPr/>
          <p:nvPr/>
        </p:nvSpPr>
        <p:spPr>
          <a:xfrm>
            <a:off x="11265761" y="4981826"/>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0E6C765-A7F0-4909-B393-F57AB0C4D1A3}"/>
              </a:ext>
            </a:extLst>
          </p:cNvPr>
          <p:cNvSpPr/>
          <p:nvPr/>
        </p:nvSpPr>
        <p:spPr>
          <a:xfrm>
            <a:off x="11020493" y="5330360"/>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E386FC-2B55-4CD1-9FB2-158EEC0260AE}"/>
              </a:ext>
            </a:extLst>
          </p:cNvPr>
          <p:cNvSpPr/>
          <p:nvPr/>
        </p:nvSpPr>
        <p:spPr>
          <a:xfrm>
            <a:off x="10950801" y="2431819"/>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84BB59-8835-4D7E-BDC9-DAB7AC28D8BB}"/>
              </a:ext>
            </a:extLst>
          </p:cNvPr>
          <p:cNvSpPr/>
          <p:nvPr/>
        </p:nvSpPr>
        <p:spPr>
          <a:xfrm>
            <a:off x="11446305" y="1302353"/>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DA20823-9F41-4FFD-871A-CEBDE20A0015}"/>
              </a:ext>
            </a:extLst>
          </p:cNvPr>
          <p:cNvSpPr/>
          <p:nvPr/>
        </p:nvSpPr>
        <p:spPr>
          <a:xfrm>
            <a:off x="11285963" y="868904"/>
            <a:ext cx="569369"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A543095-F7B2-4F15-90C1-0B633F437D64}"/>
              </a:ext>
            </a:extLst>
          </p:cNvPr>
          <p:cNvSpPr/>
          <p:nvPr/>
        </p:nvSpPr>
        <p:spPr>
          <a:xfrm>
            <a:off x="9577573" y="1143354"/>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E16B96-D9B5-459F-94E6-394C502299EB}"/>
              </a:ext>
            </a:extLst>
          </p:cNvPr>
          <p:cNvSpPr/>
          <p:nvPr/>
        </p:nvSpPr>
        <p:spPr>
          <a:xfrm>
            <a:off x="9547093" y="1844210"/>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9CD3F7D-FCF0-43F9-9001-61B047468AA1}"/>
              </a:ext>
            </a:extLst>
          </p:cNvPr>
          <p:cNvSpPr/>
          <p:nvPr/>
        </p:nvSpPr>
        <p:spPr>
          <a:xfrm>
            <a:off x="9059348" y="243855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3169F2-EF1E-454E-96F1-A85017386BF7}"/>
              </a:ext>
            </a:extLst>
          </p:cNvPr>
          <p:cNvSpPr/>
          <p:nvPr/>
        </p:nvSpPr>
        <p:spPr>
          <a:xfrm>
            <a:off x="6808888" y="2240431"/>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A949E4-0AAA-4BDD-9699-1B485587C219}"/>
              </a:ext>
            </a:extLst>
          </p:cNvPr>
          <p:cNvSpPr/>
          <p:nvPr/>
        </p:nvSpPr>
        <p:spPr>
          <a:xfrm>
            <a:off x="7303522" y="831889"/>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B4C20F-3BF3-4929-B5D7-DB56C4E95975}"/>
              </a:ext>
            </a:extLst>
          </p:cNvPr>
          <p:cNvSpPr/>
          <p:nvPr/>
        </p:nvSpPr>
        <p:spPr>
          <a:xfrm>
            <a:off x="4971925" y="1328556"/>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E0F8782-DAA1-4C59-9DA4-6BBB22840611}"/>
              </a:ext>
            </a:extLst>
          </p:cNvPr>
          <p:cNvSpPr/>
          <p:nvPr/>
        </p:nvSpPr>
        <p:spPr>
          <a:xfrm>
            <a:off x="5106930" y="2334365"/>
            <a:ext cx="435108" cy="335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2AF0FBC-47C5-4B90-A2EE-B9ED854870CC}"/>
              </a:ext>
            </a:extLst>
          </p:cNvPr>
          <p:cNvSpPr txBox="1"/>
          <p:nvPr/>
        </p:nvSpPr>
        <p:spPr>
          <a:xfrm>
            <a:off x="7368798" y="897925"/>
            <a:ext cx="330219" cy="246221"/>
          </a:xfrm>
          <a:prstGeom prst="rect">
            <a:avLst/>
          </a:prstGeom>
          <a:noFill/>
        </p:spPr>
        <p:txBody>
          <a:bodyPr wrap="none" lIns="0" tIns="0" rIns="0" bIns="0" rtlCol="0">
            <a:spAutoFit/>
          </a:bodyPr>
          <a:lstStyle/>
          <a:p>
            <a:pPr algn="l"/>
            <a:r>
              <a:rPr lang="en-US" sz="1600" b="1"/>
              <a:t>Nhị</a:t>
            </a:r>
          </a:p>
        </p:txBody>
      </p:sp>
      <p:sp>
        <p:nvSpPr>
          <p:cNvPr id="79" name="TextBox 78">
            <a:extLst>
              <a:ext uri="{FF2B5EF4-FFF2-40B4-BE49-F238E27FC236}">
                <a16:creationId xmlns:a16="http://schemas.microsoft.com/office/drawing/2014/main" id="{F157FE21-2765-4629-80ED-70E53C6255FB}"/>
              </a:ext>
            </a:extLst>
          </p:cNvPr>
          <p:cNvSpPr txBox="1"/>
          <p:nvPr/>
        </p:nvSpPr>
        <p:spPr>
          <a:xfrm>
            <a:off x="4692696" y="1478235"/>
            <a:ext cx="511358" cy="246221"/>
          </a:xfrm>
          <a:prstGeom prst="rect">
            <a:avLst/>
          </a:prstGeom>
          <a:noFill/>
        </p:spPr>
        <p:txBody>
          <a:bodyPr wrap="none" lIns="0" tIns="0" rIns="0" bIns="0" rtlCol="0">
            <a:spAutoFit/>
          </a:bodyPr>
          <a:lstStyle/>
          <a:p>
            <a:pPr algn="l"/>
            <a:r>
              <a:rPr lang="en-US" sz="1600" b="1"/>
              <a:t>Nhụy</a:t>
            </a:r>
          </a:p>
        </p:txBody>
      </p:sp>
      <p:sp>
        <p:nvSpPr>
          <p:cNvPr id="80" name="TextBox 79">
            <a:extLst>
              <a:ext uri="{FF2B5EF4-FFF2-40B4-BE49-F238E27FC236}">
                <a16:creationId xmlns:a16="http://schemas.microsoft.com/office/drawing/2014/main" id="{6E2C809B-2E0B-4AEB-9A57-9BCB53451FBA}"/>
              </a:ext>
            </a:extLst>
          </p:cNvPr>
          <p:cNvSpPr txBox="1"/>
          <p:nvPr/>
        </p:nvSpPr>
        <p:spPr>
          <a:xfrm>
            <a:off x="9602151" y="1115212"/>
            <a:ext cx="330219" cy="246221"/>
          </a:xfrm>
          <a:prstGeom prst="rect">
            <a:avLst/>
          </a:prstGeom>
          <a:noFill/>
        </p:spPr>
        <p:txBody>
          <a:bodyPr wrap="none" lIns="0" tIns="0" rIns="0" bIns="0" rtlCol="0">
            <a:spAutoFit/>
          </a:bodyPr>
          <a:lstStyle/>
          <a:p>
            <a:pPr algn="l"/>
            <a:r>
              <a:rPr lang="en-US" sz="1600" b="1"/>
              <a:t>Nhị</a:t>
            </a:r>
          </a:p>
        </p:txBody>
      </p:sp>
      <p:sp>
        <p:nvSpPr>
          <p:cNvPr id="81" name="TextBox 80">
            <a:extLst>
              <a:ext uri="{FF2B5EF4-FFF2-40B4-BE49-F238E27FC236}">
                <a16:creationId xmlns:a16="http://schemas.microsoft.com/office/drawing/2014/main" id="{7281C760-8778-44C3-9E91-D77A4D193BB1}"/>
              </a:ext>
            </a:extLst>
          </p:cNvPr>
          <p:cNvSpPr txBox="1"/>
          <p:nvPr/>
        </p:nvSpPr>
        <p:spPr>
          <a:xfrm>
            <a:off x="9548599" y="1873322"/>
            <a:ext cx="511358" cy="246221"/>
          </a:xfrm>
          <a:prstGeom prst="rect">
            <a:avLst/>
          </a:prstGeom>
          <a:noFill/>
        </p:spPr>
        <p:txBody>
          <a:bodyPr wrap="none" lIns="0" tIns="0" rIns="0" bIns="0" rtlCol="0">
            <a:spAutoFit/>
          </a:bodyPr>
          <a:lstStyle/>
          <a:p>
            <a:pPr algn="l"/>
            <a:r>
              <a:rPr lang="en-US" sz="1600" b="1"/>
              <a:t>Nhụy</a:t>
            </a:r>
          </a:p>
        </p:txBody>
      </p:sp>
      <p:sp>
        <p:nvSpPr>
          <p:cNvPr id="82" name="TextBox 81">
            <a:extLst>
              <a:ext uri="{FF2B5EF4-FFF2-40B4-BE49-F238E27FC236}">
                <a16:creationId xmlns:a16="http://schemas.microsoft.com/office/drawing/2014/main" id="{D7789AEE-7672-46B8-B4D4-A12B70549B30}"/>
              </a:ext>
            </a:extLst>
          </p:cNvPr>
          <p:cNvSpPr txBox="1"/>
          <p:nvPr/>
        </p:nvSpPr>
        <p:spPr>
          <a:xfrm>
            <a:off x="11317248" y="3679655"/>
            <a:ext cx="330219" cy="246221"/>
          </a:xfrm>
          <a:prstGeom prst="rect">
            <a:avLst/>
          </a:prstGeom>
          <a:noFill/>
        </p:spPr>
        <p:txBody>
          <a:bodyPr wrap="none" lIns="0" tIns="0" rIns="0" bIns="0" rtlCol="0">
            <a:spAutoFit/>
          </a:bodyPr>
          <a:lstStyle/>
          <a:p>
            <a:pPr algn="l"/>
            <a:r>
              <a:rPr lang="en-US" sz="1600" b="1"/>
              <a:t>Nhị</a:t>
            </a:r>
          </a:p>
        </p:txBody>
      </p:sp>
      <p:sp>
        <p:nvSpPr>
          <p:cNvPr id="83" name="TextBox 82">
            <a:extLst>
              <a:ext uri="{FF2B5EF4-FFF2-40B4-BE49-F238E27FC236}">
                <a16:creationId xmlns:a16="http://schemas.microsoft.com/office/drawing/2014/main" id="{123CC92D-948E-4ABE-818E-F281D3EE385E}"/>
              </a:ext>
            </a:extLst>
          </p:cNvPr>
          <p:cNvSpPr txBox="1"/>
          <p:nvPr/>
        </p:nvSpPr>
        <p:spPr>
          <a:xfrm>
            <a:off x="11301337" y="4992735"/>
            <a:ext cx="511358" cy="246221"/>
          </a:xfrm>
          <a:prstGeom prst="rect">
            <a:avLst/>
          </a:prstGeom>
          <a:noFill/>
        </p:spPr>
        <p:txBody>
          <a:bodyPr wrap="none" lIns="0" tIns="0" rIns="0" bIns="0" rtlCol="0">
            <a:spAutoFit/>
          </a:bodyPr>
          <a:lstStyle/>
          <a:p>
            <a:pPr algn="l"/>
            <a:r>
              <a:rPr lang="en-US" sz="1600" b="1"/>
              <a:t>Nhụy</a:t>
            </a:r>
          </a:p>
        </p:txBody>
      </p:sp>
      <p:sp>
        <p:nvSpPr>
          <p:cNvPr id="49" name="Rectangle 48">
            <a:extLst>
              <a:ext uri="{FF2B5EF4-FFF2-40B4-BE49-F238E27FC236}">
                <a16:creationId xmlns:a16="http://schemas.microsoft.com/office/drawing/2014/main" id="{277FD562-5DAE-471E-88A6-2CA5D0455309}"/>
              </a:ext>
            </a:extLst>
          </p:cNvPr>
          <p:cNvSpPr/>
          <p:nvPr/>
        </p:nvSpPr>
        <p:spPr>
          <a:xfrm>
            <a:off x="11446305" y="5289856"/>
            <a:ext cx="440895" cy="45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45441A1-0C15-4935-B0E0-E6AE7266D557}"/>
              </a:ext>
            </a:extLst>
          </p:cNvPr>
          <p:cNvSpPr txBox="1"/>
          <p:nvPr/>
        </p:nvSpPr>
        <p:spPr>
          <a:xfrm>
            <a:off x="8846373" y="3438261"/>
            <a:ext cx="330219" cy="246221"/>
          </a:xfrm>
          <a:prstGeom prst="rect">
            <a:avLst/>
          </a:prstGeom>
          <a:noFill/>
        </p:spPr>
        <p:txBody>
          <a:bodyPr wrap="none" lIns="0" tIns="0" rIns="0" bIns="0" rtlCol="0">
            <a:spAutoFit/>
          </a:bodyPr>
          <a:lstStyle/>
          <a:p>
            <a:pPr algn="l"/>
            <a:r>
              <a:rPr lang="en-US" sz="1600" b="1"/>
              <a:t>Nhị</a:t>
            </a:r>
          </a:p>
        </p:txBody>
      </p:sp>
      <p:sp>
        <p:nvSpPr>
          <p:cNvPr id="88" name="TextBox 87">
            <a:extLst>
              <a:ext uri="{FF2B5EF4-FFF2-40B4-BE49-F238E27FC236}">
                <a16:creationId xmlns:a16="http://schemas.microsoft.com/office/drawing/2014/main" id="{296A802C-CFFC-4AF2-90DD-F212FF3E24BC}"/>
              </a:ext>
            </a:extLst>
          </p:cNvPr>
          <p:cNvSpPr txBox="1"/>
          <p:nvPr/>
        </p:nvSpPr>
        <p:spPr>
          <a:xfrm>
            <a:off x="9268612" y="3932191"/>
            <a:ext cx="511358" cy="246221"/>
          </a:xfrm>
          <a:prstGeom prst="rect">
            <a:avLst/>
          </a:prstGeom>
          <a:noFill/>
        </p:spPr>
        <p:txBody>
          <a:bodyPr wrap="none" lIns="0" tIns="0" rIns="0" bIns="0" rtlCol="0">
            <a:spAutoFit/>
          </a:bodyPr>
          <a:lstStyle/>
          <a:p>
            <a:pPr algn="l"/>
            <a:r>
              <a:rPr lang="en-US" sz="1600" b="1"/>
              <a:t>Nhụy</a:t>
            </a:r>
          </a:p>
        </p:txBody>
      </p:sp>
      <p:sp>
        <p:nvSpPr>
          <p:cNvPr id="89" name="TextBox 88">
            <a:extLst>
              <a:ext uri="{FF2B5EF4-FFF2-40B4-BE49-F238E27FC236}">
                <a16:creationId xmlns:a16="http://schemas.microsoft.com/office/drawing/2014/main" id="{A13AA89B-4721-4928-A2F9-435C355B491B}"/>
              </a:ext>
            </a:extLst>
          </p:cNvPr>
          <p:cNvSpPr txBox="1"/>
          <p:nvPr/>
        </p:nvSpPr>
        <p:spPr>
          <a:xfrm>
            <a:off x="5429774" y="3333968"/>
            <a:ext cx="330219" cy="246221"/>
          </a:xfrm>
          <a:prstGeom prst="rect">
            <a:avLst/>
          </a:prstGeom>
          <a:noFill/>
        </p:spPr>
        <p:txBody>
          <a:bodyPr wrap="none" lIns="0" tIns="0" rIns="0" bIns="0" rtlCol="0">
            <a:spAutoFit/>
          </a:bodyPr>
          <a:lstStyle/>
          <a:p>
            <a:pPr algn="l"/>
            <a:r>
              <a:rPr lang="en-US" sz="1600" b="1"/>
              <a:t>Nhị</a:t>
            </a:r>
          </a:p>
        </p:txBody>
      </p:sp>
      <p:sp>
        <p:nvSpPr>
          <p:cNvPr id="90" name="TextBox 89">
            <a:extLst>
              <a:ext uri="{FF2B5EF4-FFF2-40B4-BE49-F238E27FC236}">
                <a16:creationId xmlns:a16="http://schemas.microsoft.com/office/drawing/2014/main" id="{64F6EEB6-DA1F-44DF-81E0-21877E9EF260}"/>
              </a:ext>
            </a:extLst>
          </p:cNvPr>
          <p:cNvSpPr txBox="1"/>
          <p:nvPr/>
        </p:nvSpPr>
        <p:spPr>
          <a:xfrm>
            <a:off x="5871063" y="4656573"/>
            <a:ext cx="511358" cy="246221"/>
          </a:xfrm>
          <a:prstGeom prst="rect">
            <a:avLst/>
          </a:prstGeom>
          <a:noFill/>
        </p:spPr>
        <p:txBody>
          <a:bodyPr wrap="none" lIns="0" tIns="0" rIns="0" bIns="0" rtlCol="0">
            <a:spAutoFit/>
          </a:bodyPr>
          <a:lstStyle/>
          <a:p>
            <a:pPr algn="l"/>
            <a:r>
              <a:rPr lang="en-US" sz="1600" b="1"/>
              <a:t>Nhụy</a:t>
            </a:r>
          </a:p>
        </p:txBody>
      </p:sp>
      <p:sp>
        <p:nvSpPr>
          <p:cNvPr id="91" name="TextBox 90">
            <a:extLst>
              <a:ext uri="{FF2B5EF4-FFF2-40B4-BE49-F238E27FC236}">
                <a16:creationId xmlns:a16="http://schemas.microsoft.com/office/drawing/2014/main" id="{3523E496-88C1-4DAC-931C-72197A47A8EA}"/>
              </a:ext>
            </a:extLst>
          </p:cNvPr>
          <p:cNvSpPr txBox="1"/>
          <p:nvPr/>
        </p:nvSpPr>
        <p:spPr>
          <a:xfrm>
            <a:off x="5433273" y="2275204"/>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1</a:t>
            </a:r>
          </a:p>
        </p:txBody>
      </p:sp>
      <p:sp>
        <p:nvSpPr>
          <p:cNvPr id="92" name="TextBox 91">
            <a:extLst>
              <a:ext uri="{FF2B5EF4-FFF2-40B4-BE49-F238E27FC236}">
                <a16:creationId xmlns:a16="http://schemas.microsoft.com/office/drawing/2014/main" id="{D8531028-1B9F-4144-866B-FDF14B574A9F}"/>
              </a:ext>
            </a:extLst>
          </p:cNvPr>
          <p:cNvSpPr txBox="1"/>
          <p:nvPr/>
        </p:nvSpPr>
        <p:spPr>
          <a:xfrm>
            <a:off x="6808089" y="220435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2</a:t>
            </a:r>
          </a:p>
        </p:txBody>
      </p:sp>
      <p:sp>
        <p:nvSpPr>
          <p:cNvPr id="93" name="TextBox 92">
            <a:extLst>
              <a:ext uri="{FF2B5EF4-FFF2-40B4-BE49-F238E27FC236}">
                <a16:creationId xmlns:a16="http://schemas.microsoft.com/office/drawing/2014/main" id="{6C2A161A-AEDA-4E4D-9812-3062B4ABDC4C}"/>
              </a:ext>
            </a:extLst>
          </p:cNvPr>
          <p:cNvSpPr txBox="1"/>
          <p:nvPr/>
        </p:nvSpPr>
        <p:spPr>
          <a:xfrm>
            <a:off x="9124640" y="245647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3</a:t>
            </a:r>
          </a:p>
        </p:txBody>
      </p:sp>
      <p:sp>
        <p:nvSpPr>
          <p:cNvPr id="94" name="TextBox 93">
            <a:extLst>
              <a:ext uri="{FF2B5EF4-FFF2-40B4-BE49-F238E27FC236}">
                <a16:creationId xmlns:a16="http://schemas.microsoft.com/office/drawing/2014/main" id="{01216108-F0B3-423E-84D2-5D6708A4A18D}"/>
              </a:ext>
            </a:extLst>
          </p:cNvPr>
          <p:cNvSpPr txBox="1"/>
          <p:nvPr/>
        </p:nvSpPr>
        <p:spPr>
          <a:xfrm>
            <a:off x="11136489" y="2421927"/>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4</a:t>
            </a:r>
          </a:p>
        </p:txBody>
      </p:sp>
      <p:sp>
        <p:nvSpPr>
          <p:cNvPr id="95" name="TextBox 94">
            <a:extLst>
              <a:ext uri="{FF2B5EF4-FFF2-40B4-BE49-F238E27FC236}">
                <a16:creationId xmlns:a16="http://schemas.microsoft.com/office/drawing/2014/main" id="{4A87429B-C2C2-4BB0-8BBE-99060C220D16}"/>
              </a:ext>
            </a:extLst>
          </p:cNvPr>
          <p:cNvSpPr txBox="1"/>
          <p:nvPr/>
        </p:nvSpPr>
        <p:spPr>
          <a:xfrm>
            <a:off x="5590442" y="5325565"/>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5</a:t>
            </a:r>
          </a:p>
        </p:txBody>
      </p:sp>
      <p:sp>
        <p:nvSpPr>
          <p:cNvPr id="96" name="TextBox 95">
            <a:extLst>
              <a:ext uri="{FF2B5EF4-FFF2-40B4-BE49-F238E27FC236}">
                <a16:creationId xmlns:a16="http://schemas.microsoft.com/office/drawing/2014/main" id="{8E160693-484F-4F2B-92EF-F44CA71412BB}"/>
              </a:ext>
            </a:extLst>
          </p:cNvPr>
          <p:cNvSpPr txBox="1"/>
          <p:nvPr/>
        </p:nvSpPr>
        <p:spPr>
          <a:xfrm>
            <a:off x="6934133" y="536285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6</a:t>
            </a:r>
          </a:p>
        </p:txBody>
      </p:sp>
      <p:sp>
        <p:nvSpPr>
          <p:cNvPr id="97" name="TextBox 96">
            <a:extLst>
              <a:ext uri="{FF2B5EF4-FFF2-40B4-BE49-F238E27FC236}">
                <a16:creationId xmlns:a16="http://schemas.microsoft.com/office/drawing/2014/main" id="{D3AED671-FE09-44A5-ADE3-BE1A4A8ABC8D}"/>
              </a:ext>
            </a:extLst>
          </p:cNvPr>
          <p:cNvSpPr txBox="1"/>
          <p:nvPr/>
        </p:nvSpPr>
        <p:spPr>
          <a:xfrm>
            <a:off x="8891464" y="5270141"/>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7</a:t>
            </a:r>
          </a:p>
        </p:txBody>
      </p:sp>
      <p:sp>
        <p:nvSpPr>
          <p:cNvPr id="98" name="TextBox 97">
            <a:extLst>
              <a:ext uri="{FF2B5EF4-FFF2-40B4-BE49-F238E27FC236}">
                <a16:creationId xmlns:a16="http://schemas.microsoft.com/office/drawing/2014/main" id="{4E8D8723-95AB-40B7-A9CC-B6D48444AB9F}"/>
              </a:ext>
            </a:extLst>
          </p:cNvPr>
          <p:cNvSpPr txBox="1"/>
          <p:nvPr/>
        </p:nvSpPr>
        <p:spPr>
          <a:xfrm>
            <a:off x="11077395" y="5343962"/>
            <a:ext cx="142668" cy="307777"/>
          </a:xfrm>
          <a:prstGeom prst="rect">
            <a:avLst/>
          </a:prstGeom>
          <a:noFill/>
        </p:spPr>
        <p:txBody>
          <a:bodyPr wrap="none" lIns="0" tIns="0" rIns="0" bIns="0" rtlCol="0">
            <a:spAutoFit/>
          </a:bodyPr>
          <a:lstStyle/>
          <a:p>
            <a:pPr algn="l"/>
            <a:r>
              <a:rPr lang="en-US" sz="2000" b="1">
                <a:solidFill>
                  <a:schemeClr val="accent6">
                    <a:lumMod val="50000"/>
                  </a:schemeClr>
                </a:solidFill>
              </a:rPr>
              <a:t>8</a:t>
            </a:r>
          </a:p>
        </p:txBody>
      </p:sp>
      <p:grpSp>
        <p:nvGrpSpPr>
          <p:cNvPr id="99" name="Group 98">
            <a:extLst>
              <a:ext uri="{FF2B5EF4-FFF2-40B4-BE49-F238E27FC236}">
                <a16:creationId xmlns:a16="http://schemas.microsoft.com/office/drawing/2014/main" id="{9B556404-6EC9-487D-9766-25C7F7353542}"/>
              </a:ext>
            </a:extLst>
          </p:cNvPr>
          <p:cNvGrpSpPr/>
          <p:nvPr/>
        </p:nvGrpSpPr>
        <p:grpSpPr>
          <a:xfrm>
            <a:off x="317500" y="2696560"/>
            <a:ext cx="1524000" cy="457250"/>
            <a:chOff x="800100" y="1783116"/>
            <a:chExt cx="1524000" cy="457250"/>
          </a:xfrm>
        </p:grpSpPr>
        <p:sp>
          <p:nvSpPr>
            <p:cNvPr id="100" name="Rectangle 99">
              <a:extLst>
                <a:ext uri="{FF2B5EF4-FFF2-40B4-BE49-F238E27FC236}">
                  <a16:creationId xmlns:a16="http://schemas.microsoft.com/office/drawing/2014/main" id="{C071023E-A142-4F55-928B-9B352A65236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A53813A-88B2-4FA0-9917-E98A88B4F90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02" name="TextBox 101">
            <a:extLst>
              <a:ext uri="{FF2B5EF4-FFF2-40B4-BE49-F238E27FC236}">
                <a16:creationId xmlns:a16="http://schemas.microsoft.com/office/drawing/2014/main" id="{C66DDA8D-E537-478C-8D80-9BB5E48437E0}"/>
              </a:ext>
            </a:extLst>
          </p:cNvPr>
          <p:cNvSpPr txBox="1"/>
          <p:nvPr/>
        </p:nvSpPr>
        <p:spPr>
          <a:xfrm>
            <a:off x="1432560" y="3532699"/>
            <a:ext cx="3103341" cy="1116396"/>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lưỡng tính: </a:t>
            </a:r>
            <a:r>
              <a:rPr lang="vi-VN" sz="2000" dirty="0">
                <a:latin typeface="Arial" panose="020B0604020202020204" pitchFamily="34" charset="0"/>
                <a:cs typeface="Arial" panose="020B0604020202020204" pitchFamily="34" charset="0"/>
              </a:rPr>
              <a:t>hoa cải, hoa bưởi, hoa khoai tây, hoa táo tây.</a:t>
            </a:r>
            <a:endParaRPr lang="en-US" sz="2000" dirty="0"/>
          </a:p>
        </p:txBody>
      </p:sp>
      <p:sp>
        <p:nvSpPr>
          <p:cNvPr id="103" name="TextBox 102">
            <a:extLst>
              <a:ext uri="{FF2B5EF4-FFF2-40B4-BE49-F238E27FC236}">
                <a16:creationId xmlns:a16="http://schemas.microsoft.com/office/drawing/2014/main" id="{FB7E0A0C-1664-42A3-8E2B-BB45C07DE3F0}"/>
              </a:ext>
            </a:extLst>
          </p:cNvPr>
          <p:cNvSpPr txBox="1"/>
          <p:nvPr/>
        </p:nvSpPr>
        <p:spPr>
          <a:xfrm>
            <a:off x="1432560" y="4862439"/>
            <a:ext cx="3103341" cy="731675"/>
          </a:xfrm>
          <a:prstGeom prst="rect">
            <a:avLst/>
          </a:prstGeom>
          <a:noFill/>
        </p:spPr>
        <p:txBody>
          <a:bodyPr wrap="square" lIns="0" tIns="0" rIns="0" bIns="0" rtlCol="0">
            <a:spAutoFit/>
          </a:bodyPr>
          <a:lstStyle/>
          <a:p>
            <a:pPr>
              <a:lnSpc>
                <a:spcPct val="125000"/>
              </a:lnSpc>
            </a:pPr>
            <a:r>
              <a:rPr lang="vi-VN" sz="2000" b="1" dirty="0">
                <a:latin typeface="Arial" panose="020B0604020202020204" pitchFamily="34" charset="0"/>
                <a:cs typeface="Arial" panose="020B0604020202020204" pitchFamily="34" charset="0"/>
              </a:rPr>
              <a:t>Hoa đơn tính: </a:t>
            </a:r>
            <a:r>
              <a:rPr lang="vi-VN" sz="2000" dirty="0">
                <a:latin typeface="Arial" panose="020B0604020202020204" pitchFamily="34" charset="0"/>
                <a:cs typeface="Arial" panose="020B0604020202020204" pitchFamily="34" charset="0"/>
              </a:rPr>
              <a:t>hoa dưa chuột, hoa dưa liễu.</a:t>
            </a:r>
            <a:endParaRPr lang="en-US" sz="2000" dirty="0"/>
          </a:p>
        </p:txBody>
      </p:sp>
      <p:pic>
        <p:nvPicPr>
          <p:cNvPr id="104" name="Picture 2">
            <a:extLst>
              <a:ext uri="{FF2B5EF4-FFF2-40B4-BE49-F238E27FC236}">
                <a16:creationId xmlns:a16="http://schemas.microsoft.com/office/drawing/2014/main" id="{AB9D5D0F-455C-4C0D-B10D-6A1515F2DD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5727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a:extLst>
              <a:ext uri="{FF2B5EF4-FFF2-40B4-BE49-F238E27FC236}">
                <a16:creationId xmlns:a16="http://schemas.microsoft.com/office/drawing/2014/main" id="{520679C6-3A86-4A46-9FE4-65A0CC2AF4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8237A903-15DF-17A7-179C-069C323D0FA3}"/>
              </a:ext>
            </a:extLst>
          </p:cNvPr>
          <p:cNvSpPr txBox="1"/>
          <p:nvPr/>
        </p:nvSpPr>
        <p:spPr>
          <a:xfrm>
            <a:off x="317500" y="1230276"/>
            <a:ext cx="3629260" cy="1227965"/>
          </a:xfrm>
          <a:prstGeom prst="rect">
            <a:avLst/>
          </a:prstGeom>
          <a:noFill/>
        </p:spPr>
        <p:txBody>
          <a:bodyPr wrap="square" lIns="0" tIns="0" rIns="0" bIns="0" rtlCol="0">
            <a:spAutoFit/>
          </a:bodyPr>
          <a:lstStyle/>
          <a:p>
            <a:pPr algn="just">
              <a:lnSpc>
                <a:spcPct val="125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a:t>
            </a:r>
            <a:r>
              <a:rPr lang="en-US" sz="2200" b="1" dirty="0">
                <a:solidFill>
                  <a:schemeClr val="accent6">
                    <a:lumMod val="50000"/>
                  </a:schemeClr>
                </a:solidFill>
                <a:latin typeface="Arial" panose="020B0604020202020204" pitchFamily="34" charset="0"/>
                <a:cs typeface="Arial" panose="020B0604020202020204" pitchFamily="34" charset="0"/>
              </a:rPr>
              <a:t>: </a:t>
            </a:r>
            <a:r>
              <a:rPr lang="vi-VN" sz="2200" b="1" dirty="0">
                <a:latin typeface="Arial" panose="020B0604020202020204" pitchFamily="34" charset="0"/>
                <a:cs typeface="Arial" panose="020B0604020202020204" pitchFamily="34" charset="0"/>
              </a:rPr>
              <a:t>Phân loại hoa đơn tính và hoa lưỡng tính trong hình</a:t>
            </a:r>
            <a:r>
              <a:rPr lang="en-US" sz="2200" b="1" dirty="0">
                <a:latin typeface="Arial" panose="020B0604020202020204" pitchFamily="34" charset="0"/>
                <a:cs typeface="Arial" panose="020B0604020202020204" pitchFamily="34" charset="0"/>
              </a:rPr>
              <a:t>:</a:t>
            </a:r>
            <a:endParaRPr lang="en-US" sz="2200" b="1" dirty="0"/>
          </a:p>
        </p:txBody>
      </p:sp>
      <p:pic>
        <p:nvPicPr>
          <p:cNvPr id="85" name="Picture 2">
            <a:extLst>
              <a:ext uri="{FF2B5EF4-FFF2-40B4-BE49-F238E27FC236}">
                <a16:creationId xmlns:a16="http://schemas.microsoft.com/office/drawing/2014/main" id="{F5943C03-24CB-2A00-B1B5-51177E62D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418" y="526223"/>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54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ppt_x"/>
                                          </p:val>
                                        </p:tav>
                                        <p:tav tm="100000">
                                          <p:val>
                                            <p:strVal val="#ppt_x"/>
                                          </p:val>
                                        </p:tav>
                                      </p:tavLst>
                                    </p:anim>
                                    <p:anim calcmode="lin" valueType="num">
                                      <p:cBhvr additive="base">
                                        <p:cTn id="1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1000"/>
                                        <p:tgtEl>
                                          <p:spTgt spid="102"/>
                                        </p:tgtEl>
                                      </p:cBhvr>
                                    </p:animEffect>
                                    <p:anim calcmode="lin" valueType="num">
                                      <p:cBhvr>
                                        <p:cTn id="25" dur="1000" fill="hold"/>
                                        <p:tgtEl>
                                          <p:spTgt spid="102"/>
                                        </p:tgtEl>
                                        <p:attrNameLst>
                                          <p:attrName>ppt_x</p:attrName>
                                        </p:attrNameLst>
                                      </p:cBhvr>
                                      <p:tavLst>
                                        <p:tav tm="0">
                                          <p:val>
                                            <p:strVal val="#ppt_x"/>
                                          </p:val>
                                        </p:tav>
                                        <p:tav tm="100000">
                                          <p:val>
                                            <p:strVal val="#ppt_x"/>
                                          </p:val>
                                        </p:tav>
                                      </p:tavLst>
                                    </p:anim>
                                    <p:anim calcmode="lin" valueType="num">
                                      <p:cBhvr>
                                        <p:cTn id="26"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fade">
                                      <p:cBhvr>
                                        <p:cTn id="31" dur="1000"/>
                                        <p:tgtEl>
                                          <p:spTgt spid="105"/>
                                        </p:tgtEl>
                                      </p:cBhvr>
                                    </p:animEffect>
                                    <p:anim calcmode="lin" valueType="num">
                                      <p:cBhvr>
                                        <p:cTn id="32" dur="1000" fill="hold"/>
                                        <p:tgtEl>
                                          <p:spTgt spid="105"/>
                                        </p:tgtEl>
                                        <p:attrNameLst>
                                          <p:attrName>ppt_x</p:attrName>
                                        </p:attrNameLst>
                                      </p:cBhvr>
                                      <p:tavLst>
                                        <p:tav tm="0">
                                          <p:val>
                                            <p:strVal val="#ppt_x"/>
                                          </p:val>
                                        </p:tav>
                                        <p:tav tm="100000">
                                          <p:val>
                                            <p:strVal val="#ppt_x"/>
                                          </p:val>
                                        </p:tav>
                                      </p:tavLst>
                                    </p:anim>
                                    <p:anim calcmode="lin" valueType="num">
                                      <p:cBhvr>
                                        <p:cTn id="33" dur="1000" fill="hold"/>
                                        <p:tgtEl>
                                          <p:spTgt spid="10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1000"/>
                                        <p:tgtEl>
                                          <p:spTgt spid="103"/>
                                        </p:tgtEl>
                                      </p:cBhvr>
                                    </p:animEffect>
                                    <p:anim calcmode="lin" valueType="num">
                                      <p:cBhvr>
                                        <p:cTn id="37" dur="1000" fill="hold"/>
                                        <p:tgtEl>
                                          <p:spTgt spid="103"/>
                                        </p:tgtEl>
                                        <p:attrNameLst>
                                          <p:attrName>ppt_x</p:attrName>
                                        </p:attrNameLst>
                                      </p:cBhvr>
                                      <p:tavLst>
                                        <p:tav tm="0">
                                          <p:val>
                                            <p:strVal val="#ppt_x"/>
                                          </p:val>
                                        </p:tav>
                                        <p:tav tm="100000">
                                          <p:val>
                                            <p:strVal val="#ppt_x"/>
                                          </p:val>
                                        </p:tav>
                                      </p:tavLst>
                                    </p:anim>
                                    <p:anim calcmode="lin" valueType="num">
                                      <p:cBhvr>
                                        <p:cTn id="38"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4940" y="1136573"/>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ADED03DF-3894-2D8E-73C2-867C1FBD7369}"/>
              </a:ext>
            </a:extLst>
          </p:cNvPr>
          <p:cNvSpPr txBox="1"/>
          <p:nvPr/>
        </p:nvSpPr>
        <p:spPr>
          <a:xfrm>
            <a:off x="210073" y="2797784"/>
            <a:ext cx="4493627" cy="2830775"/>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solidFill>
                  <a:sysClr val="windowText" lastClr="000000"/>
                </a:solidFill>
                <a:latin typeface="Arial" panose="020B0604020202020204" pitchFamily="34" charset="0"/>
                <a:cs typeface="Arial" panose="020B0604020202020204" pitchFamily="34" charset="0"/>
              </a:rPr>
              <a:t>Mô tả các giai đoạn trong sinh sản hữu tính ở thực vật. Phân biệt quá trình thụ phấn và thụ tinh ở thực vật. Cho biết ý nghĩa của thụ tinh trong quá trình hình thành quả và hạt.</a:t>
            </a:r>
            <a:endParaRPr lang="vi-VN" sz="2400" dirty="0">
              <a:solidFill>
                <a:sysClr val="windowText" lastClr="000000"/>
              </a:solidFill>
            </a:endParaRPr>
          </a:p>
        </p:txBody>
      </p:sp>
      <p:sp>
        <p:nvSpPr>
          <p:cNvPr id="2" name="TextBox 1">
            <a:extLst>
              <a:ext uri="{FF2B5EF4-FFF2-40B4-BE49-F238E27FC236}">
                <a16:creationId xmlns:a16="http://schemas.microsoft.com/office/drawing/2014/main" id="{87668A96-25CC-E55D-A892-D93C76096FFC}"/>
              </a:ext>
            </a:extLst>
          </p:cNvPr>
          <p:cNvSpPr txBox="1"/>
          <p:nvPr/>
        </p:nvSpPr>
        <p:spPr>
          <a:xfrm>
            <a:off x="5331840" y="6118376"/>
            <a:ext cx="6497372" cy="276999"/>
          </a:xfrm>
          <a:prstGeom prst="rect">
            <a:avLst/>
          </a:prstGeom>
          <a:noFill/>
        </p:spPr>
        <p:txBody>
          <a:bodyPr wrap="square" lIns="0" tIns="0" rIns="0" bIns="0" rtlCol="0">
            <a:spAutoFit/>
          </a:bodyPr>
          <a:lstStyle/>
          <a:p>
            <a:pPr algn="l"/>
            <a:r>
              <a:rPr lang="vi-VN" b="1" dirty="0"/>
              <a:t>Hình 40.3. </a:t>
            </a:r>
            <a:r>
              <a:rPr lang="vi-VN" dirty="0"/>
              <a:t>Sơ đồ quá trình sinh sản hữu tính ở thực vật có hoa</a:t>
            </a:r>
            <a:endParaRPr lang="en-US" dirty="0"/>
          </a:p>
        </p:txBody>
      </p:sp>
    </p:spTree>
    <p:extLst>
      <p:ext uri="{BB962C8B-B14F-4D97-AF65-F5344CB8AC3E}">
        <p14:creationId xmlns:p14="http://schemas.microsoft.com/office/powerpoint/2010/main" val="379580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608629" y="955326"/>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6"/>
          <a:stretch>
            <a:fillRect/>
          </a:stretch>
        </p:blipFill>
        <p:spPr>
          <a:xfrm>
            <a:off x="3594100" y="-318449"/>
            <a:ext cx="820738" cy="906856"/>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1" name="TextBox 20">
            <a:extLst>
              <a:ext uri="{FF2B5EF4-FFF2-40B4-BE49-F238E27FC236}">
                <a16:creationId xmlns:a16="http://schemas.microsoft.com/office/drawing/2014/main" id="{9DB5530B-386D-483D-ACA6-EAF3960C81CA}"/>
              </a:ext>
            </a:extLst>
          </p:cNvPr>
          <p:cNvSpPr txBox="1"/>
          <p:nvPr/>
        </p:nvSpPr>
        <p:spPr>
          <a:xfrm>
            <a:off x="685800" y="3103543"/>
            <a:ext cx="3922828" cy="3061607"/>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pPr algn="l"/>
            <a:r>
              <a:rPr lang="vi-VN" sz="2400" b="1" i="1" dirty="0"/>
              <a:t>Sinh sản hữu tính ở thực vật có hoa gồm các giai đoạn </a:t>
            </a:r>
            <a:r>
              <a:rPr lang="en-US" sz="2400" b="1" i="1" dirty="0"/>
              <a:t>n</a:t>
            </a:r>
            <a:r>
              <a:rPr lang="vi-VN" sz="2400" b="1" i="1" dirty="0"/>
              <a:t>ối tiếp nhau: </a:t>
            </a:r>
          </a:p>
          <a:p>
            <a:pPr marL="342900" indent="-342900" algn="l">
              <a:buFont typeface="Courier New" panose="02070309020205020404" pitchFamily="49" charset="0"/>
              <a:buChar char="o"/>
            </a:pPr>
            <a:r>
              <a:rPr lang="vi-VN" sz="2400" i="1" dirty="0"/>
              <a:t>Tạo giao tử</a:t>
            </a:r>
          </a:p>
          <a:p>
            <a:pPr marL="342900" indent="-342900" algn="l">
              <a:buFont typeface="Courier New" panose="02070309020205020404" pitchFamily="49" charset="0"/>
              <a:buChar char="o"/>
            </a:pPr>
            <a:r>
              <a:rPr lang="vi-VN" sz="2400" i="1" dirty="0"/>
              <a:t>Thụ phấn</a:t>
            </a:r>
          </a:p>
          <a:p>
            <a:pPr marL="342900" indent="-342900" algn="l">
              <a:buFont typeface="Courier New" panose="02070309020205020404" pitchFamily="49" charset="0"/>
              <a:buChar char="o"/>
            </a:pPr>
            <a:r>
              <a:rPr lang="vi-VN" sz="2400" i="1" dirty="0"/>
              <a:t>Thụ tinh</a:t>
            </a:r>
          </a:p>
          <a:p>
            <a:pPr marL="342900" indent="-342900" algn="l">
              <a:buFont typeface="Courier New" panose="02070309020205020404" pitchFamily="49" charset="0"/>
              <a:buChar char="o"/>
            </a:pPr>
            <a:r>
              <a:rPr lang="vi-VN" sz="2400" i="1" dirty="0"/>
              <a:t>H</a:t>
            </a:r>
            <a:r>
              <a:rPr lang="en-US" sz="2400" i="1" dirty="0"/>
              <a:t>ì</a:t>
            </a:r>
            <a:r>
              <a:rPr lang="vi-VN" sz="2400" i="1" dirty="0"/>
              <a:t>nh thành quả và hạt</a:t>
            </a:r>
            <a:endParaRPr lang="en-US" sz="2400" i="1" dirty="0"/>
          </a:p>
        </p:txBody>
      </p:sp>
      <p:grpSp>
        <p:nvGrpSpPr>
          <p:cNvPr id="22" name="Group 21">
            <a:extLst>
              <a:ext uri="{FF2B5EF4-FFF2-40B4-BE49-F238E27FC236}">
                <a16:creationId xmlns:a16="http://schemas.microsoft.com/office/drawing/2014/main" id="{5BA77BD8-98CB-E46B-2232-433485F546D9}"/>
              </a:ext>
            </a:extLst>
          </p:cNvPr>
          <p:cNvGrpSpPr/>
          <p:nvPr/>
        </p:nvGrpSpPr>
        <p:grpSpPr>
          <a:xfrm>
            <a:off x="381000" y="2331868"/>
            <a:ext cx="1524000" cy="457250"/>
            <a:chOff x="800100" y="1783116"/>
            <a:chExt cx="1524000" cy="457250"/>
          </a:xfrm>
        </p:grpSpPr>
        <p:sp>
          <p:nvSpPr>
            <p:cNvPr id="24" name="Rectangle 23">
              <a:extLst>
                <a:ext uri="{FF2B5EF4-FFF2-40B4-BE49-F238E27FC236}">
                  <a16:creationId xmlns:a16="http://schemas.microsoft.com/office/drawing/2014/main" id="{0A81C246-19CD-4DEF-38BC-9448E646D0A2}"/>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B71D76-DAFF-87F8-DB8A-0DC639EE11E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238628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2C5F3D3E-8187-489A-B402-62E9BA85D6AF}"/>
              </a:ext>
            </a:extLst>
          </p:cNvPr>
          <p:cNvSpPr txBox="1"/>
          <p:nvPr/>
        </p:nvSpPr>
        <p:spPr>
          <a:xfrm>
            <a:off x="335201" y="4084280"/>
            <a:ext cx="4996639" cy="1288814"/>
          </a:xfrm>
          <a:prstGeom prst="rect">
            <a:avLst/>
          </a:prstGeom>
          <a:noFill/>
        </p:spPr>
        <p:txBody>
          <a:bodyPr wrap="square" lIns="0" tIns="0" rIns="0" bIns="0" rtlCol="0">
            <a:spAutoFit/>
          </a:bodyPr>
          <a:lstStyle>
            <a:defPPr>
              <a:defRPr lang="en-US"/>
            </a:defPPr>
            <a:lvl1pPr algn="just">
              <a:lnSpc>
                <a:spcPct val="120000"/>
              </a:lnSpc>
              <a:defRPr sz="2000">
                <a:latin typeface="Arial" panose="020B0604020202020204" pitchFamily="34" charset="0"/>
                <a:cs typeface="Arial" panose="020B0604020202020204" pitchFamily="34" charset="0"/>
              </a:defRPr>
            </a:lvl1pPr>
          </a:lstStyle>
          <a:p>
            <a:r>
              <a:rPr lang="vi-VN" sz="2400" b="1" dirty="0"/>
              <a:t>Tạo giao tử: </a:t>
            </a:r>
            <a:r>
              <a:rPr lang="vi-VN" sz="2400" dirty="0"/>
              <a:t>Các giao tử đực được hình thành trong bao phấn, giao tử cái được hình thành trong bầu nhụy</a:t>
            </a:r>
            <a:r>
              <a:rPr lang="en-US" sz="2400" dirty="0"/>
              <a:t>.</a:t>
            </a:r>
          </a:p>
        </p:txBody>
      </p:sp>
      <p:grpSp>
        <p:nvGrpSpPr>
          <p:cNvPr id="24" name="Group 23">
            <a:extLst>
              <a:ext uri="{FF2B5EF4-FFF2-40B4-BE49-F238E27FC236}">
                <a16:creationId xmlns:a16="http://schemas.microsoft.com/office/drawing/2014/main" id="{699F348E-9905-EE66-0F2A-084251276515}"/>
              </a:ext>
            </a:extLst>
          </p:cNvPr>
          <p:cNvGrpSpPr/>
          <p:nvPr/>
        </p:nvGrpSpPr>
        <p:grpSpPr>
          <a:xfrm>
            <a:off x="292688" y="3485249"/>
            <a:ext cx="1524000" cy="457250"/>
            <a:chOff x="800100" y="1783116"/>
            <a:chExt cx="1524000" cy="457250"/>
          </a:xfrm>
        </p:grpSpPr>
        <p:sp>
          <p:nvSpPr>
            <p:cNvPr id="25" name="Rectangle 24">
              <a:extLst>
                <a:ext uri="{FF2B5EF4-FFF2-40B4-BE49-F238E27FC236}">
                  <a16:creationId xmlns:a16="http://schemas.microsoft.com/office/drawing/2014/main" id="{3C856997-CAEA-12FB-0177-642203FD85C5}"/>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C978D02-95BE-E8F1-069A-9A4DC32B622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37181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8BD96D15-B3C9-4949-BA16-590EF02E5A53}"/>
              </a:ext>
            </a:extLst>
          </p:cNvPr>
          <p:cNvSpPr txBox="1"/>
          <p:nvPr/>
        </p:nvSpPr>
        <p:spPr>
          <a:xfrm>
            <a:off x="266481" y="3669069"/>
            <a:ext cx="4589503" cy="217521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r>
              <a:rPr lang="vi-VN" sz="2400" dirty="0"/>
              <a:t>Thụ phấn: </a:t>
            </a:r>
            <a:r>
              <a:rPr lang="vi-VN" sz="2400" b="0" dirty="0"/>
              <a:t>là quá trình di chuyển hạt phấn đến đầu nhụy. </a:t>
            </a:r>
          </a:p>
          <a:p>
            <a:r>
              <a:rPr lang="vi-VN" sz="2400" b="0" dirty="0"/>
              <a:t>Hiện tượng thụ phấn xảy ra nhờ gió, côn trùng hoặc tác động của con người. </a:t>
            </a:r>
            <a:endParaRPr lang="en-US" sz="2400" b="0" dirty="0"/>
          </a:p>
        </p:txBody>
      </p:sp>
      <p:grpSp>
        <p:nvGrpSpPr>
          <p:cNvPr id="22" name="Group 21">
            <a:extLst>
              <a:ext uri="{FF2B5EF4-FFF2-40B4-BE49-F238E27FC236}">
                <a16:creationId xmlns:a16="http://schemas.microsoft.com/office/drawing/2014/main" id="{36127F74-1DDD-AE92-8A78-5CAB35BEA663}"/>
              </a:ext>
            </a:extLst>
          </p:cNvPr>
          <p:cNvGrpSpPr/>
          <p:nvPr/>
        </p:nvGrpSpPr>
        <p:grpSpPr>
          <a:xfrm>
            <a:off x="199166" y="3059025"/>
            <a:ext cx="1524000" cy="457250"/>
            <a:chOff x="800100" y="1783116"/>
            <a:chExt cx="1524000" cy="457250"/>
          </a:xfrm>
        </p:grpSpPr>
        <p:sp>
          <p:nvSpPr>
            <p:cNvPr id="25" name="Rectangle 24">
              <a:extLst>
                <a:ext uri="{FF2B5EF4-FFF2-40B4-BE49-F238E27FC236}">
                  <a16:creationId xmlns:a16="http://schemas.microsoft.com/office/drawing/2014/main" id="{DAF5C238-B660-2106-BAB6-EF805D04E0E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F6CB8C8-CE1E-D840-2CF7-02ADB539230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spTree>
    <p:extLst>
      <p:ext uri="{BB962C8B-B14F-4D97-AF65-F5344CB8AC3E}">
        <p14:creationId xmlns:p14="http://schemas.microsoft.com/office/powerpoint/2010/main" val="156515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2" name="TextBox 21">
            <a:extLst>
              <a:ext uri="{FF2B5EF4-FFF2-40B4-BE49-F238E27FC236}">
                <a16:creationId xmlns:a16="http://schemas.microsoft.com/office/drawing/2014/main" id="{DF7625B8-DF26-47A7-95A4-FDB5C1B41FE8}"/>
              </a:ext>
            </a:extLst>
          </p:cNvPr>
          <p:cNvSpPr txBox="1"/>
          <p:nvPr/>
        </p:nvSpPr>
        <p:spPr>
          <a:xfrm>
            <a:off x="381000" y="2137066"/>
            <a:ext cx="4178808" cy="2087495"/>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dirty="0"/>
              <a:t>Thụ tinh: </a:t>
            </a:r>
            <a:r>
              <a:rPr lang="vi-VN" sz="2400" b="0" dirty="0"/>
              <a:t>Hạt phấn sau khi đến đầu nhụy, nảy mầm thành ống phấn chứa giao tử đực, xuyên qua vòi nhụy vào bầu nhụy. </a:t>
            </a:r>
            <a:endParaRPr lang="en-US" sz="2400" b="0" dirty="0"/>
          </a:p>
        </p:txBody>
      </p:sp>
      <p:sp>
        <p:nvSpPr>
          <p:cNvPr id="25" name="TextBox 24">
            <a:extLst>
              <a:ext uri="{FF2B5EF4-FFF2-40B4-BE49-F238E27FC236}">
                <a16:creationId xmlns:a16="http://schemas.microsoft.com/office/drawing/2014/main" id="{B3AD5D1C-7EB1-47B7-8399-B4B8217088A7}"/>
              </a:ext>
            </a:extLst>
          </p:cNvPr>
          <p:cNvSpPr txBox="1"/>
          <p:nvPr/>
        </p:nvSpPr>
        <p:spPr>
          <a:xfrm>
            <a:off x="304849" y="4386840"/>
            <a:ext cx="4178808" cy="1238031"/>
          </a:xfrm>
          <a:prstGeom prst="rect">
            <a:avLst/>
          </a:prstGeom>
          <a:noFill/>
        </p:spPr>
        <p:txBody>
          <a:bodyPr wrap="square" lIns="0" tIns="0" rIns="0" bIns="0" rtlCol="0">
            <a:spAutoFit/>
          </a:bodyPr>
          <a:lstStyle>
            <a:defPPr>
              <a:defRPr lang="en-US"/>
            </a:defPPr>
            <a:lvl1pPr algn="just">
              <a:lnSpc>
                <a:spcPct val="120000"/>
              </a:lnSpc>
              <a:defRPr sz="2000" b="1">
                <a:latin typeface="Arial" panose="020B0604020202020204" pitchFamily="34" charset="0"/>
                <a:cs typeface="Arial" panose="020B0604020202020204" pitchFamily="34" charset="0"/>
              </a:defRPr>
            </a:lvl1pPr>
          </a:lstStyle>
          <a:p>
            <a:pPr>
              <a:lnSpc>
                <a:spcPct val="115000"/>
              </a:lnSpc>
            </a:pPr>
            <a:r>
              <a:rPr lang="vi-VN" sz="2400" b="0" dirty="0"/>
              <a:t>Tại đây, giao tử đực tham gia quá trình thụ tinh với noãn cầu (giao tử cái) tạo thành </a:t>
            </a:r>
            <a:r>
              <a:rPr lang="vi-VN" sz="2400" dirty="0"/>
              <a:t>hợp tử. </a:t>
            </a:r>
            <a:endParaRPr lang="en-US" sz="2400" dirty="0"/>
          </a:p>
        </p:txBody>
      </p:sp>
    </p:spTree>
    <p:extLst>
      <p:ext uri="{BB962C8B-B14F-4D97-AF65-F5344CB8AC3E}">
        <p14:creationId xmlns:p14="http://schemas.microsoft.com/office/powerpoint/2010/main" val="33236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8B9E1FF-2BA9-46BF-8DAF-2BE0F9E9E318}"/>
              </a:ext>
            </a:extLst>
          </p:cNvPr>
          <p:cNvPicPr>
            <a:picLocks noChangeAspect="1"/>
          </p:cNvPicPr>
          <p:nvPr/>
        </p:nvPicPr>
        <p:blipFill rotWithShape="1">
          <a:blip r:embed="rId2">
            <a:extLst>
              <a:ext uri="{28A0092B-C50C-407E-A947-70E740481C1C}">
                <a14:useLocalDpi xmlns:a14="http://schemas.microsoft.com/office/drawing/2010/main" val="0"/>
              </a:ext>
            </a:extLst>
          </a:blip>
          <a:srcRect l="6875" t="15082" r="7278" b="9072"/>
          <a:stretch/>
        </p:blipFill>
        <p:spPr>
          <a:xfrm>
            <a:off x="4901784" y="938099"/>
            <a:ext cx="7135318" cy="4981803"/>
          </a:xfrm>
          <a:prstGeom prst="rect">
            <a:avLst/>
          </a:prstGeom>
        </p:spPr>
      </p:pic>
      <p:sp>
        <p:nvSpPr>
          <p:cNvPr id="3" name="Freeform: Shape 2">
            <a:extLst>
              <a:ext uri="{FF2B5EF4-FFF2-40B4-BE49-F238E27FC236}">
                <a16:creationId xmlns:a16="http://schemas.microsoft.com/office/drawing/2014/main" id="{9795F086-A59E-443F-B79F-3861C151470A}"/>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11F282F-9567-413B-A5FF-F77E08BECC10}"/>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E88802-544B-4A63-9F8F-9440A5078A2A}"/>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B0AAC386-48E3-421D-9794-55C4730166CD}"/>
              </a:ext>
            </a:extLst>
          </p:cNvPr>
          <p:cNvPicPr>
            <a:picLocks noChangeAspect="1"/>
          </p:cNvPicPr>
          <p:nvPr/>
        </p:nvPicPr>
        <p:blipFill>
          <a:blip r:embed="rId4"/>
          <a:stretch>
            <a:fillRect/>
          </a:stretch>
        </p:blipFill>
        <p:spPr>
          <a:xfrm rot="19449550">
            <a:off x="2745393" y="5795572"/>
            <a:ext cx="1596708" cy="2115173"/>
          </a:xfrm>
          <a:prstGeom prst="rect">
            <a:avLst/>
          </a:prstGeom>
        </p:spPr>
      </p:pic>
      <p:pic>
        <p:nvPicPr>
          <p:cNvPr id="7" name="Picture 6">
            <a:extLst>
              <a:ext uri="{FF2B5EF4-FFF2-40B4-BE49-F238E27FC236}">
                <a16:creationId xmlns:a16="http://schemas.microsoft.com/office/drawing/2014/main" id="{A8FB1F13-29F2-4336-83B6-9966FE202D6F}"/>
              </a:ext>
            </a:extLst>
          </p:cNvPr>
          <p:cNvPicPr>
            <a:picLocks noChangeAspect="1"/>
          </p:cNvPicPr>
          <p:nvPr/>
        </p:nvPicPr>
        <p:blipFill>
          <a:blip r:embed="rId5"/>
          <a:stretch>
            <a:fillRect/>
          </a:stretch>
        </p:blipFill>
        <p:spPr>
          <a:xfrm>
            <a:off x="11087100" y="-723900"/>
            <a:ext cx="1295400" cy="1226839"/>
          </a:xfrm>
          <a:prstGeom prst="rect">
            <a:avLst/>
          </a:prstGeom>
        </p:spPr>
      </p:pic>
      <p:pic>
        <p:nvPicPr>
          <p:cNvPr id="8" name="Picture 7">
            <a:extLst>
              <a:ext uri="{FF2B5EF4-FFF2-40B4-BE49-F238E27FC236}">
                <a16:creationId xmlns:a16="http://schemas.microsoft.com/office/drawing/2014/main" id="{1E4AAD4B-0D81-4ABB-973D-02487FFD4946}"/>
              </a:ext>
            </a:extLst>
          </p:cNvPr>
          <p:cNvPicPr>
            <a:picLocks noChangeAspect="1"/>
          </p:cNvPicPr>
          <p:nvPr/>
        </p:nvPicPr>
        <p:blipFill>
          <a:blip r:embed="rId6"/>
          <a:stretch>
            <a:fillRect/>
          </a:stretch>
        </p:blipFill>
        <p:spPr>
          <a:xfrm>
            <a:off x="8064500" y="-165100"/>
            <a:ext cx="1204072" cy="774700"/>
          </a:xfrm>
          <a:prstGeom prst="rect">
            <a:avLst/>
          </a:prstGeom>
        </p:spPr>
      </p:pic>
      <p:pic>
        <p:nvPicPr>
          <p:cNvPr id="9" name="Picture 8">
            <a:extLst>
              <a:ext uri="{FF2B5EF4-FFF2-40B4-BE49-F238E27FC236}">
                <a16:creationId xmlns:a16="http://schemas.microsoft.com/office/drawing/2014/main" id="{E495231F-C449-4B72-B9B9-D0DB479AC041}"/>
              </a:ext>
            </a:extLst>
          </p:cNvPr>
          <p:cNvPicPr>
            <a:picLocks noChangeAspect="1"/>
          </p:cNvPicPr>
          <p:nvPr/>
        </p:nvPicPr>
        <p:blipFill>
          <a:blip r:embed="rId7"/>
          <a:stretch>
            <a:fillRect/>
          </a:stretch>
        </p:blipFill>
        <p:spPr>
          <a:xfrm>
            <a:off x="3594100" y="-318449"/>
            <a:ext cx="820738" cy="906856"/>
          </a:xfrm>
          <a:prstGeom prst="rect">
            <a:avLst/>
          </a:prstGeom>
        </p:spPr>
      </p:pic>
      <p:pic>
        <p:nvPicPr>
          <p:cNvPr id="10" name="Picture 9">
            <a:extLst>
              <a:ext uri="{FF2B5EF4-FFF2-40B4-BE49-F238E27FC236}">
                <a16:creationId xmlns:a16="http://schemas.microsoft.com/office/drawing/2014/main" id="{285ACE3D-7C15-478F-9D82-725FE09898FE}"/>
              </a:ext>
            </a:extLst>
          </p:cNvPr>
          <p:cNvPicPr>
            <a:picLocks noChangeAspect="1"/>
          </p:cNvPicPr>
          <p:nvPr/>
        </p:nvPicPr>
        <p:blipFill>
          <a:blip r:embed="rId8"/>
          <a:stretch>
            <a:fillRect/>
          </a:stretch>
        </p:blipFill>
        <p:spPr>
          <a:xfrm>
            <a:off x="88900" y="6299200"/>
            <a:ext cx="776790" cy="889000"/>
          </a:xfrm>
          <a:prstGeom prst="rect">
            <a:avLst/>
          </a:prstGeom>
        </p:spPr>
      </p:pic>
      <p:pic>
        <p:nvPicPr>
          <p:cNvPr id="11" name="Picture 10">
            <a:extLst>
              <a:ext uri="{FF2B5EF4-FFF2-40B4-BE49-F238E27FC236}">
                <a16:creationId xmlns:a16="http://schemas.microsoft.com/office/drawing/2014/main" id="{6A467A78-8FD9-4D09-A45B-D803BF7E8C5C}"/>
              </a:ext>
            </a:extLst>
          </p:cNvPr>
          <p:cNvPicPr>
            <a:picLocks noChangeAspect="1"/>
          </p:cNvPicPr>
          <p:nvPr/>
        </p:nvPicPr>
        <p:blipFill>
          <a:blip r:embed="rId9"/>
          <a:stretch>
            <a:fillRect/>
          </a:stretch>
        </p:blipFill>
        <p:spPr>
          <a:xfrm>
            <a:off x="8335937" y="6413500"/>
            <a:ext cx="1544663" cy="655095"/>
          </a:xfrm>
          <a:prstGeom prst="rect">
            <a:avLst/>
          </a:prstGeom>
        </p:spPr>
      </p:pic>
      <p:pic>
        <p:nvPicPr>
          <p:cNvPr id="12" name="Picture 11">
            <a:extLst>
              <a:ext uri="{FF2B5EF4-FFF2-40B4-BE49-F238E27FC236}">
                <a16:creationId xmlns:a16="http://schemas.microsoft.com/office/drawing/2014/main" id="{30619C5D-6983-45D0-BE8A-5C5DCFAB6F5F}"/>
              </a:ext>
            </a:extLst>
          </p:cNvPr>
          <p:cNvPicPr>
            <a:picLocks noChangeAspect="1"/>
          </p:cNvPicPr>
          <p:nvPr/>
        </p:nvPicPr>
        <p:blipFill>
          <a:blip r:embed="rId10"/>
          <a:stretch>
            <a:fillRect/>
          </a:stretch>
        </p:blipFill>
        <p:spPr>
          <a:xfrm>
            <a:off x="11290300" y="5943600"/>
            <a:ext cx="1409700" cy="1757539"/>
          </a:xfrm>
          <a:prstGeom prst="rect">
            <a:avLst/>
          </a:prstGeom>
        </p:spPr>
      </p:pic>
      <p:grpSp>
        <p:nvGrpSpPr>
          <p:cNvPr id="13" name="Group 12">
            <a:extLst>
              <a:ext uri="{FF2B5EF4-FFF2-40B4-BE49-F238E27FC236}">
                <a16:creationId xmlns:a16="http://schemas.microsoft.com/office/drawing/2014/main" id="{B6EA4C89-D234-435C-AF5D-4351D5F18EF4}"/>
              </a:ext>
            </a:extLst>
          </p:cNvPr>
          <p:cNvGrpSpPr/>
          <p:nvPr/>
        </p:nvGrpSpPr>
        <p:grpSpPr>
          <a:xfrm>
            <a:off x="-1530810" y="-610366"/>
            <a:ext cx="7107151" cy="2606805"/>
            <a:chOff x="-718801" y="-287785"/>
            <a:chExt cx="7793274" cy="2413178"/>
          </a:xfrm>
        </p:grpSpPr>
        <p:sp>
          <p:nvSpPr>
            <p:cNvPr id="14" name="Cloud 13">
              <a:extLst>
                <a:ext uri="{FF2B5EF4-FFF2-40B4-BE49-F238E27FC236}">
                  <a16:creationId xmlns:a16="http://schemas.microsoft.com/office/drawing/2014/main" id="{21B5265A-DBEA-4D20-85CE-988BC2804453}"/>
                </a:ext>
              </a:extLst>
            </p:cNvPr>
            <p:cNvSpPr/>
            <p:nvPr/>
          </p:nvSpPr>
          <p:spPr>
            <a:xfrm rot="129502">
              <a:off x="100827" y="-176409"/>
              <a:ext cx="697364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3B7D9FF-29D1-410D-BE4F-57EB22D97578}"/>
                </a:ext>
              </a:extLst>
            </p:cNvPr>
            <p:cNvSpPr/>
            <p:nvPr/>
          </p:nvSpPr>
          <p:spPr>
            <a:xfrm rot="129502">
              <a:off x="-714109" y="-81490"/>
              <a:ext cx="6156876" cy="2206883"/>
            </a:xfrm>
            <a:prstGeom prst="cloud">
              <a:avLst/>
            </a:prstGeom>
            <a:solidFill>
              <a:srgbClr val="FFE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D9096CB7-6C88-4E8D-9C8F-63831F362A60}"/>
                </a:ext>
              </a:extLst>
            </p:cNvPr>
            <p:cNvSpPr/>
            <p:nvPr/>
          </p:nvSpPr>
          <p:spPr>
            <a:xfrm rot="129502">
              <a:off x="-517274" y="-141176"/>
              <a:ext cx="5769917"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6DA0BE6F-0D63-429E-B113-BE4D5697E45B}"/>
                </a:ext>
              </a:extLst>
            </p:cNvPr>
            <p:cNvSpPr/>
            <p:nvPr/>
          </p:nvSpPr>
          <p:spPr>
            <a:xfrm rot="129502">
              <a:off x="389125" y="-237369"/>
              <a:ext cx="6518969" cy="2206882"/>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033AC53-0C89-42EB-9E10-9F8EC4115DAD}"/>
                </a:ext>
              </a:extLst>
            </p:cNvPr>
            <p:cNvSpPr/>
            <p:nvPr/>
          </p:nvSpPr>
          <p:spPr>
            <a:xfrm rot="129502">
              <a:off x="524248" y="-287785"/>
              <a:ext cx="6235106" cy="2206882"/>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1DABF1C6-E2E3-40B9-97CA-4BA1DC3B4AE7}"/>
                </a:ext>
              </a:extLst>
            </p:cNvPr>
            <p:cNvSpPr/>
            <p:nvPr/>
          </p:nvSpPr>
          <p:spPr>
            <a:xfrm rot="129502">
              <a:off x="-718801" y="-268948"/>
              <a:ext cx="6235106" cy="226567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F82DD39-CA2A-4959-9430-2CC63097DB7C}"/>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en-US" sz="2800" b="1"/>
              <a:t>2. QUÁ TRÌNH SINH SẢN</a:t>
            </a:r>
          </a:p>
          <a:p>
            <a:pPr>
              <a:lnSpc>
                <a:spcPct val="120000"/>
              </a:lnSpc>
            </a:pPr>
            <a:r>
              <a:rPr lang="en-US" sz="2800" b="1"/>
              <a:t>HỮU TÍNH Ở THỰC VẬT</a:t>
            </a:r>
          </a:p>
        </p:txBody>
      </p:sp>
      <p:sp>
        <p:nvSpPr>
          <p:cNvPr id="24" name="TextBox 23">
            <a:extLst>
              <a:ext uri="{FF2B5EF4-FFF2-40B4-BE49-F238E27FC236}">
                <a16:creationId xmlns:a16="http://schemas.microsoft.com/office/drawing/2014/main" id="{419B6005-B8F5-4C8C-941C-C804C80AE9F7}"/>
              </a:ext>
            </a:extLst>
          </p:cNvPr>
          <p:cNvSpPr txBox="1"/>
          <p:nvPr/>
        </p:nvSpPr>
        <p:spPr>
          <a:xfrm>
            <a:off x="333398" y="2114663"/>
            <a:ext cx="4377808" cy="3786421"/>
          </a:xfrm>
          <a:prstGeom prst="rect">
            <a:avLst/>
          </a:prstGeom>
          <a:noFill/>
        </p:spPr>
        <p:txBody>
          <a:bodyPr wrap="square" lIns="0" tIns="0" rIns="0" bIns="0" rtlCol="0">
            <a:spAutoFit/>
          </a:bodyPr>
          <a:lstStyle>
            <a:defPPr>
              <a:defRPr lang="en-US"/>
            </a:defPPr>
            <a:lvl1pPr algn="just">
              <a:lnSpc>
                <a:spcPct val="115000"/>
              </a:lnSpc>
              <a:defRPr sz="1900" b="0">
                <a:latin typeface="Arial" panose="020B0604020202020204" pitchFamily="34" charset="0"/>
                <a:cs typeface="Arial" panose="020B0604020202020204" pitchFamily="34" charset="0"/>
              </a:defRPr>
            </a:lvl1pPr>
          </a:lstStyle>
          <a:p>
            <a:r>
              <a:rPr lang="vi-VN" sz="2400" b="1" dirty="0"/>
              <a:t>Hình thành quả và hạt: </a:t>
            </a:r>
            <a:r>
              <a:rPr lang="vi-VN" sz="2400" dirty="0"/>
              <a:t>Hợp tử phân chia và phát triển thành phôi nằm trong hạt. Hạt do </a:t>
            </a:r>
            <a:r>
              <a:rPr lang="en-US" sz="2400" dirty="0"/>
              <a:t>n</a:t>
            </a:r>
            <a:r>
              <a:rPr lang="vi-VN" sz="2400" dirty="0"/>
              <a:t>oãn phát triển thành. Mỗi noãn được thụ tinh tạo thành một hạt. Bầu nhụy sinh trưởng dày lên, phát triển thành quả chứa hạt. Quả được hình thành không qua thụ tinh là quả không hạt.</a:t>
            </a:r>
            <a:endParaRPr lang="en-US" sz="2400" dirty="0"/>
          </a:p>
        </p:txBody>
      </p:sp>
    </p:spTree>
    <p:extLst>
      <p:ext uri="{BB962C8B-B14F-4D97-AF65-F5344CB8AC3E}">
        <p14:creationId xmlns:p14="http://schemas.microsoft.com/office/powerpoint/2010/main" val="19037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5B87-BB98-8E46-339F-B7449E907D44}"/>
              </a:ext>
            </a:extLst>
          </p:cNvPr>
          <p:cNvSpPr>
            <a:spLocks noGrp="1"/>
          </p:cNvSpPr>
          <p:nvPr>
            <p:ph type="title"/>
          </p:nvPr>
        </p:nvSpPr>
        <p:spPr/>
        <p:txBody>
          <a:bodyPr/>
          <a:lstStyle/>
          <a:p>
            <a:endParaRPr lang="en-US"/>
          </a:p>
        </p:txBody>
      </p:sp>
      <p:pic>
        <p:nvPicPr>
          <p:cNvPr id="3" name="Picture 6" descr="Understanding Trees: Angiosperms and Gymnosperms - Primrose Blog">
            <a:extLst>
              <a:ext uri="{FF2B5EF4-FFF2-40B4-BE49-F238E27FC236}">
                <a16:creationId xmlns:a16="http://schemas.microsoft.com/office/drawing/2014/main" id="{2540BD2D-40A5-454C-5473-A0DDCC246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6687"/>
            <a:ext cx="11430000" cy="652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F357BE-9643-62E5-9A5C-C476A3144179}"/>
              </a:ext>
            </a:extLst>
          </p:cNvPr>
          <p:cNvSpPr txBox="1"/>
          <p:nvPr/>
        </p:nvSpPr>
        <p:spPr>
          <a:xfrm>
            <a:off x="8534400" y="5410200"/>
            <a:ext cx="1143000" cy="307777"/>
          </a:xfrm>
          <a:prstGeom prst="rect">
            <a:avLst/>
          </a:prstGeom>
          <a:solidFill>
            <a:schemeClr val="bg1"/>
          </a:solidFill>
        </p:spPr>
        <p:txBody>
          <a:bodyPr wrap="square" lIns="0" tIns="0" rIns="0" bIns="0" rtlCol="0">
            <a:spAutoFit/>
          </a:bodyPr>
          <a:lstStyle/>
          <a:p>
            <a:pPr algn="ctr"/>
            <a:r>
              <a:rPr lang="vi-VN" sz="2000" b="1" i="1" dirty="0"/>
              <a:t>Nhị hoa</a:t>
            </a:r>
            <a:endParaRPr lang="en-US" sz="2000" b="1" i="1" dirty="0"/>
          </a:p>
        </p:txBody>
      </p:sp>
      <p:sp>
        <p:nvSpPr>
          <p:cNvPr id="6" name="TextBox 5">
            <a:extLst>
              <a:ext uri="{FF2B5EF4-FFF2-40B4-BE49-F238E27FC236}">
                <a16:creationId xmlns:a16="http://schemas.microsoft.com/office/drawing/2014/main" id="{510C0F08-9C16-8622-0C4D-5BE5BD211ACD}"/>
              </a:ext>
            </a:extLst>
          </p:cNvPr>
          <p:cNvSpPr txBox="1"/>
          <p:nvPr/>
        </p:nvSpPr>
        <p:spPr>
          <a:xfrm>
            <a:off x="10668000" y="4267200"/>
            <a:ext cx="1295400" cy="307777"/>
          </a:xfrm>
          <a:prstGeom prst="rect">
            <a:avLst/>
          </a:prstGeom>
          <a:solidFill>
            <a:schemeClr val="bg1"/>
          </a:solidFill>
        </p:spPr>
        <p:txBody>
          <a:bodyPr wrap="square" lIns="0" tIns="0" rIns="0" bIns="0" rtlCol="0">
            <a:spAutoFit/>
          </a:bodyPr>
          <a:lstStyle/>
          <a:p>
            <a:pPr algn="ctr"/>
            <a:r>
              <a:rPr lang="vi-VN" sz="2000" b="1" i="1" dirty="0"/>
              <a:t>Bao phấn</a:t>
            </a:r>
            <a:endParaRPr lang="en-US" sz="2000" b="1" i="1" dirty="0"/>
          </a:p>
        </p:txBody>
      </p:sp>
      <p:sp>
        <p:nvSpPr>
          <p:cNvPr id="7" name="TextBox 6">
            <a:extLst>
              <a:ext uri="{FF2B5EF4-FFF2-40B4-BE49-F238E27FC236}">
                <a16:creationId xmlns:a16="http://schemas.microsoft.com/office/drawing/2014/main" id="{8594A490-38E0-9B03-7523-EB43BF1743CF}"/>
              </a:ext>
            </a:extLst>
          </p:cNvPr>
          <p:cNvSpPr txBox="1"/>
          <p:nvPr/>
        </p:nvSpPr>
        <p:spPr>
          <a:xfrm>
            <a:off x="9296400" y="4648200"/>
            <a:ext cx="1905000" cy="307777"/>
          </a:xfrm>
          <a:prstGeom prst="rect">
            <a:avLst/>
          </a:prstGeom>
          <a:solidFill>
            <a:schemeClr val="bg1"/>
          </a:solidFill>
        </p:spPr>
        <p:txBody>
          <a:bodyPr wrap="square" lIns="0" tIns="0" rIns="0" bIns="0" rtlCol="0">
            <a:spAutoFit/>
          </a:bodyPr>
          <a:lstStyle/>
          <a:p>
            <a:pPr algn="ctr"/>
            <a:r>
              <a:rPr lang="vi-VN" sz="2000" b="1" i="1" dirty="0"/>
              <a:t>Vi túi bào tử</a:t>
            </a:r>
            <a:endParaRPr lang="en-US" sz="2000" b="1" i="1" dirty="0"/>
          </a:p>
        </p:txBody>
      </p:sp>
      <p:sp>
        <p:nvSpPr>
          <p:cNvPr id="8" name="TextBox 7">
            <a:extLst>
              <a:ext uri="{FF2B5EF4-FFF2-40B4-BE49-F238E27FC236}">
                <a16:creationId xmlns:a16="http://schemas.microsoft.com/office/drawing/2014/main" id="{3085237C-77BF-81A3-98F2-9C8E08579CC6}"/>
              </a:ext>
            </a:extLst>
          </p:cNvPr>
          <p:cNvSpPr txBox="1"/>
          <p:nvPr/>
        </p:nvSpPr>
        <p:spPr>
          <a:xfrm>
            <a:off x="8763000" y="2361604"/>
            <a:ext cx="1905000" cy="307777"/>
          </a:xfrm>
          <a:prstGeom prst="rect">
            <a:avLst/>
          </a:prstGeom>
          <a:solidFill>
            <a:schemeClr val="bg1"/>
          </a:solidFill>
        </p:spPr>
        <p:txBody>
          <a:bodyPr wrap="square" lIns="0" tIns="0" rIns="0" bIns="0" rtlCol="0">
            <a:spAutoFit/>
          </a:bodyPr>
          <a:lstStyle/>
          <a:p>
            <a:pPr algn="ctr"/>
            <a:r>
              <a:rPr lang="vi-VN" sz="2000" b="1" i="1" dirty="0"/>
              <a:t>Nối</a:t>
            </a:r>
            <a:endParaRPr lang="en-US" sz="2000" b="1" i="1" dirty="0"/>
          </a:p>
        </p:txBody>
      </p:sp>
      <p:sp>
        <p:nvSpPr>
          <p:cNvPr id="9" name="TextBox 8">
            <a:extLst>
              <a:ext uri="{FF2B5EF4-FFF2-40B4-BE49-F238E27FC236}">
                <a16:creationId xmlns:a16="http://schemas.microsoft.com/office/drawing/2014/main" id="{A1F5011F-B274-2F46-E002-F9156603525A}"/>
              </a:ext>
            </a:extLst>
          </p:cNvPr>
          <p:cNvSpPr txBox="1"/>
          <p:nvPr/>
        </p:nvSpPr>
        <p:spPr>
          <a:xfrm>
            <a:off x="5105400" y="757177"/>
            <a:ext cx="2286000" cy="369332"/>
          </a:xfrm>
          <a:prstGeom prst="rect">
            <a:avLst/>
          </a:prstGeom>
          <a:solidFill>
            <a:schemeClr val="bg1"/>
          </a:solidFill>
        </p:spPr>
        <p:txBody>
          <a:bodyPr wrap="square" lIns="0" tIns="0" rIns="0" bIns="0" rtlCol="0">
            <a:spAutoFit/>
          </a:bodyPr>
          <a:lstStyle/>
          <a:p>
            <a:pPr algn="ctr"/>
            <a:r>
              <a:rPr lang="vi-VN" sz="2400" b="1" i="1" dirty="0">
                <a:solidFill>
                  <a:srgbClr val="FF0000"/>
                </a:solidFill>
              </a:rPr>
              <a:t>Hoa thuần thục</a:t>
            </a:r>
            <a:endParaRPr lang="en-US" sz="2400" b="1" i="1" dirty="0">
              <a:solidFill>
                <a:srgbClr val="FF0000"/>
              </a:solidFill>
            </a:endParaRPr>
          </a:p>
        </p:txBody>
      </p:sp>
      <p:sp>
        <p:nvSpPr>
          <p:cNvPr id="10" name="TextBox 9">
            <a:extLst>
              <a:ext uri="{FF2B5EF4-FFF2-40B4-BE49-F238E27FC236}">
                <a16:creationId xmlns:a16="http://schemas.microsoft.com/office/drawing/2014/main" id="{32EFF9C2-8D43-E9AC-C535-13E6F047315E}"/>
              </a:ext>
            </a:extLst>
          </p:cNvPr>
          <p:cNvSpPr txBox="1"/>
          <p:nvPr/>
        </p:nvSpPr>
        <p:spPr>
          <a:xfrm>
            <a:off x="6074078" y="5867400"/>
            <a:ext cx="1393521" cy="307777"/>
          </a:xfrm>
          <a:prstGeom prst="rect">
            <a:avLst/>
          </a:prstGeom>
          <a:solidFill>
            <a:schemeClr val="bg1"/>
          </a:solidFill>
        </p:spPr>
        <p:txBody>
          <a:bodyPr wrap="square" lIns="0" tIns="0" rIns="0" bIns="0" rtlCol="0">
            <a:spAutoFit/>
          </a:bodyPr>
          <a:lstStyle/>
          <a:p>
            <a:pPr algn="ctr"/>
            <a:r>
              <a:rPr lang="vi-VN" sz="2000" b="1" i="1" dirty="0"/>
              <a:t>Cuống Hoa</a:t>
            </a:r>
            <a:endParaRPr lang="en-US" sz="2000" b="1" i="1" dirty="0"/>
          </a:p>
        </p:txBody>
      </p:sp>
      <p:sp>
        <p:nvSpPr>
          <p:cNvPr id="11" name="TextBox 10">
            <a:extLst>
              <a:ext uri="{FF2B5EF4-FFF2-40B4-BE49-F238E27FC236}">
                <a16:creationId xmlns:a16="http://schemas.microsoft.com/office/drawing/2014/main" id="{281227D3-9A60-C459-B365-4098D08E8AB6}"/>
              </a:ext>
            </a:extLst>
          </p:cNvPr>
          <p:cNvSpPr txBox="1"/>
          <p:nvPr/>
        </p:nvSpPr>
        <p:spPr>
          <a:xfrm>
            <a:off x="6248400" y="5483423"/>
            <a:ext cx="1393521" cy="307777"/>
          </a:xfrm>
          <a:prstGeom prst="rect">
            <a:avLst/>
          </a:prstGeom>
          <a:solidFill>
            <a:schemeClr val="bg1"/>
          </a:solidFill>
        </p:spPr>
        <p:txBody>
          <a:bodyPr wrap="square" lIns="0" tIns="0" rIns="0" bIns="0" rtlCol="0">
            <a:spAutoFit/>
          </a:bodyPr>
          <a:lstStyle/>
          <a:p>
            <a:pPr algn="ctr"/>
            <a:r>
              <a:rPr lang="vi-VN" sz="2000" b="1" i="1" dirty="0"/>
              <a:t>Nối khớp</a:t>
            </a:r>
            <a:endParaRPr lang="en-US" sz="2000" b="1" i="1" dirty="0"/>
          </a:p>
        </p:txBody>
      </p:sp>
      <p:sp>
        <p:nvSpPr>
          <p:cNvPr id="12" name="TextBox 11">
            <a:extLst>
              <a:ext uri="{FF2B5EF4-FFF2-40B4-BE49-F238E27FC236}">
                <a16:creationId xmlns:a16="http://schemas.microsoft.com/office/drawing/2014/main" id="{DBA762D5-2AE4-26C8-D310-BA912413D53E}"/>
              </a:ext>
            </a:extLst>
          </p:cNvPr>
          <p:cNvSpPr txBox="1"/>
          <p:nvPr/>
        </p:nvSpPr>
        <p:spPr>
          <a:xfrm>
            <a:off x="6400800" y="5024671"/>
            <a:ext cx="1393521" cy="307777"/>
          </a:xfrm>
          <a:prstGeom prst="rect">
            <a:avLst/>
          </a:prstGeom>
          <a:solidFill>
            <a:schemeClr val="bg1"/>
          </a:solidFill>
        </p:spPr>
        <p:txBody>
          <a:bodyPr wrap="square" lIns="0" tIns="0" rIns="0" bIns="0" rtlCol="0">
            <a:spAutoFit/>
          </a:bodyPr>
          <a:lstStyle/>
          <a:p>
            <a:pPr algn="ctr"/>
            <a:r>
              <a:rPr lang="vi-VN" sz="2000" b="1" i="1" dirty="0"/>
              <a:t>Trục hoa</a:t>
            </a:r>
            <a:endParaRPr lang="en-US" sz="2000" b="1" i="1" dirty="0"/>
          </a:p>
        </p:txBody>
      </p:sp>
      <p:sp>
        <p:nvSpPr>
          <p:cNvPr id="13" name="TextBox 12">
            <a:extLst>
              <a:ext uri="{FF2B5EF4-FFF2-40B4-BE49-F238E27FC236}">
                <a16:creationId xmlns:a16="http://schemas.microsoft.com/office/drawing/2014/main" id="{6DEB0FCB-1440-98D1-B199-259100CDB51C}"/>
              </a:ext>
            </a:extLst>
          </p:cNvPr>
          <p:cNvSpPr txBox="1"/>
          <p:nvPr/>
        </p:nvSpPr>
        <p:spPr>
          <a:xfrm>
            <a:off x="3940478" y="5590873"/>
            <a:ext cx="1241121" cy="615553"/>
          </a:xfrm>
          <a:prstGeom prst="rect">
            <a:avLst/>
          </a:prstGeom>
          <a:solidFill>
            <a:schemeClr val="bg1"/>
          </a:solidFill>
        </p:spPr>
        <p:txBody>
          <a:bodyPr wrap="square" lIns="0" tIns="0" rIns="0" bIns="0" rtlCol="0">
            <a:spAutoFit/>
          </a:bodyPr>
          <a:lstStyle/>
          <a:p>
            <a:pPr algn="ctr"/>
            <a:r>
              <a:rPr lang="vi-VN" sz="2000" b="1" i="1" dirty="0"/>
              <a:t>Tuyến mật</a:t>
            </a:r>
            <a:endParaRPr lang="en-US" sz="2000" b="1" i="1" dirty="0"/>
          </a:p>
        </p:txBody>
      </p:sp>
      <p:sp>
        <p:nvSpPr>
          <p:cNvPr id="14" name="TextBox 13">
            <a:extLst>
              <a:ext uri="{FF2B5EF4-FFF2-40B4-BE49-F238E27FC236}">
                <a16:creationId xmlns:a16="http://schemas.microsoft.com/office/drawing/2014/main" id="{B0D2C87F-BEEE-DE3A-1C2B-C31584428310}"/>
              </a:ext>
            </a:extLst>
          </p:cNvPr>
          <p:cNvSpPr txBox="1"/>
          <p:nvPr/>
        </p:nvSpPr>
        <p:spPr>
          <a:xfrm>
            <a:off x="2514600" y="5436985"/>
            <a:ext cx="1393521" cy="307777"/>
          </a:xfrm>
          <a:prstGeom prst="rect">
            <a:avLst/>
          </a:prstGeom>
          <a:solidFill>
            <a:schemeClr val="bg1"/>
          </a:solidFill>
        </p:spPr>
        <p:txBody>
          <a:bodyPr wrap="square" lIns="0" tIns="0" rIns="0" bIns="0" rtlCol="0">
            <a:spAutoFit/>
          </a:bodyPr>
          <a:lstStyle/>
          <a:p>
            <a:pPr algn="ctr"/>
            <a:r>
              <a:rPr lang="vi-VN" sz="2000" b="1" i="1" dirty="0"/>
              <a:t>Bầu Nhụy</a:t>
            </a:r>
            <a:endParaRPr lang="en-US" sz="2000" b="1" i="1" dirty="0"/>
          </a:p>
        </p:txBody>
      </p:sp>
      <p:sp>
        <p:nvSpPr>
          <p:cNvPr id="15" name="TextBox 14">
            <a:extLst>
              <a:ext uri="{FF2B5EF4-FFF2-40B4-BE49-F238E27FC236}">
                <a16:creationId xmlns:a16="http://schemas.microsoft.com/office/drawing/2014/main" id="{97DECE21-512B-6033-F80F-F3BD6710CFC7}"/>
              </a:ext>
            </a:extLst>
          </p:cNvPr>
          <p:cNvSpPr txBox="1"/>
          <p:nvPr/>
        </p:nvSpPr>
        <p:spPr>
          <a:xfrm>
            <a:off x="1822193" y="2825055"/>
            <a:ext cx="844807" cy="307777"/>
          </a:xfrm>
          <a:prstGeom prst="rect">
            <a:avLst/>
          </a:prstGeom>
          <a:solidFill>
            <a:schemeClr val="bg1"/>
          </a:solidFill>
        </p:spPr>
        <p:txBody>
          <a:bodyPr wrap="square" lIns="0" tIns="0" rIns="0" bIns="0" rtlCol="0">
            <a:spAutoFit/>
          </a:bodyPr>
          <a:lstStyle/>
          <a:p>
            <a:pPr algn="ctr"/>
            <a:r>
              <a:rPr lang="vi-VN" sz="2000" b="1" i="1" dirty="0"/>
              <a:t>Noãn</a:t>
            </a:r>
            <a:endParaRPr lang="en-US" sz="2000" b="1" i="1" dirty="0"/>
          </a:p>
        </p:txBody>
      </p:sp>
      <p:sp>
        <p:nvSpPr>
          <p:cNvPr id="16" name="TextBox 15">
            <a:extLst>
              <a:ext uri="{FF2B5EF4-FFF2-40B4-BE49-F238E27FC236}">
                <a16:creationId xmlns:a16="http://schemas.microsoft.com/office/drawing/2014/main" id="{09AEB3A5-4B82-4479-8F87-A52A77011A13}"/>
              </a:ext>
            </a:extLst>
          </p:cNvPr>
          <p:cNvSpPr txBox="1"/>
          <p:nvPr/>
        </p:nvSpPr>
        <p:spPr>
          <a:xfrm>
            <a:off x="3609590" y="1216223"/>
            <a:ext cx="1267210" cy="307777"/>
          </a:xfrm>
          <a:prstGeom prst="rect">
            <a:avLst/>
          </a:prstGeom>
          <a:solidFill>
            <a:schemeClr val="bg1"/>
          </a:solidFill>
        </p:spPr>
        <p:txBody>
          <a:bodyPr wrap="square" lIns="0" tIns="0" rIns="0" bIns="0" rtlCol="0">
            <a:spAutoFit/>
          </a:bodyPr>
          <a:lstStyle/>
          <a:p>
            <a:pPr algn="ctr"/>
            <a:r>
              <a:rPr lang="vi-VN" sz="2000" b="1" i="1" dirty="0"/>
              <a:t>Đầu</a:t>
            </a:r>
            <a:endParaRPr lang="en-US" sz="2000" b="1" i="1" dirty="0"/>
          </a:p>
        </p:txBody>
      </p:sp>
      <p:sp>
        <p:nvSpPr>
          <p:cNvPr id="17" name="TextBox 16">
            <a:extLst>
              <a:ext uri="{FF2B5EF4-FFF2-40B4-BE49-F238E27FC236}">
                <a16:creationId xmlns:a16="http://schemas.microsoft.com/office/drawing/2014/main" id="{CBDB24AC-6648-41A2-5654-D274A6B7E88C}"/>
              </a:ext>
            </a:extLst>
          </p:cNvPr>
          <p:cNvSpPr txBox="1"/>
          <p:nvPr/>
        </p:nvSpPr>
        <p:spPr>
          <a:xfrm>
            <a:off x="2975985" y="1531255"/>
            <a:ext cx="1267210" cy="307777"/>
          </a:xfrm>
          <a:prstGeom prst="rect">
            <a:avLst/>
          </a:prstGeom>
          <a:solidFill>
            <a:schemeClr val="bg1"/>
          </a:solidFill>
        </p:spPr>
        <p:txBody>
          <a:bodyPr wrap="square" lIns="0" tIns="0" rIns="0" bIns="0" rtlCol="0">
            <a:spAutoFit/>
          </a:bodyPr>
          <a:lstStyle/>
          <a:p>
            <a:pPr algn="ctr"/>
            <a:r>
              <a:rPr lang="vi-VN" sz="2000" b="1" i="1" dirty="0"/>
              <a:t>Vòi Nhụy</a:t>
            </a:r>
            <a:endParaRPr lang="en-US" sz="2000" b="1" i="1" dirty="0"/>
          </a:p>
        </p:txBody>
      </p:sp>
      <p:sp>
        <p:nvSpPr>
          <p:cNvPr id="18" name="TextBox 17">
            <a:extLst>
              <a:ext uri="{FF2B5EF4-FFF2-40B4-BE49-F238E27FC236}">
                <a16:creationId xmlns:a16="http://schemas.microsoft.com/office/drawing/2014/main" id="{DB7D80FD-1C6A-3920-CB30-451E354D3A37}"/>
              </a:ext>
            </a:extLst>
          </p:cNvPr>
          <p:cNvSpPr txBox="1"/>
          <p:nvPr/>
        </p:nvSpPr>
        <p:spPr>
          <a:xfrm>
            <a:off x="2673268" y="1902023"/>
            <a:ext cx="1267210" cy="307777"/>
          </a:xfrm>
          <a:prstGeom prst="rect">
            <a:avLst/>
          </a:prstGeom>
          <a:solidFill>
            <a:schemeClr val="bg1"/>
          </a:solidFill>
        </p:spPr>
        <p:txBody>
          <a:bodyPr wrap="square" lIns="0" tIns="0" rIns="0" bIns="0" rtlCol="0">
            <a:spAutoFit/>
          </a:bodyPr>
          <a:lstStyle/>
          <a:p>
            <a:pPr algn="ctr"/>
            <a:r>
              <a:rPr lang="vi-VN" sz="2000" b="1" i="1" dirty="0"/>
              <a:t>Chỉ Nhị</a:t>
            </a:r>
            <a:endParaRPr lang="en-US" sz="2000" b="1" i="1" dirty="0"/>
          </a:p>
        </p:txBody>
      </p:sp>
      <p:sp>
        <p:nvSpPr>
          <p:cNvPr id="19" name="TextBox 18">
            <a:extLst>
              <a:ext uri="{FF2B5EF4-FFF2-40B4-BE49-F238E27FC236}">
                <a16:creationId xmlns:a16="http://schemas.microsoft.com/office/drawing/2014/main" id="{CC969C15-D158-0364-D33B-D2C8B9C6FCC7}"/>
              </a:ext>
            </a:extLst>
          </p:cNvPr>
          <p:cNvSpPr txBox="1"/>
          <p:nvPr/>
        </p:nvSpPr>
        <p:spPr>
          <a:xfrm>
            <a:off x="2893442" y="3200400"/>
            <a:ext cx="1267210" cy="307777"/>
          </a:xfrm>
          <a:prstGeom prst="rect">
            <a:avLst/>
          </a:prstGeom>
          <a:solidFill>
            <a:schemeClr val="bg1"/>
          </a:solidFill>
        </p:spPr>
        <p:txBody>
          <a:bodyPr wrap="square" lIns="0" tIns="0" rIns="0" bIns="0" rtlCol="0">
            <a:spAutoFit/>
          </a:bodyPr>
          <a:lstStyle/>
          <a:p>
            <a:pPr algn="ctr"/>
            <a:r>
              <a:rPr lang="vi-VN" sz="2000" b="1" i="1" dirty="0">
                <a:solidFill>
                  <a:srgbClr val="FF0000"/>
                </a:solidFill>
              </a:rPr>
              <a:t>Bao hoa</a:t>
            </a:r>
            <a:endParaRPr lang="en-US" sz="2000" b="1" i="1" dirty="0">
              <a:solidFill>
                <a:srgbClr val="FF0000"/>
              </a:solidFill>
            </a:endParaRPr>
          </a:p>
        </p:txBody>
      </p:sp>
      <p:sp>
        <p:nvSpPr>
          <p:cNvPr id="20" name="TextBox 19">
            <a:extLst>
              <a:ext uri="{FF2B5EF4-FFF2-40B4-BE49-F238E27FC236}">
                <a16:creationId xmlns:a16="http://schemas.microsoft.com/office/drawing/2014/main" id="{26D8B50D-1AFC-551E-969A-EC653BBF6FA5}"/>
              </a:ext>
            </a:extLst>
          </p:cNvPr>
          <p:cNvSpPr txBox="1"/>
          <p:nvPr/>
        </p:nvSpPr>
        <p:spPr>
          <a:xfrm>
            <a:off x="3176544" y="3456801"/>
            <a:ext cx="1471655" cy="276999"/>
          </a:xfrm>
          <a:prstGeom prst="rect">
            <a:avLst/>
          </a:prstGeom>
          <a:solidFill>
            <a:schemeClr val="bg1"/>
          </a:solidFill>
        </p:spPr>
        <p:txBody>
          <a:bodyPr wrap="square" lIns="0" tIns="0" rIns="0" bIns="0" rtlCol="0">
            <a:spAutoFit/>
          </a:bodyPr>
          <a:lstStyle/>
          <a:p>
            <a:pPr algn="ctr"/>
            <a:r>
              <a:rPr lang="vi-VN" i="1" dirty="0"/>
              <a:t>Tràng hoa</a:t>
            </a:r>
            <a:endParaRPr lang="en-US" i="1" dirty="0"/>
          </a:p>
        </p:txBody>
      </p:sp>
      <p:sp>
        <p:nvSpPr>
          <p:cNvPr id="21" name="TextBox 20">
            <a:extLst>
              <a:ext uri="{FF2B5EF4-FFF2-40B4-BE49-F238E27FC236}">
                <a16:creationId xmlns:a16="http://schemas.microsoft.com/office/drawing/2014/main" id="{EF4C9F0B-7E50-5152-FC0B-D8F3A976033D}"/>
              </a:ext>
            </a:extLst>
          </p:cNvPr>
          <p:cNvSpPr txBox="1"/>
          <p:nvPr/>
        </p:nvSpPr>
        <p:spPr>
          <a:xfrm>
            <a:off x="3172293" y="3810000"/>
            <a:ext cx="1471655" cy="276999"/>
          </a:xfrm>
          <a:prstGeom prst="rect">
            <a:avLst/>
          </a:prstGeom>
          <a:solidFill>
            <a:schemeClr val="bg1"/>
          </a:solidFill>
        </p:spPr>
        <p:txBody>
          <a:bodyPr wrap="square" lIns="0" tIns="0" rIns="0" bIns="0" rtlCol="0">
            <a:spAutoFit/>
          </a:bodyPr>
          <a:lstStyle/>
          <a:p>
            <a:pPr algn="ctr"/>
            <a:r>
              <a:rPr lang="vi-VN" i="1" dirty="0"/>
              <a:t>Đài hoa</a:t>
            </a:r>
            <a:endParaRPr lang="en-US" i="1" dirty="0"/>
          </a:p>
        </p:txBody>
      </p:sp>
    </p:spTree>
    <p:extLst>
      <p:ext uri="{BB962C8B-B14F-4D97-AF65-F5344CB8AC3E}">
        <p14:creationId xmlns:p14="http://schemas.microsoft.com/office/powerpoint/2010/main" val="18109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0242" name="Picture 2" descr="Pollination Types - Self and Cross Pollination, Pollinating Agents">
            <a:extLst>
              <a:ext uri="{FF2B5EF4-FFF2-40B4-BE49-F238E27FC236}">
                <a16:creationId xmlns:a16="http://schemas.microsoft.com/office/drawing/2014/main" id="{FDC8BBFF-4290-9464-5A9D-ACE609C314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88" b="2097"/>
          <a:stretch/>
        </p:blipFill>
        <p:spPr bwMode="auto">
          <a:xfrm>
            <a:off x="2524125" y="1752600"/>
            <a:ext cx="71437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8733230-23DB-1DAF-E408-FB2EEBB770A2}"/>
              </a:ext>
            </a:extLst>
          </p:cNvPr>
          <p:cNvPicPr>
            <a:picLocks noChangeAspect="1"/>
          </p:cNvPicPr>
          <p:nvPr/>
        </p:nvPicPr>
        <p:blipFill>
          <a:blip r:embed="rId7"/>
          <a:stretch>
            <a:fillRect/>
          </a:stretch>
        </p:blipFill>
        <p:spPr>
          <a:xfrm>
            <a:off x="609600" y="1174502"/>
            <a:ext cx="11278578" cy="749873"/>
          </a:xfrm>
          <a:prstGeom prst="rect">
            <a:avLst/>
          </a:prstGeom>
        </p:spPr>
      </p:pic>
      <p:sp>
        <p:nvSpPr>
          <p:cNvPr id="24" name="TextBox 23">
            <a:extLst>
              <a:ext uri="{FF2B5EF4-FFF2-40B4-BE49-F238E27FC236}">
                <a16:creationId xmlns:a16="http://schemas.microsoft.com/office/drawing/2014/main" id="{33FD203F-DD81-F42E-8B78-7DFEED408B93}"/>
              </a:ext>
            </a:extLst>
          </p:cNvPr>
          <p:cNvSpPr txBox="1"/>
          <p:nvPr/>
        </p:nvSpPr>
        <p:spPr>
          <a:xfrm>
            <a:off x="3848100" y="6400799"/>
            <a:ext cx="4495800" cy="276999"/>
          </a:xfrm>
          <a:prstGeom prst="rect">
            <a:avLst/>
          </a:prstGeom>
          <a:noFill/>
        </p:spPr>
        <p:txBody>
          <a:bodyPr wrap="square" lIns="0" tIns="0" rIns="0" bIns="0" rtlCol="0">
            <a:spAutoFit/>
          </a:bodyPr>
          <a:lstStyle/>
          <a:p>
            <a:pPr algn="ctr"/>
            <a:r>
              <a:rPr lang="vi-VN" b="1" dirty="0"/>
              <a:t>Hình. </a:t>
            </a:r>
            <a:r>
              <a:rPr lang="vi-VN" dirty="0"/>
              <a:t>Mô tả hiện tượng thụ phấn ở hoa</a:t>
            </a:r>
            <a:endParaRPr lang="en-US" dirty="0"/>
          </a:p>
        </p:txBody>
      </p:sp>
    </p:spTree>
    <p:extLst>
      <p:ext uri="{BB962C8B-B14F-4D97-AF65-F5344CB8AC3E}">
        <p14:creationId xmlns:p14="http://schemas.microsoft.com/office/powerpoint/2010/main" val="38121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F90F8F60-B110-4267-B9D9-F1639E017D5E}"/>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271241" y="2928449"/>
            <a:ext cx="7649530" cy="2114169"/>
          </a:xfrm>
          <a:prstGeom prst="rect">
            <a:avLst/>
          </a:prstGeom>
          <a:noFill/>
        </p:spPr>
        <p:txBody>
          <a:bodyPr wrap="none" lIns="0" tIns="0" rIns="0" bIns="0" rtlCol="0">
            <a:spAutoFit/>
          </a:bodyPr>
          <a:lstStyle/>
          <a:p>
            <a:pPr algn="ctr">
              <a:lnSpc>
                <a:spcPct val="120000"/>
              </a:lnSpc>
            </a:pPr>
            <a:r>
              <a:rPr lang="en-US" sz="6000" b="1"/>
              <a:t>KHÁI NIỆM</a:t>
            </a:r>
          </a:p>
          <a:p>
            <a:pPr algn="ctr">
              <a:lnSpc>
                <a:spcPct val="120000"/>
              </a:lnSpc>
            </a:pPr>
            <a:r>
              <a:rPr lang="en-US" sz="6000" b="1"/>
              <a:t>SINH SẢN HỮU TÍNH</a:t>
            </a:r>
          </a:p>
        </p:txBody>
      </p:sp>
      <p:sp>
        <p:nvSpPr>
          <p:cNvPr id="3" name="TextBox 2">
            <a:extLst>
              <a:ext uri="{FF2B5EF4-FFF2-40B4-BE49-F238E27FC236}">
                <a16:creationId xmlns:a16="http://schemas.microsoft.com/office/drawing/2014/main" id="{CC3F32CC-C314-4071-8E6E-5B71553ACA37}"/>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1.</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Tree>
    <p:extLst>
      <p:ext uri="{BB962C8B-B14F-4D97-AF65-F5344CB8AC3E}">
        <p14:creationId xmlns:p14="http://schemas.microsoft.com/office/powerpoint/2010/main" val="4023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22" name="Picture 6" descr="Formation of pollen grains and embryo sac. Double fertilization Stock  Vector | Adobe Stock">
            <a:extLst>
              <a:ext uri="{FF2B5EF4-FFF2-40B4-BE49-F238E27FC236}">
                <a16:creationId xmlns:a16="http://schemas.microsoft.com/office/drawing/2014/main" id="{5FB73999-5073-75B5-0DE3-AFEC996B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2743200"/>
            <a:ext cx="95250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D65F07F-6606-B390-7D4E-93981F2FA3BA}"/>
              </a:ext>
            </a:extLst>
          </p:cNvPr>
          <p:cNvPicPr>
            <a:picLocks noChangeAspect="1"/>
          </p:cNvPicPr>
          <p:nvPr/>
        </p:nvPicPr>
        <p:blipFill>
          <a:blip r:embed="rId7"/>
          <a:stretch>
            <a:fillRect/>
          </a:stretch>
        </p:blipFill>
        <p:spPr>
          <a:xfrm>
            <a:off x="432325" y="1060295"/>
            <a:ext cx="11327350" cy="1774090"/>
          </a:xfrm>
          <a:prstGeom prst="rect">
            <a:avLst/>
          </a:prstGeom>
        </p:spPr>
      </p:pic>
    </p:spTree>
    <p:extLst>
      <p:ext uri="{BB962C8B-B14F-4D97-AF65-F5344CB8AC3E}">
        <p14:creationId xmlns:p14="http://schemas.microsoft.com/office/powerpoint/2010/main" val="1308341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F414B0-E916-849D-46AF-7366D90159B7}"/>
              </a:ext>
            </a:extLst>
          </p:cNvPr>
          <p:cNvSpPr txBox="1"/>
          <p:nvPr/>
        </p:nvSpPr>
        <p:spPr>
          <a:xfrm>
            <a:off x="457200" y="252372"/>
            <a:ext cx="10972800" cy="1824346"/>
          </a:xfrm>
          <a:prstGeom prst="rect">
            <a:avLst/>
          </a:prstGeom>
          <a:noFill/>
        </p:spPr>
        <p:txBody>
          <a:bodyPr wrap="square">
            <a:spAutoFit/>
          </a:bodyPr>
          <a:lstStyle/>
          <a:p>
            <a:pPr algn="just">
              <a:lnSpc>
                <a:spcPct val="120000"/>
              </a:lnSpc>
            </a:pPr>
            <a:r>
              <a:rPr lang="vi-VN" sz="2400" b="1" i="0" dirty="0">
                <a:solidFill>
                  <a:srgbClr val="C00000"/>
                </a:solidFill>
                <a:effectLst/>
                <a:latin typeface="+mj-lt"/>
              </a:rPr>
              <a:t>Ý nghĩa của thụ tinh trong quá trình hình thành quả và hạt:</a:t>
            </a:r>
          </a:p>
          <a:p>
            <a:pPr algn="just">
              <a:lnSpc>
                <a:spcPct val="120000"/>
              </a:lnSpc>
            </a:pPr>
            <a:r>
              <a:rPr lang="vi-VN" sz="2400" dirty="0">
                <a:latin typeface="+mj-lt"/>
                <a:sym typeface="Wingdings" panose="05000000000000000000" pitchFamily="2" charset="2"/>
              </a:rPr>
              <a:t>       </a:t>
            </a:r>
            <a:r>
              <a:rPr lang="vi-VN" sz="2400" b="0" i="0" dirty="0">
                <a:effectLst/>
                <a:latin typeface="+mj-lt"/>
                <a:sym typeface="Wingdings" panose="05000000000000000000" pitchFamily="2" charset="2"/>
              </a:rPr>
              <a:t> </a:t>
            </a:r>
            <a:r>
              <a:rPr lang="vi-VN" sz="2400" b="0" i="0" dirty="0">
                <a:effectLst/>
                <a:latin typeface="+mj-lt"/>
              </a:rPr>
              <a:t>Thụ tinh là quá trình kết hợp nhân của giao tử đực và giao tử cái. </a:t>
            </a:r>
          </a:p>
          <a:p>
            <a:pPr algn="just">
              <a:lnSpc>
                <a:spcPct val="120000"/>
              </a:lnSpc>
            </a:pPr>
            <a:r>
              <a:rPr lang="vi-VN" sz="2400" b="1" i="0" dirty="0">
                <a:effectLst/>
                <a:latin typeface="+mj-lt"/>
              </a:rPr>
              <a:t>Nếu không có giai đoạn này, hợp tử không thể tạo thành và không thể phân chia hình thành quả và hạt.</a:t>
            </a:r>
          </a:p>
        </p:txBody>
      </p:sp>
      <p:grpSp>
        <p:nvGrpSpPr>
          <p:cNvPr id="4" name="Group 3">
            <a:extLst>
              <a:ext uri="{FF2B5EF4-FFF2-40B4-BE49-F238E27FC236}">
                <a16:creationId xmlns:a16="http://schemas.microsoft.com/office/drawing/2014/main" id="{6D2B8B48-BD5D-3D10-864A-B61CB56EFABA}"/>
              </a:ext>
            </a:extLst>
          </p:cNvPr>
          <p:cNvGrpSpPr/>
          <p:nvPr/>
        </p:nvGrpSpPr>
        <p:grpSpPr>
          <a:xfrm>
            <a:off x="1600200" y="2011554"/>
            <a:ext cx="8458200" cy="4819488"/>
            <a:chOff x="1600200" y="2011554"/>
            <a:chExt cx="8458200" cy="4819488"/>
          </a:xfrm>
        </p:grpSpPr>
        <p:pic>
          <p:nvPicPr>
            <p:cNvPr id="1026" name="Picture 2" descr="Pollination Vectors &amp; Illustrations for Free Download | Freepik">
              <a:extLst>
                <a:ext uri="{FF2B5EF4-FFF2-40B4-BE49-F238E27FC236}">
                  <a16:creationId xmlns:a16="http://schemas.microsoft.com/office/drawing/2014/main" id="{EE368DE3-89CF-E2C1-D0D2-27DBC98E8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57"/>
            <a:stretch/>
          </p:blipFill>
          <p:spPr bwMode="auto">
            <a:xfrm>
              <a:off x="2090737" y="2011554"/>
              <a:ext cx="7662863" cy="4819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828FC3-EE92-14D1-C760-6BF9869071E3}"/>
                </a:ext>
              </a:extLst>
            </p:cNvPr>
            <p:cNvSpPr txBox="1"/>
            <p:nvPr/>
          </p:nvSpPr>
          <p:spPr>
            <a:xfrm>
              <a:off x="8839200" y="2667000"/>
              <a:ext cx="1066800" cy="276999"/>
            </a:xfrm>
            <a:prstGeom prst="rect">
              <a:avLst/>
            </a:prstGeom>
            <a:solidFill>
              <a:schemeClr val="bg1"/>
            </a:solidFill>
          </p:spPr>
          <p:txBody>
            <a:bodyPr wrap="square" lIns="0" tIns="0" rIns="0" bIns="0" rtlCol="0">
              <a:spAutoFit/>
            </a:bodyPr>
            <a:lstStyle/>
            <a:p>
              <a:pPr algn="l"/>
              <a:r>
                <a:rPr lang="vi-VN" b="1" dirty="0"/>
                <a:t>Cây con</a:t>
              </a:r>
              <a:endParaRPr lang="en-US" b="1" dirty="0"/>
            </a:p>
          </p:txBody>
        </p:sp>
        <p:sp>
          <p:nvSpPr>
            <p:cNvPr id="6" name="TextBox 5">
              <a:extLst>
                <a:ext uri="{FF2B5EF4-FFF2-40B4-BE49-F238E27FC236}">
                  <a16:creationId xmlns:a16="http://schemas.microsoft.com/office/drawing/2014/main" id="{2BBA5569-AB1D-5B57-990D-CA2975A33967}"/>
                </a:ext>
              </a:extLst>
            </p:cNvPr>
            <p:cNvSpPr txBox="1"/>
            <p:nvPr/>
          </p:nvSpPr>
          <p:spPr>
            <a:xfrm>
              <a:off x="8991600" y="4056916"/>
              <a:ext cx="1066800" cy="276999"/>
            </a:xfrm>
            <a:prstGeom prst="rect">
              <a:avLst/>
            </a:prstGeom>
            <a:solidFill>
              <a:schemeClr val="bg1"/>
            </a:solidFill>
          </p:spPr>
          <p:txBody>
            <a:bodyPr wrap="square" lIns="0" tIns="0" rIns="0" bIns="0" rtlCol="0">
              <a:spAutoFit/>
            </a:bodyPr>
            <a:lstStyle/>
            <a:p>
              <a:pPr algn="l"/>
              <a:r>
                <a:rPr lang="vi-VN" b="1" dirty="0"/>
                <a:t>Hạt giống</a:t>
              </a:r>
              <a:endParaRPr lang="en-US" b="1" dirty="0"/>
            </a:p>
          </p:txBody>
        </p:sp>
        <p:sp>
          <p:nvSpPr>
            <p:cNvPr id="3" name="Rectangle 2">
              <a:extLst>
                <a:ext uri="{FF2B5EF4-FFF2-40B4-BE49-F238E27FC236}">
                  <a16:creationId xmlns:a16="http://schemas.microsoft.com/office/drawing/2014/main" id="{7DF920D1-3268-D405-A6B9-77B649A432CE}"/>
                </a:ext>
              </a:extLst>
            </p:cNvPr>
            <p:cNvSpPr/>
            <p:nvPr/>
          </p:nvSpPr>
          <p:spPr>
            <a:xfrm>
              <a:off x="7620000" y="5837723"/>
              <a:ext cx="1524000" cy="47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Nhân </a:t>
              </a:r>
              <a:endParaRPr lang="en-US" b="1" dirty="0">
                <a:solidFill>
                  <a:schemeClr val="tx1"/>
                </a:solidFill>
              </a:endParaRPr>
            </a:p>
          </p:txBody>
        </p:sp>
        <p:sp>
          <p:nvSpPr>
            <p:cNvPr id="8" name="TextBox 7">
              <a:extLst>
                <a:ext uri="{FF2B5EF4-FFF2-40B4-BE49-F238E27FC236}">
                  <a16:creationId xmlns:a16="http://schemas.microsoft.com/office/drawing/2014/main" id="{E93E88AC-8D41-B43D-3B8A-6D91AE931D55}"/>
                </a:ext>
              </a:extLst>
            </p:cNvPr>
            <p:cNvSpPr txBox="1"/>
            <p:nvPr/>
          </p:nvSpPr>
          <p:spPr>
            <a:xfrm>
              <a:off x="1785937" y="4510462"/>
              <a:ext cx="1066800" cy="276999"/>
            </a:xfrm>
            <a:prstGeom prst="rect">
              <a:avLst/>
            </a:prstGeom>
            <a:solidFill>
              <a:schemeClr val="bg1"/>
            </a:solidFill>
          </p:spPr>
          <p:txBody>
            <a:bodyPr wrap="square" lIns="0" tIns="0" rIns="0" bIns="0" rtlCol="0">
              <a:spAutoFit/>
            </a:bodyPr>
            <a:lstStyle/>
            <a:p>
              <a:pPr algn="l"/>
              <a:r>
                <a:rPr lang="vi-VN" b="1" dirty="0"/>
                <a:t>Cánh hoa</a:t>
              </a:r>
              <a:endParaRPr lang="en-US" b="1" dirty="0"/>
            </a:p>
          </p:txBody>
        </p:sp>
        <p:sp>
          <p:nvSpPr>
            <p:cNvPr id="9" name="TextBox 8">
              <a:extLst>
                <a:ext uri="{FF2B5EF4-FFF2-40B4-BE49-F238E27FC236}">
                  <a16:creationId xmlns:a16="http://schemas.microsoft.com/office/drawing/2014/main" id="{BFA1C06B-9F62-ECFA-3E31-0371A517925E}"/>
                </a:ext>
              </a:extLst>
            </p:cNvPr>
            <p:cNvSpPr txBox="1"/>
            <p:nvPr/>
          </p:nvSpPr>
          <p:spPr>
            <a:xfrm>
              <a:off x="2667000" y="5670752"/>
              <a:ext cx="1066800" cy="276999"/>
            </a:xfrm>
            <a:prstGeom prst="rect">
              <a:avLst/>
            </a:prstGeom>
            <a:solidFill>
              <a:schemeClr val="bg1"/>
            </a:solidFill>
          </p:spPr>
          <p:txBody>
            <a:bodyPr wrap="square" lIns="0" tIns="0" rIns="0" bIns="0" rtlCol="0">
              <a:spAutoFit/>
            </a:bodyPr>
            <a:lstStyle/>
            <a:p>
              <a:pPr algn="l"/>
              <a:r>
                <a:rPr lang="vi-VN" b="1" dirty="0"/>
                <a:t>Đài hoa</a:t>
              </a:r>
              <a:endParaRPr lang="en-US" b="1" dirty="0"/>
            </a:p>
          </p:txBody>
        </p:sp>
        <p:sp>
          <p:nvSpPr>
            <p:cNvPr id="10" name="TextBox 9">
              <a:extLst>
                <a:ext uri="{FF2B5EF4-FFF2-40B4-BE49-F238E27FC236}">
                  <a16:creationId xmlns:a16="http://schemas.microsoft.com/office/drawing/2014/main" id="{025FC1ED-FE33-EDF0-9F26-E58D57579F6D}"/>
                </a:ext>
              </a:extLst>
            </p:cNvPr>
            <p:cNvSpPr txBox="1"/>
            <p:nvPr/>
          </p:nvSpPr>
          <p:spPr>
            <a:xfrm>
              <a:off x="1600200" y="5181600"/>
              <a:ext cx="1219200" cy="276999"/>
            </a:xfrm>
            <a:prstGeom prst="rect">
              <a:avLst/>
            </a:prstGeom>
            <a:solidFill>
              <a:schemeClr val="bg1"/>
            </a:solidFill>
          </p:spPr>
          <p:txBody>
            <a:bodyPr wrap="square" lIns="0" tIns="0" rIns="0" bIns="0" rtlCol="0">
              <a:spAutoFit/>
            </a:bodyPr>
            <a:lstStyle/>
            <a:p>
              <a:pPr algn="r"/>
              <a:r>
                <a:rPr lang="vi-VN" b="1" dirty="0"/>
                <a:t>Bầu  nhụy</a:t>
              </a:r>
              <a:endParaRPr lang="en-US" b="1" dirty="0"/>
            </a:p>
          </p:txBody>
        </p:sp>
        <p:sp>
          <p:nvSpPr>
            <p:cNvPr id="11" name="TextBox 10">
              <a:extLst>
                <a:ext uri="{FF2B5EF4-FFF2-40B4-BE49-F238E27FC236}">
                  <a16:creationId xmlns:a16="http://schemas.microsoft.com/office/drawing/2014/main" id="{F563DDBA-BA6B-25A2-ADA9-54B7069A6283}"/>
                </a:ext>
              </a:extLst>
            </p:cNvPr>
            <p:cNvSpPr txBox="1"/>
            <p:nvPr/>
          </p:nvSpPr>
          <p:spPr>
            <a:xfrm>
              <a:off x="1838068" y="3446126"/>
              <a:ext cx="1438532" cy="276999"/>
            </a:xfrm>
            <a:prstGeom prst="rect">
              <a:avLst/>
            </a:prstGeom>
            <a:solidFill>
              <a:schemeClr val="bg1"/>
            </a:solidFill>
          </p:spPr>
          <p:txBody>
            <a:bodyPr wrap="square" lIns="0" tIns="0" rIns="0" bIns="0" rtlCol="0">
              <a:spAutoFit/>
            </a:bodyPr>
            <a:lstStyle/>
            <a:p>
              <a:pPr algn="l"/>
              <a:r>
                <a:rPr lang="vi-VN" b="1" dirty="0"/>
                <a:t>Nhị hoa</a:t>
              </a:r>
              <a:endParaRPr lang="en-US" b="1" dirty="0"/>
            </a:p>
          </p:txBody>
        </p:sp>
        <p:sp>
          <p:nvSpPr>
            <p:cNvPr id="12" name="TextBox 11">
              <a:extLst>
                <a:ext uri="{FF2B5EF4-FFF2-40B4-BE49-F238E27FC236}">
                  <a16:creationId xmlns:a16="http://schemas.microsoft.com/office/drawing/2014/main" id="{4CE0D9AF-EE50-FDF5-C194-C79CAE5BB92E}"/>
                </a:ext>
              </a:extLst>
            </p:cNvPr>
            <p:cNvSpPr txBox="1"/>
            <p:nvPr/>
          </p:nvSpPr>
          <p:spPr>
            <a:xfrm>
              <a:off x="2904868" y="3273375"/>
              <a:ext cx="1066800" cy="276999"/>
            </a:xfrm>
            <a:prstGeom prst="rect">
              <a:avLst/>
            </a:prstGeom>
            <a:solidFill>
              <a:schemeClr val="bg1"/>
            </a:solidFill>
          </p:spPr>
          <p:txBody>
            <a:bodyPr wrap="square" lIns="0" tIns="0" rIns="0" bIns="0" rtlCol="0">
              <a:spAutoFit/>
            </a:bodyPr>
            <a:lstStyle/>
            <a:p>
              <a:pPr algn="l"/>
              <a:r>
                <a:rPr lang="vi-VN" b="1" dirty="0"/>
                <a:t>Bao phấn</a:t>
              </a:r>
              <a:endParaRPr lang="en-US" b="1" dirty="0"/>
            </a:p>
          </p:txBody>
        </p:sp>
        <p:sp>
          <p:nvSpPr>
            <p:cNvPr id="13" name="TextBox 12">
              <a:extLst>
                <a:ext uri="{FF2B5EF4-FFF2-40B4-BE49-F238E27FC236}">
                  <a16:creationId xmlns:a16="http://schemas.microsoft.com/office/drawing/2014/main" id="{4B584689-9C88-605A-AF8F-6CB5BDB9BE34}"/>
                </a:ext>
              </a:extLst>
            </p:cNvPr>
            <p:cNvSpPr txBox="1"/>
            <p:nvPr/>
          </p:nvSpPr>
          <p:spPr>
            <a:xfrm>
              <a:off x="2904868" y="3667043"/>
              <a:ext cx="1209932" cy="277000"/>
            </a:xfrm>
            <a:prstGeom prst="rect">
              <a:avLst/>
            </a:prstGeom>
            <a:solidFill>
              <a:schemeClr val="bg1"/>
            </a:solidFill>
          </p:spPr>
          <p:txBody>
            <a:bodyPr wrap="square" lIns="0" tIns="0" rIns="0" bIns="0" rtlCol="0">
              <a:spAutoFit/>
            </a:bodyPr>
            <a:lstStyle/>
            <a:p>
              <a:pPr algn="r"/>
              <a:r>
                <a:rPr lang="vi-VN" b="1" dirty="0"/>
                <a:t>Chỉ nhị</a:t>
              </a:r>
              <a:endParaRPr lang="en-US" b="1" dirty="0"/>
            </a:p>
          </p:txBody>
        </p:sp>
        <p:sp>
          <p:nvSpPr>
            <p:cNvPr id="14" name="TextBox 13">
              <a:extLst>
                <a:ext uri="{FF2B5EF4-FFF2-40B4-BE49-F238E27FC236}">
                  <a16:creationId xmlns:a16="http://schemas.microsoft.com/office/drawing/2014/main" id="{801D2F7D-552D-6B02-DEB1-8CDCA961D891}"/>
                </a:ext>
              </a:extLst>
            </p:cNvPr>
            <p:cNvSpPr txBox="1"/>
            <p:nvPr/>
          </p:nvSpPr>
          <p:spPr>
            <a:xfrm>
              <a:off x="6781800" y="2999468"/>
              <a:ext cx="1219200" cy="276999"/>
            </a:xfrm>
            <a:prstGeom prst="rect">
              <a:avLst/>
            </a:prstGeom>
            <a:solidFill>
              <a:schemeClr val="bg1"/>
            </a:solidFill>
          </p:spPr>
          <p:txBody>
            <a:bodyPr wrap="square" lIns="0" tIns="0" rIns="0" bIns="0" rtlCol="0">
              <a:spAutoFit/>
            </a:bodyPr>
            <a:lstStyle/>
            <a:p>
              <a:pPr algn="l"/>
              <a:r>
                <a:rPr lang="vi-VN" b="1" dirty="0"/>
                <a:t>Ống phấn</a:t>
              </a:r>
              <a:endParaRPr lang="en-US" b="1" dirty="0"/>
            </a:p>
          </p:txBody>
        </p:sp>
        <p:sp>
          <p:nvSpPr>
            <p:cNvPr id="15" name="TextBox 14">
              <a:extLst>
                <a:ext uri="{FF2B5EF4-FFF2-40B4-BE49-F238E27FC236}">
                  <a16:creationId xmlns:a16="http://schemas.microsoft.com/office/drawing/2014/main" id="{ADCF04F7-E668-0EFC-C77C-6CCE486BAB24}"/>
                </a:ext>
              </a:extLst>
            </p:cNvPr>
            <p:cNvSpPr txBox="1"/>
            <p:nvPr/>
          </p:nvSpPr>
          <p:spPr>
            <a:xfrm>
              <a:off x="2590800" y="2307326"/>
              <a:ext cx="1219200" cy="276999"/>
            </a:xfrm>
            <a:prstGeom prst="rect">
              <a:avLst/>
            </a:prstGeom>
            <a:solidFill>
              <a:schemeClr val="bg1"/>
            </a:solidFill>
          </p:spPr>
          <p:txBody>
            <a:bodyPr wrap="square" lIns="0" tIns="0" rIns="0" bIns="0" rtlCol="0">
              <a:spAutoFit/>
            </a:bodyPr>
            <a:lstStyle/>
            <a:p>
              <a:pPr algn="l"/>
              <a:r>
                <a:rPr lang="vi-VN" b="1" dirty="0"/>
                <a:t>Hạt phấn</a:t>
              </a:r>
              <a:endParaRPr lang="en-US" b="1" dirty="0"/>
            </a:p>
          </p:txBody>
        </p:sp>
      </p:grpSp>
    </p:spTree>
    <p:extLst>
      <p:ext uri="{BB962C8B-B14F-4D97-AF65-F5344CB8AC3E}">
        <p14:creationId xmlns:p14="http://schemas.microsoft.com/office/powerpoint/2010/main" val="135041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6"/>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2680368"/>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grpSp>
        <p:nvGrpSpPr>
          <p:cNvPr id="15" name="Group 14">
            <a:extLst>
              <a:ext uri="{FF2B5EF4-FFF2-40B4-BE49-F238E27FC236}">
                <a16:creationId xmlns:a16="http://schemas.microsoft.com/office/drawing/2014/main" id="{6BB1DF59-63A1-40C4-A273-FD1F5C68A68D}"/>
              </a:ext>
            </a:extLst>
          </p:cNvPr>
          <p:cNvGrpSpPr/>
          <p:nvPr/>
        </p:nvGrpSpPr>
        <p:grpSpPr>
          <a:xfrm>
            <a:off x="515799" y="1125489"/>
            <a:ext cx="11349849" cy="1390381"/>
            <a:chOff x="838898" y="426424"/>
            <a:chExt cx="11349849" cy="1390381"/>
          </a:xfrm>
        </p:grpSpPr>
        <p:sp>
          <p:nvSpPr>
            <p:cNvPr id="16" name="TextBox 15">
              <a:extLst>
                <a:ext uri="{FF2B5EF4-FFF2-40B4-BE49-F238E27FC236}">
                  <a16:creationId xmlns:a16="http://schemas.microsoft.com/office/drawing/2014/main" id="{605F592C-11D4-406A-ACAD-1A31239323A3}"/>
                </a:ext>
              </a:extLst>
            </p:cNvPr>
            <p:cNvSpPr txBox="1"/>
            <p:nvPr/>
          </p:nvSpPr>
          <p:spPr>
            <a:xfrm>
              <a:off x="1925176" y="426424"/>
              <a:ext cx="102635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Cho biết quả và hạt được hình thành từ bộ phận nào của hoa. Giải thích tại sao trong tự nhiên có loại quả có hạt và loại quả không hạt.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F42021-1770-F251-E18E-598915A8ABCC}"/>
              </a:ext>
            </a:extLst>
          </p:cNvPr>
          <p:cNvSpPr txBox="1"/>
          <p:nvPr/>
        </p:nvSpPr>
        <p:spPr>
          <a:xfrm>
            <a:off x="610298" y="3202970"/>
            <a:ext cx="10680001" cy="3310906"/>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buFont typeface="Courier New" panose="02070309020205020404" pitchFamily="49" charset="0"/>
              <a:buChar char="o"/>
            </a:pPr>
            <a:r>
              <a:rPr lang="vi-VN" b="0" dirty="0">
                <a:solidFill>
                  <a:schemeClr val="tx1"/>
                </a:solidFill>
              </a:rPr>
              <a:t>Quả do bầu nhụy chứa noãn được thụ tinh</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Hạt do noãn đã được thụ tinh tạo thành</a:t>
            </a:r>
            <a:r>
              <a:rPr lang="en-US" b="0" dirty="0">
                <a:solidFill>
                  <a:schemeClr val="tx1"/>
                </a:solidFill>
              </a:rPr>
              <a:t>.</a:t>
            </a:r>
            <a:endParaRPr lang="vi-VN" b="0" dirty="0">
              <a:solidFill>
                <a:schemeClr val="tx1"/>
              </a:solidFill>
            </a:endParaRPr>
          </a:p>
          <a:p>
            <a:pPr marL="342900" indent="-342900" algn="just">
              <a:buFont typeface="Courier New" panose="02070309020205020404" pitchFamily="49" charset="0"/>
              <a:buChar char="o"/>
            </a:pPr>
            <a:r>
              <a:rPr lang="vi-VN" b="0" dirty="0">
                <a:solidFill>
                  <a:schemeClr val="tx1"/>
                </a:solidFill>
              </a:rPr>
              <a:t>Trong tự nhiên có loại quả có hạt và loại quả không có hạt là do không có sự thụ tinh nên không có hạt. Nguyên nhân có thể do cấu tạo của hoa nên không thể thụ tinh nhưng bầu vẫn phát triển nhờ các chất kích thích do phần hoa mang đến tạo thành quả. Hiện tượng này gặp ở một số loài như: chuối, cà chua,...</a:t>
            </a:r>
          </a:p>
        </p:txBody>
      </p:sp>
    </p:spTree>
    <p:extLst>
      <p:ext uri="{BB962C8B-B14F-4D97-AF65-F5344CB8AC3E}">
        <p14:creationId xmlns:p14="http://schemas.microsoft.com/office/powerpoint/2010/main" val="415749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 calcmode="lin" valueType="num">
                                      <p:cBhvr additive="base">
                                        <p:cTn id="2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 calcmode="lin" valueType="num">
                                      <p:cBhvr additive="base">
                                        <p:cTn id="32"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2271237" y="2928449"/>
            <a:ext cx="7649530" cy="2114169"/>
          </a:xfrm>
          <a:prstGeom prst="rect">
            <a:avLst/>
          </a:prstGeom>
          <a:noFill/>
        </p:spPr>
        <p:txBody>
          <a:bodyPr wrap="none" lIns="0" tIns="0" rIns="0" bIns="0" rtlCol="0">
            <a:spAutoFit/>
          </a:bodyPr>
          <a:lstStyle/>
          <a:p>
            <a:pPr algn="ctr">
              <a:lnSpc>
                <a:spcPct val="120000"/>
              </a:lnSpc>
            </a:pPr>
            <a:r>
              <a:rPr lang="en-US" sz="6000" b="1"/>
              <a:t>SINH SẢN HỮU TÍNH</a:t>
            </a:r>
          </a:p>
          <a:p>
            <a:pPr algn="ctr">
              <a:lnSpc>
                <a:spcPct val="120000"/>
              </a:lnSpc>
            </a:pPr>
            <a:r>
              <a:rPr lang="en-US" sz="60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701457"/>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3.</a:t>
            </a:r>
          </a:p>
        </p:txBody>
      </p:sp>
    </p:spTree>
    <p:extLst>
      <p:ext uri="{BB962C8B-B14F-4D97-AF65-F5344CB8AC3E}">
        <p14:creationId xmlns:p14="http://schemas.microsoft.com/office/powerpoint/2010/main" val="38011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EC6651AD-BEFF-455B-9113-250A3BA9BC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1378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ED365D-1628-46DB-AD5F-2E2CD6DC4673}"/>
              </a:ext>
            </a:extLst>
          </p:cNvPr>
          <p:cNvSpPr txBox="1"/>
          <p:nvPr/>
        </p:nvSpPr>
        <p:spPr>
          <a:xfrm>
            <a:off x="2064594" y="1278091"/>
            <a:ext cx="9809341"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Sinh sản hữu tính ở hầu hết các loài động vật gồm </a:t>
            </a:r>
            <a:r>
              <a:rPr lang="vi-VN" sz="2400" b="1" dirty="0"/>
              <a:t>ba giai đoạn </a:t>
            </a:r>
            <a:r>
              <a:rPr lang="vi-VN" sz="2400" dirty="0"/>
              <a:t>nối tiếp nhau: </a:t>
            </a:r>
            <a:r>
              <a:rPr lang="vi-VN" sz="2400" b="1" dirty="0"/>
              <a:t>hình thành giao tử, thụ tinh, phát triển phôi </a:t>
            </a:r>
            <a:r>
              <a:rPr lang="vi-VN" sz="2400" dirty="0"/>
              <a:t>thành cơ thể mới.</a:t>
            </a:r>
            <a:endParaRPr lang="en-US" sz="2400" dirty="0"/>
          </a:p>
        </p:txBody>
      </p:sp>
      <p:pic>
        <p:nvPicPr>
          <p:cNvPr id="12292" name="Picture 4" descr="New Cell Fertilization Technology Has Potential for Same-Sex Reproduction">
            <a:extLst>
              <a:ext uri="{FF2B5EF4-FFF2-40B4-BE49-F238E27FC236}">
                <a16:creationId xmlns:a16="http://schemas.microsoft.com/office/drawing/2014/main" id="{ABF0C824-A1B6-4A2E-8933-BD48AC2935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21" b="27221"/>
          <a:stretch/>
        </p:blipFill>
        <p:spPr bwMode="auto">
          <a:xfrm>
            <a:off x="1524" y="2693172"/>
            <a:ext cx="12188952" cy="41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07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F56E48D3-B6E1-4903-8F16-CCF2E4CD5E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1353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F766D5-789C-45F8-8247-1670CA8AD26F}"/>
              </a:ext>
            </a:extLst>
          </p:cNvPr>
          <p:cNvSpPr txBox="1"/>
          <p:nvPr/>
        </p:nvSpPr>
        <p:spPr>
          <a:xfrm>
            <a:off x="2001659" y="120247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Hình thành giao tử: </a:t>
            </a:r>
            <a:r>
              <a:rPr lang="vi-VN" sz="2400" dirty="0"/>
              <a:t>Tế bào trứng (giao tử cái) được hình thành và phát triển trong cơ quan sinh dục cái, tinh trùng (giao tử đực) được hình thành trong cơ quan sinh dục đực.</a:t>
            </a:r>
            <a:endParaRPr lang="en-US" sz="2400" dirty="0"/>
          </a:p>
        </p:txBody>
      </p:sp>
      <p:pic>
        <p:nvPicPr>
          <p:cNvPr id="19458" name="Picture 2" descr="Sperm cell anatomy educational flat Royalty Free Vector">
            <a:extLst>
              <a:ext uri="{FF2B5EF4-FFF2-40B4-BE49-F238E27FC236}">
                <a16:creationId xmlns:a16="http://schemas.microsoft.com/office/drawing/2014/main" id="{A163586C-32C1-4AE7-9AB3-87449B5B4615}"/>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25926"/>
          <a:stretch/>
        </p:blipFill>
        <p:spPr bwMode="auto">
          <a:xfrm rot="1063860">
            <a:off x="6785759" y="1777871"/>
            <a:ext cx="4970775" cy="397662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tructure of female egg ovum cell icon of human Vector Image">
            <a:extLst>
              <a:ext uri="{FF2B5EF4-FFF2-40B4-BE49-F238E27FC236}">
                <a16:creationId xmlns:a16="http://schemas.microsoft.com/office/drawing/2014/main" id="{3AC2BF78-B189-40EE-BE43-6E32FB12207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2619" b="17751"/>
          <a:stretch/>
        </p:blipFill>
        <p:spPr bwMode="auto">
          <a:xfrm>
            <a:off x="1645543" y="2583543"/>
            <a:ext cx="4187399" cy="314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1930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C9AB811C-4684-463D-9F65-B138EFC22D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8301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1446CAF-A0EB-428B-B704-FB919656FA84}"/>
              </a:ext>
            </a:extLst>
          </p:cNvPr>
          <p:cNvSpPr txBox="1"/>
          <p:nvPr/>
        </p:nvSpPr>
        <p:spPr>
          <a:xfrm>
            <a:off x="2001659" y="1171948"/>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Thụ tinh: </a:t>
            </a:r>
            <a:r>
              <a:rPr lang="vi-VN" sz="2400" dirty="0"/>
              <a:t>là sự kết hợp của giao tử cái với giao tử đực tạo thành hợp tử. Ở một số động vật, quá trình thụ tinh diễn ra ở bên ngoài cơ thể cá thể cái, ví dụ như cá chép, ếch,...</a:t>
            </a:r>
          </a:p>
        </p:txBody>
      </p:sp>
      <p:pic>
        <p:nvPicPr>
          <p:cNvPr id="17410" name="Picture 2" descr="Cho ví dụ về những loài động vật thụ tinh ngoài, tại sao thụ tinh ngoài  phải thực hiện trong môi trường nước? - Điểm chuẩn lớp 10 (SKGV)-Airdrop,  Claim, IDO, MMO,">
            <a:extLst>
              <a:ext uri="{FF2B5EF4-FFF2-40B4-BE49-F238E27FC236}">
                <a16:creationId xmlns:a16="http://schemas.microsoft.com/office/drawing/2014/main" id="{B807241C-62C0-432E-B2AD-425E9B0424D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37" r="1667" b="4469"/>
          <a:stretch/>
        </p:blipFill>
        <p:spPr bwMode="auto">
          <a:xfrm>
            <a:off x="0" y="2670151"/>
            <a:ext cx="6096000" cy="418784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á 7 Màu Thụ Tinh Như Thế Nào - Cách Nuôi Cá Bảy Màu Sinh Sản">
            <a:extLst>
              <a:ext uri="{FF2B5EF4-FFF2-40B4-BE49-F238E27FC236}">
                <a16:creationId xmlns:a16="http://schemas.microsoft.com/office/drawing/2014/main" id="{B9E1E9F7-8216-4036-9BCA-79A6A6AAC1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511" r="4511"/>
          <a:stretch/>
        </p:blipFill>
        <p:spPr bwMode="auto">
          <a:xfrm>
            <a:off x="6096000" y="2670150"/>
            <a:ext cx="6096000" cy="418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8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084C5B54-2A23-4982-9810-9D2C4AD8A9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2959"/>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A5DD9A6-2F04-421C-9141-63785C625F28}"/>
              </a:ext>
            </a:extLst>
          </p:cNvPr>
          <p:cNvSpPr txBox="1"/>
          <p:nvPr/>
        </p:nvSpPr>
        <p:spPr>
          <a:xfrm>
            <a:off x="1966341" y="901894"/>
            <a:ext cx="900645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b="1" dirty="0"/>
              <a:t>Ngược lại, </a:t>
            </a:r>
            <a:r>
              <a:rPr lang="vi-VN" sz="2400" dirty="0"/>
              <a:t>nhiều loài khác có quá trình thụ tinh xảy ra trong cơ quan sinh dục của con cái như các loài thuộc lớp Chim, Thú (trong đó có con người).</a:t>
            </a:r>
          </a:p>
        </p:txBody>
      </p:sp>
      <p:pic>
        <p:nvPicPr>
          <p:cNvPr id="14338" name="Picture 2" descr="Should China's single women be allowed to freeze eggs? - CGTN">
            <a:extLst>
              <a:ext uri="{FF2B5EF4-FFF2-40B4-BE49-F238E27FC236}">
                <a16:creationId xmlns:a16="http://schemas.microsoft.com/office/drawing/2014/main" id="{F94CF89A-5C7B-4150-A786-2F29CA6B0D6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5" b="9947"/>
          <a:stretch/>
        </p:blipFill>
        <p:spPr bwMode="auto">
          <a:xfrm>
            <a:off x="0" y="2322286"/>
            <a:ext cx="12192000"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9864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360B562C-85BB-47DA-8254-081A80F8B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219895"/>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C0B403-35A7-4680-8AFE-5F2782525407}"/>
              </a:ext>
            </a:extLst>
          </p:cNvPr>
          <p:cNvSpPr txBox="1"/>
          <p:nvPr/>
        </p:nvSpPr>
        <p:spPr>
          <a:xfrm>
            <a:off x="2001659" y="1108833"/>
            <a:ext cx="9424889"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a:t>Phát triển phôi: </a:t>
            </a:r>
            <a:r>
              <a:rPr lang="vi-VN" sz="2400"/>
              <a:t>Hợp tử phân chia và phát triển thành phôi. Phôi có thể phát triển thành cơ thể con ở bên ngoài cơ thể mẹ (đối với loài đẻ trứng) hoặc ở bên trong cơ thể mẹ (đối với loài đẻ con).</a:t>
            </a:r>
          </a:p>
        </p:txBody>
      </p:sp>
      <p:pic>
        <p:nvPicPr>
          <p:cNvPr id="18434" name="Picture 2" descr="Human embryo animation of development in Environments - UE Marketplace">
            <a:extLst>
              <a:ext uri="{FF2B5EF4-FFF2-40B4-BE49-F238E27FC236}">
                <a16:creationId xmlns:a16="http://schemas.microsoft.com/office/drawing/2014/main" id="{521FD630-A3AE-4316-AF33-A5500B27EB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451" b="15561"/>
          <a:stretch/>
        </p:blipFill>
        <p:spPr bwMode="auto">
          <a:xfrm>
            <a:off x="0" y="2744036"/>
            <a:ext cx="12192000" cy="41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8345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15"/>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16"/>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17"/>
          <a:stretch>
            <a:fillRect/>
          </a:stretch>
        </p:blipFill>
        <p:spPr>
          <a:xfrm>
            <a:off x="3594100" y="-318449"/>
            <a:ext cx="820738" cy="906856"/>
          </a:xfrm>
          <a:prstGeom prst="rect">
            <a:avLst/>
          </a:prstGeom>
        </p:spPr>
      </p:pic>
      <p:grpSp>
        <p:nvGrpSpPr>
          <p:cNvPr id="61" name="Group 60">
            <a:extLst>
              <a:ext uri="{FF2B5EF4-FFF2-40B4-BE49-F238E27FC236}">
                <a16:creationId xmlns:a16="http://schemas.microsoft.com/office/drawing/2014/main" id="{8B820783-1FE7-404B-9071-0AAC5A2FD6F1}"/>
              </a:ext>
            </a:extLst>
          </p:cNvPr>
          <p:cNvGrpSpPr/>
          <p:nvPr/>
        </p:nvGrpSpPr>
        <p:grpSpPr>
          <a:xfrm>
            <a:off x="693147" y="1008215"/>
            <a:ext cx="4638878" cy="4942603"/>
            <a:chOff x="693147" y="1008215"/>
            <a:chExt cx="4638878" cy="4942603"/>
          </a:xfrm>
        </p:grpSpPr>
        <p:pic>
          <p:nvPicPr>
            <p:cNvPr id="13314" name="Picture 2" descr="Chicken life cycle set Royalty Free Vector Image">
              <a:extLst>
                <a:ext uri="{FF2B5EF4-FFF2-40B4-BE49-F238E27FC236}">
                  <a16:creationId xmlns:a16="http://schemas.microsoft.com/office/drawing/2014/main" id="{5DDA8063-D883-41ED-B96F-17E7FF47DA9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455" b="84773" l="67000" r="87000">
                          <a14:foregroundMark x1="87000" y1="68068" x2="87000" y2="68068"/>
                          <a14:foregroundMark x1="86700" y1="72386" x2="85900" y2="75341"/>
                          <a14:foregroundMark x1="81400" y1="56591" x2="80000" y2="56818"/>
                          <a14:foregroundMark x1="79300" y1="55909" x2="79300" y2="55909"/>
                          <a14:foregroundMark x1="79400" y1="55568" x2="79400" y2="55568"/>
                          <a14:foregroundMark x1="79800" y1="56250" x2="79800" y2="56250"/>
                          <a14:foregroundMark x1="79300" y1="56136" x2="77400" y2="57159"/>
                          <a14:foregroundMark x1="76500" y1="57159" x2="75900" y2="57727"/>
                          <a14:foregroundMark x1="75900" y1="57500" x2="74100" y2="59205"/>
                          <a14:foregroundMark x1="73700" y1="59659" x2="72100" y2="61932"/>
                          <a14:foregroundMark x1="71600" y1="61932" x2="70600" y2="63636"/>
                          <a14:foregroundMark x1="75500" y1="56932" x2="75500" y2="56932"/>
                          <a14:foregroundMark x1="81500" y1="55682" x2="81500" y2="55682"/>
                          <a14:foregroundMark x1="81900" y1="57045" x2="82400" y2="57955"/>
                          <a14:foregroundMark x1="81400" y1="57727" x2="81300" y2="57955"/>
                          <a14:foregroundMark x1="83500" y1="58523" x2="83500" y2="58523"/>
                          <a14:foregroundMark x1="83000" y1="57614" x2="85400" y2="64205"/>
                          <a14:foregroundMark x1="85400" y1="64205" x2="85900" y2="74432"/>
                          <a14:foregroundMark x1="85600" y1="61136" x2="85500" y2="60909"/>
                          <a14:foregroundMark x1="85200" y1="60682" x2="85200" y2="60682"/>
                          <a14:foregroundMark x1="85200" y1="62159" x2="85400" y2="63068"/>
                          <a14:foregroundMark x1="85700" y1="64432" x2="85700" y2="66477"/>
                          <a14:foregroundMark x1="86100" y1="67386" x2="86100" y2="68068"/>
                          <a14:foregroundMark x1="86100" y1="69886" x2="86000" y2="70227"/>
                          <a14:foregroundMark x1="85600" y1="75568" x2="85200" y2="76818"/>
                          <a14:foregroundMark x1="68600" y1="68182" x2="67800" y2="74318"/>
                          <a14:foregroundMark x1="67000" y1="74432" x2="67000" y2="74432"/>
                          <a14:foregroundMark x1="67000" y1="75682" x2="67000" y2="75682"/>
                          <a14:foregroundMark x1="67700" y1="77614" x2="67700" y2="77614"/>
                          <a14:foregroundMark x1="67700" y1="78636" x2="67700" y2="78636"/>
                          <a14:foregroundMark x1="68500" y1="79773" x2="68500" y2="79773"/>
                          <a14:foregroundMark x1="69400" y1="80909" x2="70700" y2="82045"/>
                          <a14:foregroundMark x1="83800" y1="80000" x2="83800" y2="80000"/>
                          <a14:foregroundMark x1="71800" y1="82841" x2="71800" y2="82841"/>
                          <a14:foregroundMark x1="73500" y1="83636" x2="73500" y2="83636"/>
                          <a14:foregroundMark x1="74700" y1="83977" x2="74700" y2="83977"/>
                          <a14:foregroundMark x1="75200" y1="84205" x2="76700" y2="84773"/>
                          <a14:foregroundMark x1="76900" y1="84318" x2="78800" y2="84318"/>
                          <a14:foregroundMark x1="79000" y1="83977" x2="80100" y2="83409"/>
                          <a14:foregroundMark x1="83800" y1="80455" x2="80000" y2="83409"/>
                          <a14:foregroundMark x1="79600" y1="82955" x2="76600" y2="83295"/>
                          <a14:foregroundMark x1="70100" y1="64432" x2="67800" y2="69318"/>
                          <a14:foregroundMark x1="67400" y1="70795" x2="67100" y2="73182"/>
                          <a14:foregroundMark x1="67700" y1="74318" x2="68000" y2="76932"/>
                          <a14:foregroundMark x1="68200" y1="77500" x2="69800" y2="79886"/>
                          <a14:foregroundMark x1="69900" y1="80341" x2="71800" y2="81932"/>
                          <a14:foregroundMark x1="72500" y1="82273" x2="74700" y2="83523"/>
                          <a14:backgroundMark x1="76700" y1="84886" x2="76700" y2="84886"/>
                          <a14:backgroundMark x1="76400" y1="84886" x2="76400" y2="84886"/>
                          <a14:backgroundMark x1="76200" y1="84773" x2="76200" y2="84773"/>
                        </a14:backgroundRemoval>
                      </a14:imgEffect>
                    </a14:imgLayer>
                  </a14:imgProps>
                </a:ext>
                <a:ext uri="{28A0092B-C50C-407E-A947-70E740481C1C}">
                  <a14:useLocalDpi xmlns:a14="http://schemas.microsoft.com/office/drawing/2010/main" val="0"/>
                </a:ext>
              </a:extLst>
            </a:blip>
            <a:srcRect l="66192" t="54571" r="12475" b="14891"/>
            <a:stretch/>
          </p:blipFill>
          <p:spPr bwMode="auto">
            <a:xfrm rot="20524835">
              <a:off x="2999939" y="5019536"/>
              <a:ext cx="724771" cy="9129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318" name="Picture 6" descr="One cock Royalty Free Vector Image - VectorStock">
              <a:extLst>
                <a:ext uri="{FF2B5EF4-FFF2-40B4-BE49-F238E27FC236}">
                  <a16:creationId xmlns:a16="http://schemas.microsoft.com/office/drawing/2014/main" id="{3011F6CD-CD57-4B09-90B2-86C5CDBDD73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8687"/>
            <a:stretch/>
          </p:blipFill>
          <p:spPr bwMode="auto">
            <a:xfrm>
              <a:off x="4438242" y="1028700"/>
              <a:ext cx="893783"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hicken Royalty Free Vector Image - VectorStock">
              <a:extLst>
                <a:ext uri="{FF2B5EF4-FFF2-40B4-BE49-F238E27FC236}">
                  <a16:creationId xmlns:a16="http://schemas.microsoft.com/office/drawing/2014/main" id="{1B96FF61-BE55-46E5-98EE-026FCF632DB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8138"/>
            <a:stretch/>
          </p:blipFill>
          <p:spPr bwMode="auto">
            <a:xfrm>
              <a:off x="1518832" y="1008215"/>
              <a:ext cx="786623" cy="10372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B6E753E-72AB-4A09-9F3B-23332078347A}"/>
                </a:ext>
              </a:extLst>
            </p:cNvPr>
            <p:cNvGrpSpPr/>
            <p:nvPr/>
          </p:nvGrpSpPr>
          <p:grpSpPr>
            <a:xfrm>
              <a:off x="1792149" y="2543577"/>
              <a:ext cx="300135" cy="481052"/>
              <a:chOff x="1652312" y="2623903"/>
              <a:chExt cx="481288" cy="771402"/>
            </a:xfrm>
          </p:grpSpPr>
          <p:sp>
            <p:nvSpPr>
              <p:cNvPr id="14" name="Oval 13">
                <a:extLst>
                  <a:ext uri="{FF2B5EF4-FFF2-40B4-BE49-F238E27FC236}">
                    <a16:creationId xmlns:a16="http://schemas.microsoft.com/office/drawing/2014/main" id="{3612FF2C-B937-47AB-AC57-E3653AEBDF8F}"/>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AEC6954-F3F0-4D7B-BE91-02DC9958FE14}"/>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7A9AC8D-BE52-44CF-9021-7856A66A6BF6}"/>
                </a:ext>
              </a:extLst>
            </p:cNvPr>
            <p:cNvGrpSpPr/>
            <p:nvPr/>
          </p:nvGrpSpPr>
          <p:grpSpPr>
            <a:xfrm>
              <a:off x="3045409" y="3122471"/>
              <a:ext cx="300135" cy="481052"/>
              <a:chOff x="1652312" y="2623903"/>
              <a:chExt cx="481288" cy="771402"/>
            </a:xfrm>
          </p:grpSpPr>
          <p:sp>
            <p:nvSpPr>
              <p:cNvPr id="22" name="Oval 21">
                <a:extLst>
                  <a:ext uri="{FF2B5EF4-FFF2-40B4-BE49-F238E27FC236}">
                    <a16:creationId xmlns:a16="http://schemas.microsoft.com/office/drawing/2014/main" id="{6DA54C28-CAB0-4874-A1D1-5CB13CB79400}"/>
                  </a:ext>
                </a:extLst>
              </p:cNvPr>
              <p:cNvSpPr/>
              <p:nvPr/>
            </p:nvSpPr>
            <p:spPr>
              <a:xfrm>
                <a:off x="1652312" y="2623903"/>
                <a:ext cx="481288" cy="771402"/>
              </a:xfrm>
              <a:prstGeom prst="ellipse">
                <a:avLst/>
              </a:prstGeom>
              <a:solidFill>
                <a:srgbClr val="FC6C2C"/>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F531F-EDCE-4C8F-899F-25D113142212}"/>
                  </a:ext>
                </a:extLst>
              </p:cNvPr>
              <p:cNvSpPr/>
              <p:nvPr/>
            </p:nvSpPr>
            <p:spPr>
              <a:xfrm>
                <a:off x="1760456" y="3050976"/>
                <a:ext cx="265000" cy="327660"/>
              </a:xfrm>
              <a:prstGeom prst="ellipse">
                <a:avLst/>
              </a:prstGeom>
              <a:solidFill>
                <a:srgbClr val="921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22" name="Picture 10" descr="Sperm - Sperm Svg Free, HD Png Download - kindpng">
              <a:extLst>
                <a:ext uri="{FF2B5EF4-FFF2-40B4-BE49-F238E27FC236}">
                  <a16:creationId xmlns:a16="http://schemas.microsoft.com/office/drawing/2014/main" id="{C8C8B748-5CA9-4535-AE28-BF74E4004D55}"/>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4594911"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perm - Sperm Svg Free, HD Png Download - kindpng">
              <a:extLst>
                <a:ext uri="{FF2B5EF4-FFF2-40B4-BE49-F238E27FC236}">
                  <a16:creationId xmlns:a16="http://schemas.microsoft.com/office/drawing/2014/main" id="{6E53A376-31B4-4165-A1D4-53353AEF4677}"/>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3436361"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D711ACA-4960-4726-8591-CC29A336FCA4}"/>
                </a:ext>
              </a:extLst>
            </p:cNvPr>
            <p:cNvSpPr txBox="1">
              <a:spLocks noChangeAspect="1"/>
            </p:cNvSpPr>
            <p:nvPr>
              <p:custDataLst>
                <p:tags r:id="rId4"/>
              </p:custDataLst>
            </p:nvPr>
          </p:nvSpPr>
          <p:spPr>
            <a:xfrm>
              <a:off x="2310069" y="1765844"/>
              <a:ext cx="672604" cy="150193"/>
            </a:xfrm>
            <a:custGeom>
              <a:avLst/>
              <a:gdLst/>
              <a:ahLst/>
              <a:cxnLst/>
              <a:rect l="l" t="t" r="r" b="b"/>
              <a:pathLst>
                <a:path w="410478" h="91660">
                  <a:moveTo>
                    <a:pt x="352718" y="59313"/>
                  </a:moveTo>
                  <a:cubicBezTo>
                    <a:pt x="350542" y="60038"/>
                    <a:pt x="347095" y="60905"/>
                    <a:pt x="342379" y="61913"/>
                  </a:cubicBezTo>
                  <a:cubicBezTo>
                    <a:pt x="337663" y="62920"/>
                    <a:pt x="334580" y="63908"/>
                    <a:pt x="333129" y="64875"/>
                  </a:cubicBezTo>
                  <a:cubicBezTo>
                    <a:pt x="330912" y="66447"/>
                    <a:pt x="329803" y="68442"/>
                    <a:pt x="329803" y="70861"/>
                  </a:cubicBezTo>
                  <a:cubicBezTo>
                    <a:pt x="329803" y="73239"/>
                    <a:pt x="330690" y="75295"/>
                    <a:pt x="332464" y="77028"/>
                  </a:cubicBezTo>
                  <a:cubicBezTo>
                    <a:pt x="334237" y="78761"/>
                    <a:pt x="336495" y="79628"/>
                    <a:pt x="339235" y="79628"/>
                  </a:cubicBezTo>
                  <a:cubicBezTo>
                    <a:pt x="342299" y="79628"/>
                    <a:pt x="345221" y="78620"/>
                    <a:pt x="348002" y="76605"/>
                  </a:cubicBezTo>
                  <a:cubicBezTo>
                    <a:pt x="350058" y="75073"/>
                    <a:pt x="351408" y="73199"/>
                    <a:pt x="352053" y="70982"/>
                  </a:cubicBezTo>
                  <a:cubicBezTo>
                    <a:pt x="352497" y="69531"/>
                    <a:pt x="352718" y="66770"/>
                    <a:pt x="352718" y="62699"/>
                  </a:cubicBezTo>
                  <a:close/>
                  <a:moveTo>
                    <a:pt x="133643" y="59313"/>
                  </a:moveTo>
                  <a:cubicBezTo>
                    <a:pt x="131467" y="60038"/>
                    <a:pt x="128020" y="60905"/>
                    <a:pt x="123304" y="61913"/>
                  </a:cubicBezTo>
                  <a:cubicBezTo>
                    <a:pt x="118588" y="62920"/>
                    <a:pt x="115505" y="63908"/>
                    <a:pt x="114054" y="64875"/>
                  </a:cubicBezTo>
                  <a:cubicBezTo>
                    <a:pt x="111837" y="66447"/>
                    <a:pt x="110728" y="68442"/>
                    <a:pt x="110728" y="70861"/>
                  </a:cubicBezTo>
                  <a:cubicBezTo>
                    <a:pt x="110728" y="73239"/>
                    <a:pt x="111615" y="75295"/>
                    <a:pt x="113389" y="77028"/>
                  </a:cubicBezTo>
                  <a:cubicBezTo>
                    <a:pt x="115162" y="78761"/>
                    <a:pt x="117419"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393488" y="25938"/>
                  </a:moveTo>
                  <a:lnTo>
                    <a:pt x="410478" y="25938"/>
                  </a:lnTo>
                  <a:lnTo>
                    <a:pt x="410478" y="90148"/>
                  </a:lnTo>
                  <a:lnTo>
                    <a:pt x="393488" y="90148"/>
                  </a:lnTo>
                  <a:close/>
                  <a:moveTo>
                    <a:pt x="342379" y="24487"/>
                  </a:moveTo>
                  <a:cubicBezTo>
                    <a:pt x="349957" y="24487"/>
                    <a:pt x="355600" y="25384"/>
                    <a:pt x="359309" y="27177"/>
                  </a:cubicBezTo>
                  <a:cubicBezTo>
                    <a:pt x="363017" y="28971"/>
                    <a:pt x="365627" y="31249"/>
                    <a:pt x="367138" y="34010"/>
                  </a:cubicBezTo>
                  <a:cubicBezTo>
                    <a:pt x="368650" y="36771"/>
                    <a:pt x="369406" y="41839"/>
                    <a:pt x="369406" y="49216"/>
                  </a:cubicBezTo>
                  <a:lnTo>
                    <a:pt x="369224" y="69047"/>
                  </a:lnTo>
                  <a:cubicBezTo>
                    <a:pt x="369224" y="74690"/>
                    <a:pt x="369496" y="78852"/>
                    <a:pt x="370041" y="81532"/>
                  </a:cubicBezTo>
                  <a:cubicBezTo>
                    <a:pt x="370585" y="84213"/>
                    <a:pt x="371602" y="87085"/>
                    <a:pt x="373094" y="90148"/>
                  </a:cubicBezTo>
                  <a:lnTo>
                    <a:pt x="356286" y="90148"/>
                  </a:lnTo>
                  <a:cubicBezTo>
                    <a:pt x="355842" y="89019"/>
                    <a:pt x="355298" y="87347"/>
                    <a:pt x="354653" y="85130"/>
                  </a:cubicBezTo>
                  <a:cubicBezTo>
                    <a:pt x="354371" y="84122"/>
                    <a:pt x="354169" y="83457"/>
                    <a:pt x="354048" y="83135"/>
                  </a:cubicBezTo>
                  <a:cubicBezTo>
                    <a:pt x="351146" y="85956"/>
                    <a:pt x="348043" y="88072"/>
                    <a:pt x="344737" y="89483"/>
                  </a:cubicBezTo>
                  <a:cubicBezTo>
                    <a:pt x="341432" y="90894"/>
                    <a:pt x="337905" y="91599"/>
                    <a:pt x="334157" y="91599"/>
                  </a:cubicBezTo>
                  <a:cubicBezTo>
                    <a:pt x="327546" y="91599"/>
                    <a:pt x="322336" y="89805"/>
                    <a:pt x="318527" y="86218"/>
                  </a:cubicBezTo>
                  <a:cubicBezTo>
                    <a:pt x="314718" y="82631"/>
                    <a:pt x="312814" y="78096"/>
                    <a:pt x="312814" y="72614"/>
                  </a:cubicBezTo>
                  <a:cubicBezTo>
                    <a:pt x="312814" y="68987"/>
                    <a:pt x="313680" y="65752"/>
                    <a:pt x="315414" y="62910"/>
                  </a:cubicBezTo>
                  <a:cubicBezTo>
                    <a:pt x="317147" y="60069"/>
                    <a:pt x="319575" y="57892"/>
                    <a:pt x="322699" y="56380"/>
                  </a:cubicBezTo>
                  <a:cubicBezTo>
                    <a:pt x="325823" y="54869"/>
                    <a:pt x="330327" y="53549"/>
                    <a:pt x="336212" y="52420"/>
                  </a:cubicBezTo>
                  <a:cubicBezTo>
                    <a:pt x="344153" y="50929"/>
                    <a:pt x="349655" y="49538"/>
                    <a:pt x="352718" y="48248"/>
                  </a:cubicBezTo>
                  <a:lnTo>
                    <a:pt x="352718" y="46555"/>
                  </a:lnTo>
                  <a:cubicBezTo>
                    <a:pt x="352718" y="43290"/>
                    <a:pt x="351912" y="40963"/>
                    <a:pt x="350300" y="39572"/>
                  </a:cubicBezTo>
                  <a:cubicBezTo>
                    <a:pt x="348688" y="38181"/>
                    <a:pt x="345644" y="37486"/>
                    <a:pt x="341170" y="37486"/>
                  </a:cubicBezTo>
                  <a:cubicBezTo>
                    <a:pt x="338147" y="37486"/>
                    <a:pt x="335789" y="38081"/>
                    <a:pt x="334096" y="39270"/>
                  </a:cubicBezTo>
                  <a:cubicBezTo>
                    <a:pt x="332403" y="40459"/>
                    <a:pt x="331033" y="42545"/>
                    <a:pt x="329985" y="45528"/>
                  </a:cubicBezTo>
                  <a:lnTo>
                    <a:pt x="314567" y="42746"/>
                  </a:lnTo>
                  <a:cubicBezTo>
                    <a:pt x="316300" y="36539"/>
                    <a:pt x="319283" y="31944"/>
                    <a:pt x="323515" y="28961"/>
                  </a:cubicBezTo>
                  <a:cubicBezTo>
                    <a:pt x="327748" y="25978"/>
                    <a:pt x="334036" y="24487"/>
                    <a:pt x="342379" y="24487"/>
                  </a:cubicBezTo>
                  <a:close/>
                  <a:moveTo>
                    <a:pt x="237390" y="24487"/>
                  </a:moveTo>
                  <a:cubicBezTo>
                    <a:pt x="241502" y="24487"/>
                    <a:pt x="245069" y="25333"/>
                    <a:pt x="248092" y="27026"/>
                  </a:cubicBezTo>
                  <a:cubicBezTo>
                    <a:pt x="251115" y="28719"/>
                    <a:pt x="253594" y="31279"/>
                    <a:pt x="255529" y="34705"/>
                  </a:cubicBezTo>
                  <a:cubicBezTo>
                    <a:pt x="258350" y="31279"/>
                    <a:pt x="261394" y="28719"/>
                    <a:pt x="264659" y="27026"/>
                  </a:cubicBezTo>
                  <a:cubicBezTo>
                    <a:pt x="267923" y="25333"/>
                    <a:pt x="271410" y="24487"/>
                    <a:pt x="275118" y="24487"/>
                  </a:cubicBezTo>
                  <a:cubicBezTo>
                    <a:pt x="279834" y="24487"/>
                    <a:pt x="283825" y="25444"/>
                    <a:pt x="287090" y="27359"/>
                  </a:cubicBezTo>
                  <a:cubicBezTo>
                    <a:pt x="290355" y="29273"/>
                    <a:pt x="292793" y="32085"/>
                    <a:pt x="294406" y="35793"/>
                  </a:cubicBezTo>
                  <a:cubicBezTo>
                    <a:pt x="295575" y="38534"/>
                    <a:pt x="296159" y="42968"/>
                    <a:pt x="296159" y="49095"/>
                  </a:cubicBezTo>
                  <a:lnTo>
                    <a:pt x="296159" y="90148"/>
                  </a:lnTo>
                  <a:lnTo>
                    <a:pt x="279169" y="90148"/>
                  </a:lnTo>
                  <a:lnTo>
                    <a:pt x="279169" y="53448"/>
                  </a:lnTo>
                  <a:cubicBezTo>
                    <a:pt x="279169" y="47079"/>
                    <a:pt x="278585" y="42968"/>
                    <a:pt x="277416" y="41114"/>
                  </a:cubicBezTo>
                  <a:cubicBezTo>
                    <a:pt x="275844" y="38695"/>
                    <a:pt x="273425" y="37486"/>
                    <a:pt x="270161" y="37486"/>
                  </a:cubicBezTo>
                  <a:cubicBezTo>
                    <a:pt x="267782" y="37486"/>
                    <a:pt x="265545" y="38212"/>
                    <a:pt x="263449" y="39663"/>
                  </a:cubicBezTo>
                  <a:cubicBezTo>
                    <a:pt x="261353" y="41114"/>
                    <a:pt x="259842" y="43240"/>
                    <a:pt x="258915" y="46041"/>
                  </a:cubicBezTo>
                  <a:cubicBezTo>
                    <a:pt x="257988" y="48843"/>
                    <a:pt x="257524" y="53267"/>
                    <a:pt x="257524" y="59313"/>
                  </a:cubicBezTo>
                  <a:lnTo>
                    <a:pt x="257524" y="90148"/>
                  </a:lnTo>
                  <a:lnTo>
                    <a:pt x="240534" y="90148"/>
                  </a:lnTo>
                  <a:lnTo>
                    <a:pt x="240534" y="54960"/>
                  </a:lnTo>
                  <a:cubicBezTo>
                    <a:pt x="240534" y="48712"/>
                    <a:pt x="240232" y="44681"/>
                    <a:pt x="239628" y="42867"/>
                  </a:cubicBezTo>
                  <a:cubicBezTo>
                    <a:pt x="239023" y="41053"/>
                    <a:pt x="238086" y="39703"/>
                    <a:pt x="236816" y="38816"/>
                  </a:cubicBezTo>
                  <a:cubicBezTo>
                    <a:pt x="235546" y="37930"/>
                    <a:pt x="233823" y="37486"/>
                    <a:pt x="231647" y="37486"/>
                  </a:cubicBezTo>
                  <a:cubicBezTo>
                    <a:pt x="229027" y="37486"/>
                    <a:pt x="226669" y="38192"/>
                    <a:pt x="224573" y="39602"/>
                  </a:cubicBezTo>
                  <a:cubicBezTo>
                    <a:pt x="222477" y="41013"/>
                    <a:pt x="220975" y="43049"/>
                    <a:pt x="220068" y="45709"/>
                  </a:cubicBezTo>
                  <a:cubicBezTo>
                    <a:pt x="219161" y="48369"/>
                    <a:pt x="218708" y="52783"/>
                    <a:pt x="218708" y="58950"/>
                  </a:cubicBezTo>
                  <a:lnTo>
                    <a:pt x="218708" y="90148"/>
                  </a:lnTo>
                  <a:lnTo>
                    <a:pt x="201718" y="90148"/>
                  </a:lnTo>
                  <a:lnTo>
                    <a:pt x="201718" y="25938"/>
                  </a:lnTo>
                  <a:lnTo>
                    <a:pt x="217378" y="25938"/>
                  </a:lnTo>
                  <a:lnTo>
                    <a:pt x="217378" y="34705"/>
                  </a:lnTo>
                  <a:cubicBezTo>
                    <a:pt x="222980" y="27893"/>
                    <a:pt x="229651" y="24487"/>
                    <a:pt x="237390" y="24487"/>
                  </a:cubicBezTo>
                  <a:close/>
                  <a:moveTo>
                    <a:pt x="123304" y="24487"/>
                  </a:moveTo>
                  <a:cubicBezTo>
                    <a:pt x="130882" y="24487"/>
                    <a:pt x="136525" y="25384"/>
                    <a:pt x="140234" y="27177"/>
                  </a:cubicBezTo>
                  <a:cubicBezTo>
                    <a:pt x="143942" y="28971"/>
                    <a:pt x="146552" y="31249"/>
                    <a:pt x="148063" y="34010"/>
                  </a:cubicBezTo>
                  <a:cubicBezTo>
                    <a:pt x="149575" y="36771"/>
                    <a:pt x="150331" y="41839"/>
                    <a:pt x="150331" y="49216"/>
                  </a:cubicBezTo>
                  <a:lnTo>
                    <a:pt x="150149" y="69047"/>
                  </a:lnTo>
                  <a:cubicBezTo>
                    <a:pt x="150149" y="74690"/>
                    <a:pt x="150421" y="78852"/>
                    <a:pt x="150965" y="81532"/>
                  </a:cubicBezTo>
                  <a:cubicBezTo>
                    <a:pt x="151510" y="84213"/>
                    <a:pt x="152527" y="87085"/>
                    <a:pt x="154019" y="90148"/>
                  </a:cubicBezTo>
                  <a:lnTo>
                    <a:pt x="137211" y="90148"/>
                  </a:lnTo>
                  <a:cubicBezTo>
                    <a:pt x="136767" y="89019"/>
                    <a:pt x="136223" y="87347"/>
                    <a:pt x="135578" y="85130"/>
                  </a:cubicBezTo>
                  <a:cubicBezTo>
                    <a:pt x="135296" y="84122"/>
                    <a:pt x="135094" y="83457"/>
                    <a:pt x="134973" y="83135"/>
                  </a:cubicBezTo>
                  <a:cubicBezTo>
                    <a:pt x="132071" y="85956"/>
                    <a:pt x="128968" y="88072"/>
                    <a:pt x="125662" y="89483"/>
                  </a:cubicBezTo>
                  <a:cubicBezTo>
                    <a:pt x="122357" y="90894"/>
                    <a:pt x="118830" y="91599"/>
                    <a:pt x="115082" y="91599"/>
                  </a:cubicBezTo>
                  <a:cubicBezTo>
                    <a:pt x="108471" y="91599"/>
                    <a:pt x="103261" y="89805"/>
                    <a:pt x="99452" y="86218"/>
                  </a:cubicBezTo>
                  <a:cubicBezTo>
                    <a:pt x="95643" y="82631"/>
                    <a:pt x="93739" y="78096"/>
                    <a:pt x="93739" y="72614"/>
                  </a:cubicBezTo>
                  <a:cubicBezTo>
                    <a:pt x="93739" y="68987"/>
                    <a:pt x="94605" y="65752"/>
                    <a:pt x="96339" y="62910"/>
                  </a:cubicBezTo>
                  <a:cubicBezTo>
                    <a:pt x="98072" y="60069"/>
                    <a:pt x="100500" y="57892"/>
                    <a:pt x="103624" y="56380"/>
                  </a:cubicBezTo>
                  <a:cubicBezTo>
                    <a:pt x="106748" y="54869"/>
                    <a:pt x="111252" y="53549"/>
                    <a:pt x="117137" y="52420"/>
                  </a:cubicBezTo>
                  <a:cubicBezTo>
                    <a:pt x="125078" y="50929"/>
                    <a:pt x="130580" y="49538"/>
                    <a:pt x="133643" y="48248"/>
                  </a:cubicBezTo>
                  <a:lnTo>
                    <a:pt x="133643" y="46555"/>
                  </a:lnTo>
                  <a:cubicBezTo>
                    <a:pt x="133643" y="43290"/>
                    <a:pt x="132837" y="40963"/>
                    <a:pt x="131225" y="39572"/>
                  </a:cubicBezTo>
                  <a:cubicBezTo>
                    <a:pt x="129613" y="38181"/>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8"/>
                    <a:pt x="114961" y="24487"/>
                    <a:pt x="123304" y="24487"/>
                  </a:cubicBezTo>
                  <a:close/>
                  <a:moveTo>
                    <a:pt x="393488" y="1512"/>
                  </a:moveTo>
                  <a:lnTo>
                    <a:pt x="410478" y="1512"/>
                  </a:lnTo>
                  <a:lnTo>
                    <a:pt x="410478" y="17232"/>
                  </a:lnTo>
                  <a:lnTo>
                    <a:pt x="393488" y="17232"/>
                  </a:lnTo>
                  <a:close/>
                  <a:moveTo>
                    <a:pt x="342682" y="0"/>
                  </a:moveTo>
                  <a:lnTo>
                    <a:pt x="361727" y="0"/>
                  </a:lnTo>
                  <a:lnTo>
                    <a:pt x="345100" y="18078"/>
                  </a:lnTo>
                  <a:lnTo>
                    <a:pt x="334338" y="18078"/>
                  </a:ln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8" y="29384"/>
                  </a:lnTo>
                  <a:cubicBezTo>
                    <a:pt x="62719" y="25031"/>
                    <a:pt x="60371" y="21595"/>
                    <a:pt x="56925" y="19076"/>
                  </a:cubicBezTo>
                  <a:cubicBezTo>
                    <a:pt x="53478" y="16556"/>
                    <a:pt x="49176" y="15297"/>
                    <a:pt x="44016" y="15297"/>
                  </a:cubicBezTo>
                  <a:cubicBezTo>
                    <a:pt x="36197" y="15297"/>
                    <a:pt x="29979" y="17776"/>
                    <a:pt x="25364" y="22734"/>
                  </a:cubicBezTo>
                  <a:cubicBezTo>
                    <a:pt x="20749" y="27691"/>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59"/>
                  </a:lnTo>
                  <a:lnTo>
                    <a:pt x="44319" y="57559"/>
                  </a:lnTo>
                  <a:lnTo>
                    <a:pt x="44319" y="42625"/>
                  </a:lnTo>
                  <a:lnTo>
                    <a:pt x="82893" y="42625"/>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5"/>
                    <a:pt x="8666" y="76373"/>
                    <a:pt x="5200" y="69138"/>
                  </a:cubicBezTo>
                  <a:cubicBezTo>
                    <a:pt x="1734" y="61903"/>
                    <a:pt x="0" y="54032"/>
                    <a:pt x="0" y="45528"/>
                  </a:cubicBezTo>
                  <a:cubicBezTo>
                    <a:pt x="0" y="36297"/>
                    <a:pt x="1935" y="28094"/>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0" name="TextBox 49">
              <a:extLst>
                <a:ext uri="{FF2B5EF4-FFF2-40B4-BE49-F238E27FC236}">
                  <a16:creationId xmlns:a16="http://schemas.microsoft.com/office/drawing/2014/main" id="{292A87D9-9101-4961-83AE-8FB34A04F867}"/>
                </a:ext>
              </a:extLst>
            </p:cNvPr>
            <p:cNvSpPr txBox="1">
              <a:spLocks noChangeAspect="1"/>
            </p:cNvSpPr>
            <p:nvPr>
              <p:custDataLst>
                <p:tags r:id="rId5"/>
              </p:custDataLst>
            </p:nvPr>
          </p:nvSpPr>
          <p:spPr>
            <a:xfrm>
              <a:off x="3669104" y="1746564"/>
              <a:ext cx="819198" cy="223703"/>
            </a:xfrm>
            <a:custGeom>
              <a:avLst/>
              <a:gdLst/>
              <a:ahLst/>
              <a:cxnLst/>
              <a:rect l="l" t="t" r="r" b="b"/>
              <a:pathLst>
                <a:path w="499942" h="136522">
                  <a:moveTo>
                    <a:pt x="133643" y="79628"/>
                  </a:moveTo>
                  <a:cubicBezTo>
                    <a:pt x="131467" y="80353"/>
                    <a:pt x="128020" y="81220"/>
                    <a:pt x="123304" y="82228"/>
                  </a:cubicBezTo>
                  <a:cubicBezTo>
                    <a:pt x="118588" y="83235"/>
                    <a:pt x="115505" y="84223"/>
                    <a:pt x="114054" y="85190"/>
                  </a:cubicBezTo>
                  <a:cubicBezTo>
                    <a:pt x="111837" y="86762"/>
                    <a:pt x="110728" y="88757"/>
                    <a:pt x="110728" y="91176"/>
                  </a:cubicBezTo>
                  <a:cubicBezTo>
                    <a:pt x="110728" y="93554"/>
                    <a:pt x="111615" y="95610"/>
                    <a:pt x="113389" y="97343"/>
                  </a:cubicBezTo>
                  <a:cubicBezTo>
                    <a:pt x="115162" y="99076"/>
                    <a:pt x="117420" y="99943"/>
                    <a:pt x="120160" y="99943"/>
                  </a:cubicBezTo>
                  <a:cubicBezTo>
                    <a:pt x="123224" y="99943"/>
                    <a:pt x="126146" y="98935"/>
                    <a:pt x="128927" y="96920"/>
                  </a:cubicBezTo>
                  <a:cubicBezTo>
                    <a:pt x="130983" y="95388"/>
                    <a:pt x="132333" y="93514"/>
                    <a:pt x="132978" y="91297"/>
                  </a:cubicBezTo>
                  <a:cubicBezTo>
                    <a:pt x="133422" y="89846"/>
                    <a:pt x="133643" y="87085"/>
                    <a:pt x="133643" y="83014"/>
                  </a:cubicBezTo>
                  <a:close/>
                  <a:moveTo>
                    <a:pt x="317916" y="58648"/>
                  </a:moveTo>
                  <a:cubicBezTo>
                    <a:pt x="313482" y="58648"/>
                    <a:pt x="309754" y="60341"/>
                    <a:pt x="306730" y="63726"/>
                  </a:cubicBezTo>
                  <a:cubicBezTo>
                    <a:pt x="303707" y="67112"/>
                    <a:pt x="302196" y="71989"/>
                    <a:pt x="302196" y="78358"/>
                  </a:cubicBezTo>
                  <a:cubicBezTo>
                    <a:pt x="302196" y="84727"/>
                    <a:pt x="303707" y="89604"/>
                    <a:pt x="306730" y="92990"/>
                  </a:cubicBezTo>
                  <a:cubicBezTo>
                    <a:pt x="309754" y="96376"/>
                    <a:pt x="313482" y="98068"/>
                    <a:pt x="317916" y="98068"/>
                  </a:cubicBezTo>
                  <a:cubicBezTo>
                    <a:pt x="322350" y="98068"/>
                    <a:pt x="326068" y="96376"/>
                    <a:pt x="329071" y="92990"/>
                  </a:cubicBezTo>
                  <a:cubicBezTo>
                    <a:pt x="332074" y="89604"/>
                    <a:pt x="333575" y="84686"/>
                    <a:pt x="333575" y="78237"/>
                  </a:cubicBezTo>
                  <a:cubicBezTo>
                    <a:pt x="333575" y="71949"/>
                    <a:pt x="332074" y="67112"/>
                    <a:pt x="329071" y="63726"/>
                  </a:cubicBezTo>
                  <a:cubicBezTo>
                    <a:pt x="326068" y="60341"/>
                    <a:pt x="322350" y="58648"/>
                    <a:pt x="317916" y="58648"/>
                  </a:cubicBezTo>
                  <a:close/>
                  <a:moveTo>
                    <a:pt x="468744" y="57801"/>
                  </a:moveTo>
                  <a:cubicBezTo>
                    <a:pt x="464673" y="57801"/>
                    <a:pt x="461317" y="59383"/>
                    <a:pt x="458677" y="62547"/>
                  </a:cubicBezTo>
                  <a:cubicBezTo>
                    <a:pt x="456037" y="65712"/>
                    <a:pt x="454717" y="70538"/>
                    <a:pt x="454717" y="77028"/>
                  </a:cubicBezTo>
                  <a:cubicBezTo>
                    <a:pt x="454717" y="83840"/>
                    <a:pt x="456037" y="88828"/>
                    <a:pt x="458677" y="91992"/>
                  </a:cubicBezTo>
                  <a:cubicBezTo>
                    <a:pt x="461317" y="95156"/>
                    <a:pt x="464572" y="96738"/>
                    <a:pt x="468442" y="96738"/>
                  </a:cubicBezTo>
                  <a:cubicBezTo>
                    <a:pt x="472593" y="96738"/>
                    <a:pt x="476100" y="95116"/>
                    <a:pt x="478962" y="91871"/>
                  </a:cubicBezTo>
                  <a:cubicBezTo>
                    <a:pt x="481824" y="88626"/>
                    <a:pt x="483255" y="83820"/>
                    <a:pt x="483255" y="77451"/>
                  </a:cubicBezTo>
                  <a:cubicBezTo>
                    <a:pt x="483255" y="70800"/>
                    <a:pt x="481884" y="65863"/>
                    <a:pt x="479143" y="62638"/>
                  </a:cubicBezTo>
                  <a:cubicBezTo>
                    <a:pt x="476402" y="59413"/>
                    <a:pt x="472936" y="57801"/>
                    <a:pt x="468744" y="57801"/>
                  </a:cubicBezTo>
                  <a:close/>
                  <a:moveTo>
                    <a:pt x="464391" y="44802"/>
                  </a:moveTo>
                  <a:cubicBezTo>
                    <a:pt x="472331" y="44802"/>
                    <a:pt x="478881" y="48289"/>
                    <a:pt x="484041" y="55262"/>
                  </a:cubicBezTo>
                  <a:lnTo>
                    <a:pt x="484041" y="46253"/>
                  </a:lnTo>
                  <a:lnTo>
                    <a:pt x="499942" y="46253"/>
                  </a:lnTo>
                  <a:lnTo>
                    <a:pt x="499942" y="103873"/>
                  </a:lnTo>
                  <a:cubicBezTo>
                    <a:pt x="499942" y="111451"/>
                    <a:pt x="499317" y="117114"/>
                    <a:pt x="498068" y="120862"/>
                  </a:cubicBezTo>
                  <a:cubicBezTo>
                    <a:pt x="496818" y="124611"/>
                    <a:pt x="495065" y="127553"/>
                    <a:pt x="492807" y="129690"/>
                  </a:cubicBezTo>
                  <a:cubicBezTo>
                    <a:pt x="490550" y="131826"/>
                    <a:pt x="487537" y="133499"/>
                    <a:pt x="483769" y="134708"/>
                  </a:cubicBezTo>
                  <a:cubicBezTo>
                    <a:pt x="480000" y="135917"/>
                    <a:pt x="475233" y="136522"/>
                    <a:pt x="469469" y="136522"/>
                  </a:cubicBezTo>
                  <a:cubicBezTo>
                    <a:pt x="458586" y="136522"/>
                    <a:pt x="450867" y="134658"/>
                    <a:pt x="446313" y="130929"/>
                  </a:cubicBezTo>
                  <a:cubicBezTo>
                    <a:pt x="441758" y="127201"/>
                    <a:pt x="439481" y="122475"/>
                    <a:pt x="439481" y="116751"/>
                  </a:cubicBezTo>
                  <a:cubicBezTo>
                    <a:pt x="439481" y="116187"/>
                    <a:pt x="439501" y="115502"/>
                    <a:pt x="439541" y="114695"/>
                  </a:cubicBezTo>
                  <a:lnTo>
                    <a:pt x="458949" y="117053"/>
                  </a:lnTo>
                  <a:cubicBezTo>
                    <a:pt x="459272" y="119311"/>
                    <a:pt x="460017" y="120862"/>
                    <a:pt x="461186" y="121709"/>
                  </a:cubicBezTo>
                  <a:cubicBezTo>
                    <a:pt x="462798" y="122918"/>
                    <a:pt x="465338" y="123523"/>
                    <a:pt x="468804" y="123523"/>
                  </a:cubicBezTo>
                  <a:cubicBezTo>
                    <a:pt x="473238" y="123523"/>
                    <a:pt x="476564" y="122858"/>
                    <a:pt x="478780" y="121528"/>
                  </a:cubicBezTo>
                  <a:cubicBezTo>
                    <a:pt x="480272" y="120641"/>
                    <a:pt x="481400" y="119210"/>
                    <a:pt x="482166" y="117235"/>
                  </a:cubicBezTo>
                  <a:cubicBezTo>
                    <a:pt x="482690" y="115824"/>
                    <a:pt x="482952" y="113224"/>
                    <a:pt x="482952" y="109435"/>
                  </a:cubicBezTo>
                  <a:lnTo>
                    <a:pt x="482952" y="100064"/>
                  </a:lnTo>
                  <a:cubicBezTo>
                    <a:pt x="477874" y="106997"/>
                    <a:pt x="471465" y="110463"/>
                    <a:pt x="463726" y="110463"/>
                  </a:cubicBezTo>
                  <a:cubicBezTo>
                    <a:pt x="455100" y="110463"/>
                    <a:pt x="448268" y="106815"/>
                    <a:pt x="443229" y="99520"/>
                  </a:cubicBezTo>
                  <a:cubicBezTo>
                    <a:pt x="439279" y="93756"/>
                    <a:pt x="437304" y="86581"/>
                    <a:pt x="437304" y="77995"/>
                  </a:cubicBezTo>
                  <a:cubicBezTo>
                    <a:pt x="437304" y="67233"/>
                    <a:pt x="439894" y="59010"/>
                    <a:pt x="445073" y="53327"/>
                  </a:cubicBezTo>
                  <a:cubicBezTo>
                    <a:pt x="450253" y="47644"/>
                    <a:pt x="456692" y="44802"/>
                    <a:pt x="464391" y="44802"/>
                  </a:cubicBezTo>
                  <a:close/>
                  <a:moveTo>
                    <a:pt x="401734" y="44802"/>
                  </a:moveTo>
                  <a:cubicBezTo>
                    <a:pt x="405483" y="44802"/>
                    <a:pt x="408909" y="45477"/>
                    <a:pt x="412012" y="46827"/>
                  </a:cubicBezTo>
                  <a:cubicBezTo>
                    <a:pt x="415116" y="48178"/>
                    <a:pt x="417464" y="49901"/>
                    <a:pt x="419056" y="51997"/>
                  </a:cubicBezTo>
                  <a:cubicBezTo>
                    <a:pt x="420648" y="54093"/>
                    <a:pt x="421757" y="56471"/>
                    <a:pt x="422382" y="59131"/>
                  </a:cubicBezTo>
                  <a:cubicBezTo>
                    <a:pt x="423006" y="61792"/>
                    <a:pt x="423319" y="65601"/>
                    <a:pt x="423319" y="70559"/>
                  </a:cubicBezTo>
                  <a:lnTo>
                    <a:pt x="423319" y="110463"/>
                  </a:lnTo>
                  <a:lnTo>
                    <a:pt x="406329" y="110463"/>
                  </a:lnTo>
                  <a:lnTo>
                    <a:pt x="406329" y="77693"/>
                  </a:lnTo>
                  <a:cubicBezTo>
                    <a:pt x="406329" y="70760"/>
                    <a:pt x="405966" y="66276"/>
                    <a:pt x="405241" y="64240"/>
                  </a:cubicBezTo>
                  <a:cubicBezTo>
                    <a:pt x="404515" y="62205"/>
                    <a:pt x="403336" y="60623"/>
                    <a:pt x="401704" y="59494"/>
                  </a:cubicBezTo>
                  <a:cubicBezTo>
                    <a:pt x="400071" y="58365"/>
                    <a:pt x="398106" y="57801"/>
                    <a:pt x="395809" y="57801"/>
                  </a:cubicBezTo>
                  <a:cubicBezTo>
                    <a:pt x="392866" y="57801"/>
                    <a:pt x="390226" y="58607"/>
                    <a:pt x="387888" y="60220"/>
                  </a:cubicBezTo>
                  <a:cubicBezTo>
                    <a:pt x="385550" y="61832"/>
                    <a:pt x="383948" y="63968"/>
                    <a:pt x="383082" y="66629"/>
                  </a:cubicBezTo>
                  <a:cubicBezTo>
                    <a:pt x="382215" y="69289"/>
                    <a:pt x="381782" y="74206"/>
                    <a:pt x="381782" y="81381"/>
                  </a:cubicBezTo>
                  <a:lnTo>
                    <a:pt x="381782" y="110463"/>
                  </a:lnTo>
                  <a:lnTo>
                    <a:pt x="364792" y="110463"/>
                  </a:lnTo>
                  <a:lnTo>
                    <a:pt x="364792" y="46253"/>
                  </a:lnTo>
                  <a:lnTo>
                    <a:pt x="380572" y="46253"/>
                  </a:lnTo>
                  <a:lnTo>
                    <a:pt x="380572" y="55685"/>
                  </a:lnTo>
                  <a:cubicBezTo>
                    <a:pt x="386175" y="48430"/>
                    <a:pt x="393229" y="44802"/>
                    <a:pt x="401734" y="44802"/>
                  </a:cubicBezTo>
                  <a:close/>
                  <a:moveTo>
                    <a:pt x="317855" y="44802"/>
                  </a:moveTo>
                  <a:cubicBezTo>
                    <a:pt x="327570" y="44802"/>
                    <a:pt x="335530" y="47956"/>
                    <a:pt x="341738" y="54264"/>
                  </a:cubicBezTo>
                  <a:cubicBezTo>
                    <a:pt x="347945" y="60572"/>
                    <a:pt x="351049" y="68543"/>
                    <a:pt x="351049" y="78177"/>
                  </a:cubicBezTo>
                  <a:cubicBezTo>
                    <a:pt x="351049" y="87891"/>
                    <a:pt x="347915" y="95942"/>
                    <a:pt x="341647" y="102331"/>
                  </a:cubicBezTo>
                  <a:cubicBezTo>
                    <a:pt x="335379" y="108720"/>
                    <a:pt x="327489" y="111914"/>
                    <a:pt x="317976" y="111914"/>
                  </a:cubicBezTo>
                  <a:cubicBezTo>
                    <a:pt x="312091" y="111914"/>
                    <a:pt x="306479" y="110584"/>
                    <a:pt x="301138" y="107924"/>
                  </a:cubicBezTo>
                  <a:cubicBezTo>
                    <a:pt x="295797" y="105263"/>
                    <a:pt x="291736" y="101364"/>
                    <a:pt x="288955" y="96224"/>
                  </a:cubicBezTo>
                  <a:cubicBezTo>
                    <a:pt x="286174" y="91085"/>
                    <a:pt x="284783" y="84827"/>
                    <a:pt x="284783" y="77451"/>
                  </a:cubicBezTo>
                  <a:cubicBezTo>
                    <a:pt x="284783" y="71808"/>
                    <a:pt x="286174" y="66346"/>
                    <a:pt x="288955" y="61066"/>
                  </a:cubicBezTo>
                  <a:cubicBezTo>
                    <a:pt x="291736" y="55786"/>
                    <a:pt x="295676" y="51755"/>
                    <a:pt x="300775" y="48974"/>
                  </a:cubicBezTo>
                  <a:cubicBezTo>
                    <a:pt x="305874" y="46193"/>
                    <a:pt x="311567" y="44802"/>
                    <a:pt x="317855" y="44802"/>
                  </a:cubicBezTo>
                  <a:close/>
                  <a:moveTo>
                    <a:pt x="270775" y="44802"/>
                  </a:moveTo>
                  <a:cubicBezTo>
                    <a:pt x="274644" y="44802"/>
                    <a:pt x="278373" y="45870"/>
                    <a:pt x="281960" y="48006"/>
                  </a:cubicBezTo>
                  <a:lnTo>
                    <a:pt x="276700" y="62819"/>
                  </a:lnTo>
                  <a:cubicBezTo>
                    <a:pt x="273838" y="60965"/>
                    <a:pt x="271178" y="60038"/>
                    <a:pt x="268719" y="60038"/>
                  </a:cubicBezTo>
                  <a:cubicBezTo>
                    <a:pt x="266341" y="60038"/>
                    <a:pt x="264325" y="60693"/>
                    <a:pt x="262673" y="62003"/>
                  </a:cubicBezTo>
                  <a:cubicBezTo>
                    <a:pt x="261020" y="63313"/>
                    <a:pt x="259720" y="65681"/>
                    <a:pt x="258773" y="69107"/>
                  </a:cubicBezTo>
                  <a:cubicBezTo>
                    <a:pt x="257826" y="72534"/>
                    <a:pt x="257352" y="79708"/>
                    <a:pt x="257352" y="90632"/>
                  </a:cubicBezTo>
                  <a:lnTo>
                    <a:pt x="257352" y="110463"/>
                  </a:lnTo>
                  <a:lnTo>
                    <a:pt x="240362" y="110463"/>
                  </a:lnTo>
                  <a:lnTo>
                    <a:pt x="240362" y="46253"/>
                  </a:lnTo>
                  <a:lnTo>
                    <a:pt x="256143" y="46253"/>
                  </a:lnTo>
                  <a:lnTo>
                    <a:pt x="256143" y="55383"/>
                  </a:lnTo>
                  <a:cubicBezTo>
                    <a:pt x="258843" y="51070"/>
                    <a:pt x="261272" y="48228"/>
                    <a:pt x="263428" y="46858"/>
                  </a:cubicBezTo>
                  <a:cubicBezTo>
                    <a:pt x="265585" y="45487"/>
                    <a:pt x="268034" y="44802"/>
                    <a:pt x="270775" y="44802"/>
                  </a:cubicBezTo>
                  <a:close/>
                  <a:moveTo>
                    <a:pt x="123304" y="44802"/>
                  </a:moveTo>
                  <a:cubicBezTo>
                    <a:pt x="130882" y="44802"/>
                    <a:pt x="136525" y="45699"/>
                    <a:pt x="140234" y="47492"/>
                  </a:cubicBezTo>
                  <a:cubicBezTo>
                    <a:pt x="143942" y="49286"/>
                    <a:pt x="146552" y="51564"/>
                    <a:pt x="148063" y="54325"/>
                  </a:cubicBezTo>
                  <a:cubicBezTo>
                    <a:pt x="149575" y="57086"/>
                    <a:pt x="150331" y="62154"/>
                    <a:pt x="150331" y="69531"/>
                  </a:cubicBezTo>
                  <a:lnTo>
                    <a:pt x="150149" y="89362"/>
                  </a:lnTo>
                  <a:cubicBezTo>
                    <a:pt x="150149" y="95005"/>
                    <a:pt x="150421" y="99167"/>
                    <a:pt x="150966" y="101847"/>
                  </a:cubicBezTo>
                  <a:cubicBezTo>
                    <a:pt x="151510" y="104528"/>
                    <a:pt x="152527" y="107400"/>
                    <a:pt x="154019" y="110463"/>
                  </a:cubicBezTo>
                  <a:lnTo>
                    <a:pt x="137211" y="110463"/>
                  </a:lnTo>
                  <a:cubicBezTo>
                    <a:pt x="136767" y="109334"/>
                    <a:pt x="136223" y="107662"/>
                    <a:pt x="135578" y="105445"/>
                  </a:cubicBezTo>
                  <a:cubicBezTo>
                    <a:pt x="135296" y="104437"/>
                    <a:pt x="135094" y="103772"/>
                    <a:pt x="134974" y="103450"/>
                  </a:cubicBezTo>
                  <a:cubicBezTo>
                    <a:pt x="132071" y="106271"/>
                    <a:pt x="128968" y="108387"/>
                    <a:pt x="125662" y="109798"/>
                  </a:cubicBezTo>
                  <a:cubicBezTo>
                    <a:pt x="122357" y="111209"/>
                    <a:pt x="118830" y="111914"/>
                    <a:pt x="115082" y="111914"/>
                  </a:cubicBezTo>
                  <a:cubicBezTo>
                    <a:pt x="108471" y="111914"/>
                    <a:pt x="103261" y="110120"/>
                    <a:pt x="99452" y="106533"/>
                  </a:cubicBezTo>
                  <a:cubicBezTo>
                    <a:pt x="95643" y="102946"/>
                    <a:pt x="93739" y="98411"/>
                    <a:pt x="93739" y="92929"/>
                  </a:cubicBezTo>
                  <a:cubicBezTo>
                    <a:pt x="93739" y="89302"/>
                    <a:pt x="94605" y="86067"/>
                    <a:pt x="96339" y="83225"/>
                  </a:cubicBezTo>
                  <a:cubicBezTo>
                    <a:pt x="98072" y="80384"/>
                    <a:pt x="100500" y="78207"/>
                    <a:pt x="103624" y="76695"/>
                  </a:cubicBezTo>
                  <a:cubicBezTo>
                    <a:pt x="106748" y="75184"/>
                    <a:pt x="111252" y="73864"/>
                    <a:pt x="117137" y="72735"/>
                  </a:cubicBezTo>
                  <a:cubicBezTo>
                    <a:pt x="125078" y="71244"/>
                    <a:pt x="130580" y="69853"/>
                    <a:pt x="133643" y="68563"/>
                  </a:cubicBezTo>
                  <a:lnTo>
                    <a:pt x="133643" y="66870"/>
                  </a:lnTo>
                  <a:cubicBezTo>
                    <a:pt x="133643" y="63605"/>
                    <a:pt x="132837" y="61278"/>
                    <a:pt x="131225" y="59887"/>
                  </a:cubicBezTo>
                  <a:cubicBezTo>
                    <a:pt x="129613" y="58496"/>
                    <a:pt x="126569" y="57801"/>
                    <a:pt x="122095" y="57801"/>
                  </a:cubicBezTo>
                  <a:cubicBezTo>
                    <a:pt x="119072" y="57801"/>
                    <a:pt x="116714" y="58396"/>
                    <a:pt x="115021" y="59585"/>
                  </a:cubicBezTo>
                  <a:cubicBezTo>
                    <a:pt x="113328" y="60774"/>
                    <a:pt x="111958" y="62860"/>
                    <a:pt x="110910" y="65843"/>
                  </a:cubicBezTo>
                  <a:lnTo>
                    <a:pt x="95492" y="63061"/>
                  </a:lnTo>
                  <a:cubicBezTo>
                    <a:pt x="97225" y="56854"/>
                    <a:pt x="100208" y="52259"/>
                    <a:pt x="104440" y="49276"/>
                  </a:cubicBezTo>
                  <a:cubicBezTo>
                    <a:pt x="108673" y="46293"/>
                    <a:pt x="114961" y="44802"/>
                    <a:pt x="123304" y="44802"/>
                  </a:cubicBezTo>
                  <a:close/>
                  <a:moveTo>
                    <a:pt x="220824" y="23580"/>
                  </a:moveTo>
                  <a:lnTo>
                    <a:pt x="220824" y="46253"/>
                  </a:lnTo>
                  <a:lnTo>
                    <a:pt x="232433" y="46253"/>
                  </a:lnTo>
                  <a:lnTo>
                    <a:pt x="232433" y="59796"/>
                  </a:lnTo>
                  <a:lnTo>
                    <a:pt x="220824" y="59796"/>
                  </a:lnTo>
                  <a:lnTo>
                    <a:pt x="220824" y="85674"/>
                  </a:lnTo>
                  <a:cubicBezTo>
                    <a:pt x="220824" y="90914"/>
                    <a:pt x="220935" y="93967"/>
                    <a:pt x="221157" y="94834"/>
                  </a:cubicBezTo>
                  <a:cubicBezTo>
                    <a:pt x="221378" y="95700"/>
                    <a:pt x="221882" y="96416"/>
                    <a:pt x="222668" y="96980"/>
                  </a:cubicBezTo>
                  <a:cubicBezTo>
                    <a:pt x="223454" y="97544"/>
                    <a:pt x="224411" y="97827"/>
                    <a:pt x="225540" y="97827"/>
                  </a:cubicBezTo>
                  <a:cubicBezTo>
                    <a:pt x="227112" y="97827"/>
                    <a:pt x="229389" y="97282"/>
                    <a:pt x="232372" y="96194"/>
                  </a:cubicBezTo>
                  <a:lnTo>
                    <a:pt x="233823" y="109375"/>
                  </a:lnTo>
                  <a:cubicBezTo>
                    <a:pt x="229873" y="111068"/>
                    <a:pt x="225399" y="111914"/>
                    <a:pt x="220401" y="111914"/>
                  </a:cubicBezTo>
                  <a:cubicBezTo>
                    <a:pt x="217338" y="111914"/>
                    <a:pt x="214576" y="111400"/>
                    <a:pt x="212118" y="110372"/>
                  </a:cubicBezTo>
                  <a:cubicBezTo>
                    <a:pt x="209659" y="109345"/>
                    <a:pt x="207855" y="108014"/>
                    <a:pt x="206706" y="106382"/>
                  </a:cubicBezTo>
                  <a:cubicBezTo>
                    <a:pt x="205558" y="104749"/>
                    <a:pt x="204762" y="102543"/>
                    <a:pt x="204318" y="99761"/>
                  </a:cubicBezTo>
                  <a:cubicBezTo>
                    <a:pt x="203955" y="97786"/>
                    <a:pt x="203774" y="93796"/>
                    <a:pt x="203774" y="87790"/>
                  </a:cubicBezTo>
                  <a:lnTo>
                    <a:pt x="203774" y="59796"/>
                  </a:lnTo>
                  <a:lnTo>
                    <a:pt x="195974" y="59796"/>
                  </a:lnTo>
                  <a:lnTo>
                    <a:pt x="195974" y="46253"/>
                  </a:lnTo>
                  <a:lnTo>
                    <a:pt x="203774" y="46253"/>
                  </a:lnTo>
                  <a:lnTo>
                    <a:pt x="203774" y="33496"/>
                  </a:lnTo>
                  <a:close/>
                  <a:moveTo>
                    <a:pt x="310116" y="20315"/>
                  </a:moveTo>
                  <a:lnTo>
                    <a:pt x="325836" y="20315"/>
                  </a:lnTo>
                  <a:lnTo>
                    <a:pt x="338352" y="38151"/>
                  </a:lnTo>
                  <a:lnTo>
                    <a:pt x="324688" y="38151"/>
                  </a:lnTo>
                  <a:lnTo>
                    <a:pt x="317674" y="29142"/>
                  </a:lnTo>
                  <a:lnTo>
                    <a:pt x="311144" y="38151"/>
                  </a:lnTo>
                  <a:lnTo>
                    <a:pt x="297419" y="38151"/>
                  </a:lnTo>
                  <a:close/>
                  <a:moveTo>
                    <a:pt x="105045" y="20315"/>
                  </a:moveTo>
                  <a:lnTo>
                    <a:pt x="124090" y="20315"/>
                  </a:lnTo>
                  <a:lnTo>
                    <a:pt x="132434" y="38393"/>
                  </a:lnTo>
                  <a:lnTo>
                    <a:pt x="121732" y="38393"/>
                  </a:lnTo>
                  <a:close/>
                  <a:moveTo>
                    <a:pt x="44016" y="20315"/>
                  </a:moveTo>
                  <a:cubicBezTo>
                    <a:pt x="55020" y="20315"/>
                    <a:pt x="63616" y="22623"/>
                    <a:pt x="69803" y="27238"/>
                  </a:cubicBezTo>
                  <a:cubicBezTo>
                    <a:pt x="75990" y="31853"/>
                    <a:pt x="79971" y="38232"/>
                    <a:pt x="81744" y="46374"/>
                  </a:cubicBezTo>
                  <a:lnTo>
                    <a:pt x="63969" y="49699"/>
                  </a:lnTo>
                  <a:cubicBezTo>
                    <a:pt x="62719" y="45346"/>
                    <a:pt x="60371" y="41910"/>
                    <a:pt x="56925" y="39391"/>
                  </a:cubicBezTo>
                  <a:cubicBezTo>
                    <a:pt x="53478" y="36871"/>
                    <a:pt x="49176" y="35612"/>
                    <a:pt x="44016" y="35612"/>
                  </a:cubicBezTo>
                  <a:cubicBezTo>
                    <a:pt x="36197" y="35612"/>
                    <a:pt x="29979" y="38091"/>
                    <a:pt x="25364" y="43049"/>
                  </a:cubicBezTo>
                  <a:cubicBezTo>
                    <a:pt x="20749" y="48006"/>
                    <a:pt x="18441" y="55363"/>
                    <a:pt x="18441" y="65117"/>
                  </a:cubicBezTo>
                  <a:cubicBezTo>
                    <a:pt x="18441" y="75637"/>
                    <a:pt x="20779" y="83528"/>
                    <a:pt x="25455" y="88788"/>
                  </a:cubicBezTo>
                  <a:cubicBezTo>
                    <a:pt x="30130" y="94048"/>
                    <a:pt x="36257" y="96678"/>
                    <a:pt x="43835" y="96678"/>
                  </a:cubicBezTo>
                  <a:cubicBezTo>
                    <a:pt x="47583" y="96678"/>
                    <a:pt x="51342" y="95942"/>
                    <a:pt x="55111" y="94471"/>
                  </a:cubicBezTo>
                  <a:cubicBezTo>
                    <a:pt x="58880" y="93000"/>
                    <a:pt x="62114" y="91216"/>
                    <a:pt x="64815" y="89120"/>
                  </a:cubicBezTo>
                  <a:lnTo>
                    <a:pt x="64815" y="77874"/>
                  </a:lnTo>
                  <a:lnTo>
                    <a:pt x="44319" y="77874"/>
                  </a:lnTo>
                  <a:lnTo>
                    <a:pt x="44319" y="62940"/>
                  </a:lnTo>
                  <a:lnTo>
                    <a:pt x="82893" y="62940"/>
                  </a:lnTo>
                  <a:lnTo>
                    <a:pt x="82893" y="98250"/>
                  </a:lnTo>
                  <a:cubicBezTo>
                    <a:pt x="79144" y="101878"/>
                    <a:pt x="73713" y="105072"/>
                    <a:pt x="66599" y="107833"/>
                  </a:cubicBezTo>
                  <a:cubicBezTo>
                    <a:pt x="59484" y="110594"/>
                    <a:pt x="52279" y="111975"/>
                    <a:pt x="44984" y="111975"/>
                  </a:cubicBezTo>
                  <a:cubicBezTo>
                    <a:pt x="35713" y="111975"/>
                    <a:pt x="27631" y="110030"/>
                    <a:pt x="20739" y="106140"/>
                  </a:cubicBezTo>
                  <a:cubicBezTo>
                    <a:pt x="13846" y="102250"/>
                    <a:pt x="8666" y="96688"/>
                    <a:pt x="5200" y="89453"/>
                  </a:cubicBezTo>
                  <a:cubicBezTo>
                    <a:pt x="1734" y="82218"/>
                    <a:pt x="0" y="74347"/>
                    <a:pt x="0" y="65843"/>
                  </a:cubicBezTo>
                  <a:cubicBezTo>
                    <a:pt x="0" y="56612"/>
                    <a:pt x="1935" y="48409"/>
                    <a:pt x="5805" y="41235"/>
                  </a:cubicBezTo>
                  <a:cubicBezTo>
                    <a:pt x="9674" y="34060"/>
                    <a:pt x="15337" y="28558"/>
                    <a:pt x="22794" y="24729"/>
                  </a:cubicBezTo>
                  <a:cubicBezTo>
                    <a:pt x="28478" y="21786"/>
                    <a:pt x="35552" y="20315"/>
                    <a:pt x="44016" y="20315"/>
                  </a:cubicBezTo>
                  <a:close/>
                  <a:moveTo>
                    <a:pt x="317674" y="0"/>
                  </a:moveTo>
                  <a:lnTo>
                    <a:pt x="336719" y="0"/>
                  </a:lnTo>
                  <a:lnTo>
                    <a:pt x="320637" y="17050"/>
                  </a:lnTo>
                  <a:lnTo>
                    <a:pt x="309874"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2" name="TextBox 51">
              <a:extLst>
                <a:ext uri="{FF2B5EF4-FFF2-40B4-BE49-F238E27FC236}">
                  <a16:creationId xmlns:a16="http://schemas.microsoft.com/office/drawing/2014/main" id="{AC05AABD-B16E-4A3B-BA77-FF22D42BF5D7}"/>
                </a:ext>
              </a:extLst>
            </p:cNvPr>
            <p:cNvSpPr txBox="1">
              <a:spLocks noChangeAspect="1"/>
            </p:cNvSpPr>
            <p:nvPr>
              <p:custDataLst>
                <p:tags r:id="rId6"/>
              </p:custDataLst>
            </p:nvPr>
          </p:nvSpPr>
          <p:spPr>
            <a:xfrm>
              <a:off x="2056279"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4" name="TextBox 53">
              <a:extLst>
                <a:ext uri="{FF2B5EF4-FFF2-40B4-BE49-F238E27FC236}">
                  <a16:creationId xmlns:a16="http://schemas.microsoft.com/office/drawing/2014/main" id="{90FB18C9-DAB4-4617-998C-E0B4C60B57DA}"/>
                </a:ext>
              </a:extLst>
            </p:cNvPr>
            <p:cNvSpPr txBox="1">
              <a:spLocks noChangeAspect="1"/>
            </p:cNvSpPr>
            <p:nvPr>
              <p:custDataLst>
                <p:tags r:id="rId7"/>
              </p:custDataLst>
            </p:nvPr>
          </p:nvSpPr>
          <p:spPr>
            <a:xfrm>
              <a:off x="3653003"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56" name="TextBox 55">
              <a:extLst>
                <a:ext uri="{FF2B5EF4-FFF2-40B4-BE49-F238E27FC236}">
                  <a16:creationId xmlns:a16="http://schemas.microsoft.com/office/drawing/2014/main" id="{AFB418C8-17F8-485F-B4A8-694833A7F372}"/>
                </a:ext>
              </a:extLst>
            </p:cNvPr>
            <p:cNvSpPr txBox="1">
              <a:spLocks noChangeAspect="1"/>
            </p:cNvSpPr>
            <p:nvPr>
              <p:custDataLst>
                <p:tags r:id="rId8"/>
              </p:custDataLst>
            </p:nvPr>
          </p:nvSpPr>
          <p:spPr>
            <a:xfrm>
              <a:off x="3032632"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60" name="TextBox 59">
              <a:extLst>
                <a:ext uri="{FF2B5EF4-FFF2-40B4-BE49-F238E27FC236}">
                  <a16:creationId xmlns:a16="http://schemas.microsoft.com/office/drawing/2014/main" id="{E84E88A4-94A1-4611-8B84-C4CFAEAAEF32}"/>
                </a:ext>
              </a:extLst>
            </p:cNvPr>
            <p:cNvSpPr txBox="1">
              <a:spLocks noChangeAspect="1"/>
            </p:cNvSpPr>
            <p:nvPr>
              <p:custDataLst>
                <p:tags r:id="rId9"/>
              </p:custDataLst>
            </p:nvPr>
          </p:nvSpPr>
          <p:spPr>
            <a:xfrm>
              <a:off x="693147"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62" name="TextBox 61">
              <a:extLst>
                <a:ext uri="{FF2B5EF4-FFF2-40B4-BE49-F238E27FC236}">
                  <a16:creationId xmlns:a16="http://schemas.microsoft.com/office/drawing/2014/main" id="{44AC4FF2-91FB-4624-84B9-7C2C6747BB28}"/>
                </a:ext>
              </a:extLst>
            </p:cNvPr>
            <p:cNvSpPr txBox="1">
              <a:spLocks noChangeAspect="1"/>
            </p:cNvSpPr>
            <p:nvPr>
              <p:custDataLst>
                <p:tags r:id="rId10"/>
              </p:custDataLst>
            </p:nvPr>
          </p:nvSpPr>
          <p:spPr>
            <a:xfrm>
              <a:off x="1132137"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36" name="TextBox 35">
              <a:extLst>
                <a:ext uri="{FF2B5EF4-FFF2-40B4-BE49-F238E27FC236}">
                  <a16:creationId xmlns:a16="http://schemas.microsoft.com/office/drawing/2014/main" id="{377D7A0C-F2CE-4914-A3F1-7AFF9DD5BB9E}"/>
                </a:ext>
              </a:extLst>
            </p:cNvPr>
            <p:cNvSpPr txBox="1">
              <a:spLocks noChangeAspect="1"/>
            </p:cNvSpPr>
            <p:nvPr/>
          </p:nvSpPr>
          <p:spPr>
            <a:xfrm>
              <a:off x="2491989"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64" name="TextBox 63">
              <a:extLst>
                <a:ext uri="{FF2B5EF4-FFF2-40B4-BE49-F238E27FC236}">
                  <a16:creationId xmlns:a16="http://schemas.microsoft.com/office/drawing/2014/main" id="{CDCA499B-5B89-480E-BCCF-E6AC52077645}"/>
                </a:ext>
              </a:extLst>
            </p:cNvPr>
            <p:cNvSpPr txBox="1">
              <a:spLocks noChangeAspect="1"/>
            </p:cNvSpPr>
            <p:nvPr>
              <p:custDataLst>
                <p:tags r:id="rId11"/>
              </p:custDataLst>
            </p:nvPr>
          </p:nvSpPr>
          <p:spPr>
            <a:xfrm>
              <a:off x="3679203" y="5800725"/>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pic>
          <p:nvPicPr>
            <p:cNvPr id="13324" name="Picture 12" descr="Little yellow chicken cute animal Royalty Free Vector Image">
              <a:extLst>
                <a:ext uri="{FF2B5EF4-FFF2-40B4-BE49-F238E27FC236}">
                  <a16:creationId xmlns:a16="http://schemas.microsoft.com/office/drawing/2014/main" id="{3771A5B2-7EE4-47D5-9C4C-E29CB4A594B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4415" t="11428" r="13625" b="16402"/>
            <a:stretch/>
          </p:blipFill>
          <p:spPr bwMode="auto">
            <a:xfrm flipH="1">
              <a:off x="4451108" y="5017770"/>
              <a:ext cx="706192" cy="7649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5D4C03C-5A80-46F7-80EA-788649DFA4D6}"/>
                </a:ext>
              </a:extLst>
            </p:cNvPr>
            <p:cNvSpPr txBox="1">
              <a:spLocks noChangeAspect="1"/>
            </p:cNvSpPr>
            <p:nvPr>
              <p:custDataLst>
                <p:tags r:id="rId12"/>
              </p:custDataLst>
            </p:nvPr>
          </p:nvSpPr>
          <p:spPr>
            <a:xfrm>
              <a:off x="4514787" y="5777124"/>
              <a:ext cx="662430" cy="150193"/>
            </a:xfrm>
            <a:custGeom>
              <a:avLst/>
              <a:gdLst/>
              <a:ahLst/>
              <a:cxnLst/>
              <a:rect l="l" t="t" r="r" b="b"/>
              <a:pathLst>
                <a:path w="404269" h="91660">
                  <a:moveTo>
                    <a:pt x="133643" y="59313"/>
                  </a:moveTo>
                  <a:cubicBezTo>
                    <a:pt x="131467" y="60038"/>
                    <a:pt x="128020" y="60905"/>
                    <a:pt x="123304" y="61913"/>
                  </a:cubicBezTo>
                  <a:cubicBezTo>
                    <a:pt x="118588" y="62920"/>
                    <a:pt x="115505" y="63908"/>
                    <a:pt x="114054" y="64875"/>
                  </a:cubicBezTo>
                  <a:cubicBezTo>
                    <a:pt x="111837" y="66447"/>
                    <a:pt x="110728" y="68443"/>
                    <a:pt x="110728" y="70861"/>
                  </a:cubicBezTo>
                  <a:cubicBezTo>
                    <a:pt x="110728" y="73239"/>
                    <a:pt x="111615" y="75295"/>
                    <a:pt x="113389" y="77028"/>
                  </a:cubicBezTo>
                  <a:cubicBezTo>
                    <a:pt x="115162" y="78761"/>
                    <a:pt x="117420" y="79628"/>
                    <a:pt x="120160" y="79628"/>
                  </a:cubicBezTo>
                  <a:cubicBezTo>
                    <a:pt x="123224" y="79628"/>
                    <a:pt x="126146" y="78620"/>
                    <a:pt x="128927" y="76605"/>
                  </a:cubicBezTo>
                  <a:cubicBezTo>
                    <a:pt x="130983" y="75073"/>
                    <a:pt x="132333" y="73199"/>
                    <a:pt x="132978" y="70982"/>
                  </a:cubicBezTo>
                  <a:cubicBezTo>
                    <a:pt x="133422" y="69531"/>
                    <a:pt x="133643" y="66770"/>
                    <a:pt x="133643" y="62699"/>
                  </a:cubicBezTo>
                  <a:close/>
                  <a:moveTo>
                    <a:pt x="298866" y="38333"/>
                  </a:moveTo>
                  <a:cubicBezTo>
                    <a:pt x="294432" y="38333"/>
                    <a:pt x="290704" y="40026"/>
                    <a:pt x="287681" y="43412"/>
                  </a:cubicBezTo>
                  <a:cubicBezTo>
                    <a:pt x="284658" y="46797"/>
                    <a:pt x="283146" y="51675"/>
                    <a:pt x="283146" y="58043"/>
                  </a:cubicBezTo>
                  <a:cubicBezTo>
                    <a:pt x="283146" y="64412"/>
                    <a:pt x="284658" y="69289"/>
                    <a:pt x="287681" y="72675"/>
                  </a:cubicBezTo>
                  <a:cubicBezTo>
                    <a:pt x="290704" y="76061"/>
                    <a:pt x="294432" y="77754"/>
                    <a:pt x="298866" y="77754"/>
                  </a:cubicBezTo>
                  <a:cubicBezTo>
                    <a:pt x="303300" y="77754"/>
                    <a:pt x="307018" y="76061"/>
                    <a:pt x="310021" y="72675"/>
                  </a:cubicBezTo>
                  <a:cubicBezTo>
                    <a:pt x="313024" y="69289"/>
                    <a:pt x="314525" y="64372"/>
                    <a:pt x="314525" y="57922"/>
                  </a:cubicBezTo>
                  <a:cubicBezTo>
                    <a:pt x="314525" y="51634"/>
                    <a:pt x="313024" y="46797"/>
                    <a:pt x="310021" y="43412"/>
                  </a:cubicBezTo>
                  <a:cubicBezTo>
                    <a:pt x="307018" y="40026"/>
                    <a:pt x="303300" y="38333"/>
                    <a:pt x="298866" y="38333"/>
                  </a:cubicBezTo>
                  <a:close/>
                  <a:moveTo>
                    <a:pt x="382684" y="24487"/>
                  </a:moveTo>
                  <a:cubicBezTo>
                    <a:pt x="386433" y="24487"/>
                    <a:pt x="389859" y="25162"/>
                    <a:pt x="392963" y="26513"/>
                  </a:cubicBezTo>
                  <a:cubicBezTo>
                    <a:pt x="396066" y="27863"/>
                    <a:pt x="398414" y="29586"/>
                    <a:pt x="400006" y="31682"/>
                  </a:cubicBezTo>
                  <a:cubicBezTo>
                    <a:pt x="401598" y="33778"/>
                    <a:pt x="402707" y="36156"/>
                    <a:pt x="403332" y="38816"/>
                  </a:cubicBezTo>
                  <a:cubicBezTo>
                    <a:pt x="403956" y="41477"/>
                    <a:pt x="404269" y="45286"/>
                    <a:pt x="404269" y="50244"/>
                  </a:cubicBezTo>
                  <a:lnTo>
                    <a:pt x="404269" y="90148"/>
                  </a:lnTo>
                  <a:lnTo>
                    <a:pt x="387279" y="90148"/>
                  </a:lnTo>
                  <a:lnTo>
                    <a:pt x="387279" y="57378"/>
                  </a:lnTo>
                  <a:cubicBezTo>
                    <a:pt x="387279" y="50445"/>
                    <a:pt x="386916" y="45961"/>
                    <a:pt x="386191" y="43925"/>
                  </a:cubicBezTo>
                  <a:cubicBezTo>
                    <a:pt x="385465" y="41890"/>
                    <a:pt x="384286" y="40308"/>
                    <a:pt x="382654" y="39179"/>
                  </a:cubicBezTo>
                  <a:cubicBezTo>
                    <a:pt x="381021" y="38051"/>
                    <a:pt x="379056" y="37486"/>
                    <a:pt x="376759" y="37486"/>
                  </a:cubicBezTo>
                  <a:cubicBezTo>
                    <a:pt x="373816" y="37486"/>
                    <a:pt x="371176" y="38292"/>
                    <a:pt x="368838" y="39905"/>
                  </a:cubicBezTo>
                  <a:cubicBezTo>
                    <a:pt x="366501" y="41517"/>
                    <a:pt x="364898" y="43653"/>
                    <a:pt x="364032" y="46314"/>
                  </a:cubicBezTo>
                  <a:cubicBezTo>
                    <a:pt x="363165" y="48974"/>
                    <a:pt x="362732" y="53892"/>
                    <a:pt x="362732" y="61066"/>
                  </a:cubicBezTo>
                  <a:lnTo>
                    <a:pt x="362732" y="90148"/>
                  </a:lnTo>
                  <a:lnTo>
                    <a:pt x="345742" y="90148"/>
                  </a:lnTo>
                  <a:lnTo>
                    <a:pt x="345742" y="25938"/>
                  </a:lnTo>
                  <a:lnTo>
                    <a:pt x="361523" y="25938"/>
                  </a:lnTo>
                  <a:lnTo>
                    <a:pt x="361523" y="35370"/>
                  </a:lnTo>
                  <a:cubicBezTo>
                    <a:pt x="367125" y="28115"/>
                    <a:pt x="374179" y="24487"/>
                    <a:pt x="382684" y="24487"/>
                  </a:cubicBezTo>
                  <a:close/>
                  <a:moveTo>
                    <a:pt x="298805" y="24487"/>
                  </a:moveTo>
                  <a:cubicBezTo>
                    <a:pt x="308520" y="24487"/>
                    <a:pt x="316480" y="27641"/>
                    <a:pt x="322688" y="33949"/>
                  </a:cubicBezTo>
                  <a:cubicBezTo>
                    <a:pt x="328895" y="40257"/>
                    <a:pt x="331999" y="48228"/>
                    <a:pt x="331999" y="57862"/>
                  </a:cubicBezTo>
                  <a:cubicBezTo>
                    <a:pt x="331999" y="67576"/>
                    <a:pt x="328865" y="75627"/>
                    <a:pt x="322597" y="82016"/>
                  </a:cubicBezTo>
                  <a:cubicBezTo>
                    <a:pt x="316329" y="88405"/>
                    <a:pt x="308439" y="91599"/>
                    <a:pt x="298926" y="91599"/>
                  </a:cubicBezTo>
                  <a:cubicBezTo>
                    <a:pt x="293041" y="91599"/>
                    <a:pt x="287429" y="90269"/>
                    <a:pt x="282088" y="87609"/>
                  </a:cubicBezTo>
                  <a:cubicBezTo>
                    <a:pt x="276747" y="84949"/>
                    <a:pt x="272686" y="81049"/>
                    <a:pt x="269905" y="75910"/>
                  </a:cubicBezTo>
                  <a:cubicBezTo>
                    <a:pt x="267124" y="70770"/>
                    <a:pt x="265733" y="64513"/>
                    <a:pt x="265733" y="57136"/>
                  </a:cubicBezTo>
                  <a:cubicBezTo>
                    <a:pt x="265733" y="51493"/>
                    <a:pt x="267124" y="46032"/>
                    <a:pt x="269905" y="40751"/>
                  </a:cubicBezTo>
                  <a:cubicBezTo>
                    <a:pt x="272686" y="35471"/>
                    <a:pt x="276626" y="31440"/>
                    <a:pt x="281725" y="28659"/>
                  </a:cubicBezTo>
                  <a:cubicBezTo>
                    <a:pt x="286824" y="25878"/>
                    <a:pt x="292518" y="24487"/>
                    <a:pt x="298805" y="24487"/>
                  </a:cubicBezTo>
                  <a:close/>
                  <a:moveTo>
                    <a:pt x="230377" y="24487"/>
                  </a:moveTo>
                  <a:cubicBezTo>
                    <a:pt x="238197" y="24487"/>
                    <a:pt x="244414" y="26170"/>
                    <a:pt x="249029" y="29536"/>
                  </a:cubicBezTo>
                  <a:cubicBezTo>
                    <a:pt x="253645" y="32901"/>
                    <a:pt x="256960" y="38030"/>
                    <a:pt x="258975" y="44923"/>
                  </a:cubicBezTo>
                  <a:lnTo>
                    <a:pt x="242228" y="47946"/>
                  </a:lnTo>
                  <a:cubicBezTo>
                    <a:pt x="241663" y="44601"/>
                    <a:pt x="240383" y="42081"/>
                    <a:pt x="238388" y="40388"/>
                  </a:cubicBezTo>
                  <a:cubicBezTo>
                    <a:pt x="236393" y="38696"/>
                    <a:pt x="233803" y="37849"/>
                    <a:pt x="230619" y="37849"/>
                  </a:cubicBezTo>
                  <a:cubicBezTo>
                    <a:pt x="226387" y="37849"/>
                    <a:pt x="223011" y="39310"/>
                    <a:pt x="220492" y="42233"/>
                  </a:cubicBezTo>
                  <a:cubicBezTo>
                    <a:pt x="217972" y="45155"/>
                    <a:pt x="216713" y="50042"/>
                    <a:pt x="216713" y="56894"/>
                  </a:cubicBezTo>
                  <a:cubicBezTo>
                    <a:pt x="216713" y="64513"/>
                    <a:pt x="217992" y="69894"/>
                    <a:pt x="220552" y="73038"/>
                  </a:cubicBezTo>
                  <a:cubicBezTo>
                    <a:pt x="223112" y="76182"/>
                    <a:pt x="226548" y="77754"/>
                    <a:pt x="230861" y="77754"/>
                  </a:cubicBezTo>
                  <a:cubicBezTo>
                    <a:pt x="234085" y="77754"/>
                    <a:pt x="236726" y="76837"/>
                    <a:pt x="238781" y="75003"/>
                  </a:cubicBezTo>
                  <a:cubicBezTo>
                    <a:pt x="240837" y="73169"/>
                    <a:pt x="242288" y="70015"/>
                    <a:pt x="243134" y="65540"/>
                  </a:cubicBezTo>
                  <a:lnTo>
                    <a:pt x="259822" y="68382"/>
                  </a:lnTo>
                  <a:cubicBezTo>
                    <a:pt x="258089" y="76041"/>
                    <a:pt x="254763" y="81825"/>
                    <a:pt x="249846" y="85735"/>
                  </a:cubicBezTo>
                  <a:cubicBezTo>
                    <a:pt x="244928" y="89644"/>
                    <a:pt x="238338" y="91599"/>
                    <a:pt x="230075" y="91599"/>
                  </a:cubicBezTo>
                  <a:cubicBezTo>
                    <a:pt x="220683" y="91599"/>
                    <a:pt x="213196" y="88637"/>
                    <a:pt x="207613" y="82711"/>
                  </a:cubicBezTo>
                  <a:cubicBezTo>
                    <a:pt x="202031" y="76786"/>
                    <a:pt x="199239" y="68584"/>
                    <a:pt x="199239" y="58104"/>
                  </a:cubicBezTo>
                  <a:cubicBezTo>
                    <a:pt x="199239" y="47503"/>
                    <a:pt x="202041" y="39250"/>
                    <a:pt x="207643" y="33345"/>
                  </a:cubicBezTo>
                  <a:cubicBezTo>
                    <a:pt x="213246" y="27440"/>
                    <a:pt x="220824" y="24487"/>
                    <a:pt x="230377" y="24487"/>
                  </a:cubicBezTo>
                  <a:close/>
                  <a:moveTo>
                    <a:pt x="123304" y="24487"/>
                  </a:moveTo>
                  <a:cubicBezTo>
                    <a:pt x="130882" y="24487"/>
                    <a:pt x="136525" y="25384"/>
                    <a:pt x="140234" y="27178"/>
                  </a:cubicBezTo>
                  <a:cubicBezTo>
                    <a:pt x="143942" y="28971"/>
                    <a:pt x="146552" y="31249"/>
                    <a:pt x="148063" y="34010"/>
                  </a:cubicBezTo>
                  <a:cubicBezTo>
                    <a:pt x="149575" y="36771"/>
                    <a:pt x="150331" y="41840"/>
                    <a:pt x="150331" y="49216"/>
                  </a:cubicBezTo>
                  <a:lnTo>
                    <a:pt x="150149" y="69047"/>
                  </a:lnTo>
                  <a:cubicBezTo>
                    <a:pt x="150149" y="74690"/>
                    <a:pt x="150421" y="78852"/>
                    <a:pt x="150966" y="81532"/>
                  </a:cubicBezTo>
                  <a:cubicBezTo>
                    <a:pt x="151510" y="84213"/>
                    <a:pt x="152527" y="87085"/>
                    <a:pt x="154019" y="90148"/>
                  </a:cubicBezTo>
                  <a:lnTo>
                    <a:pt x="137211" y="90148"/>
                  </a:lnTo>
                  <a:cubicBezTo>
                    <a:pt x="136767" y="89020"/>
                    <a:pt x="136223" y="87347"/>
                    <a:pt x="135578" y="85130"/>
                  </a:cubicBezTo>
                  <a:cubicBezTo>
                    <a:pt x="135296" y="84122"/>
                    <a:pt x="135094" y="83457"/>
                    <a:pt x="134974" y="83135"/>
                  </a:cubicBezTo>
                  <a:cubicBezTo>
                    <a:pt x="132071" y="85956"/>
                    <a:pt x="128968" y="88072"/>
                    <a:pt x="125662" y="89483"/>
                  </a:cubicBezTo>
                  <a:cubicBezTo>
                    <a:pt x="122357" y="90894"/>
                    <a:pt x="118830" y="91599"/>
                    <a:pt x="115082" y="91599"/>
                  </a:cubicBezTo>
                  <a:cubicBezTo>
                    <a:pt x="108471" y="91599"/>
                    <a:pt x="103261" y="89806"/>
                    <a:pt x="99452" y="86218"/>
                  </a:cubicBezTo>
                  <a:cubicBezTo>
                    <a:pt x="95643" y="82631"/>
                    <a:pt x="93739" y="78096"/>
                    <a:pt x="93739" y="72614"/>
                  </a:cubicBezTo>
                  <a:cubicBezTo>
                    <a:pt x="93739" y="68987"/>
                    <a:pt x="94605" y="65752"/>
                    <a:pt x="96339" y="62910"/>
                  </a:cubicBezTo>
                  <a:cubicBezTo>
                    <a:pt x="98072" y="60069"/>
                    <a:pt x="100500" y="57892"/>
                    <a:pt x="103624" y="56381"/>
                  </a:cubicBezTo>
                  <a:cubicBezTo>
                    <a:pt x="106748" y="54869"/>
                    <a:pt x="111252" y="53549"/>
                    <a:pt x="117137" y="52420"/>
                  </a:cubicBezTo>
                  <a:cubicBezTo>
                    <a:pt x="125078" y="50929"/>
                    <a:pt x="130580" y="49538"/>
                    <a:pt x="133643" y="48248"/>
                  </a:cubicBezTo>
                  <a:lnTo>
                    <a:pt x="133643" y="46556"/>
                  </a:lnTo>
                  <a:cubicBezTo>
                    <a:pt x="133643" y="43291"/>
                    <a:pt x="132837" y="40963"/>
                    <a:pt x="131225" y="39572"/>
                  </a:cubicBezTo>
                  <a:cubicBezTo>
                    <a:pt x="129613" y="38182"/>
                    <a:pt x="126569" y="37486"/>
                    <a:pt x="122095" y="37486"/>
                  </a:cubicBezTo>
                  <a:cubicBezTo>
                    <a:pt x="119072" y="37486"/>
                    <a:pt x="116714" y="38081"/>
                    <a:pt x="115021" y="39270"/>
                  </a:cubicBezTo>
                  <a:cubicBezTo>
                    <a:pt x="113328" y="40459"/>
                    <a:pt x="111958" y="42545"/>
                    <a:pt x="110910" y="45528"/>
                  </a:cubicBezTo>
                  <a:lnTo>
                    <a:pt x="95492" y="42746"/>
                  </a:lnTo>
                  <a:cubicBezTo>
                    <a:pt x="97225" y="36539"/>
                    <a:pt x="100208" y="31944"/>
                    <a:pt x="104440" y="28961"/>
                  </a:cubicBezTo>
                  <a:cubicBezTo>
                    <a:pt x="108673" y="25979"/>
                    <a:pt x="114961" y="24487"/>
                    <a:pt x="123304" y="24487"/>
                  </a:cubicBezTo>
                  <a:close/>
                  <a:moveTo>
                    <a:pt x="105045" y="0"/>
                  </a:moveTo>
                  <a:lnTo>
                    <a:pt x="124090" y="0"/>
                  </a:lnTo>
                  <a:lnTo>
                    <a:pt x="132434" y="18078"/>
                  </a:lnTo>
                  <a:lnTo>
                    <a:pt x="121732" y="18078"/>
                  </a:lnTo>
                  <a:close/>
                  <a:moveTo>
                    <a:pt x="44016" y="0"/>
                  </a:moveTo>
                  <a:cubicBezTo>
                    <a:pt x="55020" y="0"/>
                    <a:pt x="63616" y="2308"/>
                    <a:pt x="69803" y="6923"/>
                  </a:cubicBezTo>
                  <a:cubicBezTo>
                    <a:pt x="75990" y="11538"/>
                    <a:pt x="79971" y="17917"/>
                    <a:pt x="81744" y="26059"/>
                  </a:cubicBezTo>
                  <a:lnTo>
                    <a:pt x="63969"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9" y="57560"/>
                  </a:lnTo>
                  <a:lnTo>
                    <a:pt x="44319"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4"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20" name="Arrow: Down 19">
              <a:extLst>
                <a:ext uri="{FF2B5EF4-FFF2-40B4-BE49-F238E27FC236}">
                  <a16:creationId xmlns:a16="http://schemas.microsoft.com/office/drawing/2014/main" id="{32E9E72A-00DF-40C1-800D-351531DB9FF9}"/>
                </a:ext>
              </a:extLst>
            </p:cNvPr>
            <p:cNvSpPr/>
            <p:nvPr/>
          </p:nvSpPr>
          <p:spPr>
            <a:xfrm>
              <a:off x="3336018"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3E7676A4-6559-4428-8F95-C1E3CC21330F}"/>
                </a:ext>
              </a:extLst>
            </p:cNvPr>
            <p:cNvSpPr/>
            <p:nvPr/>
          </p:nvSpPr>
          <p:spPr>
            <a:xfrm>
              <a:off x="3336018"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931902D-F0F6-4932-8F6C-DF6D645351C5}"/>
                </a:ext>
              </a:extLst>
            </p:cNvPr>
            <p:cNvSpPr/>
            <p:nvPr/>
          </p:nvSpPr>
          <p:spPr>
            <a:xfrm rot="17622543">
              <a:off x="2510707"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CD37D4B-4B99-4FF2-B221-B8A20F16E15D}"/>
                </a:ext>
              </a:extLst>
            </p:cNvPr>
            <p:cNvSpPr/>
            <p:nvPr/>
          </p:nvSpPr>
          <p:spPr>
            <a:xfrm rot="3977457" flipH="1">
              <a:off x="4134170"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66ED0A78-D2B9-42D1-AA34-45D4F79CE439}"/>
                </a:ext>
              </a:extLst>
            </p:cNvPr>
            <p:cNvSpPr/>
            <p:nvPr/>
          </p:nvSpPr>
          <p:spPr>
            <a:xfrm>
              <a:off x="1899544"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9835E2BD-D76C-4449-B4CB-724D07C65D31}"/>
                </a:ext>
              </a:extLst>
            </p:cNvPr>
            <p:cNvSpPr/>
            <p:nvPr/>
          </p:nvSpPr>
          <p:spPr>
            <a:xfrm>
              <a:off x="4724327"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E474A043-067C-4E54-BADB-E9D528B9A3EE}"/>
                </a:ext>
              </a:extLst>
            </p:cNvPr>
            <p:cNvSpPr/>
            <p:nvPr/>
          </p:nvSpPr>
          <p:spPr>
            <a:xfrm rot="16200000">
              <a:off x="4138628"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757F114-548D-4EA4-B7DD-00EA57CFD973}"/>
                </a:ext>
              </a:extLst>
            </p:cNvPr>
            <p:cNvSpPr txBox="1">
              <a:spLocks noChangeAspect="1"/>
            </p:cNvSpPr>
            <p:nvPr/>
          </p:nvSpPr>
          <p:spPr>
            <a:xfrm>
              <a:off x="1952911"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grpSp>
        <p:nvGrpSpPr>
          <p:cNvPr id="13323" name="Group 13322">
            <a:extLst>
              <a:ext uri="{FF2B5EF4-FFF2-40B4-BE49-F238E27FC236}">
                <a16:creationId xmlns:a16="http://schemas.microsoft.com/office/drawing/2014/main" id="{4B5B21AB-2BA4-40F6-89DF-505E270DCB08}"/>
              </a:ext>
            </a:extLst>
          </p:cNvPr>
          <p:cNvGrpSpPr/>
          <p:nvPr/>
        </p:nvGrpSpPr>
        <p:grpSpPr>
          <a:xfrm>
            <a:off x="6337072" y="1058704"/>
            <a:ext cx="4926014" cy="4839728"/>
            <a:chOff x="6395129" y="1288646"/>
            <a:chExt cx="4691971" cy="4609785"/>
          </a:xfrm>
        </p:grpSpPr>
        <p:grpSp>
          <p:nvGrpSpPr>
            <p:cNvPr id="108" name="Group 107">
              <a:extLst>
                <a:ext uri="{FF2B5EF4-FFF2-40B4-BE49-F238E27FC236}">
                  <a16:creationId xmlns:a16="http://schemas.microsoft.com/office/drawing/2014/main" id="{3D61BE27-A859-4E8A-A8D3-75C1BB3B189A}"/>
                </a:ext>
              </a:extLst>
            </p:cNvPr>
            <p:cNvGrpSpPr/>
            <p:nvPr/>
          </p:nvGrpSpPr>
          <p:grpSpPr>
            <a:xfrm>
              <a:off x="8747391" y="3122471"/>
              <a:ext cx="300135" cy="481052"/>
              <a:chOff x="1652312" y="2623903"/>
              <a:chExt cx="481288" cy="771402"/>
            </a:xfrm>
          </p:grpSpPr>
          <p:sp>
            <p:nvSpPr>
              <p:cNvPr id="130" name="Oval 129">
                <a:extLst>
                  <a:ext uri="{FF2B5EF4-FFF2-40B4-BE49-F238E27FC236}">
                    <a16:creationId xmlns:a16="http://schemas.microsoft.com/office/drawing/2014/main" id="{CFD9B861-30C6-4D37-B619-8F0C281F4266}"/>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9B01DA8-82E6-4076-B13F-F92B7BC7DB14}"/>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9" name="Picture 10" descr="Sperm - Sperm Svg Free, HD Png Download - kindpng">
              <a:extLst>
                <a:ext uri="{FF2B5EF4-FFF2-40B4-BE49-F238E27FC236}">
                  <a16:creationId xmlns:a16="http://schemas.microsoft.com/office/drawing/2014/main" id="{8C472D40-9385-4CFE-981B-76BA00D7C682}"/>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10296893" y="2558805"/>
              <a:ext cx="434819" cy="41058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Sperm - Sperm Svg Free, HD Png Download - kindpng">
              <a:extLst>
                <a:ext uri="{FF2B5EF4-FFF2-40B4-BE49-F238E27FC236}">
                  <a16:creationId xmlns:a16="http://schemas.microsoft.com/office/drawing/2014/main" id="{05FC164C-8E37-42D1-B045-14F05DBC3C20}"/>
                </a:ext>
              </a:extLst>
            </p:cNvPr>
            <p:cNvPicPr>
              <a:picLocks noChangeAspect="1" noChangeArrowheads="1"/>
            </p:cNvPicPr>
            <p:nvPr/>
          </p:nvPicPr>
          <p:blipFill>
            <a:blip r:embed="rId2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900000" flipH="1">
              <a:off x="9138343" y="3209681"/>
              <a:ext cx="434819" cy="41058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3BB43FD6-480F-48E8-A44E-4CB1C65AB005}"/>
                </a:ext>
              </a:extLst>
            </p:cNvPr>
            <p:cNvSpPr txBox="1">
              <a:spLocks noChangeAspect="1"/>
            </p:cNvSpPr>
            <p:nvPr/>
          </p:nvSpPr>
          <p:spPr>
            <a:xfrm>
              <a:off x="7758261" y="2412950"/>
              <a:ext cx="1230344" cy="223703"/>
            </a:xfrm>
            <a:custGeom>
              <a:avLst/>
              <a:gdLst/>
              <a:ahLst/>
              <a:cxnLst/>
              <a:rect l="l" t="t" r="r" b="b"/>
              <a:pathLst>
                <a:path w="750857" h="136522">
                  <a:moveTo>
                    <a:pt x="298833" y="79628"/>
                  </a:moveTo>
                  <a:cubicBezTo>
                    <a:pt x="296657" y="80353"/>
                    <a:pt x="293210" y="81220"/>
                    <a:pt x="288494" y="82228"/>
                  </a:cubicBezTo>
                  <a:cubicBezTo>
                    <a:pt x="283778" y="83235"/>
                    <a:pt x="280695" y="84223"/>
                    <a:pt x="279244" y="85190"/>
                  </a:cubicBezTo>
                  <a:cubicBezTo>
                    <a:pt x="277027" y="86762"/>
                    <a:pt x="275918" y="88757"/>
                    <a:pt x="275918" y="91176"/>
                  </a:cubicBezTo>
                  <a:cubicBezTo>
                    <a:pt x="275918" y="93554"/>
                    <a:pt x="276805" y="95610"/>
                    <a:pt x="278579" y="97343"/>
                  </a:cubicBezTo>
                  <a:cubicBezTo>
                    <a:pt x="280352" y="99076"/>
                    <a:pt x="282609" y="99943"/>
                    <a:pt x="285350" y="99943"/>
                  </a:cubicBezTo>
                  <a:cubicBezTo>
                    <a:pt x="288414" y="99943"/>
                    <a:pt x="291336" y="98935"/>
                    <a:pt x="294117" y="96920"/>
                  </a:cubicBezTo>
                  <a:cubicBezTo>
                    <a:pt x="296173" y="95388"/>
                    <a:pt x="297523" y="93514"/>
                    <a:pt x="298168" y="91297"/>
                  </a:cubicBezTo>
                  <a:cubicBezTo>
                    <a:pt x="298612" y="89846"/>
                    <a:pt x="298833" y="87085"/>
                    <a:pt x="298833" y="83014"/>
                  </a:cubicBezTo>
                  <a:close/>
                  <a:moveTo>
                    <a:pt x="368806" y="58648"/>
                  </a:moveTo>
                  <a:cubicBezTo>
                    <a:pt x="364372" y="58648"/>
                    <a:pt x="360643" y="60341"/>
                    <a:pt x="357620" y="63726"/>
                  </a:cubicBezTo>
                  <a:cubicBezTo>
                    <a:pt x="354597" y="67112"/>
                    <a:pt x="353086" y="71990"/>
                    <a:pt x="353086" y="78358"/>
                  </a:cubicBezTo>
                  <a:cubicBezTo>
                    <a:pt x="353086" y="84727"/>
                    <a:pt x="354597" y="89604"/>
                    <a:pt x="357620" y="92990"/>
                  </a:cubicBezTo>
                  <a:cubicBezTo>
                    <a:pt x="360643" y="96376"/>
                    <a:pt x="364372" y="98069"/>
                    <a:pt x="368806" y="98069"/>
                  </a:cubicBezTo>
                  <a:cubicBezTo>
                    <a:pt x="373240" y="98069"/>
                    <a:pt x="376958" y="96376"/>
                    <a:pt x="379961" y="92990"/>
                  </a:cubicBezTo>
                  <a:cubicBezTo>
                    <a:pt x="382964" y="89604"/>
                    <a:pt x="384465" y="84686"/>
                    <a:pt x="384465" y="78237"/>
                  </a:cubicBezTo>
                  <a:cubicBezTo>
                    <a:pt x="384465" y="71949"/>
                    <a:pt x="382964" y="67112"/>
                    <a:pt x="379961" y="63726"/>
                  </a:cubicBezTo>
                  <a:cubicBezTo>
                    <a:pt x="376958" y="60341"/>
                    <a:pt x="373240" y="58648"/>
                    <a:pt x="368806" y="58648"/>
                  </a:cubicBezTo>
                  <a:close/>
                  <a:moveTo>
                    <a:pt x="719659" y="57801"/>
                  </a:moveTo>
                  <a:cubicBezTo>
                    <a:pt x="715588" y="57801"/>
                    <a:pt x="712232" y="59383"/>
                    <a:pt x="709592" y="62547"/>
                  </a:cubicBezTo>
                  <a:cubicBezTo>
                    <a:pt x="706952" y="65712"/>
                    <a:pt x="705632" y="70538"/>
                    <a:pt x="705632" y="77028"/>
                  </a:cubicBezTo>
                  <a:cubicBezTo>
                    <a:pt x="705632" y="83840"/>
                    <a:pt x="706952" y="88828"/>
                    <a:pt x="709592" y="91992"/>
                  </a:cubicBezTo>
                  <a:cubicBezTo>
                    <a:pt x="712232" y="95156"/>
                    <a:pt x="715487" y="96738"/>
                    <a:pt x="719357" y="96738"/>
                  </a:cubicBezTo>
                  <a:cubicBezTo>
                    <a:pt x="723508" y="96738"/>
                    <a:pt x="727015" y="95116"/>
                    <a:pt x="729877" y="91871"/>
                  </a:cubicBezTo>
                  <a:cubicBezTo>
                    <a:pt x="732739" y="88626"/>
                    <a:pt x="734170" y="83820"/>
                    <a:pt x="734170" y="77451"/>
                  </a:cubicBezTo>
                  <a:cubicBezTo>
                    <a:pt x="734170" y="70800"/>
                    <a:pt x="732799" y="65863"/>
                    <a:pt x="730058" y="62638"/>
                  </a:cubicBezTo>
                  <a:cubicBezTo>
                    <a:pt x="727317" y="59414"/>
                    <a:pt x="723851" y="57801"/>
                    <a:pt x="719659" y="57801"/>
                  </a:cubicBezTo>
                  <a:close/>
                  <a:moveTo>
                    <a:pt x="217555" y="57801"/>
                  </a:moveTo>
                  <a:cubicBezTo>
                    <a:pt x="213483" y="57801"/>
                    <a:pt x="210098" y="59383"/>
                    <a:pt x="207397" y="62547"/>
                  </a:cubicBezTo>
                  <a:cubicBezTo>
                    <a:pt x="204696" y="65712"/>
                    <a:pt x="203346" y="70518"/>
                    <a:pt x="203346" y="76967"/>
                  </a:cubicBezTo>
                  <a:cubicBezTo>
                    <a:pt x="203346" y="83618"/>
                    <a:pt x="204394" y="88536"/>
                    <a:pt x="206490" y="91720"/>
                  </a:cubicBezTo>
                  <a:cubicBezTo>
                    <a:pt x="209433" y="96235"/>
                    <a:pt x="213342" y="98492"/>
                    <a:pt x="218220" y="98492"/>
                  </a:cubicBezTo>
                  <a:cubicBezTo>
                    <a:pt x="221968" y="98492"/>
                    <a:pt x="225163" y="96890"/>
                    <a:pt x="227803" y="93685"/>
                  </a:cubicBezTo>
                  <a:cubicBezTo>
                    <a:pt x="230443" y="90481"/>
                    <a:pt x="231763" y="85432"/>
                    <a:pt x="231763" y="78539"/>
                  </a:cubicBezTo>
                  <a:cubicBezTo>
                    <a:pt x="231763" y="71204"/>
                    <a:pt x="230433" y="65913"/>
                    <a:pt x="227773" y="62668"/>
                  </a:cubicBezTo>
                  <a:cubicBezTo>
                    <a:pt x="225112" y="59424"/>
                    <a:pt x="221706" y="57801"/>
                    <a:pt x="217555" y="57801"/>
                  </a:cubicBezTo>
                  <a:close/>
                  <a:moveTo>
                    <a:pt x="107943" y="57801"/>
                  </a:moveTo>
                  <a:cubicBezTo>
                    <a:pt x="104234" y="57801"/>
                    <a:pt x="101171" y="59152"/>
                    <a:pt x="98752" y="61852"/>
                  </a:cubicBezTo>
                  <a:cubicBezTo>
                    <a:pt x="96334" y="64553"/>
                    <a:pt x="95145" y="68221"/>
                    <a:pt x="95185" y="72856"/>
                  </a:cubicBezTo>
                  <a:lnTo>
                    <a:pt x="120579" y="72856"/>
                  </a:lnTo>
                  <a:cubicBezTo>
                    <a:pt x="120458" y="67939"/>
                    <a:pt x="119188" y="64200"/>
                    <a:pt x="116770" y="61641"/>
                  </a:cubicBezTo>
                  <a:cubicBezTo>
                    <a:pt x="114352" y="59081"/>
                    <a:pt x="111409" y="57801"/>
                    <a:pt x="107943" y="57801"/>
                  </a:cubicBezTo>
                  <a:close/>
                  <a:moveTo>
                    <a:pt x="529740" y="46253"/>
                  </a:moveTo>
                  <a:lnTo>
                    <a:pt x="546730" y="46253"/>
                  </a:lnTo>
                  <a:lnTo>
                    <a:pt x="546730" y="75758"/>
                  </a:lnTo>
                  <a:cubicBezTo>
                    <a:pt x="546730" y="84223"/>
                    <a:pt x="547052" y="89745"/>
                    <a:pt x="547697" y="92325"/>
                  </a:cubicBezTo>
                  <a:cubicBezTo>
                    <a:pt x="548141" y="94259"/>
                    <a:pt x="549269" y="95872"/>
                    <a:pt x="551083" y="97162"/>
                  </a:cubicBezTo>
                  <a:cubicBezTo>
                    <a:pt x="552736" y="98371"/>
                    <a:pt x="554832" y="98975"/>
                    <a:pt x="557371" y="98975"/>
                  </a:cubicBezTo>
                  <a:cubicBezTo>
                    <a:pt x="560233" y="98975"/>
                    <a:pt x="562823" y="98189"/>
                    <a:pt x="565140" y="96617"/>
                  </a:cubicBezTo>
                  <a:cubicBezTo>
                    <a:pt x="567458" y="95045"/>
                    <a:pt x="569040" y="93070"/>
                    <a:pt x="569887" y="90692"/>
                  </a:cubicBezTo>
                  <a:cubicBezTo>
                    <a:pt x="570733" y="88314"/>
                    <a:pt x="571156" y="82530"/>
                    <a:pt x="571156" y="73340"/>
                  </a:cubicBezTo>
                  <a:lnTo>
                    <a:pt x="571156" y="46253"/>
                  </a:lnTo>
                  <a:lnTo>
                    <a:pt x="588146" y="46253"/>
                  </a:lnTo>
                  <a:lnTo>
                    <a:pt x="588146" y="77814"/>
                  </a:lnTo>
                  <a:cubicBezTo>
                    <a:pt x="593749" y="76685"/>
                    <a:pt x="597679" y="74589"/>
                    <a:pt x="599936" y="71526"/>
                  </a:cubicBezTo>
                  <a:cubicBezTo>
                    <a:pt x="601306" y="69672"/>
                    <a:pt x="602032" y="66911"/>
                    <a:pt x="602113" y="63243"/>
                  </a:cubicBezTo>
                  <a:lnTo>
                    <a:pt x="593890" y="63243"/>
                  </a:lnTo>
                  <a:lnTo>
                    <a:pt x="593890" y="46253"/>
                  </a:lnTo>
                  <a:lnTo>
                    <a:pt x="610879" y="46253"/>
                  </a:lnTo>
                  <a:lnTo>
                    <a:pt x="610879" y="58406"/>
                  </a:lnTo>
                  <a:cubicBezTo>
                    <a:pt x="610879" y="63404"/>
                    <a:pt x="610446" y="67314"/>
                    <a:pt x="609580" y="70135"/>
                  </a:cubicBezTo>
                  <a:cubicBezTo>
                    <a:pt x="608713" y="72957"/>
                    <a:pt x="607111" y="75476"/>
                    <a:pt x="604773" y="77693"/>
                  </a:cubicBezTo>
                  <a:cubicBezTo>
                    <a:pt x="601185" y="81159"/>
                    <a:pt x="595643" y="83497"/>
                    <a:pt x="588146" y="84707"/>
                  </a:cubicBezTo>
                  <a:lnTo>
                    <a:pt x="588146" y="110463"/>
                  </a:lnTo>
                  <a:lnTo>
                    <a:pt x="572365" y="110463"/>
                  </a:lnTo>
                  <a:lnTo>
                    <a:pt x="572365" y="100850"/>
                  </a:lnTo>
                  <a:cubicBezTo>
                    <a:pt x="567327" y="108226"/>
                    <a:pt x="560233" y="111914"/>
                    <a:pt x="551083" y="111914"/>
                  </a:cubicBezTo>
                  <a:cubicBezTo>
                    <a:pt x="541611" y="111914"/>
                    <a:pt x="535262" y="108307"/>
                    <a:pt x="532038" y="101092"/>
                  </a:cubicBezTo>
                  <a:cubicBezTo>
                    <a:pt x="530506" y="97665"/>
                    <a:pt x="529740" y="92929"/>
                    <a:pt x="529740" y="86883"/>
                  </a:cubicBezTo>
                  <a:close/>
                  <a:moveTo>
                    <a:pt x="715306" y="44802"/>
                  </a:moveTo>
                  <a:cubicBezTo>
                    <a:pt x="723246" y="44802"/>
                    <a:pt x="729796" y="48289"/>
                    <a:pt x="734956" y="55262"/>
                  </a:cubicBezTo>
                  <a:lnTo>
                    <a:pt x="734956" y="46253"/>
                  </a:lnTo>
                  <a:lnTo>
                    <a:pt x="750857" y="46253"/>
                  </a:lnTo>
                  <a:lnTo>
                    <a:pt x="750857" y="103873"/>
                  </a:lnTo>
                  <a:cubicBezTo>
                    <a:pt x="750857" y="111451"/>
                    <a:pt x="750232" y="117114"/>
                    <a:pt x="748983" y="120862"/>
                  </a:cubicBezTo>
                  <a:cubicBezTo>
                    <a:pt x="747733" y="124611"/>
                    <a:pt x="745980" y="127554"/>
                    <a:pt x="743723" y="129690"/>
                  </a:cubicBezTo>
                  <a:cubicBezTo>
                    <a:pt x="741465" y="131826"/>
                    <a:pt x="738452" y="133499"/>
                    <a:pt x="734684" y="134708"/>
                  </a:cubicBezTo>
                  <a:cubicBezTo>
                    <a:pt x="730915" y="135917"/>
                    <a:pt x="726148" y="136522"/>
                    <a:pt x="720384" y="136522"/>
                  </a:cubicBezTo>
                  <a:cubicBezTo>
                    <a:pt x="709501" y="136522"/>
                    <a:pt x="701782" y="134658"/>
                    <a:pt x="697228" y="130929"/>
                  </a:cubicBezTo>
                  <a:cubicBezTo>
                    <a:pt x="692673" y="127201"/>
                    <a:pt x="690396" y="122475"/>
                    <a:pt x="690396" y="116751"/>
                  </a:cubicBezTo>
                  <a:cubicBezTo>
                    <a:pt x="690396" y="116187"/>
                    <a:pt x="690416" y="115502"/>
                    <a:pt x="690456" y="114695"/>
                  </a:cubicBezTo>
                  <a:lnTo>
                    <a:pt x="709864" y="117053"/>
                  </a:lnTo>
                  <a:cubicBezTo>
                    <a:pt x="710187" y="119311"/>
                    <a:pt x="710932" y="120862"/>
                    <a:pt x="712101" y="121709"/>
                  </a:cubicBezTo>
                  <a:cubicBezTo>
                    <a:pt x="713713" y="122918"/>
                    <a:pt x="716253" y="123523"/>
                    <a:pt x="719719" y="123523"/>
                  </a:cubicBezTo>
                  <a:cubicBezTo>
                    <a:pt x="724153" y="123523"/>
                    <a:pt x="727479" y="122858"/>
                    <a:pt x="729695" y="121528"/>
                  </a:cubicBezTo>
                  <a:cubicBezTo>
                    <a:pt x="731187" y="120641"/>
                    <a:pt x="732315" y="119210"/>
                    <a:pt x="733081" y="117235"/>
                  </a:cubicBezTo>
                  <a:cubicBezTo>
                    <a:pt x="733605" y="115824"/>
                    <a:pt x="733867" y="113224"/>
                    <a:pt x="733867" y="109435"/>
                  </a:cubicBezTo>
                  <a:lnTo>
                    <a:pt x="733867" y="100064"/>
                  </a:lnTo>
                  <a:cubicBezTo>
                    <a:pt x="728789" y="106997"/>
                    <a:pt x="722380" y="110463"/>
                    <a:pt x="714641" y="110463"/>
                  </a:cubicBezTo>
                  <a:cubicBezTo>
                    <a:pt x="706015" y="110463"/>
                    <a:pt x="699183" y="106815"/>
                    <a:pt x="694144" y="99520"/>
                  </a:cubicBezTo>
                  <a:cubicBezTo>
                    <a:pt x="690194" y="93756"/>
                    <a:pt x="688219" y="86581"/>
                    <a:pt x="688219" y="77995"/>
                  </a:cubicBezTo>
                  <a:cubicBezTo>
                    <a:pt x="688219" y="67233"/>
                    <a:pt x="690809" y="59010"/>
                    <a:pt x="695988" y="53327"/>
                  </a:cubicBezTo>
                  <a:cubicBezTo>
                    <a:pt x="701168" y="47644"/>
                    <a:pt x="707607" y="44802"/>
                    <a:pt x="715306" y="44802"/>
                  </a:cubicBezTo>
                  <a:close/>
                  <a:moveTo>
                    <a:pt x="652649" y="44802"/>
                  </a:moveTo>
                  <a:cubicBezTo>
                    <a:pt x="656398" y="44802"/>
                    <a:pt x="659824" y="45477"/>
                    <a:pt x="662927" y="46827"/>
                  </a:cubicBezTo>
                  <a:cubicBezTo>
                    <a:pt x="666031" y="48178"/>
                    <a:pt x="668379" y="49901"/>
                    <a:pt x="669971" y="51997"/>
                  </a:cubicBezTo>
                  <a:cubicBezTo>
                    <a:pt x="671563" y="54093"/>
                    <a:pt x="672672" y="56471"/>
                    <a:pt x="673297" y="59131"/>
                  </a:cubicBezTo>
                  <a:cubicBezTo>
                    <a:pt x="673921" y="61792"/>
                    <a:pt x="674234" y="65601"/>
                    <a:pt x="674234" y="70559"/>
                  </a:cubicBezTo>
                  <a:lnTo>
                    <a:pt x="674234" y="110463"/>
                  </a:lnTo>
                  <a:lnTo>
                    <a:pt x="657244" y="110463"/>
                  </a:lnTo>
                  <a:lnTo>
                    <a:pt x="657244" y="77693"/>
                  </a:lnTo>
                  <a:cubicBezTo>
                    <a:pt x="657244" y="70760"/>
                    <a:pt x="656881" y="66276"/>
                    <a:pt x="656156" y="64240"/>
                  </a:cubicBezTo>
                  <a:cubicBezTo>
                    <a:pt x="655430" y="62205"/>
                    <a:pt x="654251" y="60623"/>
                    <a:pt x="652619" y="59494"/>
                  </a:cubicBezTo>
                  <a:cubicBezTo>
                    <a:pt x="650986" y="58366"/>
                    <a:pt x="649021" y="57801"/>
                    <a:pt x="646724" y="57801"/>
                  </a:cubicBezTo>
                  <a:cubicBezTo>
                    <a:pt x="643781" y="57801"/>
                    <a:pt x="641141" y="58607"/>
                    <a:pt x="638803" y="60220"/>
                  </a:cubicBezTo>
                  <a:cubicBezTo>
                    <a:pt x="636465" y="61832"/>
                    <a:pt x="634863" y="63968"/>
                    <a:pt x="633997" y="66629"/>
                  </a:cubicBezTo>
                  <a:cubicBezTo>
                    <a:pt x="633130" y="69289"/>
                    <a:pt x="632697" y="74206"/>
                    <a:pt x="632697" y="81381"/>
                  </a:cubicBezTo>
                  <a:lnTo>
                    <a:pt x="632697" y="110463"/>
                  </a:lnTo>
                  <a:lnTo>
                    <a:pt x="615707" y="110463"/>
                  </a:lnTo>
                  <a:lnTo>
                    <a:pt x="615707" y="46253"/>
                  </a:lnTo>
                  <a:lnTo>
                    <a:pt x="631487" y="46253"/>
                  </a:lnTo>
                  <a:lnTo>
                    <a:pt x="631487" y="55685"/>
                  </a:lnTo>
                  <a:cubicBezTo>
                    <a:pt x="637090" y="48430"/>
                    <a:pt x="644144" y="44802"/>
                    <a:pt x="652649" y="44802"/>
                  </a:cubicBezTo>
                  <a:close/>
                  <a:moveTo>
                    <a:pt x="512164" y="44802"/>
                  </a:moveTo>
                  <a:cubicBezTo>
                    <a:pt x="516034" y="44802"/>
                    <a:pt x="519762" y="45870"/>
                    <a:pt x="523350" y="48006"/>
                  </a:cubicBezTo>
                  <a:lnTo>
                    <a:pt x="518090" y="62820"/>
                  </a:lnTo>
                  <a:cubicBezTo>
                    <a:pt x="515228" y="60965"/>
                    <a:pt x="512568" y="60038"/>
                    <a:pt x="510109" y="60038"/>
                  </a:cubicBezTo>
                  <a:cubicBezTo>
                    <a:pt x="507731" y="60038"/>
                    <a:pt x="505715" y="60693"/>
                    <a:pt x="504063" y="62003"/>
                  </a:cubicBezTo>
                  <a:cubicBezTo>
                    <a:pt x="502410" y="63313"/>
                    <a:pt x="501110" y="65681"/>
                    <a:pt x="500163" y="69108"/>
                  </a:cubicBezTo>
                  <a:cubicBezTo>
                    <a:pt x="499216" y="72534"/>
                    <a:pt x="498742" y="79708"/>
                    <a:pt x="498742" y="90632"/>
                  </a:cubicBezTo>
                  <a:lnTo>
                    <a:pt x="498742" y="110463"/>
                  </a:lnTo>
                  <a:lnTo>
                    <a:pt x="481752" y="110463"/>
                  </a:lnTo>
                  <a:lnTo>
                    <a:pt x="481752" y="46253"/>
                  </a:lnTo>
                  <a:lnTo>
                    <a:pt x="497533" y="46253"/>
                  </a:lnTo>
                  <a:lnTo>
                    <a:pt x="497533" y="55383"/>
                  </a:lnTo>
                  <a:cubicBezTo>
                    <a:pt x="500233" y="51070"/>
                    <a:pt x="502662" y="48228"/>
                    <a:pt x="504818" y="46858"/>
                  </a:cubicBezTo>
                  <a:cubicBezTo>
                    <a:pt x="506975" y="45487"/>
                    <a:pt x="509424" y="44802"/>
                    <a:pt x="512164" y="44802"/>
                  </a:cubicBezTo>
                  <a:close/>
                  <a:moveTo>
                    <a:pt x="368745" y="44802"/>
                  </a:moveTo>
                  <a:cubicBezTo>
                    <a:pt x="378459" y="44802"/>
                    <a:pt x="386420" y="47956"/>
                    <a:pt x="392628" y="54264"/>
                  </a:cubicBezTo>
                  <a:cubicBezTo>
                    <a:pt x="398835" y="60572"/>
                    <a:pt x="401939" y="68543"/>
                    <a:pt x="401939" y="78177"/>
                  </a:cubicBezTo>
                  <a:cubicBezTo>
                    <a:pt x="401939" y="87891"/>
                    <a:pt x="398805" y="95942"/>
                    <a:pt x="392537" y="102331"/>
                  </a:cubicBezTo>
                  <a:cubicBezTo>
                    <a:pt x="386269" y="108720"/>
                    <a:pt x="378379" y="111914"/>
                    <a:pt x="368866" y="111914"/>
                  </a:cubicBezTo>
                  <a:cubicBezTo>
                    <a:pt x="362981" y="111914"/>
                    <a:pt x="357369" y="110584"/>
                    <a:pt x="352028" y="107924"/>
                  </a:cubicBezTo>
                  <a:cubicBezTo>
                    <a:pt x="346687" y="105263"/>
                    <a:pt x="342626" y="101364"/>
                    <a:pt x="339845" y="96224"/>
                  </a:cubicBezTo>
                  <a:cubicBezTo>
                    <a:pt x="337064" y="91085"/>
                    <a:pt x="335673" y="84827"/>
                    <a:pt x="335673" y="77451"/>
                  </a:cubicBezTo>
                  <a:cubicBezTo>
                    <a:pt x="335673" y="71808"/>
                    <a:pt x="337064" y="66346"/>
                    <a:pt x="339845" y="61066"/>
                  </a:cubicBezTo>
                  <a:cubicBezTo>
                    <a:pt x="342626" y="55786"/>
                    <a:pt x="346566" y="51755"/>
                    <a:pt x="351665" y="48974"/>
                  </a:cubicBezTo>
                  <a:cubicBezTo>
                    <a:pt x="356764" y="46193"/>
                    <a:pt x="362457" y="44802"/>
                    <a:pt x="368745" y="44802"/>
                  </a:cubicBezTo>
                  <a:close/>
                  <a:moveTo>
                    <a:pt x="288494" y="44802"/>
                  </a:moveTo>
                  <a:cubicBezTo>
                    <a:pt x="296072" y="44802"/>
                    <a:pt x="301715" y="45699"/>
                    <a:pt x="305424" y="47493"/>
                  </a:cubicBezTo>
                  <a:cubicBezTo>
                    <a:pt x="309132" y="49286"/>
                    <a:pt x="311742" y="51564"/>
                    <a:pt x="313253" y="54325"/>
                  </a:cubicBezTo>
                  <a:cubicBezTo>
                    <a:pt x="314765" y="57086"/>
                    <a:pt x="315521" y="62154"/>
                    <a:pt x="315521" y="69531"/>
                  </a:cubicBezTo>
                  <a:lnTo>
                    <a:pt x="315339" y="89362"/>
                  </a:lnTo>
                  <a:cubicBezTo>
                    <a:pt x="315339" y="95005"/>
                    <a:pt x="315611" y="99167"/>
                    <a:pt x="316156" y="101847"/>
                  </a:cubicBezTo>
                  <a:cubicBezTo>
                    <a:pt x="316700" y="104528"/>
                    <a:pt x="317717" y="107400"/>
                    <a:pt x="319209" y="110463"/>
                  </a:cubicBezTo>
                  <a:lnTo>
                    <a:pt x="302401" y="110463"/>
                  </a:lnTo>
                  <a:cubicBezTo>
                    <a:pt x="301957" y="109335"/>
                    <a:pt x="301413" y="107662"/>
                    <a:pt x="300768" y="105445"/>
                  </a:cubicBezTo>
                  <a:cubicBezTo>
                    <a:pt x="300486" y="104437"/>
                    <a:pt x="300284" y="103772"/>
                    <a:pt x="300163" y="103450"/>
                  </a:cubicBezTo>
                  <a:cubicBezTo>
                    <a:pt x="297261" y="106271"/>
                    <a:pt x="294158" y="108387"/>
                    <a:pt x="290852" y="109798"/>
                  </a:cubicBezTo>
                  <a:cubicBezTo>
                    <a:pt x="287547" y="111209"/>
                    <a:pt x="284020" y="111914"/>
                    <a:pt x="280272" y="111914"/>
                  </a:cubicBezTo>
                  <a:cubicBezTo>
                    <a:pt x="273661" y="111914"/>
                    <a:pt x="268451" y="110121"/>
                    <a:pt x="264642" y="106533"/>
                  </a:cubicBezTo>
                  <a:cubicBezTo>
                    <a:pt x="260833" y="102946"/>
                    <a:pt x="258929" y="98411"/>
                    <a:pt x="258929" y="92929"/>
                  </a:cubicBezTo>
                  <a:cubicBezTo>
                    <a:pt x="258929" y="89302"/>
                    <a:pt x="259795" y="86067"/>
                    <a:pt x="261529" y="83225"/>
                  </a:cubicBezTo>
                  <a:cubicBezTo>
                    <a:pt x="263262" y="80384"/>
                    <a:pt x="265690" y="78207"/>
                    <a:pt x="268814" y="76695"/>
                  </a:cubicBezTo>
                  <a:cubicBezTo>
                    <a:pt x="271938" y="75184"/>
                    <a:pt x="276442" y="73864"/>
                    <a:pt x="282327" y="72735"/>
                  </a:cubicBezTo>
                  <a:cubicBezTo>
                    <a:pt x="290268" y="71244"/>
                    <a:pt x="295770" y="69853"/>
                    <a:pt x="298833" y="68563"/>
                  </a:cubicBezTo>
                  <a:lnTo>
                    <a:pt x="298833" y="66870"/>
                  </a:lnTo>
                  <a:cubicBezTo>
                    <a:pt x="298833" y="63606"/>
                    <a:pt x="298027" y="61278"/>
                    <a:pt x="296415" y="59887"/>
                  </a:cubicBezTo>
                  <a:cubicBezTo>
                    <a:pt x="294803" y="58497"/>
                    <a:pt x="291759" y="57801"/>
                    <a:pt x="287285" y="57801"/>
                  </a:cubicBezTo>
                  <a:cubicBezTo>
                    <a:pt x="284262" y="57801"/>
                    <a:pt x="281904" y="58396"/>
                    <a:pt x="280211" y="59585"/>
                  </a:cubicBezTo>
                  <a:cubicBezTo>
                    <a:pt x="278518" y="60774"/>
                    <a:pt x="277148" y="62860"/>
                    <a:pt x="276100" y="65843"/>
                  </a:cubicBezTo>
                  <a:lnTo>
                    <a:pt x="260682" y="63061"/>
                  </a:lnTo>
                  <a:cubicBezTo>
                    <a:pt x="262415" y="56854"/>
                    <a:pt x="265398" y="52259"/>
                    <a:pt x="269630" y="49276"/>
                  </a:cubicBezTo>
                  <a:cubicBezTo>
                    <a:pt x="273863" y="46293"/>
                    <a:pt x="280151" y="44802"/>
                    <a:pt x="288494" y="44802"/>
                  </a:cubicBezTo>
                  <a:close/>
                  <a:moveTo>
                    <a:pt x="106915" y="44802"/>
                  </a:moveTo>
                  <a:cubicBezTo>
                    <a:pt x="116468" y="44802"/>
                    <a:pt x="124005" y="47956"/>
                    <a:pt x="129527" y="54264"/>
                  </a:cubicBezTo>
                  <a:cubicBezTo>
                    <a:pt x="135050" y="60572"/>
                    <a:pt x="137690" y="70236"/>
                    <a:pt x="137448" y="83255"/>
                  </a:cubicBezTo>
                  <a:lnTo>
                    <a:pt x="94883" y="83255"/>
                  </a:lnTo>
                  <a:cubicBezTo>
                    <a:pt x="95004" y="88294"/>
                    <a:pt x="96374" y="92214"/>
                    <a:pt x="98994" y="95015"/>
                  </a:cubicBezTo>
                  <a:cubicBezTo>
                    <a:pt x="101614" y="97817"/>
                    <a:pt x="104879" y="99217"/>
                    <a:pt x="108789" y="99217"/>
                  </a:cubicBezTo>
                  <a:cubicBezTo>
                    <a:pt x="111449" y="99217"/>
                    <a:pt x="113686" y="98492"/>
                    <a:pt x="115500" y="97041"/>
                  </a:cubicBezTo>
                  <a:cubicBezTo>
                    <a:pt x="117314" y="95590"/>
                    <a:pt x="118685" y="93252"/>
                    <a:pt x="119612" y="90027"/>
                  </a:cubicBezTo>
                  <a:lnTo>
                    <a:pt x="136541" y="92869"/>
                  </a:lnTo>
                  <a:cubicBezTo>
                    <a:pt x="134364" y="99076"/>
                    <a:pt x="130928" y="103802"/>
                    <a:pt x="126232" y="107047"/>
                  </a:cubicBezTo>
                  <a:cubicBezTo>
                    <a:pt x="121536" y="110292"/>
                    <a:pt x="115662" y="111914"/>
                    <a:pt x="108608" y="111914"/>
                  </a:cubicBezTo>
                  <a:cubicBezTo>
                    <a:pt x="97442" y="111914"/>
                    <a:pt x="89179" y="108266"/>
                    <a:pt x="83819" y="100971"/>
                  </a:cubicBezTo>
                  <a:cubicBezTo>
                    <a:pt x="79586" y="95126"/>
                    <a:pt x="77470" y="87750"/>
                    <a:pt x="77470" y="78842"/>
                  </a:cubicBezTo>
                  <a:cubicBezTo>
                    <a:pt x="77470" y="68201"/>
                    <a:pt x="80251" y="59867"/>
                    <a:pt x="85814" y="53841"/>
                  </a:cubicBezTo>
                  <a:cubicBezTo>
                    <a:pt x="91376" y="47815"/>
                    <a:pt x="98410" y="44802"/>
                    <a:pt x="106915" y="44802"/>
                  </a:cubicBezTo>
                  <a:close/>
                  <a:moveTo>
                    <a:pt x="462214" y="23580"/>
                  </a:moveTo>
                  <a:lnTo>
                    <a:pt x="462214" y="46253"/>
                  </a:lnTo>
                  <a:lnTo>
                    <a:pt x="473823" y="46253"/>
                  </a:lnTo>
                  <a:lnTo>
                    <a:pt x="473823" y="59796"/>
                  </a:lnTo>
                  <a:lnTo>
                    <a:pt x="462214" y="59796"/>
                  </a:lnTo>
                  <a:lnTo>
                    <a:pt x="462214" y="85674"/>
                  </a:lnTo>
                  <a:cubicBezTo>
                    <a:pt x="462214" y="90914"/>
                    <a:pt x="462325" y="93967"/>
                    <a:pt x="462547" y="94834"/>
                  </a:cubicBezTo>
                  <a:cubicBezTo>
                    <a:pt x="462768" y="95700"/>
                    <a:pt x="463272" y="96416"/>
                    <a:pt x="464058" y="96980"/>
                  </a:cubicBezTo>
                  <a:cubicBezTo>
                    <a:pt x="464844" y="97545"/>
                    <a:pt x="465801" y="97827"/>
                    <a:pt x="466930" y="97827"/>
                  </a:cubicBezTo>
                  <a:cubicBezTo>
                    <a:pt x="468502" y="97827"/>
                    <a:pt x="470779" y="97283"/>
                    <a:pt x="473762" y="96194"/>
                  </a:cubicBezTo>
                  <a:lnTo>
                    <a:pt x="475213" y="109375"/>
                  </a:lnTo>
                  <a:cubicBezTo>
                    <a:pt x="471263" y="111068"/>
                    <a:pt x="466789" y="111914"/>
                    <a:pt x="461791" y="111914"/>
                  </a:cubicBezTo>
                  <a:cubicBezTo>
                    <a:pt x="458727" y="111914"/>
                    <a:pt x="455966" y="111400"/>
                    <a:pt x="453508" y="110372"/>
                  </a:cubicBezTo>
                  <a:cubicBezTo>
                    <a:pt x="451049" y="109345"/>
                    <a:pt x="449245" y="108014"/>
                    <a:pt x="448096" y="106382"/>
                  </a:cubicBezTo>
                  <a:cubicBezTo>
                    <a:pt x="446948" y="104750"/>
                    <a:pt x="446151" y="102543"/>
                    <a:pt x="445708" y="99761"/>
                  </a:cubicBezTo>
                  <a:cubicBezTo>
                    <a:pt x="445345" y="97786"/>
                    <a:pt x="445164" y="93796"/>
                    <a:pt x="445164" y="87790"/>
                  </a:cubicBezTo>
                  <a:lnTo>
                    <a:pt x="445164" y="59796"/>
                  </a:lnTo>
                  <a:lnTo>
                    <a:pt x="437364" y="59796"/>
                  </a:lnTo>
                  <a:lnTo>
                    <a:pt x="437364" y="46253"/>
                  </a:lnTo>
                  <a:lnTo>
                    <a:pt x="445164" y="46253"/>
                  </a:lnTo>
                  <a:lnTo>
                    <a:pt x="445164" y="33496"/>
                  </a:lnTo>
                  <a:close/>
                  <a:moveTo>
                    <a:pt x="186477" y="21827"/>
                  </a:moveTo>
                  <a:lnTo>
                    <a:pt x="203467" y="21827"/>
                  </a:lnTo>
                  <a:lnTo>
                    <a:pt x="203467" y="53750"/>
                  </a:lnTo>
                  <a:cubicBezTo>
                    <a:pt x="208707" y="47785"/>
                    <a:pt x="214914" y="44802"/>
                    <a:pt x="222089" y="44802"/>
                  </a:cubicBezTo>
                  <a:cubicBezTo>
                    <a:pt x="229909" y="44802"/>
                    <a:pt x="236378" y="47634"/>
                    <a:pt x="241497" y="53297"/>
                  </a:cubicBezTo>
                  <a:cubicBezTo>
                    <a:pt x="246616" y="58960"/>
                    <a:pt x="249176" y="67092"/>
                    <a:pt x="249176" y="77693"/>
                  </a:cubicBezTo>
                  <a:cubicBezTo>
                    <a:pt x="249176" y="88657"/>
                    <a:pt x="246566" y="97101"/>
                    <a:pt x="241346" y="103026"/>
                  </a:cubicBezTo>
                  <a:cubicBezTo>
                    <a:pt x="236126" y="108952"/>
                    <a:pt x="229788" y="111914"/>
                    <a:pt x="222331" y="111914"/>
                  </a:cubicBezTo>
                  <a:cubicBezTo>
                    <a:pt x="218663" y="111914"/>
                    <a:pt x="215045" y="110997"/>
                    <a:pt x="211478" y="109163"/>
                  </a:cubicBezTo>
                  <a:cubicBezTo>
                    <a:pt x="207911" y="107329"/>
                    <a:pt x="204838" y="104619"/>
                    <a:pt x="202258" y="101031"/>
                  </a:cubicBezTo>
                  <a:lnTo>
                    <a:pt x="202258" y="110463"/>
                  </a:lnTo>
                  <a:lnTo>
                    <a:pt x="186477" y="110463"/>
                  </a:lnTo>
                  <a:close/>
                  <a:moveTo>
                    <a:pt x="0" y="21827"/>
                  </a:moveTo>
                  <a:lnTo>
                    <a:pt x="70438" y="21827"/>
                  </a:lnTo>
                  <a:lnTo>
                    <a:pt x="70438" y="36821"/>
                  </a:lnTo>
                  <a:lnTo>
                    <a:pt x="44198" y="36821"/>
                  </a:lnTo>
                  <a:lnTo>
                    <a:pt x="44198" y="110463"/>
                  </a:lnTo>
                  <a:lnTo>
                    <a:pt x="26301" y="110463"/>
                  </a:lnTo>
                  <a:lnTo>
                    <a:pt x="26301" y="36821"/>
                  </a:lnTo>
                  <a:lnTo>
                    <a:pt x="0" y="36821"/>
                  </a:lnTo>
                  <a:close/>
                  <a:moveTo>
                    <a:pt x="558701" y="20315"/>
                  </a:moveTo>
                  <a:lnTo>
                    <a:pt x="577747" y="20315"/>
                  </a:lnTo>
                  <a:lnTo>
                    <a:pt x="561120" y="38393"/>
                  </a:lnTo>
                  <a:lnTo>
                    <a:pt x="550358" y="38393"/>
                  </a:lnTo>
                  <a:close/>
                  <a:moveTo>
                    <a:pt x="270235" y="20315"/>
                  </a:moveTo>
                  <a:lnTo>
                    <a:pt x="289280" y="20315"/>
                  </a:lnTo>
                  <a:lnTo>
                    <a:pt x="297624" y="38393"/>
                  </a:lnTo>
                  <a:lnTo>
                    <a:pt x="286922" y="38393"/>
                  </a:lnTo>
                  <a:close/>
                  <a:moveTo>
                    <a:pt x="99720" y="20315"/>
                  </a:moveTo>
                  <a:lnTo>
                    <a:pt x="115440" y="20315"/>
                  </a:lnTo>
                  <a:lnTo>
                    <a:pt x="127955" y="38151"/>
                  </a:lnTo>
                  <a:lnTo>
                    <a:pt x="114291" y="38151"/>
                  </a:lnTo>
                  <a:lnTo>
                    <a:pt x="107278" y="29143"/>
                  </a:lnTo>
                  <a:lnTo>
                    <a:pt x="100748" y="38151"/>
                  </a:lnTo>
                  <a:lnTo>
                    <a:pt x="87023" y="38151"/>
                  </a:lnTo>
                  <a:close/>
                  <a:moveTo>
                    <a:pt x="107278" y="0"/>
                  </a:moveTo>
                  <a:lnTo>
                    <a:pt x="126323" y="0"/>
                  </a:lnTo>
                  <a:lnTo>
                    <a:pt x="110240" y="17050"/>
                  </a:lnTo>
                  <a:lnTo>
                    <a:pt x="99478" y="1705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4" name="TextBox 113">
              <a:extLst>
                <a:ext uri="{FF2B5EF4-FFF2-40B4-BE49-F238E27FC236}">
                  <a16:creationId xmlns:a16="http://schemas.microsoft.com/office/drawing/2014/main" id="{F43F9D39-56E1-49A9-B740-8CBA3F37865B}"/>
                </a:ext>
              </a:extLst>
            </p:cNvPr>
            <p:cNvSpPr txBox="1">
              <a:spLocks noChangeAspect="1"/>
            </p:cNvSpPr>
            <p:nvPr/>
          </p:nvSpPr>
          <p:spPr>
            <a:xfrm>
              <a:off x="9354985" y="2465289"/>
              <a:ext cx="996230" cy="190415"/>
            </a:xfrm>
            <a:custGeom>
              <a:avLst/>
              <a:gdLst/>
              <a:ahLst/>
              <a:cxnLst/>
              <a:rect l="l" t="t" r="r" b="b"/>
              <a:pathLst>
                <a:path w="607982" h="116207">
                  <a:moveTo>
                    <a:pt x="576784" y="37486"/>
                  </a:moveTo>
                  <a:cubicBezTo>
                    <a:pt x="572713" y="37486"/>
                    <a:pt x="569357" y="39068"/>
                    <a:pt x="566717" y="42232"/>
                  </a:cubicBezTo>
                  <a:cubicBezTo>
                    <a:pt x="564077" y="45397"/>
                    <a:pt x="562757" y="50223"/>
                    <a:pt x="562757" y="56713"/>
                  </a:cubicBezTo>
                  <a:cubicBezTo>
                    <a:pt x="562757" y="63525"/>
                    <a:pt x="564077" y="68513"/>
                    <a:pt x="566717" y="71677"/>
                  </a:cubicBezTo>
                  <a:cubicBezTo>
                    <a:pt x="569357" y="74841"/>
                    <a:pt x="572612" y="76423"/>
                    <a:pt x="576482" y="76423"/>
                  </a:cubicBezTo>
                  <a:cubicBezTo>
                    <a:pt x="580633" y="76423"/>
                    <a:pt x="584140" y="74801"/>
                    <a:pt x="587002" y="71556"/>
                  </a:cubicBezTo>
                  <a:cubicBezTo>
                    <a:pt x="589864" y="68311"/>
                    <a:pt x="591295" y="63505"/>
                    <a:pt x="591295" y="57136"/>
                  </a:cubicBezTo>
                  <a:cubicBezTo>
                    <a:pt x="591295" y="50485"/>
                    <a:pt x="589924" y="45548"/>
                    <a:pt x="587183" y="42323"/>
                  </a:cubicBezTo>
                  <a:cubicBezTo>
                    <a:pt x="584442" y="39099"/>
                    <a:pt x="580976" y="37486"/>
                    <a:pt x="576784" y="37486"/>
                  </a:cubicBezTo>
                  <a:close/>
                  <a:moveTo>
                    <a:pt x="396390" y="25938"/>
                  </a:moveTo>
                  <a:lnTo>
                    <a:pt x="413380" y="25938"/>
                  </a:lnTo>
                  <a:lnTo>
                    <a:pt x="413380" y="55443"/>
                  </a:lnTo>
                  <a:cubicBezTo>
                    <a:pt x="413380" y="64472"/>
                    <a:pt x="413692" y="70004"/>
                    <a:pt x="414317" y="72040"/>
                  </a:cubicBezTo>
                  <a:cubicBezTo>
                    <a:pt x="414942" y="74075"/>
                    <a:pt x="416080" y="75688"/>
                    <a:pt x="417733" y="76877"/>
                  </a:cubicBezTo>
                  <a:cubicBezTo>
                    <a:pt x="419386" y="78066"/>
                    <a:pt x="421482" y="78660"/>
                    <a:pt x="424021" y="78660"/>
                  </a:cubicBezTo>
                  <a:cubicBezTo>
                    <a:pt x="426923" y="78660"/>
                    <a:pt x="429523" y="77864"/>
                    <a:pt x="431821" y="76272"/>
                  </a:cubicBezTo>
                  <a:cubicBezTo>
                    <a:pt x="434118" y="74680"/>
                    <a:pt x="435690" y="72705"/>
                    <a:pt x="436537" y="70347"/>
                  </a:cubicBezTo>
                  <a:cubicBezTo>
                    <a:pt x="437383" y="67989"/>
                    <a:pt x="437806" y="62215"/>
                    <a:pt x="437806" y="53025"/>
                  </a:cubicBezTo>
                  <a:lnTo>
                    <a:pt x="437806" y="25938"/>
                  </a:lnTo>
                  <a:lnTo>
                    <a:pt x="454796" y="25938"/>
                  </a:lnTo>
                  <a:lnTo>
                    <a:pt x="454796" y="90148"/>
                  </a:lnTo>
                  <a:lnTo>
                    <a:pt x="439016" y="90148"/>
                  </a:lnTo>
                  <a:lnTo>
                    <a:pt x="439016" y="80535"/>
                  </a:lnTo>
                  <a:cubicBezTo>
                    <a:pt x="436678" y="83961"/>
                    <a:pt x="433604" y="86662"/>
                    <a:pt x="429795" y="88637"/>
                  </a:cubicBezTo>
                  <a:cubicBezTo>
                    <a:pt x="425986" y="90612"/>
                    <a:pt x="421965" y="91599"/>
                    <a:pt x="417733" y="91599"/>
                  </a:cubicBezTo>
                  <a:cubicBezTo>
                    <a:pt x="413420" y="91599"/>
                    <a:pt x="409551" y="90652"/>
                    <a:pt x="406124" y="88758"/>
                  </a:cubicBezTo>
                  <a:cubicBezTo>
                    <a:pt x="402698" y="86863"/>
                    <a:pt x="400219" y="84203"/>
                    <a:pt x="398688" y="80777"/>
                  </a:cubicBezTo>
                  <a:cubicBezTo>
                    <a:pt x="397156" y="77350"/>
                    <a:pt x="396390" y="72614"/>
                    <a:pt x="396390" y="66568"/>
                  </a:cubicBezTo>
                  <a:close/>
                  <a:moveTo>
                    <a:pt x="82428" y="25938"/>
                  </a:moveTo>
                  <a:lnTo>
                    <a:pt x="99418" y="25938"/>
                  </a:lnTo>
                  <a:lnTo>
                    <a:pt x="99418" y="90148"/>
                  </a:lnTo>
                  <a:lnTo>
                    <a:pt x="82428" y="90148"/>
                  </a:lnTo>
                  <a:close/>
                  <a:moveTo>
                    <a:pt x="572431" y="24487"/>
                  </a:moveTo>
                  <a:cubicBezTo>
                    <a:pt x="580371" y="24487"/>
                    <a:pt x="586921" y="27974"/>
                    <a:pt x="592081" y="34947"/>
                  </a:cubicBezTo>
                  <a:lnTo>
                    <a:pt x="592081" y="25938"/>
                  </a:lnTo>
                  <a:lnTo>
                    <a:pt x="607982" y="25938"/>
                  </a:lnTo>
                  <a:lnTo>
                    <a:pt x="607982" y="83558"/>
                  </a:lnTo>
                  <a:cubicBezTo>
                    <a:pt x="607982" y="91136"/>
                    <a:pt x="607357" y="96799"/>
                    <a:pt x="606108" y="100547"/>
                  </a:cubicBezTo>
                  <a:cubicBezTo>
                    <a:pt x="604858" y="104296"/>
                    <a:pt x="603105" y="107239"/>
                    <a:pt x="600848" y="109375"/>
                  </a:cubicBezTo>
                  <a:cubicBezTo>
                    <a:pt x="598590" y="111511"/>
                    <a:pt x="595577" y="113184"/>
                    <a:pt x="591809" y="114393"/>
                  </a:cubicBezTo>
                  <a:cubicBezTo>
                    <a:pt x="588040" y="115602"/>
                    <a:pt x="583273" y="116207"/>
                    <a:pt x="577509" y="116207"/>
                  </a:cubicBezTo>
                  <a:cubicBezTo>
                    <a:pt x="566626" y="116207"/>
                    <a:pt x="558907" y="114343"/>
                    <a:pt x="554353" y="110614"/>
                  </a:cubicBezTo>
                  <a:cubicBezTo>
                    <a:pt x="549798" y="106886"/>
                    <a:pt x="547521" y="102160"/>
                    <a:pt x="547521" y="96436"/>
                  </a:cubicBezTo>
                  <a:cubicBezTo>
                    <a:pt x="547521" y="95872"/>
                    <a:pt x="547541" y="95187"/>
                    <a:pt x="547581" y="94380"/>
                  </a:cubicBezTo>
                  <a:lnTo>
                    <a:pt x="566989" y="96738"/>
                  </a:lnTo>
                  <a:cubicBezTo>
                    <a:pt x="567312" y="98996"/>
                    <a:pt x="568057" y="100547"/>
                    <a:pt x="569226" y="101394"/>
                  </a:cubicBezTo>
                  <a:cubicBezTo>
                    <a:pt x="570839" y="102603"/>
                    <a:pt x="573378" y="103208"/>
                    <a:pt x="576844" y="103208"/>
                  </a:cubicBezTo>
                  <a:cubicBezTo>
                    <a:pt x="581278" y="103208"/>
                    <a:pt x="584604" y="102543"/>
                    <a:pt x="586820" y="101213"/>
                  </a:cubicBezTo>
                  <a:cubicBezTo>
                    <a:pt x="588312" y="100326"/>
                    <a:pt x="589440" y="98895"/>
                    <a:pt x="590206" y="96920"/>
                  </a:cubicBezTo>
                  <a:cubicBezTo>
                    <a:pt x="590730" y="95509"/>
                    <a:pt x="590992" y="92909"/>
                    <a:pt x="590992" y="89120"/>
                  </a:cubicBezTo>
                  <a:lnTo>
                    <a:pt x="590992" y="79749"/>
                  </a:lnTo>
                  <a:cubicBezTo>
                    <a:pt x="585914" y="86682"/>
                    <a:pt x="579505" y="90148"/>
                    <a:pt x="571766" y="90148"/>
                  </a:cubicBezTo>
                  <a:cubicBezTo>
                    <a:pt x="563140" y="90148"/>
                    <a:pt x="556308" y="86500"/>
                    <a:pt x="551269" y="79205"/>
                  </a:cubicBezTo>
                  <a:cubicBezTo>
                    <a:pt x="547319" y="73441"/>
                    <a:pt x="545344" y="66266"/>
                    <a:pt x="545344" y="57680"/>
                  </a:cubicBezTo>
                  <a:cubicBezTo>
                    <a:pt x="545344" y="46918"/>
                    <a:pt x="547934" y="38695"/>
                    <a:pt x="553113" y="33012"/>
                  </a:cubicBezTo>
                  <a:cubicBezTo>
                    <a:pt x="558293" y="27329"/>
                    <a:pt x="564732" y="24487"/>
                    <a:pt x="572431" y="24487"/>
                  </a:cubicBezTo>
                  <a:close/>
                  <a:moveTo>
                    <a:pt x="509774" y="24487"/>
                  </a:moveTo>
                  <a:cubicBezTo>
                    <a:pt x="513523" y="24487"/>
                    <a:pt x="516949" y="25162"/>
                    <a:pt x="520052" y="26512"/>
                  </a:cubicBezTo>
                  <a:cubicBezTo>
                    <a:pt x="523156" y="27863"/>
                    <a:pt x="525504" y="29586"/>
                    <a:pt x="527096" y="31682"/>
                  </a:cubicBezTo>
                  <a:cubicBezTo>
                    <a:pt x="528688" y="33778"/>
                    <a:pt x="529797" y="36156"/>
                    <a:pt x="530422" y="38816"/>
                  </a:cubicBezTo>
                  <a:cubicBezTo>
                    <a:pt x="531046" y="41477"/>
                    <a:pt x="531359" y="45286"/>
                    <a:pt x="531359" y="50244"/>
                  </a:cubicBezTo>
                  <a:lnTo>
                    <a:pt x="531359" y="90148"/>
                  </a:lnTo>
                  <a:lnTo>
                    <a:pt x="514369" y="90148"/>
                  </a:lnTo>
                  <a:lnTo>
                    <a:pt x="514369" y="57378"/>
                  </a:lnTo>
                  <a:cubicBezTo>
                    <a:pt x="514369" y="50445"/>
                    <a:pt x="514006" y="45961"/>
                    <a:pt x="513281" y="43925"/>
                  </a:cubicBezTo>
                  <a:cubicBezTo>
                    <a:pt x="512555" y="41890"/>
                    <a:pt x="511376" y="40308"/>
                    <a:pt x="509744" y="39179"/>
                  </a:cubicBezTo>
                  <a:cubicBezTo>
                    <a:pt x="508111" y="38051"/>
                    <a:pt x="506146" y="37486"/>
                    <a:pt x="503849" y="37486"/>
                  </a:cubicBezTo>
                  <a:cubicBezTo>
                    <a:pt x="500906" y="37486"/>
                    <a:pt x="498266" y="38292"/>
                    <a:pt x="495928" y="39905"/>
                  </a:cubicBezTo>
                  <a:cubicBezTo>
                    <a:pt x="493590" y="41517"/>
                    <a:pt x="491988" y="43653"/>
                    <a:pt x="491122" y="46314"/>
                  </a:cubicBezTo>
                  <a:cubicBezTo>
                    <a:pt x="490255" y="48974"/>
                    <a:pt x="489822" y="53891"/>
                    <a:pt x="489822" y="61066"/>
                  </a:cubicBezTo>
                  <a:lnTo>
                    <a:pt x="489822" y="90148"/>
                  </a:lnTo>
                  <a:lnTo>
                    <a:pt x="472832" y="90148"/>
                  </a:lnTo>
                  <a:lnTo>
                    <a:pt x="472832" y="25938"/>
                  </a:lnTo>
                  <a:lnTo>
                    <a:pt x="488612" y="25938"/>
                  </a:lnTo>
                  <a:lnTo>
                    <a:pt x="488612" y="35370"/>
                  </a:lnTo>
                  <a:cubicBezTo>
                    <a:pt x="494215" y="28115"/>
                    <a:pt x="501269" y="24487"/>
                    <a:pt x="509774" y="24487"/>
                  </a:cubicBezTo>
                  <a:close/>
                  <a:moveTo>
                    <a:pt x="378815" y="24487"/>
                  </a:moveTo>
                  <a:cubicBezTo>
                    <a:pt x="382684" y="24487"/>
                    <a:pt x="386413" y="25555"/>
                    <a:pt x="390000" y="27691"/>
                  </a:cubicBezTo>
                  <a:lnTo>
                    <a:pt x="384740" y="42505"/>
                  </a:lnTo>
                  <a:cubicBezTo>
                    <a:pt x="381878" y="40650"/>
                    <a:pt x="379218" y="39723"/>
                    <a:pt x="376759" y="39723"/>
                  </a:cubicBezTo>
                  <a:cubicBezTo>
                    <a:pt x="374381" y="39723"/>
                    <a:pt x="372365" y="40378"/>
                    <a:pt x="370713" y="41688"/>
                  </a:cubicBezTo>
                  <a:cubicBezTo>
                    <a:pt x="369060" y="42998"/>
                    <a:pt x="367760" y="45366"/>
                    <a:pt x="366813" y="48793"/>
                  </a:cubicBezTo>
                  <a:cubicBezTo>
                    <a:pt x="365866" y="52219"/>
                    <a:pt x="365392" y="59393"/>
                    <a:pt x="365392" y="70317"/>
                  </a:cubicBezTo>
                  <a:lnTo>
                    <a:pt x="365392" y="90148"/>
                  </a:lnTo>
                  <a:lnTo>
                    <a:pt x="348402" y="90148"/>
                  </a:lnTo>
                  <a:lnTo>
                    <a:pt x="348402" y="25938"/>
                  </a:lnTo>
                  <a:lnTo>
                    <a:pt x="364183" y="25938"/>
                  </a:lnTo>
                  <a:lnTo>
                    <a:pt x="364183" y="35068"/>
                  </a:lnTo>
                  <a:cubicBezTo>
                    <a:pt x="366883" y="30755"/>
                    <a:pt x="369312" y="27913"/>
                    <a:pt x="371468" y="26543"/>
                  </a:cubicBezTo>
                  <a:cubicBezTo>
                    <a:pt x="373625" y="25172"/>
                    <a:pt x="376074" y="24487"/>
                    <a:pt x="378815" y="24487"/>
                  </a:cubicBezTo>
                  <a:close/>
                  <a:moveTo>
                    <a:pt x="157349" y="24487"/>
                  </a:moveTo>
                  <a:cubicBezTo>
                    <a:pt x="161098" y="24487"/>
                    <a:pt x="164524" y="25162"/>
                    <a:pt x="167627" y="26512"/>
                  </a:cubicBezTo>
                  <a:cubicBezTo>
                    <a:pt x="170731" y="27863"/>
                    <a:pt x="173079" y="29586"/>
                    <a:pt x="174671" y="31682"/>
                  </a:cubicBezTo>
                  <a:cubicBezTo>
                    <a:pt x="176263" y="33778"/>
                    <a:pt x="177372" y="36156"/>
                    <a:pt x="177997" y="38816"/>
                  </a:cubicBezTo>
                  <a:cubicBezTo>
                    <a:pt x="178621" y="41477"/>
                    <a:pt x="178934" y="45286"/>
                    <a:pt x="178934" y="50244"/>
                  </a:cubicBezTo>
                  <a:lnTo>
                    <a:pt x="178934" y="90148"/>
                  </a:lnTo>
                  <a:lnTo>
                    <a:pt x="161944" y="90148"/>
                  </a:lnTo>
                  <a:lnTo>
                    <a:pt x="161944" y="57378"/>
                  </a:lnTo>
                  <a:cubicBezTo>
                    <a:pt x="161944" y="50445"/>
                    <a:pt x="161581" y="45961"/>
                    <a:pt x="160856" y="43925"/>
                  </a:cubicBezTo>
                  <a:cubicBezTo>
                    <a:pt x="160130" y="41890"/>
                    <a:pt x="158951" y="40308"/>
                    <a:pt x="157319" y="39179"/>
                  </a:cubicBezTo>
                  <a:cubicBezTo>
                    <a:pt x="155686" y="38051"/>
                    <a:pt x="153721" y="37486"/>
                    <a:pt x="151424" y="37486"/>
                  </a:cubicBezTo>
                  <a:cubicBezTo>
                    <a:pt x="148481" y="37486"/>
                    <a:pt x="145841" y="38292"/>
                    <a:pt x="143503" y="39905"/>
                  </a:cubicBezTo>
                  <a:cubicBezTo>
                    <a:pt x="141165" y="41517"/>
                    <a:pt x="139563" y="43653"/>
                    <a:pt x="138697" y="46314"/>
                  </a:cubicBezTo>
                  <a:cubicBezTo>
                    <a:pt x="137830" y="48974"/>
                    <a:pt x="137397" y="53891"/>
                    <a:pt x="137397" y="61066"/>
                  </a:cubicBezTo>
                  <a:lnTo>
                    <a:pt x="137397" y="90148"/>
                  </a:lnTo>
                  <a:lnTo>
                    <a:pt x="120407" y="90148"/>
                  </a:lnTo>
                  <a:lnTo>
                    <a:pt x="120407" y="25938"/>
                  </a:lnTo>
                  <a:lnTo>
                    <a:pt x="136187" y="25938"/>
                  </a:lnTo>
                  <a:lnTo>
                    <a:pt x="136187" y="35370"/>
                  </a:lnTo>
                  <a:cubicBezTo>
                    <a:pt x="141790" y="28115"/>
                    <a:pt x="148844" y="24487"/>
                    <a:pt x="157349" y="24487"/>
                  </a:cubicBezTo>
                  <a:close/>
                  <a:moveTo>
                    <a:pt x="328864" y="3265"/>
                  </a:moveTo>
                  <a:lnTo>
                    <a:pt x="328864" y="25938"/>
                  </a:lnTo>
                  <a:lnTo>
                    <a:pt x="340473" y="25938"/>
                  </a:lnTo>
                  <a:lnTo>
                    <a:pt x="340473" y="39481"/>
                  </a:lnTo>
                  <a:lnTo>
                    <a:pt x="328864" y="39481"/>
                  </a:lnTo>
                  <a:lnTo>
                    <a:pt x="328864" y="65359"/>
                  </a:lnTo>
                  <a:cubicBezTo>
                    <a:pt x="328864" y="70599"/>
                    <a:pt x="328975" y="73652"/>
                    <a:pt x="329197" y="74519"/>
                  </a:cubicBezTo>
                  <a:cubicBezTo>
                    <a:pt x="329418" y="75385"/>
                    <a:pt x="329922" y="76101"/>
                    <a:pt x="330708" y="76665"/>
                  </a:cubicBezTo>
                  <a:cubicBezTo>
                    <a:pt x="331494" y="77230"/>
                    <a:pt x="332451" y="77512"/>
                    <a:pt x="333580" y="77512"/>
                  </a:cubicBezTo>
                  <a:cubicBezTo>
                    <a:pt x="335152" y="77512"/>
                    <a:pt x="337429" y="76968"/>
                    <a:pt x="340412" y="75879"/>
                  </a:cubicBezTo>
                  <a:lnTo>
                    <a:pt x="341863" y="89060"/>
                  </a:lnTo>
                  <a:cubicBezTo>
                    <a:pt x="337913" y="90753"/>
                    <a:pt x="333439" y="91599"/>
                    <a:pt x="328441" y="91599"/>
                  </a:cubicBezTo>
                  <a:cubicBezTo>
                    <a:pt x="325377" y="91599"/>
                    <a:pt x="322616" y="91085"/>
                    <a:pt x="320158" y="90057"/>
                  </a:cubicBezTo>
                  <a:cubicBezTo>
                    <a:pt x="317699" y="89030"/>
                    <a:pt x="315895" y="87699"/>
                    <a:pt x="314746" y="86067"/>
                  </a:cubicBezTo>
                  <a:cubicBezTo>
                    <a:pt x="313598" y="84435"/>
                    <a:pt x="312801" y="82228"/>
                    <a:pt x="312358" y="79446"/>
                  </a:cubicBezTo>
                  <a:cubicBezTo>
                    <a:pt x="311995" y="77471"/>
                    <a:pt x="311814" y="73481"/>
                    <a:pt x="311814" y="67475"/>
                  </a:cubicBezTo>
                  <a:lnTo>
                    <a:pt x="311814" y="39481"/>
                  </a:lnTo>
                  <a:lnTo>
                    <a:pt x="304014" y="39481"/>
                  </a:lnTo>
                  <a:lnTo>
                    <a:pt x="304014" y="25938"/>
                  </a:lnTo>
                  <a:lnTo>
                    <a:pt x="311814" y="25938"/>
                  </a:lnTo>
                  <a:lnTo>
                    <a:pt x="311814" y="13181"/>
                  </a:lnTo>
                  <a:close/>
                  <a:moveTo>
                    <a:pt x="196668" y="1512"/>
                  </a:moveTo>
                  <a:lnTo>
                    <a:pt x="213657" y="1512"/>
                  </a:lnTo>
                  <a:lnTo>
                    <a:pt x="213657" y="34100"/>
                  </a:lnTo>
                  <a:cubicBezTo>
                    <a:pt x="219139" y="27691"/>
                    <a:pt x="225689" y="24487"/>
                    <a:pt x="233307" y="24487"/>
                  </a:cubicBezTo>
                  <a:cubicBezTo>
                    <a:pt x="237217" y="24487"/>
                    <a:pt x="240744" y="25213"/>
                    <a:pt x="243888" y="26664"/>
                  </a:cubicBezTo>
                  <a:cubicBezTo>
                    <a:pt x="247032" y="28115"/>
                    <a:pt x="249400" y="29969"/>
                    <a:pt x="250992" y="32226"/>
                  </a:cubicBezTo>
                  <a:cubicBezTo>
                    <a:pt x="252584" y="34483"/>
                    <a:pt x="253673" y="36982"/>
                    <a:pt x="254257" y="39723"/>
                  </a:cubicBezTo>
                  <a:cubicBezTo>
                    <a:pt x="254841" y="42464"/>
                    <a:pt x="255134" y="46717"/>
                    <a:pt x="255134" y="52481"/>
                  </a:cubicBezTo>
                  <a:lnTo>
                    <a:pt x="255134" y="90148"/>
                  </a:lnTo>
                  <a:lnTo>
                    <a:pt x="238144" y="90148"/>
                  </a:lnTo>
                  <a:lnTo>
                    <a:pt x="238144" y="56229"/>
                  </a:lnTo>
                  <a:cubicBezTo>
                    <a:pt x="238144" y="49498"/>
                    <a:pt x="237822" y="45225"/>
                    <a:pt x="237177" y="43411"/>
                  </a:cubicBezTo>
                  <a:cubicBezTo>
                    <a:pt x="236532" y="41598"/>
                    <a:pt x="235393" y="40157"/>
                    <a:pt x="233761" y="39088"/>
                  </a:cubicBezTo>
                  <a:cubicBezTo>
                    <a:pt x="232128" y="38020"/>
                    <a:pt x="230083" y="37486"/>
                    <a:pt x="227624" y="37486"/>
                  </a:cubicBezTo>
                  <a:cubicBezTo>
                    <a:pt x="224802" y="37486"/>
                    <a:pt x="222283" y="38171"/>
                    <a:pt x="220066" y="39542"/>
                  </a:cubicBezTo>
                  <a:cubicBezTo>
                    <a:pt x="217849" y="40912"/>
                    <a:pt x="216227" y="42978"/>
                    <a:pt x="215199" y="45739"/>
                  </a:cubicBezTo>
                  <a:cubicBezTo>
                    <a:pt x="214171" y="48500"/>
                    <a:pt x="213657" y="52581"/>
                    <a:pt x="213657" y="57983"/>
                  </a:cubicBezTo>
                  <a:lnTo>
                    <a:pt x="213657" y="90148"/>
                  </a:lnTo>
                  <a:lnTo>
                    <a:pt x="196668" y="90148"/>
                  </a:lnTo>
                  <a:close/>
                  <a:moveTo>
                    <a:pt x="82428" y="1512"/>
                  </a:moveTo>
                  <a:lnTo>
                    <a:pt x="99418" y="1512"/>
                  </a:lnTo>
                  <a:lnTo>
                    <a:pt x="99418" y="17232"/>
                  </a:lnTo>
                  <a:lnTo>
                    <a:pt x="82428" y="17232"/>
                  </a:lnTo>
                  <a:close/>
                  <a:moveTo>
                    <a:pt x="0" y="1512"/>
                  </a:moveTo>
                  <a:lnTo>
                    <a:pt x="70438" y="1512"/>
                  </a:lnTo>
                  <a:lnTo>
                    <a:pt x="70438" y="16506"/>
                  </a:lnTo>
                  <a:lnTo>
                    <a:pt x="44198" y="16506"/>
                  </a:lnTo>
                  <a:lnTo>
                    <a:pt x="44198" y="90148"/>
                  </a:lnTo>
                  <a:lnTo>
                    <a:pt x="26301" y="90148"/>
                  </a:lnTo>
                  <a:lnTo>
                    <a:pt x="26301" y="16506"/>
                  </a:lnTo>
                  <a:lnTo>
                    <a:pt x="0" y="16506"/>
                  </a:lnTo>
                  <a:close/>
                  <a:moveTo>
                    <a:pt x="406790" y="0"/>
                  </a:moveTo>
                  <a:lnTo>
                    <a:pt x="425835" y="0"/>
                  </a:lnTo>
                  <a:lnTo>
                    <a:pt x="434179" y="18078"/>
                  </a:lnTo>
                  <a:lnTo>
                    <a:pt x="423477" y="1807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5" name="TextBox 114">
              <a:extLst>
                <a:ext uri="{FF2B5EF4-FFF2-40B4-BE49-F238E27FC236}">
                  <a16:creationId xmlns:a16="http://schemas.microsoft.com/office/drawing/2014/main" id="{B61F1880-E3B2-45BE-B6A9-A93DEBC10FCA}"/>
                </a:ext>
              </a:extLst>
            </p:cNvPr>
            <p:cNvSpPr txBox="1">
              <a:spLocks noChangeAspect="1"/>
            </p:cNvSpPr>
            <p:nvPr/>
          </p:nvSpPr>
          <p:spPr>
            <a:xfrm>
              <a:off x="8734614" y="4236815"/>
              <a:ext cx="678326" cy="191220"/>
            </a:xfrm>
            <a:custGeom>
              <a:avLst/>
              <a:gdLst/>
              <a:ahLst/>
              <a:cxnLst/>
              <a:rect l="l" t="t" r="r" b="b"/>
              <a:pathLst>
                <a:path w="413970" h="116698">
                  <a:moveTo>
                    <a:pt x="105557" y="99527"/>
                  </a:moveTo>
                  <a:lnTo>
                    <a:pt x="122546" y="99527"/>
                  </a:lnTo>
                  <a:lnTo>
                    <a:pt x="122546" y="116516"/>
                  </a:lnTo>
                  <a:lnTo>
                    <a:pt x="105557" y="116516"/>
                  </a:lnTo>
                  <a:close/>
                  <a:moveTo>
                    <a:pt x="114747" y="40456"/>
                  </a:moveTo>
                  <a:cubicBezTo>
                    <a:pt x="110152" y="40456"/>
                    <a:pt x="106423" y="42149"/>
                    <a:pt x="103561" y="45535"/>
                  </a:cubicBezTo>
                  <a:cubicBezTo>
                    <a:pt x="100538" y="49122"/>
                    <a:pt x="99027" y="53999"/>
                    <a:pt x="99027" y="60166"/>
                  </a:cubicBezTo>
                  <a:cubicBezTo>
                    <a:pt x="99027" y="66333"/>
                    <a:pt x="100538" y="71211"/>
                    <a:pt x="103561" y="74798"/>
                  </a:cubicBezTo>
                  <a:cubicBezTo>
                    <a:pt x="106423" y="78184"/>
                    <a:pt x="110152" y="79877"/>
                    <a:pt x="114747" y="79877"/>
                  </a:cubicBezTo>
                  <a:cubicBezTo>
                    <a:pt x="119342" y="79877"/>
                    <a:pt x="123050" y="78184"/>
                    <a:pt x="125872" y="74798"/>
                  </a:cubicBezTo>
                  <a:cubicBezTo>
                    <a:pt x="128895" y="71211"/>
                    <a:pt x="130406" y="66293"/>
                    <a:pt x="130406" y="60045"/>
                  </a:cubicBezTo>
                  <a:cubicBezTo>
                    <a:pt x="130406" y="53919"/>
                    <a:pt x="128895" y="49082"/>
                    <a:pt x="125872" y="45535"/>
                  </a:cubicBezTo>
                  <a:cubicBezTo>
                    <a:pt x="123050" y="42149"/>
                    <a:pt x="119342" y="40456"/>
                    <a:pt x="114747" y="40456"/>
                  </a:cubicBezTo>
                  <a:close/>
                  <a:moveTo>
                    <a:pt x="202044" y="40033"/>
                  </a:moveTo>
                  <a:cubicBezTo>
                    <a:pt x="197892" y="40033"/>
                    <a:pt x="194446" y="41635"/>
                    <a:pt x="191705" y="44839"/>
                  </a:cubicBezTo>
                  <a:cubicBezTo>
                    <a:pt x="188964" y="48044"/>
                    <a:pt x="187594" y="52790"/>
                    <a:pt x="187594" y="59078"/>
                  </a:cubicBezTo>
                  <a:cubicBezTo>
                    <a:pt x="187594" y="66293"/>
                    <a:pt x="189024" y="71624"/>
                    <a:pt x="191886" y="75070"/>
                  </a:cubicBezTo>
                  <a:cubicBezTo>
                    <a:pt x="194748" y="78516"/>
                    <a:pt x="198235" y="80239"/>
                    <a:pt x="202346" y="80239"/>
                  </a:cubicBezTo>
                  <a:cubicBezTo>
                    <a:pt x="206296" y="80239"/>
                    <a:pt x="209581" y="78657"/>
                    <a:pt x="212201" y="75493"/>
                  </a:cubicBezTo>
                  <a:cubicBezTo>
                    <a:pt x="214821" y="72329"/>
                    <a:pt x="216131" y="67139"/>
                    <a:pt x="216131" y="59924"/>
                  </a:cubicBezTo>
                  <a:cubicBezTo>
                    <a:pt x="216131" y="53193"/>
                    <a:pt x="214781" y="48195"/>
                    <a:pt x="212080" y="44930"/>
                  </a:cubicBezTo>
                  <a:cubicBezTo>
                    <a:pt x="209380" y="41665"/>
                    <a:pt x="206034" y="40033"/>
                    <a:pt x="202044" y="40033"/>
                  </a:cubicBezTo>
                  <a:close/>
                  <a:moveTo>
                    <a:pt x="332831" y="28061"/>
                  </a:moveTo>
                  <a:lnTo>
                    <a:pt x="349821" y="28061"/>
                  </a:lnTo>
                  <a:lnTo>
                    <a:pt x="349821" y="57566"/>
                  </a:lnTo>
                  <a:cubicBezTo>
                    <a:pt x="349821" y="66031"/>
                    <a:pt x="350143" y="71553"/>
                    <a:pt x="350788" y="74133"/>
                  </a:cubicBezTo>
                  <a:cubicBezTo>
                    <a:pt x="351232" y="76068"/>
                    <a:pt x="352360" y="77680"/>
                    <a:pt x="354174" y="78970"/>
                  </a:cubicBezTo>
                  <a:cubicBezTo>
                    <a:pt x="355827" y="80179"/>
                    <a:pt x="357923" y="80784"/>
                    <a:pt x="360462" y="80784"/>
                  </a:cubicBezTo>
                  <a:cubicBezTo>
                    <a:pt x="363324" y="80784"/>
                    <a:pt x="365914" y="79998"/>
                    <a:pt x="368231" y="78426"/>
                  </a:cubicBezTo>
                  <a:cubicBezTo>
                    <a:pt x="370549" y="76854"/>
                    <a:pt x="372131" y="74879"/>
                    <a:pt x="372978" y="72500"/>
                  </a:cubicBezTo>
                  <a:cubicBezTo>
                    <a:pt x="373824" y="70122"/>
                    <a:pt x="374247" y="64338"/>
                    <a:pt x="374247" y="55148"/>
                  </a:cubicBezTo>
                  <a:lnTo>
                    <a:pt x="374247" y="28061"/>
                  </a:lnTo>
                  <a:lnTo>
                    <a:pt x="391237" y="28061"/>
                  </a:lnTo>
                  <a:lnTo>
                    <a:pt x="391237" y="59622"/>
                  </a:lnTo>
                  <a:cubicBezTo>
                    <a:pt x="396840" y="58493"/>
                    <a:pt x="400770" y="56397"/>
                    <a:pt x="403027" y="53334"/>
                  </a:cubicBezTo>
                  <a:cubicBezTo>
                    <a:pt x="404397" y="51480"/>
                    <a:pt x="405123" y="48719"/>
                    <a:pt x="405204" y="45051"/>
                  </a:cubicBezTo>
                  <a:lnTo>
                    <a:pt x="396981" y="45051"/>
                  </a:lnTo>
                  <a:lnTo>
                    <a:pt x="396981" y="28061"/>
                  </a:lnTo>
                  <a:lnTo>
                    <a:pt x="413970" y="28061"/>
                  </a:lnTo>
                  <a:lnTo>
                    <a:pt x="413970" y="40214"/>
                  </a:lnTo>
                  <a:cubicBezTo>
                    <a:pt x="413970" y="45212"/>
                    <a:pt x="413537" y="49122"/>
                    <a:pt x="412671" y="51943"/>
                  </a:cubicBezTo>
                  <a:cubicBezTo>
                    <a:pt x="411804" y="54765"/>
                    <a:pt x="410202" y="57284"/>
                    <a:pt x="407864" y="59501"/>
                  </a:cubicBezTo>
                  <a:cubicBezTo>
                    <a:pt x="404276" y="62968"/>
                    <a:pt x="398734" y="65305"/>
                    <a:pt x="391237" y="66515"/>
                  </a:cubicBezTo>
                  <a:lnTo>
                    <a:pt x="391237" y="92271"/>
                  </a:lnTo>
                  <a:lnTo>
                    <a:pt x="375457" y="92271"/>
                  </a:lnTo>
                  <a:lnTo>
                    <a:pt x="375457" y="82658"/>
                  </a:lnTo>
                  <a:cubicBezTo>
                    <a:pt x="370418" y="90034"/>
                    <a:pt x="363324" y="93722"/>
                    <a:pt x="354174" y="93722"/>
                  </a:cubicBezTo>
                  <a:cubicBezTo>
                    <a:pt x="344702" y="93722"/>
                    <a:pt x="338353" y="90115"/>
                    <a:pt x="335129" y="82900"/>
                  </a:cubicBezTo>
                  <a:cubicBezTo>
                    <a:pt x="333597" y="79474"/>
                    <a:pt x="332831" y="74737"/>
                    <a:pt x="332831" y="68691"/>
                  </a:cubicBezTo>
                  <a:close/>
                  <a:moveTo>
                    <a:pt x="206639" y="26610"/>
                  </a:moveTo>
                  <a:cubicBezTo>
                    <a:pt x="214096" y="26610"/>
                    <a:pt x="220424" y="29532"/>
                    <a:pt x="225624" y="35377"/>
                  </a:cubicBezTo>
                  <a:cubicBezTo>
                    <a:pt x="230823" y="41222"/>
                    <a:pt x="233423" y="49364"/>
                    <a:pt x="233423" y="59803"/>
                  </a:cubicBezTo>
                  <a:cubicBezTo>
                    <a:pt x="233423" y="70525"/>
                    <a:pt x="230803" y="78859"/>
                    <a:pt x="225563" y="84804"/>
                  </a:cubicBezTo>
                  <a:cubicBezTo>
                    <a:pt x="220323" y="90750"/>
                    <a:pt x="213975" y="93722"/>
                    <a:pt x="206518" y="93722"/>
                  </a:cubicBezTo>
                  <a:cubicBezTo>
                    <a:pt x="202971" y="93722"/>
                    <a:pt x="199756" y="93017"/>
                    <a:pt x="196874" y="91606"/>
                  </a:cubicBezTo>
                  <a:cubicBezTo>
                    <a:pt x="193992" y="90195"/>
                    <a:pt x="190959" y="87777"/>
                    <a:pt x="187775" y="84351"/>
                  </a:cubicBezTo>
                  <a:lnTo>
                    <a:pt x="187775" y="116698"/>
                  </a:lnTo>
                  <a:lnTo>
                    <a:pt x="170785" y="116698"/>
                  </a:lnTo>
                  <a:lnTo>
                    <a:pt x="170785" y="28061"/>
                  </a:lnTo>
                  <a:lnTo>
                    <a:pt x="186626" y="28061"/>
                  </a:lnTo>
                  <a:lnTo>
                    <a:pt x="186626" y="37493"/>
                  </a:lnTo>
                  <a:cubicBezTo>
                    <a:pt x="188682" y="34269"/>
                    <a:pt x="191463" y="31649"/>
                    <a:pt x="194970" y="29633"/>
                  </a:cubicBezTo>
                  <a:cubicBezTo>
                    <a:pt x="198477" y="27618"/>
                    <a:pt x="202366" y="26610"/>
                    <a:pt x="206639" y="26610"/>
                  </a:cubicBezTo>
                  <a:close/>
                  <a:moveTo>
                    <a:pt x="114686" y="26610"/>
                  </a:moveTo>
                  <a:cubicBezTo>
                    <a:pt x="124401" y="26610"/>
                    <a:pt x="132361" y="29754"/>
                    <a:pt x="138569" y="36042"/>
                  </a:cubicBezTo>
                  <a:cubicBezTo>
                    <a:pt x="144171" y="41766"/>
                    <a:pt x="147255" y="48840"/>
                    <a:pt x="147819" y="57264"/>
                  </a:cubicBezTo>
                  <a:cubicBezTo>
                    <a:pt x="153059" y="55128"/>
                    <a:pt x="155760" y="51057"/>
                    <a:pt x="155921" y="45051"/>
                  </a:cubicBezTo>
                  <a:lnTo>
                    <a:pt x="147698" y="45051"/>
                  </a:lnTo>
                  <a:lnTo>
                    <a:pt x="147698" y="28061"/>
                  </a:lnTo>
                  <a:lnTo>
                    <a:pt x="164688" y="28061"/>
                  </a:lnTo>
                  <a:lnTo>
                    <a:pt x="164688" y="40214"/>
                  </a:lnTo>
                  <a:cubicBezTo>
                    <a:pt x="164688" y="45212"/>
                    <a:pt x="164255" y="49122"/>
                    <a:pt x="163388" y="51943"/>
                  </a:cubicBezTo>
                  <a:cubicBezTo>
                    <a:pt x="162521" y="54765"/>
                    <a:pt x="160919" y="57284"/>
                    <a:pt x="158581" y="59501"/>
                  </a:cubicBezTo>
                  <a:cubicBezTo>
                    <a:pt x="155881" y="62121"/>
                    <a:pt x="152193" y="64177"/>
                    <a:pt x="147517" y="65668"/>
                  </a:cubicBezTo>
                  <a:cubicBezTo>
                    <a:pt x="146509" y="72883"/>
                    <a:pt x="143506" y="79030"/>
                    <a:pt x="138508" y="84109"/>
                  </a:cubicBezTo>
                  <a:cubicBezTo>
                    <a:pt x="132220" y="90518"/>
                    <a:pt x="124320" y="93722"/>
                    <a:pt x="114807" y="93722"/>
                  </a:cubicBezTo>
                  <a:cubicBezTo>
                    <a:pt x="108721" y="93722"/>
                    <a:pt x="103118" y="92392"/>
                    <a:pt x="97999" y="89732"/>
                  </a:cubicBezTo>
                  <a:cubicBezTo>
                    <a:pt x="92557" y="86910"/>
                    <a:pt x="88466" y="82970"/>
                    <a:pt x="85725" y="77912"/>
                  </a:cubicBezTo>
                  <a:cubicBezTo>
                    <a:pt x="82984" y="72853"/>
                    <a:pt x="81614" y="66636"/>
                    <a:pt x="81614" y="59259"/>
                  </a:cubicBezTo>
                  <a:cubicBezTo>
                    <a:pt x="81614" y="53455"/>
                    <a:pt x="83005" y="47993"/>
                    <a:pt x="85786" y="42874"/>
                  </a:cubicBezTo>
                  <a:cubicBezTo>
                    <a:pt x="88688" y="37513"/>
                    <a:pt x="92658" y="33462"/>
                    <a:pt x="97697" y="30722"/>
                  </a:cubicBezTo>
                  <a:cubicBezTo>
                    <a:pt x="102735" y="27981"/>
                    <a:pt x="108398" y="26610"/>
                    <a:pt x="114686" y="26610"/>
                  </a:cubicBezTo>
                  <a:close/>
                  <a:moveTo>
                    <a:pt x="312930" y="5388"/>
                  </a:moveTo>
                  <a:lnTo>
                    <a:pt x="312930" y="28061"/>
                  </a:lnTo>
                  <a:lnTo>
                    <a:pt x="324539" y="28061"/>
                  </a:lnTo>
                  <a:lnTo>
                    <a:pt x="324539" y="41605"/>
                  </a:lnTo>
                  <a:lnTo>
                    <a:pt x="312930" y="41605"/>
                  </a:lnTo>
                  <a:lnTo>
                    <a:pt x="312930" y="67482"/>
                  </a:lnTo>
                  <a:cubicBezTo>
                    <a:pt x="312930" y="72722"/>
                    <a:pt x="313041" y="75775"/>
                    <a:pt x="313263" y="76642"/>
                  </a:cubicBezTo>
                  <a:cubicBezTo>
                    <a:pt x="313484" y="77509"/>
                    <a:pt x="313988" y="78224"/>
                    <a:pt x="314774" y="78788"/>
                  </a:cubicBezTo>
                  <a:cubicBezTo>
                    <a:pt x="315560" y="79353"/>
                    <a:pt x="316517" y="79635"/>
                    <a:pt x="317646" y="79635"/>
                  </a:cubicBezTo>
                  <a:cubicBezTo>
                    <a:pt x="319218" y="79635"/>
                    <a:pt x="321495" y="79091"/>
                    <a:pt x="324478" y="78002"/>
                  </a:cubicBezTo>
                  <a:lnTo>
                    <a:pt x="325929" y="91183"/>
                  </a:lnTo>
                  <a:cubicBezTo>
                    <a:pt x="321979" y="92876"/>
                    <a:pt x="317505" y="93722"/>
                    <a:pt x="312507" y="93722"/>
                  </a:cubicBezTo>
                  <a:cubicBezTo>
                    <a:pt x="309443" y="93722"/>
                    <a:pt x="306682" y="93208"/>
                    <a:pt x="304224" y="92181"/>
                  </a:cubicBezTo>
                  <a:cubicBezTo>
                    <a:pt x="301765" y="91153"/>
                    <a:pt x="299961" y="89823"/>
                    <a:pt x="298812" y="88190"/>
                  </a:cubicBezTo>
                  <a:cubicBezTo>
                    <a:pt x="297664" y="86558"/>
                    <a:pt x="296868" y="84351"/>
                    <a:pt x="296424" y="81570"/>
                  </a:cubicBezTo>
                  <a:cubicBezTo>
                    <a:pt x="296061" y="79595"/>
                    <a:pt x="295880" y="75604"/>
                    <a:pt x="295880" y="69598"/>
                  </a:cubicBezTo>
                  <a:lnTo>
                    <a:pt x="295880" y="41605"/>
                  </a:lnTo>
                  <a:lnTo>
                    <a:pt x="288080" y="41605"/>
                  </a:lnTo>
                  <a:lnTo>
                    <a:pt x="288080" y="28061"/>
                  </a:lnTo>
                  <a:lnTo>
                    <a:pt x="295880" y="28061"/>
                  </a:lnTo>
                  <a:lnTo>
                    <a:pt x="295880" y="15304"/>
                  </a:lnTo>
                  <a:close/>
                  <a:moveTo>
                    <a:pt x="0" y="3635"/>
                  </a:moveTo>
                  <a:lnTo>
                    <a:pt x="17897" y="3635"/>
                  </a:lnTo>
                  <a:lnTo>
                    <a:pt x="17897" y="38521"/>
                  </a:lnTo>
                  <a:lnTo>
                    <a:pt x="52965" y="38521"/>
                  </a:lnTo>
                  <a:lnTo>
                    <a:pt x="52965" y="3635"/>
                  </a:lnTo>
                  <a:lnTo>
                    <a:pt x="70861" y="3635"/>
                  </a:lnTo>
                  <a:lnTo>
                    <a:pt x="70861" y="92271"/>
                  </a:lnTo>
                  <a:lnTo>
                    <a:pt x="52965" y="92271"/>
                  </a:lnTo>
                  <a:lnTo>
                    <a:pt x="52965" y="53515"/>
                  </a:lnTo>
                  <a:lnTo>
                    <a:pt x="17897" y="53515"/>
                  </a:lnTo>
                  <a:lnTo>
                    <a:pt x="17897" y="92271"/>
                  </a:lnTo>
                  <a:lnTo>
                    <a:pt x="0" y="92271"/>
                  </a:lnTo>
                  <a:close/>
                  <a:moveTo>
                    <a:pt x="359313" y="7"/>
                  </a:moveTo>
                  <a:cubicBezTo>
                    <a:pt x="364271" y="47"/>
                    <a:pt x="368322" y="854"/>
                    <a:pt x="371466" y="2426"/>
                  </a:cubicBezTo>
                  <a:cubicBezTo>
                    <a:pt x="374933" y="4118"/>
                    <a:pt x="376706" y="6476"/>
                    <a:pt x="376787" y="9500"/>
                  </a:cubicBezTo>
                  <a:cubicBezTo>
                    <a:pt x="376948" y="13692"/>
                    <a:pt x="373280" y="16251"/>
                    <a:pt x="365783" y="17178"/>
                  </a:cubicBezTo>
                  <a:lnTo>
                    <a:pt x="365783" y="20201"/>
                  </a:lnTo>
                  <a:lnTo>
                    <a:pt x="359011" y="20201"/>
                  </a:lnTo>
                  <a:lnTo>
                    <a:pt x="359011" y="13550"/>
                  </a:lnTo>
                  <a:cubicBezTo>
                    <a:pt x="361309" y="13309"/>
                    <a:pt x="362780" y="13087"/>
                    <a:pt x="363425" y="12885"/>
                  </a:cubicBezTo>
                  <a:cubicBezTo>
                    <a:pt x="365561" y="12361"/>
                    <a:pt x="366649" y="11434"/>
                    <a:pt x="366690" y="10104"/>
                  </a:cubicBezTo>
                  <a:cubicBezTo>
                    <a:pt x="366730" y="9177"/>
                    <a:pt x="366166" y="8391"/>
                    <a:pt x="364997" y="7746"/>
                  </a:cubicBezTo>
                  <a:cubicBezTo>
                    <a:pt x="363304" y="6819"/>
                    <a:pt x="360623" y="6356"/>
                    <a:pt x="356955" y="6356"/>
                  </a:cubicBezTo>
                  <a:cubicBezTo>
                    <a:pt x="355706" y="6356"/>
                    <a:pt x="353811" y="6436"/>
                    <a:pt x="351272" y="6597"/>
                  </a:cubicBezTo>
                  <a:lnTo>
                    <a:pt x="350607" y="430"/>
                  </a:lnTo>
                  <a:cubicBezTo>
                    <a:pt x="352179" y="108"/>
                    <a:pt x="355081" y="-33"/>
                    <a:pt x="359313" y="7"/>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16" name="TextBox 115">
              <a:extLst>
                <a:ext uri="{FF2B5EF4-FFF2-40B4-BE49-F238E27FC236}">
                  <a16:creationId xmlns:a16="http://schemas.microsoft.com/office/drawing/2014/main" id="{8BF43368-2F8A-47EB-9591-9F5281CF091A}"/>
                </a:ext>
              </a:extLst>
            </p:cNvPr>
            <p:cNvSpPr txBox="1">
              <a:spLocks noChangeAspect="1"/>
            </p:cNvSpPr>
            <p:nvPr/>
          </p:nvSpPr>
          <p:spPr>
            <a:xfrm>
              <a:off x="6395129" y="2106530"/>
              <a:ext cx="1136875" cy="579519"/>
            </a:xfrm>
            <a:custGeom>
              <a:avLst/>
              <a:gdLst/>
              <a:ahLst/>
              <a:cxnLst/>
              <a:rect l="l" t="t" r="r" b="b"/>
              <a:pathLst>
                <a:path w="881970" h="449582">
                  <a:moveTo>
                    <a:pt x="539470" y="370861"/>
                  </a:moveTo>
                  <a:cubicBezTo>
                    <a:pt x="535399" y="370861"/>
                    <a:pt x="532043" y="372443"/>
                    <a:pt x="529403" y="375607"/>
                  </a:cubicBezTo>
                  <a:cubicBezTo>
                    <a:pt x="526763" y="378772"/>
                    <a:pt x="525443" y="383598"/>
                    <a:pt x="525443" y="390088"/>
                  </a:cubicBezTo>
                  <a:cubicBezTo>
                    <a:pt x="525443" y="396900"/>
                    <a:pt x="526763" y="401888"/>
                    <a:pt x="529403" y="405052"/>
                  </a:cubicBezTo>
                  <a:cubicBezTo>
                    <a:pt x="532043" y="408216"/>
                    <a:pt x="535298" y="409798"/>
                    <a:pt x="539167" y="409798"/>
                  </a:cubicBezTo>
                  <a:cubicBezTo>
                    <a:pt x="543319" y="409798"/>
                    <a:pt x="546826" y="408176"/>
                    <a:pt x="549688" y="404931"/>
                  </a:cubicBezTo>
                  <a:cubicBezTo>
                    <a:pt x="552550" y="401687"/>
                    <a:pt x="553980" y="396880"/>
                    <a:pt x="553980" y="390511"/>
                  </a:cubicBezTo>
                  <a:cubicBezTo>
                    <a:pt x="553980" y="383860"/>
                    <a:pt x="552610" y="378923"/>
                    <a:pt x="549869" y="375698"/>
                  </a:cubicBezTo>
                  <a:cubicBezTo>
                    <a:pt x="547128" y="372474"/>
                    <a:pt x="543662" y="370861"/>
                    <a:pt x="539470" y="370861"/>
                  </a:cubicBezTo>
                  <a:close/>
                  <a:moveTo>
                    <a:pt x="359076" y="359313"/>
                  </a:moveTo>
                  <a:lnTo>
                    <a:pt x="376066" y="359313"/>
                  </a:lnTo>
                  <a:lnTo>
                    <a:pt x="376066" y="388818"/>
                  </a:lnTo>
                  <a:cubicBezTo>
                    <a:pt x="376066" y="397847"/>
                    <a:pt x="376378" y="403379"/>
                    <a:pt x="377003" y="405415"/>
                  </a:cubicBezTo>
                  <a:cubicBezTo>
                    <a:pt x="377628" y="407450"/>
                    <a:pt x="378766" y="409063"/>
                    <a:pt x="380419" y="410252"/>
                  </a:cubicBezTo>
                  <a:cubicBezTo>
                    <a:pt x="382072" y="411441"/>
                    <a:pt x="384168" y="412035"/>
                    <a:pt x="386707" y="412035"/>
                  </a:cubicBezTo>
                  <a:cubicBezTo>
                    <a:pt x="389609" y="412035"/>
                    <a:pt x="392209" y="411239"/>
                    <a:pt x="394507" y="409647"/>
                  </a:cubicBezTo>
                  <a:cubicBezTo>
                    <a:pt x="396804" y="408055"/>
                    <a:pt x="398376" y="406080"/>
                    <a:pt x="399222" y="403722"/>
                  </a:cubicBezTo>
                  <a:cubicBezTo>
                    <a:pt x="400069" y="401364"/>
                    <a:pt x="400492" y="395590"/>
                    <a:pt x="400492" y="386400"/>
                  </a:cubicBezTo>
                  <a:lnTo>
                    <a:pt x="400492" y="359313"/>
                  </a:lnTo>
                  <a:lnTo>
                    <a:pt x="417482" y="359313"/>
                  </a:lnTo>
                  <a:lnTo>
                    <a:pt x="417482" y="423523"/>
                  </a:lnTo>
                  <a:lnTo>
                    <a:pt x="401701" y="423523"/>
                  </a:lnTo>
                  <a:lnTo>
                    <a:pt x="401701" y="413910"/>
                  </a:lnTo>
                  <a:cubicBezTo>
                    <a:pt x="399364" y="417336"/>
                    <a:pt x="396290" y="420037"/>
                    <a:pt x="392481" y="422012"/>
                  </a:cubicBezTo>
                  <a:cubicBezTo>
                    <a:pt x="388672" y="423987"/>
                    <a:pt x="384651" y="424974"/>
                    <a:pt x="380419" y="424974"/>
                  </a:cubicBezTo>
                  <a:cubicBezTo>
                    <a:pt x="376106" y="424974"/>
                    <a:pt x="372237" y="424027"/>
                    <a:pt x="368810" y="422133"/>
                  </a:cubicBezTo>
                  <a:cubicBezTo>
                    <a:pt x="365384" y="420238"/>
                    <a:pt x="362905" y="417578"/>
                    <a:pt x="361374" y="414152"/>
                  </a:cubicBezTo>
                  <a:cubicBezTo>
                    <a:pt x="359842" y="410725"/>
                    <a:pt x="359076" y="405989"/>
                    <a:pt x="359076" y="399943"/>
                  </a:cubicBezTo>
                  <a:close/>
                  <a:moveTo>
                    <a:pt x="45114" y="359313"/>
                  </a:moveTo>
                  <a:lnTo>
                    <a:pt x="62104" y="359313"/>
                  </a:lnTo>
                  <a:lnTo>
                    <a:pt x="62104" y="423523"/>
                  </a:lnTo>
                  <a:lnTo>
                    <a:pt x="45114" y="423523"/>
                  </a:lnTo>
                  <a:close/>
                  <a:moveTo>
                    <a:pt x="535116" y="357862"/>
                  </a:moveTo>
                  <a:cubicBezTo>
                    <a:pt x="543057" y="357862"/>
                    <a:pt x="549607" y="361349"/>
                    <a:pt x="554766" y="368322"/>
                  </a:cubicBezTo>
                  <a:lnTo>
                    <a:pt x="554766" y="359313"/>
                  </a:lnTo>
                  <a:lnTo>
                    <a:pt x="570668" y="359313"/>
                  </a:lnTo>
                  <a:lnTo>
                    <a:pt x="570668" y="416933"/>
                  </a:lnTo>
                  <a:cubicBezTo>
                    <a:pt x="570668" y="424511"/>
                    <a:pt x="570043" y="430174"/>
                    <a:pt x="568793" y="433923"/>
                  </a:cubicBezTo>
                  <a:cubicBezTo>
                    <a:pt x="567544" y="437671"/>
                    <a:pt x="565791" y="440614"/>
                    <a:pt x="563533" y="442750"/>
                  </a:cubicBezTo>
                  <a:cubicBezTo>
                    <a:pt x="561276" y="444886"/>
                    <a:pt x="558263" y="446559"/>
                    <a:pt x="554494" y="447768"/>
                  </a:cubicBezTo>
                  <a:cubicBezTo>
                    <a:pt x="550726" y="448977"/>
                    <a:pt x="545959" y="449582"/>
                    <a:pt x="540195" y="449582"/>
                  </a:cubicBezTo>
                  <a:cubicBezTo>
                    <a:pt x="529312" y="449582"/>
                    <a:pt x="521593" y="447718"/>
                    <a:pt x="517039" y="443989"/>
                  </a:cubicBezTo>
                  <a:cubicBezTo>
                    <a:pt x="512484" y="440261"/>
                    <a:pt x="510206" y="435535"/>
                    <a:pt x="510206" y="429811"/>
                  </a:cubicBezTo>
                  <a:cubicBezTo>
                    <a:pt x="510206" y="429247"/>
                    <a:pt x="510227" y="428562"/>
                    <a:pt x="510267" y="427755"/>
                  </a:cubicBezTo>
                  <a:lnTo>
                    <a:pt x="529675" y="430113"/>
                  </a:lnTo>
                  <a:cubicBezTo>
                    <a:pt x="529997" y="432371"/>
                    <a:pt x="530743" y="433923"/>
                    <a:pt x="531912" y="434769"/>
                  </a:cubicBezTo>
                  <a:cubicBezTo>
                    <a:pt x="533524" y="435978"/>
                    <a:pt x="536064" y="436583"/>
                    <a:pt x="539530" y="436583"/>
                  </a:cubicBezTo>
                  <a:cubicBezTo>
                    <a:pt x="543964" y="436583"/>
                    <a:pt x="547289" y="435918"/>
                    <a:pt x="549506" y="434588"/>
                  </a:cubicBezTo>
                  <a:cubicBezTo>
                    <a:pt x="550998" y="433701"/>
                    <a:pt x="552126" y="432270"/>
                    <a:pt x="552892" y="430295"/>
                  </a:cubicBezTo>
                  <a:cubicBezTo>
                    <a:pt x="553416" y="428884"/>
                    <a:pt x="553678" y="426284"/>
                    <a:pt x="553678" y="422495"/>
                  </a:cubicBezTo>
                  <a:lnTo>
                    <a:pt x="553678" y="413124"/>
                  </a:lnTo>
                  <a:cubicBezTo>
                    <a:pt x="548599" y="420057"/>
                    <a:pt x="542190" y="423523"/>
                    <a:pt x="534451" y="423523"/>
                  </a:cubicBezTo>
                  <a:cubicBezTo>
                    <a:pt x="525826" y="423523"/>
                    <a:pt x="518993" y="419875"/>
                    <a:pt x="513955" y="412580"/>
                  </a:cubicBezTo>
                  <a:cubicBezTo>
                    <a:pt x="510005" y="406816"/>
                    <a:pt x="508030" y="399641"/>
                    <a:pt x="508030" y="391055"/>
                  </a:cubicBezTo>
                  <a:cubicBezTo>
                    <a:pt x="508030" y="380293"/>
                    <a:pt x="510620" y="372070"/>
                    <a:pt x="515799" y="366387"/>
                  </a:cubicBezTo>
                  <a:cubicBezTo>
                    <a:pt x="520979" y="360704"/>
                    <a:pt x="527418" y="357862"/>
                    <a:pt x="535116" y="357862"/>
                  </a:cubicBezTo>
                  <a:close/>
                  <a:moveTo>
                    <a:pt x="472460" y="357862"/>
                  </a:moveTo>
                  <a:cubicBezTo>
                    <a:pt x="476208" y="357862"/>
                    <a:pt x="479635" y="358537"/>
                    <a:pt x="482738" y="359887"/>
                  </a:cubicBezTo>
                  <a:cubicBezTo>
                    <a:pt x="485842" y="361238"/>
                    <a:pt x="488190" y="362961"/>
                    <a:pt x="489782" y="365057"/>
                  </a:cubicBezTo>
                  <a:cubicBezTo>
                    <a:pt x="491374" y="367153"/>
                    <a:pt x="492483" y="369531"/>
                    <a:pt x="493107" y="372191"/>
                  </a:cubicBezTo>
                  <a:cubicBezTo>
                    <a:pt x="493732" y="374852"/>
                    <a:pt x="494045" y="378661"/>
                    <a:pt x="494045" y="383619"/>
                  </a:cubicBezTo>
                  <a:lnTo>
                    <a:pt x="494045" y="423523"/>
                  </a:lnTo>
                  <a:lnTo>
                    <a:pt x="477055" y="423523"/>
                  </a:lnTo>
                  <a:lnTo>
                    <a:pt x="477055" y="390753"/>
                  </a:lnTo>
                  <a:cubicBezTo>
                    <a:pt x="477055" y="383820"/>
                    <a:pt x="476692" y="379336"/>
                    <a:pt x="475967" y="377300"/>
                  </a:cubicBezTo>
                  <a:cubicBezTo>
                    <a:pt x="475241" y="375265"/>
                    <a:pt x="474062" y="373683"/>
                    <a:pt x="472430" y="372554"/>
                  </a:cubicBezTo>
                  <a:cubicBezTo>
                    <a:pt x="470797" y="371426"/>
                    <a:pt x="468832" y="370861"/>
                    <a:pt x="466535" y="370861"/>
                  </a:cubicBezTo>
                  <a:cubicBezTo>
                    <a:pt x="463592" y="370861"/>
                    <a:pt x="460952" y="371667"/>
                    <a:pt x="458614" y="373280"/>
                  </a:cubicBezTo>
                  <a:cubicBezTo>
                    <a:pt x="456276" y="374892"/>
                    <a:pt x="454674" y="377028"/>
                    <a:pt x="453808" y="379689"/>
                  </a:cubicBezTo>
                  <a:cubicBezTo>
                    <a:pt x="452941" y="382349"/>
                    <a:pt x="452508" y="387266"/>
                    <a:pt x="452508" y="394441"/>
                  </a:cubicBezTo>
                  <a:lnTo>
                    <a:pt x="452508" y="423523"/>
                  </a:lnTo>
                  <a:lnTo>
                    <a:pt x="435518" y="423523"/>
                  </a:lnTo>
                  <a:lnTo>
                    <a:pt x="435518" y="359313"/>
                  </a:lnTo>
                  <a:lnTo>
                    <a:pt x="451298" y="359313"/>
                  </a:lnTo>
                  <a:lnTo>
                    <a:pt x="451298" y="368745"/>
                  </a:lnTo>
                  <a:cubicBezTo>
                    <a:pt x="456901" y="361490"/>
                    <a:pt x="463955" y="357862"/>
                    <a:pt x="472460" y="357862"/>
                  </a:cubicBezTo>
                  <a:close/>
                  <a:moveTo>
                    <a:pt x="341500" y="357862"/>
                  </a:moveTo>
                  <a:cubicBezTo>
                    <a:pt x="345370" y="357862"/>
                    <a:pt x="349098" y="358930"/>
                    <a:pt x="352686" y="361066"/>
                  </a:cubicBezTo>
                  <a:lnTo>
                    <a:pt x="347426" y="375880"/>
                  </a:lnTo>
                  <a:cubicBezTo>
                    <a:pt x="344564" y="374025"/>
                    <a:pt x="341904" y="373098"/>
                    <a:pt x="339445" y="373098"/>
                  </a:cubicBezTo>
                  <a:cubicBezTo>
                    <a:pt x="337067" y="373098"/>
                    <a:pt x="335051" y="373753"/>
                    <a:pt x="333399" y="375063"/>
                  </a:cubicBezTo>
                  <a:cubicBezTo>
                    <a:pt x="331746" y="376373"/>
                    <a:pt x="330446" y="378741"/>
                    <a:pt x="329499" y="382168"/>
                  </a:cubicBezTo>
                  <a:cubicBezTo>
                    <a:pt x="328552" y="385594"/>
                    <a:pt x="328078" y="392768"/>
                    <a:pt x="328078" y="403692"/>
                  </a:cubicBezTo>
                  <a:lnTo>
                    <a:pt x="328078" y="423523"/>
                  </a:lnTo>
                  <a:lnTo>
                    <a:pt x="311088" y="423523"/>
                  </a:lnTo>
                  <a:lnTo>
                    <a:pt x="311088" y="359313"/>
                  </a:lnTo>
                  <a:lnTo>
                    <a:pt x="326869" y="359313"/>
                  </a:lnTo>
                  <a:lnTo>
                    <a:pt x="326869" y="368443"/>
                  </a:lnTo>
                  <a:cubicBezTo>
                    <a:pt x="329569" y="364130"/>
                    <a:pt x="331998" y="361288"/>
                    <a:pt x="334154" y="359918"/>
                  </a:cubicBezTo>
                  <a:cubicBezTo>
                    <a:pt x="336311" y="358547"/>
                    <a:pt x="338760" y="357862"/>
                    <a:pt x="341500" y="357862"/>
                  </a:cubicBezTo>
                  <a:close/>
                  <a:moveTo>
                    <a:pt x="120035" y="357862"/>
                  </a:moveTo>
                  <a:cubicBezTo>
                    <a:pt x="123783" y="357862"/>
                    <a:pt x="127210" y="358537"/>
                    <a:pt x="130313" y="359887"/>
                  </a:cubicBezTo>
                  <a:cubicBezTo>
                    <a:pt x="133417" y="361238"/>
                    <a:pt x="135765" y="362961"/>
                    <a:pt x="137357" y="365057"/>
                  </a:cubicBezTo>
                  <a:cubicBezTo>
                    <a:pt x="138949" y="367153"/>
                    <a:pt x="140058" y="369531"/>
                    <a:pt x="140682" y="372191"/>
                  </a:cubicBezTo>
                  <a:cubicBezTo>
                    <a:pt x="141307" y="374852"/>
                    <a:pt x="141620" y="378661"/>
                    <a:pt x="141620" y="383619"/>
                  </a:cubicBezTo>
                  <a:lnTo>
                    <a:pt x="141620" y="423523"/>
                  </a:lnTo>
                  <a:lnTo>
                    <a:pt x="124630" y="423523"/>
                  </a:lnTo>
                  <a:lnTo>
                    <a:pt x="124630" y="390753"/>
                  </a:lnTo>
                  <a:cubicBezTo>
                    <a:pt x="124630" y="383820"/>
                    <a:pt x="124267" y="379336"/>
                    <a:pt x="123542" y="377300"/>
                  </a:cubicBezTo>
                  <a:cubicBezTo>
                    <a:pt x="122816" y="375265"/>
                    <a:pt x="121637" y="373683"/>
                    <a:pt x="120005" y="372554"/>
                  </a:cubicBezTo>
                  <a:cubicBezTo>
                    <a:pt x="118372" y="371426"/>
                    <a:pt x="116407" y="370861"/>
                    <a:pt x="114110" y="370861"/>
                  </a:cubicBezTo>
                  <a:cubicBezTo>
                    <a:pt x="111167" y="370861"/>
                    <a:pt x="108527" y="371667"/>
                    <a:pt x="106189" y="373280"/>
                  </a:cubicBezTo>
                  <a:cubicBezTo>
                    <a:pt x="103851" y="374892"/>
                    <a:pt x="102249" y="377028"/>
                    <a:pt x="101383" y="379689"/>
                  </a:cubicBezTo>
                  <a:cubicBezTo>
                    <a:pt x="100516" y="382349"/>
                    <a:pt x="100083" y="387266"/>
                    <a:pt x="100083" y="394441"/>
                  </a:cubicBezTo>
                  <a:lnTo>
                    <a:pt x="100083" y="423523"/>
                  </a:lnTo>
                  <a:lnTo>
                    <a:pt x="83093" y="423523"/>
                  </a:lnTo>
                  <a:lnTo>
                    <a:pt x="83093" y="359313"/>
                  </a:lnTo>
                  <a:lnTo>
                    <a:pt x="98873" y="359313"/>
                  </a:lnTo>
                  <a:lnTo>
                    <a:pt x="98873" y="368745"/>
                  </a:lnTo>
                  <a:cubicBezTo>
                    <a:pt x="104476" y="361490"/>
                    <a:pt x="111530" y="357862"/>
                    <a:pt x="120035" y="357862"/>
                  </a:cubicBezTo>
                  <a:close/>
                  <a:moveTo>
                    <a:pt x="291550" y="336640"/>
                  </a:moveTo>
                  <a:lnTo>
                    <a:pt x="291550" y="359313"/>
                  </a:lnTo>
                  <a:lnTo>
                    <a:pt x="303159" y="359313"/>
                  </a:lnTo>
                  <a:lnTo>
                    <a:pt x="303159" y="372856"/>
                  </a:lnTo>
                  <a:lnTo>
                    <a:pt x="291550" y="372856"/>
                  </a:lnTo>
                  <a:lnTo>
                    <a:pt x="291550" y="398734"/>
                  </a:lnTo>
                  <a:cubicBezTo>
                    <a:pt x="291550" y="403974"/>
                    <a:pt x="291661" y="407027"/>
                    <a:pt x="291883" y="407894"/>
                  </a:cubicBezTo>
                  <a:cubicBezTo>
                    <a:pt x="292104" y="408760"/>
                    <a:pt x="292608" y="409476"/>
                    <a:pt x="293394" y="410040"/>
                  </a:cubicBezTo>
                  <a:cubicBezTo>
                    <a:pt x="294180" y="410605"/>
                    <a:pt x="295137" y="410887"/>
                    <a:pt x="296266" y="410887"/>
                  </a:cubicBezTo>
                  <a:cubicBezTo>
                    <a:pt x="297838" y="410887"/>
                    <a:pt x="300115" y="410343"/>
                    <a:pt x="303098" y="409254"/>
                  </a:cubicBezTo>
                  <a:lnTo>
                    <a:pt x="304549" y="422435"/>
                  </a:lnTo>
                  <a:cubicBezTo>
                    <a:pt x="300599" y="424128"/>
                    <a:pt x="296125" y="424974"/>
                    <a:pt x="291127" y="424974"/>
                  </a:cubicBezTo>
                  <a:cubicBezTo>
                    <a:pt x="288063" y="424974"/>
                    <a:pt x="285302" y="424460"/>
                    <a:pt x="282844" y="423432"/>
                  </a:cubicBezTo>
                  <a:cubicBezTo>
                    <a:pt x="280385" y="422405"/>
                    <a:pt x="278581" y="421074"/>
                    <a:pt x="277432" y="419442"/>
                  </a:cubicBezTo>
                  <a:cubicBezTo>
                    <a:pt x="276284" y="417810"/>
                    <a:pt x="275487" y="415603"/>
                    <a:pt x="275044" y="412821"/>
                  </a:cubicBezTo>
                  <a:cubicBezTo>
                    <a:pt x="274681" y="410846"/>
                    <a:pt x="274500" y="406856"/>
                    <a:pt x="274500" y="400850"/>
                  </a:cubicBezTo>
                  <a:lnTo>
                    <a:pt x="274500" y="372856"/>
                  </a:lnTo>
                  <a:lnTo>
                    <a:pt x="266700" y="372856"/>
                  </a:lnTo>
                  <a:lnTo>
                    <a:pt x="266700" y="359313"/>
                  </a:lnTo>
                  <a:lnTo>
                    <a:pt x="274500" y="359313"/>
                  </a:lnTo>
                  <a:lnTo>
                    <a:pt x="274500" y="346556"/>
                  </a:lnTo>
                  <a:close/>
                  <a:moveTo>
                    <a:pt x="24850" y="336640"/>
                  </a:moveTo>
                  <a:lnTo>
                    <a:pt x="24850" y="359313"/>
                  </a:lnTo>
                  <a:lnTo>
                    <a:pt x="36459" y="359313"/>
                  </a:lnTo>
                  <a:lnTo>
                    <a:pt x="36459" y="372856"/>
                  </a:lnTo>
                  <a:lnTo>
                    <a:pt x="24850" y="372856"/>
                  </a:lnTo>
                  <a:lnTo>
                    <a:pt x="24850" y="398734"/>
                  </a:lnTo>
                  <a:cubicBezTo>
                    <a:pt x="24850" y="403974"/>
                    <a:pt x="24961" y="407027"/>
                    <a:pt x="25183" y="407894"/>
                  </a:cubicBezTo>
                  <a:cubicBezTo>
                    <a:pt x="25404" y="408760"/>
                    <a:pt x="25908" y="409476"/>
                    <a:pt x="26694" y="410040"/>
                  </a:cubicBezTo>
                  <a:cubicBezTo>
                    <a:pt x="27480" y="410605"/>
                    <a:pt x="28437" y="410887"/>
                    <a:pt x="29566" y="410887"/>
                  </a:cubicBezTo>
                  <a:cubicBezTo>
                    <a:pt x="31138" y="410887"/>
                    <a:pt x="33415" y="410343"/>
                    <a:pt x="36398" y="409254"/>
                  </a:cubicBezTo>
                  <a:lnTo>
                    <a:pt x="37849" y="422435"/>
                  </a:lnTo>
                  <a:cubicBezTo>
                    <a:pt x="33899" y="424128"/>
                    <a:pt x="29425" y="424974"/>
                    <a:pt x="24427" y="424974"/>
                  </a:cubicBezTo>
                  <a:cubicBezTo>
                    <a:pt x="21363" y="424974"/>
                    <a:pt x="18602" y="424460"/>
                    <a:pt x="16144" y="423432"/>
                  </a:cubicBezTo>
                  <a:cubicBezTo>
                    <a:pt x="13685" y="422405"/>
                    <a:pt x="11881" y="421074"/>
                    <a:pt x="10732" y="419442"/>
                  </a:cubicBezTo>
                  <a:cubicBezTo>
                    <a:pt x="9583" y="417810"/>
                    <a:pt x="8787" y="415603"/>
                    <a:pt x="8344" y="412821"/>
                  </a:cubicBezTo>
                  <a:cubicBezTo>
                    <a:pt x="7981" y="410846"/>
                    <a:pt x="7800" y="406856"/>
                    <a:pt x="7800" y="400850"/>
                  </a:cubicBezTo>
                  <a:lnTo>
                    <a:pt x="7800" y="372856"/>
                  </a:lnTo>
                  <a:lnTo>
                    <a:pt x="0" y="372856"/>
                  </a:lnTo>
                  <a:lnTo>
                    <a:pt x="0" y="359313"/>
                  </a:lnTo>
                  <a:lnTo>
                    <a:pt x="7800" y="359313"/>
                  </a:lnTo>
                  <a:lnTo>
                    <a:pt x="7800" y="346556"/>
                  </a:lnTo>
                  <a:close/>
                  <a:moveTo>
                    <a:pt x="159353" y="334887"/>
                  </a:moveTo>
                  <a:lnTo>
                    <a:pt x="176343" y="334887"/>
                  </a:lnTo>
                  <a:lnTo>
                    <a:pt x="176343" y="367475"/>
                  </a:lnTo>
                  <a:cubicBezTo>
                    <a:pt x="181825" y="361066"/>
                    <a:pt x="188375" y="357862"/>
                    <a:pt x="195993" y="357862"/>
                  </a:cubicBezTo>
                  <a:cubicBezTo>
                    <a:pt x="199903" y="357862"/>
                    <a:pt x="203430" y="358588"/>
                    <a:pt x="206574" y="360039"/>
                  </a:cubicBezTo>
                  <a:cubicBezTo>
                    <a:pt x="209718" y="361490"/>
                    <a:pt x="212086" y="363344"/>
                    <a:pt x="213678" y="365601"/>
                  </a:cubicBezTo>
                  <a:cubicBezTo>
                    <a:pt x="215270" y="367858"/>
                    <a:pt x="216358" y="370357"/>
                    <a:pt x="216943" y="373098"/>
                  </a:cubicBezTo>
                  <a:cubicBezTo>
                    <a:pt x="217527" y="375839"/>
                    <a:pt x="217820" y="380092"/>
                    <a:pt x="217820" y="385856"/>
                  </a:cubicBezTo>
                  <a:lnTo>
                    <a:pt x="217820" y="423523"/>
                  </a:lnTo>
                  <a:lnTo>
                    <a:pt x="200830" y="423523"/>
                  </a:lnTo>
                  <a:lnTo>
                    <a:pt x="200830" y="389604"/>
                  </a:lnTo>
                  <a:cubicBezTo>
                    <a:pt x="200830" y="382873"/>
                    <a:pt x="200507" y="378600"/>
                    <a:pt x="199863" y="376786"/>
                  </a:cubicBezTo>
                  <a:cubicBezTo>
                    <a:pt x="199218" y="374973"/>
                    <a:pt x="198079" y="373532"/>
                    <a:pt x="196446" y="372463"/>
                  </a:cubicBezTo>
                  <a:cubicBezTo>
                    <a:pt x="194814" y="371395"/>
                    <a:pt x="192768" y="370861"/>
                    <a:pt x="190310" y="370861"/>
                  </a:cubicBezTo>
                  <a:cubicBezTo>
                    <a:pt x="187488" y="370861"/>
                    <a:pt x="184969" y="371546"/>
                    <a:pt x="182752" y="372917"/>
                  </a:cubicBezTo>
                  <a:cubicBezTo>
                    <a:pt x="180535" y="374287"/>
                    <a:pt x="178913" y="376353"/>
                    <a:pt x="177885" y="379114"/>
                  </a:cubicBezTo>
                  <a:cubicBezTo>
                    <a:pt x="176857" y="381875"/>
                    <a:pt x="176343" y="385956"/>
                    <a:pt x="176343" y="391358"/>
                  </a:cubicBezTo>
                  <a:lnTo>
                    <a:pt x="176343" y="423523"/>
                  </a:lnTo>
                  <a:lnTo>
                    <a:pt x="159353" y="423523"/>
                  </a:lnTo>
                  <a:close/>
                  <a:moveTo>
                    <a:pt x="45114" y="334887"/>
                  </a:moveTo>
                  <a:lnTo>
                    <a:pt x="62104" y="334887"/>
                  </a:lnTo>
                  <a:lnTo>
                    <a:pt x="62104" y="350607"/>
                  </a:lnTo>
                  <a:lnTo>
                    <a:pt x="45114" y="350607"/>
                  </a:lnTo>
                  <a:close/>
                  <a:moveTo>
                    <a:pt x="369475" y="333375"/>
                  </a:moveTo>
                  <a:lnTo>
                    <a:pt x="388521" y="333375"/>
                  </a:lnTo>
                  <a:lnTo>
                    <a:pt x="396864" y="351453"/>
                  </a:lnTo>
                  <a:lnTo>
                    <a:pt x="386163" y="351453"/>
                  </a:lnTo>
                  <a:close/>
                  <a:moveTo>
                    <a:pt x="861594" y="230763"/>
                  </a:moveTo>
                  <a:cubicBezTo>
                    <a:pt x="859418" y="231488"/>
                    <a:pt x="855971" y="232355"/>
                    <a:pt x="851255" y="233363"/>
                  </a:cubicBezTo>
                  <a:cubicBezTo>
                    <a:pt x="846539" y="234370"/>
                    <a:pt x="843456" y="235358"/>
                    <a:pt x="842005" y="236325"/>
                  </a:cubicBezTo>
                  <a:cubicBezTo>
                    <a:pt x="839788" y="237897"/>
                    <a:pt x="838679" y="239892"/>
                    <a:pt x="838679" y="242311"/>
                  </a:cubicBezTo>
                  <a:cubicBezTo>
                    <a:pt x="838679" y="244689"/>
                    <a:pt x="839566" y="246745"/>
                    <a:pt x="841340" y="248478"/>
                  </a:cubicBezTo>
                  <a:cubicBezTo>
                    <a:pt x="843113" y="250211"/>
                    <a:pt x="845371" y="251078"/>
                    <a:pt x="848111" y="251078"/>
                  </a:cubicBezTo>
                  <a:cubicBezTo>
                    <a:pt x="851175" y="251078"/>
                    <a:pt x="854097" y="250070"/>
                    <a:pt x="856878" y="248055"/>
                  </a:cubicBezTo>
                  <a:cubicBezTo>
                    <a:pt x="858934" y="246523"/>
                    <a:pt x="860284" y="244649"/>
                    <a:pt x="860929" y="242432"/>
                  </a:cubicBezTo>
                  <a:cubicBezTo>
                    <a:pt x="861373" y="240981"/>
                    <a:pt x="861594" y="238220"/>
                    <a:pt x="861594" y="234149"/>
                  </a:cubicBezTo>
                  <a:close/>
                  <a:moveTo>
                    <a:pt x="156744" y="230763"/>
                  </a:moveTo>
                  <a:cubicBezTo>
                    <a:pt x="154568" y="231488"/>
                    <a:pt x="151121" y="232355"/>
                    <a:pt x="146405" y="233363"/>
                  </a:cubicBezTo>
                  <a:cubicBezTo>
                    <a:pt x="141689" y="234370"/>
                    <a:pt x="138606" y="235358"/>
                    <a:pt x="137155" y="236325"/>
                  </a:cubicBezTo>
                  <a:cubicBezTo>
                    <a:pt x="134938" y="237897"/>
                    <a:pt x="133829" y="239892"/>
                    <a:pt x="133829" y="242311"/>
                  </a:cubicBezTo>
                  <a:cubicBezTo>
                    <a:pt x="133829" y="244689"/>
                    <a:pt x="134716" y="246745"/>
                    <a:pt x="136490" y="248478"/>
                  </a:cubicBezTo>
                  <a:cubicBezTo>
                    <a:pt x="138263" y="250211"/>
                    <a:pt x="140520" y="251078"/>
                    <a:pt x="143261" y="251078"/>
                  </a:cubicBezTo>
                  <a:cubicBezTo>
                    <a:pt x="146325" y="251078"/>
                    <a:pt x="149247" y="250070"/>
                    <a:pt x="152028" y="248055"/>
                  </a:cubicBezTo>
                  <a:cubicBezTo>
                    <a:pt x="154084" y="246523"/>
                    <a:pt x="155434" y="244649"/>
                    <a:pt x="156079" y="242432"/>
                  </a:cubicBezTo>
                  <a:cubicBezTo>
                    <a:pt x="156523" y="240981"/>
                    <a:pt x="156744" y="238220"/>
                    <a:pt x="156744" y="234149"/>
                  </a:cubicBezTo>
                  <a:close/>
                  <a:moveTo>
                    <a:pt x="663295" y="208936"/>
                  </a:moveTo>
                  <a:cubicBezTo>
                    <a:pt x="659224" y="208936"/>
                    <a:pt x="655868" y="210518"/>
                    <a:pt x="653228" y="213682"/>
                  </a:cubicBezTo>
                  <a:cubicBezTo>
                    <a:pt x="650588" y="216847"/>
                    <a:pt x="649268" y="221673"/>
                    <a:pt x="649268" y="228163"/>
                  </a:cubicBezTo>
                  <a:cubicBezTo>
                    <a:pt x="649268" y="234975"/>
                    <a:pt x="650588" y="239963"/>
                    <a:pt x="653228" y="243127"/>
                  </a:cubicBezTo>
                  <a:cubicBezTo>
                    <a:pt x="655868" y="246291"/>
                    <a:pt x="659123" y="247873"/>
                    <a:pt x="662992" y="247873"/>
                  </a:cubicBezTo>
                  <a:cubicBezTo>
                    <a:pt x="667144" y="247873"/>
                    <a:pt x="670651" y="246251"/>
                    <a:pt x="673513" y="243006"/>
                  </a:cubicBezTo>
                  <a:cubicBezTo>
                    <a:pt x="676375" y="239761"/>
                    <a:pt x="677805" y="234955"/>
                    <a:pt x="677805" y="228586"/>
                  </a:cubicBezTo>
                  <a:cubicBezTo>
                    <a:pt x="677805" y="221935"/>
                    <a:pt x="676435" y="216998"/>
                    <a:pt x="673694" y="213773"/>
                  </a:cubicBezTo>
                  <a:cubicBezTo>
                    <a:pt x="670953" y="210549"/>
                    <a:pt x="667487" y="208936"/>
                    <a:pt x="663295" y="208936"/>
                  </a:cubicBezTo>
                  <a:close/>
                  <a:moveTo>
                    <a:pt x="751266" y="197388"/>
                  </a:moveTo>
                  <a:lnTo>
                    <a:pt x="769102" y="197388"/>
                  </a:lnTo>
                  <a:lnTo>
                    <a:pt x="781195" y="230158"/>
                  </a:lnTo>
                  <a:lnTo>
                    <a:pt x="784701" y="241102"/>
                  </a:lnTo>
                  <a:cubicBezTo>
                    <a:pt x="785628" y="238320"/>
                    <a:pt x="786213" y="236487"/>
                    <a:pt x="786455" y="235600"/>
                  </a:cubicBezTo>
                  <a:cubicBezTo>
                    <a:pt x="787019" y="233786"/>
                    <a:pt x="787624" y="231972"/>
                    <a:pt x="788268" y="230158"/>
                  </a:cubicBezTo>
                  <a:lnTo>
                    <a:pt x="800482" y="197388"/>
                  </a:lnTo>
                  <a:lnTo>
                    <a:pt x="817955" y="197388"/>
                  </a:lnTo>
                  <a:lnTo>
                    <a:pt x="792440" y="261598"/>
                  </a:lnTo>
                  <a:lnTo>
                    <a:pt x="777144" y="261598"/>
                  </a:lnTo>
                  <a:close/>
                  <a:moveTo>
                    <a:pt x="473376" y="197388"/>
                  </a:moveTo>
                  <a:lnTo>
                    <a:pt x="490366" y="197388"/>
                  </a:lnTo>
                  <a:lnTo>
                    <a:pt x="490366" y="226893"/>
                  </a:lnTo>
                  <a:cubicBezTo>
                    <a:pt x="490366" y="235358"/>
                    <a:pt x="490688" y="240880"/>
                    <a:pt x="491333" y="243460"/>
                  </a:cubicBezTo>
                  <a:cubicBezTo>
                    <a:pt x="491777" y="245394"/>
                    <a:pt x="492905" y="247007"/>
                    <a:pt x="494719" y="248297"/>
                  </a:cubicBezTo>
                  <a:cubicBezTo>
                    <a:pt x="496372" y="249506"/>
                    <a:pt x="498468" y="250110"/>
                    <a:pt x="501007" y="250110"/>
                  </a:cubicBezTo>
                  <a:cubicBezTo>
                    <a:pt x="503869" y="250110"/>
                    <a:pt x="506459" y="249324"/>
                    <a:pt x="508776" y="247752"/>
                  </a:cubicBezTo>
                  <a:cubicBezTo>
                    <a:pt x="511094" y="246180"/>
                    <a:pt x="512676" y="244205"/>
                    <a:pt x="513522" y="241827"/>
                  </a:cubicBezTo>
                  <a:cubicBezTo>
                    <a:pt x="514369" y="239449"/>
                    <a:pt x="514792" y="233665"/>
                    <a:pt x="514792" y="224475"/>
                  </a:cubicBezTo>
                  <a:lnTo>
                    <a:pt x="514792" y="197388"/>
                  </a:lnTo>
                  <a:lnTo>
                    <a:pt x="531782" y="197388"/>
                  </a:lnTo>
                  <a:lnTo>
                    <a:pt x="531782" y="228949"/>
                  </a:lnTo>
                  <a:cubicBezTo>
                    <a:pt x="537385" y="227820"/>
                    <a:pt x="541315" y="225724"/>
                    <a:pt x="543572" y="222661"/>
                  </a:cubicBezTo>
                  <a:cubicBezTo>
                    <a:pt x="544942" y="220807"/>
                    <a:pt x="545668" y="218046"/>
                    <a:pt x="545748" y="214378"/>
                  </a:cubicBezTo>
                  <a:lnTo>
                    <a:pt x="537526" y="214378"/>
                  </a:lnTo>
                  <a:lnTo>
                    <a:pt x="537526" y="197388"/>
                  </a:lnTo>
                  <a:lnTo>
                    <a:pt x="554515" y="197388"/>
                  </a:lnTo>
                  <a:lnTo>
                    <a:pt x="554515" y="209541"/>
                  </a:lnTo>
                  <a:cubicBezTo>
                    <a:pt x="554515" y="214539"/>
                    <a:pt x="554082" y="218449"/>
                    <a:pt x="553215" y="221270"/>
                  </a:cubicBezTo>
                  <a:cubicBezTo>
                    <a:pt x="552349" y="224092"/>
                    <a:pt x="550747" y="226611"/>
                    <a:pt x="548409" y="228828"/>
                  </a:cubicBezTo>
                  <a:cubicBezTo>
                    <a:pt x="544821" y="232294"/>
                    <a:pt x="539279" y="234632"/>
                    <a:pt x="531782" y="235842"/>
                  </a:cubicBezTo>
                  <a:lnTo>
                    <a:pt x="531782" y="261598"/>
                  </a:lnTo>
                  <a:lnTo>
                    <a:pt x="516001" y="261598"/>
                  </a:lnTo>
                  <a:lnTo>
                    <a:pt x="516001" y="251985"/>
                  </a:lnTo>
                  <a:cubicBezTo>
                    <a:pt x="510963" y="259361"/>
                    <a:pt x="503869" y="263049"/>
                    <a:pt x="494719" y="263049"/>
                  </a:cubicBezTo>
                  <a:cubicBezTo>
                    <a:pt x="485247" y="263049"/>
                    <a:pt x="478898" y="259442"/>
                    <a:pt x="475674" y="252227"/>
                  </a:cubicBezTo>
                  <a:cubicBezTo>
                    <a:pt x="474142" y="248800"/>
                    <a:pt x="473376" y="244064"/>
                    <a:pt x="473376" y="238018"/>
                  </a:cubicBezTo>
                  <a:close/>
                  <a:moveTo>
                    <a:pt x="851255" y="195937"/>
                  </a:moveTo>
                  <a:cubicBezTo>
                    <a:pt x="858833" y="195937"/>
                    <a:pt x="864476" y="196834"/>
                    <a:pt x="868185" y="198628"/>
                  </a:cubicBezTo>
                  <a:cubicBezTo>
                    <a:pt x="871893" y="200421"/>
                    <a:pt x="874503" y="202699"/>
                    <a:pt x="876014" y="205460"/>
                  </a:cubicBezTo>
                  <a:cubicBezTo>
                    <a:pt x="877526" y="208221"/>
                    <a:pt x="878282" y="213289"/>
                    <a:pt x="878282" y="220666"/>
                  </a:cubicBezTo>
                  <a:lnTo>
                    <a:pt x="878100" y="240497"/>
                  </a:lnTo>
                  <a:cubicBezTo>
                    <a:pt x="878100" y="246140"/>
                    <a:pt x="878372" y="250302"/>
                    <a:pt x="878917" y="252982"/>
                  </a:cubicBezTo>
                  <a:cubicBezTo>
                    <a:pt x="879461" y="255663"/>
                    <a:pt x="880478" y="258535"/>
                    <a:pt x="881970" y="261598"/>
                  </a:cubicBezTo>
                  <a:lnTo>
                    <a:pt x="865162" y="261598"/>
                  </a:lnTo>
                  <a:cubicBezTo>
                    <a:pt x="864718" y="260470"/>
                    <a:pt x="864174" y="258797"/>
                    <a:pt x="863529" y="256580"/>
                  </a:cubicBezTo>
                  <a:cubicBezTo>
                    <a:pt x="863247" y="255572"/>
                    <a:pt x="863045" y="254907"/>
                    <a:pt x="862924" y="254585"/>
                  </a:cubicBezTo>
                  <a:cubicBezTo>
                    <a:pt x="860022" y="257406"/>
                    <a:pt x="856919" y="259522"/>
                    <a:pt x="853613" y="260933"/>
                  </a:cubicBezTo>
                  <a:cubicBezTo>
                    <a:pt x="850308" y="262344"/>
                    <a:pt x="846781" y="263049"/>
                    <a:pt x="843033" y="263049"/>
                  </a:cubicBezTo>
                  <a:cubicBezTo>
                    <a:pt x="836422" y="263049"/>
                    <a:pt x="831212" y="261256"/>
                    <a:pt x="827403" y="257668"/>
                  </a:cubicBezTo>
                  <a:cubicBezTo>
                    <a:pt x="823594" y="254081"/>
                    <a:pt x="821690" y="249546"/>
                    <a:pt x="821690" y="244064"/>
                  </a:cubicBezTo>
                  <a:cubicBezTo>
                    <a:pt x="821690" y="240437"/>
                    <a:pt x="822556" y="237202"/>
                    <a:pt x="824290" y="234360"/>
                  </a:cubicBezTo>
                  <a:cubicBezTo>
                    <a:pt x="826023" y="231519"/>
                    <a:pt x="828451" y="229342"/>
                    <a:pt x="831575" y="227830"/>
                  </a:cubicBezTo>
                  <a:cubicBezTo>
                    <a:pt x="834699" y="226319"/>
                    <a:pt x="839203" y="224999"/>
                    <a:pt x="845088" y="223870"/>
                  </a:cubicBezTo>
                  <a:cubicBezTo>
                    <a:pt x="853029" y="222379"/>
                    <a:pt x="858531" y="220988"/>
                    <a:pt x="861594" y="219698"/>
                  </a:cubicBezTo>
                  <a:lnTo>
                    <a:pt x="861594" y="218005"/>
                  </a:lnTo>
                  <a:cubicBezTo>
                    <a:pt x="861594" y="214741"/>
                    <a:pt x="860788" y="212413"/>
                    <a:pt x="859176" y="211022"/>
                  </a:cubicBezTo>
                  <a:cubicBezTo>
                    <a:pt x="857564" y="209632"/>
                    <a:pt x="854520" y="208936"/>
                    <a:pt x="850046" y="208936"/>
                  </a:cubicBezTo>
                  <a:cubicBezTo>
                    <a:pt x="847023" y="208936"/>
                    <a:pt x="844665" y="209531"/>
                    <a:pt x="842972" y="210720"/>
                  </a:cubicBezTo>
                  <a:cubicBezTo>
                    <a:pt x="841279" y="211909"/>
                    <a:pt x="839909" y="213995"/>
                    <a:pt x="838861" y="216978"/>
                  </a:cubicBezTo>
                  <a:lnTo>
                    <a:pt x="823443" y="214196"/>
                  </a:lnTo>
                  <a:cubicBezTo>
                    <a:pt x="825176" y="207989"/>
                    <a:pt x="828159" y="203394"/>
                    <a:pt x="832391" y="200411"/>
                  </a:cubicBezTo>
                  <a:cubicBezTo>
                    <a:pt x="836624" y="197428"/>
                    <a:pt x="842912" y="195937"/>
                    <a:pt x="851255" y="195937"/>
                  </a:cubicBezTo>
                  <a:close/>
                  <a:moveTo>
                    <a:pt x="658942" y="195937"/>
                  </a:moveTo>
                  <a:cubicBezTo>
                    <a:pt x="666882" y="195937"/>
                    <a:pt x="673432" y="199424"/>
                    <a:pt x="678591" y="206397"/>
                  </a:cubicBezTo>
                  <a:lnTo>
                    <a:pt x="678591" y="197388"/>
                  </a:lnTo>
                  <a:lnTo>
                    <a:pt x="694493" y="197388"/>
                  </a:lnTo>
                  <a:lnTo>
                    <a:pt x="694493" y="255008"/>
                  </a:lnTo>
                  <a:cubicBezTo>
                    <a:pt x="694493" y="262586"/>
                    <a:pt x="693868" y="268249"/>
                    <a:pt x="692619" y="271998"/>
                  </a:cubicBezTo>
                  <a:cubicBezTo>
                    <a:pt x="691369" y="275746"/>
                    <a:pt x="689616" y="278689"/>
                    <a:pt x="687358" y="280825"/>
                  </a:cubicBezTo>
                  <a:cubicBezTo>
                    <a:pt x="685101" y="282961"/>
                    <a:pt x="682088" y="284634"/>
                    <a:pt x="678319" y="285843"/>
                  </a:cubicBezTo>
                  <a:cubicBezTo>
                    <a:pt x="674551" y="287052"/>
                    <a:pt x="669784" y="287657"/>
                    <a:pt x="664020" y="287657"/>
                  </a:cubicBezTo>
                  <a:cubicBezTo>
                    <a:pt x="653137" y="287657"/>
                    <a:pt x="645418" y="285793"/>
                    <a:pt x="640864" y="282064"/>
                  </a:cubicBezTo>
                  <a:cubicBezTo>
                    <a:pt x="636309" y="278336"/>
                    <a:pt x="634031" y="273610"/>
                    <a:pt x="634031" y="267886"/>
                  </a:cubicBezTo>
                  <a:cubicBezTo>
                    <a:pt x="634031" y="267322"/>
                    <a:pt x="634052" y="266637"/>
                    <a:pt x="634092" y="265830"/>
                  </a:cubicBezTo>
                  <a:lnTo>
                    <a:pt x="653500" y="268188"/>
                  </a:lnTo>
                  <a:cubicBezTo>
                    <a:pt x="653822" y="270446"/>
                    <a:pt x="654568" y="271998"/>
                    <a:pt x="655737" y="272844"/>
                  </a:cubicBezTo>
                  <a:cubicBezTo>
                    <a:pt x="657349" y="274053"/>
                    <a:pt x="659889" y="274658"/>
                    <a:pt x="663355" y="274658"/>
                  </a:cubicBezTo>
                  <a:cubicBezTo>
                    <a:pt x="667789" y="274658"/>
                    <a:pt x="671114" y="273993"/>
                    <a:pt x="673331" y="272663"/>
                  </a:cubicBezTo>
                  <a:cubicBezTo>
                    <a:pt x="674823" y="271776"/>
                    <a:pt x="675951" y="270345"/>
                    <a:pt x="676717" y="268370"/>
                  </a:cubicBezTo>
                  <a:cubicBezTo>
                    <a:pt x="677241" y="266959"/>
                    <a:pt x="677503" y="264359"/>
                    <a:pt x="677503" y="260570"/>
                  </a:cubicBezTo>
                  <a:lnTo>
                    <a:pt x="677503" y="251199"/>
                  </a:lnTo>
                  <a:cubicBezTo>
                    <a:pt x="672424" y="258132"/>
                    <a:pt x="666015" y="261598"/>
                    <a:pt x="658276" y="261598"/>
                  </a:cubicBezTo>
                  <a:cubicBezTo>
                    <a:pt x="649651" y="261598"/>
                    <a:pt x="642819" y="257950"/>
                    <a:pt x="637780" y="250655"/>
                  </a:cubicBezTo>
                  <a:cubicBezTo>
                    <a:pt x="633830" y="244891"/>
                    <a:pt x="631855" y="237716"/>
                    <a:pt x="631855" y="229130"/>
                  </a:cubicBezTo>
                  <a:cubicBezTo>
                    <a:pt x="631855" y="218368"/>
                    <a:pt x="634445" y="210145"/>
                    <a:pt x="639624" y="204462"/>
                  </a:cubicBezTo>
                  <a:cubicBezTo>
                    <a:pt x="644804" y="198779"/>
                    <a:pt x="651243" y="195937"/>
                    <a:pt x="658942" y="195937"/>
                  </a:cubicBezTo>
                  <a:close/>
                  <a:moveTo>
                    <a:pt x="596285" y="195937"/>
                  </a:moveTo>
                  <a:cubicBezTo>
                    <a:pt x="600033" y="195937"/>
                    <a:pt x="603460" y="196612"/>
                    <a:pt x="606563" y="197962"/>
                  </a:cubicBezTo>
                  <a:cubicBezTo>
                    <a:pt x="609667" y="199313"/>
                    <a:pt x="612015" y="201036"/>
                    <a:pt x="613607" y="203132"/>
                  </a:cubicBezTo>
                  <a:cubicBezTo>
                    <a:pt x="615199" y="205228"/>
                    <a:pt x="616308" y="207606"/>
                    <a:pt x="616932" y="210266"/>
                  </a:cubicBezTo>
                  <a:cubicBezTo>
                    <a:pt x="617557" y="212927"/>
                    <a:pt x="617870" y="216736"/>
                    <a:pt x="617870" y="221694"/>
                  </a:cubicBezTo>
                  <a:lnTo>
                    <a:pt x="617870" y="261598"/>
                  </a:lnTo>
                  <a:lnTo>
                    <a:pt x="600880" y="261598"/>
                  </a:lnTo>
                  <a:lnTo>
                    <a:pt x="600880" y="228828"/>
                  </a:lnTo>
                  <a:cubicBezTo>
                    <a:pt x="600880" y="221895"/>
                    <a:pt x="600517" y="217411"/>
                    <a:pt x="599792" y="215375"/>
                  </a:cubicBezTo>
                  <a:cubicBezTo>
                    <a:pt x="599066" y="213340"/>
                    <a:pt x="597887" y="211758"/>
                    <a:pt x="596255" y="210629"/>
                  </a:cubicBezTo>
                  <a:cubicBezTo>
                    <a:pt x="594622" y="209501"/>
                    <a:pt x="592657" y="208936"/>
                    <a:pt x="590360" y="208936"/>
                  </a:cubicBezTo>
                  <a:cubicBezTo>
                    <a:pt x="587417" y="208936"/>
                    <a:pt x="584777" y="209742"/>
                    <a:pt x="582439" y="211355"/>
                  </a:cubicBezTo>
                  <a:cubicBezTo>
                    <a:pt x="580101" y="212967"/>
                    <a:pt x="578499" y="215103"/>
                    <a:pt x="577633" y="217764"/>
                  </a:cubicBezTo>
                  <a:cubicBezTo>
                    <a:pt x="576766" y="220424"/>
                    <a:pt x="576333" y="225341"/>
                    <a:pt x="576333" y="232516"/>
                  </a:cubicBezTo>
                  <a:lnTo>
                    <a:pt x="576333" y="261598"/>
                  </a:lnTo>
                  <a:lnTo>
                    <a:pt x="559343" y="261598"/>
                  </a:lnTo>
                  <a:lnTo>
                    <a:pt x="559343" y="197388"/>
                  </a:lnTo>
                  <a:lnTo>
                    <a:pt x="575123" y="197388"/>
                  </a:lnTo>
                  <a:lnTo>
                    <a:pt x="575123" y="206820"/>
                  </a:lnTo>
                  <a:cubicBezTo>
                    <a:pt x="580726" y="199565"/>
                    <a:pt x="587780" y="195937"/>
                    <a:pt x="596285" y="195937"/>
                  </a:cubicBezTo>
                  <a:close/>
                  <a:moveTo>
                    <a:pt x="455800" y="195937"/>
                  </a:moveTo>
                  <a:cubicBezTo>
                    <a:pt x="459670" y="195937"/>
                    <a:pt x="463398" y="197005"/>
                    <a:pt x="466986" y="199141"/>
                  </a:cubicBezTo>
                  <a:lnTo>
                    <a:pt x="461726" y="213955"/>
                  </a:lnTo>
                  <a:cubicBezTo>
                    <a:pt x="458864" y="212100"/>
                    <a:pt x="456204" y="211173"/>
                    <a:pt x="453745" y="211173"/>
                  </a:cubicBezTo>
                  <a:cubicBezTo>
                    <a:pt x="451367" y="211173"/>
                    <a:pt x="449351" y="211828"/>
                    <a:pt x="447699" y="213138"/>
                  </a:cubicBezTo>
                  <a:cubicBezTo>
                    <a:pt x="446046" y="214448"/>
                    <a:pt x="444746" y="216816"/>
                    <a:pt x="443799" y="220243"/>
                  </a:cubicBezTo>
                  <a:cubicBezTo>
                    <a:pt x="442852" y="223669"/>
                    <a:pt x="442378" y="230843"/>
                    <a:pt x="442378" y="241767"/>
                  </a:cubicBezTo>
                  <a:lnTo>
                    <a:pt x="442378" y="261598"/>
                  </a:lnTo>
                  <a:lnTo>
                    <a:pt x="425388" y="261598"/>
                  </a:lnTo>
                  <a:lnTo>
                    <a:pt x="425388" y="197388"/>
                  </a:lnTo>
                  <a:lnTo>
                    <a:pt x="441169" y="197388"/>
                  </a:lnTo>
                  <a:lnTo>
                    <a:pt x="441169" y="206518"/>
                  </a:lnTo>
                  <a:cubicBezTo>
                    <a:pt x="443869" y="202205"/>
                    <a:pt x="446298" y="199363"/>
                    <a:pt x="448454" y="197993"/>
                  </a:cubicBezTo>
                  <a:cubicBezTo>
                    <a:pt x="450611" y="196622"/>
                    <a:pt x="453060" y="195937"/>
                    <a:pt x="455800" y="195937"/>
                  </a:cubicBezTo>
                  <a:close/>
                  <a:moveTo>
                    <a:pt x="234335" y="195937"/>
                  </a:moveTo>
                  <a:cubicBezTo>
                    <a:pt x="238084" y="195937"/>
                    <a:pt x="241510" y="196612"/>
                    <a:pt x="244613" y="197962"/>
                  </a:cubicBezTo>
                  <a:cubicBezTo>
                    <a:pt x="247717" y="199313"/>
                    <a:pt x="250065" y="201036"/>
                    <a:pt x="251657" y="203132"/>
                  </a:cubicBezTo>
                  <a:cubicBezTo>
                    <a:pt x="253249" y="205228"/>
                    <a:pt x="254358" y="207606"/>
                    <a:pt x="254982" y="210266"/>
                  </a:cubicBezTo>
                  <a:cubicBezTo>
                    <a:pt x="255607" y="212927"/>
                    <a:pt x="255920" y="216736"/>
                    <a:pt x="255920" y="221694"/>
                  </a:cubicBezTo>
                  <a:lnTo>
                    <a:pt x="255920" y="261598"/>
                  </a:lnTo>
                  <a:lnTo>
                    <a:pt x="238930" y="261598"/>
                  </a:lnTo>
                  <a:lnTo>
                    <a:pt x="238930" y="228828"/>
                  </a:lnTo>
                  <a:cubicBezTo>
                    <a:pt x="238930" y="221895"/>
                    <a:pt x="238567" y="217411"/>
                    <a:pt x="237842" y="215375"/>
                  </a:cubicBezTo>
                  <a:cubicBezTo>
                    <a:pt x="237116" y="213340"/>
                    <a:pt x="235937" y="211758"/>
                    <a:pt x="234305" y="210629"/>
                  </a:cubicBezTo>
                  <a:cubicBezTo>
                    <a:pt x="232672" y="209501"/>
                    <a:pt x="230707" y="208936"/>
                    <a:pt x="228410" y="208936"/>
                  </a:cubicBezTo>
                  <a:cubicBezTo>
                    <a:pt x="225467" y="208936"/>
                    <a:pt x="222827" y="209742"/>
                    <a:pt x="220489" y="211355"/>
                  </a:cubicBezTo>
                  <a:cubicBezTo>
                    <a:pt x="218151" y="212967"/>
                    <a:pt x="216549" y="215103"/>
                    <a:pt x="215683" y="217764"/>
                  </a:cubicBezTo>
                  <a:cubicBezTo>
                    <a:pt x="214816" y="220424"/>
                    <a:pt x="214383" y="225341"/>
                    <a:pt x="214383" y="232516"/>
                  </a:cubicBezTo>
                  <a:lnTo>
                    <a:pt x="214383" y="261598"/>
                  </a:lnTo>
                  <a:lnTo>
                    <a:pt x="197393" y="261598"/>
                  </a:lnTo>
                  <a:lnTo>
                    <a:pt x="197393" y="197388"/>
                  </a:lnTo>
                  <a:lnTo>
                    <a:pt x="213173" y="197388"/>
                  </a:lnTo>
                  <a:lnTo>
                    <a:pt x="213173" y="206820"/>
                  </a:lnTo>
                  <a:cubicBezTo>
                    <a:pt x="218776" y="199565"/>
                    <a:pt x="225830" y="195937"/>
                    <a:pt x="234335" y="195937"/>
                  </a:cubicBezTo>
                  <a:close/>
                  <a:moveTo>
                    <a:pt x="146405" y="195937"/>
                  </a:moveTo>
                  <a:cubicBezTo>
                    <a:pt x="153983" y="195937"/>
                    <a:pt x="159626" y="196834"/>
                    <a:pt x="163335" y="198628"/>
                  </a:cubicBezTo>
                  <a:cubicBezTo>
                    <a:pt x="167043" y="200421"/>
                    <a:pt x="169653" y="202699"/>
                    <a:pt x="171164" y="205460"/>
                  </a:cubicBezTo>
                  <a:cubicBezTo>
                    <a:pt x="172676" y="208221"/>
                    <a:pt x="173432" y="213289"/>
                    <a:pt x="173432" y="220666"/>
                  </a:cubicBezTo>
                  <a:lnTo>
                    <a:pt x="173250" y="240497"/>
                  </a:lnTo>
                  <a:cubicBezTo>
                    <a:pt x="173250" y="246140"/>
                    <a:pt x="173522" y="250302"/>
                    <a:pt x="174066" y="252982"/>
                  </a:cubicBezTo>
                  <a:cubicBezTo>
                    <a:pt x="174611" y="255663"/>
                    <a:pt x="175628" y="258535"/>
                    <a:pt x="177120" y="261598"/>
                  </a:cubicBezTo>
                  <a:lnTo>
                    <a:pt x="160312" y="261598"/>
                  </a:lnTo>
                  <a:cubicBezTo>
                    <a:pt x="159868" y="260470"/>
                    <a:pt x="159324" y="258797"/>
                    <a:pt x="158679" y="256580"/>
                  </a:cubicBezTo>
                  <a:cubicBezTo>
                    <a:pt x="158397" y="255572"/>
                    <a:pt x="158195" y="254907"/>
                    <a:pt x="158074" y="254585"/>
                  </a:cubicBezTo>
                  <a:cubicBezTo>
                    <a:pt x="155172" y="257406"/>
                    <a:pt x="152069" y="259522"/>
                    <a:pt x="148763" y="260933"/>
                  </a:cubicBezTo>
                  <a:cubicBezTo>
                    <a:pt x="145458" y="262344"/>
                    <a:pt x="141931" y="263049"/>
                    <a:pt x="138183" y="263049"/>
                  </a:cubicBezTo>
                  <a:cubicBezTo>
                    <a:pt x="131572" y="263049"/>
                    <a:pt x="126362" y="261256"/>
                    <a:pt x="122553" y="257668"/>
                  </a:cubicBezTo>
                  <a:cubicBezTo>
                    <a:pt x="118744" y="254081"/>
                    <a:pt x="116840" y="249546"/>
                    <a:pt x="116840" y="244064"/>
                  </a:cubicBezTo>
                  <a:cubicBezTo>
                    <a:pt x="116840" y="240437"/>
                    <a:pt x="117706" y="237202"/>
                    <a:pt x="119440" y="234360"/>
                  </a:cubicBezTo>
                  <a:cubicBezTo>
                    <a:pt x="121173" y="231519"/>
                    <a:pt x="123601" y="229342"/>
                    <a:pt x="126725" y="227830"/>
                  </a:cubicBezTo>
                  <a:cubicBezTo>
                    <a:pt x="129849" y="226319"/>
                    <a:pt x="134353" y="224999"/>
                    <a:pt x="140238" y="223870"/>
                  </a:cubicBezTo>
                  <a:cubicBezTo>
                    <a:pt x="148179" y="222379"/>
                    <a:pt x="153681" y="220988"/>
                    <a:pt x="156744" y="219698"/>
                  </a:cubicBezTo>
                  <a:lnTo>
                    <a:pt x="156744" y="218005"/>
                  </a:lnTo>
                  <a:cubicBezTo>
                    <a:pt x="156744" y="214741"/>
                    <a:pt x="155938" y="212413"/>
                    <a:pt x="154326" y="211022"/>
                  </a:cubicBezTo>
                  <a:cubicBezTo>
                    <a:pt x="152714" y="209632"/>
                    <a:pt x="149670" y="208936"/>
                    <a:pt x="145196" y="208936"/>
                  </a:cubicBezTo>
                  <a:cubicBezTo>
                    <a:pt x="142173" y="208936"/>
                    <a:pt x="139815" y="209531"/>
                    <a:pt x="138122" y="210720"/>
                  </a:cubicBezTo>
                  <a:cubicBezTo>
                    <a:pt x="136429" y="211909"/>
                    <a:pt x="135059" y="213995"/>
                    <a:pt x="134011" y="216978"/>
                  </a:cubicBezTo>
                  <a:lnTo>
                    <a:pt x="118593" y="214196"/>
                  </a:lnTo>
                  <a:cubicBezTo>
                    <a:pt x="120326" y="207989"/>
                    <a:pt x="123309" y="203394"/>
                    <a:pt x="127541" y="200411"/>
                  </a:cubicBezTo>
                  <a:cubicBezTo>
                    <a:pt x="131774" y="197428"/>
                    <a:pt x="138062" y="195937"/>
                    <a:pt x="146405" y="195937"/>
                  </a:cubicBezTo>
                  <a:close/>
                  <a:moveTo>
                    <a:pt x="405850" y="174715"/>
                  </a:moveTo>
                  <a:lnTo>
                    <a:pt x="405850" y="197388"/>
                  </a:lnTo>
                  <a:lnTo>
                    <a:pt x="417459" y="197388"/>
                  </a:lnTo>
                  <a:lnTo>
                    <a:pt x="417459" y="210931"/>
                  </a:lnTo>
                  <a:lnTo>
                    <a:pt x="405850" y="210931"/>
                  </a:lnTo>
                  <a:lnTo>
                    <a:pt x="405850" y="236809"/>
                  </a:lnTo>
                  <a:cubicBezTo>
                    <a:pt x="405850" y="242049"/>
                    <a:pt x="405961" y="245102"/>
                    <a:pt x="406183" y="245969"/>
                  </a:cubicBezTo>
                  <a:cubicBezTo>
                    <a:pt x="406404" y="246835"/>
                    <a:pt x="406908" y="247551"/>
                    <a:pt x="407694" y="248115"/>
                  </a:cubicBezTo>
                  <a:cubicBezTo>
                    <a:pt x="408480" y="248680"/>
                    <a:pt x="409437" y="248962"/>
                    <a:pt x="410566" y="248962"/>
                  </a:cubicBezTo>
                  <a:cubicBezTo>
                    <a:pt x="412138" y="248962"/>
                    <a:pt x="414415" y="248418"/>
                    <a:pt x="417398" y="247329"/>
                  </a:cubicBezTo>
                  <a:lnTo>
                    <a:pt x="418849" y="260510"/>
                  </a:lnTo>
                  <a:cubicBezTo>
                    <a:pt x="414899" y="262203"/>
                    <a:pt x="410425" y="263049"/>
                    <a:pt x="405427" y="263049"/>
                  </a:cubicBezTo>
                  <a:cubicBezTo>
                    <a:pt x="402363" y="263049"/>
                    <a:pt x="399602" y="262535"/>
                    <a:pt x="397144" y="261507"/>
                  </a:cubicBezTo>
                  <a:cubicBezTo>
                    <a:pt x="394685" y="260480"/>
                    <a:pt x="392881" y="259149"/>
                    <a:pt x="391732" y="257517"/>
                  </a:cubicBezTo>
                  <a:cubicBezTo>
                    <a:pt x="390583" y="255885"/>
                    <a:pt x="389787" y="253678"/>
                    <a:pt x="389344" y="250896"/>
                  </a:cubicBezTo>
                  <a:cubicBezTo>
                    <a:pt x="388981" y="248921"/>
                    <a:pt x="388800" y="244931"/>
                    <a:pt x="388800" y="238925"/>
                  </a:cubicBezTo>
                  <a:lnTo>
                    <a:pt x="388800" y="210931"/>
                  </a:lnTo>
                  <a:lnTo>
                    <a:pt x="381000" y="210931"/>
                  </a:lnTo>
                  <a:lnTo>
                    <a:pt x="381000" y="197388"/>
                  </a:lnTo>
                  <a:lnTo>
                    <a:pt x="388800" y="197388"/>
                  </a:lnTo>
                  <a:lnTo>
                    <a:pt x="388800" y="184631"/>
                  </a:lnTo>
                  <a:close/>
                  <a:moveTo>
                    <a:pt x="24850" y="174715"/>
                  </a:moveTo>
                  <a:lnTo>
                    <a:pt x="24850" y="197388"/>
                  </a:lnTo>
                  <a:lnTo>
                    <a:pt x="36459" y="197388"/>
                  </a:lnTo>
                  <a:lnTo>
                    <a:pt x="36459" y="210931"/>
                  </a:lnTo>
                  <a:lnTo>
                    <a:pt x="24850" y="210931"/>
                  </a:lnTo>
                  <a:lnTo>
                    <a:pt x="24850" y="236809"/>
                  </a:lnTo>
                  <a:cubicBezTo>
                    <a:pt x="24850" y="242049"/>
                    <a:pt x="24961" y="245102"/>
                    <a:pt x="25183" y="245969"/>
                  </a:cubicBezTo>
                  <a:cubicBezTo>
                    <a:pt x="25404" y="246835"/>
                    <a:pt x="25908" y="247551"/>
                    <a:pt x="26694" y="248115"/>
                  </a:cubicBezTo>
                  <a:cubicBezTo>
                    <a:pt x="27480" y="248680"/>
                    <a:pt x="28437" y="248962"/>
                    <a:pt x="29566" y="248962"/>
                  </a:cubicBezTo>
                  <a:cubicBezTo>
                    <a:pt x="31138" y="248962"/>
                    <a:pt x="33415" y="248418"/>
                    <a:pt x="36398" y="247329"/>
                  </a:cubicBezTo>
                  <a:lnTo>
                    <a:pt x="37849" y="260510"/>
                  </a:lnTo>
                  <a:cubicBezTo>
                    <a:pt x="33899" y="262203"/>
                    <a:pt x="29425" y="263049"/>
                    <a:pt x="24427" y="263049"/>
                  </a:cubicBezTo>
                  <a:cubicBezTo>
                    <a:pt x="21363" y="263049"/>
                    <a:pt x="18602" y="262535"/>
                    <a:pt x="16144" y="261507"/>
                  </a:cubicBezTo>
                  <a:cubicBezTo>
                    <a:pt x="13685" y="260480"/>
                    <a:pt x="11881" y="259149"/>
                    <a:pt x="10732" y="257517"/>
                  </a:cubicBezTo>
                  <a:cubicBezTo>
                    <a:pt x="9584" y="255885"/>
                    <a:pt x="8787" y="253678"/>
                    <a:pt x="8344" y="250896"/>
                  </a:cubicBezTo>
                  <a:cubicBezTo>
                    <a:pt x="7981" y="248921"/>
                    <a:pt x="7800" y="244931"/>
                    <a:pt x="7800" y="238925"/>
                  </a:cubicBezTo>
                  <a:lnTo>
                    <a:pt x="7800" y="210931"/>
                  </a:lnTo>
                  <a:lnTo>
                    <a:pt x="0" y="210931"/>
                  </a:lnTo>
                  <a:lnTo>
                    <a:pt x="0" y="197388"/>
                  </a:lnTo>
                  <a:lnTo>
                    <a:pt x="7800" y="197388"/>
                  </a:lnTo>
                  <a:lnTo>
                    <a:pt x="7800" y="184631"/>
                  </a:lnTo>
                  <a:close/>
                  <a:moveTo>
                    <a:pt x="273653" y="172962"/>
                  </a:moveTo>
                  <a:lnTo>
                    <a:pt x="290643" y="172962"/>
                  </a:lnTo>
                  <a:lnTo>
                    <a:pt x="290643" y="205550"/>
                  </a:lnTo>
                  <a:cubicBezTo>
                    <a:pt x="296125" y="199141"/>
                    <a:pt x="302675" y="195937"/>
                    <a:pt x="310293" y="195937"/>
                  </a:cubicBezTo>
                  <a:cubicBezTo>
                    <a:pt x="314203" y="195937"/>
                    <a:pt x="317730" y="196663"/>
                    <a:pt x="320874" y="198114"/>
                  </a:cubicBezTo>
                  <a:cubicBezTo>
                    <a:pt x="324018" y="199565"/>
                    <a:pt x="326386" y="201419"/>
                    <a:pt x="327978" y="203676"/>
                  </a:cubicBezTo>
                  <a:cubicBezTo>
                    <a:pt x="329570" y="205933"/>
                    <a:pt x="330658" y="208432"/>
                    <a:pt x="331243" y="211173"/>
                  </a:cubicBezTo>
                  <a:cubicBezTo>
                    <a:pt x="331827" y="213914"/>
                    <a:pt x="332120" y="218167"/>
                    <a:pt x="332120" y="223931"/>
                  </a:cubicBezTo>
                  <a:lnTo>
                    <a:pt x="332120" y="261598"/>
                  </a:lnTo>
                  <a:lnTo>
                    <a:pt x="315130" y="261598"/>
                  </a:lnTo>
                  <a:lnTo>
                    <a:pt x="315130" y="227679"/>
                  </a:lnTo>
                  <a:cubicBezTo>
                    <a:pt x="315130" y="220948"/>
                    <a:pt x="314807" y="216675"/>
                    <a:pt x="314163" y="214861"/>
                  </a:cubicBezTo>
                  <a:cubicBezTo>
                    <a:pt x="313518" y="213048"/>
                    <a:pt x="312379" y="211607"/>
                    <a:pt x="310747" y="210538"/>
                  </a:cubicBezTo>
                  <a:cubicBezTo>
                    <a:pt x="309114" y="209470"/>
                    <a:pt x="307068" y="208936"/>
                    <a:pt x="304610" y="208936"/>
                  </a:cubicBezTo>
                  <a:cubicBezTo>
                    <a:pt x="301788" y="208936"/>
                    <a:pt x="299269" y="209621"/>
                    <a:pt x="297052" y="210992"/>
                  </a:cubicBezTo>
                  <a:cubicBezTo>
                    <a:pt x="294835" y="212362"/>
                    <a:pt x="293213" y="214428"/>
                    <a:pt x="292185" y="217189"/>
                  </a:cubicBezTo>
                  <a:cubicBezTo>
                    <a:pt x="291157" y="219950"/>
                    <a:pt x="290643" y="224031"/>
                    <a:pt x="290643" y="229433"/>
                  </a:cubicBezTo>
                  <a:lnTo>
                    <a:pt x="290643" y="261598"/>
                  </a:lnTo>
                  <a:lnTo>
                    <a:pt x="273653" y="261598"/>
                  </a:lnTo>
                  <a:close/>
                  <a:moveTo>
                    <a:pt x="45053" y="172962"/>
                  </a:moveTo>
                  <a:lnTo>
                    <a:pt x="62043" y="172962"/>
                  </a:lnTo>
                  <a:lnTo>
                    <a:pt x="62043" y="205550"/>
                  </a:lnTo>
                  <a:cubicBezTo>
                    <a:pt x="67525" y="199141"/>
                    <a:pt x="74075" y="195937"/>
                    <a:pt x="81693" y="195937"/>
                  </a:cubicBezTo>
                  <a:cubicBezTo>
                    <a:pt x="85603" y="195937"/>
                    <a:pt x="89130" y="196663"/>
                    <a:pt x="92274" y="198114"/>
                  </a:cubicBezTo>
                  <a:cubicBezTo>
                    <a:pt x="95418" y="199565"/>
                    <a:pt x="97786" y="201419"/>
                    <a:pt x="99378" y="203676"/>
                  </a:cubicBezTo>
                  <a:cubicBezTo>
                    <a:pt x="100970" y="205933"/>
                    <a:pt x="102058" y="208432"/>
                    <a:pt x="102643" y="211173"/>
                  </a:cubicBezTo>
                  <a:cubicBezTo>
                    <a:pt x="103227" y="213914"/>
                    <a:pt x="103520" y="218167"/>
                    <a:pt x="103520" y="223931"/>
                  </a:cubicBezTo>
                  <a:lnTo>
                    <a:pt x="103520" y="261598"/>
                  </a:lnTo>
                  <a:lnTo>
                    <a:pt x="86530" y="261598"/>
                  </a:lnTo>
                  <a:lnTo>
                    <a:pt x="86530" y="227679"/>
                  </a:lnTo>
                  <a:cubicBezTo>
                    <a:pt x="86530" y="220948"/>
                    <a:pt x="86207" y="216675"/>
                    <a:pt x="85563" y="214861"/>
                  </a:cubicBezTo>
                  <a:cubicBezTo>
                    <a:pt x="84918" y="213048"/>
                    <a:pt x="83779" y="211607"/>
                    <a:pt x="82147" y="210538"/>
                  </a:cubicBezTo>
                  <a:cubicBezTo>
                    <a:pt x="80514" y="209470"/>
                    <a:pt x="78468" y="208936"/>
                    <a:pt x="76010" y="208936"/>
                  </a:cubicBezTo>
                  <a:cubicBezTo>
                    <a:pt x="73188" y="208936"/>
                    <a:pt x="70669" y="209621"/>
                    <a:pt x="68452" y="210992"/>
                  </a:cubicBezTo>
                  <a:cubicBezTo>
                    <a:pt x="66235" y="212362"/>
                    <a:pt x="64613" y="214428"/>
                    <a:pt x="63585" y="217189"/>
                  </a:cubicBezTo>
                  <a:cubicBezTo>
                    <a:pt x="62557" y="219950"/>
                    <a:pt x="62043" y="224031"/>
                    <a:pt x="62043" y="229433"/>
                  </a:cubicBezTo>
                  <a:lnTo>
                    <a:pt x="62043" y="261598"/>
                  </a:lnTo>
                  <a:lnTo>
                    <a:pt x="45053" y="261598"/>
                  </a:lnTo>
                  <a:close/>
                  <a:moveTo>
                    <a:pt x="832996" y="171450"/>
                  </a:moveTo>
                  <a:lnTo>
                    <a:pt x="852041" y="171450"/>
                  </a:lnTo>
                  <a:lnTo>
                    <a:pt x="860385" y="189528"/>
                  </a:lnTo>
                  <a:lnTo>
                    <a:pt x="849683" y="189528"/>
                  </a:lnTo>
                  <a:close/>
                  <a:moveTo>
                    <a:pt x="502337" y="171450"/>
                  </a:moveTo>
                  <a:lnTo>
                    <a:pt x="521382" y="171450"/>
                  </a:lnTo>
                  <a:lnTo>
                    <a:pt x="504756" y="189528"/>
                  </a:lnTo>
                  <a:lnTo>
                    <a:pt x="493993" y="189528"/>
                  </a:lnTo>
                  <a:close/>
                  <a:moveTo>
                    <a:pt x="128146" y="171450"/>
                  </a:moveTo>
                  <a:lnTo>
                    <a:pt x="147191" y="171450"/>
                  </a:lnTo>
                  <a:lnTo>
                    <a:pt x="155535" y="189528"/>
                  </a:lnTo>
                  <a:lnTo>
                    <a:pt x="144833" y="189528"/>
                  </a:lnTo>
                  <a:close/>
                  <a:moveTo>
                    <a:pt x="450210" y="97404"/>
                  </a:moveTo>
                  <a:lnTo>
                    <a:pt x="467200" y="97404"/>
                  </a:lnTo>
                  <a:lnTo>
                    <a:pt x="467200" y="114393"/>
                  </a:lnTo>
                  <a:lnTo>
                    <a:pt x="450210" y="114393"/>
                  </a:lnTo>
                  <a:close/>
                  <a:moveTo>
                    <a:pt x="471069" y="59313"/>
                  </a:moveTo>
                  <a:cubicBezTo>
                    <a:pt x="468893" y="60038"/>
                    <a:pt x="465446" y="60905"/>
                    <a:pt x="460730" y="61913"/>
                  </a:cubicBezTo>
                  <a:cubicBezTo>
                    <a:pt x="456014" y="62920"/>
                    <a:pt x="452931" y="63908"/>
                    <a:pt x="451480" y="64875"/>
                  </a:cubicBezTo>
                  <a:cubicBezTo>
                    <a:pt x="449263" y="66447"/>
                    <a:pt x="448154" y="68442"/>
                    <a:pt x="448154" y="70861"/>
                  </a:cubicBezTo>
                  <a:cubicBezTo>
                    <a:pt x="448154" y="73239"/>
                    <a:pt x="449041" y="75295"/>
                    <a:pt x="450815" y="77028"/>
                  </a:cubicBezTo>
                  <a:cubicBezTo>
                    <a:pt x="452588" y="78761"/>
                    <a:pt x="454845" y="79628"/>
                    <a:pt x="457586" y="79628"/>
                  </a:cubicBezTo>
                  <a:cubicBezTo>
                    <a:pt x="460650" y="79628"/>
                    <a:pt x="463572" y="78620"/>
                    <a:pt x="466353" y="76605"/>
                  </a:cubicBezTo>
                  <a:cubicBezTo>
                    <a:pt x="468409" y="75073"/>
                    <a:pt x="469759" y="73199"/>
                    <a:pt x="470404" y="70982"/>
                  </a:cubicBezTo>
                  <a:cubicBezTo>
                    <a:pt x="470848" y="69531"/>
                    <a:pt x="471069" y="66770"/>
                    <a:pt x="471069" y="62699"/>
                  </a:cubicBezTo>
                  <a:close/>
                  <a:moveTo>
                    <a:pt x="175794" y="59313"/>
                  </a:moveTo>
                  <a:cubicBezTo>
                    <a:pt x="173618" y="60038"/>
                    <a:pt x="170171" y="60905"/>
                    <a:pt x="165455" y="61913"/>
                  </a:cubicBezTo>
                  <a:cubicBezTo>
                    <a:pt x="160739" y="62920"/>
                    <a:pt x="157656" y="63908"/>
                    <a:pt x="156205" y="64875"/>
                  </a:cubicBezTo>
                  <a:cubicBezTo>
                    <a:pt x="153988" y="66447"/>
                    <a:pt x="152879" y="68442"/>
                    <a:pt x="152879" y="70861"/>
                  </a:cubicBezTo>
                  <a:cubicBezTo>
                    <a:pt x="152879" y="73239"/>
                    <a:pt x="153766" y="75295"/>
                    <a:pt x="155540" y="77028"/>
                  </a:cubicBezTo>
                  <a:cubicBezTo>
                    <a:pt x="157313" y="78761"/>
                    <a:pt x="159570" y="79628"/>
                    <a:pt x="162311" y="79628"/>
                  </a:cubicBezTo>
                  <a:cubicBezTo>
                    <a:pt x="165375" y="79628"/>
                    <a:pt x="168297" y="78620"/>
                    <a:pt x="171078" y="76605"/>
                  </a:cubicBezTo>
                  <a:cubicBezTo>
                    <a:pt x="173134" y="75073"/>
                    <a:pt x="174484" y="73199"/>
                    <a:pt x="175129" y="70982"/>
                  </a:cubicBezTo>
                  <a:cubicBezTo>
                    <a:pt x="175573" y="69531"/>
                    <a:pt x="175794" y="66770"/>
                    <a:pt x="175794" y="62699"/>
                  </a:cubicBezTo>
                  <a:close/>
                  <a:moveTo>
                    <a:pt x="388642" y="38333"/>
                  </a:moveTo>
                  <a:cubicBezTo>
                    <a:pt x="384208" y="38333"/>
                    <a:pt x="380479" y="40026"/>
                    <a:pt x="377456" y="43411"/>
                  </a:cubicBezTo>
                  <a:cubicBezTo>
                    <a:pt x="374433" y="46797"/>
                    <a:pt x="372922" y="51675"/>
                    <a:pt x="372922" y="58043"/>
                  </a:cubicBezTo>
                  <a:cubicBezTo>
                    <a:pt x="372922" y="64412"/>
                    <a:pt x="374433" y="69289"/>
                    <a:pt x="377456" y="72675"/>
                  </a:cubicBezTo>
                  <a:cubicBezTo>
                    <a:pt x="380479" y="76061"/>
                    <a:pt x="384208" y="77754"/>
                    <a:pt x="388642" y="77754"/>
                  </a:cubicBezTo>
                  <a:cubicBezTo>
                    <a:pt x="393076" y="77754"/>
                    <a:pt x="396794" y="76061"/>
                    <a:pt x="399797" y="72675"/>
                  </a:cubicBezTo>
                  <a:cubicBezTo>
                    <a:pt x="402800" y="69289"/>
                    <a:pt x="404301" y="64371"/>
                    <a:pt x="404301" y="57922"/>
                  </a:cubicBezTo>
                  <a:cubicBezTo>
                    <a:pt x="404301" y="51634"/>
                    <a:pt x="402800" y="46797"/>
                    <a:pt x="399797" y="43411"/>
                  </a:cubicBezTo>
                  <a:cubicBezTo>
                    <a:pt x="396794" y="40026"/>
                    <a:pt x="393076" y="38333"/>
                    <a:pt x="388642" y="38333"/>
                  </a:cubicBezTo>
                  <a:close/>
                  <a:moveTo>
                    <a:pt x="310991" y="37486"/>
                  </a:moveTo>
                  <a:cubicBezTo>
                    <a:pt x="306960" y="37486"/>
                    <a:pt x="303584" y="39088"/>
                    <a:pt x="300863" y="42293"/>
                  </a:cubicBezTo>
                  <a:cubicBezTo>
                    <a:pt x="298143" y="45497"/>
                    <a:pt x="296782" y="50284"/>
                    <a:pt x="296782" y="56652"/>
                  </a:cubicBezTo>
                  <a:cubicBezTo>
                    <a:pt x="296782" y="63505"/>
                    <a:pt x="297729" y="68463"/>
                    <a:pt x="299624" y="71526"/>
                  </a:cubicBezTo>
                  <a:cubicBezTo>
                    <a:pt x="302365" y="75960"/>
                    <a:pt x="306194" y="78177"/>
                    <a:pt x="311112" y="78177"/>
                  </a:cubicBezTo>
                  <a:cubicBezTo>
                    <a:pt x="315021" y="78177"/>
                    <a:pt x="318347" y="76514"/>
                    <a:pt x="321088" y="73189"/>
                  </a:cubicBezTo>
                  <a:cubicBezTo>
                    <a:pt x="323829" y="69863"/>
                    <a:pt x="325199" y="64895"/>
                    <a:pt x="325199" y="58285"/>
                  </a:cubicBezTo>
                  <a:cubicBezTo>
                    <a:pt x="325199" y="50909"/>
                    <a:pt x="323869" y="45598"/>
                    <a:pt x="321209" y="42353"/>
                  </a:cubicBezTo>
                  <a:cubicBezTo>
                    <a:pt x="318548" y="39109"/>
                    <a:pt x="315142" y="37486"/>
                    <a:pt x="310991" y="37486"/>
                  </a:cubicBezTo>
                  <a:close/>
                  <a:moveTo>
                    <a:pt x="692814" y="25938"/>
                  </a:moveTo>
                  <a:lnTo>
                    <a:pt x="709804" y="25938"/>
                  </a:lnTo>
                  <a:lnTo>
                    <a:pt x="709804" y="90148"/>
                  </a:lnTo>
                  <a:lnTo>
                    <a:pt x="692814" y="90148"/>
                  </a:lnTo>
                  <a:close/>
                  <a:moveTo>
                    <a:pt x="216564" y="25938"/>
                  </a:moveTo>
                  <a:lnTo>
                    <a:pt x="233554" y="25938"/>
                  </a:lnTo>
                  <a:lnTo>
                    <a:pt x="233554" y="90148"/>
                  </a:lnTo>
                  <a:lnTo>
                    <a:pt x="216564" y="90148"/>
                  </a:lnTo>
                  <a:close/>
                  <a:moveTo>
                    <a:pt x="102264" y="25938"/>
                  </a:moveTo>
                  <a:lnTo>
                    <a:pt x="119254" y="25938"/>
                  </a:lnTo>
                  <a:lnTo>
                    <a:pt x="119254" y="90148"/>
                  </a:lnTo>
                  <a:lnTo>
                    <a:pt x="102264" y="90148"/>
                  </a:lnTo>
                  <a:close/>
                  <a:moveTo>
                    <a:pt x="767735" y="24487"/>
                  </a:moveTo>
                  <a:cubicBezTo>
                    <a:pt x="771483" y="24487"/>
                    <a:pt x="774910" y="25162"/>
                    <a:pt x="778013" y="26512"/>
                  </a:cubicBezTo>
                  <a:cubicBezTo>
                    <a:pt x="781117" y="27863"/>
                    <a:pt x="783465" y="29586"/>
                    <a:pt x="785057" y="31682"/>
                  </a:cubicBezTo>
                  <a:cubicBezTo>
                    <a:pt x="786649" y="33778"/>
                    <a:pt x="787758" y="36156"/>
                    <a:pt x="788382" y="38816"/>
                  </a:cubicBezTo>
                  <a:cubicBezTo>
                    <a:pt x="789007" y="41477"/>
                    <a:pt x="789320" y="45286"/>
                    <a:pt x="789320" y="50244"/>
                  </a:cubicBezTo>
                  <a:lnTo>
                    <a:pt x="789320" y="90148"/>
                  </a:lnTo>
                  <a:lnTo>
                    <a:pt x="772330" y="90148"/>
                  </a:lnTo>
                  <a:lnTo>
                    <a:pt x="772330" y="57378"/>
                  </a:lnTo>
                  <a:cubicBezTo>
                    <a:pt x="772330" y="50445"/>
                    <a:pt x="771967" y="45961"/>
                    <a:pt x="771242" y="43925"/>
                  </a:cubicBezTo>
                  <a:cubicBezTo>
                    <a:pt x="770516" y="41890"/>
                    <a:pt x="769337" y="40308"/>
                    <a:pt x="767705" y="39179"/>
                  </a:cubicBezTo>
                  <a:cubicBezTo>
                    <a:pt x="766072" y="38051"/>
                    <a:pt x="764107" y="37486"/>
                    <a:pt x="761810" y="37486"/>
                  </a:cubicBezTo>
                  <a:cubicBezTo>
                    <a:pt x="758867" y="37486"/>
                    <a:pt x="756227" y="38292"/>
                    <a:pt x="753889" y="39905"/>
                  </a:cubicBezTo>
                  <a:cubicBezTo>
                    <a:pt x="751551" y="41517"/>
                    <a:pt x="749949" y="43653"/>
                    <a:pt x="749083" y="46314"/>
                  </a:cubicBezTo>
                  <a:cubicBezTo>
                    <a:pt x="748216" y="48974"/>
                    <a:pt x="747783" y="53891"/>
                    <a:pt x="747783" y="61066"/>
                  </a:cubicBezTo>
                  <a:lnTo>
                    <a:pt x="747783" y="90148"/>
                  </a:lnTo>
                  <a:lnTo>
                    <a:pt x="730793" y="90148"/>
                  </a:lnTo>
                  <a:lnTo>
                    <a:pt x="730793" y="25938"/>
                  </a:lnTo>
                  <a:lnTo>
                    <a:pt x="746573" y="25938"/>
                  </a:lnTo>
                  <a:lnTo>
                    <a:pt x="746573" y="35370"/>
                  </a:lnTo>
                  <a:cubicBezTo>
                    <a:pt x="752176" y="28115"/>
                    <a:pt x="759230" y="24487"/>
                    <a:pt x="767735" y="24487"/>
                  </a:cubicBezTo>
                  <a:close/>
                  <a:moveTo>
                    <a:pt x="548660" y="24487"/>
                  </a:moveTo>
                  <a:cubicBezTo>
                    <a:pt x="552408" y="24487"/>
                    <a:pt x="555835" y="25162"/>
                    <a:pt x="558938" y="26512"/>
                  </a:cubicBezTo>
                  <a:cubicBezTo>
                    <a:pt x="562042" y="27863"/>
                    <a:pt x="564390" y="29586"/>
                    <a:pt x="565982" y="31682"/>
                  </a:cubicBezTo>
                  <a:cubicBezTo>
                    <a:pt x="567574" y="33778"/>
                    <a:pt x="568683" y="36156"/>
                    <a:pt x="569307" y="38816"/>
                  </a:cubicBezTo>
                  <a:cubicBezTo>
                    <a:pt x="569932" y="41477"/>
                    <a:pt x="570245" y="45286"/>
                    <a:pt x="570245" y="50244"/>
                  </a:cubicBezTo>
                  <a:lnTo>
                    <a:pt x="570245" y="90148"/>
                  </a:lnTo>
                  <a:lnTo>
                    <a:pt x="553255" y="90148"/>
                  </a:lnTo>
                  <a:lnTo>
                    <a:pt x="553255" y="57378"/>
                  </a:lnTo>
                  <a:cubicBezTo>
                    <a:pt x="553255" y="50445"/>
                    <a:pt x="552892" y="45961"/>
                    <a:pt x="552167" y="43925"/>
                  </a:cubicBezTo>
                  <a:cubicBezTo>
                    <a:pt x="551441" y="41890"/>
                    <a:pt x="550262" y="40308"/>
                    <a:pt x="548630" y="39179"/>
                  </a:cubicBezTo>
                  <a:cubicBezTo>
                    <a:pt x="546997" y="38051"/>
                    <a:pt x="545032" y="37486"/>
                    <a:pt x="542735" y="37486"/>
                  </a:cubicBezTo>
                  <a:cubicBezTo>
                    <a:pt x="539792" y="37486"/>
                    <a:pt x="537152" y="38292"/>
                    <a:pt x="534814" y="39905"/>
                  </a:cubicBezTo>
                  <a:cubicBezTo>
                    <a:pt x="532476" y="41517"/>
                    <a:pt x="530874" y="43653"/>
                    <a:pt x="530007" y="46314"/>
                  </a:cubicBezTo>
                  <a:cubicBezTo>
                    <a:pt x="529141" y="48974"/>
                    <a:pt x="528708" y="53891"/>
                    <a:pt x="528708" y="61066"/>
                  </a:cubicBezTo>
                  <a:lnTo>
                    <a:pt x="528708" y="90148"/>
                  </a:lnTo>
                  <a:lnTo>
                    <a:pt x="511718" y="90148"/>
                  </a:lnTo>
                  <a:lnTo>
                    <a:pt x="511718" y="25938"/>
                  </a:lnTo>
                  <a:lnTo>
                    <a:pt x="527498" y="25938"/>
                  </a:lnTo>
                  <a:lnTo>
                    <a:pt x="527498" y="35370"/>
                  </a:lnTo>
                  <a:cubicBezTo>
                    <a:pt x="533101" y="28115"/>
                    <a:pt x="540155" y="24487"/>
                    <a:pt x="548660" y="24487"/>
                  </a:cubicBezTo>
                  <a:close/>
                  <a:moveTo>
                    <a:pt x="460730" y="24487"/>
                  </a:moveTo>
                  <a:cubicBezTo>
                    <a:pt x="468308" y="24487"/>
                    <a:pt x="473951" y="25384"/>
                    <a:pt x="477660" y="27178"/>
                  </a:cubicBezTo>
                  <a:cubicBezTo>
                    <a:pt x="481368" y="28971"/>
                    <a:pt x="483978" y="31249"/>
                    <a:pt x="485489" y="34010"/>
                  </a:cubicBezTo>
                  <a:cubicBezTo>
                    <a:pt x="487001" y="36771"/>
                    <a:pt x="487757" y="41839"/>
                    <a:pt x="487757" y="49216"/>
                  </a:cubicBezTo>
                  <a:lnTo>
                    <a:pt x="487575" y="69047"/>
                  </a:lnTo>
                  <a:cubicBezTo>
                    <a:pt x="487575" y="74690"/>
                    <a:pt x="487847" y="78852"/>
                    <a:pt x="488391" y="81532"/>
                  </a:cubicBezTo>
                  <a:cubicBezTo>
                    <a:pt x="488936" y="84213"/>
                    <a:pt x="489953" y="87085"/>
                    <a:pt x="491445" y="90148"/>
                  </a:cubicBezTo>
                  <a:lnTo>
                    <a:pt x="474636" y="90148"/>
                  </a:lnTo>
                  <a:cubicBezTo>
                    <a:pt x="474193" y="89020"/>
                    <a:pt x="473649" y="87347"/>
                    <a:pt x="473004" y="85130"/>
                  </a:cubicBezTo>
                  <a:cubicBezTo>
                    <a:pt x="472722" y="84122"/>
                    <a:pt x="472520" y="83457"/>
                    <a:pt x="472399" y="83135"/>
                  </a:cubicBezTo>
                  <a:cubicBezTo>
                    <a:pt x="469497" y="85956"/>
                    <a:pt x="466394" y="88072"/>
                    <a:pt x="463088" y="89483"/>
                  </a:cubicBezTo>
                  <a:cubicBezTo>
                    <a:pt x="459783" y="90894"/>
                    <a:pt x="456256" y="91599"/>
                    <a:pt x="452508" y="91599"/>
                  </a:cubicBezTo>
                  <a:cubicBezTo>
                    <a:pt x="445897" y="91599"/>
                    <a:pt x="440687" y="89806"/>
                    <a:pt x="436878" y="86218"/>
                  </a:cubicBezTo>
                  <a:cubicBezTo>
                    <a:pt x="433069" y="82631"/>
                    <a:pt x="431165" y="78096"/>
                    <a:pt x="431165" y="72614"/>
                  </a:cubicBezTo>
                  <a:cubicBezTo>
                    <a:pt x="431165" y="68987"/>
                    <a:pt x="432031" y="65752"/>
                    <a:pt x="433765" y="62910"/>
                  </a:cubicBezTo>
                  <a:cubicBezTo>
                    <a:pt x="435498" y="60069"/>
                    <a:pt x="437926" y="57892"/>
                    <a:pt x="441050" y="56380"/>
                  </a:cubicBezTo>
                  <a:cubicBezTo>
                    <a:pt x="444174" y="54869"/>
                    <a:pt x="448678" y="53549"/>
                    <a:pt x="454563" y="52420"/>
                  </a:cubicBezTo>
                  <a:cubicBezTo>
                    <a:pt x="462504" y="50929"/>
                    <a:pt x="468006" y="49538"/>
                    <a:pt x="471069" y="48248"/>
                  </a:cubicBezTo>
                  <a:lnTo>
                    <a:pt x="471069" y="46555"/>
                  </a:lnTo>
                  <a:cubicBezTo>
                    <a:pt x="471069" y="43291"/>
                    <a:pt x="470263" y="40963"/>
                    <a:pt x="468651" y="39572"/>
                  </a:cubicBezTo>
                  <a:cubicBezTo>
                    <a:pt x="467038" y="38182"/>
                    <a:pt x="463995" y="37486"/>
                    <a:pt x="459521" y="37486"/>
                  </a:cubicBezTo>
                  <a:cubicBezTo>
                    <a:pt x="456498" y="37486"/>
                    <a:pt x="454140" y="38081"/>
                    <a:pt x="452447" y="39270"/>
                  </a:cubicBezTo>
                  <a:cubicBezTo>
                    <a:pt x="450754" y="40459"/>
                    <a:pt x="449384" y="42545"/>
                    <a:pt x="448336" y="45528"/>
                  </a:cubicBezTo>
                  <a:lnTo>
                    <a:pt x="432918" y="42746"/>
                  </a:lnTo>
                  <a:cubicBezTo>
                    <a:pt x="434651" y="36539"/>
                    <a:pt x="437634" y="31944"/>
                    <a:pt x="441866" y="28961"/>
                  </a:cubicBezTo>
                  <a:cubicBezTo>
                    <a:pt x="446099" y="25978"/>
                    <a:pt x="452387" y="24487"/>
                    <a:pt x="460730" y="24487"/>
                  </a:cubicBezTo>
                  <a:close/>
                  <a:moveTo>
                    <a:pt x="388581" y="24487"/>
                  </a:moveTo>
                  <a:cubicBezTo>
                    <a:pt x="398295" y="24487"/>
                    <a:pt x="406256" y="27641"/>
                    <a:pt x="412464" y="33949"/>
                  </a:cubicBezTo>
                  <a:cubicBezTo>
                    <a:pt x="418671" y="40257"/>
                    <a:pt x="421775" y="48228"/>
                    <a:pt x="421775" y="57862"/>
                  </a:cubicBezTo>
                  <a:cubicBezTo>
                    <a:pt x="421775" y="67576"/>
                    <a:pt x="418641" y="75627"/>
                    <a:pt x="412373" y="82016"/>
                  </a:cubicBezTo>
                  <a:cubicBezTo>
                    <a:pt x="406105" y="88405"/>
                    <a:pt x="398215" y="91599"/>
                    <a:pt x="388702" y="91599"/>
                  </a:cubicBezTo>
                  <a:cubicBezTo>
                    <a:pt x="382817" y="91599"/>
                    <a:pt x="377204" y="90269"/>
                    <a:pt x="371864" y="87609"/>
                  </a:cubicBezTo>
                  <a:cubicBezTo>
                    <a:pt x="366523" y="84948"/>
                    <a:pt x="362462" y="81049"/>
                    <a:pt x="359681" y="75909"/>
                  </a:cubicBezTo>
                  <a:cubicBezTo>
                    <a:pt x="356900" y="70770"/>
                    <a:pt x="355509" y="64512"/>
                    <a:pt x="355509" y="57136"/>
                  </a:cubicBezTo>
                  <a:cubicBezTo>
                    <a:pt x="355509" y="51493"/>
                    <a:pt x="356900" y="46031"/>
                    <a:pt x="359681" y="40751"/>
                  </a:cubicBezTo>
                  <a:cubicBezTo>
                    <a:pt x="362462" y="35471"/>
                    <a:pt x="366402" y="31440"/>
                    <a:pt x="371501" y="28659"/>
                  </a:cubicBezTo>
                  <a:cubicBezTo>
                    <a:pt x="376600" y="25878"/>
                    <a:pt x="382293" y="24487"/>
                    <a:pt x="388581" y="24487"/>
                  </a:cubicBezTo>
                  <a:close/>
                  <a:moveTo>
                    <a:pt x="165455" y="24487"/>
                  </a:moveTo>
                  <a:cubicBezTo>
                    <a:pt x="173033" y="24487"/>
                    <a:pt x="178676" y="25384"/>
                    <a:pt x="182385" y="27178"/>
                  </a:cubicBezTo>
                  <a:cubicBezTo>
                    <a:pt x="186093" y="28971"/>
                    <a:pt x="188703" y="31249"/>
                    <a:pt x="190214" y="34010"/>
                  </a:cubicBezTo>
                  <a:cubicBezTo>
                    <a:pt x="191726" y="36771"/>
                    <a:pt x="192482" y="41839"/>
                    <a:pt x="192482" y="49216"/>
                  </a:cubicBezTo>
                  <a:lnTo>
                    <a:pt x="192300" y="69047"/>
                  </a:lnTo>
                  <a:cubicBezTo>
                    <a:pt x="192300" y="74690"/>
                    <a:pt x="192572" y="78852"/>
                    <a:pt x="193116" y="81532"/>
                  </a:cubicBezTo>
                  <a:cubicBezTo>
                    <a:pt x="193661" y="84213"/>
                    <a:pt x="194678" y="87085"/>
                    <a:pt x="196170" y="90148"/>
                  </a:cubicBezTo>
                  <a:lnTo>
                    <a:pt x="179361" y="90148"/>
                  </a:lnTo>
                  <a:cubicBezTo>
                    <a:pt x="178918" y="89020"/>
                    <a:pt x="178374" y="87347"/>
                    <a:pt x="177729" y="85130"/>
                  </a:cubicBezTo>
                  <a:cubicBezTo>
                    <a:pt x="177447" y="84122"/>
                    <a:pt x="177245" y="83457"/>
                    <a:pt x="177124" y="83135"/>
                  </a:cubicBezTo>
                  <a:cubicBezTo>
                    <a:pt x="174222" y="85956"/>
                    <a:pt x="171119" y="88072"/>
                    <a:pt x="167813" y="89483"/>
                  </a:cubicBezTo>
                  <a:cubicBezTo>
                    <a:pt x="164508" y="90894"/>
                    <a:pt x="160981" y="91599"/>
                    <a:pt x="157233" y="91599"/>
                  </a:cubicBezTo>
                  <a:cubicBezTo>
                    <a:pt x="150622" y="91599"/>
                    <a:pt x="145412" y="89806"/>
                    <a:pt x="141603" y="86218"/>
                  </a:cubicBezTo>
                  <a:cubicBezTo>
                    <a:pt x="137794" y="82631"/>
                    <a:pt x="135890" y="78096"/>
                    <a:pt x="135890" y="72614"/>
                  </a:cubicBezTo>
                  <a:cubicBezTo>
                    <a:pt x="135890" y="68987"/>
                    <a:pt x="136756" y="65752"/>
                    <a:pt x="138490" y="62910"/>
                  </a:cubicBezTo>
                  <a:cubicBezTo>
                    <a:pt x="140223" y="60069"/>
                    <a:pt x="142651" y="57892"/>
                    <a:pt x="145775" y="56380"/>
                  </a:cubicBezTo>
                  <a:cubicBezTo>
                    <a:pt x="148899" y="54869"/>
                    <a:pt x="153403" y="53549"/>
                    <a:pt x="159288" y="52420"/>
                  </a:cubicBezTo>
                  <a:cubicBezTo>
                    <a:pt x="167229" y="50929"/>
                    <a:pt x="172731" y="49538"/>
                    <a:pt x="175794" y="48248"/>
                  </a:cubicBezTo>
                  <a:lnTo>
                    <a:pt x="175794" y="46555"/>
                  </a:lnTo>
                  <a:cubicBezTo>
                    <a:pt x="175794" y="43291"/>
                    <a:pt x="174988" y="40963"/>
                    <a:pt x="173376" y="39572"/>
                  </a:cubicBezTo>
                  <a:cubicBezTo>
                    <a:pt x="171764" y="38182"/>
                    <a:pt x="168720" y="37486"/>
                    <a:pt x="164246" y="37486"/>
                  </a:cubicBezTo>
                  <a:cubicBezTo>
                    <a:pt x="161223" y="37486"/>
                    <a:pt x="158865" y="38081"/>
                    <a:pt x="157172" y="39270"/>
                  </a:cubicBezTo>
                  <a:cubicBezTo>
                    <a:pt x="155479" y="40459"/>
                    <a:pt x="154109" y="42545"/>
                    <a:pt x="153061" y="45528"/>
                  </a:cubicBezTo>
                  <a:lnTo>
                    <a:pt x="137643" y="42746"/>
                  </a:lnTo>
                  <a:cubicBezTo>
                    <a:pt x="139376" y="36539"/>
                    <a:pt x="142359" y="31944"/>
                    <a:pt x="146591" y="28961"/>
                  </a:cubicBezTo>
                  <a:cubicBezTo>
                    <a:pt x="150824" y="25978"/>
                    <a:pt x="157112" y="24487"/>
                    <a:pt x="165455" y="24487"/>
                  </a:cubicBezTo>
                  <a:close/>
                  <a:moveTo>
                    <a:pt x="807053" y="1512"/>
                  </a:moveTo>
                  <a:lnTo>
                    <a:pt x="824043" y="1512"/>
                  </a:lnTo>
                  <a:lnTo>
                    <a:pt x="824043" y="34100"/>
                  </a:lnTo>
                  <a:cubicBezTo>
                    <a:pt x="829525" y="27691"/>
                    <a:pt x="836075" y="24487"/>
                    <a:pt x="843693" y="24487"/>
                  </a:cubicBezTo>
                  <a:cubicBezTo>
                    <a:pt x="847603" y="24487"/>
                    <a:pt x="851130" y="25213"/>
                    <a:pt x="854274" y="26664"/>
                  </a:cubicBezTo>
                  <a:cubicBezTo>
                    <a:pt x="857418" y="28115"/>
                    <a:pt x="859786" y="29969"/>
                    <a:pt x="861378" y="32226"/>
                  </a:cubicBezTo>
                  <a:cubicBezTo>
                    <a:pt x="862970" y="34483"/>
                    <a:pt x="864059" y="36982"/>
                    <a:pt x="864643" y="39723"/>
                  </a:cubicBezTo>
                  <a:cubicBezTo>
                    <a:pt x="865227" y="42464"/>
                    <a:pt x="865520" y="46717"/>
                    <a:pt x="865520" y="52481"/>
                  </a:cubicBezTo>
                  <a:lnTo>
                    <a:pt x="865520" y="90148"/>
                  </a:lnTo>
                  <a:lnTo>
                    <a:pt x="848530" y="90148"/>
                  </a:lnTo>
                  <a:lnTo>
                    <a:pt x="848530" y="56229"/>
                  </a:lnTo>
                  <a:cubicBezTo>
                    <a:pt x="848530" y="49498"/>
                    <a:pt x="848208" y="45225"/>
                    <a:pt x="847563" y="43411"/>
                  </a:cubicBezTo>
                  <a:cubicBezTo>
                    <a:pt x="846918" y="41598"/>
                    <a:pt x="845779" y="40157"/>
                    <a:pt x="844147" y="39088"/>
                  </a:cubicBezTo>
                  <a:cubicBezTo>
                    <a:pt x="842514" y="38020"/>
                    <a:pt x="840469" y="37486"/>
                    <a:pt x="838010" y="37486"/>
                  </a:cubicBezTo>
                  <a:cubicBezTo>
                    <a:pt x="835188" y="37486"/>
                    <a:pt x="832669" y="38171"/>
                    <a:pt x="830452" y="39542"/>
                  </a:cubicBezTo>
                  <a:cubicBezTo>
                    <a:pt x="828235" y="40912"/>
                    <a:pt x="826613" y="42978"/>
                    <a:pt x="825585" y="45739"/>
                  </a:cubicBezTo>
                  <a:cubicBezTo>
                    <a:pt x="824557" y="48500"/>
                    <a:pt x="824043" y="52581"/>
                    <a:pt x="824043" y="57983"/>
                  </a:cubicBezTo>
                  <a:lnTo>
                    <a:pt x="824043" y="90148"/>
                  </a:lnTo>
                  <a:lnTo>
                    <a:pt x="807053" y="90148"/>
                  </a:lnTo>
                  <a:close/>
                  <a:moveTo>
                    <a:pt x="616553" y="1512"/>
                  </a:moveTo>
                  <a:lnTo>
                    <a:pt x="633543" y="1512"/>
                  </a:lnTo>
                  <a:lnTo>
                    <a:pt x="633543" y="34100"/>
                  </a:lnTo>
                  <a:cubicBezTo>
                    <a:pt x="639025" y="27691"/>
                    <a:pt x="645575" y="24487"/>
                    <a:pt x="653193" y="24487"/>
                  </a:cubicBezTo>
                  <a:cubicBezTo>
                    <a:pt x="657103" y="24487"/>
                    <a:pt x="660630" y="25213"/>
                    <a:pt x="663774" y="26664"/>
                  </a:cubicBezTo>
                  <a:cubicBezTo>
                    <a:pt x="666918" y="28115"/>
                    <a:pt x="669286" y="29969"/>
                    <a:pt x="670878" y="32226"/>
                  </a:cubicBezTo>
                  <a:cubicBezTo>
                    <a:pt x="672470" y="34483"/>
                    <a:pt x="673558" y="36982"/>
                    <a:pt x="674143" y="39723"/>
                  </a:cubicBezTo>
                  <a:cubicBezTo>
                    <a:pt x="674727" y="42464"/>
                    <a:pt x="675020" y="46717"/>
                    <a:pt x="675020" y="52481"/>
                  </a:cubicBezTo>
                  <a:lnTo>
                    <a:pt x="675020" y="90148"/>
                  </a:lnTo>
                  <a:lnTo>
                    <a:pt x="658030" y="90148"/>
                  </a:lnTo>
                  <a:lnTo>
                    <a:pt x="658030" y="56229"/>
                  </a:lnTo>
                  <a:cubicBezTo>
                    <a:pt x="658030" y="49498"/>
                    <a:pt x="657707" y="45225"/>
                    <a:pt x="657063" y="43411"/>
                  </a:cubicBezTo>
                  <a:cubicBezTo>
                    <a:pt x="656418" y="41598"/>
                    <a:pt x="655279" y="40157"/>
                    <a:pt x="653646" y="39088"/>
                  </a:cubicBezTo>
                  <a:cubicBezTo>
                    <a:pt x="652014" y="38020"/>
                    <a:pt x="649968" y="37486"/>
                    <a:pt x="647510" y="37486"/>
                  </a:cubicBezTo>
                  <a:cubicBezTo>
                    <a:pt x="644688" y="37486"/>
                    <a:pt x="642169" y="38171"/>
                    <a:pt x="639952" y="39542"/>
                  </a:cubicBezTo>
                  <a:cubicBezTo>
                    <a:pt x="637735" y="40912"/>
                    <a:pt x="636113" y="42978"/>
                    <a:pt x="635085" y="45739"/>
                  </a:cubicBezTo>
                  <a:cubicBezTo>
                    <a:pt x="634057" y="48500"/>
                    <a:pt x="633543" y="52581"/>
                    <a:pt x="633543" y="57983"/>
                  </a:cubicBezTo>
                  <a:lnTo>
                    <a:pt x="633543" y="90148"/>
                  </a:lnTo>
                  <a:lnTo>
                    <a:pt x="616553" y="90148"/>
                  </a:lnTo>
                  <a:close/>
                  <a:moveTo>
                    <a:pt x="325139" y="1512"/>
                  </a:moveTo>
                  <a:lnTo>
                    <a:pt x="342128" y="1512"/>
                  </a:lnTo>
                  <a:lnTo>
                    <a:pt x="342128" y="7800"/>
                  </a:lnTo>
                  <a:lnTo>
                    <a:pt x="348840" y="7800"/>
                  </a:lnTo>
                  <a:lnTo>
                    <a:pt x="348840" y="19106"/>
                  </a:lnTo>
                  <a:lnTo>
                    <a:pt x="342128" y="19106"/>
                  </a:lnTo>
                  <a:lnTo>
                    <a:pt x="342128" y="90148"/>
                  </a:lnTo>
                  <a:lnTo>
                    <a:pt x="326348" y="90148"/>
                  </a:lnTo>
                  <a:lnTo>
                    <a:pt x="326348" y="80716"/>
                  </a:lnTo>
                  <a:cubicBezTo>
                    <a:pt x="323728" y="84384"/>
                    <a:pt x="320634" y="87115"/>
                    <a:pt x="317067" y="88909"/>
                  </a:cubicBezTo>
                  <a:cubicBezTo>
                    <a:pt x="313500" y="90702"/>
                    <a:pt x="309902" y="91599"/>
                    <a:pt x="306275" y="91599"/>
                  </a:cubicBezTo>
                  <a:cubicBezTo>
                    <a:pt x="298898" y="91599"/>
                    <a:pt x="292580" y="88627"/>
                    <a:pt x="287320" y="82681"/>
                  </a:cubicBezTo>
                  <a:cubicBezTo>
                    <a:pt x="282060" y="76736"/>
                    <a:pt x="279430" y="68442"/>
                    <a:pt x="279430" y="57801"/>
                  </a:cubicBezTo>
                  <a:cubicBezTo>
                    <a:pt x="279430" y="46918"/>
                    <a:pt x="281989" y="38645"/>
                    <a:pt x="287108" y="32982"/>
                  </a:cubicBezTo>
                  <a:cubicBezTo>
                    <a:pt x="292227" y="27319"/>
                    <a:pt x="298697" y="24487"/>
                    <a:pt x="306517" y="24487"/>
                  </a:cubicBezTo>
                  <a:cubicBezTo>
                    <a:pt x="313691" y="24487"/>
                    <a:pt x="319899" y="27470"/>
                    <a:pt x="325139" y="33435"/>
                  </a:cubicBezTo>
                  <a:lnTo>
                    <a:pt x="325139" y="19106"/>
                  </a:lnTo>
                  <a:lnTo>
                    <a:pt x="306819" y="19106"/>
                  </a:lnTo>
                  <a:lnTo>
                    <a:pt x="306819" y="7800"/>
                  </a:lnTo>
                  <a:lnTo>
                    <a:pt x="325139" y="7800"/>
                  </a:lnTo>
                  <a:close/>
                  <a:moveTo>
                    <a:pt x="216564" y="1512"/>
                  </a:moveTo>
                  <a:lnTo>
                    <a:pt x="233554" y="1512"/>
                  </a:lnTo>
                  <a:lnTo>
                    <a:pt x="233554" y="17232"/>
                  </a:lnTo>
                  <a:lnTo>
                    <a:pt x="216564" y="17232"/>
                  </a:lnTo>
                  <a:close/>
                  <a:moveTo>
                    <a:pt x="102264" y="1512"/>
                  </a:moveTo>
                  <a:lnTo>
                    <a:pt x="119254" y="1512"/>
                  </a:lnTo>
                  <a:lnTo>
                    <a:pt x="119254" y="17232"/>
                  </a:lnTo>
                  <a:lnTo>
                    <a:pt x="102264" y="17232"/>
                  </a:lnTo>
                  <a:close/>
                  <a:moveTo>
                    <a:pt x="682535" y="0"/>
                  </a:moveTo>
                  <a:lnTo>
                    <a:pt x="701581" y="0"/>
                  </a:lnTo>
                  <a:lnTo>
                    <a:pt x="709924" y="18078"/>
                  </a:lnTo>
                  <a:lnTo>
                    <a:pt x="699223" y="18078"/>
                  </a:lnTo>
                  <a:close/>
                  <a:moveTo>
                    <a:pt x="48067" y="0"/>
                  </a:moveTo>
                  <a:cubicBezTo>
                    <a:pt x="59071" y="0"/>
                    <a:pt x="67667" y="2308"/>
                    <a:pt x="73854" y="6923"/>
                  </a:cubicBezTo>
                  <a:cubicBezTo>
                    <a:pt x="80041" y="11538"/>
                    <a:pt x="84022" y="17917"/>
                    <a:pt x="85795" y="26059"/>
                  </a:cubicBezTo>
                  <a:lnTo>
                    <a:pt x="68019" y="29384"/>
                  </a:lnTo>
                  <a:cubicBezTo>
                    <a:pt x="66770" y="25031"/>
                    <a:pt x="64422" y="21595"/>
                    <a:pt x="60976" y="19076"/>
                  </a:cubicBezTo>
                  <a:cubicBezTo>
                    <a:pt x="57529" y="16556"/>
                    <a:pt x="53227" y="15297"/>
                    <a:pt x="48067" y="15297"/>
                  </a:cubicBezTo>
                  <a:cubicBezTo>
                    <a:pt x="40247" y="15297"/>
                    <a:pt x="34030" y="17776"/>
                    <a:pt x="29415" y="22734"/>
                  </a:cubicBezTo>
                  <a:cubicBezTo>
                    <a:pt x="24800" y="27691"/>
                    <a:pt x="22492" y="35048"/>
                    <a:pt x="22492" y="44802"/>
                  </a:cubicBezTo>
                  <a:cubicBezTo>
                    <a:pt x="22492" y="55322"/>
                    <a:pt x="24830" y="63213"/>
                    <a:pt x="29506" y="68473"/>
                  </a:cubicBezTo>
                  <a:cubicBezTo>
                    <a:pt x="34181" y="73733"/>
                    <a:pt x="40308" y="76363"/>
                    <a:pt x="47886" y="76363"/>
                  </a:cubicBezTo>
                  <a:cubicBezTo>
                    <a:pt x="51634" y="76363"/>
                    <a:pt x="55393" y="75627"/>
                    <a:pt x="59162" y="74156"/>
                  </a:cubicBezTo>
                  <a:cubicBezTo>
                    <a:pt x="62931" y="72685"/>
                    <a:pt x="66165" y="70901"/>
                    <a:pt x="68866" y="68805"/>
                  </a:cubicBezTo>
                  <a:lnTo>
                    <a:pt x="68866" y="57559"/>
                  </a:lnTo>
                  <a:lnTo>
                    <a:pt x="48370" y="57559"/>
                  </a:lnTo>
                  <a:lnTo>
                    <a:pt x="48370" y="42625"/>
                  </a:lnTo>
                  <a:lnTo>
                    <a:pt x="86944" y="42625"/>
                  </a:lnTo>
                  <a:lnTo>
                    <a:pt x="86944" y="77935"/>
                  </a:lnTo>
                  <a:cubicBezTo>
                    <a:pt x="83195" y="81563"/>
                    <a:pt x="77764" y="84757"/>
                    <a:pt x="70650" y="87518"/>
                  </a:cubicBezTo>
                  <a:cubicBezTo>
                    <a:pt x="63535" y="90279"/>
                    <a:pt x="56330" y="91660"/>
                    <a:pt x="49035" y="91660"/>
                  </a:cubicBezTo>
                  <a:cubicBezTo>
                    <a:pt x="39764" y="91660"/>
                    <a:pt x="31682" y="89715"/>
                    <a:pt x="24790" y="85825"/>
                  </a:cubicBezTo>
                  <a:cubicBezTo>
                    <a:pt x="17897" y="81935"/>
                    <a:pt x="12717" y="76373"/>
                    <a:pt x="9251" y="69138"/>
                  </a:cubicBezTo>
                  <a:cubicBezTo>
                    <a:pt x="5785" y="61903"/>
                    <a:pt x="4051" y="54033"/>
                    <a:pt x="4051" y="45528"/>
                  </a:cubicBezTo>
                  <a:cubicBezTo>
                    <a:pt x="4051" y="36297"/>
                    <a:pt x="5986" y="28095"/>
                    <a:pt x="9856" y="20920"/>
                  </a:cubicBezTo>
                  <a:cubicBezTo>
                    <a:pt x="13725" y="13745"/>
                    <a:pt x="19388" y="8243"/>
                    <a:pt x="26845" y="4414"/>
                  </a:cubicBezTo>
                  <a:cubicBezTo>
                    <a:pt x="32529" y="1471"/>
                    <a:pt x="39603" y="0"/>
                    <a:pt x="48067"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7" name="TextBox 116">
              <a:extLst>
                <a:ext uri="{FF2B5EF4-FFF2-40B4-BE49-F238E27FC236}">
                  <a16:creationId xmlns:a16="http://schemas.microsoft.com/office/drawing/2014/main" id="{C632C599-D8CC-4624-8C54-883C39E19EAB}"/>
                </a:ext>
              </a:extLst>
            </p:cNvPr>
            <p:cNvSpPr txBox="1">
              <a:spLocks noChangeAspect="1"/>
            </p:cNvSpPr>
            <p:nvPr/>
          </p:nvSpPr>
          <p:spPr>
            <a:xfrm>
              <a:off x="6834119" y="4827951"/>
              <a:ext cx="1406159" cy="468677"/>
            </a:xfrm>
            <a:custGeom>
              <a:avLst/>
              <a:gdLst/>
              <a:ahLst/>
              <a:cxnLst/>
              <a:rect l="l" t="t" r="r" b="b"/>
              <a:pathLst>
                <a:path w="858153" h="286025">
                  <a:moveTo>
                    <a:pt x="190793" y="230763"/>
                  </a:moveTo>
                  <a:cubicBezTo>
                    <a:pt x="188617" y="231488"/>
                    <a:pt x="185170" y="232355"/>
                    <a:pt x="180454" y="233363"/>
                  </a:cubicBezTo>
                  <a:cubicBezTo>
                    <a:pt x="175738" y="234370"/>
                    <a:pt x="172655" y="235358"/>
                    <a:pt x="171204" y="236325"/>
                  </a:cubicBezTo>
                  <a:cubicBezTo>
                    <a:pt x="168987" y="237897"/>
                    <a:pt x="167878" y="239893"/>
                    <a:pt x="167878" y="242311"/>
                  </a:cubicBezTo>
                  <a:cubicBezTo>
                    <a:pt x="167878" y="244689"/>
                    <a:pt x="168765" y="246745"/>
                    <a:pt x="170539" y="248478"/>
                  </a:cubicBezTo>
                  <a:cubicBezTo>
                    <a:pt x="172312" y="250211"/>
                    <a:pt x="174569" y="251078"/>
                    <a:pt x="177310" y="251078"/>
                  </a:cubicBezTo>
                  <a:cubicBezTo>
                    <a:pt x="180374" y="251078"/>
                    <a:pt x="183296" y="250070"/>
                    <a:pt x="186077" y="248055"/>
                  </a:cubicBezTo>
                  <a:cubicBezTo>
                    <a:pt x="188133" y="246523"/>
                    <a:pt x="189483" y="244649"/>
                    <a:pt x="190128" y="242432"/>
                  </a:cubicBezTo>
                  <a:cubicBezTo>
                    <a:pt x="190572" y="240981"/>
                    <a:pt x="190793" y="238220"/>
                    <a:pt x="190793" y="234149"/>
                  </a:cubicBezTo>
                  <a:close/>
                  <a:moveTo>
                    <a:pt x="794166" y="209783"/>
                  </a:moveTo>
                  <a:cubicBezTo>
                    <a:pt x="789732" y="209783"/>
                    <a:pt x="786003" y="211476"/>
                    <a:pt x="782980" y="214862"/>
                  </a:cubicBezTo>
                  <a:cubicBezTo>
                    <a:pt x="779957" y="218247"/>
                    <a:pt x="778446" y="223125"/>
                    <a:pt x="778446" y="229493"/>
                  </a:cubicBezTo>
                  <a:cubicBezTo>
                    <a:pt x="778446" y="235862"/>
                    <a:pt x="779957" y="240739"/>
                    <a:pt x="782980" y="244125"/>
                  </a:cubicBezTo>
                  <a:cubicBezTo>
                    <a:pt x="786003" y="247511"/>
                    <a:pt x="789732" y="249204"/>
                    <a:pt x="794166" y="249204"/>
                  </a:cubicBezTo>
                  <a:cubicBezTo>
                    <a:pt x="798600" y="249204"/>
                    <a:pt x="802318" y="247511"/>
                    <a:pt x="805321" y="244125"/>
                  </a:cubicBezTo>
                  <a:cubicBezTo>
                    <a:pt x="808324" y="240739"/>
                    <a:pt x="809825" y="235822"/>
                    <a:pt x="809825" y="229372"/>
                  </a:cubicBezTo>
                  <a:cubicBezTo>
                    <a:pt x="809825" y="223084"/>
                    <a:pt x="808324" y="218247"/>
                    <a:pt x="805321" y="214862"/>
                  </a:cubicBezTo>
                  <a:cubicBezTo>
                    <a:pt x="802318" y="211476"/>
                    <a:pt x="798600" y="209783"/>
                    <a:pt x="794166" y="209783"/>
                  </a:cubicBezTo>
                  <a:close/>
                  <a:moveTo>
                    <a:pt x="643338" y="209360"/>
                  </a:moveTo>
                  <a:cubicBezTo>
                    <a:pt x="639186" y="209360"/>
                    <a:pt x="635740" y="210962"/>
                    <a:pt x="632999" y="214166"/>
                  </a:cubicBezTo>
                  <a:cubicBezTo>
                    <a:pt x="630258" y="217371"/>
                    <a:pt x="628888" y="222117"/>
                    <a:pt x="628888" y="228405"/>
                  </a:cubicBezTo>
                  <a:cubicBezTo>
                    <a:pt x="628888" y="235620"/>
                    <a:pt x="630318" y="240951"/>
                    <a:pt x="633180" y="244397"/>
                  </a:cubicBezTo>
                  <a:cubicBezTo>
                    <a:pt x="636042" y="247843"/>
                    <a:pt x="639529" y="249566"/>
                    <a:pt x="643640" y="249566"/>
                  </a:cubicBezTo>
                  <a:cubicBezTo>
                    <a:pt x="647590" y="249566"/>
                    <a:pt x="650875" y="247984"/>
                    <a:pt x="653495" y="244820"/>
                  </a:cubicBezTo>
                  <a:cubicBezTo>
                    <a:pt x="656115" y="241656"/>
                    <a:pt x="657425" y="236466"/>
                    <a:pt x="657425" y="229251"/>
                  </a:cubicBezTo>
                  <a:cubicBezTo>
                    <a:pt x="657425" y="222520"/>
                    <a:pt x="656075" y="217522"/>
                    <a:pt x="653374" y="214257"/>
                  </a:cubicBezTo>
                  <a:cubicBezTo>
                    <a:pt x="650674" y="210992"/>
                    <a:pt x="647328" y="209360"/>
                    <a:pt x="643338" y="209360"/>
                  </a:cubicBezTo>
                  <a:close/>
                  <a:moveTo>
                    <a:pt x="33738" y="209360"/>
                  </a:moveTo>
                  <a:cubicBezTo>
                    <a:pt x="29586" y="209360"/>
                    <a:pt x="26140" y="210962"/>
                    <a:pt x="23399" y="214166"/>
                  </a:cubicBezTo>
                  <a:cubicBezTo>
                    <a:pt x="20658" y="217371"/>
                    <a:pt x="19287" y="222117"/>
                    <a:pt x="19287" y="228405"/>
                  </a:cubicBezTo>
                  <a:cubicBezTo>
                    <a:pt x="19287" y="235620"/>
                    <a:pt x="20718" y="240951"/>
                    <a:pt x="23580" y="244397"/>
                  </a:cubicBezTo>
                  <a:cubicBezTo>
                    <a:pt x="26442" y="247843"/>
                    <a:pt x="29929" y="249566"/>
                    <a:pt x="34040" y="249566"/>
                  </a:cubicBezTo>
                  <a:cubicBezTo>
                    <a:pt x="37990" y="249566"/>
                    <a:pt x="41275" y="247984"/>
                    <a:pt x="43895" y="244820"/>
                  </a:cubicBezTo>
                  <a:cubicBezTo>
                    <a:pt x="46515" y="241656"/>
                    <a:pt x="47825" y="236466"/>
                    <a:pt x="47825" y="229251"/>
                  </a:cubicBezTo>
                  <a:cubicBezTo>
                    <a:pt x="47825" y="222520"/>
                    <a:pt x="46475" y="217522"/>
                    <a:pt x="43774" y="214257"/>
                  </a:cubicBezTo>
                  <a:cubicBezTo>
                    <a:pt x="41074" y="210992"/>
                    <a:pt x="37728" y="209360"/>
                    <a:pt x="33738" y="209360"/>
                  </a:cubicBezTo>
                  <a:close/>
                  <a:moveTo>
                    <a:pt x="457103" y="208936"/>
                  </a:moveTo>
                  <a:cubicBezTo>
                    <a:pt x="453394" y="208936"/>
                    <a:pt x="450331" y="210287"/>
                    <a:pt x="447912" y="212987"/>
                  </a:cubicBezTo>
                  <a:cubicBezTo>
                    <a:pt x="445494" y="215688"/>
                    <a:pt x="444305" y="219356"/>
                    <a:pt x="444345" y="223991"/>
                  </a:cubicBezTo>
                  <a:lnTo>
                    <a:pt x="469739" y="223991"/>
                  </a:lnTo>
                  <a:cubicBezTo>
                    <a:pt x="469618" y="219074"/>
                    <a:pt x="468348" y="215335"/>
                    <a:pt x="465930" y="212776"/>
                  </a:cubicBezTo>
                  <a:cubicBezTo>
                    <a:pt x="463512" y="210216"/>
                    <a:pt x="460569" y="208936"/>
                    <a:pt x="457103" y="208936"/>
                  </a:cubicBezTo>
                  <a:close/>
                  <a:moveTo>
                    <a:pt x="841163" y="197388"/>
                  </a:moveTo>
                  <a:lnTo>
                    <a:pt x="858153" y="197388"/>
                  </a:lnTo>
                  <a:lnTo>
                    <a:pt x="858153" y="261598"/>
                  </a:lnTo>
                  <a:lnTo>
                    <a:pt x="841163" y="261598"/>
                  </a:lnTo>
                  <a:close/>
                  <a:moveTo>
                    <a:pt x="393488" y="197388"/>
                  </a:moveTo>
                  <a:lnTo>
                    <a:pt x="410478" y="197388"/>
                  </a:lnTo>
                  <a:lnTo>
                    <a:pt x="410478" y="261598"/>
                  </a:lnTo>
                  <a:lnTo>
                    <a:pt x="393488" y="261598"/>
                  </a:lnTo>
                  <a:close/>
                  <a:moveTo>
                    <a:pt x="794105" y="195937"/>
                  </a:moveTo>
                  <a:cubicBezTo>
                    <a:pt x="803819" y="195937"/>
                    <a:pt x="811780" y="199091"/>
                    <a:pt x="817988" y="205399"/>
                  </a:cubicBezTo>
                  <a:cubicBezTo>
                    <a:pt x="824195" y="211707"/>
                    <a:pt x="827299" y="219678"/>
                    <a:pt x="827299" y="229312"/>
                  </a:cubicBezTo>
                  <a:cubicBezTo>
                    <a:pt x="827299" y="239026"/>
                    <a:pt x="824165" y="247077"/>
                    <a:pt x="817897" y="253466"/>
                  </a:cubicBezTo>
                  <a:cubicBezTo>
                    <a:pt x="811629" y="259855"/>
                    <a:pt x="803739" y="263049"/>
                    <a:pt x="794226" y="263049"/>
                  </a:cubicBezTo>
                  <a:cubicBezTo>
                    <a:pt x="788341" y="263049"/>
                    <a:pt x="782728" y="261719"/>
                    <a:pt x="777388" y="259059"/>
                  </a:cubicBezTo>
                  <a:cubicBezTo>
                    <a:pt x="772047" y="256399"/>
                    <a:pt x="767986" y="252499"/>
                    <a:pt x="765205" y="247360"/>
                  </a:cubicBezTo>
                  <a:cubicBezTo>
                    <a:pt x="762424" y="242220"/>
                    <a:pt x="761033" y="235963"/>
                    <a:pt x="761033" y="228586"/>
                  </a:cubicBezTo>
                  <a:cubicBezTo>
                    <a:pt x="761033" y="222943"/>
                    <a:pt x="762424" y="217482"/>
                    <a:pt x="765205" y="212201"/>
                  </a:cubicBezTo>
                  <a:cubicBezTo>
                    <a:pt x="767986" y="206921"/>
                    <a:pt x="771926" y="202890"/>
                    <a:pt x="777025" y="200109"/>
                  </a:cubicBezTo>
                  <a:cubicBezTo>
                    <a:pt x="782124" y="197328"/>
                    <a:pt x="787817" y="195937"/>
                    <a:pt x="794105" y="195937"/>
                  </a:cubicBezTo>
                  <a:close/>
                  <a:moveTo>
                    <a:pt x="647933" y="195937"/>
                  </a:moveTo>
                  <a:cubicBezTo>
                    <a:pt x="655390" y="195937"/>
                    <a:pt x="661718" y="198859"/>
                    <a:pt x="666918" y="204704"/>
                  </a:cubicBezTo>
                  <a:cubicBezTo>
                    <a:pt x="672117" y="210549"/>
                    <a:pt x="674717" y="218691"/>
                    <a:pt x="674717" y="229130"/>
                  </a:cubicBezTo>
                  <a:cubicBezTo>
                    <a:pt x="674717" y="239852"/>
                    <a:pt x="672097" y="248186"/>
                    <a:pt x="666857" y="254131"/>
                  </a:cubicBezTo>
                  <a:cubicBezTo>
                    <a:pt x="661617" y="260077"/>
                    <a:pt x="655269" y="263049"/>
                    <a:pt x="647812" y="263049"/>
                  </a:cubicBezTo>
                  <a:cubicBezTo>
                    <a:pt x="644265" y="263049"/>
                    <a:pt x="641050" y="262344"/>
                    <a:pt x="638168" y="260933"/>
                  </a:cubicBezTo>
                  <a:cubicBezTo>
                    <a:pt x="635286" y="259522"/>
                    <a:pt x="632253" y="257104"/>
                    <a:pt x="629069" y="253678"/>
                  </a:cubicBezTo>
                  <a:lnTo>
                    <a:pt x="629069" y="286025"/>
                  </a:lnTo>
                  <a:lnTo>
                    <a:pt x="612079" y="286025"/>
                  </a:lnTo>
                  <a:lnTo>
                    <a:pt x="612079" y="197388"/>
                  </a:lnTo>
                  <a:lnTo>
                    <a:pt x="627920" y="197388"/>
                  </a:lnTo>
                  <a:lnTo>
                    <a:pt x="627920" y="206820"/>
                  </a:lnTo>
                  <a:cubicBezTo>
                    <a:pt x="629976" y="203596"/>
                    <a:pt x="632757" y="200976"/>
                    <a:pt x="636264" y="198960"/>
                  </a:cubicBezTo>
                  <a:cubicBezTo>
                    <a:pt x="639771" y="196945"/>
                    <a:pt x="643660" y="195937"/>
                    <a:pt x="647933" y="195937"/>
                  </a:cubicBezTo>
                  <a:close/>
                  <a:moveTo>
                    <a:pt x="544609" y="195937"/>
                  </a:moveTo>
                  <a:cubicBezTo>
                    <a:pt x="548358" y="195937"/>
                    <a:pt x="551784" y="196612"/>
                    <a:pt x="554887" y="197963"/>
                  </a:cubicBezTo>
                  <a:cubicBezTo>
                    <a:pt x="557991" y="199313"/>
                    <a:pt x="560339" y="201036"/>
                    <a:pt x="561931" y="203132"/>
                  </a:cubicBezTo>
                  <a:cubicBezTo>
                    <a:pt x="563523" y="205228"/>
                    <a:pt x="564632" y="207606"/>
                    <a:pt x="565256" y="210266"/>
                  </a:cubicBezTo>
                  <a:cubicBezTo>
                    <a:pt x="565881" y="212927"/>
                    <a:pt x="566194" y="216736"/>
                    <a:pt x="566194" y="221694"/>
                  </a:cubicBezTo>
                  <a:lnTo>
                    <a:pt x="566194" y="261598"/>
                  </a:lnTo>
                  <a:lnTo>
                    <a:pt x="549204" y="261598"/>
                  </a:lnTo>
                  <a:lnTo>
                    <a:pt x="549204" y="228828"/>
                  </a:lnTo>
                  <a:cubicBezTo>
                    <a:pt x="549204" y="221895"/>
                    <a:pt x="548841" y="217411"/>
                    <a:pt x="548116" y="215375"/>
                  </a:cubicBezTo>
                  <a:cubicBezTo>
                    <a:pt x="547390" y="213340"/>
                    <a:pt x="546211" y="211758"/>
                    <a:pt x="544579" y="210629"/>
                  </a:cubicBezTo>
                  <a:cubicBezTo>
                    <a:pt x="542946" y="209501"/>
                    <a:pt x="540981" y="208936"/>
                    <a:pt x="538684" y="208936"/>
                  </a:cubicBezTo>
                  <a:cubicBezTo>
                    <a:pt x="535741" y="208936"/>
                    <a:pt x="533101" y="209743"/>
                    <a:pt x="530763" y="211355"/>
                  </a:cubicBezTo>
                  <a:cubicBezTo>
                    <a:pt x="528425" y="212967"/>
                    <a:pt x="526823" y="215103"/>
                    <a:pt x="525957" y="217764"/>
                  </a:cubicBezTo>
                  <a:cubicBezTo>
                    <a:pt x="525090" y="220424"/>
                    <a:pt x="524657" y="225342"/>
                    <a:pt x="524657" y="232516"/>
                  </a:cubicBezTo>
                  <a:lnTo>
                    <a:pt x="524657" y="261598"/>
                  </a:lnTo>
                  <a:lnTo>
                    <a:pt x="507667" y="261598"/>
                  </a:lnTo>
                  <a:lnTo>
                    <a:pt x="507667" y="197388"/>
                  </a:lnTo>
                  <a:lnTo>
                    <a:pt x="523447" y="197388"/>
                  </a:lnTo>
                  <a:lnTo>
                    <a:pt x="523447" y="206820"/>
                  </a:lnTo>
                  <a:cubicBezTo>
                    <a:pt x="529050" y="199565"/>
                    <a:pt x="536104" y="195937"/>
                    <a:pt x="544609" y="195937"/>
                  </a:cubicBezTo>
                  <a:close/>
                  <a:moveTo>
                    <a:pt x="456075" y="195937"/>
                  </a:moveTo>
                  <a:cubicBezTo>
                    <a:pt x="465628" y="195937"/>
                    <a:pt x="473165" y="199091"/>
                    <a:pt x="478687" y="205399"/>
                  </a:cubicBezTo>
                  <a:cubicBezTo>
                    <a:pt x="484209" y="211707"/>
                    <a:pt x="486850" y="221371"/>
                    <a:pt x="486608" y="234391"/>
                  </a:cubicBezTo>
                  <a:lnTo>
                    <a:pt x="444043" y="234391"/>
                  </a:lnTo>
                  <a:cubicBezTo>
                    <a:pt x="444164" y="239429"/>
                    <a:pt x="445534" y="243349"/>
                    <a:pt x="448154" y="246150"/>
                  </a:cubicBezTo>
                  <a:cubicBezTo>
                    <a:pt x="450774" y="248952"/>
                    <a:pt x="454039" y="250352"/>
                    <a:pt x="457949" y="250352"/>
                  </a:cubicBezTo>
                  <a:cubicBezTo>
                    <a:pt x="460609" y="250352"/>
                    <a:pt x="462846" y="249627"/>
                    <a:pt x="464660" y="248176"/>
                  </a:cubicBezTo>
                  <a:cubicBezTo>
                    <a:pt x="466474" y="246725"/>
                    <a:pt x="467845" y="244387"/>
                    <a:pt x="468772" y="241162"/>
                  </a:cubicBezTo>
                  <a:lnTo>
                    <a:pt x="485701" y="244004"/>
                  </a:lnTo>
                  <a:cubicBezTo>
                    <a:pt x="483524" y="250211"/>
                    <a:pt x="480088" y="254937"/>
                    <a:pt x="475392" y="258182"/>
                  </a:cubicBezTo>
                  <a:cubicBezTo>
                    <a:pt x="470696" y="261427"/>
                    <a:pt x="464822" y="263049"/>
                    <a:pt x="457768" y="263049"/>
                  </a:cubicBezTo>
                  <a:cubicBezTo>
                    <a:pt x="446602" y="263049"/>
                    <a:pt x="438339" y="259401"/>
                    <a:pt x="432979" y="252106"/>
                  </a:cubicBezTo>
                  <a:cubicBezTo>
                    <a:pt x="428746" y="246261"/>
                    <a:pt x="426630" y="238885"/>
                    <a:pt x="426630" y="229977"/>
                  </a:cubicBezTo>
                  <a:cubicBezTo>
                    <a:pt x="426630" y="219336"/>
                    <a:pt x="429411" y="211002"/>
                    <a:pt x="434974" y="204976"/>
                  </a:cubicBezTo>
                  <a:cubicBezTo>
                    <a:pt x="440536" y="198950"/>
                    <a:pt x="447570" y="195937"/>
                    <a:pt x="456075" y="195937"/>
                  </a:cubicBezTo>
                  <a:close/>
                  <a:moveTo>
                    <a:pt x="375549" y="195937"/>
                  </a:moveTo>
                  <a:cubicBezTo>
                    <a:pt x="379419" y="195937"/>
                    <a:pt x="383147" y="197005"/>
                    <a:pt x="386735" y="199142"/>
                  </a:cubicBezTo>
                  <a:lnTo>
                    <a:pt x="381475" y="213955"/>
                  </a:lnTo>
                  <a:cubicBezTo>
                    <a:pt x="378613" y="212101"/>
                    <a:pt x="375953" y="211173"/>
                    <a:pt x="373494" y="211173"/>
                  </a:cubicBezTo>
                  <a:cubicBezTo>
                    <a:pt x="371116" y="211173"/>
                    <a:pt x="369100" y="211828"/>
                    <a:pt x="367448" y="213138"/>
                  </a:cubicBezTo>
                  <a:cubicBezTo>
                    <a:pt x="365795" y="214448"/>
                    <a:pt x="364495" y="216816"/>
                    <a:pt x="363548" y="220243"/>
                  </a:cubicBezTo>
                  <a:cubicBezTo>
                    <a:pt x="362601" y="223669"/>
                    <a:pt x="362127" y="230844"/>
                    <a:pt x="362127" y="241767"/>
                  </a:cubicBezTo>
                  <a:lnTo>
                    <a:pt x="362127" y="261598"/>
                  </a:lnTo>
                  <a:lnTo>
                    <a:pt x="345137" y="261598"/>
                  </a:lnTo>
                  <a:lnTo>
                    <a:pt x="345137" y="197388"/>
                  </a:lnTo>
                  <a:lnTo>
                    <a:pt x="360918" y="197388"/>
                  </a:lnTo>
                  <a:lnTo>
                    <a:pt x="360918" y="206518"/>
                  </a:lnTo>
                  <a:cubicBezTo>
                    <a:pt x="363618" y="202205"/>
                    <a:pt x="366047" y="199363"/>
                    <a:pt x="368203" y="197993"/>
                  </a:cubicBezTo>
                  <a:cubicBezTo>
                    <a:pt x="370360" y="196622"/>
                    <a:pt x="372809" y="195937"/>
                    <a:pt x="375549" y="195937"/>
                  </a:cubicBezTo>
                  <a:close/>
                  <a:moveTo>
                    <a:pt x="180454" y="195937"/>
                  </a:moveTo>
                  <a:cubicBezTo>
                    <a:pt x="188032" y="195937"/>
                    <a:pt x="193675" y="196834"/>
                    <a:pt x="197384" y="198628"/>
                  </a:cubicBezTo>
                  <a:cubicBezTo>
                    <a:pt x="201092" y="200421"/>
                    <a:pt x="203702" y="202699"/>
                    <a:pt x="205213" y="205460"/>
                  </a:cubicBezTo>
                  <a:cubicBezTo>
                    <a:pt x="206725" y="208221"/>
                    <a:pt x="207481" y="213290"/>
                    <a:pt x="207481" y="220666"/>
                  </a:cubicBezTo>
                  <a:lnTo>
                    <a:pt x="207299" y="240497"/>
                  </a:lnTo>
                  <a:cubicBezTo>
                    <a:pt x="207299" y="246140"/>
                    <a:pt x="207571" y="250302"/>
                    <a:pt x="208116" y="252982"/>
                  </a:cubicBezTo>
                  <a:cubicBezTo>
                    <a:pt x="208660" y="255663"/>
                    <a:pt x="209677" y="258535"/>
                    <a:pt x="211169" y="261598"/>
                  </a:cubicBezTo>
                  <a:lnTo>
                    <a:pt x="194361" y="261598"/>
                  </a:lnTo>
                  <a:cubicBezTo>
                    <a:pt x="193917" y="260470"/>
                    <a:pt x="193373" y="258797"/>
                    <a:pt x="192728" y="256580"/>
                  </a:cubicBezTo>
                  <a:cubicBezTo>
                    <a:pt x="192446" y="255572"/>
                    <a:pt x="192244" y="254907"/>
                    <a:pt x="192123" y="254585"/>
                  </a:cubicBezTo>
                  <a:cubicBezTo>
                    <a:pt x="189221" y="257406"/>
                    <a:pt x="186118" y="259522"/>
                    <a:pt x="182812" y="260933"/>
                  </a:cubicBezTo>
                  <a:cubicBezTo>
                    <a:pt x="179507" y="262344"/>
                    <a:pt x="175980" y="263049"/>
                    <a:pt x="172232" y="263049"/>
                  </a:cubicBezTo>
                  <a:cubicBezTo>
                    <a:pt x="165621" y="263049"/>
                    <a:pt x="160411" y="261256"/>
                    <a:pt x="156602" y="257668"/>
                  </a:cubicBezTo>
                  <a:cubicBezTo>
                    <a:pt x="152793" y="254081"/>
                    <a:pt x="150889" y="249546"/>
                    <a:pt x="150889" y="244064"/>
                  </a:cubicBezTo>
                  <a:cubicBezTo>
                    <a:pt x="150889" y="240437"/>
                    <a:pt x="151755" y="237202"/>
                    <a:pt x="153489" y="234360"/>
                  </a:cubicBezTo>
                  <a:cubicBezTo>
                    <a:pt x="155222" y="231519"/>
                    <a:pt x="157650" y="229342"/>
                    <a:pt x="160774" y="227831"/>
                  </a:cubicBezTo>
                  <a:cubicBezTo>
                    <a:pt x="163898" y="226319"/>
                    <a:pt x="168402" y="224999"/>
                    <a:pt x="174287" y="223870"/>
                  </a:cubicBezTo>
                  <a:cubicBezTo>
                    <a:pt x="182228" y="222379"/>
                    <a:pt x="187730" y="220988"/>
                    <a:pt x="190793" y="219698"/>
                  </a:cubicBezTo>
                  <a:lnTo>
                    <a:pt x="190793" y="218006"/>
                  </a:lnTo>
                  <a:cubicBezTo>
                    <a:pt x="190793" y="214741"/>
                    <a:pt x="189987" y="212413"/>
                    <a:pt x="188375" y="211022"/>
                  </a:cubicBezTo>
                  <a:cubicBezTo>
                    <a:pt x="186763" y="209632"/>
                    <a:pt x="183719" y="208936"/>
                    <a:pt x="179245" y="208936"/>
                  </a:cubicBezTo>
                  <a:cubicBezTo>
                    <a:pt x="176222" y="208936"/>
                    <a:pt x="173864" y="209531"/>
                    <a:pt x="172171" y="210720"/>
                  </a:cubicBezTo>
                  <a:cubicBezTo>
                    <a:pt x="170478" y="211909"/>
                    <a:pt x="169108" y="213995"/>
                    <a:pt x="168060" y="216978"/>
                  </a:cubicBezTo>
                  <a:lnTo>
                    <a:pt x="152642" y="214196"/>
                  </a:lnTo>
                  <a:cubicBezTo>
                    <a:pt x="154375" y="207989"/>
                    <a:pt x="157358" y="203394"/>
                    <a:pt x="161590" y="200411"/>
                  </a:cubicBezTo>
                  <a:cubicBezTo>
                    <a:pt x="165823" y="197429"/>
                    <a:pt x="172111" y="195937"/>
                    <a:pt x="180454" y="195937"/>
                  </a:cubicBezTo>
                  <a:close/>
                  <a:moveTo>
                    <a:pt x="38333" y="195937"/>
                  </a:moveTo>
                  <a:cubicBezTo>
                    <a:pt x="45790" y="195937"/>
                    <a:pt x="52118" y="198859"/>
                    <a:pt x="57318" y="204704"/>
                  </a:cubicBezTo>
                  <a:cubicBezTo>
                    <a:pt x="62517" y="210549"/>
                    <a:pt x="65117" y="218691"/>
                    <a:pt x="65117" y="229130"/>
                  </a:cubicBezTo>
                  <a:cubicBezTo>
                    <a:pt x="65117" y="239852"/>
                    <a:pt x="62497" y="248186"/>
                    <a:pt x="57257" y="254131"/>
                  </a:cubicBezTo>
                  <a:cubicBezTo>
                    <a:pt x="52017" y="260077"/>
                    <a:pt x="45669" y="263049"/>
                    <a:pt x="38212" y="263049"/>
                  </a:cubicBezTo>
                  <a:cubicBezTo>
                    <a:pt x="34665" y="263049"/>
                    <a:pt x="31450" y="262344"/>
                    <a:pt x="28568" y="260933"/>
                  </a:cubicBezTo>
                  <a:cubicBezTo>
                    <a:pt x="25686" y="259522"/>
                    <a:pt x="22653" y="257104"/>
                    <a:pt x="19469" y="253678"/>
                  </a:cubicBezTo>
                  <a:lnTo>
                    <a:pt x="19469" y="286025"/>
                  </a:lnTo>
                  <a:lnTo>
                    <a:pt x="2479" y="286025"/>
                  </a:lnTo>
                  <a:lnTo>
                    <a:pt x="2479" y="197388"/>
                  </a:lnTo>
                  <a:lnTo>
                    <a:pt x="18320" y="197388"/>
                  </a:lnTo>
                  <a:lnTo>
                    <a:pt x="18320" y="206820"/>
                  </a:lnTo>
                  <a:cubicBezTo>
                    <a:pt x="20376" y="203596"/>
                    <a:pt x="23157" y="200976"/>
                    <a:pt x="26664" y="198960"/>
                  </a:cubicBezTo>
                  <a:cubicBezTo>
                    <a:pt x="30171" y="196945"/>
                    <a:pt x="34060" y="195937"/>
                    <a:pt x="38333" y="195937"/>
                  </a:cubicBezTo>
                  <a:close/>
                  <a:moveTo>
                    <a:pt x="325599" y="174715"/>
                  </a:moveTo>
                  <a:lnTo>
                    <a:pt x="325599" y="197388"/>
                  </a:lnTo>
                  <a:lnTo>
                    <a:pt x="337208" y="197388"/>
                  </a:lnTo>
                  <a:lnTo>
                    <a:pt x="337208" y="210932"/>
                  </a:lnTo>
                  <a:lnTo>
                    <a:pt x="325599" y="210932"/>
                  </a:lnTo>
                  <a:lnTo>
                    <a:pt x="325599" y="236809"/>
                  </a:lnTo>
                  <a:cubicBezTo>
                    <a:pt x="325599" y="242049"/>
                    <a:pt x="325710" y="245102"/>
                    <a:pt x="325932" y="245969"/>
                  </a:cubicBezTo>
                  <a:cubicBezTo>
                    <a:pt x="326153" y="246836"/>
                    <a:pt x="326657" y="247551"/>
                    <a:pt x="327443" y="248115"/>
                  </a:cubicBezTo>
                  <a:cubicBezTo>
                    <a:pt x="328229" y="248680"/>
                    <a:pt x="329186" y="248962"/>
                    <a:pt x="330315" y="248962"/>
                  </a:cubicBezTo>
                  <a:cubicBezTo>
                    <a:pt x="331887" y="248962"/>
                    <a:pt x="334164" y="248418"/>
                    <a:pt x="337147" y="247329"/>
                  </a:cubicBezTo>
                  <a:lnTo>
                    <a:pt x="338598" y="260510"/>
                  </a:lnTo>
                  <a:cubicBezTo>
                    <a:pt x="334648" y="262203"/>
                    <a:pt x="330174" y="263049"/>
                    <a:pt x="325176" y="263049"/>
                  </a:cubicBezTo>
                  <a:cubicBezTo>
                    <a:pt x="322112" y="263049"/>
                    <a:pt x="319351" y="262535"/>
                    <a:pt x="316893" y="261508"/>
                  </a:cubicBezTo>
                  <a:cubicBezTo>
                    <a:pt x="314434" y="260480"/>
                    <a:pt x="312630" y="259150"/>
                    <a:pt x="311481" y="257517"/>
                  </a:cubicBezTo>
                  <a:cubicBezTo>
                    <a:pt x="310333" y="255885"/>
                    <a:pt x="309536" y="253678"/>
                    <a:pt x="309093" y="250897"/>
                  </a:cubicBezTo>
                  <a:cubicBezTo>
                    <a:pt x="308730" y="248921"/>
                    <a:pt x="308549" y="244931"/>
                    <a:pt x="308549" y="238925"/>
                  </a:cubicBezTo>
                  <a:lnTo>
                    <a:pt x="308549" y="210932"/>
                  </a:lnTo>
                  <a:lnTo>
                    <a:pt x="300749" y="210932"/>
                  </a:lnTo>
                  <a:lnTo>
                    <a:pt x="300749" y="197388"/>
                  </a:lnTo>
                  <a:lnTo>
                    <a:pt x="308549" y="197388"/>
                  </a:lnTo>
                  <a:lnTo>
                    <a:pt x="308549" y="184631"/>
                  </a:lnTo>
                  <a:close/>
                  <a:moveTo>
                    <a:pt x="249399" y="174715"/>
                  </a:moveTo>
                  <a:lnTo>
                    <a:pt x="249399" y="197388"/>
                  </a:lnTo>
                  <a:lnTo>
                    <a:pt x="261008" y="197388"/>
                  </a:lnTo>
                  <a:lnTo>
                    <a:pt x="261008" y="210932"/>
                  </a:lnTo>
                  <a:lnTo>
                    <a:pt x="249399" y="210932"/>
                  </a:lnTo>
                  <a:lnTo>
                    <a:pt x="249399" y="236809"/>
                  </a:lnTo>
                  <a:cubicBezTo>
                    <a:pt x="249399" y="242049"/>
                    <a:pt x="249510" y="245102"/>
                    <a:pt x="249732" y="245969"/>
                  </a:cubicBezTo>
                  <a:cubicBezTo>
                    <a:pt x="249953" y="246836"/>
                    <a:pt x="250457" y="247551"/>
                    <a:pt x="251243" y="248115"/>
                  </a:cubicBezTo>
                  <a:cubicBezTo>
                    <a:pt x="252029" y="248680"/>
                    <a:pt x="252986" y="248962"/>
                    <a:pt x="254115" y="248962"/>
                  </a:cubicBezTo>
                  <a:cubicBezTo>
                    <a:pt x="255687" y="248962"/>
                    <a:pt x="257964" y="248418"/>
                    <a:pt x="260947" y="247329"/>
                  </a:cubicBezTo>
                  <a:lnTo>
                    <a:pt x="262398" y="260510"/>
                  </a:lnTo>
                  <a:cubicBezTo>
                    <a:pt x="258448" y="262203"/>
                    <a:pt x="253974" y="263049"/>
                    <a:pt x="248976" y="263049"/>
                  </a:cubicBezTo>
                  <a:cubicBezTo>
                    <a:pt x="245912" y="263049"/>
                    <a:pt x="243151" y="262535"/>
                    <a:pt x="240693" y="261508"/>
                  </a:cubicBezTo>
                  <a:cubicBezTo>
                    <a:pt x="238234" y="260480"/>
                    <a:pt x="236430" y="259150"/>
                    <a:pt x="235281" y="257517"/>
                  </a:cubicBezTo>
                  <a:cubicBezTo>
                    <a:pt x="234133" y="255885"/>
                    <a:pt x="233336" y="253678"/>
                    <a:pt x="232893" y="250897"/>
                  </a:cubicBezTo>
                  <a:cubicBezTo>
                    <a:pt x="232530" y="248921"/>
                    <a:pt x="232349" y="244931"/>
                    <a:pt x="232349" y="238925"/>
                  </a:cubicBezTo>
                  <a:lnTo>
                    <a:pt x="232349" y="210932"/>
                  </a:lnTo>
                  <a:lnTo>
                    <a:pt x="224549" y="210932"/>
                  </a:lnTo>
                  <a:lnTo>
                    <a:pt x="224549" y="197388"/>
                  </a:lnTo>
                  <a:lnTo>
                    <a:pt x="232349" y="197388"/>
                  </a:lnTo>
                  <a:lnTo>
                    <a:pt x="232349" y="184631"/>
                  </a:lnTo>
                  <a:close/>
                  <a:moveTo>
                    <a:pt x="841163" y="172962"/>
                  </a:moveTo>
                  <a:lnTo>
                    <a:pt x="858153" y="172962"/>
                  </a:lnTo>
                  <a:lnTo>
                    <a:pt x="858153" y="188682"/>
                  </a:lnTo>
                  <a:lnTo>
                    <a:pt x="841163" y="188682"/>
                  </a:lnTo>
                  <a:close/>
                  <a:moveTo>
                    <a:pt x="688702" y="172962"/>
                  </a:moveTo>
                  <a:lnTo>
                    <a:pt x="705692" y="172962"/>
                  </a:lnTo>
                  <a:lnTo>
                    <a:pt x="705692" y="205551"/>
                  </a:lnTo>
                  <a:cubicBezTo>
                    <a:pt x="711174" y="199142"/>
                    <a:pt x="717724" y="195937"/>
                    <a:pt x="725342" y="195937"/>
                  </a:cubicBezTo>
                  <a:cubicBezTo>
                    <a:pt x="729252" y="195937"/>
                    <a:pt x="732779" y="196663"/>
                    <a:pt x="735923" y="198114"/>
                  </a:cubicBezTo>
                  <a:cubicBezTo>
                    <a:pt x="739067" y="199565"/>
                    <a:pt x="741435" y="201419"/>
                    <a:pt x="743027" y="203676"/>
                  </a:cubicBezTo>
                  <a:cubicBezTo>
                    <a:pt x="744619" y="205933"/>
                    <a:pt x="745707" y="208433"/>
                    <a:pt x="746292" y="211173"/>
                  </a:cubicBezTo>
                  <a:cubicBezTo>
                    <a:pt x="746876" y="213914"/>
                    <a:pt x="747169" y="218167"/>
                    <a:pt x="747169" y="223931"/>
                  </a:cubicBezTo>
                  <a:lnTo>
                    <a:pt x="747169" y="261598"/>
                  </a:lnTo>
                  <a:lnTo>
                    <a:pt x="730179" y="261598"/>
                  </a:lnTo>
                  <a:lnTo>
                    <a:pt x="730179" y="227679"/>
                  </a:lnTo>
                  <a:cubicBezTo>
                    <a:pt x="730179" y="220948"/>
                    <a:pt x="729856" y="216675"/>
                    <a:pt x="729212" y="214862"/>
                  </a:cubicBezTo>
                  <a:cubicBezTo>
                    <a:pt x="728567" y="213048"/>
                    <a:pt x="727428" y="211607"/>
                    <a:pt x="725796" y="210539"/>
                  </a:cubicBezTo>
                  <a:cubicBezTo>
                    <a:pt x="724163" y="209470"/>
                    <a:pt x="722117" y="208936"/>
                    <a:pt x="719659" y="208936"/>
                  </a:cubicBezTo>
                  <a:cubicBezTo>
                    <a:pt x="716837" y="208936"/>
                    <a:pt x="714318" y="209622"/>
                    <a:pt x="712101" y="210992"/>
                  </a:cubicBezTo>
                  <a:cubicBezTo>
                    <a:pt x="709884" y="212362"/>
                    <a:pt x="708262" y="214428"/>
                    <a:pt x="707234" y="217189"/>
                  </a:cubicBezTo>
                  <a:cubicBezTo>
                    <a:pt x="706206" y="219950"/>
                    <a:pt x="705692" y="224032"/>
                    <a:pt x="705692" y="229433"/>
                  </a:cubicBezTo>
                  <a:lnTo>
                    <a:pt x="705692" y="261598"/>
                  </a:lnTo>
                  <a:lnTo>
                    <a:pt x="688702" y="261598"/>
                  </a:lnTo>
                  <a:close/>
                  <a:moveTo>
                    <a:pt x="393488" y="172962"/>
                  </a:moveTo>
                  <a:lnTo>
                    <a:pt x="410478" y="172962"/>
                  </a:lnTo>
                  <a:lnTo>
                    <a:pt x="410478" y="188682"/>
                  </a:lnTo>
                  <a:lnTo>
                    <a:pt x="393488" y="188682"/>
                  </a:lnTo>
                  <a:close/>
                  <a:moveTo>
                    <a:pt x="79102" y="172962"/>
                  </a:moveTo>
                  <a:lnTo>
                    <a:pt x="96092" y="172962"/>
                  </a:lnTo>
                  <a:lnTo>
                    <a:pt x="96092" y="205551"/>
                  </a:lnTo>
                  <a:cubicBezTo>
                    <a:pt x="101574" y="199142"/>
                    <a:pt x="108124" y="195937"/>
                    <a:pt x="115742" y="195937"/>
                  </a:cubicBezTo>
                  <a:cubicBezTo>
                    <a:pt x="119652" y="195937"/>
                    <a:pt x="123179" y="196663"/>
                    <a:pt x="126323" y="198114"/>
                  </a:cubicBezTo>
                  <a:cubicBezTo>
                    <a:pt x="129467" y="199565"/>
                    <a:pt x="131835" y="201419"/>
                    <a:pt x="133427" y="203676"/>
                  </a:cubicBezTo>
                  <a:cubicBezTo>
                    <a:pt x="135019" y="205933"/>
                    <a:pt x="136107" y="208433"/>
                    <a:pt x="136692" y="211173"/>
                  </a:cubicBezTo>
                  <a:cubicBezTo>
                    <a:pt x="137276" y="213914"/>
                    <a:pt x="137569" y="218167"/>
                    <a:pt x="137569" y="223931"/>
                  </a:cubicBezTo>
                  <a:lnTo>
                    <a:pt x="137569" y="261598"/>
                  </a:lnTo>
                  <a:lnTo>
                    <a:pt x="120579" y="261598"/>
                  </a:lnTo>
                  <a:lnTo>
                    <a:pt x="120579" y="227679"/>
                  </a:lnTo>
                  <a:cubicBezTo>
                    <a:pt x="120579" y="220948"/>
                    <a:pt x="120256" y="216675"/>
                    <a:pt x="119612" y="214862"/>
                  </a:cubicBezTo>
                  <a:cubicBezTo>
                    <a:pt x="118967" y="213048"/>
                    <a:pt x="117828" y="211607"/>
                    <a:pt x="116195" y="210539"/>
                  </a:cubicBezTo>
                  <a:cubicBezTo>
                    <a:pt x="114563" y="209470"/>
                    <a:pt x="112517" y="208936"/>
                    <a:pt x="110059" y="208936"/>
                  </a:cubicBezTo>
                  <a:cubicBezTo>
                    <a:pt x="107237" y="208936"/>
                    <a:pt x="104718" y="209622"/>
                    <a:pt x="102501" y="210992"/>
                  </a:cubicBezTo>
                  <a:cubicBezTo>
                    <a:pt x="100284" y="212362"/>
                    <a:pt x="98662" y="214428"/>
                    <a:pt x="97634" y="217189"/>
                  </a:cubicBezTo>
                  <a:cubicBezTo>
                    <a:pt x="96606" y="219950"/>
                    <a:pt x="96092" y="224032"/>
                    <a:pt x="96092" y="229433"/>
                  </a:cubicBezTo>
                  <a:lnTo>
                    <a:pt x="96092" y="261598"/>
                  </a:lnTo>
                  <a:lnTo>
                    <a:pt x="79102" y="261598"/>
                  </a:lnTo>
                  <a:close/>
                  <a:moveTo>
                    <a:pt x="786366" y="171450"/>
                  </a:moveTo>
                  <a:lnTo>
                    <a:pt x="802086" y="171450"/>
                  </a:lnTo>
                  <a:lnTo>
                    <a:pt x="814602" y="189286"/>
                  </a:lnTo>
                  <a:lnTo>
                    <a:pt x="800937" y="189286"/>
                  </a:lnTo>
                  <a:lnTo>
                    <a:pt x="793924" y="180278"/>
                  </a:lnTo>
                  <a:lnTo>
                    <a:pt x="787394" y="189286"/>
                  </a:lnTo>
                  <a:lnTo>
                    <a:pt x="773669" y="189286"/>
                  </a:lnTo>
                  <a:close/>
                  <a:moveTo>
                    <a:pt x="448880" y="171450"/>
                  </a:moveTo>
                  <a:lnTo>
                    <a:pt x="464600" y="171450"/>
                  </a:lnTo>
                  <a:lnTo>
                    <a:pt x="477115" y="189286"/>
                  </a:lnTo>
                  <a:lnTo>
                    <a:pt x="463451" y="189286"/>
                  </a:lnTo>
                  <a:lnTo>
                    <a:pt x="456438" y="180278"/>
                  </a:lnTo>
                  <a:lnTo>
                    <a:pt x="449908" y="189286"/>
                  </a:lnTo>
                  <a:lnTo>
                    <a:pt x="436183" y="189286"/>
                  </a:lnTo>
                  <a:close/>
                  <a:moveTo>
                    <a:pt x="180757" y="171450"/>
                  </a:moveTo>
                  <a:lnTo>
                    <a:pt x="199802" y="171450"/>
                  </a:lnTo>
                  <a:lnTo>
                    <a:pt x="183175" y="189528"/>
                  </a:lnTo>
                  <a:lnTo>
                    <a:pt x="172413" y="189528"/>
                  </a:lnTo>
                  <a:close/>
                  <a:moveTo>
                    <a:pt x="453354" y="149503"/>
                  </a:moveTo>
                  <a:cubicBezTo>
                    <a:pt x="458312" y="149543"/>
                    <a:pt x="462363" y="150349"/>
                    <a:pt x="465507" y="151921"/>
                  </a:cubicBezTo>
                  <a:cubicBezTo>
                    <a:pt x="468973" y="153614"/>
                    <a:pt x="470747" y="155972"/>
                    <a:pt x="470827" y="158995"/>
                  </a:cubicBezTo>
                  <a:cubicBezTo>
                    <a:pt x="470989" y="163187"/>
                    <a:pt x="467321" y="165747"/>
                    <a:pt x="459823" y="166674"/>
                  </a:cubicBezTo>
                  <a:lnTo>
                    <a:pt x="459823" y="169697"/>
                  </a:lnTo>
                  <a:lnTo>
                    <a:pt x="453052" y="169697"/>
                  </a:lnTo>
                  <a:lnTo>
                    <a:pt x="453052" y="163046"/>
                  </a:lnTo>
                  <a:cubicBezTo>
                    <a:pt x="455349" y="162804"/>
                    <a:pt x="456820" y="162583"/>
                    <a:pt x="457465" y="162381"/>
                  </a:cubicBezTo>
                  <a:cubicBezTo>
                    <a:pt x="459602" y="161857"/>
                    <a:pt x="460690" y="160930"/>
                    <a:pt x="460730" y="159600"/>
                  </a:cubicBezTo>
                  <a:cubicBezTo>
                    <a:pt x="460771" y="158673"/>
                    <a:pt x="460206" y="157887"/>
                    <a:pt x="459037" y="157242"/>
                  </a:cubicBezTo>
                  <a:cubicBezTo>
                    <a:pt x="457344" y="156315"/>
                    <a:pt x="454664" y="155851"/>
                    <a:pt x="450996" y="155851"/>
                  </a:cubicBezTo>
                  <a:cubicBezTo>
                    <a:pt x="449746" y="155851"/>
                    <a:pt x="447852" y="155932"/>
                    <a:pt x="445313" y="156093"/>
                  </a:cubicBezTo>
                  <a:lnTo>
                    <a:pt x="444648" y="149926"/>
                  </a:lnTo>
                  <a:cubicBezTo>
                    <a:pt x="446220" y="149604"/>
                    <a:pt x="449122" y="149462"/>
                    <a:pt x="453354" y="149503"/>
                  </a:cubicBezTo>
                  <a:close/>
                  <a:moveTo>
                    <a:pt x="446159" y="97404"/>
                  </a:moveTo>
                  <a:lnTo>
                    <a:pt x="463149" y="97404"/>
                  </a:lnTo>
                  <a:lnTo>
                    <a:pt x="463149" y="114393"/>
                  </a:lnTo>
                  <a:lnTo>
                    <a:pt x="446159" y="114393"/>
                  </a:lnTo>
                  <a:close/>
                  <a:moveTo>
                    <a:pt x="467018" y="59313"/>
                  </a:moveTo>
                  <a:cubicBezTo>
                    <a:pt x="464842" y="60038"/>
                    <a:pt x="461395" y="60905"/>
                    <a:pt x="456679" y="61913"/>
                  </a:cubicBezTo>
                  <a:cubicBezTo>
                    <a:pt x="451963" y="62920"/>
                    <a:pt x="448880" y="63908"/>
                    <a:pt x="447429" y="64875"/>
                  </a:cubicBezTo>
                  <a:cubicBezTo>
                    <a:pt x="445212" y="66447"/>
                    <a:pt x="444103" y="68443"/>
                    <a:pt x="444103" y="70861"/>
                  </a:cubicBezTo>
                  <a:cubicBezTo>
                    <a:pt x="444103" y="73239"/>
                    <a:pt x="444990" y="75295"/>
                    <a:pt x="446764" y="77028"/>
                  </a:cubicBezTo>
                  <a:cubicBezTo>
                    <a:pt x="448537" y="78761"/>
                    <a:pt x="450794" y="79628"/>
                    <a:pt x="453535" y="79628"/>
                  </a:cubicBezTo>
                  <a:cubicBezTo>
                    <a:pt x="456599" y="79628"/>
                    <a:pt x="459521" y="78620"/>
                    <a:pt x="462302" y="76605"/>
                  </a:cubicBezTo>
                  <a:cubicBezTo>
                    <a:pt x="464358" y="75073"/>
                    <a:pt x="465708" y="73199"/>
                    <a:pt x="466353" y="70982"/>
                  </a:cubicBezTo>
                  <a:cubicBezTo>
                    <a:pt x="466797" y="69531"/>
                    <a:pt x="467018" y="66770"/>
                    <a:pt x="467018" y="62699"/>
                  </a:cubicBezTo>
                  <a:close/>
                  <a:moveTo>
                    <a:pt x="171743" y="59313"/>
                  </a:moveTo>
                  <a:cubicBezTo>
                    <a:pt x="169567" y="60038"/>
                    <a:pt x="166120" y="60905"/>
                    <a:pt x="161404" y="61913"/>
                  </a:cubicBezTo>
                  <a:cubicBezTo>
                    <a:pt x="156688" y="62920"/>
                    <a:pt x="153605" y="63908"/>
                    <a:pt x="152154" y="64875"/>
                  </a:cubicBezTo>
                  <a:cubicBezTo>
                    <a:pt x="149937" y="66447"/>
                    <a:pt x="148828" y="68443"/>
                    <a:pt x="148828" y="70861"/>
                  </a:cubicBezTo>
                  <a:cubicBezTo>
                    <a:pt x="148828" y="73239"/>
                    <a:pt x="149715" y="75295"/>
                    <a:pt x="151489" y="77028"/>
                  </a:cubicBezTo>
                  <a:cubicBezTo>
                    <a:pt x="153262" y="78761"/>
                    <a:pt x="155519" y="79628"/>
                    <a:pt x="158260" y="79628"/>
                  </a:cubicBezTo>
                  <a:cubicBezTo>
                    <a:pt x="161324" y="79628"/>
                    <a:pt x="164246" y="78620"/>
                    <a:pt x="167027" y="76605"/>
                  </a:cubicBezTo>
                  <a:cubicBezTo>
                    <a:pt x="169083" y="75073"/>
                    <a:pt x="170433" y="73199"/>
                    <a:pt x="171078" y="70982"/>
                  </a:cubicBezTo>
                  <a:cubicBezTo>
                    <a:pt x="171522" y="69531"/>
                    <a:pt x="171743" y="66770"/>
                    <a:pt x="171743" y="62699"/>
                  </a:cubicBezTo>
                  <a:close/>
                  <a:moveTo>
                    <a:pt x="384591" y="38333"/>
                  </a:moveTo>
                  <a:cubicBezTo>
                    <a:pt x="380157" y="38333"/>
                    <a:pt x="376428" y="40026"/>
                    <a:pt x="373405" y="43412"/>
                  </a:cubicBezTo>
                  <a:cubicBezTo>
                    <a:pt x="370382" y="46797"/>
                    <a:pt x="368871" y="51675"/>
                    <a:pt x="368871" y="58043"/>
                  </a:cubicBezTo>
                  <a:cubicBezTo>
                    <a:pt x="368871" y="64412"/>
                    <a:pt x="370382" y="69289"/>
                    <a:pt x="373405" y="72675"/>
                  </a:cubicBezTo>
                  <a:cubicBezTo>
                    <a:pt x="376428" y="76061"/>
                    <a:pt x="380157" y="77754"/>
                    <a:pt x="384591" y="77754"/>
                  </a:cubicBezTo>
                  <a:cubicBezTo>
                    <a:pt x="389025" y="77754"/>
                    <a:pt x="392743" y="76061"/>
                    <a:pt x="395746" y="72675"/>
                  </a:cubicBezTo>
                  <a:cubicBezTo>
                    <a:pt x="398749" y="69289"/>
                    <a:pt x="400250" y="64372"/>
                    <a:pt x="400250" y="57922"/>
                  </a:cubicBezTo>
                  <a:cubicBezTo>
                    <a:pt x="400250" y="51634"/>
                    <a:pt x="398749" y="46797"/>
                    <a:pt x="395746" y="43412"/>
                  </a:cubicBezTo>
                  <a:cubicBezTo>
                    <a:pt x="392743" y="40026"/>
                    <a:pt x="389025" y="38333"/>
                    <a:pt x="384591" y="38333"/>
                  </a:cubicBezTo>
                  <a:close/>
                  <a:moveTo>
                    <a:pt x="306940" y="37486"/>
                  </a:moveTo>
                  <a:cubicBezTo>
                    <a:pt x="302909" y="37486"/>
                    <a:pt x="299533" y="39089"/>
                    <a:pt x="296812" y="42293"/>
                  </a:cubicBezTo>
                  <a:cubicBezTo>
                    <a:pt x="294092" y="45497"/>
                    <a:pt x="292731" y="50284"/>
                    <a:pt x="292731" y="56653"/>
                  </a:cubicBezTo>
                  <a:cubicBezTo>
                    <a:pt x="292731" y="63505"/>
                    <a:pt x="293679" y="68463"/>
                    <a:pt x="295573" y="71526"/>
                  </a:cubicBezTo>
                  <a:cubicBezTo>
                    <a:pt x="298314" y="75960"/>
                    <a:pt x="302143" y="78177"/>
                    <a:pt x="307061" y="78177"/>
                  </a:cubicBezTo>
                  <a:cubicBezTo>
                    <a:pt x="310970" y="78177"/>
                    <a:pt x="314296" y="76514"/>
                    <a:pt x="317037" y="73189"/>
                  </a:cubicBezTo>
                  <a:cubicBezTo>
                    <a:pt x="319778" y="69863"/>
                    <a:pt x="321148" y="64896"/>
                    <a:pt x="321148" y="58285"/>
                  </a:cubicBezTo>
                  <a:cubicBezTo>
                    <a:pt x="321148" y="50909"/>
                    <a:pt x="319818" y="45598"/>
                    <a:pt x="317158" y="42353"/>
                  </a:cubicBezTo>
                  <a:cubicBezTo>
                    <a:pt x="314497" y="39109"/>
                    <a:pt x="311091" y="37486"/>
                    <a:pt x="306940" y="37486"/>
                  </a:cubicBezTo>
                  <a:close/>
                  <a:moveTo>
                    <a:pt x="212513" y="25938"/>
                  </a:moveTo>
                  <a:lnTo>
                    <a:pt x="229503" y="25938"/>
                  </a:lnTo>
                  <a:lnTo>
                    <a:pt x="229503" y="90148"/>
                  </a:lnTo>
                  <a:lnTo>
                    <a:pt x="212513" y="90148"/>
                  </a:lnTo>
                  <a:close/>
                  <a:moveTo>
                    <a:pt x="98213" y="25938"/>
                  </a:moveTo>
                  <a:lnTo>
                    <a:pt x="115203" y="25938"/>
                  </a:lnTo>
                  <a:lnTo>
                    <a:pt x="115203" y="90148"/>
                  </a:lnTo>
                  <a:lnTo>
                    <a:pt x="98213" y="90148"/>
                  </a:lnTo>
                  <a:close/>
                  <a:moveTo>
                    <a:pt x="544609" y="24487"/>
                  </a:moveTo>
                  <a:cubicBezTo>
                    <a:pt x="548358" y="24487"/>
                    <a:pt x="551784" y="25162"/>
                    <a:pt x="554887" y="26513"/>
                  </a:cubicBezTo>
                  <a:cubicBezTo>
                    <a:pt x="557991" y="27863"/>
                    <a:pt x="560339" y="29586"/>
                    <a:pt x="561931" y="31682"/>
                  </a:cubicBezTo>
                  <a:cubicBezTo>
                    <a:pt x="563523" y="33778"/>
                    <a:pt x="564632" y="36156"/>
                    <a:pt x="565256" y="38816"/>
                  </a:cubicBezTo>
                  <a:cubicBezTo>
                    <a:pt x="565881" y="41477"/>
                    <a:pt x="566194" y="45286"/>
                    <a:pt x="566194" y="50244"/>
                  </a:cubicBezTo>
                  <a:lnTo>
                    <a:pt x="566194" y="90148"/>
                  </a:lnTo>
                  <a:lnTo>
                    <a:pt x="549204" y="90148"/>
                  </a:lnTo>
                  <a:lnTo>
                    <a:pt x="549204" y="57378"/>
                  </a:lnTo>
                  <a:cubicBezTo>
                    <a:pt x="549204" y="50445"/>
                    <a:pt x="548841" y="45961"/>
                    <a:pt x="548116" y="43925"/>
                  </a:cubicBezTo>
                  <a:cubicBezTo>
                    <a:pt x="547390" y="41890"/>
                    <a:pt x="546211" y="40308"/>
                    <a:pt x="544579" y="39179"/>
                  </a:cubicBezTo>
                  <a:cubicBezTo>
                    <a:pt x="542946" y="38051"/>
                    <a:pt x="540981" y="37486"/>
                    <a:pt x="538684" y="37486"/>
                  </a:cubicBezTo>
                  <a:cubicBezTo>
                    <a:pt x="535741" y="37486"/>
                    <a:pt x="533101" y="38292"/>
                    <a:pt x="530763" y="39905"/>
                  </a:cubicBezTo>
                  <a:cubicBezTo>
                    <a:pt x="528425" y="41517"/>
                    <a:pt x="526823" y="43653"/>
                    <a:pt x="525957" y="46314"/>
                  </a:cubicBezTo>
                  <a:cubicBezTo>
                    <a:pt x="525090" y="48974"/>
                    <a:pt x="524657" y="53892"/>
                    <a:pt x="524657" y="61066"/>
                  </a:cubicBezTo>
                  <a:lnTo>
                    <a:pt x="524657" y="90148"/>
                  </a:lnTo>
                  <a:lnTo>
                    <a:pt x="507667" y="90148"/>
                  </a:lnTo>
                  <a:lnTo>
                    <a:pt x="507667" y="25938"/>
                  </a:lnTo>
                  <a:lnTo>
                    <a:pt x="523447" y="25938"/>
                  </a:lnTo>
                  <a:lnTo>
                    <a:pt x="523447" y="35370"/>
                  </a:lnTo>
                  <a:cubicBezTo>
                    <a:pt x="529050" y="28115"/>
                    <a:pt x="536104" y="24487"/>
                    <a:pt x="544609" y="24487"/>
                  </a:cubicBezTo>
                  <a:close/>
                  <a:moveTo>
                    <a:pt x="456679" y="24487"/>
                  </a:moveTo>
                  <a:cubicBezTo>
                    <a:pt x="464257" y="24487"/>
                    <a:pt x="469900" y="25384"/>
                    <a:pt x="473609" y="27178"/>
                  </a:cubicBezTo>
                  <a:cubicBezTo>
                    <a:pt x="477317" y="28971"/>
                    <a:pt x="479927" y="31249"/>
                    <a:pt x="481438" y="34010"/>
                  </a:cubicBezTo>
                  <a:cubicBezTo>
                    <a:pt x="482950" y="36771"/>
                    <a:pt x="483706" y="41840"/>
                    <a:pt x="483706" y="49216"/>
                  </a:cubicBezTo>
                  <a:lnTo>
                    <a:pt x="483524" y="69047"/>
                  </a:lnTo>
                  <a:cubicBezTo>
                    <a:pt x="483524" y="74690"/>
                    <a:pt x="483796" y="78852"/>
                    <a:pt x="484341" y="81532"/>
                  </a:cubicBezTo>
                  <a:cubicBezTo>
                    <a:pt x="484885" y="84213"/>
                    <a:pt x="485902" y="87085"/>
                    <a:pt x="487394" y="90148"/>
                  </a:cubicBezTo>
                  <a:lnTo>
                    <a:pt x="470586" y="90148"/>
                  </a:lnTo>
                  <a:cubicBezTo>
                    <a:pt x="470142" y="89020"/>
                    <a:pt x="469598" y="87347"/>
                    <a:pt x="468953" y="85130"/>
                  </a:cubicBezTo>
                  <a:cubicBezTo>
                    <a:pt x="468671" y="84122"/>
                    <a:pt x="468469" y="83457"/>
                    <a:pt x="468348" y="83135"/>
                  </a:cubicBezTo>
                  <a:cubicBezTo>
                    <a:pt x="465446" y="85956"/>
                    <a:pt x="462343" y="88072"/>
                    <a:pt x="459037" y="89483"/>
                  </a:cubicBezTo>
                  <a:cubicBezTo>
                    <a:pt x="455732" y="90894"/>
                    <a:pt x="452205" y="91599"/>
                    <a:pt x="448457" y="91599"/>
                  </a:cubicBezTo>
                  <a:cubicBezTo>
                    <a:pt x="441846" y="91599"/>
                    <a:pt x="436636" y="89806"/>
                    <a:pt x="432827" y="86218"/>
                  </a:cubicBezTo>
                  <a:cubicBezTo>
                    <a:pt x="429018" y="82631"/>
                    <a:pt x="427114" y="78096"/>
                    <a:pt x="427114" y="72614"/>
                  </a:cubicBezTo>
                  <a:cubicBezTo>
                    <a:pt x="427114" y="68987"/>
                    <a:pt x="427980" y="65752"/>
                    <a:pt x="429714" y="62910"/>
                  </a:cubicBezTo>
                  <a:cubicBezTo>
                    <a:pt x="431447" y="60069"/>
                    <a:pt x="433875" y="57892"/>
                    <a:pt x="436999" y="56381"/>
                  </a:cubicBezTo>
                  <a:cubicBezTo>
                    <a:pt x="440123" y="54869"/>
                    <a:pt x="444627" y="53549"/>
                    <a:pt x="450512" y="52420"/>
                  </a:cubicBezTo>
                  <a:cubicBezTo>
                    <a:pt x="458453" y="50929"/>
                    <a:pt x="463955" y="49538"/>
                    <a:pt x="467018" y="48248"/>
                  </a:cubicBezTo>
                  <a:lnTo>
                    <a:pt x="467018" y="46556"/>
                  </a:lnTo>
                  <a:cubicBezTo>
                    <a:pt x="467018" y="43291"/>
                    <a:pt x="466212" y="40963"/>
                    <a:pt x="464600" y="39572"/>
                  </a:cubicBezTo>
                  <a:cubicBezTo>
                    <a:pt x="462988" y="38182"/>
                    <a:pt x="459944" y="37486"/>
                    <a:pt x="455470" y="37486"/>
                  </a:cubicBezTo>
                  <a:cubicBezTo>
                    <a:pt x="452447" y="37486"/>
                    <a:pt x="450089" y="38081"/>
                    <a:pt x="448396" y="39270"/>
                  </a:cubicBezTo>
                  <a:cubicBezTo>
                    <a:pt x="446703" y="40459"/>
                    <a:pt x="445333" y="42545"/>
                    <a:pt x="444285" y="45528"/>
                  </a:cubicBezTo>
                  <a:lnTo>
                    <a:pt x="428867" y="42746"/>
                  </a:lnTo>
                  <a:cubicBezTo>
                    <a:pt x="430600" y="36539"/>
                    <a:pt x="433583" y="31944"/>
                    <a:pt x="437815" y="28961"/>
                  </a:cubicBezTo>
                  <a:cubicBezTo>
                    <a:pt x="442048" y="25979"/>
                    <a:pt x="448336" y="24487"/>
                    <a:pt x="456679" y="24487"/>
                  </a:cubicBezTo>
                  <a:close/>
                  <a:moveTo>
                    <a:pt x="384530" y="24487"/>
                  </a:moveTo>
                  <a:cubicBezTo>
                    <a:pt x="394244" y="24487"/>
                    <a:pt x="402205" y="27641"/>
                    <a:pt x="408413" y="33949"/>
                  </a:cubicBezTo>
                  <a:cubicBezTo>
                    <a:pt x="414620" y="40257"/>
                    <a:pt x="417724" y="48228"/>
                    <a:pt x="417724" y="57862"/>
                  </a:cubicBezTo>
                  <a:cubicBezTo>
                    <a:pt x="417724" y="67576"/>
                    <a:pt x="414590" y="75627"/>
                    <a:pt x="408322" y="82016"/>
                  </a:cubicBezTo>
                  <a:cubicBezTo>
                    <a:pt x="402054" y="88405"/>
                    <a:pt x="394164" y="91599"/>
                    <a:pt x="384651" y="91599"/>
                  </a:cubicBezTo>
                  <a:cubicBezTo>
                    <a:pt x="378766" y="91599"/>
                    <a:pt x="373154" y="90269"/>
                    <a:pt x="367813" y="87609"/>
                  </a:cubicBezTo>
                  <a:cubicBezTo>
                    <a:pt x="362472" y="84949"/>
                    <a:pt x="358411" y="81049"/>
                    <a:pt x="355630" y="75910"/>
                  </a:cubicBezTo>
                  <a:cubicBezTo>
                    <a:pt x="352849" y="70770"/>
                    <a:pt x="351458" y="64513"/>
                    <a:pt x="351458" y="57136"/>
                  </a:cubicBezTo>
                  <a:cubicBezTo>
                    <a:pt x="351458" y="51493"/>
                    <a:pt x="352849" y="46032"/>
                    <a:pt x="355630" y="40751"/>
                  </a:cubicBezTo>
                  <a:cubicBezTo>
                    <a:pt x="358411" y="35471"/>
                    <a:pt x="362351" y="31440"/>
                    <a:pt x="367450" y="28659"/>
                  </a:cubicBezTo>
                  <a:cubicBezTo>
                    <a:pt x="372549" y="25878"/>
                    <a:pt x="378242" y="24487"/>
                    <a:pt x="384530" y="24487"/>
                  </a:cubicBezTo>
                  <a:close/>
                  <a:moveTo>
                    <a:pt x="161404" y="24487"/>
                  </a:moveTo>
                  <a:cubicBezTo>
                    <a:pt x="168982" y="24487"/>
                    <a:pt x="174625" y="25384"/>
                    <a:pt x="178334" y="27178"/>
                  </a:cubicBezTo>
                  <a:cubicBezTo>
                    <a:pt x="182042" y="28971"/>
                    <a:pt x="184652" y="31249"/>
                    <a:pt x="186163" y="34010"/>
                  </a:cubicBezTo>
                  <a:cubicBezTo>
                    <a:pt x="187675" y="36771"/>
                    <a:pt x="188431" y="41840"/>
                    <a:pt x="188431" y="49216"/>
                  </a:cubicBezTo>
                  <a:lnTo>
                    <a:pt x="188249" y="69047"/>
                  </a:lnTo>
                  <a:cubicBezTo>
                    <a:pt x="188249" y="74690"/>
                    <a:pt x="188521" y="78852"/>
                    <a:pt x="189065" y="81532"/>
                  </a:cubicBezTo>
                  <a:cubicBezTo>
                    <a:pt x="189610" y="84213"/>
                    <a:pt x="190627" y="87085"/>
                    <a:pt x="192119" y="90148"/>
                  </a:cubicBezTo>
                  <a:lnTo>
                    <a:pt x="175311" y="90148"/>
                  </a:lnTo>
                  <a:cubicBezTo>
                    <a:pt x="174867" y="89020"/>
                    <a:pt x="174323" y="87347"/>
                    <a:pt x="173678" y="85130"/>
                  </a:cubicBezTo>
                  <a:cubicBezTo>
                    <a:pt x="173396" y="84122"/>
                    <a:pt x="173194" y="83457"/>
                    <a:pt x="173073" y="83135"/>
                  </a:cubicBezTo>
                  <a:cubicBezTo>
                    <a:pt x="170171" y="85956"/>
                    <a:pt x="167068" y="88072"/>
                    <a:pt x="163762" y="89483"/>
                  </a:cubicBezTo>
                  <a:cubicBezTo>
                    <a:pt x="160457" y="90894"/>
                    <a:pt x="156930" y="91599"/>
                    <a:pt x="153182" y="91599"/>
                  </a:cubicBezTo>
                  <a:cubicBezTo>
                    <a:pt x="146571" y="91599"/>
                    <a:pt x="141361" y="89806"/>
                    <a:pt x="137552" y="86218"/>
                  </a:cubicBezTo>
                  <a:cubicBezTo>
                    <a:pt x="133743" y="82631"/>
                    <a:pt x="131839" y="78096"/>
                    <a:pt x="131839" y="72614"/>
                  </a:cubicBezTo>
                  <a:cubicBezTo>
                    <a:pt x="131839" y="68987"/>
                    <a:pt x="132705" y="65752"/>
                    <a:pt x="134439" y="62910"/>
                  </a:cubicBezTo>
                  <a:cubicBezTo>
                    <a:pt x="136172" y="60069"/>
                    <a:pt x="138600" y="57892"/>
                    <a:pt x="141724" y="56381"/>
                  </a:cubicBezTo>
                  <a:cubicBezTo>
                    <a:pt x="144848" y="54869"/>
                    <a:pt x="149352" y="53549"/>
                    <a:pt x="155237" y="52420"/>
                  </a:cubicBezTo>
                  <a:cubicBezTo>
                    <a:pt x="163178" y="50929"/>
                    <a:pt x="168680" y="49538"/>
                    <a:pt x="171743" y="48248"/>
                  </a:cubicBezTo>
                  <a:lnTo>
                    <a:pt x="171743" y="46556"/>
                  </a:lnTo>
                  <a:cubicBezTo>
                    <a:pt x="171743" y="43291"/>
                    <a:pt x="170937" y="40963"/>
                    <a:pt x="169325" y="39572"/>
                  </a:cubicBezTo>
                  <a:cubicBezTo>
                    <a:pt x="167713" y="38182"/>
                    <a:pt x="164669" y="37486"/>
                    <a:pt x="160195" y="37486"/>
                  </a:cubicBezTo>
                  <a:cubicBezTo>
                    <a:pt x="157172" y="37486"/>
                    <a:pt x="154814" y="38081"/>
                    <a:pt x="153121" y="39270"/>
                  </a:cubicBezTo>
                  <a:cubicBezTo>
                    <a:pt x="151428" y="40459"/>
                    <a:pt x="150058" y="42545"/>
                    <a:pt x="149010" y="45528"/>
                  </a:cubicBezTo>
                  <a:lnTo>
                    <a:pt x="133592" y="42746"/>
                  </a:lnTo>
                  <a:cubicBezTo>
                    <a:pt x="135325" y="36539"/>
                    <a:pt x="138308" y="31944"/>
                    <a:pt x="142540" y="28961"/>
                  </a:cubicBezTo>
                  <a:cubicBezTo>
                    <a:pt x="146773" y="25979"/>
                    <a:pt x="153061" y="24487"/>
                    <a:pt x="161404" y="24487"/>
                  </a:cubicBezTo>
                  <a:close/>
                  <a:moveTo>
                    <a:pt x="321088" y="1512"/>
                  </a:moveTo>
                  <a:lnTo>
                    <a:pt x="338077" y="1512"/>
                  </a:lnTo>
                  <a:lnTo>
                    <a:pt x="338077" y="7800"/>
                  </a:lnTo>
                  <a:lnTo>
                    <a:pt x="344789" y="7800"/>
                  </a:lnTo>
                  <a:lnTo>
                    <a:pt x="344789" y="19106"/>
                  </a:lnTo>
                  <a:lnTo>
                    <a:pt x="338077" y="19106"/>
                  </a:lnTo>
                  <a:lnTo>
                    <a:pt x="338077" y="90148"/>
                  </a:lnTo>
                  <a:lnTo>
                    <a:pt x="322297" y="90148"/>
                  </a:lnTo>
                  <a:lnTo>
                    <a:pt x="322297" y="80716"/>
                  </a:lnTo>
                  <a:cubicBezTo>
                    <a:pt x="319677" y="84384"/>
                    <a:pt x="316583" y="87115"/>
                    <a:pt x="313016" y="88909"/>
                  </a:cubicBezTo>
                  <a:cubicBezTo>
                    <a:pt x="309449" y="90702"/>
                    <a:pt x="305851" y="91599"/>
                    <a:pt x="302224" y="91599"/>
                  </a:cubicBezTo>
                  <a:cubicBezTo>
                    <a:pt x="294847" y="91599"/>
                    <a:pt x="288529" y="88627"/>
                    <a:pt x="283269" y="82681"/>
                  </a:cubicBezTo>
                  <a:cubicBezTo>
                    <a:pt x="278009" y="76736"/>
                    <a:pt x="275379" y="68443"/>
                    <a:pt x="275379" y="57801"/>
                  </a:cubicBezTo>
                  <a:cubicBezTo>
                    <a:pt x="275379" y="46918"/>
                    <a:pt x="277938" y="38645"/>
                    <a:pt x="283057" y="32982"/>
                  </a:cubicBezTo>
                  <a:cubicBezTo>
                    <a:pt x="288177" y="27319"/>
                    <a:pt x="294646" y="24487"/>
                    <a:pt x="302466" y="24487"/>
                  </a:cubicBezTo>
                  <a:cubicBezTo>
                    <a:pt x="309640" y="24487"/>
                    <a:pt x="315848" y="27470"/>
                    <a:pt x="321088" y="33435"/>
                  </a:cubicBezTo>
                  <a:lnTo>
                    <a:pt x="321088" y="19106"/>
                  </a:lnTo>
                  <a:lnTo>
                    <a:pt x="302768" y="19106"/>
                  </a:lnTo>
                  <a:lnTo>
                    <a:pt x="302768" y="7800"/>
                  </a:lnTo>
                  <a:lnTo>
                    <a:pt x="321088" y="7800"/>
                  </a:lnTo>
                  <a:close/>
                  <a:moveTo>
                    <a:pt x="212513" y="1512"/>
                  </a:moveTo>
                  <a:lnTo>
                    <a:pt x="229503" y="1512"/>
                  </a:lnTo>
                  <a:lnTo>
                    <a:pt x="229503" y="17232"/>
                  </a:lnTo>
                  <a:lnTo>
                    <a:pt x="212513" y="17232"/>
                  </a:lnTo>
                  <a:close/>
                  <a:moveTo>
                    <a:pt x="98213" y="1512"/>
                  </a:moveTo>
                  <a:lnTo>
                    <a:pt x="115203" y="1512"/>
                  </a:lnTo>
                  <a:lnTo>
                    <a:pt x="115203" y="17232"/>
                  </a:lnTo>
                  <a:lnTo>
                    <a:pt x="98213" y="17232"/>
                  </a:lnTo>
                  <a:close/>
                  <a:moveTo>
                    <a:pt x="44016" y="0"/>
                  </a:moveTo>
                  <a:cubicBezTo>
                    <a:pt x="55020" y="0"/>
                    <a:pt x="63616" y="2308"/>
                    <a:pt x="69803" y="6923"/>
                  </a:cubicBezTo>
                  <a:cubicBezTo>
                    <a:pt x="75990" y="11538"/>
                    <a:pt x="79971" y="17917"/>
                    <a:pt x="81744" y="26059"/>
                  </a:cubicBezTo>
                  <a:lnTo>
                    <a:pt x="63968" y="29385"/>
                  </a:lnTo>
                  <a:cubicBezTo>
                    <a:pt x="62719" y="25031"/>
                    <a:pt x="60371" y="21595"/>
                    <a:pt x="56925" y="19076"/>
                  </a:cubicBezTo>
                  <a:cubicBezTo>
                    <a:pt x="53478" y="16557"/>
                    <a:pt x="49176" y="15297"/>
                    <a:pt x="44016" y="15297"/>
                  </a:cubicBezTo>
                  <a:cubicBezTo>
                    <a:pt x="36197" y="15297"/>
                    <a:pt x="29979" y="17776"/>
                    <a:pt x="25364" y="22734"/>
                  </a:cubicBezTo>
                  <a:cubicBezTo>
                    <a:pt x="20749" y="27692"/>
                    <a:pt x="18441" y="35048"/>
                    <a:pt x="18441" y="44802"/>
                  </a:cubicBezTo>
                  <a:cubicBezTo>
                    <a:pt x="18441" y="55322"/>
                    <a:pt x="20779" y="63213"/>
                    <a:pt x="25455" y="68473"/>
                  </a:cubicBezTo>
                  <a:cubicBezTo>
                    <a:pt x="30130" y="73733"/>
                    <a:pt x="36257" y="76363"/>
                    <a:pt x="43835" y="76363"/>
                  </a:cubicBezTo>
                  <a:cubicBezTo>
                    <a:pt x="47583" y="76363"/>
                    <a:pt x="51342" y="75627"/>
                    <a:pt x="55111" y="74156"/>
                  </a:cubicBezTo>
                  <a:cubicBezTo>
                    <a:pt x="58880" y="72685"/>
                    <a:pt x="62114" y="70901"/>
                    <a:pt x="64815" y="68805"/>
                  </a:cubicBezTo>
                  <a:lnTo>
                    <a:pt x="64815" y="57560"/>
                  </a:lnTo>
                  <a:lnTo>
                    <a:pt x="44318" y="57560"/>
                  </a:lnTo>
                  <a:lnTo>
                    <a:pt x="44318" y="42626"/>
                  </a:lnTo>
                  <a:lnTo>
                    <a:pt x="82893" y="42626"/>
                  </a:lnTo>
                  <a:lnTo>
                    <a:pt x="82893" y="77935"/>
                  </a:lnTo>
                  <a:cubicBezTo>
                    <a:pt x="79144" y="81563"/>
                    <a:pt x="73713" y="84757"/>
                    <a:pt x="66599" y="87518"/>
                  </a:cubicBezTo>
                  <a:cubicBezTo>
                    <a:pt x="59484" y="90279"/>
                    <a:pt x="52279" y="91660"/>
                    <a:pt x="44984" y="91660"/>
                  </a:cubicBezTo>
                  <a:cubicBezTo>
                    <a:pt x="35713" y="91660"/>
                    <a:pt x="27631" y="89715"/>
                    <a:pt x="20739" y="85825"/>
                  </a:cubicBezTo>
                  <a:cubicBezTo>
                    <a:pt x="13846" y="81936"/>
                    <a:pt x="8666" y="76373"/>
                    <a:pt x="5200" y="69138"/>
                  </a:cubicBezTo>
                  <a:cubicBezTo>
                    <a:pt x="1733" y="61903"/>
                    <a:pt x="0" y="54033"/>
                    <a:pt x="0" y="45528"/>
                  </a:cubicBezTo>
                  <a:cubicBezTo>
                    <a:pt x="0" y="36297"/>
                    <a:pt x="1935" y="28095"/>
                    <a:pt x="5805" y="20920"/>
                  </a:cubicBezTo>
                  <a:cubicBezTo>
                    <a:pt x="9674" y="13745"/>
                    <a:pt x="15337" y="8243"/>
                    <a:pt x="22794" y="4414"/>
                  </a:cubicBezTo>
                  <a:cubicBezTo>
                    <a:pt x="28478" y="1471"/>
                    <a:pt x="35552" y="0"/>
                    <a:pt x="4401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US" sz="1000" b="1"/>
            </a:p>
          </p:txBody>
        </p:sp>
        <p:sp>
          <p:nvSpPr>
            <p:cNvPr id="118" name="TextBox 117">
              <a:extLst>
                <a:ext uri="{FF2B5EF4-FFF2-40B4-BE49-F238E27FC236}">
                  <a16:creationId xmlns:a16="http://schemas.microsoft.com/office/drawing/2014/main" id="{95C81698-F85C-4600-8F88-A26F1B259695}"/>
                </a:ext>
              </a:extLst>
            </p:cNvPr>
            <p:cNvSpPr txBox="1">
              <a:spLocks noChangeAspect="1"/>
            </p:cNvSpPr>
            <p:nvPr/>
          </p:nvSpPr>
          <p:spPr>
            <a:xfrm>
              <a:off x="8193971" y="4202354"/>
              <a:ext cx="417119" cy="1673733"/>
            </a:xfrm>
            <a:custGeom>
              <a:avLst/>
              <a:gdLst/>
              <a:ahLst/>
              <a:cxnLst/>
              <a:rect l="l" t="t" r="r" b="b"/>
              <a:pathLst>
                <a:path w="417119" h="1673733">
                  <a:moveTo>
                    <a:pt x="387325" y="0"/>
                  </a:moveTo>
                  <a:lnTo>
                    <a:pt x="404851" y="0"/>
                  </a:lnTo>
                  <a:cubicBezTo>
                    <a:pt x="413030" y="0"/>
                    <a:pt x="417119" y="4318"/>
                    <a:pt x="417119" y="12953"/>
                  </a:cubicBezTo>
                  <a:lnTo>
                    <a:pt x="417119" y="20347"/>
                  </a:lnTo>
                  <a:cubicBezTo>
                    <a:pt x="417119" y="28982"/>
                    <a:pt x="413030" y="33300"/>
                    <a:pt x="404851" y="33300"/>
                  </a:cubicBezTo>
                  <a:lnTo>
                    <a:pt x="375057" y="33300"/>
                  </a:lnTo>
                  <a:cubicBezTo>
                    <a:pt x="275743" y="33300"/>
                    <a:pt x="226086" y="96905"/>
                    <a:pt x="226086" y="224114"/>
                  </a:cubicBezTo>
                  <a:lnTo>
                    <a:pt x="226086" y="535748"/>
                  </a:lnTo>
                  <a:cubicBezTo>
                    <a:pt x="226086" y="694468"/>
                    <a:pt x="182855" y="789583"/>
                    <a:pt x="96393" y="821093"/>
                  </a:cubicBezTo>
                  <a:cubicBezTo>
                    <a:pt x="143129" y="836264"/>
                    <a:pt x="176429" y="870696"/>
                    <a:pt x="196291" y="924387"/>
                  </a:cubicBezTo>
                  <a:cubicBezTo>
                    <a:pt x="216154" y="978079"/>
                    <a:pt x="226086" y="1038772"/>
                    <a:pt x="226086" y="1106466"/>
                  </a:cubicBezTo>
                  <a:lnTo>
                    <a:pt x="226086" y="1449592"/>
                  </a:lnTo>
                  <a:cubicBezTo>
                    <a:pt x="226086" y="1576820"/>
                    <a:pt x="275743" y="1640434"/>
                    <a:pt x="375057" y="1640434"/>
                  </a:cubicBezTo>
                  <a:lnTo>
                    <a:pt x="404851" y="1640434"/>
                  </a:lnTo>
                  <a:cubicBezTo>
                    <a:pt x="413030" y="1640434"/>
                    <a:pt x="417119" y="1644752"/>
                    <a:pt x="417119" y="1653387"/>
                  </a:cubicBezTo>
                  <a:lnTo>
                    <a:pt x="417119" y="1660781"/>
                  </a:lnTo>
                  <a:cubicBezTo>
                    <a:pt x="417119" y="1669416"/>
                    <a:pt x="413030" y="1673733"/>
                    <a:pt x="404851" y="1673733"/>
                  </a:cubicBezTo>
                  <a:lnTo>
                    <a:pt x="387325" y="1673733"/>
                  </a:lnTo>
                  <a:cubicBezTo>
                    <a:pt x="317221" y="1673733"/>
                    <a:pt x="266980" y="1653286"/>
                    <a:pt x="236601" y="1612392"/>
                  </a:cubicBezTo>
                  <a:cubicBezTo>
                    <a:pt x="206223" y="1571498"/>
                    <a:pt x="191034" y="1510742"/>
                    <a:pt x="191034" y="1430122"/>
                  </a:cubicBezTo>
                  <a:lnTo>
                    <a:pt x="191034" y="1121664"/>
                  </a:lnTo>
                  <a:cubicBezTo>
                    <a:pt x="191034" y="932384"/>
                    <a:pt x="136703" y="837743"/>
                    <a:pt x="28042" y="837743"/>
                  </a:cubicBezTo>
                  <a:lnTo>
                    <a:pt x="12268" y="837743"/>
                  </a:lnTo>
                  <a:cubicBezTo>
                    <a:pt x="4090" y="837743"/>
                    <a:pt x="0" y="833426"/>
                    <a:pt x="0" y="824790"/>
                  </a:cubicBezTo>
                  <a:lnTo>
                    <a:pt x="0" y="817397"/>
                  </a:lnTo>
                  <a:cubicBezTo>
                    <a:pt x="0" y="808761"/>
                    <a:pt x="4090" y="804444"/>
                    <a:pt x="12268" y="804444"/>
                  </a:cubicBezTo>
                  <a:lnTo>
                    <a:pt x="28042" y="804444"/>
                  </a:lnTo>
                  <a:cubicBezTo>
                    <a:pt x="136703" y="804444"/>
                    <a:pt x="191034" y="709803"/>
                    <a:pt x="191034" y="520523"/>
                  </a:cubicBezTo>
                  <a:lnTo>
                    <a:pt x="191034" y="243612"/>
                  </a:lnTo>
                  <a:cubicBezTo>
                    <a:pt x="191034" y="159487"/>
                    <a:pt x="206223" y="97854"/>
                    <a:pt x="236601" y="58713"/>
                  </a:cubicBezTo>
                  <a:cubicBezTo>
                    <a:pt x="266980" y="19571"/>
                    <a:pt x="317221" y="0"/>
                    <a:pt x="38732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3800">
                <a:latin typeface="#9Slide03 AmpleSoft Thin" panose="02000000000000000000" pitchFamily="2" charset="0"/>
              </a:endParaRPr>
            </a:p>
          </p:txBody>
        </p:sp>
        <p:sp>
          <p:nvSpPr>
            <p:cNvPr id="119" name="TextBox 118">
              <a:extLst>
                <a:ext uri="{FF2B5EF4-FFF2-40B4-BE49-F238E27FC236}">
                  <a16:creationId xmlns:a16="http://schemas.microsoft.com/office/drawing/2014/main" id="{E513F5CF-FDFE-4B07-80CC-B6163A93C16F}"/>
                </a:ext>
              </a:extLst>
            </p:cNvPr>
            <p:cNvSpPr txBox="1">
              <a:spLocks noChangeAspect="1"/>
            </p:cNvSpPr>
            <p:nvPr/>
          </p:nvSpPr>
          <p:spPr>
            <a:xfrm>
              <a:off x="9271647" y="5748338"/>
              <a:ext cx="417830" cy="150093"/>
            </a:xfrm>
            <a:custGeom>
              <a:avLst/>
              <a:gdLst/>
              <a:ahLst/>
              <a:cxnLst/>
              <a:rect l="l" t="t" r="r" b="b"/>
              <a:pathLst>
                <a:path w="254994" h="91599">
                  <a:moveTo>
                    <a:pt x="191007" y="38333"/>
                  </a:moveTo>
                  <a:cubicBezTo>
                    <a:pt x="186573" y="38333"/>
                    <a:pt x="182845" y="40026"/>
                    <a:pt x="179821" y="43412"/>
                  </a:cubicBezTo>
                  <a:cubicBezTo>
                    <a:pt x="176798" y="46797"/>
                    <a:pt x="175287" y="51675"/>
                    <a:pt x="175287" y="58043"/>
                  </a:cubicBezTo>
                  <a:cubicBezTo>
                    <a:pt x="175287" y="64412"/>
                    <a:pt x="176798" y="69289"/>
                    <a:pt x="179821" y="72675"/>
                  </a:cubicBezTo>
                  <a:cubicBezTo>
                    <a:pt x="182845" y="76061"/>
                    <a:pt x="186573" y="77754"/>
                    <a:pt x="191007" y="77754"/>
                  </a:cubicBezTo>
                  <a:cubicBezTo>
                    <a:pt x="195441" y="77754"/>
                    <a:pt x="199159" y="76061"/>
                    <a:pt x="202162" y="72675"/>
                  </a:cubicBezTo>
                  <a:cubicBezTo>
                    <a:pt x="205165" y="69289"/>
                    <a:pt x="206666" y="64372"/>
                    <a:pt x="206666" y="57922"/>
                  </a:cubicBezTo>
                  <a:cubicBezTo>
                    <a:pt x="206666" y="51634"/>
                    <a:pt x="205165" y="46797"/>
                    <a:pt x="202162" y="43412"/>
                  </a:cubicBezTo>
                  <a:cubicBezTo>
                    <a:pt x="199159" y="40026"/>
                    <a:pt x="195441" y="38333"/>
                    <a:pt x="191007" y="38333"/>
                  </a:cubicBezTo>
                  <a:close/>
                  <a:moveTo>
                    <a:pt x="238004" y="25938"/>
                  </a:moveTo>
                  <a:lnTo>
                    <a:pt x="254994" y="25938"/>
                  </a:lnTo>
                  <a:lnTo>
                    <a:pt x="254994" y="90148"/>
                  </a:lnTo>
                  <a:lnTo>
                    <a:pt x="238004" y="90148"/>
                  </a:lnTo>
                  <a:close/>
                  <a:moveTo>
                    <a:pt x="190946" y="24487"/>
                  </a:moveTo>
                  <a:cubicBezTo>
                    <a:pt x="200661" y="24487"/>
                    <a:pt x="208621" y="27641"/>
                    <a:pt x="214829" y="33949"/>
                  </a:cubicBezTo>
                  <a:cubicBezTo>
                    <a:pt x="221036" y="40257"/>
                    <a:pt x="224140" y="48228"/>
                    <a:pt x="224140" y="57862"/>
                  </a:cubicBezTo>
                  <a:cubicBezTo>
                    <a:pt x="224140" y="67576"/>
                    <a:pt x="221006" y="75627"/>
                    <a:pt x="214738" y="82016"/>
                  </a:cubicBezTo>
                  <a:cubicBezTo>
                    <a:pt x="208470" y="88405"/>
                    <a:pt x="200580" y="91599"/>
                    <a:pt x="191067" y="91599"/>
                  </a:cubicBezTo>
                  <a:cubicBezTo>
                    <a:pt x="185182" y="91599"/>
                    <a:pt x="179570" y="90269"/>
                    <a:pt x="174229" y="87609"/>
                  </a:cubicBezTo>
                  <a:cubicBezTo>
                    <a:pt x="168888" y="84949"/>
                    <a:pt x="164827" y="81049"/>
                    <a:pt x="162046" y="75910"/>
                  </a:cubicBezTo>
                  <a:cubicBezTo>
                    <a:pt x="159265" y="70770"/>
                    <a:pt x="157874" y="64513"/>
                    <a:pt x="157874" y="57136"/>
                  </a:cubicBezTo>
                  <a:cubicBezTo>
                    <a:pt x="157874" y="51493"/>
                    <a:pt x="159265" y="46032"/>
                    <a:pt x="162046" y="40751"/>
                  </a:cubicBezTo>
                  <a:cubicBezTo>
                    <a:pt x="164827" y="35471"/>
                    <a:pt x="168767" y="31440"/>
                    <a:pt x="173866" y="28659"/>
                  </a:cubicBezTo>
                  <a:cubicBezTo>
                    <a:pt x="178965" y="25878"/>
                    <a:pt x="184658" y="24487"/>
                    <a:pt x="190946" y="24487"/>
                  </a:cubicBezTo>
                  <a:close/>
                  <a:moveTo>
                    <a:pt x="17896" y="16506"/>
                  </a:moveTo>
                  <a:lnTo>
                    <a:pt x="17896" y="41658"/>
                  </a:lnTo>
                  <a:lnTo>
                    <a:pt x="27691" y="41658"/>
                  </a:lnTo>
                  <a:cubicBezTo>
                    <a:pt x="34745" y="41658"/>
                    <a:pt x="39461" y="41195"/>
                    <a:pt x="41839" y="40268"/>
                  </a:cubicBezTo>
                  <a:cubicBezTo>
                    <a:pt x="44217" y="39340"/>
                    <a:pt x="46082" y="37889"/>
                    <a:pt x="47432" y="35914"/>
                  </a:cubicBezTo>
                  <a:cubicBezTo>
                    <a:pt x="48782" y="33939"/>
                    <a:pt x="49457" y="31642"/>
                    <a:pt x="49457" y="29022"/>
                  </a:cubicBezTo>
                  <a:cubicBezTo>
                    <a:pt x="49457" y="25797"/>
                    <a:pt x="48510" y="23137"/>
                    <a:pt x="46616" y="21041"/>
                  </a:cubicBezTo>
                  <a:cubicBezTo>
                    <a:pt x="44721" y="18945"/>
                    <a:pt x="42323" y="17635"/>
                    <a:pt x="39421" y="17111"/>
                  </a:cubicBezTo>
                  <a:cubicBezTo>
                    <a:pt x="37284" y="16708"/>
                    <a:pt x="32992" y="16506"/>
                    <a:pt x="26542" y="16506"/>
                  </a:cubicBezTo>
                  <a:close/>
                  <a:moveTo>
                    <a:pt x="238004" y="1512"/>
                  </a:moveTo>
                  <a:lnTo>
                    <a:pt x="254994" y="1512"/>
                  </a:lnTo>
                  <a:lnTo>
                    <a:pt x="254994" y="17232"/>
                  </a:lnTo>
                  <a:lnTo>
                    <a:pt x="238004" y="17232"/>
                  </a:lnTo>
                  <a:close/>
                  <a:moveTo>
                    <a:pt x="85543" y="1512"/>
                  </a:moveTo>
                  <a:lnTo>
                    <a:pt x="102533" y="1512"/>
                  </a:lnTo>
                  <a:lnTo>
                    <a:pt x="102533" y="34101"/>
                  </a:lnTo>
                  <a:cubicBezTo>
                    <a:pt x="108015" y="27692"/>
                    <a:pt x="114565" y="24487"/>
                    <a:pt x="122183" y="24487"/>
                  </a:cubicBezTo>
                  <a:cubicBezTo>
                    <a:pt x="126093" y="24487"/>
                    <a:pt x="129620" y="25213"/>
                    <a:pt x="132764" y="26664"/>
                  </a:cubicBezTo>
                  <a:cubicBezTo>
                    <a:pt x="135908" y="28115"/>
                    <a:pt x="138276" y="29969"/>
                    <a:pt x="139868" y="32226"/>
                  </a:cubicBezTo>
                  <a:cubicBezTo>
                    <a:pt x="141460" y="34483"/>
                    <a:pt x="142549" y="36983"/>
                    <a:pt x="143133" y="39723"/>
                  </a:cubicBezTo>
                  <a:cubicBezTo>
                    <a:pt x="143717" y="42464"/>
                    <a:pt x="144010" y="46717"/>
                    <a:pt x="144010" y="52481"/>
                  </a:cubicBezTo>
                  <a:lnTo>
                    <a:pt x="144010" y="90148"/>
                  </a:lnTo>
                  <a:lnTo>
                    <a:pt x="127020" y="90148"/>
                  </a:lnTo>
                  <a:lnTo>
                    <a:pt x="127020" y="56229"/>
                  </a:lnTo>
                  <a:cubicBezTo>
                    <a:pt x="127020" y="49498"/>
                    <a:pt x="126698" y="45225"/>
                    <a:pt x="126053" y="43412"/>
                  </a:cubicBezTo>
                  <a:cubicBezTo>
                    <a:pt x="125408" y="41598"/>
                    <a:pt x="124269" y="40157"/>
                    <a:pt x="122637" y="39089"/>
                  </a:cubicBezTo>
                  <a:cubicBezTo>
                    <a:pt x="121004" y="38020"/>
                    <a:pt x="118959" y="37486"/>
                    <a:pt x="116500" y="37486"/>
                  </a:cubicBezTo>
                  <a:cubicBezTo>
                    <a:pt x="113678" y="37486"/>
                    <a:pt x="111159" y="38172"/>
                    <a:pt x="108942" y="39542"/>
                  </a:cubicBezTo>
                  <a:cubicBezTo>
                    <a:pt x="106725" y="40912"/>
                    <a:pt x="105103" y="42978"/>
                    <a:pt x="104075" y="45739"/>
                  </a:cubicBezTo>
                  <a:cubicBezTo>
                    <a:pt x="103047" y="48500"/>
                    <a:pt x="102533" y="52582"/>
                    <a:pt x="102533" y="57983"/>
                  </a:cubicBezTo>
                  <a:lnTo>
                    <a:pt x="102533" y="90148"/>
                  </a:lnTo>
                  <a:lnTo>
                    <a:pt x="85543" y="90148"/>
                  </a:lnTo>
                  <a:close/>
                  <a:moveTo>
                    <a:pt x="0" y="1512"/>
                  </a:moveTo>
                  <a:lnTo>
                    <a:pt x="28719" y="1512"/>
                  </a:lnTo>
                  <a:cubicBezTo>
                    <a:pt x="39602" y="1512"/>
                    <a:pt x="46696" y="1955"/>
                    <a:pt x="50001" y="2842"/>
                  </a:cubicBezTo>
                  <a:cubicBezTo>
                    <a:pt x="55080" y="4172"/>
                    <a:pt x="59333" y="7064"/>
                    <a:pt x="62759" y="11518"/>
                  </a:cubicBezTo>
                  <a:cubicBezTo>
                    <a:pt x="66185" y="15972"/>
                    <a:pt x="67898" y="21726"/>
                    <a:pt x="67898" y="28780"/>
                  </a:cubicBezTo>
                  <a:cubicBezTo>
                    <a:pt x="67898" y="34221"/>
                    <a:pt x="66911" y="38796"/>
                    <a:pt x="64935" y="42505"/>
                  </a:cubicBezTo>
                  <a:cubicBezTo>
                    <a:pt x="62960" y="46213"/>
                    <a:pt x="60451" y="49125"/>
                    <a:pt x="57408" y="51241"/>
                  </a:cubicBezTo>
                  <a:cubicBezTo>
                    <a:pt x="54365" y="53357"/>
                    <a:pt x="51271" y="54758"/>
                    <a:pt x="48127" y="55443"/>
                  </a:cubicBezTo>
                  <a:cubicBezTo>
                    <a:pt x="43855" y="56290"/>
                    <a:pt x="37667" y="56713"/>
                    <a:pt x="29566" y="56713"/>
                  </a:cubicBezTo>
                  <a:lnTo>
                    <a:pt x="17896" y="56713"/>
                  </a:lnTo>
                  <a:lnTo>
                    <a:pt x="17896" y="90148"/>
                  </a:lnTo>
                  <a:lnTo>
                    <a:pt x="0" y="90148"/>
                  </a:lnTo>
                  <a:close/>
                  <a:moveTo>
                    <a:pt x="183207" y="0"/>
                  </a:moveTo>
                  <a:lnTo>
                    <a:pt x="198927" y="0"/>
                  </a:lnTo>
                  <a:lnTo>
                    <a:pt x="211443" y="17836"/>
                  </a:lnTo>
                  <a:lnTo>
                    <a:pt x="197779" y="17836"/>
                  </a:lnTo>
                  <a:lnTo>
                    <a:pt x="190765" y="8828"/>
                  </a:lnTo>
                  <a:lnTo>
                    <a:pt x="184235" y="17836"/>
                  </a:lnTo>
                  <a:lnTo>
                    <a:pt x="170510" y="1783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000" b="1"/>
            </a:p>
          </p:txBody>
        </p:sp>
        <p:sp>
          <p:nvSpPr>
            <p:cNvPr id="122" name="Arrow: Down 121">
              <a:extLst>
                <a:ext uri="{FF2B5EF4-FFF2-40B4-BE49-F238E27FC236}">
                  <a16:creationId xmlns:a16="http://schemas.microsoft.com/office/drawing/2014/main" id="{D603F894-FFA8-4BB2-BF5F-E46C8F2C047E}"/>
                </a:ext>
              </a:extLst>
            </p:cNvPr>
            <p:cNvSpPr/>
            <p:nvPr/>
          </p:nvSpPr>
          <p:spPr>
            <a:xfrm>
              <a:off x="9038000" y="4483894"/>
              <a:ext cx="84364" cy="486252"/>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Down 122">
              <a:extLst>
                <a:ext uri="{FF2B5EF4-FFF2-40B4-BE49-F238E27FC236}">
                  <a16:creationId xmlns:a16="http://schemas.microsoft.com/office/drawing/2014/main" id="{AC35CFA8-81DC-415F-B7EE-DB78F3751E0D}"/>
                </a:ext>
              </a:extLst>
            </p:cNvPr>
            <p:cNvSpPr/>
            <p:nvPr/>
          </p:nvSpPr>
          <p:spPr>
            <a:xfrm>
              <a:off x="9038000" y="3654425"/>
              <a:ext cx="84364" cy="536575"/>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Down 123">
              <a:extLst>
                <a:ext uri="{FF2B5EF4-FFF2-40B4-BE49-F238E27FC236}">
                  <a16:creationId xmlns:a16="http://schemas.microsoft.com/office/drawing/2014/main" id="{7E160A9A-83E7-4C24-8A95-72D79D322C65}"/>
                </a:ext>
              </a:extLst>
            </p:cNvPr>
            <p:cNvSpPr/>
            <p:nvPr/>
          </p:nvSpPr>
          <p:spPr>
            <a:xfrm rot="17622543">
              <a:off x="8212689" y="2728534"/>
              <a:ext cx="84364" cy="832134"/>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Arrow: Down 124">
              <a:extLst>
                <a:ext uri="{FF2B5EF4-FFF2-40B4-BE49-F238E27FC236}">
                  <a16:creationId xmlns:a16="http://schemas.microsoft.com/office/drawing/2014/main" id="{8CBF68AB-9503-45F1-A90B-D83D25CFB450}"/>
                </a:ext>
              </a:extLst>
            </p:cNvPr>
            <p:cNvSpPr/>
            <p:nvPr/>
          </p:nvSpPr>
          <p:spPr>
            <a:xfrm rot="3977457" flipH="1">
              <a:off x="9836152" y="2621891"/>
              <a:ext cx="84364" cy="984252"/>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Arrow: Down 125">
              <a:extLst>
                <a:ext uri="{FF2B5EF4-FFF2-40B4-BE49-F238E27FC236}">
                  <a16:creationId xmlns:a16="http://schemas.microsoft.com/office/drawing/2014/main" id="{B0AFA636-E968-4A95-94AE-7848BEC7FDF4}"/>
                </a:ext>
              </a:extLst>
            </p:cNvPr>
            <p:cNvSpPr/>
            <p:nvPr/>
          </p:nvSpPr>
          <p:spPr>
            <a:xfrm>
              <a:off x="7601526" y="2139324"/>
              <a:ext cx="84364" cy="363888"/>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Arrow: Down 126">
              <a:extLst>
                <a:ext uri="{FF2B5EF4-FFF2-40B4-BE49-F238E27FC236}">
                  <a16:creationId xmlns:a16="http://schemas.microsoft.com/office/drawing/2014/main" id="{5460AFD6-FD54-4002-9D76-2126FECEDA7B}"/>
                </a:ext>
              </a:extLst>
            </p:cNvPr>
            <p:cNvSpPr/>
            <p:nvPr/>
          </p:nvSpPr>
          <p:spPr>
            <a:xfrm>
              <a:off x="10426309" y="2139323"/>
              <a:ext cx="84364" cy="492751"/>
            </a:xfrm>
            <a:prstGeom prst="downArrow">
              <a:avLst>
                <a:gd name="adj1" fmla="val 50000"/>
                <a:gd name="adj2" fmla="val 1000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Down 127">
              <a:extLst>
                <a:ext uri="{FF2B5EF4-FFF2-40B4-BE49-F238E27FC236}">
                  <a16:creationId xmlns:a16="http://schemas.microsoft.com/office/drawing/2014/main" id="{44185949-5239-4E03-BD5A-27974B97F0C5}"/>
                </a:ext>
              </a:extLst>
            </p:cNvPr>
            <p:cNvSpPr/>
            <p:nvPr/>
          </p:nvSpPr>
          <p:spPr>
            <a:xfrm rot="16200000">
              <a:off x="9840610" y="5188035"/>
              <a:ext cx="84364" cy="499874"/>
            </a:xfrm>
            <a:prstGeom prst="downArrow">
              <a:avLst>
                <a:gd name="adj1" fmla="val 50000"/>
                <a:gd name="adj2" fmla="val 10383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B0D738E6-D7DC-4FD9-B998-B0BA86FD55F8}"/>
                </a:ext>
              </a:extLst>
            </p:cNvPr>
            <p:cNvSpPr txBox="1">
              <a:spLocks noChangeAspect="1"/>
            </p:cNvSpPr>
            <p:nvPr/>
          </p:nvSpPr>
          <p:spPr>
            <a:xfrm>
              <a:off x="7654893" y="3452971"/>
              <a:ext cx="1025649" cy="487412"/>
            </a:xfrm>
            <a:custGeom>
              <a:avLst/>
              <a:gdLst/>
              <a:ahLst/>
              <a:cxnLst/>
              <a:rect l="l" t="t" r="r" b="b"/>
              <a:pathLst>
                <a:path w="1025649" h="487412">
                  <a:moveTo>
                    <a:pt x="266738" y="456047"/>
                  </a:moveTo>
                  <a:lnTo>
                    <a:pt x="298103" y="456047"/>
                  </a:lnTo>
                  <a:lnTo>
                    <a:pt x="298103" y="487412"/>
                  </a:lnTo>
                  <a:lnTo>
                    <a:pt x="266738" y="487412"/>
                  </a:lnTo>
                  <a:close/>
                  <a:moveTo>
                    <a:pt x="508248" y="324111"/>
                  </a:moveTo>
                  <a:lnTo>
                    <a:pt x="539614" y="324111"/>
                  </a:lnTo>
                  <a:lnTo>
                    <a:pt x="539614" y="442652"/>
                  </a:lnTo>
                  <a:lnTo>
                    <a:pt x="508248" y="442652"/>
                  </a:lnTo>
                  <a:close/>
                  <a:moveTo>
                    <a:pt x="231354" y="324111"/>
                  </a:moveTo>
                  <a:lnTo>
                    <a:pt x="262719" y="324111"/>
                  </a:lnTo>
                  <a:lnTo>
                    <a:pt x="262719" y="378582"/>
                  </a:lnTo>
                  <a:cubicBezTo>
                    <a:pt x="262719" y="395250"/>
                    <a:pt x="263296" y="405464"/>
                    <a:pt x="264449" y="409222"/>
                  </a:cubicBezTo>
                  <a:cubicBezTo>
                    <a:pt x="265603" y="412980"/>
                    <a:pt x="267705" y="415956"/>
                    <a:pt x="270756" y="418151"/>
                  </a:cubicBezTo>
                  <a:cubicBezTo>
                    <a:pt x="273807" y="420347"/>
                    <a:pt x="277676" y="421444"/>
                    <a:pt x="282365" y="421444"/>
                  </a:cubicBezTo>
                  <a:cubicBezTo>
                    <a:pt x="287722" y="421444"/>
                    <a:pt x="292522" y="419974"/>
                    <a:pt x="296764" y="417035"/>
                  </a:cubicBezTo>
                  <a:cubicBezTo>
                    <a:pt x="301005" y="414096"/>
                    <a:pt x="303907" y="410449"/>
                    <a:pt x="305470" y="406096"/>
                  </a:cubicBezTo>
                  <a:cubicBezTo>
                    <a:pt x="307033" y="401743"/>
                    <a:pt x="307814" y="391083"/>
                    <a:pt x="307814" y="374117"/>
                  </a:cubicBezTo>
                  <a:lnTo>
                    <a:pt x="307814" y="324111"/>
                  </a:lnTo>
                  <a:lnTo>
                    <a:pt x="339180" y="324111"/>
                  </a:lnTo>
                  <a:lnTo>
                    <a:pt x="339180" y="442652"/>
                  </a:lnTo>
                  <a:lnTo>
                    <a:pt x="310047" y="442652"/>
                  </a:lnTo>
                  <a:lnTo>
                    <a:pt x="310047" y="424904"/>
                  </a:lnTo>
                  <a:cubicBezTo>
                    <a:pt x="305731" y="431230"/>
                    <a:pt x="300056" y="436215"/>
                    <a:pt x="293024" y="439862"/>
                  </a:cubicBezTo>
                  <a:cubicBezTo>
                    <a:pt x="285992" y="443508"/>
                    <a:pt x="278569" y="445331"/>
                    <a:pt x="270756" y="445331"/>
                  </a:cubicBezTo>
                  <a:cubicBezTo>
                    <a:pt x="262794" y="445331"/>
                    <a:pt x="255650" y="443582"/>
                    <a:pt x="249325" y="440085"/>
                  </a:cubicBezTo>
                  <a:cubicBezTo>
                    <a:pt x="243000" y="436587"/>
                    <a:pt x="238423" y="431676"/>
                    <a:pt x="235595" y="425351"/>
                  </a:cubicBezTo>
                  <a:cubicBezTo>
                    <a:pt x="232768" y="419026"/>
                    <a:pt x="231354" y="410282"/>
                    <a:pt x="231354" y="399120"/>
                  </a:cubicBezTo>
                  <a:close/>
                  <a:moveTo>
                    <a:pt x="642901" y="321432"/>
                  </a:moveTo>
                  <a:cubicBezTo>
                    <a:pt x="649821" y="321432"/>
                    <a:pt x="656146" y="322678"/>
                    <a:pt x="661876" y="325171"/>
                  </a:cubicBezTo>
                  <a:cubicBezTo>
                    <a:pt x="667606" y="327664"/>
                    <a:pt x="671941" y="330845"/>
                    <a:pt x="674880" y="334715"/>
                  </a:cubicBezTo>
                  <a:cubicBezTo>
                    <a:pt x="677820" y="338584"/>
                    <a:pt x="679866" y="342975"/>
                    <a:pt x="681019" y="347886"/>
                  </a:cubicBezTo>
                  <a:cubicBezTo>
                    <a:pt x="682173" y="352797"/>
                    <a:pt x="682749" y="359829"/>
                    <a:pt x="682749" y="368982"/>
                  </a:cubicBezTo>
                  <a:lnTo>
                    <a:pt x="682749" y="442652"/>
                  </a:lnTo>
                  <a:lnTo>
                    <a:pt x="651384" y="442652"/>
                  </a:lnTo>
                  <a:lnTo>
                    <a:pt x="651384" y="382154"/>
                  </a:lnTo>
                  <a:cubicBezTo>
                    <a:pt x="651384" y="369354"/>
                    <a:pt x="650714" y="361076"/>
                    <a:pt x="649375" y="357318"/>
                  </a:cubicBezTo>
                  <a:cubicBezTo>
                    <a:pt x="648035" y="353560"/>
                    <a:pt x="645859" y="350639"/>
                    <a:pt x="642845" y="348556"/>
                  </a:cubicBezTo>
                  <a:cubicBezTo>
                    <a:pt x="639831" y="346472"/>
                    <a:pt x="636203" y="345430"/>
                    <a:pt x="631962" y="345430"/>
                  </a:cubicBezTo>
                  <a:cubicBezTo>
                    <a:pt x="626530" y="345430"/>
                    <a:pt x="621655" y="346918"/>
                    <a:pt x="617339" y="349895"/>
                  </a:cubicBezTo>
                  <a:cubicBezTo>
                    <a:pt x="613023" y="352872"/>
                    <a:pt x="610065" y="356816"/>
                    <a:pt x="608466" y="361727"/>
                  </a:cubicBezTo>
                  <a:cubicBezTo>
                    <a:pt x="606866" y="366638"/>
                    <a:pt x="606066" y="375717"/>
                    <a:pt x="606066" y="388962"/>
                  </a:cubicBezTo>
                  <a:lnTo>
                    <a:pt x="606066" y="442652"/>
                  </a:lnTo>
                  <a:lnTo>
                    <a:pt x="574700" y="442652"/>
                  </a:lnTo>
                  <a:lnTo>
                    <a:pt x="574700" y="324111"/>
                  </a:lnTo>
                  <a:lnTo>
                    <a:pt x="603833" y="324111"/>
                  </a:lnTo>
                  <a:lnTo>
                    <a:pt x="603833" y="341523"/>
                  </a:lnTo>
                  <a:cubicBezTo>
                    <a:pt x="614177" y="328129"/>
                    <a:pt x="627199" y="321432"/>
                    <a:pt x="642901" y="321432"/>
                  </a:cubicBezTo>
                  <a:close/>
                  <a:moveTo>
                    <a:pt x="464977" y="282253"/>
                  </a:moveTo>
                  <a:lnTo>
                    <a:pt x="464977" y="324111"/>
                  </a:lnTo>
                  <a:lnTo>
                    <a:pt x="486408" y="324111"/>
                  </a:lnTo>
                  <a:lnTo>
                    <a:pt x="486408" y="349114"/>
                  </a:lnTo>
                  <a:lnTo>
                    <a:pt x="464977" y="349114"/>
                  </a:lnTo>
                  <a:lnTo>
                    <a:pt x="464977" y="396887"/>
                  </a:lnTo>
                  <a:cubicBezTo>
                    <a:pt x="464977" y="406561"/>
                    <a:pt x="465181" y="412198"/>
                    <a:pt x="465591" y="413798"/>
                  </a:cubicBezTo>
                  <a:cubicBezTo>
                    <a:pt x="466000" y="415398"/>
                    <a:pt x="466930" y="416719"/>
                    <a:pt x="468381" y="417761"/>
                  </a:cubicBezTo>
                  <a:cubicBezTo>
                    <a:pt x="469832" y="418802"/>
                    <a:pt x="471600" y="419323"/>
                    <a:pt x="473683" y="419323"/>
                  </a:cubicBezTo>
                  <a:cubicBezTo>
                    <a:pt x="476585" y="419323"/>
                    <a:pt x="480790" y="418319"/>
                    <a:pt x="486296" y="416310"/>
                  </a:cubicBezTo>
                  <a:lnTo>
                    <a:pt x="488975" y="440643"/>
                  </a:lnTo>
                  <a:cubicBezTo>
                    <a:pt x="481683" y="443768"/>
                    <a:pt x="473423" y="445331"/>
                    <a:pt x="464195" y="445331"/>
                  </a:cubicBezTo>
                  <a:cubicBezTo>
                    <a:pt x="458540" y="445331"/>
                    <a:pt x="453442" y="444382"/>
                    <a:pt x="448903" y="442485"/>
                  </a:cubicBezTo>
                  <a:cubicBezTo>
                    <a:pt x="444364" y="440587"/>
                    <a:pt x="441034" y="438131"/>
                    <a:pt x="438913" y="435118"/>
                  </a:cubicBezTo>
                  <a:cubicBezTo>
                    <a:pt x="436792" y="432104"/>
                    <a:pt x="435323" y="428030"/>
                    <a:pt x="434504" y="422895"/>
                  </a:cubicBezTo>
                  <a:cubicBezTo>
                    <a:pt x="433834" y="419249"/>
                    <a:pt x="433500" y="411882"/>
                    <a:pt x="433500" y="400794"/>
                  </a:cubicBezTo>
                  <a:lnTo>
                    <a:pt x="433500" y="349114"/>
                  </a:lnTo>
                  <a:lnTo>
                    <a:pt x="419100" y="349114"/>
                  </a:lnTo>
                  <a:lnTo>
                    <a:pt x="419100" y="324111"/>
                  </a:lnTo>
                  <a:lnTo>
                    <a:pt x="433500" y="324111"/>
                  </a:lnTo>
                  <a:lnTo>
                    <a:pt x="433500" y="300558"/>
                  </a:lnTo>
                  <a:close/>
                  <a:moveTo>
                    <a:pt x="45877" y="282253"/>
                  </a:moveTo>
                  <a:lnTo>
                    <a:pt x="45877" y="324111"/>
                  </a:lnTo>
                  <a:lnTo>
                    <a:pt x="67308" y="324111"/>
                  </a:lnTo>
                  <a:lnTo>
                    <a:pt x="67308" y="349114"/>
                  </a:lnTo>
                  <a:lnTo>
                    <a:pt x="45877" y="349114"/>
                  </a:lnTo>
                  <a:lnTo>
                    <a:pt x="45877" y="396887"/>
                  </a:lnTo>
                  <a:cubicBezTo>
                    <a:pt x="45877" y="406561"/>
                    <a:pt x="46081" y="412198"/>
                    <a:pt x="46491" y="413798"/>
                  </a:cubicBezTo>
                  <a:cubicBezTo>
                    <a:pt x="46900" y="415398"/>
                    <a:pt x="47830" y="416719"/>
                    <a:pt x="49281" y="417761"/>
                  </a:cubicBezTo>
                  <a:cubicBezTo>
                    <a:pt x="50732" y="418802"/>
                    <a:pt x="52499" y="419323"/>
                    <a:pt x="54583" y="419323"/>
                  </a:cubicBezTo>
                  <a:cubicBezTo>
                    <a:pt x="57485" y="419323"/>
                    <a:pt x="61690" y="418319"/>
                    <a:pt x="67196" y="416310"/>
                  </a:cubicBezTo>
                  <a:lnTo>
                    <a:pt x="69875" y="440643"/>
                  </a:lnTo>
                  <a:cubicBezTo>
                    <a:pt x="62583" y="443768"/>
                    <a:pt x="54323" y="445331"/>
                    <a:pt x="45095" y="445331"/>
                  </a:cubicBezTo>
                  <a:cubicBezTo>
                    <a:pt x="39440" y="445331"/>
                    <a:pt x="34342" y="444382"/>
                    <a:pt x="29803" y="442485"/>
                  </a:cubicBezTo>
                  <a:cubicBezTo>
                    <a:pt x="25264" y="440587"/>
                    <a:pt x="21934" y="438131"/>
                    <a:pt x="19813" y="435118"/>
                  </a:cubicBezTo>
                  <a:cubicBezTo>
                    <a:pt x="17692" y="432104"/>
                    <a:pt x="16223" y="428030"/>
                    <a:pt x="15404" y="422895"/>
                  </a:cubicBezTo>
                  <a:cubicBezTo>
                    <a:pt x="14734" y="419249"/>
                    <a:pt x="14399" y="411882"/>
                    <a:pt x="14399" y="400794"/>
                  </a:cubicBezTo>
                  <a:lnTo>
                    <a:pt x="14399" y="349114"/>
                  </a:lnTo>
                  <a:lnTo>
                    <a:pt x="0" y="349114"/>
                  </a:lnTo>
                  <a:lnTo>
                    <a:pt x="0" y="324111"/>
                  </a:lnTo>
                  <a:lnTo>
                    <a:pt x="14399" y="324111"/>
                  </a:lnTo>
                  <a:lnTo>
                    <a:pt x="14399" y="300558"/>
                  </a:lnTo>
                  <a:close/>
                  <a:moveTo>
                    <a:pt x="717687" y="279016"/>
                  </a:moveTo>
                  <a:lnTo>
                    <a:pt x="749052" y="279016"/>
                  </a:lnTo>
                  <a:lnTo>
                    <a:pt x="749052" y="339179"/>
                  </a:lnTo>
                  <a:cubicBezTo>
                    <a:pt x="759173" y="327348"/>
                    <a:pt x="771265" y="321432"/>
                    <a:pt x="785329" y="321432"/>
                  </a:cubicBezTo>
                  <a:cubicBezTo>
                    <a:pt x="792547" y="321432"/>
                    <a:pt x="799059" y="322771"/>
                    <a:pt x="804863" y="325450"/>
                  </a:cubicBezTo>
                  <a:cubicBezTo>
                    <a:pt x="810667" y="328129"/>
                    <a:pt x="815039" y="331552"/>
                    <a:pt x="817978" y="335719"/>
                  </a:cubicBezTo>
                  <a:cubicBezTo>
                    <a:pt x="820918" y="339886"/>
                    <a:pt x="822927" y="344500"/>
                    <a:pt x="824006" y="349560"/>
                  </a:cubicBezTo>
                  <a:cubicBezTo>
                    <a:pt x="825085" y="354620"/>
                    <a:pt x="825624" y="362471"/>
                    <a:pt x="825624" y="373112"/>
                  </a:cubicBezTo>
                  <a:lnTo>
                    <a:pt x="825624" y="442652"/>
                  </a:lnTo>
                  <a:lnTo>
                    <a:pt x="794259" y="442652"/>
                  </a:lnTo>
                  <a:lnTo>
                    <a:pt x="794259" y="380033"/>
                  </a:lnTo>
                  <a:cubicBezTo>
                    <a:pt x="794259" y="367606"/>
                    <a:pt x="793664" y="359718"/>
                    <a:pt x="792473" y="356369"/>
                  </a:cubicBezTo>
                  <a:cubicBezTo>
                    <a:pt x="791282" y="353020"/>
                    <a:pt x="789180" y="350360"/>
                    <a:pt x="786166" y="348388"/>
                  </a:cubicBezTo>
                  <a:cubicBezTo>
                    <a:pt x="783153" y="346416"/>
                    <a:pt x="779376" y="345430"/>
                    <a:pt x="774837" y="345430"/>
                  </a:cubicBezTo>
                  <a:cubicBezTo>
                    <a:pt x="769628" y="345430"/>
                    <a:pt x="764977" y="346695"/>
                    <a:pt x="760884" y="349225"/>
                  </a:cubicBezTo>
                  <a:cubicBezTo>
                    <a:pt x="756791" y="351755"/>
                    <a:pt x="753796" y="355569"/>
                    <a:pt x="751899" y="360666"/>
                  </a:cubicBezTo>
                  <a:cubicBezTo>
                    <a:pt x="750001" y="365764"/>
                    <a:pt x="749052" y="373298"/>
                    <a:pt x="749052" y="383270"/>
                  </a:cubicBezTo>
                  <a:lnTo>
                    <a:pt x="749052" y="442652"/>
                  </a:lnTo>
                  <a:lnTo>
                    <a:pt x="717687" y="442652"/>
                  </a:lnTo>
                  <a:close/>
                  <a:moveTo>
                    <a:pt x="508248" y="279016"/>
                  </a:moveTo>
                  <a:lnTo>
                    <a:pt x="539614" y="279016"/>
                  </a:lnTo>
                  <a:lnTo>
                    <a:pt x="539614" y="308037"/>
                  </a:lnTo>
                  <a:lnTo>
                    <a:pt x="508248" y="308037"/>
                  </a:lnTo>
                  <a:close/>
                  <a:moveTo>
                    <a:pt x="89037" y="279016"/>
                  </a:moveTo>
                  <a:lnTo>
                    <a:pt x="120402" y="279016"/>
                  </a:lnTo>
                  <a:lnTo>
                    <a:pt x="120402" y="339179"/>
                  </a:lnTo>
                  <a:cubicBezTo>
                    <a:pt x="130523" y="327348"/>
                    <a:pt x="142615" y="321432"/>
                    <a:pt x="156679" y="321432"/>
                  </a:cubicBezTo>
                  <a:cubicBezTo>
                    <a:pt x="163897" y="321432"/>
                    <a:pt x="170409" y="322771"/>
                    <a:pt x="176213" y="325450"/>
                  </a:cubicBezTo>
                  <a:cubicBezTo>
                    <a:pt x="182017" y="328129"/>
                    <a:pt x="186389" y="331552"/>
                    <a:pt x="189328" y="335719"/>
                  </a:cubicBezTo>
                  <a:cubicBezTo>
                    <a:pt x="192268" y="339886"/>
                    <a:pt x="194277" y="344500"/>
                    <a:pt x="195356" y="349560"/>
                  </a:cubicBezTo>
                  <a:cubicBezTo>
                    <a:pt x="196435" y="354620"/>
                    <a:pt x="196974" y="362471"/>
                    <a:pt x="196974" y="373112"/>
                  </a:cubicBezTo>
                  <a:lnTo>
                    <a:pt x="196974" y="442652"/>
                  </a:lnTo>
                  <a:lnTo>
                    <a:pt x="165609" y="442652"/>
                  </a:lnTo>
                  <a:lnTo>
                    <a:pt x="165609" y="380033"/>
                  </a:lnTo>
                  <a:cubicBezTo>
                    <a:pt x="165609" y="367606"/>
                    <a:pt x="165014" y="359718"/>
                    <a:pt x="163823" y="356369"/>
                  </a:cubicBezTo>
                  <a:cubicBezTo>
                    <a:pt x="162632" y="353020"/>
                    <a:pt x="160530" y="350360"/>
                    <a:pt x="157516" y="348388"/>
                  </a:cubicBezTo>
                  <a:cubicBezTo>
                    <a:pt x="154503" y="346416"/>
                    <a:pt x="150726" y="345430"/>
                    <a:pt x="146187" y="345430"/>
                  </a:cubicBezTo>
                  <a:cubicBezTo>
                    <a:pt x="140978" y="345430"/>
                    <a:pt x="136327" y="346695"/>
                    <a:pt x="132234" y="349225"/>
                  </a:cubicBezTo>
                  <a:cubicBezTo>
                    <a:pt x="128141" y="351755"/>
                    <a:pt x="125146" y="355569"/>
                    <a:pt x="123249" y="360666"/>
                  </a:cubicBezTo>
                  <a:cubicBezTo>
                    <a:pt x="121351" y="365764"/>
                    <a:pt x="120402" y="373298"/>
                    <a:pt x="120402" y="383270"/>
                  </a:cubicBezTo>
                  <a:lnTo>
                    <a:pt x="120402" y="442652"/>
                  </a:lnTo>
                  <a:lnTo>
                    <a:pt x="89037" y="442652"/>
                  </a:lnTo>
                  <a:close/>
                  <a:moveTo>
                    <a:pt x="820899" y="179822"/>
                  </a:moveTo>
                  <a:lnTo>
                    <a:pt x="852265" y="179822"/>
                  </a:lnTo>
                  <a:lnTo>
                    <a:pt x="852265" y="211187"/>
                  </a:lnTo>
                  <a:lnTo>
                    <a:pt x="820899" y="211187"/>
                  </a:lnTo>
                  <a:close/>
                  <a:moveTo>
                    <a:pt x="859408" y="109500"/>
                  </a:moveTo>
                  <a:cubicBezTo>
                    <a:pt x="855390" y="110840"/>
                    <a:pt x="849028" y="112440"/>
                    <a:pt x="840321" y="114300"/>
                  </a:cubicBezTo>
                  <a:cubicBezTo>
                    <a:pt x="831615" y="116160"/>
                    <a:pt x="825922" y="117984"/>
                    <a:pt x="823243" y="119770"/>
                  </a:cubicBezTo>
                  <a:cubicBezTo>
                    <a:pt x="819150" y="122672"/>
                    <a:pt x="817104" y="126355"/>
                    <a:pt x="817104" y="130820"/>
                  </a:cubicBezTo>
                  <a:cubicBezTo>
                    <a:pt x="817104" y="135210"/>
                    <a:pt x="818741" y="139006"/>
                    <a:pt x="822015" y="142205"/>
                  </a:cubicBezTo>
                  <a:cubicBezTo>
                    <a:pt x="825290" y="145405"/>
                    <a:pt x="829457" y="147005"/>
                    <a:pt x="834517" y="147005"/>
                  </a:cubicBezTo>
                  <a:cubicBezTo>
                    <a:pt x="840172" y="147005"/>
                    <a:pt x="845567" y="145145"/>
                    <a:pt x="850702" y="141424"/>
                  </a:cubicBezTo>
                  <a:cubicBezTo>
                    <a:pt x="854497" y="138596"/>
                    <a:pt x="856990" y="135136"/>
                    <a:pt x="858181" y="131043"/>
                  </a:cubicBezTo>
                  <a:cubicBezTo>
                    <a:pt x="858999" y="128364"/>
                    <a:pt x="859408" y="123267"/>
                    <a:pt x="859408" y="115751"/>
                  </a:cubicBezTo>
                  <a:close/>
                  <a:moveTo>
                    <a:pt x="326008" y="109500"/>
                  </a:moveTo>
                  <a:cubicBezTo>
                    <a:pt x="321990" y="110840"/>
                    <a:pt x="315628" y="112440"/>
                    <a:pt x="306921" y="114300"/>
                  </a:cubicBezTo>
                  <a:cubicBezTo>
                    <a:pt x="298215" y="116160"/>
                    <a:pt x="292522" y="117984"/>
                    <a:pt x="289843" y="119770"/>
                  </a:cubicBezTo>
                  <a:cubicBezTo>
                    <a:pt x="285750" y="122672"/>
                    <a:pt x="283704" y="126355"/>
                    <a:pt x="283704" y="130820"/>
                  </a:cubicBezTo>
                  <a:cubicBezTo>
                    <a:pt x="283704" y="135210"/>
                    <a:pt x="285341" y="139006"/>
                    <a:pt x="288615" y="142205"/>
                  </a:cubicBezTo>
                  <a:cubicBezTo>
                    <a:pt x="291890" y="145405"/>
                    <a:pt x="296057" y="147005"/>
                    <a:pt x="301117" y="147005"/>
                  </a:cubicBezTo>
                  <a:cubicBezTo>
                    <a:pt x="306772" y="147005"/>
                    <a:pt x="312167" y="145145"/>
                    <a:pt x="317302" y="141424"/>
                  </a:cubicBezTo>
                  <a:cubicBezTo>
                    <a:pt x="321097" y="138596"/>
                    <a:pt x="323590" y="135136"/>
                    <a:pt x="324781" y="131043"/>
                  </a:cubicBezTo>
                  <a:cubicBezTo>
                    <a:pt x="325599" y="128364"/>
                    <a:pt x="326008" y="123267"/>
                    <a:pt x="326008" y="115751"/>
                  </a:cubicBezTo>
                  <a:close/>
                  <a:moveTo>
                    <a:pt x="705036" y="70768"/>
                  </a:moveTo>
                  <a:cubicBezTo>
                    <a:pt x="696851" y="70768"/>
                    <a:pt x="689968" y="73893"/>
                    <a:pt x="684387" y="80144"/>
                  </a:cubicBezTo>
                  <a:cubicBezTo>
                    <a:pt x="678805" y="86395"/>
                    <a:pt x="676015" y="95399"/>
                    <a:pt x="676015" y="107156"/>
                  </a:cubicBezTo>
                  <a:cubicBezTo>
                    <a:pt x="676015" y="118914"/>
                    <a:pt x="678805" y="127918"/>
                    <a:pt x="684387" y="134169"/>
                  </a:cubicBezTo>
                  <a:cubicBezTo>
                    <a:pt x="689968" y="140419"/>
                    <a:pt x="696851" y="143545"/>
                    <a:pt x="705036" y="143545"/>
                  </a:cubicBezTo>
                  <a:cubicBezTo>
                    <a:pt x="713222" y="143545"/>
                    <a:pt x="720087" y="140419"/>
                    <a:pt x="725631" y="134169"/>
                  </a:cubicBezTo>
                  <a:cubicBezTo>
                    <a:pt x="731174" y="127918"/>
                    <a:pt x="733946" y="118839"/>
                    <a:pt x="733946" y="106933"/>
                  </a:cubicBezTo>
                  <a:cubicBezTo>
                    <a:pt x="733946" y="95324"/>
                    <a:pt x="731174" y="86395"/>
                    <a:pt x="725631" y="80144"/>
                  </a:cubicBezTo>
                  <a:cubicBezTo>
                    <a:pt x="720087" y="73893"/>
                    <a:pt x="713222" y="70768"/>
                    <a:pt x="705036" y="70768"/>
                  </a:cubicBezTo>
                  <a:close/>
                  <a:moveTo>
                    <a:pt x="559483" y="69205"/>
                  </a:moveTo>
                  <a:cubicBezTo>
                    <a:pt x="552041" y="69205"/>
                    <a:pt x="545809" y="72163"/>
                    <a:pt x="540786" y="78079"/>
                  </a:cubicBezTo>
                  <a:cubicBezTo>
                    <a:pt x="535763" y="83995"/>
                    <a:pt x="533252" y="92832"/>
                    <a:pt x="533252" y="104589"/>
                  </a:cubicBezTo>
                  <a:cubicBezTo>
                    <a:pt x="533252" y="117239"/>
                    <a:pt x="535000" y="126392"/>
                    <a:pt x="538498" y="132048"/>
                  </a:cubicBezTo>
                  <a:cubicBezTo>
                    <a:pt x="543558" y="140233"/>
                    <a:pt x="550627" y="144326"/>
                    <a:pt x="559706" y="144326"/>
                  </a:cubicBezTo>
                  <a:cubicBezTo>
                    <a:pt x="566924" y="144326"/>
                    <a:pt x="573063" y="141257"/>
                    <a:pt x="578123" y="135117"/>
                  </a:cubicBezTo>
                  <a:cubicBezTo>
                    <a:pt x="583183" y="128978"/>
                    <a:pt x="585713" y="119807"/>
                    <a:pt x="585713" y="107603"/>
                  </a:cubicBezTo>
                  <a:cubicBezTo>
                    <a:pt x="585713" y="93985"/>
                    <a:pt x="583258" y="84181"/>
                    <a:pt x="578347" y="78191"/>
                  </a:cubicBezTo>
                  <a:cubicBezTo>
                    <a:pt x="573435" y="72200"/>
                    <a:pt x="567147" y="69205"/>
                    <a:pt x="559483" y="69205"/>
                  </a:cubicBezTo>
                  <a:close/>
                  <a:moveTo>
                    <a:pt x="384423" y="47886"/>
                  </a:moveTo>
                  <a:lnTo>
                    <a:pt x="415789" y="47886"/>
                  </a:lnTo>
                  <a:lnTo>
                    <a:pt x="415789" y="166427"/>
                  </a:lnTo>
                  <a:lnTo>
                    <a:pt x="384423" y="166427"/>
                  </a:lnTo>
                  <a:close/>
                  <a:moveTo>
                    <a:pt x="193923" y="47886"/>
                  </a:moveTo>
                  <a:lnTo>
                    <a:pt x="225289" y="47886"/>
                  </a:lnTo>
                  <a:lnTo>
                    <a:pt x="225289" y="166427"/>
                  </a:lnTo>
                  <a:lnTo>
                    <a:pt x="193923" y="166427"/>
                  </a:lnTo>
                  <a:close/>
                  <a:moveTo>
                    <a:pt x="985801" y="45207"/>
                  </a:moveTo>
                  <a:cubicBezTo>
                    <a:pt x="992721" y="45207"/>
                    <a:pt x="999046" y="46453"/>
                    <a:pt x="1004776" y="48946"/>
                  </a:cubicBezTo>
                  <a:cubicBezTo>
                    <a:pt x="1010506" y="51439"/>
                    <a:pt x="1014841" y="54620"/>
                    <a:pt x="1017780" y="58490"/>
                  </a:cubicBezTo>
                  <a:cubicBezTo>
                    <a:pt x="1020720" y="62359"/>
                    <a:pt x="1022766" y="66749"/>
                    <a:pt x="1023919" y="71661"/>
                  </a:cubicBezTo>
                  <a:cubicBezTo>
                    <a:pt x="1025073" y="76572"/>
                    <a:pt x="1025649" y="83604"/>
                    <a:pt x="1025649" y="92757"/>
                  </a:cubicBezTo>
                  <a:lnTo>
                    <a:pt x="1025649" y="166427"/>
                  </a:lnTo>
                  <a:lnTo>
                    <a:pt x="994284" y="166427"/>
                  </a:lnTo>
                  <a:lnTo>
                    <a:pt x="994284" y="105929"/>
                  </a:lnTo>
                  <a:cubicBezTo>
                    <a:pt x="994284" y="93129"/>
                    <a:pt x="993614" y="84851"/>
                    <a:pt x="992275" y="81093"/>
                  </a:cubicBezTo>
                  <a:cubicBezTo>
                    <a:pt x="990935" y="77335"/>
                    <a:pt x="988759" y="74414"/>
                    <a:pt x="985745" y="72331"/>
                  </a:cubicBezTo>
                  <a:cubicBezTo>
                    <a:pt x="982731" y="70247"/>
                    <a:pt x="979103" y="69205"/>
                    <a:pt x="974862" y="69205"/>
                  </a:cubicBezTo>
                  <a:cubicBezTo>
                    <a:pt x="969430" y="69205"/>
                    <a:pt x="964555" y="70693"/>
                    <a:pt x="960239" y="73670"/>
                  </a:cubicBezTo>
                  <a:cubicBezTo>
                    <a:pt x="955923" y="76647"/>
                    <a:pt x="952965" y="80591"/>
                    <a:pt x="951366" y="85502"/>
                  </a:cubicBezTo>
                  <a:cubicBezTo>
                    <a:pt x="949766" y="90413"/>
                    <a:pt x="948966" y="99492"/>
                    <a:pt x="948966" y="112737"/>
                  </a:cubicBezTo>
                  <a:lnTo>
                    <a:pt x="948966" y="166427"/>
                  </a:lnTo>
                  <a:lnTo>
                    <a:pt x="917600" y="166427"/>
                  </a:lnTo>
                  <a:lnTo>
                    <a:pt x="917600" y="47886"/>
                  </a:lnTo>
                  <a:lnTo>
                    <a:pt x="946733" y="47886"/>
                  </a:lnTo>
                  <a:lnTo>
                    <a:pt x="946733" y="65298"/>
                  </a:lnTo>
                  <a:cubicBezTo>
                    <a:pt x="957077" y="51904"/>
                    <a:pt x="970099" y="45207"/>
                    <a:pt x="985801" y="45207"/>
                  </a:cubicBezTo>
                  <a:close/>
                  <a:moveTo>
                    <a:pt x="840321" y="45207"/>
                  </a:moveTo>
                  <a:cubicBezTo>
                    <a:pt x="854311" y="45207"/>
                    <a:pt x="864729" y="46862"/>
                    <a:pt x="871575" y="50174"/>
                  </a:cubicBezTo>
                  <a:cubicBezTo>
                    <a:pt x="878421" y="53485"/>
                    <a:pt x="883240" y="57690"/>
                    <a:pt x="886030" y="62787"/>
                  </a:cubicBezTo>
                  <a:cubicBezTo>
                    <a:pt x="888821" y="67884"/>
                    <a:pt x="890216" y="77242"/>
                    <a:pt x="890216" y="90860"/>
                  </a:cubicBezTo>
                  <a:lnTo>
                    <a:pt x="889881" y="127471"/>
                  </a:lnTo>
                  <a:cubicBezTo>
                    <a:pt x="889881" y="137889"/>
                    <a:pt x="890383" y="145573"/>
                    <a:pt x="891388" y="150521"/>
                  </a:cubicBezTo>
                  <a:cubicBezTo>
                    <a:pt x="892392" y="155470"/>
                    <a:pt x="894271" y="160772"/>
                    <a:pt x="897025" y="166427"/>
                  </a:cubicBezTo>
                  <a:lnTo>
                    <a:pt x="865994" y="166427"/>
                  </a:lnTo>
                  <a:cubicBezTo>
                    <a:pt x="865176" y="164344"/>
                    <a:pt x="864171" y="161255"/>
                    <a:pt x="862980" y="157163"/>
                  </a:cubicBezTo>
                  <a:cubicBezTo>
                    <a:pt x="862459" y="155302"/>
                    <a:pt x="862087" y="154074"/>
                    <a:pt x="861864" y="153479"/>
                  </a:cubicBezTo>
                  <a:cubicBezTo>
                    <a:pt x="856506" y="158688"/>
                    <a:pt x="850776" y="162595"/>
                    <a:pt x="844674" y="165199"/>
                  </a:cubicBezTo>
                  <a:cubicBezTo>
                    <a:pt x="838572" y="167804"/>
                    <a:pt x="832061" y="169106"/>
                    <a:pt x="825141" y="169106"/>
                  </a:cubicBezTo>
                  <a:cubicBezTo>
                    <a:pt x="812937" y="169106"/>
                    <a:pt x="803319" y="165795"/>
                    <a:pt x="796287" y="159172"/>
                  </a:cubicBezTo>
                  <a:cubicBezTo>
                    <a:pt x="789255" y="152549"/>
                    <a:pt x="785738" y="144177"/>
                    <a:pt x="785738" y="134057"/>
                  </a:cubicBezTo>
                  <a:cubicBezTo>
                    <a:pt x="785738" y="127360"/>
                    <a:pt x="787338" y="121388"/>
                    <a:pt x="790538" y="116142"/>
                  </a:cubicBezTo>
                  <a:cubicBezTo>
                    <a:pt x="793738" y="110896"/>
                    <a:pt x="798221" y="106877"/>
                    <a:pt x="803989" y="104087"/>
                  </a:cubicBezTo>
                  <a:cubicBezTo>
                    <a:pt x="809756" y="101296"/>
                    <a:pt x="818071" y="98859"/>
                    <a:pt x="828936" y="96776"/>
                  </a:cubicBezTo>
                  <a:cubicBezTo>
                    <a:pt x="843595" y="94022"/>
                    <a:pt x="853753" y="91455"/>
                    <a:pt x="859408" y="89074"/>
                  </a:cubicBezTo>
                  <a:lnTo>
                    <a:pt x="859408" y="85948"/>
                  </a:lnTo>
                  <a:cubicBezTo>
                    <a:pt x="859408" y="79921"/>
                    <a:pt x="857920" y="75623"/>
                    <a:pt x="854944" y="73056"/>
                  </a:cubicBezTo>
                  <a:cubicBezTo>
                    <a:pt x="851967" y="70489"/>
                    <a:pt x="846349" y="69205"/>
                    <a:pt x="838089" y="69205"/>
                  </a:cubicBezTo>
                  <a:cubicBezTo>
                    <a:pt x="832508" y="69205"/>
                    <a:pt x="828155" y="70303"/>
                    <a:pt x="825029" y="72498"/>
                  </a:cubicBezTo>
                  <a:cubicBezTo>
                    <a:pt x="821904" y="74693"/>
                    <a:pt x="819374" y="78544"/>
                    <a:pt x="817439" y="84051"/>
                  </a:cubicBezTo>
                  <a:lnTo>
                    <a:pt x="788976" y="78916"/>
                  </a:lnTo>
                  <a:cubicBezTo>
                    <a:pt x="792175" y="67456"/>
                    <a:pt x="797682" y="58973"/>
                    <a:pt x="805495" y="53467"/>
                  </a:cubicBezTo>
                  <a:cubicBezTo>
                    <a:pt x="813309" y="47960"/>
                    <a:pt x="824918" y="45207"/>
                    <a:pt x="840321" y="45207"/>
                  </a:cubicBezTo>
                  <a:close/>
                  <a:moveTo>
                    <a:pt x="704925" y="45207"/>
                  </a:moveTo>
                  <a:cubicBezTo>
                    <a:pt x="722859" y="45207"/>
                    <a:pt x="737555" y="51030"/>
                    <a:pt x="749015" y="62675"/>
                  </a:cubicBezTo>
                  <a:cubicBezTo>
                    <a:pt x="760475" y="74321"/>
                    <a:pt x="766205" y="89037"/>
                    <a:pt x="766205" y="106821"/>
                  </a:cubicBezTo>
                  <a:cubicBezTo>
                    <a:pt x="766205" y="124755"/>
                    <a:pt x="760419" y="139619"/>
                    <a:pt x="748848" y="151414"/>
                  </a:cubicBezTo>
                  <a:cubicBezTo>
                    <a:pt x="737276" y="163209"/>
                    <a:pt x="722710" y="169106"/>
                    <a:pt x="705148" y="169106"/>
                  </a:cubicBezTo>
                  <a:cubicBezTo>
                    <a:pt x="694284" y="169106"/>
                    <a:pt x="683921" y="166650"/>
                    <a:pt x="674062" y="161739"/>
                  </a:cubicBezTo>
                  <a:cubicBezTo>
                    <a:pt x="664202" y="156828"/>
                    <a:pt x="656705" y="149628"/>
                    <a:pt x="651570" y="140140"/>
                  </a:cubicBezTo>
                  <a:cubicBezTo>
                    <a:pt x="646435" y="130653"/>
                    <a:pt x="643868" y="119100"/>
                    <a:pt x="643868" y="105482"/>
                  </a:cubicBezTo>
                  <a:cubicBezTo>
                    <a:pt x="643868" y="95064"/>
                    <a:pt x="646435" y="84981"/>
                    <a:pt x="651570" y="75233"/>
                  </a:cubicBezTo>
                  <a:cubicBezTo>
                    <a:pt x="656705" y="65484"/>
                    <a:pt x="663978" y="58043"/>
                    <a:pt x="673392" y="52908"/>
                  </a:cubicBezTo>
                  <a:cubicBezTo>
                    <a:pt x="682805" y="47774"/>
                    <a:pt x="693316" y="45207"/>
                    <a:pt x="704925" y="45207"/>
                  </a:cubicBezTo>
                  <a:close/>
                  <a:moveTo>
                    <a:pt x="306921" y="45207"/>
                  </a:moveTo>
                  <a:cubicBezTo>
                    <a:pt x="320911" y="45207"/>
                    <a:pt x="331329" y="46862"/>
                    <a:pt x="338175" y="50174"/>
                  </a:cubicBezTo>
                  <a:cubicBezTo>
                    <a:pt x="345021" y="53485"/>
                    <a:pt x="349840" y="57690"/>
                    <a:pt x="352630" y="62787"/>
                  </a:cubicBezTo>
                  <a:cubicBezTo>
                    <a:pt x="355421" y="67884"/>
                    <a:pt x="356816" y="77242"/>
                    <a:pt x="356816" y="90860"/>
                  </a:cubicBezTo>
                  <a:lnTo>
                    <a:pt x="356481" y="127471"/>
                  </a:lnTo>
                  <a:cubicBezTo>
                    <a:pt x="356481" y="137889"/>
                    <a:pt x="356983" y="145573"/>
                    <a:pt x="357988" y="150521"/>
                  </a:cubicBezTo>
                  <a:cubicBezTo>
                    <a:pt x="358992" y="155470"/>
                    <a:pt x="360871" y="160772"/>
                    <a:pt x="363625" y="166427"/>
                  </a:cubicBezTo>
                  <a:lnTo>
                    <a:pt x="332594" y="166427"/>
                  </a:lnTo>
                  <a:cubicBezTo>
                    <a:pt x="331775" y="164344"/>
                    <a:pt x="330771" y="161255"/>
                    <a:pt x="329580" y="157163"/>
                  </a:cubicBezTo>
                  <a:cubicBezTo>
                    <a:pt x="329059" y="155302"/>
                    <a:pt x="328687" y="154074"/>
                    <a:pt x="328464" y="153479"/>
                  </a:cubicBezTo>
                  <a:cubicBezTo>
                    <a:pt x="323106" y="158688"/>
                    <a:pt x="317376" y="162595"/>
                    <a:pt x="311274" y="165199"/>
                  </a:cubicBezTo>
                  <a:cubicBezTo>
                    <a:pt x="305172" y="167804"/>
                    <a:pt x="298661" y="169106"/>
                    <a:pt x="291741" y="169106"/>
                  </a:cubicBezTo>
                  <a:cubicBezTo>
                    <a:pt x="279537" y="169106"/>
                    <a:pt x="269919" y="165795"/>
                    <a:pt x="262887" y="159172"/>
                  </a:cubicBezTo>
                  <a:cubicBezTo>
                    <a:pt x="255855" y="152549"/>
                    <a:pt x="252338" y="144177"/>
                    <a:pt x="252338" y="134057"/>
                  </a:cubicBezTo>
                  <a:cubicBezTo>
                    <a:pt x="252338" y="127360"/>
                    <a:pt x="253938" y="121388"/>
                    <a:pt x="257138" y="116142"/>
                  </a:cubicBezTo>
                  <a:cubicBezTo>
                    <a:pt x="260338" y="110896"/>
                    <a:pt x="264821" y="106877"/>
                    <a:pt x="270589" y="104087"/>
                  </a:cubicBezTo>
                  <a:cubicBezTo>
                    <a:pt x="276356" y="101296"/>
                    <a:pt x="284671" y="98859"/>
                    <a:pt x="295536" y="96776"/>
                  </a:cubicBezTo>
                  <a:cubicBezTo>
                    <a:pt x="310195" y="94022"/>
                    <a:pt x="320353" y="91455"/>
                    <a:pt x="326008" y="89074"/>
                  </a:cubicBezTo>
                  <a:lnTo>
                    <a:pt x="326008" y="85948"/>
                  </a:lnTo>
                  <a:cubicBezTo>
                    <a:pt x="326008" y="79921"/>
                    <a:pt x="324520" y="75623"/>
                    <a:pt x="321544" y="73056"/>
                  </a:cubicBezTo>
                  <a:cubicBezTo>
                    <a:pt x="318567" y="70489"/>
                    <a:pt x="312949" y="69205"/>
                    <a:pt x="304689" y="69205"/>
                  </a:cubicBezTo>
                  <a:cubicBezTo>
                    <a:pt x="299108" y="69205"/>
                    <a:pt x="294755" y="70303"/>
                    <a:pt x="291629" y="72498"/>
                  </a:cubicBezTo>
                  <a:cubicBezTo>
                    <a:pt x="288504" y="74693"/>
                    <a:pt x="285974" y="78544"/>
                    <a:pt x="284039" y="84051"/>
                  </a:cubicBezTo>
                  <a:lnTo>
                    <a:pt x="255576" y="78916"/>
                  </a:lnTo>
                  <a:cubicBezTo>
                    <a:pt x="258775" y="67456"/>
                    <a:pt x="264282" y="58973"/>
                    <a:pt x="272095" y="53467"/>
                  </a:cubicBezTo>
                  <a:cubicBezTo>
                    <a:pt x="279909" y="47960"/>
                    <a:pt x="291518" y="45207"/>
                    <a:pt x="306921" y="45207"/>
                  </a:cubicBezTo>
                  <a:close/>
                  <a:moveTo>
                    <a:pt x="585602" y="2791"/>
                  </a:moveTo>
                  <a:lnTo>
                    <a:pt x="616967" y="2791"/>
                  </a:lnTo>
                  <a:lnTo>
                    <a:pt x="616967" y="14399"/>
                  </a:lnTo>
                  <a:lnTo>
                    <a:pt x="629357" y="14399"/>
                  </a:lnTo>
                  <a:lnTo>
                    <a:pt x="629357" y="35272"/>
                  </a:lnTo>
                  <a:lnTo>
                    <a:pt x="616967" y="35272"/>
                  </a:lnTo>
                  <a:lnTo>
                    <a:pt x="616967" y="166427"/>
                  </a:lnTo>
                  <a:lnTo>
                    <a:pt x="587834" y="166427"/>
                  </a:lnTo>
                  <a:lnTo>
                    <a:pt x="587834" y="149014"/>
                  </a:lnTo>
                  <a:cubicBezTo>
                    <a:pt x="582997" y="155786"/>
                    <a:pt x="577286" y="160827"/>
                    <a:pt x="570700" y="164139"/>
                  </a:cubicBezTo>
                  <a:cubicBezTo>
                    <a:pt x="564115" y="167450"/>
                    <a:pt x="557473" y="169106"/>
                    <a:pt x="550776" y="169106"/>
                  </a:cubicBezTo>
                  <a:cubicBezTo>
                    <a:pt x="537158" y="169106"/>
                    <a:pt x="525494" y="163618"/>
                    <a:pt x="515783" y="152642"/>
                  </a:cubicBezTo>
                  <a:cubicBezTo>
                    <a:pt x="506072" y="141666"/>
                    <a:pt x="501216" y="126355"/>
                    <a:pt x="501216" y="106710"/>
                  </a:cubicBezTo>
                  <a:cubicBezTo>
                    <a:pt x="501216" y="86618"/>
                    <a:pt x="505942" y="71345"/>
                    <a:pt x="515392" y="60889"/>
                  </a:cubicBezTo>
                  <a:cubicBezTo>
                    <a:pt x="524843" y="50434"/>
                    <a:pt x="536786" y="45207"/>
                    <a:pt x="551223" y="45207"/>
                  </a:cubicBezTo>
                  <a:cubicBezTo>
                    <a:pt x="564468" y="45207"/>
                    <a:pt x="575928" y="50713"/>
                    <a:pt x="585602" y="61727"/>
                  </a:cubicBezTo>
                  <a:lnTo>
                    <a:pt x="585602" y="35272"/>
                  </a:lnTo>
                  <a:lnTo>
                    <a:pt x="551781" y="35272"/>
                  </a:lnTo>
                  <a:lnTo>
                    <a:pt x="551781" y="14399"/>
                  </a:lnTo>
                  <a:lnTo>
                    <a:pt x="585602" y="14399"/>
                  </a:lnTo>
                  <a:close/>
                  <a:moveTo>
                    <a:pt x="384423" y="2791"/>
                  </a:moveTo>
                  <a:lnTo>
                    <a:pt x="415789" y="2791"/>
                  </a:lnTo>
                  <a:lnTo>
                    <a:pt x="415789" y="31812"/>
                  </a:lnTo>
                  <a:lnTo>
                    <a:pt x="384423" y="31812"/>
                  </a:lnTo>
                  <a:close/>
                  <a:moveTo>
                    <a:pt x="193923" y="2791"/>
                  </a:moveTo>
                  <a:lnTo>
                    <a:pt x="225289" y="2791"/>
                  </a:lnTo>
                  <a:lnTo>
                    <a:pt x="225289" y="31812"/>
                  </a:lnTo>
                  <a:lnTo>
                    <a:pt x="193923" y="31812"/>
                  </a:lnTo>
                  <a:close/>
                  <a:moveTo>
                    <a:pt x="88739" y="0"/>
                  </a:moveTo>
                  <a:cubicBezTo>
                    <a:pt x="109054" y="0"/>
                    <a:pt x="124923" y="4260"/>
                    <a:pt x="136345" y="12781"/>
                  </a:cubicBezTo>
                  <a:cubicBezTo>
                    <a:pt x="147768" y="21301"/>
                    <a:pt x="155117" y="33077"/>
                    <a:pt x="158391" y="48109"/>
                  </a:cubicBezTo>
                  <a:lnTo>
                    <a:pt x="125574" y="54248"/>
                  </a:lnTo>
                  <a:cubicBezTo>
                    <a:pt x="123267" y="46211"/>
                    <a:pt x="118933" y="39867"/>
                    <a:pt x="112570" y="35217"/>
                  </a:cubicBezTo>
                  <a:cubicBezTo>
                    <a:pt x="106208" y="30566"/>
                    <a:pt x="98264" y="28240"/>
                    <a:pt x="88739" y="28240"/>
                  </a:cubicBezTo>
                  <a:cubicBezTo>
                    <a:pt x="74303" y="28240"/>
                    <a:pt x="62824" y="32817"/>
                    <a:pt x="54304" y="41970"/>
                  </a:cubicBezTo>
                  <a:cubicBezTo>
                    <a:pt x="45784" y="51123"/>
                    <a:pt x="41523" y="64703"/>
                    <a:pt x="41523" y="82711"/>
                  </a:cubicBezTo>
                  <a:cubicBezTo>
                    <a:pt x="41523" y="102133"/>
                    <a:pt x="45839" y="116700"/>
                    <a:pt x="54471" y="126411"/>
                  </a:cubicBezTo>
                  <a:cubicBezTo>
                    <a:pt x="63103" y="136122"/>
                    <a:pt x="74414" y="140978"/>
                    <a:pt x="88404" y="140978"/>
                  </a:cubicBezTo>
                  <a:cubicBezTo>
                    <a:pt x="95325" y="140978"/>
                    <a:pt x="102264" y="139619"/>
                    <a:pt x="109222" y="136903"/>
                  </a:cubicBezTo>
                  <a:cubicBezTo>
                    <a:pt x="116179" y="134187"/>
                    <a:pt x="122151" y="130894"/>
                    <a:pt x="127137" y="127025"/>
                  </a:cubicBezTo>
                  <a:lnTo>
                    <a:pt x="127137" y="106263"/>
                  </a:lnTo>
                  <a:lnTo>
                    <a:pt x="89297" y="106263"/>
                  </a:lnTo>
                  <a:lnTo>
                    <a:pt x="89297" y="78693"/>
                  </a:lnTo>
                  <a:lnTo>
                    <a:pt x="160512" y="78693"/>
                  </a:lnTo>
                  <a:lnTo>
                    <a:pt x="160512" y="143880"/>
                  </a:lnTo>
                  <a:cubicBezTo>
                    <a:pt x="153591" y="150577"/>
                    <a:pt x="143564" y="156474"/>
                    <a:pt x="130430" y="161572"/>
                  </a:cubicBezTo>
                  <a:cubicBezTo>
                    <a:pt x="117295" y="166669"/>
                    <a:pt x="103994" y="169218"/>
                    <a:pt x="90525" y="169218"/>
                  </a:cubicBezTo>
                  <a:cubicBezTo>
                    <a:pt x="73410" y="169218"/>
                    <a:pt x="58490" y="165627"/>
                    <a:pt x="45765" y="158446"/>
                  </a:cubicBezTo>
                  <a:cubicBezTo>
                    <a:pt x="33040" y="151265"/>
                    <a:pt x="23478" y="140996"/>
                    <a:pt x="17078" y="127639"/>
                  </a:cubicBezTo>
                  <a:cubicBezTo>
                    <a:pt x="10679" y="114281"/>
                    <a:pt x="7479" y="99752"/>
                    <a:pt x="7479" y="84051"/>
                  </a:cubicBezTo>
                  <a:cubicBezTo>
                    <a:pt x="7479" y="67010"/>
                    <a:pt x="11051" y="51867"/>
                    <a:pt x="18195" y="38621"/>
                  </a:cubicBezTo>
                  <a:cubicBezTo>
                    <a:pt x="25338" y="25375"/>
                    <a:pt x="35793" y="15218"/>
                    <a:pt x="49560" y="8148"/>
                  </a:cubicBezTo>
                  <a:cubicBezTo>
                    <a:pt x="60052" y="2716"/>
                    <a:pt x="73112" y="0"/>
                    <a:pt x="887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1"/>
            </a:p>
          </p:txBody>
        </p:sp>
        <p:grpSp>
          <p:nvGrpSpPr>
            <p:cNvPr id="134" name="Group 133">
              <a:extLst>
                <a:ext uri="{FF2B5EF4-FFF2-40B4-BE49-F238E27FC236}">
                  <a16:creationId xmlns:a16="http://schemas.microsoft.com/office/drawing/2014/main" id="{FDE892E2-8A93-4EEA-84EF-7E68DBAD8684}"/>
                </a:ext>
              </a:extLst>
            </p:cNvPr>
            <p:cNvGrpSpPr/>
            <p:nvPr/>
          </p:nvGrpSpPr>
          <p:grpSpPr>
            <a:xfrm>
              <a:off x="7485842" y="2562627"/>
              <a:ext cx="300135" cy="481052"/>
              <a:chOff x="1652312" y="2623903"/>
              <a:chExt cx="481288" cy="771402"/>
            </a:xfrm>
          </p:grpSpPr>
          <p:sp>
            <p:nvSpPr>
              <p:cNvPr id="135" name="Oval 134">
                <a:extLst>
                  <a:ext uri="{FF2B5EF4-FFF2-40B4-BE49-F238E27FC236}">
                    <a16:creationId xmlns:a16="http://schemas.microsoft.com/office/drawing/2014/main" id="{72F42423-04C1-40A5-B986-50083037488E}"/>
                  </a:ext>
                </a:extLst>
              </p:cNvPr>
              <p:cNvSpPr/>
              <p:nvPr/>
            </p:nvSpPr>
            <p:spPr>
              <a:xfrm>
                <a:off x="1652312" y="2623903"/>
                <a:ext cx="481288" cy="771402"/>
              </a:xfrm>
              <a:prstGeom prst="ellipse">
                <a:avLst/>
              </a:prstGeom>
              <a:solidFill>
                <a:srgbClr val="C1D9E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4DCA4B9C-72FF-4C22-89EE-545799C16A37}"/>
                  </a:ext>
                </a:extLst>
              </p:cNvPr>
              <p:cNvSpPr/>
              <p:nvPr/>
            </p:nvSpPr>
            <p:spPr>
              <a:xfrm>
                <a:off x="1760456" y="3050976"/>
                <a:ext cx="265000" cy="327660"/>
              </a:xfrm>
              <a:prstGeom prst="ellipse">
                <a:avLst/>
              </a:prstGeom>
              <a:solidFill>
                <a:srgbClr val="35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3" name="Group 13312">
              <a:extLst>
                <a:ext uri="{FF2B5EF4-FFF2-40B4-BE49-F238E27FC236}">
                  <a16:creationId xmlns:a16="http://schemas.microsoft.com/office/drawing/2014/main" id="{EB17D343-F798-4681-AE4F-3242C4D4FA8B}"/>
                </a:ext>
              </a:extLst>
            </p:cNvPr>
            <p:cNvGrpSpPr/>
            <p:nvPr/>
          </p:nvGrpSpPr>
          <p:grpSpPr>
            <a:xfrm>
              <a:off x="8604687" y="5050378"/>
              <a:ext cx="883668" cy="736975"/>
              <a:chOff x="8514199" y="5107528"/>
              <a:chExt cx="883668" cy="736975"/>
            </a:xfrm>
          </p:grpSpPr>
          <p:grpSp>
            <p:nvGrpSpPr>
              <p:cNvPr id="169" name="Group 168">
                <a:extLst>
                  <a:ext uri="{FF2B5EF4-FFF2-40B4-BE49-F238E27FC236}">
                    <a16:creationId xmlns:a16="http://schemas.microsoft.com/office/drawing/2014/main" id="{DCB0F26B-A0BB-44A8-9AFA-93DABAAA5A8D}"/>
                  </a:ext>
                </a:extLst>
              </p:cNvPr>
              <p:cNvGrpSpPr/>
              <p:nvPr/>
            </p:nvGrpSpPr>
            <p:grpSpPr>
              <a:xfrm>
                <a:off x="8526299" y="5307445"/>
                <a:ext cx="204331" cy="169150"/>
                <a:chOff x="8770528" y="5279772"/>
                <a:chExt cx="204331" cy="169150"/>
              </a:xfrm>
            </p:grpSpPr>
            <p:sp>
              <p:nvSpPr>
                <p:cNvPr id="170" name="Oval 169">
                  <a:extLst>
                    <a:ext uri="{FF2B5EF4-FFF2-40B4-BE49-F238E27FC236}">
                      <a16:creationId xmlns:a16="http://schemas.microsoft.com/office/drawing/2014/main" id="{9686F4B1-5D6A-4852-B9E7-1DF186523AD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30E4133-9130-45DF-AA0E-E3A178123B57}"/>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CCBB3DC-82E6-4DEE-A65C-69F4911C9A24}"/>
                  </a:ext>
                </a:extLst>
              </p:cNvPr>
              <p:cNvGrpSpPr/>
              <p:nvPr/>
            </p:nvGrpSpPr>
            <p:grpSpPr>
              <a:xfrm>
                <a:off x="8672282" y="5254264"/>
                <a:ext cx="204331" cy="169150"/>
                <a:chOff x="8770528" y="5279772"/>
                <a:chExt cx="204331" cy="169150"/>
              </a:xfrm>
            </p:grpSpPr>
            <p:sp>
              <p:nvSpPr>
                <p:cNvPr id="173" name="Oval 172">
                  <a:extLst>
                    <a:ext uri="{FF2B5EF4-FFF2-40B4-BE49-F238E27FC236}">
                      <a16:creationId xmlns:a16="http://schemas.microsoft.com/office/drawing/2014/main" id="{5572C1FC-FF80-4456-AF88-9A24D405994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B053AE2-D715-410D-B439-984C9EA54C1C}"/>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9F7D4166-3BB6-4513-8602-B3122B7F86E7}"/>
                  </a:ext>
                </a:extLst>
              </p:cNvPr>
              <p:cNvGrpSpPr/>
              <p:nvPr/>
            </p:nvGrpSpPr>
            <p:grpSpPr>
              <a:xfrm>
                <a:off x="8667214" y="5378565"/>
                <a:ext cx="204331" cy="169150"/>
                <a:chOff x="8770528" y="5279772"/>
                <a:chExt cx="204331" cy="169150"/>
              </a:xfrm>
            </p:grpSpPr>
            <p:sp>
              <p:nvSpPr>
                <p:cNvPr id="176" name="Oval 175">
                  <a:extLst>
                    <a:ext uri="{FF2B5EF4-FFF2-40B4-BE49-F238E27FC236}">
                      <a16:creationId xmlns:a16="http://schemas.microsoft.com/office/drawing/2014/main" id="{AE81B590-F376-432B-824B-82A36E43A1C6}"/>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365CAED5-B57C-4C7A-B06F-5FDD96359E5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74ED2415-80BF-44AD-A401-CFD8B19631A4}"/>
                  </a:ext>
                </a:extLst>
              </p:cNvPr>
              <p:cNvGrpSpPr/>
              <p:nvPr/>
            </p:nvGrpSpPr>
            <p:grpSpPr>
              <a:xfrm>
                <a:off x="8514199" y="5451684"/>
                <a:ext cx="204331" cy="169150"/>
                <a:chOff x="8770528" y="5279772"/>
                <a:chExt cx="204331" cy="169150"/>
              </a:xfrm>
            </p:grpSpPr>
            <p:sp>
              <p:nvSpPr>
                <p:cNvPr id="179" name="Oval 178">
                  <a:extLst>
                    <a:ext uri="{FF2B5EF4-FFF2-40B4-BE49-F238E27FC236}">
                      <a16:creationId xmlns:a16="http://schemas.microsoft.com/office/drawing/2014/main" id="{D3F233A1-3B2D-415F-A859-7E673029F3E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8AA9AE00-620A-4D31-A511-B7925F4BB7A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FC59C115-AB2A-4775-A21B-555373E48AFE}"/>
                  </a:ext>
                </a:extLst>
              </p:cNvPr>
              <p:cNvGrpSpPr/>
              <p:nvPr/>
            </p:nvGrpSpPr>
            <p:grpSpPr>
              <a:xfrm>
                <a:off x="8631622" y="5499042"/>
                <a:ext cx="204331" cy="169150"/>
                <a:chOff x="8770528" y="5279772"/>
                <a:chExt cx="204331" cy="169150"/>
              </a:xfrm>
            </p:grpSpPr>
            <p:sp>
              <p:nvSpPr>
                <p:cNvPr id="182" name="Oval 181">
                  <a:extLst>
                    <a:ext uri="{FF2B5EF4-FFF2-40B4-BE49-F238E27FC236}">
                      <a16:creationId xmlns:a16="http://schemas.microsoft.com/office/drawing/2014/main" id="{EF973D3A-D958-4DFC-AB35-D50E4E8FBE5A}"/>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F495ADF8-F8DB-4573-A925-6D8972A31A9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36600825-AD70-48A0-BEA5-D8552FF1FD82}"/>
                  </a:ext>
                </a:extLst>
              </p:cNvPr>
              <p:cNvGrpSpPr/>
              <p:nvPr/>
            </p:nvGrpSpPr>
            <p:grpSpPr>
              <a:xfrm>
                <a:off x="8791806" y="5468180"/>
                <a:ext cx="204331" cy="169150"/>
                <a:chOff x="8770528" y="5279772"/>
                <a:chExt cx="204331" cy="169150"/>
              </a:xfrm>
            </p:grpSpPr>
            <p:sp>
              <p:nvSpPr>
                <p:cNvPr id="185" name="Oval 184">
                  <a:extLst>
                    <a:ext uri="{FF2B5EF4-FFF2-40B4-BE49-F238E27FC236}">
                      <a16:creationId xmlns:a16="http://schemas.microsoft.com/office/drawing/2014/main" id="{0F761DF9-6B09-4B1A-AD85-4B85E0BF1F8C}"/>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0B525C8-F6B5-4B3F-A37E-B727C3E83168}"/>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8252F3D3-39C2-48FE-90B8-2A52F4FB8F35}"/>
                  </a:ext>
                </a:extLst>
              </p:cNvPr>
              <p:cNvGrpSpPr/>
              <p:nvPr/>
            </p:nvGrpSpPr>
            <p:grpSpPr>
              <a:xfrm>
                <a:off x="8827078" y="5312363"/>
                <a:ext cx="204331" cy="169150"/>
                <a:chOff x="8770528" y="5279772"/>
                <a:chExt cx="204331" cy="169150"/>
              </a:xfrm>
            </p:grpSpPr>
            <p:sp>
              <p:nvSpPr>
                <p:cNvPr id="191" name="Oval 190">
                  <a:extLst>
                    <a:ext uri="{FF2B5EF4-FFF2-40B4-BE49-F238E27FC236}">
                      <a16:creationId xmlns:a16="http://schemas.microsoft.com/office/drawing/2014/main" id="{08B6C02A-E7F1-490E-8D97-A8C12CB0D44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FCE2C78A-053E-4338-BD00-E8337A6133D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E822407-8705-4C50-866D-DF6E67281C12}"/>
                  </a:ext>
                </a:extLst>
              </p:cNvPr>
              <p:cNvGrpSpPr/>
              <p:nvPr/>
            </p:nvGrpSpPr>
            <p:grpSpPr>
              <a:xfrm>
                <a:off x="8765765" y="5160709"/>
                <a:ext cx="204331" cy="169150"/>
                <a:chOff x="8770528" y="5279772"/>
                <a:chExt cx="204331" cy="169150"/>
              </a:xfrm>
            </p:grpSpPr>
            <p:sp>
              <p:nvSpPr>
                <p:cNvPr id="138" name="Oval 137">
                  <a:extLst>
                    <a:ext uri="{FF2B5EF4-FFF2-40B4-BE49-F238E27FC236}">
                      <a16:creationId xmlns:a16="http://schemas.microsoft.com/office/drawing/2014/main" id="{B213D30B-4A9D-4B4A-A152-42C41D8902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90B2ADC-2CF9-4DF2-9972-ECB6DF90C61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A7F3569F-3475-4E03-9525-D27BF1890AD8}"/>
                  </a:ext>
                </a:extLst>
              </p:cNvPr>
              <p:cNvGrpSpPr/>
              <p:nvPr/>
            </p:nvGrpSpPr>
            <p:grpSpPr>
              <a:xfrm>
                <a:off x="8911748" y="5107528"/>
                <a:ext cx="204331" cy="169150"/>
                <a:chOff x="8770528" y="5279772"/>
                <a:chExt cx="204331" cy="169150"/>
              </a:xfrm>
            </p:grpSpPr>
            <p:sp>
              <p:nvSpPr>
                <p:cNvPr id="148" name="Oval 147">
                  <a:extLst>
                    <a:ext uri="{FF2B5EF4-FFF2-40B4-BE49-F238E27FC236}">
                      <a16:creationId xmlns:a16="http://schemas.microsoft.com/office/drawing/2014/main" id="{8158C9F7-93A6-4BB9-B717-A3E2D2818E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B69A234-F66A-4BFD-B264-313F6100199D}"/>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DBC9380-1549-41C2-A21C-28FEA6AC3956}"/>
                  </a:ext>
                </a:extLst>
              </p:cNvPr>
              <p:cNvGrpSpPr/>
              <p:nvPr/>
            </p:nvGrpSpPr>
            <p:grpSpPr>
              <a:xfrm>
                <a:off x="8906680" y="5231829"/>
                <a:ext cx="204331" cy="169150"/>
                <a:chOff x="8770528" y="5279772"/>
                <a:chExt cx="204331" cy="169150"/>
              </a:xfrm>
            </p:grpSpPr>
            <p:sp>
              <p:nvSpPr>
                <p:cNvPr id="151" name="Oval 150">
                  <a:extLst>
                    <a:ext uri="{FF2B5EF4-FFF2-40B4-BE49-F238E27FC236}">
                      <a16:creationId xmlns:a16="http://schemas.microsoft.com/office/drawing/2014/main" id="{1E2B91AE-F22D-4387-90A9-E3CB34D3ABA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B98D4966-9F28-485F-99C1-22D263FE2BEB}"/>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EE2C9D88-6FE1-4257-BE66-279477ED1482}"/>
                  </a:ext>
                </a:extLst>
              </p:cNvPr>
              <p:cNvGrpSpPr/>
              <p:nvPr/>
            </p:nvGrpSpPr>
            <p:grpSpPr>
              <a:xfrm>
                <a:off x="8753665" y="5304948"/>
                <a:ext cx="204331" cy="169150"/>
                <a:chOff x="8770528" y="5279772"/>
                <a:chExt cx="204331" cy="169150"/>
              </a:xfrm>
            </p:grpSpPr>
            <p:sp>
              <p:nvSpPr>
                <p:cNvPr id="154" name="Oval 153">
                  <a:extLst>
                    <a:ext uri="{FF2B5EF4-FFF2-40B4-BE49-F238E27FC236}">
                      <a16:creationId xmlns:a16="http://schemas.microsoft.com/office/drawing/2014/main" id="{D8CD74E9-35DB-4411-832B-5299D39AD29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E8F0C933-FEF9-4600-82FB-F3A49A7DF6D4}"/>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773877A3-F53C-4192-A22B-E032E6823DDB}"/>
                  </a:ext>
                </a:extLst>
              </p:cNvPr>
              <p:cNvGrpSpPr/>
              <p:nvPr/>
            </p:nvGrpSpPr>
            <p:grpSpPr>
              <a:xfrm>
                <a:off x="8871088" y="5352306"/>
                <a:ext cx="204331" cy="169150"/>
                <a:chOff x="8770528" y="5279772"/>
                <a:chExt cx="204331" cy="169150"/>
              </a:xfrm>
            </p:grpSpPr>
            <p:sp>
              <p:nvSpPr>
                <p:cNvPr id="157" name="Oval 156">
                  <a:extLst>
                    <a:ext uri="{FF2B5EF4-FFF2-40B4-BE49-F238E27FC236}">
                      <a16:creationId xmlns:a16="http://schemas.microsoft.com/office/drawing/2014/main" id="{6F413B89-B355-4AA7-9EF5-405EAB2414A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70F472B0-4439-4805-B1D3-AAD72A4F0029}"/>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60A7E85E-9EC5-4262-A54F-805DD4EB249A}"/>
                  </a:ext>
                </a:extLst>
              </p:cNvPr>
              <p:cNvGrpSpPr/>
              <p:nvPr/>
            </p:nvGrpSpPr>
            <p:grpSpPr>
              <a:xfrm>
                <a:off x="9004939" y="5364643"/>
                <a:ext cx="204331" cy="169150"/>
                <a:chOff x="8770528" y="5279772"/>
                <a:chExt cx="204331" cy="169150"/>
              </a:xfrm>
            </p:grpSpPr>
            <p:sp>
              <p:nvSpPr>
                <p:cNvPr id="160" name="Oval 159">
                  <a:extLst>
                    <a:ext uri="{FF2B5EF4-FFF2-40B4-BE49-F238E27FC236}">
                      <a16:creationId xmlns:a16="http://schemas.microsoft.com/office/drawing/2014/main" id="{FB5E89B8-D12D-46FB-8A8F-B994AE9CE88D}"/>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1FAE3347-6FB5-432B-B181-5BFBDFA6C58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68DF588-F1A9-408D-8E7F-7AB9052ED237}"/>
                  </a:ext>
                </a:extLst>
              </p:cNvPr>
              <p:cNvGrpSpPr/>
              <p:nvPr/>
            </p:nvGrpSpPr>
            <p:grpSpPr>
              <a:xfrm>
                <a:off x="9088359" y="5273994"/>
                <a:ext cx="204331" cy="169150"/>
                <a:chOff x="8770528" y="5279772"/>
                <a:chExt cx="204331" cy="169150"/>
              </a:xfrm>
            </p:grpSpPr>
            <p:sp>
              <p:nvSpPr>
                <p:cNvPr id="163" name="Oval 162">
                  <a:extLst>
                    <a:ext uri="{FF2B5EF4-FFF2-40B4-BE49-F238E27FC236}">
                      <a16:creationId xmlns:a16="http://schemas.microsoft.com/office/drawing/2014/main" id="{812F75AF-273D-4964-B91D-9C9BE6D9AA42}"/>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47E42AD-D508-4634-B885-4D321016374E}"/>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88AAD0A0-9006-4F44-A871-7F67AE8C6858}"/>
                  </a:ext>
                </a:extLst>
              </p:cNvPr>
              <p:cNvGrpSpPr/>
              <p:nvPr/>
            </p:nvGrpSpPr>
            <p:grpSpPr>
              <a:xfrm>
                <a:off x="9066544" y="5165627"/>
                <a:ext cx="204331" cy="169150"/>
                <a:chOff x="8770528" y="5279772"/>
                <a:chExt cx="204331" cy="169150"/>
              </a:xfrm>
            </p:grpSpPr>
            <p:sp>
              <p:nvSpPr>
                <p:cNvPr id="166" name="Oval 165">
                  <a:extLst>
                    <a:ext uri="{FF2B5EF4-FFF2-40B4-BE49-F238E27FC236}">
                      <a16:creationId xmlns:a16="http://schemas.microsoft.com/office/drawing/2014/main" id="{BFC9F1E6-04A0-48B5-8FB3-B2C7FA4A6229}"/>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0E554B-A087-4232-82DF-7327A7EF3E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605E93CD-C3F1-485D-B7FD-15DE3645A9AC}"/>
                  </a:ext>
                </a:extLst>
              </p:cNvPr>
              <p:cNvGrpSpPr/>
              <p:nvPr/>
            </p:nvGrpSpPr>
            <p:grpSpPr>
              <a:xfrm>
                <a:off x="8905450" y="5505501"/>
                <a:ext cx="204331" cy="169150"/>
                <a:chOff x="8770528" y="5279772"/>
                <a:chExt cx="204331" cy="169150"/>
              </a:xfrm>
            </p:grpSpPr>
            <p:sp>
              <p:nvSpPr>
                <p:cNvPr id="194" name="Oval 193">
                  <a:extLst>
                    <a:ext uri="{FF2B5EF4-FFF2-40B4-BE49-F238E27FC236}">
                      <a16:creationId xmlns:a16="http://schemas.microsoft.com/office/drawing/2014/main" id="{94D9E1C1-DFD3-4E41-9CEE-3148958F1BD8}"/>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63F9BC7-0994-4D74-8CEF-76BDBE12DA8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DA79536B-81BE-4462-977D-97099A12BE87}"/>
                  </a:ext>
                </a:extLst>
              </p:cNvPr>
              <p:cNvGrpSpPr/>
              <p:nvPr/>
            </p:nvGrpSpPr>
            <p:grpSpPr>
              <a:xfrm>
                <a:off x="9105096" y="5524025"/>
                <a:ext cx="204331" cy="169150"/>
                <a:chOff x="8770528" y="5279772"/>
                <a:chExt cx="204331" cy="169150"/>
              </a:xfrm>
            </p:grpSpPr>
            <p:sp>
              <p:nvSpPr>
                <p:cNvPr id="197" name="Oval 196">
                  <a:extLst>
                    <a:ext uri="{FF2B5EF4-FFF2-40B4-BE49-F238E27FC236}">
                      <a16:creationId xmlns:a16="http://schemas.microsoft.com/office/drawing/2014/main" id="{14BB9674-EC31-409B-AADF-E6DFF8CB0F3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86165058-2BBA-44D0-AC27-8F2B545730D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21B8F3BD-E621-473C-A434-D6E1E676AD8C}"/>
                  </a:ext>
                </a:extLst>
              </p:cNvPr>
              <p:cNvGrpSpPr/>
              <p:nvPr/>
            </p:nvGrpSpPr>
            <p:grpSpPr>
              <a:xfrm>
                <a:off x="9193536" y="5408440"/>
                <a:ext cx="204331" cy="169150"/>
                <a:chOff x="8770528" y="5279772"/>
                <a:chExt cx="204331" cy="169150"/>
              </a:xfrm>
            </p:grpSpPr>
            <p:sp>
              <p:nvSpPr>
                <p:cNvPr id="200" name="Oval 199">
                  <a:extLst>
                    <a:ext uri="{FF2B5EF4-FFF2-40B4-BE49-F238E27FC236}">
                      <a16:creationId xmlns:a16="http://schemas.microsoft.com/office/drawing/2014/main" id="{9FFA947A-63D0-4EBC-96E4-2BC56A79D5A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1386386-6E38-4CD0-A4B4-C63C83D2BB35}"/>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1511A797-2591-4FDF-917A-3A447F573FDC}"/>
                  </a:ext>
                </a:extLst>
              </p:cNvPr>
              <p:cNvGrpSpPr/>
              <p:nvPr/>
            </p:nvGrpSpPr>
            <p:grpSpPr>
              <a:xfrm>
                <a:off x="9021387" y="5459781"/>
                <a:ext cx="204331" cy="169150"/>
                <a:chOff x="8770528" y="5279772"/>
                <a:chExt cx="204331" cy="169150"/>
              </a:xfrm>
            </p:grpSpPr>
            <p:sp>
              <p:nvSpPr>
                <p:cNvPr id="203" name="Oval 202">
                  <a:extLst>
                    <a:ext uri="{FF2B5EF4-FFF2-40B4-BE49-F238E27FC236}">
                      <a16:creationId xmlns:a16="http://schemas.microsoft.com/office/drawing/2014/main" id="{05F3621D-E32B-439D-9CC9-CD51965BC3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409C882-2F91-4C01-9FA9-044D996A81F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2BEF716D-F708-4B59-B5F0-031AEE04D543}"/>
                  </a:ext>
                </a:extLst>
              </p:cNvPr>
              <p:cNvGrpSpPr/>
              <p:nvPr/>
            </p:nvGrpSpPr>
            <p:grpSpPr>
              <a:xfrm>
                <a:off x="8806281" y="5592040"/>
                <a:ext cx="204331" cy="169150"/>
                <a:chOff x="8770528" y="5279772"/>
                <a:chExt cx="204331" cy="169150"/>
              </a:xfrm>
            </p:grpSpPr>
            <p:sp>
              <p:nvSpPr>
                <p:cNvPr id="206" name="Oval 205">
                  <a:extLst>
                    <a:ext uri="{FF2B5EF4-FFF2-40B4-BE49-F238E27FC236}">
                      <a16:creationId xmlns:a16="http://schemas.microsoft.com/office/drawing/2014/main" id="{15D0F3EB-658B-4BFC-B095-E3E30ADC668F}"/>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AA0D703E-0D1E-43E1-8E00-A6EE5E741643}"/>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A2547074-3C53-4B7E-B5A5-D0E19F2757A7}"/>
                  </a:ext>
                </a:extLst>
              </p:cNvPr>
              <p:cNvGrpSpPr/>
              <p:nvPr/>
            </p:nvGrpSpPr>
            <p:grpSpPr>
              <a:xfrm>
                <a:off x="8633923" y="5615109"/>
                <a:ext cx="204331" cy="169150"/>
                <a:chOff x="8770528" y="5279772"/>
                <a:chExt cx="204331" cy="169150"/>
              </a:xfrm>
            </p:grpSpPr>
            <p:sp>
              <p:nvSpPr>
                <p:cNvPr id="209" name="Oval 208">
                  <a:extLst>
                    <a:ext uri="{FF2B5EF4-FFF2-40B4-BE49-F238E27FC236}">
                      <a16:creationId xmlns:a16="http://schemas.microsoft.com/office/drawing/2014/main" id="{D429DAE1-328B-4C25-A14B-843C31522F30}"/>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CD39BA62-D184-4C3B-9C53-E1D0D75666D0}"/>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08E3E28F-E690-491E-9725-3BB4DED1906B}"/>
                  </a:ext>
                </a:extLst>
              </p:cNvPr>
              <p:cNvGrpSpPr/>
              <p:nvPr/>
            </p:nvGrpSpPr>
            <p:grpSpPr>
              <a:xfrm>
                <a:off x="8972904" y="5604017"/>
                <a:ext cx="204331" cy="169150"/>
                <a:chOff x="8770528" y="5279772"/>
                <a:chExt cx="204331" cy="169150"/>
              </a:xfrm>
            </p:grpSpPr>
            <p:sp>
              <p:nvSpPr>
                <p:cNvPr id="212" name="Oval 211">
                  <a:extLst>
                    <a:ext uri="{FF2B5EF4-FFF2-40B4-BE49-F238E27FC236}">
                      <a16:creationId xmlns:a16="http://schemas.microsoft.com/office/drawing/2014/main" id="{8B021168-49BA-48A7-B9AD-E5FBEA4B0313}"/>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7970BC1-A58A-46F0-9F6C-6D6839B0481F}"/>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C75EDB2F-0E3D-4CAE-9998-B12FAB5C5751}"/>
                  </a:ext>
                </a:extLst>
              </p:cNvPr>
              <p:cNvGrpSpPr/>
              <p:nvPr/>
            </p:nvGrpSpPr>
            <p:grpSpPr>
              <a:xfrm>
                <a:off x="8866017" y="5675353"/>
                <a:ext cx="204331" cy="169150"/>
                <a:chOff x="8770528" y="5279772"/>
                <a:chExt cx="204331" cy="169150"/>
              </a:xfrm>
            </p:grpSpPr>
            <p:sp>
              <p:nvSpPr>
                <p:cNvPr id="215" name="Oval 214">
                  <a:extLst>
                    <a:ext uri="{FF2B5EF4-FFF2-40B4-BE49-F238E27FC236}">
                      <a16:creationId xmlns:a16="http://schemas.microsoft.com/office/drawing/2014/main" id="{4E3864DE-6D73-44BA-9D98-9DB68E21A9E7}"/>
                    </a:ext>
                  </a:extLst>
                </p:cNvPr>
                <p:cNvSpPr/>
                <p:nvPr/>
              </p:nvSpPr>
              <p:spPr>
                <a:xfrm rot="16200000">
                  <a:off x="8788119" y="5262181"/>
                  <a:ext cx="169150" cy="204331"/>
                </a:xfrm>
                <a:prstGeom prst="ellipse">
                  <a:avLst/>
                </a:prstGeom>
                <a:solidFill>
                  <a:srgbClr val="3576B3"/>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3072E17D-DF4F-4019-AFC5-BA69E75574AA}"/>
                    </a:ext>
                  </a:extLst>
                </p:cNvPr>
                <p:cNvSpPr/>
                <p:nvPr/>
              </p:nvSpPr>
              <p:spPr>
                <a:xfrm>
                  <a:off x="8846533" y="53359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2" name="TextBox 221">
              <a:extLst>
                <a:ext uri="{FF2B5EF4-FFF2-40B4-BE49-F238E27FC236}">
                  <a16:creationId xmlns:a16="http://schemas.microsoft.com/office/drawing/2014/main" id="{BCDD8D39-787C-42A9-87E1-0AF85BE114D2}"/>
                </a:ext>
              </a:extLst>
            </p:cNvPr>
            <p:cNvSpPr txBox="1">
              <a:spLocks noChangeAspect="1"/>
            </p:cNvSpPr>
            <p:nvPr>
              <p:custDataLst>
                <p:tags r:id="rId1"/>
              </p:custDataLst>
            </p:nvPr>
          </p:nvSpPr>
          <p:spPr>
            <a:xfrm>
              <a:off x="10185145" y="5732634"/>
              <a:ext cx="771158" cy="151397"/>
            </a:xfrm>
            <a:custGeom>
              <a:avLst/>
              <a:gdLst/>
              <a:ahLst/>
              <a:cxnLst/>
              <a:rect l="l" t="t" r="r" b="b"/>
              <a:pathLst>
                <a:path w="771158" h="151397">
                  <a:moveTo>
                    <a:pt x="600159" y="65351"/>
                  </a:moveTo>
                  <a:cubicBezTo>
                    <a:pt x="592997" y="65351"/>
                    <a:pt x="586974" y="68086"/>
                    <a:pt x="582090" y="73556"/>
                  </a:cubicBezTo>
                  <a:cubicBezTo>
                    <a:pt x="577207" y="79025"/>
                    <a:pt x="574765" y="86904"/>
                    <a:pt x="574765" y="97191"/>
                  </a:cubicBezTo>
                  <a:cubicBezTo>
                    <a:pt x="574765" y="107479"/>
                    <a:pt x="577207" y="115358"/>
                    <a:pt x="582090" y="120827"/>
                  </a:cubicBezTo>
                  <a:cubicBezTo>
                    <a:pt x="586974" y="126296"/>
                    <a:pt x="592997" y="129031"/>
                    <a:pt x="600159" y="129031"/>
                  </a:cubicBezTo>
                  <a:cubicBezTo>
                    <a:pt x="607321" y="129031"/>
                    <a:pt x="613328" y="126296"/>
                    <a:pt x="618179" y="120827"/>
                  </a:cubicBezTo>
                  <a:cubicBezTo>
                    <a:pt x="623030" y="115358"/>
                    <a:pt x="625455" y="107414"/>
                    <a:pt x="625455" y="96996"/>
                  </a:cubicBezTo>
                  <a:cubicBezTo>
                    <a:pt x="625455" y="86838"/>
                    <a:pt x="623030" y="79025"/>
                    <a:pt x="618179" y="73556"/>
                  </a:cubicBezTo>
                  <a:cubicBezTo>
                    <a:pt x="613328" y="68086"/>
                    <a:pt x="607321" y="65351"/>
                    <a:pt x="600159" y="65351"/>
                  </a:cubicBezTo>
                  <a:close/>
                  <a:moveTo>
                    <a:pt x="304884" y="65351"/>
                  </a:moveTo>
                  <a:cubicBezTo>
                    <a:pt x="297722" y="65351"/>
                    <a:pt x="291699" y="68086"/>
                    <a:pt x="286815" y="73556"/>
                  </a:cubicBezTo>
                  <a:cubicBezTo>
                    <a:pt x="281932" y="79025"/>
                    <a:pt x="279490" y="86904"/>
                    <a:pt x="279490" y="97191"/>
                  </a:cubicBezTo>
                  <a:cubicBezTo>
                    <a:pt x="279490" y="107479"/>
                    <a:pt x="281932" y="115358"/>
                    <a:pt x="286815" y="120827"/>
                  </a:cubicBezTo>
                  <a:cubicBezTo>
                    <a:pt x="291699" y="126296"/>
                    <a:pt x="297722" y="129031"/>
                    <a:pt x="304884" y="129031"/>
                  </a:cubicBezTo>
                  <a:cubicBezTo>
                    <a:pt x="312046" y="129031"/>
                    <a:pt x="318053" y="126296"/>
                    <a:pt x="322904" y="120827"/>
                  </a:cubicBezTo>
                  <a:cubicBezTo>
                    <a:pt x="327755" y="115358"/>
                    <a:pt x="330180" y="107414"/>
                    <a:pt x="330180" y="96996"/>
                  </a:cubicBezTo>
                  <a:cubicBezTo>
                    <a:pt x="330180" y="86838"/>
                    <a:pt x="327755" y="79025"/>
                    <a:pt x="322904" y="73556"/>
                  </a:cubicBezTo>
                  <a:cubicBezTo>
                    <a:pt x="318053" y="68086"/>
                    <a:pt x="312046" y="65351"/>
                    <a:pt x="304884" y="65351"/>
                  </a:cubicBezTo>
                  <a:close/>
                  <a:moveTo>
                    <a:pt x="736290" y="42985"/>
                  </a:moveTo>
                  <a:cubicBezTo>
                    <a:pt x="742346" y="42985"/>
                    <a:pt x="747880" y="44076"/>
                    <a:pt x="752894" y="46257"/>
                  </a:cubicBezTo>
                  <a:cubicBezTo>
                    <a:pt x="757908" y="48438"/>
                    <a:pt x="761700" y="51222"/>
                    <a:pt x="764272" y="54608"/>
                  </a:cubicBezTo>
                  <a:cubicBezTo>
                    <a:pt x="766844" y="57994"/>
                    <a:pt x="768635" y="61835"/>
                    <a:pt x="769644" y="66133"/>
                  </a:cubicBezTo>
                  <a:cubicBezTo>
                    <a:pt x="770653" y="70430"/>
                    <a:pt x="771158" y="76583"/>
                    <a:pt x="771158" y="84592"/>
                  </a:cubicBezTo>
                  <a:lnTo>
                    <a:pt x="771158" y="149053"/>
                  </a:lnTo>
                  <a:lnTo>
                    <a:pt x="743713" y="149053"/>
                  </a:lnTo>
                  <a:lnTo>
                    <a:pt x="743713" y="96117"/>
                  </a:lnTo>
                  <a:cubicBezTo>
                    <a:pt x="743713" y="84918"/>
                    <a:pt x="743127" y="77674"/>
                    <a:pt x="741955" y="74386"/>
                  </a:cubicBezTo>
                  <a:cubicBezTo>
                    <a:pt x="740783" y="71098"/>
                    <a:pt x="738879" y="68542"/>
                    <a:pt x="736241" y="66719"/>
                  </a:cubicBezTo>
                  <a:cubicBezTo>
                    <a:pt x="733605" y="64896"/>
                    <a:pt x="730430" y="63984"/>
                    <a:pt x="726719" y="63984"/>
                  </a:cubicBezTo>
                  <a:cubicBezTo>
                    <a:pt x="721966" y="63984"/>
                    <a:pt x="717701" y="65286"/>
                    <a:pt x="713924" y="67891"/>
                  </a:cubicBezTo>
                  <a:cubicBezTo>
                    <a:pt x="710148" y="70495"/>
                    <a:pt x="707560" y="73946"/>
                    <a:pt x="706160" y="78244"/>
                  </a:cubicBezTo>
                  <a:cubicBezTo>
                    <a:pt x="704760" y="82541"/>
                    <a:pt x="704060" y="90485"/>
                    <a:pt x="704060" y="102075"/>
                  </a:cubicBezTo>
                  <a:lnTo>
                    <a:pt x="704060" y="149053"/>
                  </a:lnTo>
                  <a:lnTo>
                    <a:pt x="676615" y="149053"/>
                  </a:lnTo>
                  <a:lnTo>
                    <a:pt x="676615" y="45329"/>
                  </a:lnTo>
                  <a:lnTo>
                    <a:pt x="702106" y="45329"/>
                  </a:lnTo>
                  <a:lnTo>
                    <a:pt x="702106" y="60566"/>
                  </a:lnTo>
                  <a:cubicBezTo>
                    <a:pt x="711157" y="48845"/>
                    <a:pt x="722552" y="42985"/>
                    <a:pt x="736290" y="42985"/>
                  </a:cubicBezTo>
                  <a:close/>
                  <a:moveTo>
                    <a:pt x="600061" y="42985"/>
                  </a:moveTo>
                  <a:cubicBezTo>
                    <a:pt x="615753" y="42985"/>
                    <a:pt x="628613" y="48080"/>
                    <a:pt x="638641" y="58270"/>
                  </a:cubicBezTo>
                  <a:cubicBezTo>
                    <a:pt x="648668" y="68460"/>
                    <a:pt x="653681" y="81336"/>
                    <a:pt x="653681" y="96898"/>
                  </a:cubicBezTo>
                  <a:cubicBezTo>
                    <a:pt x="653681" y="112590"/>
                    <a:pt x="648619" y="125597"/>
                    <a:pt x="638494" y="135917"/>
                  </a:cubicBezTo>
                  <a:cubicBezTo>
                    <a:pt x="628369" y="146237"/>
                    <a:pt x="615623" y="151397"/>
                    <a:pt x="600257" y="151397"/>
                  </a:cubicBezTo>
                  <a:cubicBezTo>
                    <a:pt x="590750" y="151397"/>
                    <a:pt x="581683" y="149249"/>
                    <a:pt x="573056" y="144951"/>
                  </a:cubicBezTo>
                  <a:cubicBezTo>
                    <a:pt x="564429" y="140654"/>
                    <a:pt x="557869" y="134354"/>
                    <a:pt x="553376" y="126052"/>
                  </a:cubicBezTo>
                  <a:cubicBezTo>
                    <a:pt x="548883" y="117751"/>
                    <a:pt x="546637" y="107642"/>
                    <a:pt x="546637" y="95726"/>
                  </a:cubicBezTo>
                  <a:cubicBezTo>
                    <a:pt x="546637" y="86611"/>
                    <a:pt x="548883" y="77788"/>
                    <a:pt x="553376" y="69258"/>
                  </a:cubicBezTo>
                  <a:cubicBezTo>
                    <a:pt x="557869" y="60728"/>
                    <a:pt x="564233" y="54217"/>
                    <a:pt x="572470" y="49724"/>
                  </a:cubicBezTo>
                  <a:cubicBezTo>
                    <a:pt x="580707" y="45232"/>
                    <a:pt x="589904" y="42985"/>
                    <a:pt x="600061" y="42985"/>
                  </a:cubicBezTo>
                  <a:close/>
                  <a:moveTo>
                    <a:pt x="482929" y="42985"/>
                  </a:moveTo>
                  <a:cubicBezTo>
                    <a:pt x="495561" y="42985"/>
                    <a:pt x="505604" y="45704"/>
                    <a:pt x="513060" y="51141"/>
                  </a:cubicBezTo>
                  <a:cubicBezTo>
                    <a:pt x="520515" y="56577"/>
                    <a:pt x="525871" y="64863"/>
                    <a:pt x="529126" y="75997"/>
                  </a:cubicBezTo>
                  <a:lnTo>
                    <a:pt x="502072" y="80881"/>
                  </a:lnTo>
                  <a:cubicBezTo>
                    <a:pt x="501161" y="75476"/>
                    <a:pt x="499093" y="71407"/>
                    <a:pt x="495870" y="68672"/>
                  </a:cubicBezTo>
                  <a:cubicBezTo>
                    <a:pt x="492647" y="65937"/>
                    <a:pt x="488464" y="64570"/>
                    <a:pt x="483320" y="64570"/>
                  </a:cubicBezTo>
                  <a:cubicBezTo>
                    <a:pt x="476483" y="64570"/>
                    <a:pt x="471030" y="66930"/>
                    <a:pt x="466960" y="71651"/>
                  </a:cubicBezTo>
                  <a:cubicBezTo>
                    <a:pt x="462891" y="76372"/>
                    <a:pt x="460856" y="84266"/>
                    <a:pt x="460856" y="95336"/>
                  </a:cubicBezTo>
                  <a:cubicBezTo>
                    <a:pt x="460856" y="107642"/>
                    <a:pt x="462923" y="116334"/>
                    <a:pt x="467058" y="121413"/>
                  </a:cubicBezTo>
                  <a:cubicBezTo>
                    <a:pt x="471193" y="126492"/>
                    <a:pt x="476743" y="129031"/>
                    <a:pt x="483710" y="129031"/>
                  </a:cubicBezTo>
                  <a:cubicBezTo>
                    <a:pt x="488919" y="129031"/>
                    <a:pt x="493184" y="127550"/>
                    <a:pt x="496505" y="124587"/>
                  </a:cubicBezTo>
                  <a:cubicBezTo>
                    <a:pt x="499826" y="121625"/>
                    <a:pt x="502170" y="116530"/>
                    <a:pt x="503537" y="109302"/>
                  </a:cubicBezTo>
                  <a:lnTo>
                    <a:pt x="530494" y="113893"/>
                  </a:lnTo>
                  <a:cubicBezTo>
                    <a:pt x="527694" y="126264"/>
                    <a:pt x="522322" y="135608"/>
                    <a:pt x="514378" y="141923"/>
                  </a:cubicBezTo>
                  <a:cubicBezTo>
                    <a:pt x="506435" y="148239"/>
                    <a:pt x="495789" y="151397"/>
                    <a:pt x="482441" y="151397"/>
                  </a:cubicBezTo>
                  <a:cubicBezTo>
                    <a:pt x="467270" y="151397"/>
                    <a:pt x="455175" y="146612"/>
                    <a:pt x="446157" y="137040"/>
                  </a:cubicBezTo>
                  <a:cubicBezTo>
                    <a:pt x="437139" y="127469"/>
                    <a:pt x="432630" y="114218"/>
                    <a:pt x="432630" y="97289"/>
                  </a:cubicBezTo>
                  <a:cubicBezTo>
                    <a:pt x="432630" y="80164"/>
                    <a:pt x="437155" y="66833"/>
                    <a:pt x="446206" y="57294"/>
                  </a:cubicBezTo>
                  <a:cubicBezTo>
                    <a:pt x="455256" y="47755"/>
                    <a:pt x="467497" y="42985"/>
                    <a:pt x="482929" y="42985"/>
                  </a:cubicBezTo>
                  <a:close/>
                  <a:moveTo>
                    <a:pt x="304786" y="42985"/>
                  </a:moveTo>
                  <a:cubicBezTo>
                    <a:pt x="320479" y="42985"/>
                    <a:pt x="333338" y="48080"/>
                    <a:pt x="343365" y="58270"/>
                  </a:cubicBezTo>
                  <a:cubicBezTo>
                    <a:pt x="353393" y="68460"/>
                    <a:pt x="358406" y="81336"/>
                    <a:pt x="358406" y="96898"/>
                  </a:cubicBezTo>
                  <a:cubicBezTo>
                    <a:pt x="358406" y="112590"/>
                    <a:pt x="353344" y="125597"/>
                    <a:pt x="343219" y="135917"/>
                  </a:cubicBezTo>
                  <a:cubicBezTo>
                    <a:pt x="333094" y="146237"/>
                    <a:pt x="320348" y="151397"/>
                    <a:pt x="304982" y="151397"/>
                  </a:cubicBezTo>
                  <a:cubicBezTo>
                    <a:pt x="295475" y="151397"/>
                    <a:pt x="286409" y="149249"/>
                    <a:pt x="277781" y="144951"/>
                  </a:cubicBezTo>
                  <a:cubicBezTo>
                    <a:pt x="269154" y="140654"/>
                    <a:pt x="262594" y="134354"/>
                    <a:pt x="258101" y="126052"/>
                  </a:cubicBezTo>
                  <a:cubicBezTo>
                    <a:pt x="253608" y="117751"/>
                    <a:pt x="251362" y="107642"/>
                    <a:pt x="251362" y="95726"/>
                  </a:cubicBezTo>
                  <a:cubicBezTo>
                    <a:pt x="251362" y="86611"/>
                    <a:pt x="253608" y="77788"/>
                    <a:pt x="258101" y="69258"/>
                  </a:cubicBezTo>
                  <a:cubicBezTo>
                    <a:pt x="262594" y="60728"/>
                    <a:pt x="268958" y="54217"/>
                    <a:pt x="277195" y="49724"/>
                  </a:cubicBezTo>
                  <a:cubicBezTo>
                    <a:pt x="285432" y="45232"/>
                    <a:pt x="294629" y="42985"/>
                    <a:pt x="304786" y="42985"/>
                  </a:cubicBezTo>
                  <a:close/>
                  <a:moveTo>
                    <a:pt x="133788" y="5871"/>
                  </a:moveTo>
                  <a:lnTo>
                    <a:pt x="161232" y="5871"/>
                  </a:lnTo>
                  <a:lnTo>
                    <a:pt x="161232" y="58515"/>
                  </a:lnTo>
                  <a:cubicBezTo>
                    <a:pt x="170088" y="48162"/>
                    <a:pt x="180668" y="42985"/>
                    <a:pt x="192975" y="42985"/>
                  </a:cubicBezTo>
                  <a:cubicBezTo>
                    <a:pt x="199291" y="42985"/>
                    <a:pt x="204988" y="44157"/>
                    <a:pt x="210067" y="46501"/>
                  </a:cubicBezTo>
                  <a:cubicBezTo>
                    <a:pt x="215145" y="48845"/>
                    <a:pt x="218971" y="51841"/>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6"/>
                    <a:pt x="199225" y="73556"/>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9"/>
                    <a:pt x="165383" y="72856"/>
                    <a:pt x="163723" y="77316"/>
                  </a:cubicBezTo>
                  <a:cubicBezTo>
                    <a:pt x="162063" y="81776"/>
                    <a:pt x="161232" y="88369"/>
                    <a:pt x="161232" y="97094"/>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9"/>
                    <a:pt x="319437" y="3918"/>
                  </a:cubicBezTo>
                  <a:cubicBezTo>
                    <a:pt x="325036" y="6653"/>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5"/>
                  </a:cubicBezTo>
                  <a:cubicBezTo>
                    <a:pt x="309898" y="19968"/>
                    <a:pt x="311656" y="18471"/>
                    <a:pt x="311721" y="16322"/>
                  </a:cubicBezTo>
                  <a:cubicBezTo>
                    <a:pt x="311786" y="14824"/>
                    <a:pt x="310874" y="13555"/>
                    <a:pt x="308986" y="12513"/>
                  </a:cubicBezTo>
                  <a:cubicBezTo>
                    <a:pt x="306251" y="11015"/>
                    <a:pt x="301922" y="10266"/>
                    <a:pt x="295996" y="10266"/>
                  </a:cubicBezTo>
                  <a:cubicBezTo>
                    <a:pt x="293978" y="10266"/>
                    <a:pt x="290918" y="10397"/>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4" name="TextBox 223">
              <a:extLst>
                <a:ext uri="{FF2B5EF4-FFF2-40B4-BE49-F238E27FC236}">
                  <a16:creationId xmlns:a16="http://schemas.microsoft.com/office/drawing/2014/main" id="{FD397202-10B3-4E07-AFCB-F19B7CE6BD45}"/>
                </a:ext>
              </a:extLst>
            </p:cNvPr>
            <p:cNvSpPr txBox="1">
              <a:spLocks noChangeAspect="1"/>
            </p:cNvSpPr>
            <p:nvPr>
              <p:custDataLst>
                <p:tags r:id="rId2"/>
              </p:custDataLst>
            </p:nvPr>
          </p:nvSpPr>
          <p:spPr>
            <a:xfrm>
              <a:off x="7980001" y="1897420"/>
              <a:ext cx="694729" cy="151397"/>
            </a:xfrm>
            <a:custGeom>
              <a:avLst/>
              <a:gdLst/>
              <a:ahLst/>
              <a:cxnLst/>
              <a:rect l="l" t="t" r="r" b="b"/>
              <a:pathLst>
                <a:path w="694729" h="151397">
                  <a:moveTo>
                    <a:pt x="610218" y="99242"/>
                  </a:moveTo>
                  <a:cubicBezTo>
                    <a:pt x="606702" y="100414"/>
                    <a:pt x="601135" y="101814"/>
                    <a:pt x="593517" y="103442"/>
                  </a:cubicBezTo>
                  <a:cubicBezTo>
                    <a:pt x="585899" y="105070"/>
                    <a:pt x="580917" y="106665"/>
                    <a:pt x="578573" y="108228"/>
                  </a:cubicBezTo>
                  <a:cubicBezTo>
                    <a:pt x="574992" y="110767"/>
                    <a:pt x="573202" y="113990"/>
                    <a:pt x="573202" y="117897"/>
                  </a:cubicBezTo>
                  <a:cubicBezTo>
                    <a:pt x="573202" y="121738"/>
                    <a:pt x="574634" y="125059"/>
                    <a:pt x="577499" y="127859"/>
                  </a:cubicBezTo>
                  <a:cubicBezTo>
                    <a:pt x="580364" y="130659"/>
                    <a:pt x="584010" y="132059"/>
                    <a:pt x="588438" y="132059"/>
                  </a:cubicBezTo>
                  <a:cubicBezTo>
                    <a:pt x="593386" y="132059"/>
                    <a:pt x="598107" y="130431"/>
                    <a:pt x="602600" y="127175"/>
                  </a:cubicBezTo>
                  <a:cubicBezTo>
                    <a:pt x="605921" y="124701"/>
                    <a:pt x="608102" y="121673"/>
                    <a:pt x="609144" y="118092"/>
                  </a:cubicBezTo>
                  <a:cubicBezTo>
                    <a:pt x="609860" y="115748"/>
                    <a:pt x="610218" y="111288"/>
                    <a:pt x="610218" y="104712"/>
                  </a:cubicBezTo>
                  <a:close/>
                  <a:moveTo>
                    <a:pt x="304883" y="65351"/>
                  </a:moveTo>
                  <a:cubicBezTo>
                    <a:pt x="297721" y="65351"/>
                    <a:pt x="291698" y="68086"/>
                    <a:pt x="286815" y="73555"/>
                  </a:cubicBezTo>
                  <a:cubicBezTo>
                    <a:pt x="281931" y="79025"/>
                    <a:pt x="279490" y="86903"/>
                    <a:pt x="279490" y="97191"/>
                  </a:cubicBezTo>
                  <a:cubicBezTo>
                    <a:pt x="279490" y="107479"/>
                    <a:pt x="281931" y="115357"/>
                    <a:pt x="286815" y="120827"/>
                  </a:cubicBezTo>
                  <a:cubicBezTo>
                    <a:pt x="291698" y="126296"/>
                    <a:pt x="297721" y="129031"/>
                    <a:pt x="304883" y="129031"/>
                  </a:cubicBezTo>
                  <a:cubicBezTo>
                    <a:pt x="312046" y="129031"/>
                    <a:pt x="318052" y="126296"/>
                    <a:pt x="322903" y="120827"/>
                  </a:cubicBezTo>
                  <a:cubicBezTo>
                    <a:pt x="327754" y="115357"/>
                    <a:pt x="330179" y="107414"/>
                    <a:pt x="330179" y="96996"/>
                  </a:cubicBezTo>
                  <a:cubicBezTo>
                    <a:pt x="330179" y="86838"/>
                    <a:pt x="327754" y="79025"/>
                    <a:pt x="322903" y="73555"/>
                  </a:cubicBezTo>
                  <a:cubicBezTo>
                    <a:pt x="318052" y="68086"/>
                    <a:pt x="312046" y="65351"/>
                    <a:pt x="304883" y="65351"/>
                  </a:cubicBezTo>
                  <a:close/>
                  <a:moveTo>
                    <a:pt x="667284" y="45329"/>
                  </a:moveTo>
                  <a:lnTo>
                    <a:pt x="694729" y="45329"/>
                  </a:lnTo>
                  <a:lnTo>
                    <a:pt x="694729" y="149053"/>
                  </a:lnTo>
                  <a:lnTo>
                    <a:pt x="667284" y="149053"/>
                  </a:lnTo>
                  <a:close/>
                  <a:moveTo>
                    <a:pt x="593517" y="42985"/>
                  </a:moveTo>
                  <a:cubicBezTo>
                    <a:pt x="605758" y="42985"/>
                    <a:pt x="614873" y="44434"/>
                    <a:pt x="620864" y="47331"/>
                  </a:cubicBezTo>
                  <a:cubicBezTo>
                    <a:pt x="626854" y="50229"/>
                    <a:pt x="631070" y="53908"/>
                    <a:pt x="633512" y="58368"/>
                  </a:cubicBezTo>
                  <a:cubicBezTo>
                    <a:pt x="635954" y="62828"/>
                    <a:pt x="637175" y="71016"/>
                    <a:pt x="637175" y="82932"/>
                  </a:cubicBezTo>
                  <a:lnTo>
                    <a:pt x="636881" y="114967"/>
                  </a:lnTo>
                  <a:cubicBezTo>
                    <a:pt x="636881" y="124083"/>
                    <a:pt x="637321" y="130805"/>
                    <a:pt x="638200" y="135135"/>
                  </a:cubicBezTo>
                  <a:cubicBezTo>
                    <a:pt x="639079" y="139465"/>
                    <a:pt x="640723" y="144105"/>
                    <a:pt x="643132" y="149053"/>
                  </a:cubicBezTo>
                  <a:lnTo>
                    <a:pt x="615980" y="149053"/>
                  </a:lnTo>
                  <a:cubicBezTo>
                    <a:pt x="615264" y="147230"/>
                    <a:pt x="614385" y="144528"/>
                    <a:pt x="613343" y="140947"/>
                  </a:cubicBezTo>
                  <a:cubicBezTo>
                    <a:pt x="612888" y="139319"/>
                    <a:pt x="612562" y="138244"/>
                    <a:pt x="612367" y="137724"/>
                  </a:cubicBezTo>
                  <a:cubicBezTo>
                    <a:pt x="607679" y="142281"/>
                    <a:pt x="602665" y="145700"/>
                    <a:pt x="597326" y="147979"/>
                  </a:cubicBezTo>
                  <a:cubicBezTo>
                    <a:pt x="591987" y="150258"/>
                    <a:pt x="586289" y="151397"/>
                    <a:pt x="580234" y="151397"/>
                  </a:cubicBezTo>
                  <a:cubicBezTo>
                    <a:pt x="569555" y="151397"/>
                    <a:pt x="561140" y="148500"/>
                    <a:pt x="554986" y="142705"/>
                  </a:cubicBezTo>
                  <a:cubicBezTo>
                    <a:pt x="548833" y="136910"/>
                    <a:pt x="545757" y="129584"/>
                    <a:pt x="545757" y="120729"/>
                  </a:cubicBezTo>
                  <a:cubicBezTo>
                    <a:pt x="545757" y="114869"/>
                    <a:pt x="547157" y="109644"/>
                    <a:pt x="549957" y="105053"/>
                  </a:cubicBezTo>
                  <a:cubicBezTo>
                    <a:pt x="552756" y="100463"/>
                    <a:pt x="556679" y="96947"/>
                    <a:pt x="561726" y="94505"/>
                  </a:cubicBezTo>
                  <a:cubicBezTo>
                    <a:pt x="566772" y="92064"/>
                    <a:pt x="574048" y="89931"/>
                    <a:pt x="583554" y="88108"/>
                  </a:cubicBezTo>
                  <a:cubicBezTo>
                    <a:pt x="596382" y="85699"/>
                    <a:pt x="605269" y="83452"/>
                    <a:pt x="610218" y="81369"/>
                  </a:cubicBezTo>
                  <a:lnTo>
                    <a:pt x="610218" y="78634"/>
                  </a:lnTo>
                  <a:cubicBezTo>
                    <a:pt x="610218" y="73360"/>
                    <a:pt x="608916" y="69600"/>
                    <a:pt x="606311" y="67353"/>
                  </a:cubicBezTo>
                  <a:cubicBezTo>
                    <a:pt x="603707" y="65107"/>
                    <a:pt x="598791" y="63984"/>
                    <a:pt x="591563" y="63984"/>
                  </a:cubicBezTo>
                  <a:cubicBezTo>
                    <a:pt x="586680" y="63984"/>
                    <a:pt x="582871" y="64944"/>
                    <a:pt x="580136" y="66865"/>
                  </a:cubicBezTo>
                  <a:cubicBezTo>
                    <a:pt x="577401" y="68786"/>
                    <a:pt x="575188" y="72155"/>
                    <a:pt x="573495" y="76974"/>
                  </a:cubicBezTo>
                  <a:lnTo>
                    <a:pt x="548589" y="72481"/>
                  </a:lnTo>
                  <a:cubicBezTo>
                    <a:pt x="551389" y="62454"/>
                    <a:pt x="556207" y="55031"/>
                    <a:pt x="563044" y="50213"/>
                  </a:cubicBezTo>
                  <a:cubicBezTo>
                    <a:pt x="569881" y="45394"/>
                    <a:pt x="580038" y="42985"/>
                    <a:pt x="593517" y="42985"/>
                  </a:cubicBezTo>
                  <a:close/>
                  <a:moveTo>
                    <a:pt x="482928" y="42985"/>
                  </a:moveTo>
                  <a:cubicBezTo>
                    <a:pt x="495560" y="42985"/>
                    <a:pt x="505604" y="45704"/>
                    <a:pt x="513059" y="51140"/>
                  </a:cubicBezTo>
                  <a:cubicBezTo>
                    <a:pt x="520514" y="56577"/>
                    <a:pt x="525870" y="64863"/>
                    <a:pt x="529125" y="75997"/>
                  </a:cubicBezTo>
                  <a:lnTo>
                    <a:pt x="502071" y="80880"/>
                  </a:lnTo>
                  <a:cubicBezTo>
                    <a:pt x="501160" y="75476"/>
                    <a:pt x="499092" y="71407"/>
                    <a:pt x="495869" y="68672"/>
                  </a:cubicBezTo>
                  <a:cubicBezTo>
                    <a:pt x="492646" y="65937"/>
                    <a:pt x="488463" y="64570"/>
                    <a:pt x="483319" y="64570"/>
                  </a:cubicBezTo>
                  <a:cubicBezTo>
                    <a:pt x="476482" y="64570"/>
                    <a:pt x="471029" y="66930"/>
                    <a:pt x="466960" y="71651"/>
                  </a:cubicBezTo>
                  <a:cubicBezTo>
                    <a:pt x="462890" y="76371"/>
                    <a:pt x="460855" y="84266"/>
                    <a:pt x="460855" y="95335"/>
                  </a:cubicBezTo>
                  <a:cubicBezTo>
                    <a:pt x="460855" y="107642"/>
                    <a:pt x="462923" y="116334"/>
                    <a:pt x="467057" y="121413"/>
                  </a:cubicBezTo>
                  <a:cubicBezTo>
                    <a:pt x="471192" y="126492"/>
                    <a:pt x="476743" y="129031"/>
                    <a:pt x="483710" y="129031"/>
                  </a:cubicBezTo>
                  <a:cubicBezTo>
                    <a:pt x="488919" y="129031"/>
                    <a:pt x="493183" y="127550"/>
                    <a:pt x="496504" y="124587"/>
                  </a:cubicBezTo>
                  <a:cubicBezTo>
                    <a:pt x="499825" y="121625"/>
                    <a:pt x="502169" y="116529"/>
                    <a:pt x="503536" y="109302"/>
                  </a:cubicBezTo>
                  <a:lnTo>
                    <a:pt x="530493" y="113892"/>
                  </a:lnTo>
                  <a:cubicBezTo>
                    <a:pt x="527693" y="126264"/>
                    <a:pt x="522321" y="135607"/>
                    <a:pt x="514378" y="141923"/>
                  </a:cubicBezTo>
                  <a:cubicBezTo>
                    <a:pt x="506434" y="148239"/>
                    <a:pt x="495788" y="151397"/>
                    <a:pt x="482440" y="151397"/>
                  </a:cubicBezTo>
                  <a:cubicBezTo>
                    <a:pt x="467269" y="151397"/>
                    <a:pt x="455174" y="146611"/>
                    <a:pt x="446156" y="137040"/>
                  </a:cubicBezTo>
                  <a:cubicBezTo>
                    <a:pt x="437138" y="127468"/>
                    <a:pt x="432629" y="114218"/>
                    <a:pt x="432629" y="97289"/>
                  </a:cubicBezTo>
                  <a:cubicBezTo>
                    <a:pt x="432629" y="80164"/>
                    <a:pt x="437154" y="66833"/>
                    <a:pt x="446205" y="57294"/>
                  </a:cubicBezTo>
                  <a:cubicBezTo>
                    <a:pt x="455256" y="47755"/>
                    <a:pt x="467497" y="42985"/>
                    <a:pt x="482928" y="42985"/>
                  </a:cubicBezTo>
                  <a:close/>
                  <a:moveTo>
                    <a:pt x="304786" y="42985"/>
                  </a:moveTo>
                  <a:cubicBezTo>
                    <a:pt x="320478" y="42985"/>
                    <a:pt x="333337" y="48080"/>
                    <a:pt x="343365" y="58270"/>
                  </a:cubicBezTo>
                  <a:cubicBezTo>
                    <a:pt x="353392" y="68460"/>
                    <a:pt x="358406" y="81336"/>
                    <a:pt x="358406" y="96898"/>
                  </a:cubicBezTo>
                  <a:cubicBezTo>
                    <a:pt x="358406" y="112590"/>
                    <a:pt x="353343" y="125596"/>
                    <a:pt x="343218" y="135917"/>
                  </a:cubicBezTo>
                  <a:cubicBezTo>
                    <a:pt x="333093" y="146237"/>
                    <a:pt x="320348" y="151397"/>
                    <a:pt x="304981" y="151397"/>
                  </a:cubicBezTo>
                  <a:cubicBezTo>
                    <a:pt x="295475" y="151397"/>
                    <a:pt x="286408" y="149248"/>
                    <a:pt x="277780" y="144951"/>
                  </a:cubicBezTo>
                  <a:cubicBezTo>
                    <a:pt x="269153" y="140654"/>
                    <a:pt x="262593" y="134354"/>
                    <a:pt x="258100" y="126052"/>
                  </a:cubicBezTo>
                  <a:cubicBezTo>
                    <a:pt x="253607" y="117750"/>
                    <a:pt x="251361" y="107642"/>
                    <a:pt x="251361" y="95726"/>
                  </a:cubicBezTo>
                  <a:cubicBezTo>
                    <a:pt x="251361" y="86610"/>
                    <a:pt x="253607" y="77788"/>
                    <a:pt x="258100" y="69258"/>
                  </a:cubicBezTo>
                  <a:cubicBezTo>
                    <a:pt x="262593" y="60728"/>
                    <a:pt x="268958" y="54217"/>
                    <a:pt x="277194" y="49724"/>
                  </a:cubicBezTo>
                  <a:cubicBezTo>
                    <a:pt x="285431" y="45231"/>
                    <a:pt x="294628" y="42985"/>
                    <a:pt x="304786" y="42985"/>
                  </a:cubicBezTo>
                  <a:close/>
                  <a:moveTo>
                    <a:pt x="667284" y="5871"/>
                  </a:moveTo>
                  <a:lnTo>
                    <a:pt x="694729" y="5871"/>
                  </a:lnTo>
                  <a:lnTo>
                    <a:pt x="694729" y="31265"/>
                  </a:lnTo>
                  <a:lnTo>
                    <a:pt x="667284" y="31265"/>
                  </a:lnTo>
                  <a:close/>
                  <a:moveTo>
                    <a:pt x="133787" y="5871"/>
                  </a:moveTo>
                  <a:lnTo>
                    <a:pt x="161232" y="5871"/>
                  </a:lnTo>
                  <a:lnTo>
                    <a:pt x="161232" y="58514"/>
                  </a:lnTo>
                  <a:cubicBezTo>
                    <a:pt x="170087" y="48162"/>
                    <a:pt x="180668" y="42985"/>
                    <a:pt x="192974" y="42985"/>
                  </a:cubicBezTo>
                  <a:cubicBezTo>
                    <a:pt x="199290" y="42985"/>
                    <a:pt x="204987" y="44157"/>
                    <a:pt x="210066" y="46501"/>
                  </a:cubicBezTo>
                  <a:cubicBezTo>
                    <a:pt x="215145" y="48845"/>
                    <a:pt x="218970" y="51840"/>
                    <a:pt x="221542" y="55487"/>
                  </a:cubicBezTo>
                  <a:cubicBezTo>
                    <a:pt x="224114" y="59133"/>
                    <a:pt x="225872" y="63170"/>
                    <a:pt x="226816" y="67598"/>
                  </a:cubicBezTo>
                  <a:cubicBezTo>
                    <a:pt x="227760" y="72025"/>
                    <a:pt x="228232" y="78895"/>
                    <a:pt x="228232" y="88206"/>
                  </a:cubicBezTo>
                  <a:lnTo>
                    <a:pt x="228232" y="149053"/>
                  </a:lnTo>
                  <a:lnTo>
                    <a:pt x="200787" y="149053"/>
                  </a:lnTo>
                  <a:lnTo>
                    <a:pt x="200787" y="94261"/>
                  </a:lnTo>
                  <a:cubicBezTo>
                    <a:pt x="200787" y="83387"/>
                    <a:pt x="200267" y="76485"/>
                    <a:pt x="199225" y="73555"/>
                  </a:cubicBezTo>
                  <a:cubicBezTo>
                    <a:pt x="198183" y="70625"/>
                    <a:pt x="196343" y="68298"/>
                    <a:pt x="193706" y="66572"/>
                  </a:cubicBezTo>
                  <a:cubicBezTo>
                    <a:pt x="191069" y="64847"/>
                    <a:pt x="187765" y="63984"/>
                    <a:pt x="183793" y="63984"/>
                  </a:cubicBezTo>
                  <a:cubicBezTo>
                    <a:pt x="179235" y="63984"/>
                    <a:pt x="175166" y="65091"/>
                    <a:pt x="171585" y="67305"/>
                  </a:cubicBezTo>
                  <a:cubicBezTo>
                    <a:pt x="168003" y="69518"/>
                    <a:pt x="165383" y="72855"/>
                    <a:pt x="163722" y="77316"/>
                  </a:cubicBezTo>
                  <a:cubicBezTo>
                    <a:pt x="162062" y="81776"/>
                    <a:pt x="161232" y="88368"/>
                    <a:pt x="161232" y="97093"/>
                  </a:cubicBezTo>
                  <a:lnTo>
                    <a:pt x="161232" y="149053"/>
                  </a:lnTo>
                  <a:lnTo>
                    <a:pt x="133787" y="149053"/>
                  </a:lnTo>
                  <a:close/>
                  <a:moveTo>
                    <a:pt x="0" y="5871"/>
                  </a:moveTo>
                  <a:lnTo>
                    <a:pt x="113783" y="5871"/>
                  </a:lnTo>
                  <a:lnTo>
                    <a:pt x="113783" y="30093"/>
                  </a:lnTo>
                  <a:lnTo>
                    <a:pt x="71395" y="30093"/>
                  </a:lnTo>
                  <a:lnTo>
                    <a:pt x="71395" y="149053"/>
                  </a:lnTo>
                  <a:lnTo>
                    <a:pt x="42485" y="149053"/>
                  </a:lnTo>
                  <a:lnTo>
                    <a:pt x="42485" y="30093"/>
                  </a:lnTo>
                  <a:lnTo>
                    <a:pt x="0" y="30093"/>
                  </a:lnTo>
                  <a:close/>
                  <a:moveTo>
                    <a:pt x="594005" y="3429"/>
                  </a:moveTo>
                  <a:lnTo>
                    <a:pt x="624771" y="3429"/>
                  </a:lnTo>
                  <a:lnTo>
                    <a:pt x="597912" y="32632"/>
                  </a:lnTo>
                  <a:lnTo>
                    <a:pt x="580527" y="32632"/>
                  </a:lnTo>
                  <a:close/>
                  <a:moveTo>
                    <a:pt x="299805" y="11"/>
                  </a:moveTo>
                  <a:cubicBezTo>
                    <a:pt x="307813" y="76"/>
                    <a:pt x="314357" y="1378"/>
                    <a:pt x="319436" y="3918"/>
                  </a:cubicBezTo>
                  <a:cubicBezTo>
                    <a:pt x="325036" y="6652"/>
                    <a:pt x="327901" y="10462"/>
                    <a:pt x="328031" y="15345"/>
                  </a:cubicBezTo>
                  <a:cubicBezTo>
                    <a:pt x="328291" y="22117"/>
                    <a:pt x="322366" y="26251"/>
                    <a:pt x="310255" y="27749"/>
                  </a:cubicBezTo>
                  <a:lnTo>
                    <a:pt x="310255" y="32632"/>
                  </a:lnTo>
                  <a:lnTo>
                    <a:pt x="299316" y="32632"/>
                  </a:lnTo>
                  <a:lnTo>
                    <a:pt x="299316" y="21889"/>
                  </a:lnTo>
                  <a:cubicBezTo>
                    <a:pt x="303028" y="21498"/>
                    <a:pt x="305404" y="21140"/>
                    <a:pt x="306446" y="20814"/>
                  </a:cubicBezTo>
                  <a:cubicBezTo>
                    <a:pt x="309897" y="19968"/>
                    <a:pt x="311655" y="18470"/>
                    <a:pt x="311720" y="16322"/>
                  </a:cubicBezTo>
                  <a:cubicBezTo>
                    <a:pt x="311785" y="14824"/>
                    <a:pt x="310874" y="13554"/>
                    <a:pt x="308985" y="12513"/>
                  </a:cubicBezTo>
                  <a:cubicBezTo>
                    <a:pt x="306251" y="11015"/>
                    <a:pt x="301921" y="10266"/>
                    <a:pt x="295996" y="10266"/>
                  </a:cubicBezTo>
                  <a:cubicBezTo>
                    <a:pt x="293977" y="10266"/>
                    <a:pt x="290917" y="10396"/>
                    <a:pt x="286815" y="10657"/>
                  </a:cubicBezTo>
                  <a:lnTo>
                    <a:pt x="285740" y="695"/>
                  </a:lnTo>
                  <a:cubicBezTo>
                    <a:pt x="288280" y="174"/>
                    <a:pt x="292968"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sp>
          <p:nvSpPr>
            <p:cNvPr id="226" name="TextBox 225">
              <a:extLst>
                <a:ext uri="{FF2B5EF4-FFF2-40B4-BE49-F238E27FC236}">
                  <a16:creationId xmlns:a16="http://schemas.microsoft.com/office/drawing/2014/main" id="{346E4B45-6BF7-48D3-AEE2-C78274D0CBE1}"/>
                </a:ext>
              </a:extLst>
            </p:cNvPr>
            <p:cNvSpPr txBox="1">
              <a:spLocks noChangeAspect="1"/>
            </p:cNvSpPr>
            <p:nvPr>
              <p:custDataLst>
                <p:tags r:id="rId3"/>
              </p:custDataLst>
            </p:nvPr>
          </p:nvSpPr>
          <p:spPr>
            <a:xfrm>
              <a:off x="9305472" y="1911707"/>
              <a:ext cx="797194" cy="188218"/>
            </a:xfrm>
            <a:custGeom>
              <a:avLst/>
              <a:gdLst/>
              <a:ahLst/>
              <a:cxnLst/>
              <a:rect l="l" t="t" r="r" b="b"/>
              <a:pathLst>
                <a:path w="797194" h="188218">
                  <a:moveTo>
                    <a:pt x="592885" y="160773"/>
                  </a:moveTo>
                  <a:lnTo>
                    <a:pt x="620330" y="160773"/>
                  </a:lnTo>
                  <a:lnTo>
                    <a:pt x="620330" y="188218"/>
                  </a:lnTo>
                  <a:lnTo>
                    <a:pt x="592885" y="188218"/>
                  </a:lnTo>
                  <a:close/>
                  <a:moveTo>
                    <a:pt x="304884" y="65351"/>
                  </a:moveTo>
                  <a:cubicBezTo>
                    <a:pt x="297722" y="65351"/>
                    <a:pt x="291699" y="68086"/>
                    <a:pt x="286815" y="73555"/>
                  </a:cubicBezTo>
                  <a:cubicBezTo>
                    <a:pt x="281932" y="79025"/>
                    <a:pt x="279490" y="86903"/>
                    <a:pt x="279490" y="97191"/>
                  </a:cubicBezTo>
                  <a:cubicBezTo>
                    <a:pt x="279490" y="107479"/>
                    <a:pt x="281932" y="115357"/>
                    <a:pt x="286815" y="120827"/>
                  </a:cubicBezTo>
                  <a:cubicBezTo>
                    <a:pt x="291699" y="126296"/>
                    <a:pt x="297722" y="129031"/>
                    <a:pt x="304884" y="129031"/>
                  </a:cubicBezTo>
                  <a:cubicBezTo>
                    <a:pt x="312046" y="129031"/>
                    <a:pt x="318053" y="126296"/>
                    <a:pt x="322904" y="120827"/>
                  </a:cubicBezTo>
                  <a:cubicBezTo>
                    <a:pt x="327755" y="115357"/>
                    <a:pt x="330180" y="107414"/>
                    <a:pt x="330180" y="96996"/>
                  </a:cubicBezTo>
                  <a:cubicBezTo>
                    <a:pt x="330180" y="86838"/>
                    <a:pt x="327755" y="79025"/>
                    <a:pt x="322904" y="73555"/>
                  </a:cubicBezTo>
                  <a:cubicBezTo>
                    <a:pt x="318053" y="68086"/>
                    <a:pt x="312046" y="65351"/>
                    <a:pt x="304884" y="65351"/>
                  </a:cubicBezTo>
                  <a:close/>
                  <a:moveTo>
                    <a:pt x="483515" y="63984"/>
                  </a:moveTo>
                  <a:cubicBezTo>
                    <a:pt x="477004" y="63984"/>
                    <a:pt x="471551" y="66572"/>
                    <a:pt x="467156" y="71748"/>
                  </a:cubicBezTo>
                  <a:cubicBezTo>
                    <a:pt x="462761" y="76925"/>
                    <a:pt x="460563" y="84657"/>
                    <a:pt x="460563" y="94945"/>
                  </a:cubicBezTo>
                  <a:cubicBezTo>
                    <a:pt x="460563" y="106014"/>
                    <a:pt x="462093" y="114023"/>
                    <a:pt x="465153" y="118971"/>
                  </a:cubicBezTo>
                  <a:cubicBezTo>
                    <a:pt x="469581" y="126134"/>
                    <a:pt x="475767" y="129715"/>
                    <a:pt x="483710" y="129715"/>
                  </a:cubicBezTo>
                  <a:cubicBezTo>
                    <a:pt x="490026" y="129715"/>
                    <a:pt x="495398" y="127029"/>
                    <a:pt x="499826" y="121657"/>
                  </a:cubicBezTo>
                  <a:cubicBezTo>
                    <a:pt x="504253" y="116285"/>
                    <a:pt x="506467" y="108260"/>
                    <a:pt x="506467" y="97582"/>
                  </a:cubicBezTo>
                  <a:cubicBezTo>
                    <a:pt x="506467" y="85666"/>
                    <a:pt x="504318" y="77088"/>
                    <a:pt x="500021" y="71846"/>
                  </a:cubicBezTo>
                  <a:cubicBezTo>
                    <a:pt x="495724" y="66605"/>
                    <a:pt x="490222" y="63984"/>
                    <a:pt x="483515" y="63984"/>
                  </a:cubicBezTo>
                  <a:close/>
                  <a:moveTo>
                    <a:pt x="561924" y="45329"/>
                  </a:moveTo>
                  <a:lnTo>
                    <a:pt x="589369" y="45329"/>
                  </a:lnTo>
                  <a:lnTo>
                    <a:pt x="589369" y="92991"/>
                  </a:lnTo>
                  <a:cubicBezTo>
                    <a:pt x="589369" y="106665"/>
                    <a:pt x="589890" y="115585"/>
                    <a:pt x="590932" y="119753"/>
                  </a:cubicBezTo>
                  <a:cubicBezTo>
                    <a:pt x="591648" y="122878"/>
                    <a:pt x="593471" y="125482"/>
                    <a:pt x="596401" y="127566"/>
                  </a:cubicBezTo>
                  <a:cubicBezTo>
                    <a:pt x="599071" y="129519"/>
                    <a:pt x="602457" y="130496"/>
                    <a:pt x="606559" y="130496"/>
                  </a:cubicBezTo>
                  <a:cubicBezTo>
                    <a:pt x="611182" y="130496"/>
                    <a:pt x="615365" y="129226"/>
                    <a:pt x="619109" y="126687"/>
                  </a:cubicBezTo>
                  <a:cubicBezTo>
                    <a:pt x="622853" y="124148"/>
                    <a:pt x="625409" y="120957"/>
                    <a:pt x="626776" y="117115"/>
                  </a:cubicBezTo>
                  <a:cubicBezTo>
                    <a:pt x="628143" y="113274"/>
                    <a:pt x="628827" y="103930"/>
                    <a:pt x="628827" y="89085"/>
                  </a:cubicBezTo>
                  <a:lnTo>
                    <a:pt x="628827" y="45329"/>
                  </a:lnTo>
                  <a:lnTo>
                    <a:pt x="656272" y="45329"/>
                  </a:lnTo>
                  <a:lnTo>
                    <a:pt x="656272" y="96312"/>
                  </a:lnTo>
                  <a:cubicBezTo>
                    <a:pt x="665323" y="94489"/>
                    <a:pt x="671671" y="91103"/>
                    <a:pt x="675317" y="86155"/>
                  </a:cubicBezTo>
                  <a:cubicBezTo>
                    <a:pt x="677531" y="83159"/>
                    <a:pt x="678703" y="78699"/>
                    <a:pt x="678833" y="72774"/>
                  </a:cubicBezTo>
                  <a:lnTo>
                    <a:pt x="665551" y="72774"/>
                  </a:lnTo>
                  <a:lnTo>
                    <a:pt x="665551" y="45329"/>
                  </a:lnTo>
                  <a:lnTo>
                    <a:pt x="692995" y="45329"/>
                  </a:lnTo>
                  <a:lnTo>
                    <a:pt x="692995" y="64961"/>
                  </a:lnTo>
                  <a:cubicBezTo>
                    <a:pt x="692995" y="73034"/>
                    <a:pt x="692295" y="79350"/>
                    <a:pt x="690895" y="83908"/>
                  </a:cubicBezTo>
                  <a:cubicBezTo>
                    <a:pt x="689496" y="88466"/>
                    <a:pt x="686907" y="92536"/>
                    <a:pt x="683131" y="96117"/>
                  </a:cubicBezTo>
                  <a:cubicBezTo>
                    <a:pt x="677336" y="101716"/>
                    <a:pt x="668383" y="105493"/>
                    <a:pt x="656272" y="107446"/>
                  </a:cubicBezTo>
                  <a:lnTo>
                    <a:pt x="656272" y="149053"/>
                  </a:lnTo>
                  <a:lnTo>
                    <a:pt x="630781" y="149053"/>
                  </a:lnTo>
                  <a:lnTo>
                    <a:pt x="630781" y="133524"/>
                  </a:lnTo>
                  <a:cubicBezTo>
                    <a:pt x="622641" y="145439"/>
                    <a:pt x="611182" y="151397"/>
                    <a:pt x="596401" y="151397"/>
                  </a:cubicBezTo>
                  <a:cubicBezTo>
                    <a:pt x="581100" y="151397"/>
                    <a:pt x="570845" y="145570"/>
                    <a:pt x="565636" y="133914"/>
                  </a:cubicBezTo>
                  <a:cubicBezTo>
                    <a:pt x="563161" y="128380"/>
                    <a:pt x="561924" y="120729"/>
                    <a:pt x="561924" y="110962"/>
                  </a:cubicBezTo>
                  <a:close/>
                  <a:moveTo>
                    <a:pt x="749629" y="42985"/>
                  </a:moveTo>
                  <a:cubicBezTo>
                    <a:pt x="762261" y="42985"/>
                    <a:pt x="772304" y="45704"/>
                    <a:pt x="779760" y="51140"/>
                  </a:cubicBezTo>
                  <a:cubicBezTo>
                    <a:pt x="787215" y="56577"/>
                    <a:pt x="792571" y="64863"/>
                    <a:pt x="795826" y="75997"/>
                  </a:cubicBezTo>
                  <a:lnTo>
                    <a:pt x="768772" y="80880"/>
                  </a:lnTo>
                  <a:cubicBezTo>
                    <a:pt x="767861" y="75476"/>
                    <a:pt x="765793" y="71407"/>
                    <a:pt x="762570" y="68672"/>
                  </a:cubicBezTo>
                  <a:cubicBezTo>
                    <a:pt x="759347" y="65937"/>
                    <a:pt x="755164" y="64570"/>
                    <a:pt x="750020" y="64570"/>
                  </a:cubicBezTo>
                  <a:cubicBezTo>
                    <a:pt x="743183" y="64570"/>
                    <a:pt x="737730" y="66930"/>
                    <a:pt x="733660" y="71651"/>
                  </a:cubicBezTo>
                  <a:cubicBezTo>
                    <a:pt x="729591" y="76371"/>
                    <a:pt x="727556" y="84266"/>
                    <a:pt x="727556" y="95335"/>
                  </a:cubicBezTo>
                  <a:cubicBezTo>
                    <a:pt x="727556" y="107642"/>
                    <a:pt x="729623" y="116334"/>
                    <a:pt x="733758" y="121413"/>
                  </a:cubicBezTo>
                  <a:cubicBezTo>
                    <a:pt x="737893" y="126492"/>
                    <a:pt x="743443" y="129031"/>
                    <a:pt x="750410" y="129031"/>
                  </a:cubicBezTo>
                  <a:cubicBezTo>
                    <a:pt x="755619" y="129031"/>
                    <a:pt x="759884" y="127550"/>
                    <a:pt x="763205" y="124587"/>
                  </a:cubicBezTo>
                  <a:cubicBezTo>
                    <a:pt x="766526" y="121625"/>
                    <a:pt x="768870" y="116529"/>
                    <a:pt x="770237" y="109302"/>
                  </a:cubicBezTo>
                  <a:lnTo>
                    <a:pt x="797194" y="113892"/>
                  </a:lnTo>
                  <a:cubicBezTo>
                    <a:pt x="794394" y="126264"/>
                    <a:pt x="789022" y="135607"/>
                    <a:pt x="781078" y="141923"/>
                  </a:cubicBezTo>
                  <a:cubicBezTo>
                    <a:pt x="773135" y="148239"/>
                    <a:pt x="762489" y="151397"/>
                    <a:pt x="749141" y="151397"/>
                  </a:cubicBezTo>
                  <a:cubicBezTo>
                    <a:pt x="733970" y="151397"/>
                    <a:pt x="721875" y="146611"/>
                    <a:pt x="712857" y="137040"/>
                  </a:cubicBezTo>
                  <a:cubicBezTo>
                    <a:pt x="703839" y="127468"/>
                    <a:pt x="699330" y="114218"/>
                    <a:pt x="699330" y="97289"/>
                  </a:cubicBezTo>
                  <a:cubicBezTo>
                    <a:pt x="699330" y="80164"/>
                    <a:pt x="703855" y="66833"/>
                    <a:pt x="712906" y="57294"/>
                  </a:cubicBezTo>
                  <a:cubicBezTo>
                    <a:pt x="721956" y="47755"/>
                    <a:pt x="734197" y="42985"/>
                    <a:pt x="749629" y="42985"/>
                  </a:cubicBezTo>
                  <a:close/>
                  <a:moveTo>
                    <a:pt x="304786" y="42985"/>
                  </a:moveTo>
                  <a:cubicBezTo>
                    <a:pt x="320479" y="42985"/>
                    <a:pt x="333338" y="48080"/>
                    <a:pt x="343365" y="58270"/>
                  </a:cubicBezTo>
                  <a:cubicBezTo>
                    <a:pt x="353393" y="68460"/>
                    <a:pt x="358406" y="81336"/>
                    <a:pt x="358406" y="96898"/>
                  </a:cubicBezTo>
                  <a:cubicBezTo>
                    <a:pt x="358406" y="112590"/>
                    <a:pt x="353344" y="125596"/>
                    <a:pt x="343219" y="135917"/>
                  </a:cubicBezTo>
                  <a:cubicBezTo>
                    <a:pt x="333094" y="146237"/>
                    <a:pt x="320348" y="151397"/>
                    <a:pt x="304982" y="151397"/>
                  </a:cubicBezTo>
                  <a:cubicBezTo>
                    <a:pt x="295475" y="151397"/>
                    <a:pt x="286409" y="149248"/>
                    <a:pt x="277781" y="144951"/>
                  </a:cubicBezTo>
                  <a:cubicBezTo>
                    <a:pt x="269154" y="140654"/>
                    <a:pt x="262594" y="134354"/>
                    <a:pt x="258101" y="126052"/>
                  </a:cubicBezTo>
                  <a:cubicBezTo>
                    <a:pt x="253608" y="117750"/>
                    <a:pt x="251362" y="107642"/>
                    <a:pt x="251362" y="95726"/>
                  </a:cubicBezTo>
                  <a:cubicBezTo>
                    <a:pt x="251362" y="86610"/>
                    <a:pt x="253608" y="77788"/>
                    <a:pt x="258101" y="69258"/>
                  </a:cubicBezTo>
                  <a:cubicBezTo>
                    <a:pt x="262594" y="60728"/>
                    <a:pt x="268958" y="54217"/>
                    <a:pt x="277195" y="49724"/>
                  </a:cubicBezTo>
                  <a:cubicBezTo>
                    <a:pt x="285432" y="45231"/>
                    <a:pt x="294629" y="42985"/>
                    <a:pt x="304786" y="42985"/>
                  </a:cubicBezTo>
                  <a:close/>
                  <a:moveTo>
                    <a:pt x="506369" y="5871"/>
                  </a:moveTo>
                  <a:lnTo>
                    <a:pt x="533814" y="5871"/>
                  </a:lnTo>
                  <a:lnTo>
                    <a:pt x="533814" y="16029"/>
                  </a:lnTo>
                  <a:lnTo>
                    <a:pt x="544656" y="16029"/>
                  </a:lnTo>
                  <a:lnTo>
                    <a:pt x="544656" y="34293"/>
                  </a:lnTo>
                  <a:lnTo>
                    <a:pt x="533814" y="34293"/>
                  </a:lnTo>
                  <a:lnTo>
                    <a:pt x="533814" y="149053"/>
                  </a:lnTo>
                  <a:lnTo>
                    <a:pt x="508323" y="149053"/>
                  </a:lnTo>
                  <a:lnTo>
                    <a:pt x="508323" y="133817"/>
                  </a:lnTo>
                  <a:cubicBezTo>
                    <a:pt x="504091" y="139742"/>
                    <a:pt x="499093" y="144153"/>
                    <a:pt x="493331" y="147051"/>
                  </a:cubicBezTo>
                  <a:cubicBezTo>
                    <a:pt x="487568" y="149948"/>
                    <a:pt x="481757" y="151397"/>
                    <a:pt x="475897" y="151397"/>
                  </a:cubicBezTo>
                  <a:cubicBezTo>
                    <a:pt x="463981" y="151397"/>
                    <a:pt x="453775" y="146595"/>
                    <a:pt x="445278" y="136991"/>
                  </a:cubicBezTo>
                  <a:cubicBezTo>
                    <a:pt x="436781" y="127387"/>
                    <a:pt x="432532" y="113990"/>
                    <a:pt x="432532" y="96800"/>
                  </a:cubicBezTo>
                  <a:cubicBezTo>
                    <a:pt x="432532" y="79220"/>
                    <a:pt x="436667" y="65856"/>
                    <a:pt x="444936" y="56708"/>
                  </a:cubicBezTo>
                  <a:cubicBezTo>
                    <a:pt x="453205" y="47559"/>
                    <a:pt x="463656" y="42985"/>
                    <a:pt x="476288" y="42985"/>
                  </a:cubicBezTo>
                  <a:cubicBezTo>
                    <a:pt x="487878" y="42985"/>
                    <a:pt x="497905" y="47803"/>
                    <a:pt x="506369" y="57440"/>
                  </a:cubicBezTo>
                  <a:lnTo>
                    <a:pt x="506369" y="34293"/>
                  </a:lnTo>
                  <a:lnTo>
                    <a:pt x="476776" y="34293"/>
                  </a:lnTo>
                  <a:lnTo>
                    <a:pt x="476776" y="16029"/>
                  </a:lnTo>
                  <a:lnTo>
                    <a:pt x="506369" y="16029"/>
                  </a:lnTo>
                  <a:close/>
                  <a:moveTo>
                    <a:pt x="133788" y="5871"/>
                  </a:moveTo>
                  <a:lnTo>
                    <a:pt x="161232" y="5871"/>
                  </a:lnTo>
                  <a:lnTo>
                    <a:pt x="161232" y="58514"/>
                  </a:lnTo>
                  <a:cubicBezTo>
                    <a:pt x="170088" y="48162"/>
                    <a:pt x="180668" y="42985"/>
                    <a:pt x="192975" y="42985"/>
                  </a:cubicBezTo>
                  <a:cubicBezTo>
                    <a:pt x="199291" y="42985"/>
                    <a:pt x="204988" y="44157"/>
                    <a:pt x="210067" y="46501"/>
                  </a:cubicBezTo>
                  <a:cubicBezTo>
                    <a:pt x="215145" y="48845"/>
                    <a:pt x="218971" y="51840"/>
                    <a:pt x="221543" y="55487"/>
                  </a:cubicBezTo>
                  <a:cubicBezTo>
                    <a:pt x="224115" y="59133"/>
                    <a:pt x="225873" y="63170"/>
                    <a:pt x="226817" y="67598"/>
                  </a:cubicBezTo>
                  <a:cubicBezTo>
                    <a:pt x="227761" y="72025"/>
                    <a:pt x="228233" y="78895"/>
                    <a:pt x="228233" y="88206"/>
                  </a:cubicBezTo>
                  <a:lnTo>
                    <a:pt x="228233" y="149053"/>
                  </a:lnTo>
                  <a:lnTo>
                    <a:pt x="200788" y="149053"/>
                  </a:lnTo>
                  <a:lnTo>
                    <a:pt x="200788" y="94261"/>
                  </a:lnTo>
                  <a:cubicBezTo>
                    <a:pt x="200788" y="83387"/>
                    <a:pt x="200267" y="76485"/>
                    <a:pt x="199225" y="73555"/>
                  </a:cubicBezTo>
                  <a:cubicBezTo>
                    <a:pt x="198184" y="70625"/>
                    <a:pt x="196344" y="68298"/>
                    <a:pt x="193707" y="66572"/>
                  </a:cubicBezTo>
                  <a:cubicBezTo>
                    <a:pt x="191070" y="64847"/>
                    <a:pt x="187766" y="63984"/>
                    <a:pt x="183794" y="63984"/>
                  </a:cubicBezTo>
                  <a:cubicBezTo>
                    <a:pt x="179236" y="63984"/>
                    <a:pt x="175166" y="65091"/>
                    <a:pt x="171585" y="67305"/>
                  </a:cubicBezTo>
                  <a:cubicBezTo>
                    <a:pt x="168004" y="69518"/>
                    <a:pt x="165383" y="72855"/>
                    <a:pt x="163723" y="77316"/>
                  </a:cubicBezTo>
                  <a:cubicBezTo>
                    <a:pt x="162063" y="81776"/>
                    <a:pt x="161232" y="88368"/>
                    <a:pt x="161232" y="97093"/>
                  </a:cubicBezTo>
                  <a:lnTo>
                    <a:pt x="161232" y="149053"/>
                  </a:lnTo>
                  <a:lnTo>
                    <a:pt x="133788" y="149053"/>
                  </a:lnTo>
                  <a:close/>
                  <a:moveTo>
                    <a:pt x="0" y="5871"/>
                  </a:moveTo>
                  <a:lnTo>
                    <a:pt x="113784" y="5871"/>
                  </a:lnTo>
                  <a:lnTo>
                    <a:pt x="113784" y="30093"/>
                  </a:lnTo>
                  <a:lnTo>
                    <a:pt x="71396" y="30093"/>
                  </a:lnTo>
                  <a:lnTo>
                    <a:pt x="71396" y="149053"/>
                  </a:lnTo>
                  <a:lnTo>
                    <a:pt x="42486" y="149053"/>
                  </a:lnTo>
                  <a:lnTo>
                    <a:pt x="42486" y="30093"/>
                  </a:lnTo>
                  <a:lnTo>
                    <a:pt x="0" y="30093"/>
                  </a:lnTo>
                  <a:close/>
                  <a:moveTo>
                    <a:pt x="299805" y="11"/>
                  </a:moveTo>
                  <a:cubicBezTo>
                    <a:pt x="307814" y="76"/>
                    <a:pt x="314358" y="1378"/>
                    <a:pt x="319437" y="3918"/>
                  </a:cubicBezTo>
                  <a:cubicBezTo>
                    <a:pt x="325036" y="6652"/>
                    <a:pt x="327901" y="10462"/>
                    <a:pt x="328032" y="15345"/>
                  </a:cubicBezTo>
                  <a:cubicBezTo>
                    <a:pt x="328292" y="22117"/>
                    <a:pt x="322367" y="26251"/>
                    <a:pt x="310256" y="27749"/>
                  </a:cubicBezTo>
                  <a:lnTo>
                    <a:pt x="310256" y="32632"/>
                  </a:lnTo>
                  <a:lnTo>
                    <a:pt x="299317" y="32632"/>
                  </a:lnTo>
                  <a:lnTo>
                    <a:pt x="299317" y="21889"/>
                  </a:lnTo>
                  <a:cubicBezTo>
                    <a:pt x="303028" y="21498"/>
                    <a:pt x="305405" y="21140"/>
                    <a:pt x="306447" y="20814"/>
                  </a:cubicBezTo>
                  <a:cubicBezTo>
                    <a:pt x="309898" y="19968"/>
                    <a:pt x="311656" y="18470"/>
                    <a:pt x="311721" y="16322"/>
                  </a:cubicBezTo>
                  <a:cubicBezTo>
                    <a:pt x="311786" y="14824"/>
                    <a:pt x="310874" y="13554"/>
                    <a:pt x="308986" y="12513"/>
                  </a:cubicBezTo>
                  <a:cubicBezTo>
                    <a:pt x="306251" y="11015"/>
                    <a:pt x="301922" y="10266"/>
                    <a:pt x="295996" y="10266"/>
                  </a:cubicBezTo>
                  <a:cubicBezTo>
                    <a:pt x="293978" y="10266"/>
                    <a:pt x="290918" y="10396"/>
                    <a:pt x="286815" y="10657"/>
                  </a:cubicBezTo>
                  <a:lnTo>
                    <a:pt x="285741" y="695"/>
                  </a:lnTo>
                  <a:cubicBezTo>
                    <a:pt x="288281" y="174"/>
                    <a:pt x="292969" y="-54"/>
                    <a:pt x="299805" y="11"/>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1"/>
            </a:p>
          </p:txBody>
        </p:sp>
        <p:pic>
          <p:nvPicPr>
            <p:cNvPr id="13326" name="Picture 14" descr="Cartoon gray rabbit Royalty Free Vector Image - VectorStock">
              <a:extLst>
                <a:ext uri="{FF2B5EF4-FFF2-40B4-BE49-F238E27FC236}">
                  <a16:creationId xmlns:a16="http://schemas.microsoft.com/office/drawing/2014/main" id="{3B3D5E86-BBE0-4EC0-9E77-4B4F042B0E60}"/>
                </a:ext>
              </a:extLst>
            </p:cNvPr>
            <p:cNvPicPr>
              <a:picLocks noChangeAspect="1" noChangeArrowheads="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t="8344" b="17026"/>
            <a:stretch/>
          </p:blipFill>
          <p:spPr bwMode="auto">
            <a:xfrm>
              <a:off x="9981488"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4" descr="Cartoon gray rabbit Royalty Free Vector Image - VectorStock">
              <a:extLst>
                <a:ext uri="{FF2B5EF4-FFF2-40B4-BE49-F238E27FC236}">
                  <a16:creationId xmlns:a16="http://schemas.microsoft.com/office/drawing/2014/main" id="{56FC31A4-19F0-4A87-A234-49F9B8D06290}"/>
                </a:ext>
              </a:extLst>
            </p:cNvPr>
            <p:cNvPicPr>
              <a:picLocks noChangeAspect="1" noChangeArrowheads="1"/>
            </p:cNvPicPr>
            <p:nvPr/>
          </p:nvPicPr>
          <p:blipFill rotWithShape="1">
            <a:blip r:embed="rId25">
              <a:clrChange>
                <a:clrFrom>
                  <a:srgbClr val="FFFDDB"/>
                </a:clrFrom>
                <a:clrTo>
                  <a:srgbClr val="FFFDDB">
                    <a:alpha val="0"/>
                  </a:srgbClr>
                </a:clrTo>
              </a:clrChange>
              <a:extLst>
                <a:ext uri="{BEBA8EAE-BF5A-486C-A8C5-ECC9F3942E4B}">
                  <a14:imgProps xmlns:a14="http://schemas.microsoft.com/office/drawing/2010/main">
                    <a14:imgLayer r:embed="rId26">
                      <a14:imgEffect>
                        <a14:colorTemperature colorTemp="11200"/>
                      </a14:imgEffect>
                    </a14:imgLayer>
                  </a14:imgProps>
                </a:ext>
                <a:ext uri="{28A0092B-C50C-407E-A947-70E740481C1C}">
                  <a14:useLocalDpi xmlns:a14="http://schemas.microsoft.com/office/drawing/2010/main" val="0"/>
                </a:ext>
              </a:extLst>
            </a:blip>
            <a:srcRect t="8344" b="17026"/>
            <a:stretch/>
          </p:blipFill>
          <p:spPr bwMode="auto">
            <a:xfrm flipH="1">
              <a:off x="7053084" y="1288646"/>
              <a:ext cx="986550" cy="795159"/>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Small white rabbit sitting and looking around Vector Image">
              <a:extLst>
                <a:ext uri="{FF2B5EF4-FFF2-40B4-BE49-F238E27FC236}">
                  <a16:creationId xmlns:a16="http://schemas.microsoft.com/office/drawing/2014/main" id="{85DF2DE8-6A94-4821-972B-29E2074DB754}"/>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14031" r="18964" b="16667"/>
            <a:stretch/>
          </p:blipFill>
          <p:spPr bwMode="auto">
            <a:xfrm>
              <a:off x="10077450" y="4345380"/>
              <a:ext cx="1009650" cy="1356135"/>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extBox 143">
            <a:extLst>
              <a:ext uri="{FF2B5EF4-FFF2-40B4-BE49-F238E27FC236}">
                <a16:creationId xmlns:a16="http://schemas.microsoft.com/office/drawing/2014/main" id="{90357B1C-8CBC-DCD8-00C0-1A833D966B82}"/>
              </a:ext>
            </a:extLst>
          </p:cNvPr>
          <p:cNvSpPr txBox="1"/>
          <p:nvPr/>
        </p:nvSpPr>
        <p:spPr>
          <a:xfrm>
            <a:off x="1725945" y="6142365"/>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ở gà (đẻ trứng)</a:t>
            </a:r>
            <a:endParaRPr lang="vi-VN" sz="2000" b="1" dirty="0">
              <a:solidFill>
                <a:srgbClr val="C00000"/>
              </a:solidFill>
            </a:endParaRPr>
          </a:p>
        </p:txBody>
      </p:sp>
      <p:sp>
        <p:nvSpPr>
          <p:cNvPr id="145" name="TextBox 144">
            <a:extLst>
              <a:ext uri="{FF2B5EF4-FFF2-40B4-BE49-F238E27FC236}">
                <a16:creationId xmlns:a16="http://schemas.microsoft.com/office/drawing/2014/main" id="{90970452-8FB7-0E21-DA15-6D0D9257F4BC}"/>
              </a:ext>
            </a:extLst>
          </p:cNvPr>
          <p:cNvSpPr txBox="1"/>
          <p:nvPr/>
        </p:nvSpPr>
        <p:spPr>
          <a:xfrm>
            <a:off x="7429139" y="6102263"/>
            <a:ext cx="3385271" cy="400110"/>
          </a:xfrm>
          <a:prstGeom prst="rect">
            <a:avLst/>
          </a:prstGeom>
          <a:noFill/>
        </p:spPr>
        <p:txBody>
          <a:bodyPr wrap="square">
            <a:spAutoFit/>
          </a:bodyPr>
          <a:lstStyle/>
          <a:p>
            <a:pPr algn="ctr"/>
            <a:r>
              <a:rPr lang="vi-VN" sz="2000" b="1" i="1" dirty="0">
                <a:solidFill>
                  <a:srgbClr val="C00000"/>
                </a:solidFill>
                <a:effectLst/>
                <a:latin typeface="Arial" panose="020B0604020202020204" pitchFamily="34" charset="0"/>
              </a:rPr>
              <a:t>Sinh sản </a:t>
            </a:r>
            <a:r>
              <a:rPr lang="en-US" sz="2000" b="1" i="1" dirty="0">
                <a:solidFill>
                  <a:srgbClr val="C00000"/>
                </a:solidFill>
                <a:effectLst/>
                <a:latin typeface="Arial" panose="020B0604020202020204" pitchFamily="34" charset="0"/>
              </a:rPr>
              <a:t>ở </a:t>
            </a:r>
            <a:r>
              <a:rPr lang="vi-VN" sz="2000" b="1" i="1" dirty="0">
                <a:solidFill>
                  <a:srgbClr val="C00000"/>
                </a:solidFill>
                <a:effectLst/>
                <a:latin typeface="Arial" panose="020B0604020202020204" pitchFamily="34" charset="0"/>
              </a:rPr>
              <a:t>thỏ (đẻ con)</a:t>
            </a:r>
            <a:endParaRPr lang="vi-VN" sz="2000" b="1" dirty="0">
              <a:solidFill>
                <a:srgbClr val="C00000"/>
              </a:solidFill>
            </a:endParaRPr>
          </a:p>
        </p:txBody>
      </p:sp>
      <p:cxnSp>
        <p:nvCxnSpPr>
          <p:cNvPr id="146" name="Straight Connector 145">
            <a:extLst>
              <a:ext uri="{FF2B5EF4-FFF2-40B4-BE49-F238E27FC236}">
                <a16:creationId xmlns:a16="http://schemas.microsoft.com/office/drawing/2014/main" id="{6B65A138-D4A7-92D2-7482-9FEEF1E23AB1}"/>
              </a:ext>
            </a:extLst>
          </p:cNvPr>
          <p:cNvCxnSpPr/>
          <p:nvPr/>
        </p:nvCxnSpPr>
        <p:spPr>
          <a:xfrm>
            <a:off x="6016668" y="315838"/>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626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D8DDB7C7-7247-4566-BB63-4F67019B73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383370"/>
            <a:ext cx="979595" cy="10058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1167A8-C313-4BD3-B1C0-B996C05BCE11}"/>
              </a:ext>
            </a:extLst>
          </p:cNvPr>
          <p:cNvSpPr txBox="1"/>
          <p:nvPr/>
        </p:nvSpPr>
        <p:spPr>
          <a:xfrm>
            <a:off x="1886495" y="1092451"/>
            <a:ext cx="9662501"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a:t>
            </a:r>
            <a:r>
              <a:rPr lang="vi-VN" sz="2400" dirty="0"/>
              <a:t>là hình thức sinh sản </a:t>
            </a:r>
            <a:r>
              <a:rPr lang="vi-VN" sz="2400" b="1" dirty="0">
                <a:solidFill>
                  <a:srgbClr val="FF0000"/>
                </a:solidFill>
              </a:rPr>
              <a:t>tạo ra cơ thể mới qua sự hợp nhât giữa giao tử đực và giao tử cái tạo nên hợp tử</a:t>
            </a:r>
            <a:r>
              <a:rPr lang="vi-VN" sz="2400" dirty="0"/>
              <a:t>, hợp tử phát triển thành cơ thể mới. Sinh sản hữu tính là hình thức sinh sản điển hình ở </a:t>
            </a:r>
            <a:r>
              <a:rPr lang="vi-VN" sz="2400" b="1" dirty="0">
                <a:solidFill>
                  <a:srgbClr val="0070C0"/>
                </a:solidFill>
              </a:rPr>
              <a:t>thực vật có hoa và nhiều nhóm động vật. </a:t>
            </a:r>
            <a:endParaRPr lang="en-US" sz="2400" b="1" dirty="0">
              <a:solidFill>
                <a:srgbClr val="0070C0"/>
              </a:solidFill>
            </a:endParaRPr>
          </a:p>
        </p:txBody>
      </p:sp>
      <p:pic>
        <p:nvPicPr>
          <p:cNvPr id="32770" name="Picture 2" descr="4 Types of Reproduction">
            <a:extLst>
              <a:ext uri="{FF2B5EF4-FFF2-40B4-BE49-F238E27FC236}">
                <a16:creationId xmlns:a16="http://schemas.microsoft.com/office/drawing/2014/main" id="{84884BAC-D31A-4D9E-A8D9-CCD2494C50B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782" b="26782"/>
          <a:stretch/>
        </p:blipFill>
        <p:spPr bwMode="auto">
          <a:xfrm>
            <a:off x="1524" y="3087368"/>
            <a:ext cx="12188952" cy="37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sp>
        <p:nvSpPr>
          <p:cNvPr id="14" name="TextBox 13">
            <a:extLst>
              <a:ext uri="{FF2B5EF4-FFF2-40B4-BE49-F238E27FC236}">
                <a16:creationId xmlns:a16="http://schemas.microsoft.com/office/drawing/2014/main" id="{DF839155-A62C-4BE4-A0B2-5285A7B3716C}"/>
              </a:ext>
            </a:extLst>
          </p:cNvPr>
          <p:cNvSpPr txBox="1"/>
          <p:nvPr/>
        </p:nvSpPr>
        <p:spPr>
          <a:xfrm>
            <a:off x="1341367" y="1310577"/>
            <a:ext cx="10393433"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solidFill>
                  <a:sysClr val="windowText" lastClr="000000"/>
                </a:solidFill>
                <a:latin typeface="Arial" panose="020B0604020202020204" pitchFamily="34" charset="0"/>
                <a:cs typeface="Arial" panose="020B0604020202020204" pitchFamily="34" charset="0"/>
              </a:rPr>
              <a:t>Mô tả khái quát các giai đoạn sinh sản hữu tính ở gà và thỏ.</a:t>
            </a:r>
            <a:endParaRPr lang="vi-VN" sz="2400" b="1" dirty="0">
              <a:solidFill>
                <a:sysClr val="windowText" lastClr="000000"/>
              </a:solidFill>
            </a:endParaRPr>
          </a:p>
        </p:txBody>
      </p:sp>
      <p:pic>
        <p:nvPicPr>
          <p:cNvPr id="15" name="Picture 2">
            <a:extLst>
              <a:ext uri="{FF2B5EF4-FFF2-40B4-BE49-F238E27FC236}">
                <a16:creationId xmlns:a16="http://schemas.microsoft.com/office/drawing/2014/main" id="{53A16CAF-7461-40C2-9A25-7EDF84757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1" y="1085162"/>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67FD052-6D21-4C59-BB80-504A1F1CFC0F}"/>
              </a:ext>
            </a:extLst>
          </p:cNvPr>
          <p:cNvGrpSpPr/>
          <p:nvPr/>
        </p:nvGrpSpPr>
        <p:grpSpPr>
          <a:xfrm>
            <a:off x="5334000" y="2005615"/>
            <a:ext cx="1524000" cy="457250"/>
            <a:chOff x="800100" y="1783116"/>
            <a:chExt cx="1524000" cy="457250"/>
          </a:xfrm>
        </p:grpSpPr>
        <p:sp>
          <p:nvSpPr>
            <p:cNvPr id="17" name="Rectangle 16">
              <a:extLst>
                <a:ext uri="{FF2B5EF4-FFF2-40B4-BE49-F238E27FC236}">
                  <a16:creationId xmlns:a16="http://schemas.microsoft.com/office/drawing/2014/main" id="{82EEF717-0BBD-46B5-9070-1B30EAAD4B2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D29BFE-9FFE-4555-A907-29D373FEAE0E}"/>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53" name="TextBox 52">
            <a:extLst>
              <a:ext uri="{FF2B5EF4-FFF2-40B4-BE49-F238E27FC236}">
                <a16:creationId xmlns:a16="http://schemas.microsoft.com/office/drawing/2014/main" id="{12F3B460-A1DB-72EF-F2DE-3D1DFFE72358}"/>
              </a:ext>
            </a:extLst>
          </p:cNvPr>
          <p:cNvSpPr txBox="1"/>
          <p:nvPr/>
        </p:nvSpPr>
        <p:spPr>
          <a:xfrm>
            <a:off x="685800" y="2979748"/>
            <a:ext cx="10820400" cy="2984663"/>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lgn="just">
              <a:spcAft>
                <a:spcPts val="600"/>
              </a:spcAft>
              <a:buFont typeface="Wingdings" panose="05000000000000000000" pitchFamily="2" charset="2"/>
              <a:buChar char="v"/>
            </a:pPr>
            <a:r>
              <a:rPr lang="vi-VN" dirty="0">
                <a:solidFill>
                  <a:schemeClr val="tx1"/>
                </a:solidFill>
              </a:rPr>
              <a:t>Hình thành giao tử: </a:t>
            </a:r>
            <a:r>
              <a:rPr lang="vi-VN" b="0" dirty="0">
                <a:solidFill>
                  <a:schemeClr val="tx1"/>
                </a:solidFill>
              </a:rPr>
              <a:t>tế bào trứng được hình thành và phát triển trong cơ quan sinh dục cái, tinh trùng đực hình thành trong cơ quan sinh dục đực</a:t>
            </a:r>
          </a:p>
          <a:p>
            <a:pPr marL="342900" indent="-342900" algn="just">
              <a:spcAft>
                <a:spcPts val="600"/>
              </a:spcAft>
              <a:buFont typeface="Wingdings" panose="05000000000000000000" pitchFamily="2" charset="2"/>
              <a:buChar char="v"/>
            </a:pPr>
            <a:r>
              <a:rPr lang="vi-VN" dirty="0">
                <a:solidFill>
                  <a:schemeClr val="tx1"/>
                </a:solidFill>
              </a:rPr>
              <a:t>Thụ tinh: </a:t>
            </a:r>
            <a:r>
              <a:rPr lang="vi-VN" b="0" dirty="0">
                <a:solidFill>
                  <a:schemeClr val="tx1"/>
                </a:solidFill>
              </a:rPr>
              <a:t>là</a:t>
            </a:r>
            <a:r>
              <a:rPr lang="vi-VN" dirty="0">
                <a:solidFill>
                  <a:schemeClr val="tx1"/>
                </a:solidFill>
              </a:rPr>
              <a:t> </a:t>
            </a:r>
            <a:r>
              <a:rPr lang="vi-VN" b="0" dirty="0">
                <a:solidFill>
                  <a:schemeClr val="tx1"/>
                </a:solidFill>
              </a:rPr>
              <a:t>sự kết hợp của giao tử cái với giao tử đực tạo thành hợp tử. </a:t>
            </a:r>
          </a:p>
          <a:p>
            <a:pPr marL="342900" indent="-342900" algn="just">
              <a:spcAft>
                <a:spcPts val="600"/>
              </a:spcAft>
              <a:buFont typeface="Wingdings" panose="05000000000000000000" pitchFamily="2" charset="2"/>
              <a:buChar char="v"/>
            </a:pPr>
            <a:r>
              <a:rPr lang="vi-VN" dirty="0">
                <a:solidFill>
                  <a:schemeClr val="tx1"/>
                </a:solidFill>
              </a:rPr>
              <a:t>Phát triển phôi: </a:t>
            </a:r>
            <a:r>
              <a:rPr lang="vi-VN" b="0" dirty="0">
                <a:solidFill>
                  <a:schemeClr val="tx1"/>
                </a:solidFill>
              </a:rPr>
              <a:t>hợp tử phân chia và phát triển thành phôi. Phôi phát triển thành cơ thể con ở bên ngoài cơ thể mẹ (đối với loài đẻ trứng) hoặc ở bên trong cơ thể mẹ (đối với loài đẻ con).</a:t>
            </a:r>
          </a:p>
        </p:txBody>
      </p:sp>
    </p:spTree>
    <p:extLst>
      <p:ext uri="{BB962C8B-B14F-4D97-AF65-F5344CB8AC3E}">
        <p14:creationId xmlns:p14="http://schemas.microsoft.com/office/powerpoint/2010/main" val="2298726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Effect transition="in" filter="fade">
                                      <p:cBhvr>
                                        <p:cTn id="14" dur="1000"/>
                                        <p:tgtEl>
                                          <p:spTgt spid="53">
                                            <p:txEl>
                                              <p:pRg st="0" end="0"/>
                                            </p:txEl>
                                          </p:spTgt>
                                        </p:tgtEl>
                                      </p:cBhvr>
                                    </p:animEffect>
                                    <p:anim calcmode="lin" valueType="num">
                                      <p:cBhvr>
                                        <p:cTn id="1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xEl>
                                              <p:pRg st="1" end="1"/>
                                            </p:txEl>
                                          </p:spTgt>
                                        </p:tgtEl>
                                        <p:attrNameLst>
                                          <p:attrName>style.visibility</p:attrName>
                                        </p:attrNameLst>
                                      </p:cBhvr>
                                      <p:to>
                                        <p:strVal val="visible"/>
                                      </p:to>
                                    </p:set>
                                    <p:animEffect transition="in" filter="fade">
                                      <p:cBhvr>
                                        <p:cTn id="21" dur="1000"/>
                                        <p:tgtEl>
                                          <p:spTgt spid="53">
                                            <p:txEl>
                                              <p:pRg st="1" end="1"/>
                                            </p:txEl>
                                          </p:spTgt>
                                        </p:tgtEl>
                                      </p:cBhvr>
                                    </p:animEffect>
                                    <p:anim calcmode="lin" valueType="num">
                                      <p:cBhvr>
                                        <p:cTn id="22" dur="1000" fill="hold"/>
                                        <p:tgtEl>
                                          <p:spTgt spid="5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1000"/>
                                        <p:tgtEl>
                                          <p:spTgt spid="53">
                                            <p:txEl>
                                              <p:pRg st="2" end="2"/>
                                            </p:txEl>
                                          </p:spTgt>
                                        </p:tgtEl>
                                      </p:cBhvr>
                                    </p:animEffect>
                                    <p:anim calcmode="lin" valueType="num">
                                      <p:cBhvr>
                                        <p:cTn id="29" dur="1000" fill="hold"/>
                                        <p:tgtEl>
                                          <p:spTgt spid="5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63455915"/>
              </p:ext>
            </p:extLst>
          </p:nvPr>
        </p:nvGraphicFramePr>
        <p:xfrm>
          <a:off x="795895" y="3042628"/>
          <a:ext cx="10862706" cy="3586773"/>
        </p:xfrm>
        <a:graphic>
          <a:graphicData uri="http://schemas.openxmlformats.org/drawingml/2006/table">
            <a:tbl>
              <a:tblPr/>
              <a:tblGrid>
                <a:gridCol w="5431353">
                  <a:extLst>
                    <a:ext uri="{9D8B030D-6E8A-4147-A177-3AD203B41FA5}">
                      <a16:colId xmlns:a16="http://schemas.microsoft.com/office/drawing/2014/main" val="3909757340"/>
                    </a:ext>
                  </a:extLst>
                </a:gridCol>
                <a:gridCol w="5431353">
                  <a:extLst>
                    <a:ext uri="{9D8B030D-6E8A-4147-A177-3AD203B41FA5}">
                      <a16:colId xmlns:a16="http://schemas.microsoft.com/office/drawing/2014/main" val="2908237666"/>
                    </a:ext>
                  </a:extLst>
                </a:gridCol>
              </a:tblGrid>
              <a:tr h="633328">
                <a:tc>
                  <a:txBody>
                    <a:bodyPr/>
                    <a:lstStyle/>
                    <a:p>
                      <a:pPr marL="0" indent="0" algn="ctr" fontAlgn="t">
                        <a:lnSpc>
                          <a:spcPct val="120000"/>
                        </a:lnSpc>
                      </a:pPr>
                      <a:r>
                        <a:rPr lang="vi-VN" sz="2400" b="1" noProof="0" dirty="0">
                          <a:effectLst/>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marL="0" indent="0"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757854">
                <a:tc>
                  <a:txBody>
                    <a:bodyPr/>
                    <a:lstStyle/>
                    <a:p>
                      <a:pPr marL="342900" indent="-342900" algn="l" fontAlgn="t">
                        <a:lnSpc>
                          <a:spcPct val="120000"/>
                        </a:lnSpc>
                        <a:buFont typeface="Courier New" panose="02070309020205020404" pitchFamily="49" charset="0"/>
                        <a:buChar char="o"/>
                      </a:pPr>
                      <a:r>
                        <a:rPr lang="vi-VN" sz="2400" dirty="0">
                          <a:effectLst/>
                        </a:rPr>
                        <a:t>Không có sự kết hợp của giao tử đực và giao tử cái. Cơ thể con sinh ra từ một phần cơ thể mẹ</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Có sự kết hợp của giao tử đực và giao tử cái tạo thành hợp tở phát triển thành cơ thể mới</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0E48B"/>
                      </a:solidFill>
                      <a:prstDash val="solid"/>
                      <a:round/>
                      <a:headEnd type="none" w="med" len="med"/>
                      <a:tailEnd type="none" w="med" len="med"/>
                    </a:lnB>
                    <a:solidFill>
                      <a:srgbClr val="FFFFFF"/>
                    </a:solidFill>
                  </a:tcPr>
                </a:tc>
                <a:extLst>
                  <a:ext uri="{0D108BD9-81ED-4DB2-BD59-A6C34878D82A}">
                    <a16:rowId xmlns:a16="http://schemas.microsoft.com/office/drawing/2014/main" val="3275085723"/>
                  </a:ext>
                </a:extLst>
              </a:tr>
              <a:tr h="1195591">
                <a:tc>
                  <a:txBody>
                    <a:bodyPr/>
                    <a:lstStyle/>
                    <a:p>
                      <a:pPr marL="342900" indent="-342900" algn="l" fontAlgn="t">
                        <a:lnSpc>
                          <a:spcPct val="120000"/>
                        </a:lnSpc>
                        <a:buFont typeface="Courier New" panose="02070309020205020404" pitchFamily="49" charset="0"/>
                        <a:buChar char="o"/>
                      </a:pPr>
                      <a:r>
                        <a:rPr lang="vi-VN" sz="2400" noProof="0" dirty="0">
                          <a:effectLst/>
                        </a:rPr>
                        <a:t>Tạo ra các cá thể thích nghi với điều kiện sống ổn định</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dirty="0">
                          <a:effectLst/>
                        </a:rPr>
                        <a:t>Tạo ra các cá thể thích nghi tốt hơn với điều kiện sống thay đổi</a:t>
                      </a:r>
                    </a:p>
                  </a:txBody>
                  <a:tcPr marL="27737" marR="27737" marT="27737" marB="27737" anchor="ctr">
                    <a:lnL w="12700" cap="flat" cmpd="sng" algn="ctr">
                      <a:solidFill>
                        <a:srgbClr val="40E48B"/>
                      </a:solidFill>
                      <a:prstDash val="solid"/>
                      <a:round/>
                      <a:headEnd type="none" w="med" len="med"/>
                      <a:tailEnd type="none" w="med" len="med"/>
                    </a:lnL>
                    <a:lnR w="12700" cap="flat" cmpd="sng" algn="ctr">
                      <a:solidFill>
                        <a:srgbClr val="40E48B"/>
                      </a:solidFill>
                      <a:prstDash val="solid"/>
                      <a:round/>
                      <a:headEnd type="none" w="med" len="med"/>
                      <a:tailEnd type="none" w="med" len="med"/>
                    </a:lnR>
                    <a:lnT w="12700" cap="flat" cmpd="sng" algn="ctr">
                      <a:solidFill>
                        <a:srgbClr val="40E48B"/>
                      </a:solidFill>
                      <a:prstDash val="solid"/>
                      <a:round/>
                      <a:headEnd type="none" w="med" len="med"/>
                      <a:tailEnd type="none" w="med" len="med"/>
                    </a:lnT>
                    <a:lnB w="12700" cap="flat" cmpd="sng" algn="ctr">
                      <a:solidFill>
                        <a:srgbClr val="60E58B"/>
                      </a:solidFill>
                      <a:prstDash val="solid"/>
                      <a:round/>
                      <a:headEnd type="none" w="med" len="med"/>
                      <a:tailEnd type="none" w="med" len="med"/>
                    </a:lnB>
                    <a:solidFill>
                      <a:srgbClr val="FFFFFF"/>
                    </a:solidFill>
                  </a:tcPr>
                </a:tc>
                <a:extLst>
                  <a:ext uri="{0D108BD9-81ED-4DB2-BD59-A6C34878D82A}">
                    <a16:rowId xmlns:a16="http://schemas.microsoft.com/office/drawing/2014/main" val="3718659917"/>
                  </a:ext>
                </a:extLst>
              </a:tr>
            </a:tbl>
          </a:graphicData>
        </a:graphic>
      </p:graphicFrame>
    </p:spTree>
    <p:extLst>
      <p:ext uri="{BB962C8B-B14F-4D97-AF65-F5344CB8AC3E}">
        <p14:creationId xmlns:p14="http://schemas.microsoft.com/office/powerpoint/2010/main" val="249983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6BB1DF59-63A1-40C4-A273-FD1F5C68A68D}"/>
              </a:ext>
            </a:extLst>
          </p:cNvPr>
          <p:cNvGrpSpPr/>
          <p:nvPr/>
        </p:nvGrpSpPr>
        <p:grpSpPr>
          <a:xfrm>
            <a:off x="338695" y="764841"/>
            <a:ext cx="11510433" cy="914400"/>
            <a:chOff x="838898" y="474595"/>
            <a:chExt cx="11510433" cy="914400"/>
          </a:xfrm>
        </p:grpSpPr>
        <p:sp>
          <p:nvSpPr>
            <p:cNvPr id="16" name="TextBox 15">
              <a:extLst>
                <a:ext uri="{FF2B5EF4-FFF2-40B4-BE49-F238E27FC236}">
                  <a16:creationId xmlns:a16="http://schemas.microsoft.com/office/drawing/2014/main" id="{605F592C-11D4-406A-ACAD-1A31239323A3}"/>
                </a:ext>
              </a:extLst>
            </p:cNvPr>
            <p:cNvSpPr txBox="1"/>
            <p:nvPr/>
          </p:nvSpPr>
          <p:spPr>
            <a:xfrm>
              <a:off x="1950962" y="689517"/>
              <a:ext cx="10398369" cy="430118"/>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solidFill>
                    <a:sysClr val="windowText" lastClr="000000"/>
                  </a:solidFill>
                  <a:latin typeface="Arial" panose="020B0604020202020204" pitchFamily="34" charset="0"/>
                  <a:cs typeface="Arial" panose="020B0604020202020204" pitchFamily="34" charset="0"/>
                </a:rPr>
                <a:t>Phân biệt sinh sản vô tính và sinh sản hữu tính ở sinh vật.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74C10466-BB28-4EE8-A26C-8F8A5CCFF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0755E1C-7AFD-966E-1092-25F3FF857698}"/>
              </a:ext>
            </a:extLst>
          </p:cNvPr>
          <p:cNvSpPr txBox="1"/>
          <p:nvPr/>
        </p:nvSpPr>
        <p:spPr>
          <a:xfrm>
            <a:off x="795895" y="1862786"/>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t>Giống: </a:t>
            </a:r>
            <a:r>
              <a:rPr lang="vi-VN" b="0" dirty="0">
                <a:solidFill>
                  <a:schemeClr val="tx1"/>
                </a:solidFill>
              </a:rPr>
              <a:t>Đều tạo ra các cá thể mới từ các thể ban đầu </a:t>
            </a:r>
          </a:p>
        </p:txBody>
      </p:sp>
      <p:sp>
        <p:nvSpPr>
          <p:cNvPr id="24" name="TextBox 23">
            <a:extLst>
              <a:ext uri="{FF2B5EF4-FFF2-40B4-BE49-F238E27FC236}">
                <a16:creationId xmlns:a16="http://schemas.microsoft.com/office/drawing/2014/main" id="{F14D4441-49B1-9929-5D2C-1F9BF299612C}"/>
              </a:ext>
            </a:extLst>
          </p:cNvPr>
          <p:cNvSpPr txBox="1"/>
          <p:nvPr/>
        </p:nvSpPr>
        <p:spPr>
          <a:xfrm>
            <a:off x="795895" y="2476449"/>
            <a:ext cx="8298492" cy="430118"/>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a:t>Khác nhau:</a:t>
            </a:r>
          </a:p>
        </p:txBody>
      </p:sp>
      <p:graphicFrame>
        <p:nvGraphicFramePr>
          <p:cNvPr id="25" name="Table 24">
            <a:extLst>
              <a:ext uri="{FF2B5EF4-FFF2-40B4-BE49-F238E27FC236}">
                <a16:creationId xmlns:a16="http://schemas.microsoft.com/office/drawing/2014/main" id="{FA90A30A-EEE3-8CA5-3510-41032BF51E6B}"/>
              </a:ext>
            </a:extLst>
          </p:cNvPr>
          <p:cNvGraphicFramePr>
            <a:graphicFrameLocks noGrp="1"/>
          </p:cNvGraphicFramePr>
          <p:nvPr>
            <p:extLst>
              <p:ext uri="{D42A27DB-BD31-4B8C-83A1-F6EECF244321}">
                <p14:modId xmlns:p14="http://schemas.microsoft.com/office/powerpoint/2010/main" val="4064103705"/>
              </p:ext>
            </p:extLst>
          </p:nvPr>
        </p:nvGraphicFramePr>
        <p:xfrm>
          <a:off x="795894" y="3042628"/>
          <a:ext cx="10862706" cy="3434373"/>
        </p:xfrm>
        <a:graphic>
          <a:graphicData uri="http://schemas.openxmlformats.org/drawingml/2006/table">
            <a:tbl>
              <a:tblPr/>
              <a:tblGrid>
                <a:gridCol w="5147706">
                  <a:extLst>
                    <a:ext uri="{9D8B030D-6E8A-4147-A177-3AD203B41FA5}">
                      <a16:colId xmlns:a16="http://schemas.microsoft.com/office/drawing/2014/main" val="3909757340"/>
                    </a:ext>
                  </a:extLst>
                </a:gridCol>
                <a:gridCol w="5715000">
                  <a:extLst>
                    <a:ext uri="{9D8B030D-6E8A-4147-A177-3AD203B41FA5}">
                      <a16:colId xmlns:a16="http://schemas.microsoft.com/office/drawing/2014/main" val="2908237666"/>
                    </a:ext>
                  </a:extLst>
                </a:gridCol>
              </a:tblGrid>
              <a:tr h="606418">
                <a:tc>
                  <a:txBody>
                    <a:bodyPr/>
                    <a:lstStyle/>
                    <a:p>
                      <a:pPr marL="0" indent="0" algn="ctr" defTabSz="914400" rtl="0" eaLnBrk="1" fontAlgn="t" latinLnBrk="0" hangingPunct="1">
                        <a:lnSpc>
                          <a:spcPct val="120000"/>
                        </a:lnSpc>
                      </a:pPr>
                      <a:r>
                        <a:rPr lang="vi-VN" sz="2400" b="1" kern="1200" noProof="0">
                          <a:solidFill>
                            <a:schemeClr val="tx1"/>
                          </a:solidFill>
                          <a:effectLst/>
                          <a:latin typeface="+mn-lt"/>
                          <a:ea typeface="+mn-ea"/>
                          <a:cs typeface="+mn-cs"/>
                        </a:rPr>
                        <a:t>Sinh sản vô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tc>
                  <a:txBody>
                    <a:bodyPr/>
                    <a:lstStyle/>
                    <a:p>
                      <a:pPr algn="ctr" fontAlgn="t">
                        <a:lnSpc>
                          <a:spcPct val="120000"/>
                        </a:lnSpc>
                      </a:pPr>
                      <a:r>
                        <a:rPr lang="vi-VN" sz="2400" b="1" noProof="0" dirty="0">
                          <a:effectLst/>
                        </a:rPr>
                        <a:t>Sinh sản hữu tính</a:t>
                      </a:r>
                    </a:p>
                  </a:txBody>
                  <a:tcPr marL="27737" marR="27737" marT="27737" marB="27737" anchor="ctr">
                    <a:lnL w="12700" cap="flat" cmpd="sng" algn="ctr">
                      <a:solidFill>
                        <a:srgbClr val="E0E38B"/>
                      </a:solidFill>
                      <a:prstDash val="solid"/>
                      <a:round/>
                      <a:headEnd type="none" w="med" len="med"/>
                      <a:tailEnd type="none" w="med" len="med"/>
                    </a:lnL>
                    <a:lnR w="12700" cap="flat" cmpd="sng" algn="ctr">
                      <a:solidFill>
                        <a:srgbClr val="E0E3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E0E38B"/>
                      </a:solidFill>
                      <a:prstDash val="solid"/>
                      <a:round/>
                      <a:headEnd type="none" w="med" len="med"/>
                      <a:tailEnd type="none" w="med" len="med"/>
                    </a:lnB>
                    <a:solidFill>
                      <a:srgbClr val="FFFFFF"/>
                    </a:solidFill>
                  </a:tcPr>
                </a:tc>
                <a:extLst>
                  <a:ext uri="{0D108BD9-81ED-4DB2-BD59-A6C34878D82A}">
                    <a16:rowId xmlns:a16="http://schemas.microsoft.com/office/drawing/2014/main" val="2167340102"/>
                  </a:ext>
                </a:extLst>
              </a:tr>
              <a:tr h="1144791">
                <a:tc>
                  <a:txBody>
                    <a:bodyPr/>
                    <a:lstStyle/>
                    <a:p>
                      <a:pPr marL="342900" indent="-342900" algn="l" defTabSz="914400" rtl="0" eaLnBrk="1" fontAlgn="t" latinLnBrk="0" hangingPunct="1">
                        <a:lnSpc>
                          <a:spcPct val="120000"/>
                        </a:lnSpc>
                        <a:buFont typeface="Courier New" panose="02070309020205020404" pitchFamily="49" charset="0"/>
                        <a:buChar char="o"/>
                      </a:pPr>
                      <a:r>
                        <a:rPr lang="vi-VN" sz="2400" b="0" kern="1200" dirty="0">
                          <a:solidFill>
                            <a:schemeClr val="tx1"/>
                          </a:solidFill>
                          <a:effectLst/>
                          <a:latin typeface="+mn-lt"/>
                          <a:ea typeface="+mn-ea"/>
                          <a:cs typeface="+mn-cs"/>
                        </a:rPr>
                        <a:t>Cơ quan sinh sinh sản ở thực vật: bằng rễ, thân lá</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Cơ quan sinh sinh sản: hoa</a:t>
                      </a:r>
                    </a:p>
                  </a:txBody>
                  <a:tcPr marL="27737" marR="27737" marT="27737" marB="27737" anchor="ctr">
                    <a:lnL w="12700" cap="flat" cmpd="sng" algn="ctr">
                      <a:solidFill>
                        <a:srgbClr val="60E58B"/>
                      </a:solidFill>
                      <a:prstDash val="solid"/>
                      <a:round/>
                      <a:headEnd type="none" w="med" len="med"/>
                      <a:tailEnd type="none" w="med" len="med"/>
                    </a:lnL>
                    <a:lnR w="12700" cap="flat" cmpd="sng" algn="ctr">
                      <a:solidFill>
                        <a:srgbClr val="60E58B"/>
                      </a:solidFill>
                      <a:prstDash val="solid"/>
                      <a:round/>
                      <a:headEnd type="none" w="med" len="med"/>
                      <a:tailEnd type="none" w="med" len="med"/>
                    </a:lnR>
                    <a:lnT w="12700" cap="flat" cmpd="sng" algn="ctr">
                      <a:solidFill>
                        <a:srgbClr val="E0E3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1022753872"/>
                  </a:ext>
                </a:extLst>
              </a:tr>
              <a:tr h="1683164">
                <a:tc>
                  <a:txBody>
                    <a:bodyPr/>
                    <a:lstStyle/>
                    <a:p>
                      <a:pPr marL="342900" indent="-342900" algn="l" defTabSz="914400" rtl="0" eaLnBrk="1" fontAlgn="t" latinLnBrk="0" hangingPunct="1">
                        <a:lnSpc>
                          <a:spcPct val="120000"/>
                        </a:lnSpc>
                        <a:buFont typeface="Courier New" panose="02070309020205020404" pitchFamily="49" charset="0"/>
                        <a:buChar char="o"/>
                      </a:pPr>
                      <a:r>
                        <a:rPr lang="en-US" sz="2400" b="0" kern="1200" dirty="0">
                          <a:solidFill>
                            <a:schemeClr val="tx1"/>
                          </a:solidFill>
                          <a:effectLst/>
                          <a:latin typeface="+mn-lt"/>
                          <a:ea typeface="+mn-ea"/>
                          <a:cs typeface="+mn-cs"/>
                        </a:rPr>
                        <a:t>Ở </a:t>
                      </a:r>
                      <a:r>
                        <a:rPr lang="vi-VN" sz="2400" b="0" kern="1200" noProof="0" dirty="0">
                          <a:solidFill>
                            <a:schemeClr val="tx1"/>
                          </a:solidFill>
                          <a:effectLst/>
                          <a:latin typeface="+mn-lt"/>
                          <a:ea typeface="+mn-ea"/>
                          <a:cs typeface="+mn-cs"/>
                        </a:rPr>
                        <a:t>động vật sinh sản gồm: nảy chồi, phân mảnh, trinh sản</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tc>
                  <a:txBody>
                    <a:bodyPr/>
                    <a:lstStyle/>
                    <a:p>
                      <a:pPr marL="342900" indent="-342900" algn="l" fontAlgn="t">
                        <a:lnSpc>
                          <a:spcPct val="120000"/>
                        </a:lnSpc>
                        <a:buFont typeface="Courier New" panose="02070309020205020404" pitchFamily="49" charset="0"/>
                        <a:buChar char="o"/>
                      </a:pPr>
                      <a:r>
                        <a:rPr lang="vi-VN" sz="2400" b="0" dirty="0">
                          <a:effectLst/>
                        </a:rPr>
                        <a:t>Ở động vật sinh sản gồm 3 giai đoạn nối tiếp: hình thành giao tử, thụ tinh, phát triển phôi thành cơ thể mới</a:t>
                      </a:r>
                    </a:p>
                  </a:txBody>
                  <a:tcPr marL="27737" marR="27737" marT="27737" marB="27737" anchor="ctr">
                    <a:lnL w="12700" cap="flat" cmpd="sng" algn="ctr">
                      <a:solidFill>
                        <a:srgbClr val="48E58B"/>
                      </a:solidFill>
                      <a:prstDash val="solid"/>
                      <a:round/>
                      <a:headEnd type="none" w="med" len="med"/>
                      <a:tailEnd type="none" w="med" len="med"/>
                    </a:lnL>
                    <a:lnR w="12700" cap="flat" cmpd="sng" algn="ctr">
                      <a:solidFill>
                        <a:srgbClr val="48E58B"/>
                      </a:solidFill>
                      <a:prstDash val="solid"/>
                      <a:round/>
                      <a:headEnd type="none" w="med" len="med"/>
                      <a:tailEnd type="none" w="med" len="med"/>
                    </a:lnR>
                    <a:lnT w="12700" cap="flat" cmpd="sng" algn="ctr">
                      <a:solidFill>
                        <a:srgbClr val="48E58B"/>
                      </a:solidFill>
                      <a:prstDash val="solid"/>
                      <a:round/>
                      <a:headEnd type="none" w="med" len="med"/>
                      <a:tailEnd type="none" w="med" len="med"/>
                    </a:lnT>
                    <a:lnB w="12700" cap="flat" cmpd="sng" algn="ctr">
                      <a:solidFill>
                        <a:srgbClr val="48E58B"/>
                      </a:solidFill>
                      <a:prstDash val="solid"/>
                      <a:round/>
                      <a:headEnd type="none" w="med" len="med"/>
                      <a:tailEnd type="none" w="med" len="med"/>
                    </a:lnB>
                    <a:solidFill>
                      <a:srgbClr val="FFFFFF"/>
                    </a:solidFill>
                  </a:tcPr>
                </a:tc>
                <a:extLst>
                  <a:ext uri="{0D108BD9-81ED-4DB2-BD59-A6C34878D82A}">
                    <a16:rowId xmlns:a16="http://schemas.microsoft.com/office/drawing/2014/main" val="497209184"/>
                  </a:ext>
                </a:extLst>
              </a:tr>
            </a:tbl>
          </a:graphicData>
        </a:graphic>
      </p:graphicFrame>
    </p:spTree>
    <p:extLst>
      <p:ext uri="{BB962C8B-B14F-4D97-AF65-F5344CB8AC3E}">
        <p14:creationId xmlns:p14="http://schemas.microsoft.com/office/powerpoint/2010/main" val="77640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C415E485-0E31-4516-1F96-CBCA675BB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48041" cy="52577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1A93145E-843E-EDAD-34FD-3720322A9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2" y="1371599"/>
            <a:ext cx="4648041" cy="525779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9F32A4-2EBE-4527-CB87-29E82F0C9A24}"/>
              </a:ext>
            </a:extLst>
          </p:cNvPr>
          <p:cNvCxnSpPr/>
          <p:nvPr/>
        </p:nvCxnSpPr>
        <p:spPr>
          <a:xfrm>
            <a:off x="6096000" y="304800"/>
            <a:ext cx="0" cy="63246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E2661D-6365-FF21-18B8-2C75DA8674A3}"/>
              </a:ext>
            </a:extLst>
          </p:cNvPr>
          <p:cNvGrpSpPr/>
          <p:nvPr/>
        </p:nvGrpSpPr>
        <p:grpSpPr>
          <a:xfrm>
            <a:off x="609600" y="304800"/>
            <a:ext cx="10477151" cy="914400"/>
            <a:chOff x="838898" y="474595"/>
            <a:chExt cx="10477151" cy="914400"/>
          </a:xfrm>
          <a:solidFill>
            <a:schemeClr val="bg1"/>
          </a:solidFill>
        </p:grpSpPr>
        <p:sp>
          <p:nvSpPr>
            <p:cNvPr id="8" name="TextBox 7">
              <a:extLst>
                <a:ext uri="{FF2B5EF4-FFF2-40B4-BE49-F238E27FC236}">
                  <a16:creationId xmlns:a16="http://schemas.microsoft.com/office/drawing/2014/main" id="{DE057E14-5756-C98B-E986-3031DB005EE6}"/>
                </a:ext>
              </a:extLst>
            </p:cNvPr>
            <p:cNvSpPr txBox="1"/>
            <p:nvPr/>
          </p:nvSpPr>
          <p:spPr>
            <a:xfrm>
              <a:off x="1946729" y="476671"/>
              <a:ext cx="9369320" cy="910249"/>
            </a:xfrm>
            <a:prstGeom prst="rect">
              <a:avLst/>
            </a:prstGeom>
            <a:grp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dirty="0">
                  <a:solidFill>
                    <a:sysClr val="windowText" lastClr="000000"/>
                  </a:solidFill>
                  <a:latin typeface="Arial" panose="020B0604020202020204" pitchFamily="34" charset="0"/>
                  <a:cs typeface="Arial" panose="020B0604020202020204" pitchFamily="34" charset="0"/>
                </a:rPr>
                <a:t>Nêu những ưu điểm của hình thức mang thai và sinh con ở động vật có vú so với hình thức đẻ trứng ở các động vật khác.</a:t>
              </a:r>
              <a:endParaRPr lang="vi-VN" sz="2400" dirty="0">
                <a:solidFill>
                  <a:sysClr val="windowText" lastClr="000000"/>
                </a:solidFill>
              </a:endParaRPr>
            </a:p>
          </p:txBody>
        </p:sp>
        <p:pic>
          <p:nvPicPr>
            <p:cNvPr id="9" name="Picture 2">
              <a:extLst>
                <a:ext uri="{FF2B5EF4-FFF2-40B4-BE49-F238E27FC236}">
                  <a16:creationId xmlns:a16="http://schemas.microsoft.com/office/drawing/2014/main" id="{34862853-336B-C2EE-046A-2B9F786B7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grpFill/>
          </p:spPr>
        </p:pic>
      </p:grpSp>
    </p:spTree>
    <p:extLst>
      <p:ext uri="{BB962C8B-B14F-4D97-AF65-F5344CB8AC3E}">
        <p14:creationId xmlns:p14="http://schemas.microsoft.com/office/powerpoint/2010/main" val="164875991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534098" y="1140143"/>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64A17E98-3F2C-ADDE-02D5-5894D235CB7C}"/>
              </a:ext>
            </a:extLst>
          </p:cNvPr>
          <p:cNvSpPr txBox="1"/>
          <p:nvPr/>
        </p:nvSpPr>
        <p:spPr>
          <a:xfrm>
            <a:off x="1054688" y="1959338"/>
            <a:ext cx="10032412" cy="3464795"/>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spcAft>
                <a:spcPts val="600"/>
              </a:spcAft>
            </a:pPr>
            <a:r>
              <a:rPr lang="vi-VN" dirty="0">
                <a:solidFill>
                  <a:schemeClr val="tx1"/>
                </a:solidFill>
              </a:rPr>
              <a:t>Những ưu điểm của hình thức mang thai và sinh con ở động vật có vú so với hình thức đẻ trứng ở các động vật khác:</a:t>
            </a:r>
          </a:p>
          <a:p>
            <a:pPr marL="342900" indent="-342900" algn="just">
              <a:spcAft>
                <a:spcPts val="600"/>
              </a:spcAft>
              <a:buFont typeface="Courier New" panose="02070309020205020404" pitchFamily="49" charset="0"/>
              <a:buChar char="o"/>
            </a:pPr>
            <a:r>
              <a:rPr lang="vi-VN" b="0" i="1" dirty="0">
                <a:solidFill>
                  <a:schemeClr val="tx1"/>
                </a:solidFill>
              </a:rPr>
              <a:t>Phôi được nuôi dưỡng bằng cách lấy chất dinh dưỡng từ cơ thể mẹ qua nhau thai, nhiệt độ trong cơ thể mẹ rất thích hợp cho sự phát triển của phôi.</a:t>
            </a:r>
          </a:p>
          <a:p>
            <a:pPr marL="342900" indent="-342900" algn="just">
              <a:spcAft>
                <a:spcPts val="600"/>
              </a:spcAft>
              <a:buFont typeface="Courier New" panose="02070309020205020404" pitchFamily="49" charset="0"/>
              <a:buChar char="o"/>
            </a:pPr>
            <a:r>
              <a:rPr lang="vi-VN" b="0" i="1" dirty="0">
                <a:solidFill>
                  <a:schemeClr val="tx1"/>
                </a:solidFill>
              </a:rPr>
              <a:t>Thai nhi trong bụng mẹ được bảo vệ tốt trước kẻ thù và các tác nhân gây hại.</a:t>
            </a:r>
          </a:p>
        </p:txBody>
      </p:sp>
    </p:spTree>
    <p:extLst>
      <p:ext uri="{BB962C8B-B14F-4D97-AF65-F5344CB8AC3E}">
        <p14:creationId xmlns:p14="http://schemas.microsoft.com/office/powerpoint/2010/main" val="374041156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8F849-EC7F-4B0C-BFC6-DE27FB047C50}"/>
              </a:ext>
            </a:extLst>
          </p:cNvPr>
          <p:cNvSpPr txBox="1"/>
          <p:nvPr/>
        </p:nvSpPr>
        <p:spPr>
          <a:xfrm>
            <a:off x="1820826" y="2508725"/>
            <a:ext cx="8550354" cy="2899961"/>
          </a:xfrm>
          <a:prstGeom prst="rect">
            <a:avLst/>
          </a:prstGeom>
          <a:noFill/>
        </p:spPr>
        <p:txBody>
          <a:bodyPr wrap="none" lIns="0" tIns="0" rIns="0" bIns="0" rtlCol="0">
            <a:spAutoFit/>
          </a:bodyPr>
          <a:lstStyle/>
          <a:p>
            <a:pPr algn="ctr">
              <a:lnSpc>
                <a:spcPct val="120000"/>
              </a:lnSpc>
            </a:pPr>
            <a:r>
              <a:rPr lang="en-US" sz="5400" b="1"/>
              <a:t>VAI TRÒ VÀ ỨNG DỤNG</a:t>
            </a:r>
          </a:p>
          <a:p>
            <a:pPr algn="ctr">
              <a:lnSpc>
                <a:spcPct val="120000"/>
              </a:lnSpc>
            </a:pPr>
            <a:r>
              <a:rPr lang="en-US" sz="5400" b="1"/>
              <a:t>CỦA SINH SẢN HỮU TÍNH</a:t>
            </a:r>
          </a:p>
          <a:p>
            <a:pPr algn="ctr">
              <a:lnSpc>
                <a:spcPct val="120000"/>
              </a:lnSpc>
            </a:pPr>
            <a:r>
              <a:rPr lang="en-US" sz="5400" b="1"/>
              <a:t>Ở ĐỘNG VẬT</a:t>
            </a:r>
          </a:p>
        </p:txBody>
      </p:sp>
      <p:sp>
        <p:nvSpPr>
          <p:cNvPr id="20" name="TextBox 19">
            <a:extLst>
              <a:ext uri="{FF2B5EF4-FFF2-40B4-BE49-F238E27FC236}">
                <a16:creationId xmlns:a16="http://schemas.microsoft.com/office/drawing/2014/main" id="{BA7D6470-30D1-4088-A1CF-FAD5D160F1ED}"/>
              </a:ext>
            </a:extLst>
          </p:cNvPr>
          <p:cNvSpPr txBox="1"/>
          <p:nvPr/>
        </p:nvSpPr>
        <p:spPr>
          <a:xfrm>
            <a:off x="4274989" y="1131831"/>
            <a:ext cx="3642023"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PHẦN 4.</a:t>
            </a:r>
          </a:p>
        </p:txBody>
      </p:sp>
    </p:spTree>
    <p:extLst>
      <p:ext uri="{BB962C8B-B14F-4D97-AF65-F5344CB8AC3E}">
        <p14:creationId xmlns:p14="http://schemas.microsoft.com/office/powerpoint/2010/main" val="124780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endParaRPr lang="en-US" sz="2000" b="1" dirty="0"/>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Sinh sản hữu tính ở sinh vật có vai trò và ứng dụng như thế nào? Cho ví dụ.</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5065011F-941A-8617-5892-9FA79CD0D665}"/>
              </a:ext>
            </a:extLst>
          </p:cNvPr>
          <p:cNvSpPr txBox="1"/>
          <p:nvPr/>
        </p:nvSpPr>
        <p:spPr>
          <a:xfrm>
            <a:off x="1296098" y="3198408"/>
            <a:ext cx="10019254" cy="2101344"/>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(1) Vai trò:</a:t>
            </a:r>
          </a:p>
          <a:p>
            <a:pPr marL="342900" indent="-342900">
              <a:spcAft>
                <a:spcPts val="600"/>
              </a:spcAft>
              <a:buFont typeface="Wingdings" panose="05000000000000000000" pitchFamily="2" charset="2"/>
              <a:buChar char="v"/>
            </a:pPr>
            <a:r>
              <a:rPr lang="vi-VN" b="0" dirty="0">
                <a:solidFill>
                  <a:schemeClr val="tx1"/>
                </a:solidFill>
              </a:rPr>
              <a:t>Tạo ra các cá thể mới đa dạng, đảm bảo sự phát triển liên tục của loài </a:t>
            </a:r>
          </a:p>
          <a:p>
            <a:pPr marL="342900" indent="-342900">
              <a:spcAft>
                <a:spcPts val="600"/>
              </a:spcAft>
              <a:buFont typeface="Wingdings" panose="05000000000000000000" pitchFamily="2" charset="2"/>
              <a:buChar char="v"/>
            </a:pPr>
            <a:r>
              <a:rPr lang="vi-VN" b="0" dirty="0">
                <a:solidFill>
                  <a:schemeClr val="tx1"/>
                </a:solidFill>
              </a:rPr>
              <a:t>Tại thích nghi cho loài nếu môi trường thay đổi</a:t>
            </a:r>
          </a:p>
          <a:p>
            <a:pPr marL="342900" indent="-342900">
              <a:spcAft>
                <a:spcPts val="600"/>
              </a:spcAft>
              <a:buFont typeface="Wingdings" panose="05000000000000000000" pitchFamily="2" charset="2"/>
              <a:buChar char="v"/>
            </a:pPr>
            <a:r>
              <a:rPr lang="vi-VN" b="0" dirty="0">
                <a:solidFill>
                  <a:schemeClr val="tx1"/>
                </a:solidFill>
              </a:rPr>
              <a:t>Tạo các cá thể con mang những đặc điểm đa dạng</a:t>
            </a:r>
          </a:p>
        </p:txBody>
      </p:sp>
    </p:spTree>
    <p:extLst>
      <p:ext uri="{BB962C8B-B14F-4D97-AF65-F5344CB8AC3E}">
        <p14:creationId xmlns:p14="http://schemas.microsoft.com/office/powerpoint/2010/main" val="133693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75AC29DE-0EAA-4450-B3E0-D4ED9886076A}"/>
              </a:ext>
            </a:extLst>
          </p:cNvPr>
          <p:cNvSpPr txBox="1"/>
          <p:nvPr/>
        </p:nvSpPr>
        <p:spPr>
          <a:xfrm>
            <a:off x="1981200" y="948507"/>
            <a:ext cx="944086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mới đa dạng, đảm bảo sự phát triển liên tục của loài </a:t>
            </a:r>
            <a:r>
              <a:rPr lang="vi-VN" sz="2400" dirty="0"/>
              <a:t>và sự </a:t>
            </a:r>
            <a:r>
              <a:rPr lang="vi-VN" sz="2400" b="1" dirty="0"/>
              <a:t>thích nghi của loài trước môi trường sống luôn thay đổi. </a:t>
            </a:r>
          </a:p>
        </p:txBody>
      </p:sp>
      <p:pic>
        <p:nvPicPr>
          <p:cNvPr id="24" name="Picture 2">
            <a:extLst>
              <a:ext uri="{FF2B5EF4-FFF2-40B4-BE49-F238E27FC236}">
                <a16:creationId xmlns:a16="http://schemas.microsoft.com/office/drawing/2014/main" id="{0E79C152-67BE-4CB3-A166-B69D73AD5A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966"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bama couple to give away goat farm to essay winner">
            <a:extLst>
              <a:ext uri="{FF2B5EF4-FFF2-40B4-BE49-F238E27FC236}">
                <a16:creationId xmlns:a16="http://schemas.microsoft.com/office/drawing/2014/main" id="{0A6CE945-4835-4D0A-BBDF-59BC46A94C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020" b="15020"/>
          <a:stretch/>
        </p:blipFill>
        <p:spPr bwMode="auto">
          <a:xfrm>
            <a:off x="0" y="2379940"/>
            <a:ext cx="12192000" cy="447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4765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0C546D72-6324-4052-AF9C-4603C50158BC}"/>
              </a:ext>
            </a:extLst>
          </p:cNvPr>
          <p:cNvSpPr txBox="1"/>
          <p:nvPr/>
        </p:nvSpPr>
        <p:spPr>
          <a:xfrm>
            <a:off x="1886496" y="109947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Sinh sản hữu tính </a:t>
            </a:r>
            <a:r>
              <a:rPr lang="vi-VN" sz="2400" b="1" dirty="0"/>
              <a:t>tạo ra các cá thể con với nhiều đặc điểm khác nhau</a:t>
            </a:r>
            <a:r>
              <a:rPr lang="vi-VN" sz="2400" dirty="0"/>
              <a:t>, đây là nguồn </a:t>
            </a:r>
            <a:r>
              <a:rPr lang="vi-VN" sz="2400" b="1" dirty="0"/>
              <a:t>nguyên liệu phong phú cho chọn giống.</a:t>
            </a:r>
          </a:p>
        </p:txBody>
      </p:sp>
      <p:pic>
        <p:nvPicPr>
          <p:cNvPr id="14" name="Picture 2">
            <a:extLst>
              <a:ext uri="{FF2B5EF4-FFF2-40B4-BE49-F238E27FC236}">
                <a16:creationId xmlns:a16="http://schemas.microsoft.com/office/drawing/2014/main" id="{BDF53DEC-7FE6-4DBD-9C2A-227416D5F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984131"/>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icken Wallpapers - Top Free Chicken Backgrounds - WallpaperAccess">
            <a:extLst>
              <a:ext uri="{FF2B5EF4-FFF2-40B4-BE49-F238E27FC236}">
                <a16:creationId xmlns:a16="http://schemas.microsoft.com/office/drawing/2014/main" id="{159D7C91-B607-4650-B1DE-DE999D5998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067" b="9204"/>
          <a:stretch/>
        </p:blipFill>
        <p:spPr bwMode="auto">
          <a:xfrm>
            <a:off x="0" y="2281864"/>
            <a:ext cx="12192000" cy="457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9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9B51EC89-E678-4EA1-936D-A2639405D17E}"/>
              </a:ext>
            </a:extLst>
          </p:cNvPr>
          <p:cNvGrpSpPr/>
          <p:nvPr/>
        </p:nvGrpSpPr>
        <p:grpSpPr>
          <a:xfrm>
            <a:off x="534098" y="2504549"/>
            <a:ext cx="1524000" cy="457250"/>
            <a:chOff x="800100" y="1783116"/>
            <a:chExt cx="1524000" cy="457250"/>
          </a:xfrm>
        </p:grpSpPr>
        <p:sp>
          <p:nvSpPr>
            <p:cNvPr id="13" name="Rectangle 12">
              <a:extLst>
                <a:ext uri="{FF2B5EF4-FFF2-40B4-BE49-F238E27FC236}">
                  <a16:creationId xmlns:a16="http://schemas.microsoft.com/office/drawing/2014/main" id="{1B7C6A3A-FA60-4BBA-85BA-52110134DB3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DF9889E-1F5E-4550-BD70-02D4582FE65F}"/>
                </a:ext>
              </a:extLst>
            </p:cNvPr>
            <p:cNvSpPr txBox="1"/>
            <p:nvPr/>
          </p:nvSpPr>
          <p:spPr>
            <a:xfrm>
              <a:off x="800100" y="1844035"/>
              <a:ext cx="1524000" cy="335413"/>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ea typeface="+mn-ea"/>
                  <a:cs typeface="+mn-cs"/>
                </a:rPr>
                <a:t>TRẢ LỜI</a:t>
              </a: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7CED9203-7CD6-49B5-9C30-759623679EBB}"/>
              </a:ext>
            </a:extLst>
          </p:cNvPr>
          <p:cNvGrpSpPr/>
          <p:nvPr/>
        </p:nvGrpSpPr>
        <p:grpSpPr>
          <a:xfrm>
            <a:off x="610298" y="1186805"/>
            <a:ext cx="10971404" cy="914400"/>
            <a:chOff x="838898" y="474595"/>
            <a:chExt cx="10971404" cy="914400"/>
          </a:xfrm>
        </p:grpSpPr>
        <p:sp>
          <p:nvSpPr>
            <p:cNvPr id="16" name="TextBox 15">
              <a:extLst>
                <a:ext uri="{FF2B5EF4-FFF2-40B4-BE49-F238E27FC236}">
                  <a16:creationId xmlns:a16="http://schemas.microsoft.com/office/drawing/2014/main" id="{A3FC680C-8A0F-469C-AB48-86982D95AEBF}"/>
                </a:ext>
              </a:extLst>
            </p:cNvPr>
            <p:cNvSpPr txBox="1"/>
            <p:nvPr/>
          </p:nvSpPr>
          <p:spPr>
            <a:xfrm>
              <a:off x="1946729" y="476671"/>
              <a:ext cx="9863573" cy="910249"/>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D5565">
                      <a:lumMod val="50000"/>
                    </a:srgbClr>
                  </a:solidFill>
                  <a:effectLst/>
                  <a:uLnTx/>
                  <a:uFillTx/>
                  <a:latin typeface="Arial" panose="020B0604020202020204" pitchFamily="34" charset="0"/>
                  <a:ea typeface="+mn-ea"/>
                  <a:cs typeface="Arial" panose="020B0604020202020204" pitchFamily="34" charset="0"/>
                </a:rPr>
                <a:t>Câu hỏi: </a:t>
              </a:r>
              <a:r>
                <a:rPr kumimoji="0" lang="vi-V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Sinh sản hữu tính ở sinh vật có vai trò và ứng dụng như thế nào? Cho ví dụ.</a:t>
              </a:r>
              <a:endParaRPr kumimoji="0" lang="vi-VN" sz="24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7" name="Picture 2">
              <a:extLst>
                <a:ext uri="{FF2B5EF4-FFF2-40B4-BE49-F238E27FC236}">
                  <a16:creationId xmlns:a16="http://schemas.microsoft.com/office/drawing/2014/main" id="{E57F182C-0FDA-4FAE-A722-D05E5C9AB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AutoShape 2" descr="Lesson Worksheet:Reproduction in Flowering Plants | Nagwa">
            <a:extLst>
              <a:ext uri="{FF2B5EF4-FFF2-40B4-BE49-F238E27FC236}">
                <a16:creationId xmlns:a16="http://schemas.microsoft.com/office/drawing/2014/main" id="{60BE6969-2BB3-EE64-AF56-3362CC1AE3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84F3218D-D200-4AEA-DB0D-03DE35FCE8C3}"/>
              </a:ext>
            </a:extLst>
          </p:cNvPr>
          <p:cNvSpPr txBox="1"/>
          <p:nvPr/>
        </p:nvSpPr>
        <p:spPr>
          <a:xfrm>
            <a:off x="1048425" y="3185545"/>
            <a:ext cx="10533277" cy="3323987"/>
          </a:xfrm>
          <a:prstGeom prst="rect">
            <a:avLst/>
          </a:prstGeom>
          <a:noFill/>
        </p:spPr>
        <p:txBody>
          <a:bodyPr wrap="square" lIns="0" tIns="0" rIns="0" bIns="0" rtlCol="0">
            <a:spAutoFit/>
          </a:bodyPr>
          <a:lstStyle>
            <a:defPPr>
              <a:defRPr lang="en-US"/>
            </a:defPPr>
            <a:lvl1pPr marR="0" lvl="0" indent="0" fontAlgn="auto">
              <a:lnSpc>
                <a:spcPct val="130000"/>
              </a:lnSpc>
              <a:spcBef>
                <a:spcPts val="0"/>
              </a:spcBef>
              <a:spcAft>
                <a:spcPts val="600"/>
              </a:spcAft>
              <a:buClrTx/>
              <a:buSzTx/>
              <a:buFontTx/>
              <a:buNone/>
              <a:tabLst/>
              <a:defRPr kumimoji="0" sz="2400" b="1" i="0" u="none" strike="noStrike"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pPr algn="just"/>
            <a:r>
              <a:rPr lang="vi-VN" dirty="0"/>
              <a:t>(2) Ứng dụng:</a:t>
            </a:r>
          </a:p>
          <a:p>
            <a:pPr marL="342900" indent="-342900" algn="just">
              <a:buFont typeface="Wingdings" panose="05000000000000000000" pitchFamily="2" charset="2"/>
              <a:buChar char="v"/>
            </a:pPr>
            <a:r>
              <a:rPr lang="vi-VN" dirty="0"/>
              <a:t>Con người tạo ra nhiều giống vật nuôi cây trồng nhờ lai hữu tính kết hợp chọn lọc</a:t>
            </a:r>
          </a:p>
          <a:p>
            <a:pPr lvl="1" algn="just">
              <a:spcAft>
                <a:spcPts val="600"/>
              </a:spcAft>
            </a:pPr>
            <a:r>
              <a:rPr lang="vi-VN" sz="2000" dirty="0"/>
              <a:t>Ví dụ: vịt xiêm, giống lúa DT17, DT24, DT25</a:t>
            </a:r>
          </a:p>
          <a:p>
            <a:pPr marL="342900" indent="-342900" algn="just">
              <a:buFont typeface="Wingdings" panose="05000000000000000000" pitchFamily="2" charset="2"/>
              <a:buChar char="v"/>
            </a:pPr>
            <a:r>
              <a:rPr lang="vi-VN" dirty="0"/>
              <a:t>Tạo thế hệ con mang đặc điểm tốt của cả bố mẹ, đáp ứng nhu cầu đa dạng con người</a:t>
            </a:r>
          </a:p>
          <a:p>
            <a:pPr lvl="1" algn="just">
              <a:spcAft>
                <a:spcPts val="600"/>
              </a:spcAft>
            </a:pPr>
            <a:r>
              <a:rPr lang="vi-VN" sz="2000" dirty="0"/>
              <a:t>Ví dụ: ngô nếp tím, lợn lai Ỉ- Đại Bạch</a:t>
            </a:r>
          </a:p>
        </p:txBody>
      </p:sp>
    </p:spTree>
    <p:extLst>
      <p:ext uri="{BB962C8B-B14F-4D97-AF65-F5344CB8AC3E}">
        <p14:creationId xmlns:p14="http://schemas.microsoft.com/office/powerpoint/2010/main" val="316062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1000"/>
                                        <p:tgtEl>
                                          <p:spTgt spid="21">
                                            <p:txEl>
                                              <p:pRg st="3" end="3"/>
                                            </p:txEl>
                                          </p:spTgt>
                                        </p:tgtEl>
                                      </p:cBhvr>
                                    </p:animEffect>
                                    <p:anim calcmode="lin" valueType="num">
                                      <p:cBhvr>
                                        <p:cTn id="25"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Effect transition="in" filter="fade">
                                      <p:cBhvr>
                                        <p:cTn id="29" dur="1000"/>
                                        <p:tgtEl>
                                          <p:spTgt spid="21">
                                            <p:txEl>
                                              <p:pRg st="4" end="4"/>
                                            </p:txEl>
                                          </p:spTgt>
                                        </p:tgtEl>
                                      </p:cBhvr>
                                    </p:animEffect>
                                    <p:anim calcmode="lin" valueType="num">
                                      <p:cBhvr>
                                        <p:cTn id="30"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1746" name="Picture 2" descr="Rice Plant Wallpapers - Wallpaper Cave">
            <a:extLst>
              <a:ext uri="{FF2B5EF4-FFF2-40B4-BE49-F238E27FC236}">
                <a16:creationId xmlns:a16="http://schemas.microsoft.com/office/drawing/2014/main" id="{C0D0F8A1-10A0-454B-847C-84BBC9149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484" b="8686"/>
          <a:stretch/>
        </p:blipFill>
        <p:spPr bwMode="auto">
          <a:xfrm>
            <a:off x="0" y="2453356"/>
            <a:ext cx="12186336" cy="44046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F295054-2186-363D-2B2A-1DBAE82698FA}"/>
              </a:ext>
            </a:extLst>
          </p:cNvPr>
          <p:cNvGrpSpPr/>
          <p:nvPr/>
        </p:nvGrpSpPr>
        <p:grpSpPr>
          <a:xfrm>
            <a:off x="865690" y="1172811"/>
            <a:ext cx="10221409" cy="914400"/>
            <a:chOff x="838898" y="474595"/>
            <a:chExt cx="10221409" cy="914400"/>
          </a:xfrm>
        </p:grpSpPr>
        <p:sp>
          <p:nvSpPr>
            <p:cNvPr id="16" name="TextBox 15">
              <a:extLst>
                <a:ext uri="{FF2B5EF4-FFF2-40B4-BE49-F238E27FC236}">
                  <a16:creationId xmlns:a16="http://schemas.microsoft.com/office/drawing/2014/main" id="{976ACD57-7822-2BA6-5946-23DC6CB5E9FB}"/>
                </a:ext>
              </a:extLst>
            </p:cNvPr>
            <p:cNvSpPr txBox="1"/>
            <p:nvPr/>
          </p:nvSpPr>
          <p:spPr>
            <a:xfrm>
              <a:off x="1946728" y="476671"/>
              <a:ext cx="911357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solidFill>
                    <a:sysClr val="windowText" lastClr="000000"/>
                  </a:solidFill>
                  <a:latin typeface="Arial" panose="020B0604020202020204" pitchFamily="34" charset="0"/>
                  <a:cs typeface="Arial" panose="020B0604020202020204" pitchFamily="34" charset="0"/>
                </a:rPr>
                <a:t>Lấy ví dụ các loài sinh vật có hình thức sinh sản hữu tính mà em biết.</a:t>
              </a:r>
              <a:endParaRPr lang="vi-VN" sz="2400" b="1" dirty="0">
                <a:solidFill>
                  <a:sysClr val="windowText" lastClr="000000"/>
                </a:solidFill>
              </a:endParaRPr>
            </a:p>
          </p:txBody>
        </p:sp>
        <p:pic>
          <p:nvPicPr>
            <p:cNvPr id="17" name="Picture 2">
              <a:extLst>
                <a:ext uri="{FF2B5EF4-FFF2-40B4-BE49-F238E27FC236}">
                  <a16:creationId xmlns:a16="http://schemas.microsoft.com/office/drawing/2014/main" id="{2195FD2F-6764-1D05-3007-814BF6A7E9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542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DB4D91C-482C-34D7-ED0F-E2C78C56F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2ACDD-D54A-F202-3632-5DD8D50B5BA9}"/>
              </a:ext>
            </a:extLst>
          </p:cNvPr>
          <p:cNvSpPr txBox="1"/>
          <p:nvPr/>
        </p:nvSpPr>
        <p:spPr>
          <a:xfrm>
            <a:off x="1946754" y="5791200"/>
            <a:ext cx="8298492" cy="646331"/>
          </a:xfrm>
          <a:prstGeom prst="rect">
            <a:avLst/>
          </a:prstGeom>
          <a:noFill/>
        </p:spPr>
        <p:txBody>
          <a:bodyPr wrap="square">
            <a:spAutoFit/>
          </a:bodyPr>
          <a:lstStyle/>
          <a:p>
            <a:r>
              <a:rPr lang="vi-VN" sz="3600" b="1" i="1">
                <a:solidFill>
                  <a:schemeClr val="bg1"/>
                </a:solidFill>
                <a:effectLst/>
                <a:latin typeface="Arial" panose="020B0604020202020204" pitchFamily="34" charset="0"/>
              </a:rPr>
              <a:t>Vịt xiêm</a:t>
            </a:r>
            <a:endParaRPr lang="vi-VN" sz="3600" b="1">
              <a:solidFill>
                <a:schemeClr val="bg1"/>
              </a:solidFill>
            </a:endParaRPr>
          </a:p>
        </p:txBody>
      </p:sp>
    </p:spTree>
    <p:extLst>
      <p:ext uri="{BB962C8B-B14F-4D97-AF65-F5344CB8AC3E}">
        <p14:creationId xmlns:p14="http://schemas.microsoft.com/office/powerpoint/2010/main" val="129136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B845A84-5B41-0DE5-35C3-45F2227BD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0"/>
            <a:ext cx="10234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0F685-13B6-EEEE-C498-3CA1D7500F32}"/>
              </a:ext>
            </a:extLst>
          </p:cNvPr>
          <p:cNvSpPr txBox="1"/>
          <p:nvPr/>
        </p:nvSpPr>
        <p:spPr>
          <a:xfrm>
            <a:off x="1447800" y="533400"/>
            <a:ext cx="8298492" cy="646331"/>
          </a:xfrm>
          <a:prstGeom prst="rect">
            <a:avLst/>
          </a:prstGeom>
          <a:noFill/>
        </p:spPr>
        <p:txBody>
          <a:bodyPr wrap="square">
            <a:spAutoFit/>
          </a:bodyPr>
          <a:lstStyle/>
          <a:p>
            <a:r>
              <a:rPr lang="vi-VN" sz="3600" b="1" i="1">
                <a:effectLst/>
                <a:latin typeface="Arial" panose="020B0604020202020204" pitchFamily="34" charset="0"/>
              </a:rPr>
              <a:t>Giống lúa DT17</a:t>
            </a:r>
            <a:endParaRPr lang="vi-VN" sz="3600" b="1"/>
          </a:p>
        </p:txBody>
      </p:sp>
    </p:spTree>
    <p:extLst>
      <p:ext uri="{BB962C8B-B14F-4D97-AF65-F5344CB8AC3E}">
        <p14:creationId xmlns:p14="http://schemas.microsoft.com/office/powerpoint/2010/main" val="31730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2AF100B-67A6-4E4F-977A-EA9CC5C18C4B}"/>
              </a:ext>
            </a:extLst>
          </p:cNvPr>
          <p:cNvSpPr txBox="1"/>
          <p:nvPr/>
        </p:nvSpPr>
        <p:spPr>
          <a:xfrm>
            <a:off x="1916925" y="1174318"/>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Trong chăn nuôi và trồng trọt, con người đã ứng dụng sinh sản hữu tính để </a:t>
            </a:r>
            <a:r>
              <a:rPr lang="vi-VN" sz="2400" b="1" dirty="0"/>
              <a:t>tạo ra thế hệ con mang đặc điểm tốt của cả bố lẫn mẹ</a:t>
            </a:r>
            <a:r>
              <a:rPr lang="vi-VN" sz="2400" dirty="0"/>
              <a:t>, đáp ứng nhu cầu đa dạng của con người.</a:t>
            </a:r>
          </a:p>
        </p:txBody>
      </p:sp>
      <p:pic>
        <p:nvPicPr>
          <p:cNvPr id="14" name="Picture 2">
            <a:extLst>
              <a:ext uri="{FF2B5EF4-FFF2-40B4-BE49-F238E27FC236}">
                <a16:creationId xmlns:a16="http://schemas.microsoft.com/office/drawing/2014/main" id="{87C24FD6-D550-4E2C-BB28-83B435FE0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788" y="1265894"/>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g Farm Wallpapers - Top Free Pig Farm Backgrounds - WallpaperAccess">
            <a:extLst>
              <a:ext uri="{FF2B5EF4-FFF2-40B4-BE49-F238E27FC236}">
                <a16:creationId xmlns:a16="http://schemas.microsoft.com/office/drawing/2014/main" id="{BBF971C1-C673-433E-81B4-BADB0053985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600" b="15189"/>
          <a:stretch/>
        </p:blipFill>
        <p:spPr bwMode="auto">
          <a:xfrm>
            <a:off x="0" y="2675182"/>
            <a:ext cx="12191999" cy="418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9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D78C9D1-1E18-49FA-933B-9BEC175F7DF3}"/>
              </a:ext>
            </a:extLst>
          </p:cNvPr>
          <p:cNvSpPr txBox="1"/>
          <p:nvPr/>
        </p:nvSpPr>
        <p:spPr>
          <a:xfrm>
            <a:off x="1916925" y="95816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Tiến hành lai giữa các cá thể mang đặc điểm tốt rồi chọn lọc ở thế hệ con để chọn ra những cá thể mang đặc điểm phù hợp với nhu cầu của con người.</a:t>
            </a:r>
          </a:p>
        </p:txBody>
      </p:sp>
      <p:pic>
        <p:nvPicPr>
          <p:cNvPr id="14" name="Picture 2">
            <a:extLst>
              <a:ext uri="{FF2B5EF4-FFF2-40B4-BE49-F238E27FC236}">
                <a16:creationId xmlns:a16="http://schemas.microsoft.com/office/drawing/2014/main" id="{6D77FECE-1413-43D1-83CB-1D799D12C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52" y="1008566"/>
            <a:ext cx="979595"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wners of company seeking to build massive goat farm have land deal outside  of Jefferson County | Business News | madison.com">
            <a:extLst>
              <a:ext uri="{FF2B5EF4-FFF2-40B4-BE49-F238E27FC236}">
                <a16:creationId xmlns:a16="http://schemas.microsoft.com/office/drawing/2014/main" id="{17D22588-0557-4D4E-A243-A8DE4EC9A2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23" b="6421"/>
          <a:stretch/>
        </p:blipFill>
        <p:spPr bwMode="auto">
          <a:xfrm>
            <a:off x="0" y="2395707"/>
            <a:ext cx="12192000" cy="446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9280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C758BF9F-DB8F-491D-8A84-EE21B0C02246}"/>
              </a:ext>
            </a:extLst>
          </p:cNvPr>
          <p:cNvSpPr txBox="1"/>
          <p:nvPr/>
        </p:nvSpPr>
        <p:spPr>
          <a:xfrm>
            <a:off x="865690" y="1136573"/>
            <a:ext cx="10675741"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Ở ngô, tiến hành cho hoa đực (bông cờ) của cây ngô tím có hạt ngọt, bắp to thụ phấn với hoa cái của cây ngô nếp ta hạt dẻo, bắp to.</a:t>
            </a:r>
          </a:p>
        </p:txBody>
      </p:sp>
      <p:pic>
        <p:nvPicPr>
          <p:cNvPr id="6146" name="Picture 2" descr="Hạt Giống Bắp Ngô Tím- Gói 20 Hạt">
            <a:extLst>
              <a:ext uri="{FF2B5EF4-FFF2-40B4-BE49-F238E27FC236}">
                <a16:creationId xmlns:a16="http://schemas.microsoft.com/office/drawing/2014/main" id="{F675072A-ED99-444C-B6C0-5A4F60022F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506" b="7954"/>
          <a:stretch/>
        </p:blipFill>
        <p:spPr bwMode="auto">
          <a:xfrm>
            <a:off x="0" y="2326990"/>
            <a:ext cx="6096000" cy="45310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Quy trình kỹ thuật trồng bắp nếp tím ngọt - YouTube">
            <a:extLst>
              <a:ext uri="{FF2B5EF4-FFF2-40B4-BE49-F238E27FC236}">
                <a16:creationId xmlns:a16="http://schemas.microsoft.com/office/drawing/2014/main" id="{767FA60E-062A-4831-9331-F5299FE357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88" r="10228"/>
          <a:stretch/>
        </p:blipFill>
        <p:spPr bwMode="auto">
          <a:xfrm>
            <a:off x="6096000" y="2321289"/>
            <a:ext cx="6096000" cy="453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42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3" name="TextBox 12">
            <a:extLst>
              <a:ext uri="{FF2B5EF4-FFF2-40B4-BE49-F238E27FC236}">
                <a16:creationId xmlns:a16="http://schemas.microsoft.com/office/drawing/2014/main" id="{47BDE854-1F4D-4B08-924B-EDC61C8FC901}"/>
              </a:ext>
            </a:extLst>
          </p:cNvPr>
          <p:cNvSpPr txBox="1"/>
          <p:nvPr/>
        </p:nvSpPr>
        <p:spPr>
          <a:xfrm>
            <a:off x="990600" y="1060197"/>
            <a:ext cx="10536217"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Sự kết hợp giữa giống lợn thuần chủng Đại Bạch và giống lợn Ỉ Việt Nam trong sinh sản hữu tính đã tạo ra giống lợn lai Ỉ - Đại Bạch lớn nhanh, trọng lượng xuất chuồng lớn, tỉ lệ nạc cao, đem lại hiệu quả kinh tế.</a:t>
            </a:r>
          </a:p>
        </p:txBody>
      </p:sp>
      <p:pic>
        <p:nvPicPr>
          <p:cNvPr id="5122" name="Picture 2" descr="Chú lợn ỉ Việt Nam thành thú cưng ở Scotland - VnExpress Đời sống">
            <a:extLst>
              <a:ext uri="{FF2B5EF4-FFF2-40B4-BE49-F238E27FC236}">
                <a16:creationId xmlns:a16="http://schemas.microsoft.com/office/drawing/2014/main" id="{C2A19BE5-BA49-46BE-B63E-B16A20F058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5782" b="10958"/>
          <a:stretch/>
        </p:blipFill>
        <p:spPr bwMode="auto">
          <a:xfrm>
            <a:off x="0" y="2622912"/>
            <a:ext cx="12192000" cy="423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8177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96E4DBF5-756A-47D1-9FA0-19BAF17954D8}"/>
              </a:ext>
            </a:extLst>
          </p:cNvPr>
          <p:cNvSpPr txBox="1"/>
          <p:nvPr/>
        </p:nvSpPr>
        <p:spPr>
          <a:xfrm>
            <a:off x="3402957" y="1596526"/>
            <a:ext cx="5386091"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 name="Picture 2">
            <a:extLst>
              <a:ext uri="{FF2B5EF4-FFF2-40B4-BE49-F238E27FC236}">
                <a16:creationId xmlns:a16="http://schemas.microsoft.com/office/drawing/2014/main" id="{1A389278-6CDA-4264-AD81-3C81C0E86E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86CCDD55-6BAF-4578-A5F4-6C14F9E1C7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7082939-A275-4831-826C-6624826773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5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2" name="TextBox 11">
            <a:extLst>
              <a:ext uri="{FF2B5EF4-FFF2-40B4-BE49-F238E27FC236}">
                <a16:creationId xmlns:a16="http://schemas.microsoft.com/office/drawing/2014/main" id="{0DE45683-AE6A-4C6A-A111-8C01D594714A}"/>
              </a:ext>
            </a:extLst>
          </p:cNvPr>
          <p:cNvSpPr txBox="1"/>
          <p:nvPr/>
        </p:nvSpPr>
        <p:spPr>
          <a:xfrm>
            <a:off x="1909864" y="1068692"/>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Các nhà khoa học đã chọn và tạo ra được một số giống dê, cừu có năng suất cao, chất lượng sản phẩm tốt bằng cách cho lai hữu tính giữa nguồn giống ngoại nhập với nguồn giống nội đia.</a:t>
            </a:r>
          </a:p>
        </p:txBody>
      </p:sp>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oat grab' by Zanu-PF youth foiled by Zimbabwean journalist and allies">
            <a:extLst>
              <a:ext uri="{FF2B5EF4-FFF2-40B4-BE49-F238E27FC236}">
                <a16:creationId xmlns:a16="http://schemas.microsoft.com/office/drawing/2014/main" id="{EAEB402F-BBFA-4F6D-A793-9A1CC688270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0809"/>
          <a:stretch/>
        </p:blipFill>
        <p:spPr bwMode="auto">
          <a:xfrm>
            <a:off x="2832" y="2722402"/>
            <a:ext cx="12186336" cy="41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98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1B02FD-EDDB-4387-965B-DAFBFBD18A30}"/>
              </a:ext>
            </a:extLst>
          </p:cNvPr>
          <p:cNvSpPr txBox="1"/>
          <p:nvPr/>
        </p:nvSpPr>
        <p:spPr>
          <a:xfrm>
            <a:off x="1886496" y="1133750"/>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Ví dụ: </a:t>
            </a:r>
            <a:r>
              <a:rPr lang="vi-VN" sz="2400" dirty="0"/>
              <a:t>Giống dê Boer-VCN lai giữa ba dòng BBC (dòng Boer, dòng Bách Thảo, dòng Cỏ) có trọng lượng trưởng thành trung bình từ 100kg đến 120kg, tỉ lệ thịt xẻ cao.</a:t>
            </a:r>
          </a:p>
        </p:txBody>
      </p:sp>
      <p:pic>
        <p:nvPicPr>
          <p:cNvPr id="3074" name="Picture 2" descr="Mô tả và đặc điểm của dê Boer, quy tắc nuôi dưỡng chúng - Thư Viện Nông  Nghiệp Việt Nam">
            <a:extLst>
              <a:ext uri="{FF2B5EF4-FFF2-40B4-BE49-F238E27FC236}">
                <a16:creationId xmlns:a16="http://schemas.microsoft.com/office/drawing/2014/main" id="{86B90DFE-AB3A-4E6F-AFF1-A67252DE496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02" b="9580"/>
          <a:stretch/>
        </p:blipFill>
        <p:spPr bwMode="auto">
          <a:xfrm>
            <a:off x="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er and Kalahari goats Limpopo on Engormix. (Ref 36572)">
            <a:extLst>
              <a:ext uri="{FF2B5EF4-FFF2-40B4-BE49-F238E27FC236}">
                <a16:creationId xmlns:a16="http://schemas.microsoft.com/office/drawing/2014/main" id="{03C0536E-A5BA-4227-B185-E7383E9DE60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529" b="3529"/>
          <a:stretch/>
        </p:blipFill>
        <p:spPr bwMode="auto">
          <a:xfrm>
            <a:off x="6096000" y="2608678"/>
            <a:ext cx="6096000"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6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6" name="Picture 2">
            <a:extLst>
              <a:ext uri="{FF2B5EF4-FFF2-40B4-BE49-F238E27FC236}">
                <a16:creationId xmlns:a16="http://schemas.microsoft.com/office/drawing/2014/main" id="{2F74A806-E9B1-464D-BC82-E4CF716516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1537"/>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2FB667-FD30-4F2C-BC7A-EE6B6D842D3A}"/>
              </a:ext>
            </a:extLst>
          </p:cNvPr>
          <p:cNvSpPr txBox="1"/>
          <p:nvPr/>
        </p:nvSpPr>
        <p:spPr>
          <a:xfrm>
            <a:off x="1886155" y="947713"/>
            <a:ext cx="1006542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Ngoài ra, các nhà khoa học còn sử dụng công nghệ thụ tinh nhân tạo cho dê nhằm nâng cao hiệu quả nhân giống, giảm giá thành con giống, tạo điều kiện cho nhiều hộ gia đình có thể chăn nuôi dê để cải thiện kinh tế.</a:t>
            </a:r>
          </a:p>
        </p:txBody>
      </p:sp>
      <p:pic>
        <p:nvPicPr>
          <p:cNvPr id="2050" name="Picture 2" descr="80+ Goat HD Wallpapers and Backgrounds">
            <a:extLst>
              <a:ext uri="{FF2B5EF4-FFF2-40B4-BE49-F238E27FC236}">
                <a16:creationId xmlns:a16="http://schemas.microsoft.com/office/drawing/2014/main" id="{C83DFC45-AED9-4E79-B16E-502AAEC160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9023" b="18659"/>
          <a:stretch/>
        </p:blipFill>
        <p:spPr bwMode="auto">
          <a:xfrm>
            <a:off x="2832" y="2608678"/>
            <a:ext cx="12186336" cy="424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122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pic>
        <p:nvPicPr>
          <p:cNvPr id="1026" name="Picture 2">
            <a:extLst>
              <a:ext uri="{FF2B5EF4-FFF2-40B4-BE49-F238E27FC236}">
                <a16:creationId xmlns:a16="http://schemas.microsoft.com/office/drawing/2014/main" id="{24476853-3741-C4F7-C738-DBE6C26AB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95" y="1844969"/>
            <a:ext cx="5632705" cy="4224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96A3277-B3C9-27C6-6A25-57EFB461E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841013"/>
            <a:ext cx="5151864" cy="42245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ngô</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effectLst/>
                <a:latin typeface="Arial" panose="020B0604020202020204" pitchFamily="34" charset="0"/>
              </a:rPr>
              <a:t>Cây cam</a:t>
            </a:r>
            <a:endParaRPr lang="vi-VN" sz="2400" b="1" i="1" dirty="0"/>
          </a:p>
        </p:txBody>
      </p:sp>
    </p:spTree>
    <p:extLst>
      <p:ext uri="{BB962C8B-B14F-4D97-AF65-F5344CB8AC3E}">
        <p14:creationId xmlns:p14="http://schemas.microsoft.com/office/powerpoint/2010/main" val="37166040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3B627930-DAAE-423D-859E-37970D8AA06D}"/>
              </a:ext>
            </a:extLst>
          </p:cNvPr>
          <p:cNvSpPr txBox="1"/>
          <p:nvPr/>
        </p:nvSpPr>
        <p:spPr>
          <a:xfrm>
            <a:off x="3454253" y="1596526"/>
            <a:ext cx="5283498"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ĐÃ HỌC</a:t>
            </a:r>
          </a:p>
        </p:txBody>
      </p:sp>
      <p:pic>
        <p:nvPicPr>
          <p:cNvPr id="20" name="Picture 6">
            <a:extLst>
              <a:ext uri="{FF2B5EF4-FFF2-40B4-BE49-F238E27FC236}">
                <a16:creationId xmlns:a16="http://schemas.microsoft.com/office/drawing/2014/main" id="{7DCB5687-6B34-436B-8AC9-5D87AD41D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434D7070-76F3-4402-9E3B-8A5F415B97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105B753E-E9E1-4405-8A42-3B7EA7CBF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412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AD92FE-94CE-4EA6-8983-432D69425613}"/>
              </a:ext>
            </a:extLst>
          </p:cNvPr>
          <p:cNvSpPr txBox="1"/>
          <p:nvPr/>
        </p:nvSpPr>
        <p:spPr>
          <a:xfrm>
            <a:off x="1886496" y="1670127"/>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là </a:t>
            </a:r>
            <a:r>
              <a:rPr lang="vi-VN" sz="2400" dirty="0"/>
              <a:t>hình thức sinh sản có sự hợp nhất giữa giao tử đực và giao tử cái tạo nên hợp tử, hợp tử phát triển thành cơ thể mới.</a:t>
            </a:r>
          </a:p>
        </p:txBody>
      </p:sp>
      <p:sp>
        <p:nvSpPr>
          <p:cNvPr id="15" name="TextBox 14">
            <a:extLst>
              <a:ext uri="{FF2B5EF4-FFF2-40B4-BE49-F238E27FC236}">
                <a16:creationId xmlns:a16="http://schemas.microsoft.com/office/drawing/2014/main" id="{468B6920-5346-4215-AE99-E531405FDEA3}"/>
              </a:ext>
            </a:extLst>
          </p:cNvPr>
          <p:cNvSpPr txBox="1"/>
          <p:nvPr/>
        </p:nvSpPr>
        <p:spPr>
          <a:xfrm>
            <a:off x="1886496" y="3391524"/>
            <a:ext cx="960989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Hoa là cơ quan sinh sản ở thực vật</a:t>
            </a:r>
            <a:r>
              <a:rPr lang="vi-VN" sz="2400" dirty="0"/>
              <a:t>, gồm hai loại là hoa đơn tính và hoa lưỡng tính. Sinh sản hữu tính ở thực vật bao </a:t>
            </a:r>
            <a:r>
              <a:rPr lang="vi-VN" sz="2400" b="1" dirty="0"/>
              <a:t>gồm quá trình tạo giao tử, thụ phấn, thụ tinh, tạo hạt và quả.</a:t>
            </a:r>
          </a:p>
        </p:txBody>
      </p:sp>
      <p:pic>
        <p:nvPicPr>
          <p:cNvPr id="18" name="Picture 2">
            <a:extLst>
              <a:ext uri="{FF2B5EF4-FFF2-40B4-BE49-F238E27FC236}">
                <a16:creationId xmlns:a16="http://schemas.microsoft.com/office/drawing/2014/main" id="{513B6C67-0C4F-4AC4-8A8B-19A8DD5770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533011"/>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0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60440F4-B241-45A0-817A-B5FD202131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558953"/>
            <a:ext cx="904588" cy="10058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27B4BD-7389-4F9A-BD45-D4AADDF6F3B9}"/>
              </a:ext>
            </a:extLst>
          </p:cNvPr>
          <p:cNvSpPr txBox="1"/>
          <p:nvPr/>
        </p:nvSpPr>
        <p:spPr>
          <a:xfrm>
            <a:off x="1886496" y="1471166"/>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ở động vật </a:t>
            </a:r>
            <a:r>
              <a:rPr lang="vi-VN" sz="2400" dirty="0"/>
              <a:t>bao gồm quá trình tạo trứng và tinh trùng, thụ tinh và phát triển phôi hình thành cơ thể mới. Ở động vật có hình thức thụ tinh ngoài và thụ tinh trong, có loài đẻ trứng và loài đẻ con.</a:t>
            </a:r>
          </a:p>
        </p:txBody>
      </p:sp>
      <p:sp>
        <p:nvSpPr>
          <p:cNvPr id="17" name="TextBox 16">
            <a:extLst>
              <a:ext uri="{FF2B5EF4-FFF2-40B4-BE49-F238E27FC236}">
                <a16:creationId xmlns:a16="http://schemas.microsoft.com/office/drawing/2014/main" id="{3D0DEB6F-21C6-41D3-8914-9352CCF1F7D2}"/>
              </a:ext>
            </a:extLst>
          </p:cNvPr>
          <p:cNvSpPr txBox="1"/>
          <p:nvPr/>
        </p:nvSpPr>
        <p:spPr>
          <a:xfrm>
            <a:off x="1886496" y="3499728"/>
            <a:ext cx="9924504" cy="2175211"/>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hữu tính tạo ra </a:t>
            </a:r>
            <a:r>
              <a:rPr lang="vi-VN" sz="2400" dirty="0"/>
              <a:t>các cá thể mới đa dạng, đảm bảo sự phát triển liên tục của loài và sự thích nghi của sinh vật trước môi trường sống thay đổi. Sinh sản hữu tính cung cấp nguyên liệu cho chọn giống, con người đã ứng dụng để tạo giống mới hay cải tạo giống cũ trong trồng trọt và chăn nuôi.</a:t>
            </a:r>
          </a:p>
        </p:txBody>
      </p:sp>
      <p:pic>
        <p:nvPicPr>
          <p:cNvPr id="18" name="Picture 2">
            <a:extLst>
              <a:ext uri="{FF2B5EF4-FFF2-40B4-BE49-F238E27FC236}">
                <a16:creationId xmlns:a16="http://schemas.microsoft.com/office/drawing/2014/main" id="{C01D00A4-F14F-4EFE-A5EA-DEE1AB4B86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3790647"/>
            <a:ext cx="904588"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3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2D5A162E-77B5-4B4D-A1D8-D744ED51AD62}"/>
              </a:ext>
            </a:extLst>
          </p:cNvPr>
          <p:cNvSpPr txBox="1"/>
          <p:nvPr/>
        </p:nvSpPr>
        <p:spPr>
          <a:xfrm>
            <a:off x="3531198" y="1596526"/>
            <a:ext cx="5129609" cy="1207382"/>
          </a:xfrm>
          <a:prstGeom prst="rect">
            <a:avLst/>
          </a:prstGeom>
          <a:noFill/>
        </p:spPr>
        <p:txBody>
          <a:bodyPr wrap="none" lIns="0" tIns="0" rIns="0" bIns="0" rtlCol="0">
            <a:spAutoFit/>
          </a:bodyPr>
          <a:lstStyle/>
          <a:p>
            <a:pPr algn="ctr">
              <a:lnSpc>
                <a:spcPct val="120000"/>
              </a:lnSpc>
            </a:pPr>
            <a:r>
              <a:rPr lang="en-US" sz="7200" b="1">
                <a:solidFill>
                  <a:schemeClr val="accent6">
                    <a:lumMod val="50000"/>
                  </a:schemeClr>
                </a:solidFill>
              </a:rPr>
              <a:t>EM CÓ THỂ</a:t>
            </a:r>
          </a:p>
        </p:txBody>
      </p:sp>
      <p:pic>
        <p:nvPicPr>
          <p:cNvPr id="23" name="Picture 2">
            <a:extLst>
              <a:ext uri="{FF2B5EF4-FFF2-40B4-BE49-F238E27FC236}">
                <a16:creationId xmlns:a16="http://schemas.microsoft.com/office/drawing/2014/main" id="{2E5C097D-1909-4084-AB29-76505A6649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0795EBA-E23C-454C-A760-CBD856FD9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A6BD40E-E098-429A-B261-685FBCC1F7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12" name="Picture 2">
            <a:extLst>
              <a:ext uri="{FF2B5EF4-FFF2-40B4-BE49-F238E27FC236}">
                <a16:creationId xmlns:a16="http://schemas.microsoft.com/office/drawing/2014/main" id="{67A91802-A26F-41FD-AA77-82A541A47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199189"/>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75B2AA-0744-42C3-BFFE-66B29B2FE07D}"/>
              </a:ext>
            </a:extLst>
          </p:cNvPr>
          <p:cNvSpPr txBox="1"/>
          <p:nvPr/>
        </p:nvSpPr>
        <p:spPr>
          <a:xfrm>
            <a:off x="1886496" y="1111402"/>
            <a:ext cx="9924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a:t>Giải thích được một số hiện tượng trong tự nhiên và thực tiễn sản xuất như hiện tượng quả không có hạt, hiện tượng năng suất quả và hạt phụ thuộc vào các loài côn trùng và điều kiện thời tiết khi cây thụ phấn,…</a:t>
            </a:r>
          </a:p>
        </p:txBody>
      </p:sp>
      <p:pic>
        <p:nvPicPr>
          <p:cNvPr id="1026" name="Picture 2" descr="Seedless fruit - Wikipedia">
            <a:extLst>
              <a:ext uri="{FF2B5EF4-FFF2-40B4-BE49-F238E27FC236}">
                <a16:creationId xmlns:a16="http://schemas.microsoft.com/office/drawing/2014/main" id="{861B4829-DB0D-4AEA-BE47-1A2CFD8453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1646" b="21646"/>
          <a:stretch/>
        </p:blipFill>
        <p:spPr bwMode="auto">
          <a:xfrm>
            <a:off x="0" y="2700054"/>
            <a:ext cx="12186335" cy="415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62029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EB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rgbClr val="FFF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FFB98225-7EF1-4307-BDDD-7FF364D325E6}"/>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15" name="Picture 14">
            <a:extLst>
              <a:ext uri="{FF2B5EF4-FFF2-40B4-BE49-F238E27FC236}">
                <a16:creationId xmlns:a16="http://schemas.microsoft.com/office/drawing/2014/main" id="{C4D988C7-C2A5-4FCE-8F0E-B770CAD5DA09}"/>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16" name="Picture 15">
            <a:extLst>
              <a:ext uri="{FF2B5EF4-FFF2-40B4-BE49-F238E27FC236}">
                <a16:creationId xmlns:a16="http://schemas.microsoft.com/office/drawing/2014/main" id="{343C0F48-79B2-43B3-BAC0-8512944CD15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100" name="Picture 99">
            <a:extLst>
              <a:ext uri="{FF2B5EF4-FFF2-40B4-BE49-F238E27FC236}">
                <a16:creationId xmlns:a16="http://schemas.microsoft.com/office/drawing/2014/main" id="{D8239028-4655-4239-AFD8-BE2DBB5F7D38}"/>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1" name="Picture 100">
            <a:extLst>
              <a:ext uri="{FF2B5EF4-FFF2-40B4-BE49-F238E27FC236}">
                <a16:creationId xmlns:a16="http://schemas.microsoft.com/office/drawing/2014/main" id="{4EB0F774-B142-4726-AE1D-0168486C90A8}"/>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02" name="Picture 101">
            <a:extLst>
              <a:ext uri="{FF2B5EF4-FFF2-40B4-BE49-F238E27FC236}">
                <a16:creationId xmlns:a16="http://schemas.microsoft.com/office/drawing/2014/main" id="{7DD6F851-7924-4843-A12E-D3D3E0171B79}"/>
              </a:ext>
            </a:extLst>
          </p:cNvPr>
          <p:cNvPicPr>
            <a:picLocks noChangeAspect="1"/>
          </p:cNvPicPr>
          <p:nvPr/>
        </p:nvPicPr>
        <p:blipFill>
          <a:blip r:embed="rId9"/>
          <a:stretch>
            <a:fillRect/>
          </a:stretch>
        </p:blipFill>
        <p:spPr>
          <a:xfrm>
            <a:off x="11290300" y="5943600"/>
            <a:ext cx="1409700" cy="1757539"/>
          </a:xfrm>
          <a:prstGeom prst="rect">
            <a:avLst/>
          </a:prstGeom>
        </p:spPr>
      </p:pic>
      <p:sp>
        <p:nvSpPr>
          <p:cNvPr id="17" name="TextBox 16">
            <a:extLst>
              <a:ext uri="{FF2B5EF4-FFF2-40B4-BE49-F238E27FC236}">
                <a16:creationId xmlns:a16="http://schemas.microsoft.com/office/drawing/2014/main" id="{F4F2AA96-9145-4C62-996B-A7BA147986BF}"/>
              </a:ext>
            </a:extLst>
          </p:cNvPr>
          <p:cNvSpPr txBox="1"/>
          <p:nvPr/>
        </p:nvSpPr>
        <p:spPr>
          <a:xfrm>
            <a:off x="1534656" y="2301448"/>
            <a:ext cx="9122689" cy="2255105"/>
          </a:xfrm>
          <a:prstGeom prst="rect">
            <a:avLst/>
          </a:prstGeom>
          <a:noFill/>
        </p:spPr>
        <p:txBody>
          <a:bodyPr wrap="none" lIns="0" tIns="0" rIns="0" bIns="0" rtlCol="0">
            <a:spAutoFit/>
          </a:bodyPr>
          <a:lstStyle/>
          <a:p>
            <a:pPr algn="ctr">
              <a:lnSpc>
                <a:spcPct val="120000"/>
              </a:lnSpc>
            </a:pPr>
            <a:r>
              <a:rPr lang="en-US" sz="6400" b="1">
                <a:solidFill>
                  <a:schemeClr val="accent6">
                    <a:lumMod val="50000"/>
                  </a:schemeClr>
                </a:solidFill>
              </a:rPr>
              <a:t>CẢM ƠN CÁC EM</a:t>
            </a:r>
          </a:p>
          <a:p>
            <a:pPr algn="ctr">
              <a:lnSpc>
                <a:spcPct val="120000"/>
              </a:lnSpc>
            </a:pPr>
            <a:r>
              <a:rPr lang="en-US" sz="6400" b="1">
                <a:solidFill>
                  <a:schemeClr val="accent6">
                    <a:lumMod val="50000"/>
                  </a:schemeClr>
                </a:solidFill>
              </a:rPr>
              <a:t>ĐÃ CHÚ Ý LẮNG NGHE</a:t>
            </a:r>
          </a:p>
        </p:txBody>
      </p:sp>
    </p:spTree>
    <p:extLst>
      <p:ext uri="{BB962C8B-B14F-4D97-AF65-F5344CB8AC3E}">
        <p14:creationId xmlns:p14="http://schemas.microsoft.com/office/powerpoint/2010/main" val="256034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2" name="Group 11">
            <a:extLst>
              <a:ext uri="{FF2B5EF4-FFF2-40B4-BE49-F238E27FC236}">
                <a16:creationId xmlns:a16="http://schemas.microsoft.com/office/drawing/2014/main" id="{D68892A8-562B-4C3D-95EA-4506FDF6B658}"/>
              </a:ext>
            </a:extLst>
          </p:cNvPr>
          <p:cNvGrpSpPr/>
          <p:nvPr/>
        </p:nvGrpSpPr>
        <p:grpSpPr>
          <a:xfrm>
            <a:off x="477295" y="685800"/>
            <a:ext cx="1524000" cy="457250"/>
            <a:chOff x="800100" y="1783116"/>
            <a:chExt cx="1524000" cy="457250"/>
          </a:xfrm>
        </p:grpSpPr>
        <p:sp>
          <p:nvSpPr>
            <p:cNvPr id="13" name="Rectangle 12">
              <a:extLst>
                <a:ext uri="{FF2B5EF4-FFF2-40B4-BE49-F238E27FC236}">
                  <a16:creationId xmlns:a16="http://schemas.microsoft.com/office/drawing/2014/main" id="{B52C3D0A-B1E4-47AB-9B2D-0527B95F7E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0F8DE1C-526C-4587-95D4-BD66D47641E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23" name="TextBox 22">
            <a:extLst>
              <a:ext uri="{FF2B5EF4-FFF2-40B4-BE49-F238E27FC236}">
                <a16:creationId xmlns:a16="http://schemas.microsoft.com/office/drawing/2014/main" id="{28307A59-ABF2-CF8B-2E02-9F1084919CEA}"/>
              </a:ext>
            </a:extLst>
          </p:cNvPr>
          <p:cNvSpPr txBox="1"/>
          <p:nvPr/>
        </p:nvSpPr>
        <p:spPr>
          <a:xfrm>
            <a:off x="553495" y="1268100"/>
            <a:ext cx="8298492" cy="461665"/>
          </a:xfrm>
          <a:prstGeom prst="rect">
            <a:avLst/>
          </a:prstGeom>
          <a:noFill/>
        </p:spPr>
        <p:txBody>
          <a:bodyPr wrap="square">
            <a:spAutoFit/>
          </a:bodyPr>
          <a:lstStyle/>
          <a:p>
            <a:r>
              <a:rPr lang="vi-VN" sz="2400" b="1" i="0" dirty="0">
                <a:effectLst/>
                <a:latin typeface="Arial" panose="020B0604020202020204" pitchFamily="34" charset="0"/>
              </a:rPr>
              <a:t>Một số thực vật sinh sản hữu tính</a:t>
            </a:r>
            <a:endParaRPr lang="vi-VN" sz="2400" b="1" dirty="0"/>
          </a:p>
        </p:txBody>
      </p:sp>
      <p:sp>
        <p:nvSpPr>
          <p:cNvPr id="27" name="TextBox 26">
            <a:extLst>
              <a:ext uri="{FF2B5EF4-FFF2-40B4-BE49-F238E27FC236}">
                <a16:creationId xmlns:a16="http://schemas.microsoft.com/office/drawing/2014/main" id="{4F3A7E4F-77A3-7607-FA9D-2B9987C85BB7}"/>
              </a:ext>
            </a:extLst>
          </p:cNvPr>
          <p:cNvSpPr txBox="1"/>
          <p:nvPr/>
        </p:nvSpPr>
        <p:spPr>
          <a:xfrm>
            <a:off x="2514600" y="6162781"/>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Cây chanh</a:t>
            </a:r>
            <a:endParaRPr lang="vi-VN" sz="2400" b="1" i="1" dirty="0"/>
          </a:p>
        </p:txBody>
      </p:sp>
      <p:sp>
        <p:nvSpPr>
          <p:cNvPr id="28" name="TextBox 27">
            <a:extLst>
              <a:ext uri="{FF2B5EF4-FFF2-40B4-BE49-F238E27FC236}">
                <a16:creationId xmlns:a16="http://schemas.microsoft.com/office/drawing/2014/main" id="{14002E85-6EB8-5CAD-3B52-A49ED3B07A96}"/>
              </a:ext>
            </a:extLst>
          </p:cNvPr>
          <p:cNvSpPr txBox="1"/>
          <p:nvPr/>
        </p:nvSpPr>
        <p:spPr>
          <a:xfrm>
            <a:off x="8610600" y="6162781"/>
            <a:ext cx="1676400" cy="461665"/>
          </a:xfrm>
          <a:prstGeom prst="rect">
            <a:avLst/>
          </a:prstGeom>
          <a:noFill/>
        </p:spPr>
        <p:txBody>
          <a:bodyPr wrap="square">
            <a:spAutoFit/>
          </a:bodyPr>
          <a:lstStyle/>
          <a:p>
            <a:pPr algn="ctr"/>
            <a:r>
              <a:rPr lang="vi-VN" sz="2400" b="1" i="1" dirty="0">
                <a:latin typeface="Arial" panose="020B0604020202020204" pitchFamily="34" charset="0"/>
              </a:rPr>
              <a:t>Cây lúa</a:t>
            </a:r>
            <a:endParaRPr lang="vi-VN" sz="2400" b="1" i="1" dirty="0"/>
          </a:p>
        </p:txBody>
      </p:sp>
      <p:pic>
        <p:nvPicPr>
          <p:cNvPr id="2050" name="Picture 2">
            <a:extLst>
              <a:ext uri="{FF2B5EF4-FFF2-40B4-BE49-F238E27FC236}">
                <a16:creationId xmlns:a16="http://schemas.microsoft.com/office/drawing/2014/main" id="{555D1F4B-B816-5DC4-AF88-FDB6FF7FC4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01"/>
          <a:stretch/>
        </p:blipFill>
        <p:spPr bwMode="auto">
          <a:xfrm>
            <a:off x="770228" y="1915733"/>
            <a:ext cx="5325772" cy="4235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 Wikipedia tiếng Việt">
            <a:extLst>
              <a:ext uri="{FF2B5EF4-FFF2-40B4-BE49-F238E27FC236}">
                <a16:creationId xmlns:a16="http://schemas.microsoft.com/office/drawing/2014/main" id="{5A47C75E-48B2-AC86-4EE1-D9167800ED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97"/>
          <a:stretch/>
        </p:blipFill>
        <p:spPr bwMode="auto">
          <a:xfrm>
            <a:off x="6324600" y="1926973"/>
            <a:ext cx="5647744" cy="423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64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9BC80053-5C9C-4877-8709-C8D97B8D7985}"/>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5" name="Picture 4">
            <a:extLst>
              <a:ext uri="{FF2B5EF4-FFF2-40B4-BE49-F238E27FC236}">
                <a16:creationId xmlns:a16="http://schemas.microsoft.com/office/drawing/2014/main" id="{0CCF3813-F663-40FA-8EBB-C3D7E4D4748C}"/>
              </a:ext>
            </a:extLst>
          </p:cNvPr>
          <p:cNvPicPr>
            <a:picLocks noChangeAspect="1"/>
          </p:cNvPicPr>
          <p:nvPr/>
        </p:nvPicPr>
        <p:blipFill>
          <a:blip r:embed="rId3"/>
          <a:stretch>
            <a:fillRect/>
          </a:stretch>
        </p:blipFill>
        <p:spPr>
          <a:xfrm rot="19449550">
            <a:off x="2745393" y="5795572"/>
            <a:ext cx="1596708" cy="2115173"/>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4"/>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5"/>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6"/>
          <a:stretch>
            <a:fillRect/>
          </a:stretch>
        </p:blipFill>
        <p:spPr>
          <a:xfrm>
            <a:off x="3594100" y="-318449"/>
            <a:ext cx="820738" cy="906856"/>
          </a:xfrm>
          <a:prstGeom prst="rect">
            <a:avLst/>
          </a:prstGeom>
        </p:spPr>
      </p:pic>
      <p:pic>
        <p:nvPicPr>
          <p:cNvPr id="9" name="Picture 8">
            <a:extLst>
              <a:ext uri="{FF2B5EF4-FFF2-40B4-BE49-F238E27FC236}">
                <a16:creationId xmlns:a16="http://schemas.microsoft.com/office/drawing/2014/main" id="{BC409460-0C3D-4222-AB44-394A22FA7A39}"/>
              </a:ext>
            </a:extLst>
          </p:cNvPr>
          <p:cNvPicPr>
            <a:picLocks noChangeAspect="1"/>
          </p:cNvPicPr>
          <p:nvPr/>
        </p:nvPicPr>
        <p:blipFill>
          <a:blip r:embed="rId7"/>
          <a:stretch>
            <a:fillRect/>
          </a:stretch>
        </p:blipFill>
        <p:spPr>
          <a:xfrm>
            <a:off x="88900" y="6299200"/>
            <a:ext cx="776790" cy="889000"/>
          </a:xfrm>
          <a:prstGeom prst="rect">
            <a:avLst/>
          </a:prstGeom>
        </p:spPr>
      </p:pic>
      <p:pic>
        <p:nvPicPr>
          <p:cNvPr id="10" name="Picture 9">
            <a:extLst>
              <a:ext uri="{FF2B5EF4-FFF2-40B4-BE49-F238E27FC236}">
                <a16:creationId xmlns:a16="http://schemas.microsoft.com/office/drawing/2014/main" id="{B711EAC8-7D28-44F2-85FF-DBFB4F7466FA}"/>
              </a:ext>
            </a:extLst>
          </p:cNvPr>
          <p:cNvPicPr>
            <a:picLocks noChangeAspect="1"/>
          </p:cNvPicPr>
          <p:nvPr/>
        </p:nvPicPr>
        <p:blipFill>
          <a:blip r:embed="rId8"/>
          <a:stretch>
            <a:fillRect/>
          </a:stretch>
        </p:blipFill>
        <p:spPr>
          <a:xfrm>
            <a:off x="8335937" y="6413500"/>
            <a:ext cx="1544663" cy="655095"/>
          </a:xfrm>
          <a:prstGeom prst="rect">
            <a:avLst/>
          </a:prstGeom>
        </p:spPr>
      </p:pic>
      <p:pic>
        <p:nvPicPr>
          <p:cNvPr id="11" name="Picture 10">
            <a:extLst>
              <a:ext uri="{FF2B5EF4-FFF2-40B4-BE49-F238E27FC236}">
                <a16:creationId xmlns:a16="http://schemas.microsoft.com/office/drawing/2014/main" id="{1B919BEE-37D7-47D8-94AE-10820DD44BBA}"/>
              </a:ext>
            </a:extLst>
          </p:cNvPr>
          <p:cNvPicPr>
            <a:picLocks noChangeAspect="1"/>
          </p:cNvPicPr>
          <p:nvPr/>
        </p:nvPicPr>
        <p:blipFill>
          <a:blip r:embed="rId9"/>
          <a:stretch>
            <a:fillRect/>
          </a:stretch>
        </p:blipFill>
        <p:spPr>
          <a:xfrm>
            <a:off x="11290300" y="5943600"/>
            <a:ext cx="1409700" cy="1757539"/>
          </a:xfrm>
          <a:prstGeom prst="rect">
            <a:avLst/>
          </a:prstGeom>
        </p:spPr>
      </p:pic>
      <p:pic>
        <p:nvPicPr>
          <p:cNvPr id="30722" name="Picture 2" descr="Mycotoxin Mitigation - Alltech">
            <a:extLst>
              <a:ext uri="{FF2B5EF4-FFF2-40B4-BE49-F238E27FC236}">
                <a16:creationId xmlns:a16="http://schemas.microsoft.com/office/drawing/2014/main" id="{BECA0587-9B41-4F44-A519-280ECF866B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77" r="4877"/>
          <a:stretch/>
        </p:blipFill>
        <p:spPr bwMode="auto">
          <a:xfrm>
            <a:off x="0" y="2641601"/>
            <a:ext cx="12192000" cy="42164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spTree>
    <p:extLst>
      <p:ext uri="{BB962C8B-B14F-4D97-AF65-F5344CB8AC3E}">
        <p14:creationId xmlns:p14="http://schemas.microsoft.com/office/powerpoint/2010/main" val="41252599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0BE3D2F-4B03-44EB-A0C2-1D516BD9A172}"/>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72632FC-567D-4628-B107-6F137C46B72D}"/>
              </a:ext>
            </a:extLst>
          </p:cNvPr>
          <p:cNvPicPr>
            <a:picLocks noChangeAspect="1"/>
          </p:cNvPicPr>
          <p:nvPr/>
        </p:nvPicPr>
        <p:blipFill>
          <a:blip r:embed="rId2"/>
          <a:stretch>
            <a:fillRect/>
          </a:stretch>
        </p:blipFill>
        <p:spPr>
          <a:xfrm rot="1095933">
            <a:off x="-95250" y="-571498"/>
            <a:ext cx="1028762" cy="938626"/>
          </a:xfrm>
          <a:prstGeom prst="rect">
            <a:avLst/>
          </a:prstGeom>
        </p:spPr>
      </p:pic>
      <p:pic>
        <p:nvPicPr>
          <p:cNvPr id="6" name="Picture 5">
            <a:extLst>
              <a:ext uri="{FF2B5EF4-FFF2-40B4-BE49-F238E27FC236}">
                <a16:creationId xmlns:a16="http://schemas.microsoft.com/office/drawing/2014/main" id="{9E68D644-94D0-4F88-82D8-2EE6AB5EAF95}"/>
              </a:ext>
            </a:extLst>
          </p:cNvPr>
          <p:cNvPicPr>
            <a:picLocks noChangeAspect="1"/>
          </p:cNvPicPr>
          <p:nvPr/>
        </p:nvPicPr>
        <p:blipFill>
          <a:blip r:embed="rId3"/>
          <a:stretch>
            <a:fillRect/>
          </a:stretch>
        </p:blipFill>
        <p:spPr>
          <a:xfrm>
            <a:off x="11087100" y="-723900"/>
            <a:ext cx="1295400" cy="1226839"/>
          </a:xfrm>
          <a:prstGeom prst="rect">
            <a:avLst/>
          </a:prstGeom>
        </p:spPr>
      </p:pic>
      <p:pic>
        <p:nvPicPr>
          <p:cNvPr id="7" name="Picture 6">
            <a:extLst>
              <a:ext uri="{FF2B5EF4-FFF2-40B4-BE49-F238E27FC236}">
                <a16:creationId xmlns:a16="http://schemas.microsoft.com/office/drawing/2014/main" id="{54667D3C-6AA1-4281-94B7-16363C5E180D}"/>
              </a:ext>
            </a:extLst>
          </p:cNvPr>
          <p:cNvPicPr>
            <a:picLocks noChangeAspect="1"/>
          </p:cNvPicPr>
          <p:nvPr/>
        </p:nvPicPr>
        <p:blipFill>
          <a:blip r:embed="rId4"/>
          <a:stretch>
            <a:fillRect/>
          </a:stretch>
        </p:blipFill>
        <p:spPr>
          <a:xfrm>
            <a:off x="8064500" y="-165100"/>
            <a:ext cx="1204072" cy="774700"/>
          </a:xfrm>
          <a:prstGeom prst="rect">
            <a:avLst/>
          </a:prstGeom>
        </p:spPr>
      </p:pic>
      <p:pic>
        <p:nvPicPr>
          <p:cNvPr id="8" name="Picture 7">
            <a:extLst>
              <a:ext uri="{FF2B5EF4-FFF2-40B4-BE49-F238E27FC236}">
                <a16:creationId xmlns:a16="http://schemas.microsoft.com/office/drawing/2014/main" id="{D5C66516-119A-41F7-837E-929161028623}"/>
              </a:ext>
            </a:extLst>
          </p:cNvPr>
          <p:cNvPicPr>
            <a:picLocks noChangeAspect="1"/>
          </p:cNvPicPr>
          <p:nvPr/>
        </p:nvPicPr>
        <p:blipFill>
          <a:blip r:embed="rId5"/>
          <a:stretch>
            <a:fillRect/>
          </a:stretch>
        </p:blipFill>
        <p:spPr>
          <a:xfrm>
            <a:off x="3594100" y="-318449"/>
            <a:ext cx="820738" cy="906856"/>
          </a:xfrm>
          <a:prstGeom prst="rect">
            <a:avLst/>
          </a:prstGeom>
        </p:spPr>
      </p:pic>
      <p:grpSp>
        <p:nvGrpSpPr>
          <p:cNvPr id="15" name="Group 14">
            <a:extLst>
              <a:ext uri="{FF2B5EF4-FFF2-40B4-BE49-F238E27FC236}">
                <a16:creationId xmlns:a16="http://schemas.microsoft.com/office/drawing/2014/main" id="{57AAAEF5-2F26-A1F5-83D6-228BEE6E004A}"/>
              </a:ext>
            </a:extLst>
          </p:cNvPr>
          <p:cNvGrpSpPr/>
          <p:nvPr/>
        </p:nvGrpSpPr>
        <p:grpSpPr>
          <a:xfrm>
            <a:off x="457200" y="1068722"/>
            <a:ext cx="1524000" cy="457250"/>
            <a:chOff x="800100" y="1783116"/>
            <a:chExt cx="1524000" cy="457250"/>
          </a:xfrm>
        </p:grpSpPr>
        <p:sp>
          <p:nvSpPr>
            <p:cNvPr id="17" name="Rectangle 16">
              <a:extLst>
                <a:ext uri="{FF2B5EF4-FFF2-40B4-BE49-F238E27FC236}">
                  <a16:creationId xmlns:a16="http://schemas.microsoft.com/office/drawing/2014/main" id="{0EB9EDFE-3073-F60B-03A7-6770D3C04C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06CFF7-A180-0EB8-2A95-0DEF01AD952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ĐÁP ÁN</a:t>
              </a:r>
            </a:p>
          </p:txBody>
        </p:sp>
      </p:grpSp>
      <p:sp>
        <p:nvSpPr>
          <p:cNvPr id="19" name="TextBox 18">
            <a:extLst>
              <a:ext uri="{FF2B5EF4-FFF2-40B4-BE49-F238E27FC236}">
                <a16:creationId xmlns:a16="http://schemas.microsoft.com/office/drawing/2014/main" id="{22AF4F31-01A6-E469-7A64-02BF069B4D08}"/>
              </a:ext>
            </a:extLst>
          </p:cNvPr>
          <p:cNvSpPr txBox="1"/>
          <p:nvPr/>
        </p:nvSpPr>
        <p:spPr>
          <a:xfrm>
            <a:off x="533400" y="1651022"/>
            <a:ext cx="8298492" cy="461665"/>
          </a:xfrm>
          <a:prstGeom prst="rect">
            <a:avLst/>
          </a:prstGeom>
          <a:noFill/>
        </p:spPr>
        <p:txBody>
          <a:bodyPr wrap="square">
            <a:spAutoFit/>
          </a:bodyPr>
          <a:lstStyle/>
          <a:p>
            <a:r>
              <a:rPr lang="vi-VN" sz="2400" b="1" i="0" dirty="0">
                <a:effectLst/>
                <a:latin typeface="Arial" panose="020B0604020202020204" pitchFamily="34" charset="0"/>
              </a:rPr>
              <a:t>Một số động vật sinh sản hữu tính</a:t>
            </a:r>
            <a:endParaRPr lang="vi-VN" sz="2400" b="1" dirty="0"/>
          </a:p>
        </p:txBody>
      </p:sp>
      <p:pic>
        <p:nvPicPr>
          <p:cNvPr id="3074" name="Picture 2">
            <a:extLst>
              <a:ext uri="{FF2B5EF4-FFF2-40B4-BE49-F238E27FC236}">
                <a16:creationId xmlns:a16="http://schemas.microsoft.com/office/drawing/2014/main" id="{2B306AAA-8CB3-2E1B-18C6-3DCDBD3F3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3F1ADA0-7863-9DDE-1EB6-7A2C88EF7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693" y="2284656"/>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DB73326-6622-5E09-09B6-B7F376770152}"/>
              </a:ext>
            </a:extLst>
          </p:cNvPr>
          <p:cNvSpPr txBox="1"/>
          <p:nvPr/>
        </p:nvSpPr>
        <p:spPr>
          <a:xfrm>
            <a:off x="2116931" y="6011799"/>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gà</a:t>
            </a:r>
            <a:endParaRPr lang="vi-VN" sz="2400" b="1" i="1" dirty="0"/>
          </a:p>
        </p:txBody>
      </p:sp>
      <p:sp>
        <p:nvSpPr>
          <p:cNvPr id="21" name="TextBox 20">
            <a:extLst>
              <a:ext uri="{FF2B5EF4-FFF2-40B4-BE49-F238E27FC236}">
                <a16:creationId xmlns:a16="http://schemas.microsoft.com/office/drawing/2014/main" id="{C61DEE1D-B852-B0D6-7676-1414842A6198}"/>
              </a:ext>
            </a:extLst>
          </p:cNvPr>
          <p:cNvSpPr txBox="1"/>
          <p:nvPr/>
        </p:nvSpPr>
        <p:spPr>
          <a:xfrm>
            <a:off x="7881773" y="6011798"/>
            <a:ext cx="1900238" cy="461665"/>
          </a:xfrm>
          <a:prstGeom prst="rect">
            <a:avLst/>
          </a:prstGeom>
          <a:noFill/>
        </p:spPr>
        <p:txBody>
          <a:bodyPr wrap="square">
            <a:spAutoFit/>
          </a:bodyPr>
          <a:lstStyle/>
          <a:p>
            <a:pPr algn="ctr"/>
            <a:r>
              <a:rPr lang="vi-VN" sz="2400" b="1" i="1" dirty="0">
                <a:effectLst/>
                <a:latin typeface="Arial" panose="020B0604020202020204" pitchFamily="34" charset="0"/>
              </a:rPr>
              <a:t>Con cá voi</a:t>
            </a:r>
            <a:endParaRPr lang="vi-VN" sz="2400" b="1" i="1" dirty="0"/>
          </a:p>
        </p:txBody>
      </p:sp>
    </p:spTree>
    <p:extLst>
      <p:ext uri="{BB962C8B-B14F-4D97-AF65-F5344CB8AC3E}">
        <p14:creationId xmlns:p14="http://schemas.microsoft.com/office/powerpoint/2010/main" val="157066437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438</TotalTime>
  <Words>2810</Words>
  <Application>Microsoft Office PowerPoint</Application>
  <PresentationFormat>Widescreen</PresentationFormat>
  <Paragraphs>266</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Courier New</vt:lpstr>
      <vt:lpstr>Arial</vt:lpstr>
      <vt:lpstr>#9Slide03 AmpleSoft Thin</vt:lpstr>
      <vt:lpstr>Wingdings</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66</cp:revision>
  <dcterms:created xsi:type="dcterms:W3CDTF">2022-04-30T02:14:32Z</dcterms:created>
  <dcterms:modified xsi:type="dcterms:W3CDTF">2022-06-16T13:24:48Z</dcterms:modified>
  <cp:category>9Slide.vn</cp:category>
  <cp:contentStatus>9Slide</cp:contentStatus>
</cp:coreProperties>
</file>