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  <p:sldMasterId id="2147483714" r:id="rId3"/>
    <p:sldMasterId id="2147483726" r:id="rId4"/>
  </p:sldMasterIdLst>
  <p:notesMasterIdLst>
    <p:notesMasterId r:id="rId27"/>
  </p:notesMasterIdLst>
  <p:sldIdLst>
    <p:sldId id="288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74" r:id="rId13"/>
    <p:sldId id="275" r:id="rId14"/>
    <p:sldId id="272" r:id="rId15"/>
    <p:sldId id="276" r:id="rId16"/>
    <p:sldId id="277" r:id="rId17"/>
    <p:sldId id="278" r:id="rId18"/>
    <p:sldId id="280" r:id="rId19"/>
    <p:sldId id="281" r:id="rId20"/>
    <p:sldId id="283" r:id="rId21"/>
    <p:sldId id="284" r:id="rId22"/>
    <p:sldId id="289" r:id="rId23"/>
    <p:sldId id="285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4T04:06:20.191" idx="1">
    <p:pos x="5609" y="1039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4T04:06:20.191" idx="1">
    <p:pos x="5609" y="1039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CC586-0746-461B-8887-A67C6717CE3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16B20-8E67-437A-8B68-65E63D56B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6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E3C-D1F1-47EF-9480-709518C418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29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E3C-D1F1-47EF-9480-709518C418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5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E3C-D1F1-47EF-9480-709518C418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47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E3C-D1F1-47EF-9480-709518C418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9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E3C-D1F1-47EF-9480-709518C418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8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1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7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4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C56B90-4281-41A6-B61C-5A42D88B82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04C306-0A39-4CAF-8F95-1D11A5E317B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08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46768E-657C-41D3-9B0F-E2248A5F42F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F2DD32-DF05-40E5-96F2-2533A69D2C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4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7E8C19-5E24-46E9-AD90-A81EC78B4DA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BA9D3-6E52-441C-871E-F6B38E22213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04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18F6F-538D-447E-97FC-90A6EDB4E7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AF73D2-8320-455C-8F7F-6A73B2CA47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9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4BCEC7-9491-4731-AF5D-095F6B68768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8CFDA-7BC0-4EF6-BDC3-8F36132CEF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23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E9CE31-AD2B-4D72-85E7-4780E30E2F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4CFD0A-A7BB-4853-8CBD-9D1822AABB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74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63E6A-BE61-4407-AB66-92D0389EB10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4E486E-04AB-4A04-B54E-933EC8A016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72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7EC5F5-57DE-4F09-AA2D-721463DF47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F30F1-E776-4A64-B489-E1F427A1B2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41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1664FD-69B8-44A0-8124-38920180AF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D789-E61E-4783-9043-DF7DB573CC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85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57D501-8526-4911-A15E-D96E880F5D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0D1EDC-594C-42C8-ACC8-9EC4EE74EA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07BDB-FEBB-4706-B0B6-BEDF487557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5E90FD-9582-4D70-9653-3741547BB9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40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609600" y="274644"/>
            <a:ext cx="10972800" cy="5856287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FE3C5E-BFCB-4641-9B4B-4328745A8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68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447AD1-5C5C-48B8-9E07-4502857738F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6516E3-7498-41AC-8762-C2D3E2BF9FA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48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821936-341E-461E-B413-89602C0A136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4FFA604-2FED-48FE-9F54-B671B4E8EBE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03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3FAF9A-FC0C-4EE0-87BD-D0F0F322DB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0D21654-5774-4EED-AADC-F17FE105C7F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2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A2A16C-C95C-4851-AF95-EF88AA0851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C6942A9-0625-4B09-99E9-B9859B7ECBB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01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24AEF1-8B79-4924-A8C8-126137BF36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95C993-D65A-4804-A7CA-49D5935BFA21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87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079747-7C9B-4FA7-891B-7F31A4308E4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6956F9-CE5D-4E0B-B827-B91182181AF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5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7416167-6FAB-44AF-B315-66138CBFE43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CF1C45-79C4-474B-92E6-88FFB2930C4F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83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258F55-0C40-42D4-BE7D-1005BC8B9C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E31B0F-1E56-43FA-BAA1-80709AF97D7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45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978338-20A3-4B6A-9BF7-013541DBF31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9922E3-9337-42C4-9ED5-2D4F9554AC4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7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A4F11E-0889-44B0-BE7C-A4C7C08BF4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616A0B2-6A75-48FE-A9B1-6851ACE640B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85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489FA9-58C2-4ABF-B8DC-6C6D6FC022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0DF8EFE-E5FF-4E68-BB8F-FDD3EDAC5574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3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16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90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91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14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4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9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15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27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23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36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05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109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6287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9F169B64-C199-4A29-9111-EBCE55ED5B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3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9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2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1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0A7CE-68B0-4D7E-9884-D7BE6EE8BC27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2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47FFEC-9472-4F66-A0EB-7EA2874CC91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67B8F8-7302-43D6-BCC8-F37842CB770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4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006F64-A7B0-4B36-8881-E7419BD3B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8/19/2021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0DE4D4-2917-4A6E-BA29-3F6C84B564F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C9D27C5-0DB2-4A01-A235-B9AE29805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D929C9-A99E-48CB-98FC-49968C10CE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1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GA%20dien%20tu\CONGNGHE\Cong%20he%209\Thi%20day%2009%20bai%208\Trai%20dat%20nay%20la%20cua%20chung%20minh.mp3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openxmlformats.org/officeDocument/2006/relationships/slide" Target="slide11.xml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20" Type="http://schemas.openxmlformats.org/officeDocument/2006/relationships/slide" Target="slide7.xml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slide" Target="slide5.xml"/><Relationship Id="rId24" Type="http://schemas.openxmlformats.org/officeDocument/2006/relationships/image" Target="../media/image5.png"/><Relationship Id="rId5" Type="http://schemas.openxmlformats.org/officeDocument/2006/relationships/slide" Target="slide4.xml"/><Relationship Id="rId15" Type="http://schemas.openxmlformats.org/officeDocument/2006/relationships/image" Target="../media/image11.png"/><Relationship Id="rId23" Type="http://schemas.openxmlformats.org/officeDocument/2006/relationships/image" Target="../media/image14.png"/><Relationship Id="rId10" Type="http://schemas.microsoft.com/office/2007/relationships/hdphoto" Target="../media/hdphoto3.wdp"/><Relationship Id="rId19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slide" Target="slide8.xml"/><Relationship Id="rId22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922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6492240" y="1166842"/>
            <a:ext cx="585728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NHÂN CÁC SỐ NGUYÊN</a:t>
            </a:r>
          </a:p>
          <a:p>
            <a:pPr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US" alt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91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Phép nhân các số tự nhiên có những tính chất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6312024" y="1700808"/>
            <a:ext cx="3600400" cy="216579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1.Giao hoán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2.Kết hợp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3.Nhân với số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4.PP đối với phép cộng và phép trừ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2152119" y="4337518"/>
            <a:ext cx="3600400" cy="2285351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1.Giao hoán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2.Kết hợp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.PP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đối với phép cộng và phép trừ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1952927" y="1700808"/>
            <a:ext cx="3600400" cy="2165798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1.Giao hoán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2.Kết hợp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3.Nhân với số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6600056" y="4245429"/>
            <a:ext cx="3600400" cy="230678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1.Giao hoán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2.Kết hợp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2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17" y="5465333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sz="3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BẢO VỆ KHU PHỐ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2423593" y="2526735"/>
            <a:ext cx="6413041" cy="2016224"/>
          </a:xfrm>
          <a:prstGeom prst="cloudCallout">
            <a:avLst>
              <a:gd name="adj1" fmla="val 43909"/>
              <a:gd name="adj2" fmla="val 994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200" b="1">
                <a:solidFill>
                  <a:prstClr val="black"/>
                </a:solidFill>
                <a:latin typeface="Calibri"/>
              </a:rPr>
              <a:t>Yeah!!!</a:t>
            </a:r>
          </a:p>
          <a:p>
            <a:pPr algn="ctr" defTabSz="914400"/>
            <a:r>
              <a:rPr lang="en-US" sz="3200" b="1">
                <a:solidFill>
                  <a:prstClr val="black"/>
                </a:solidFill>
                <a:latin typeface="Calibri"/>
              </a:rPr>
              <a:t>Cảm ơn các bạn!!! 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15146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1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utoShape 3"/>
          <p:cNvSpPr>
            <a:spLocks noChangeArrowheads="1"/>
          </p:cNvSpPr>
          <p:nvPr/>
        </p:nvSpPr>
        <p:spPr bwMode="ltGray">
          <a:xfrm rot="5400000" flipH="1">
            <a:off x="-498475" y="1824037"/>
            <a:ext cx="4032250" cy="3749676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gray">
          <a:xfrm>
            <a:off x="3652838" y="3227389"/>
            <a:ext cx="6507162" cy="64928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gray">
          <a:xfrm>
            <a:off x="3143250" y="1935163"/>
            <a:ext cx="6865938" cy="6477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 NHÂN HAI SỐ NGUYÊN KHÁC DẤU</a:t>
            </a:r>
          </a:p>
        </p:txBody>
      </p:sp>
      <p:grpSp>
        <p:nvGrpSpPr>
          <p:cNvPr id="8197" name="Group 70"/>
          <p:cNvGrpSpPr>
            <a:grpSpLocks/>
          </p:cNvGrpSpPr>
          <p:nvPr/>
        </p:nvGrpSpPr>
        <p:grpSpPr bwMode="auto">
          <a:xfrm>
            <a:off x="2570163" y="1936750"/>
            <a:ext cx="609600" cy="604838"/>
            <a:chOff x="2078" y="1680"/>
            <a:chExt cx="1615" cy="1615"/>
          </a:xfrm>
        </p:grpSpPr>
        <p:sp>
          <p:nvSpPr>
            <p:cNvPr id="8215" name="Oval 7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6" name="Oval 7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8" name="Oval 74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0" name="Oval 76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198" name="Group 77"/>
          <p:cNvGrpSpPr>
            <a:grpSpLocks/>
          </p:cNvGrpSpPr>
          <p:nvPr/>
        </p:nvGrpSpPr>
        <p:grpSpPr bwMode="auto">
          <a:xfrm>
            <a:off x="3065463" y="3254375"/>
            <a:ext cx="609600" cy="604838"/>
            <a:chOff x="2078" y="1680"/>
            <a:chExt cx="1615" cy="1615"/>
          </a:xfrm>
        </p:grpSpPr>
        <p:sp>
          <p:nvSpPr>
            <p:cNvPr id="8209" name="Oval 7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0" name="Oval 7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2" name="Oval 81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4" name="Oval 83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223" name="AutoShape 29"/>
          <p:cNvSpPr>
            <a:spLocks noChangeArrowheads="1"/>
          </p:cNvSpPr>
          <p:nvPr/>
        </p:nvSpPr>
        <p:spPr bwMode="gray">
          <a:xfrm>
            <a:off x="3219450" y="4672014"/>
            <a:ext cx="7448550" cy="64928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 CHẤT CỦA PHÉP NHÂN CÁC SỐ  NGUYÊN</a:t>
            </a:r>
          </a:p>
        </p:txBody>
      </p:sp>
      <p:grpSp>
        <p:nvGrpSpPr>
          <p:cNvPr id="8200" name="Group 94"/>
          <p:cNvGrpSpPr>
            <a:grpSpLocks/>
          </p:cNvGrpSpPr>
          <p:nvPr/>
        </p:nvGrpSpPr>
        <p:grpSpPr bwMode="auto">
          <a:xfrm>
            <a:off x="2644775" y="4591050"/>
            <a:ext cx="609600" cy="604838"/>
            <a:chOff x="2078" y="1680"/>
            <a:chExt cx="1615" cy="1615"/>
          </a:xfrm>
        </p:grpSpPr>
        <p:sp>
          <p:nvSpPr>
            <p:cNvPr id="8203" name="Oval 9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4" name="Oval 9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6" name="Oval 98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8" name="Oval 10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201" name="Rectangle 2"/>
          <p:cNvSpPr>
            <a:spLocks noChangeArrowheads="1"/>
          </p:cNvSpPr>
          <p:nvPr/>
        </p:nvSpPr>
        <p:spPr bwMode="auto">
          <a:xfrm>
            <a:off x="1489076" y="2913064"/>
            <a:ext cx="16049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PHÉP NHÂN CÁC SỐ NGUYÊN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2" name="TextBox 1"/>
          <p:cNvSpPr txBox="1">
            <a:spLocks noChangeArrowheads="1"/>
          </p:cNvSpPr>
          <p:nvPr/>
        </p:nvSpPr>
        <p:spPr bwMode="auto">
          <a:xfrm>
            <a:off x="3900488" y="3351214"/>
            <a:ext cx="62928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 NHÂN HAI SỐ NGUYÊN CÙNG DẤU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2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7188" y="622300"/>
            <a:ext cx="7358062" cy="467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008188" y="1100139"/>
            <a:ext cx="9174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TÍNH CHẤT CỦA PHÉP NHÂN CÁC SỐ NGUYÊN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839" y="5013326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1" t="40195" r="23747" b="51021"/>
          <a:stretch>
            <a:fillRect/>
          </a:stretch>
        </p:blipFill>
        <p:spPr bwMode="auto">
          <a:xfrm>
            <a:off x="493713" y="1661707"/>
            <a:ext cx="15144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8188" y="1936840"/>
            <a:ext cx="881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 thành bảng sau: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328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160637"/>
          <a:ext cx="10861589" cy="6188267"/>
        </p:xfrm>
        <a:graphic>
          <a:graphicData uri="http://schemas.openxmlformats.org/drawingml/2006/table">
            <a:tbl>
              <a:tblPr firstRow="1" firstCol="1" bandRow="1"/>
              <a:tblGrid>
                <a:gridCol w="6162670">
                  <a:extLst>
                    <a:ext uri="{9D8B030D-6E8A-4147-A177-3AD203B41FA5}">
                      <a16:colId xmlns:a16="http://schemas.microsoft.com/office/drawing/2014/main" val="2913914445"/>
                    </a:ext>
                  </a:extLst>
                </a:gridCol>
                <a:gridCol w="1321829">
                  <a:extLst>
                    <a:ext uri="{9D8B030D-6E8A-4147-A177-3AD203B41FA5}">
                      <a16:colId xmlns:a16="http://schemas.microsoft.com/office/drawing/2014/main" val="3920605217"/>
                    </a:ext>
                  </a:extLst>
                </a:gridCol>
                <a:gridCol w="3377090">
                  <a:extLst>
                    <a:ext uri="{9D8B030D-6E8A-4147-A177-3AD203B41FA5}">
                      <a16:colId xmlns:a16="http://schemas.microsoft.com/office/drawing/2014/main" val="3011372781"/>
                    </a:ext>
                  </a:extLst>
                </a:gridCol>
              </a:tblGrid>
              <a:tr h="420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A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NỐI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CỘT B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20188"/>
                  </a:ext>
                </a:extLst>
              </a:tr>
              <a:tr h="108999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AutoNum type="alphaLcParenR"/>
                      </a:pP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. 7 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7 . (- 4) 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= 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Vậy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(- 4) . 7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(- 4)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hợp: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(a.b) . c = a. (b.c)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052605"/>
                  </a:ext>
                </a:extLst>
              </a:tr>
              <a:tr h="1436383">
                <a:tc rowSpan="2"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 [(-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. 4] . (- 5) 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. [4 . (- 5)] 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r>
                        <a:rPr lang="vi-VN" sz="1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</a:t>
                      </a:r>
                      <a:endParaRPr lang="vi-VN" sz="18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Vậy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[(- 3) . 4] . (- 5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................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. [4 . (- 5)]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Giao hoán: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a.b = b.a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877767"/>
                  </a:ext>
                </a:extLst>
              </a:tr>
              <a:tr h="124453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 </a:t>
                      </a: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phối của phép nhân đối với phép cộng, phép trừ: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a.(b+c) = a.b + a.c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80297"/>
                  </a:ext>
                </a:extLst>
              </a:tr>
              <a:tr h="93952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. 1 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</a:t>
                      </a:r>
                      <a:endParaRPr lang="vi-VN" sz="18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Vậy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(- 4) . 1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- 4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308850"/>
                  </a:ext>
                </a:extLst>
              </a:tr>
              <a:tr h="179532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. (7 + 3) = 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</a:t>
                      </a:r>
                      <a:endParaRPr lang="vi-VN" sz="18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. 7 + 7 . (- 4) . 3 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</a:t>
                      </a:r>
                      <a:endParaRPr lang="vi-VN" sz="18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Vậy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(- 4) . (7 + 3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  </a:t>
                      </a:r>
                      <a:r>
                        <a:rPr lang="vi-VN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  </a:t>
                      </a:r>
                      <a:r>
                        <a:rPr lang="vi-VN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. 7 + 7 + (- 4) . 3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 với số 1: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a.1 =1.a. = a.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116" marR="54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183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41108" y="809367"/>
            <a:ext cx="1346886" cy="630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6655" y="624701"/>
            <a:ext cx="11986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(4 . 7)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2076" y="583172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5964" y="1070230"/>
            <a:ext cx="11986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0939" y="2525251"/>
            <a:ext cx="1379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(- 3) . (- 20)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3524" y="1976524"/>
            <a:ext cx="11986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12 . 5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72635" y="2000440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40148" y="2530817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5964" y="1515759"/>
            <a:ext cx="911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7277" y="1006407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-28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53374" y="2527092"/>
            <a:ext cx="9638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3 . 20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45957" y="2000440"/>
            <a:ext cx="1307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(- 12) . (- 5)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45957" y="3083280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95965" y="3591492"/>
            <a:ext cx="11090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(4 . </a:t>
            </a: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45260" y="3591492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42303" y="4059466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23350" y="5386244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22669" y="4494181"/>
            <a:ext cx="1307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(- 4) . (10)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72949" y="4517977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- 40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75437" y="4896772"/>
            <a:ext cx="864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- 40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36114" y="4911104"/>
            <a:ext cx="1349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- 28 + (- 12)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Striped Right Arrow 57"/>
          <p:cNvSpPr/>
          <p:nvPr/>
        </p:nvSpPr>
        <p:spPr bwMode="auto">
          <a:xfrm rot="18918589" flipV="1">
            <a:off x="6344464" y="4465549"/>
            <a:ext cx="1887317" cy="189923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Striped Right Arrow 58"/>
          <p:cNvSpPr/>
          <p:nvPr/>
        </p:nvSpPr>
        <p:spPr bwMode="auto">
          <a:xfrm rot="1774266" flipV="1">
            <a:off x="6501671" y="4374113"/>
            <a:ext cx="1599645" cy="224440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Striped Right Arrow 60"/>
          <p:cNvSpPr/>
          <p:nvPr/>
        </p:nvSpPr>
        <p:spPr bwMode="auto">
          <a:xfrm rot="19438626" flipV="1">
            <a:off x="6365324" y="2162128"/>
            <a:ext cx="1816585" cy="219242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Striped Right Arrow 61"/>
          <p:cNvSpPr/>
          <p:nvPr/>
        </p:nvSpPr>
        <p:spPr bwMode="auto">
          <a:xfrm rot="2065894" flipV="1">
            <a:off x="6473796" y="1844467"/>
            <a:ext cx="1599645" cy="224440"/>
          </a:xfrm>
          <a:prstGeom prst="striped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82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32" grpId="0" animBg="1"/>
      <p:bldP spid="33" grpId="0" animBg="1"/>
      <p:bldP spid="36" grpId="0" animBg="1"/>
      <p:bldP spid="37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867988" y="604591"/>
            <a:ext cx="92882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TÍNH CHẤT CỦA PHÉP NHÂN CÁC SỐ NGUYÊN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839" y="5013326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98606" y="1742303"/>
            <a:ext cx="9845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8606" y="918558"/>
            <a:ext cx="9143998" cy="448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iao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hoán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a.b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= b.a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chất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k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ết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hợp: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a.b) . c = a. (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b.c)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3.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Nhân với số 1: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a.1 =1.a. = a.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4.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p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hân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phối của phép nhân đối với phép cộng, phép trừ: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.(b+c) = a.b + a.c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6950" y="1127811"/>
            <a:ext cx="6245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</a:t>
            </a:r>
            <a:r>
              <a:rPr kumimoji="0" lang="vi-VN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hép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nhân các số nguyên cũng có các tính chất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3851" y="5517357"/>
            <a:ext cx="10345783" cy="1170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3851" y="5209097"/>
            <a:ext cx="6096000" cy="14568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* Lưu ý: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 0 = 0.a = 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a.b = 0 thì hoặc a =  0 hoặc b = 0.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2093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867988" y="604591"/>
            <a:ext cx="92882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TÍNH CHẤT CỦA PHÉP NHÂN CÁC SỐ NGUYÊN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839" y="5013326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18903" y="1115221"/>
            <a:ext cx="10025593" cy="108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3851" y="5517357"/>
            <a:ext cx="10345783" cy="1170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6950" y="1453775"/>
            <a:ext cx="1021268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</a:t>
            </a:r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(-7) . 4 . (-5)</a:t>
            </a:r>
          </a:p>
          <a:p>
            <a:pPr marL="342900" indent="-342900">
              <a:buAutoNum type="alphaLcParenR"/>
            </a:pPr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(-8) . 4 + (-8) . 6</a:t>
            </a:r>
          </a:p>
          <a:p>
            <a:pPr marL="342900" indent="-342900">
              <a:buAutoNum type="alphaLcParenR"/>
            </a:pPr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(- 411) . 92 . 0</a:t>
            </a:r>
          </a:p>
          <a:p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  <a:p>
            <a:pPr marL="342900" indent="-342900">
              <a:buAutoNum type="alphaLcParenR"/>
            </a:pPr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. 4 . (-5</a:t>
            </a:r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(-7) . [4 . (-5)] = (-7) . (- 20) = 140</a:t>
            </a:r>
          </a:p>
          <a:p>
            <a:pPr marL="342900" indent="-342900">
              <a:buFontTx/>
              <a:buAutoNum type="alphaLcParenR"/>
            </a:pP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(-8) . 4 + (-8) . </a:t>
            </a:r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=  (- 8) . ( 4 + 6) = (- 8) . 10 = -80</a:t>
            </a:r>
          </a:p>
          <a:p>
            <a:pPr marL="342900" indent="-342900">
              <a:buFontTx/>
              <a:buAutoNum type="alphaLcParenR"/>
            </a:pP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(- 411) . 92 . </a:t>
            </a:r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= 0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868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7188" y="622300"/>
            <a:ext cx="7358062" cy="467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Luyện tập, vận 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008188" y="1100139"/>
            <a:ext cx="9174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TÍNH CHẤT CỦA PHÉP NHÂN CÁC SỐ NGUYÊN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839" y="5013326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1438" y="1633539"/>
            <a:ext cx="101855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(SGK) </a:t>
            </a:r>
            <a:r>
              <a:rPr lang="vi-VN" sz="2800" b="1" u="sng" dirty="0" smtClean="0">
                <a:solidFill>
                  <a:srgbClr val="0070C0"/>
                </a:solidFill>
                <a:latin typeface="+mj-lt"/>
              </a:rPr>
              <a:t>Tính một cách hợp lí:</a:t>
            </a:r>
          </a:p>
          <a:p>
            <a:pPr marL="514350" indent="-514350">
              <a:buAutoNum type="alphaLcParenR"/>
            </a:pPr>
            <a:r>
              <a:rPr lang="vi-VN" sz="2800" dirty="0" smtClean="0">
                <a:solidFill>
                  <a:srgbClr val="0070C0"/>
                </a:solidFill>
              </a:rPr>
              <a:t>(- </a:t>
            </a:r>
            <a:r>
              <a:rPr lang="vi-VN" sz="2800" dirty="0">
                <a:solidFill>
                  <a:srgbClr val="0070C0"/>
                </a:solidFill>
              </a:rPr>
              <a:t>6) . (- 3) . (- 5) </a:t>
            </a:r>
            <a:r>
              <a:rPr lang="vi-VN" sz="2800" dirty="0" smtClean="0">
                <a:solidFill>
                  <a:srgbClr val="0070C0"/>
                </a:solidFill>
              </a:rPr>
              <a:t>         </a:t>
            </a:r>
            <a:r>
              <a:rPr lang="vi-VN" sz="2800" dirty="0" smtClean="0">
                <a:solidFill>
                  <a:srgbClr val="FF0000"/>
                </a:solidFill>
              </a:rPr>
              <a:t>(Nhóm 1, 2)</a:t>
            </a:r>
          </a:p>
          <a:p>
            <a:pPr marL="514350" indent="-514350">
              <a:buFontTx/>
              <a:buAutoNum type="alphaLcParenR"/>
            </a:pPr>
            <a:r>
              <a:rPr lang="vi-VN" sz="2800" dirty="0" smtClean="0">
                <a:solidFill>
                  <a:srgbClr val="0070C0"/>
                </a:solidFill>
              </a:rPr>
              <a:t>b</a:t>
            </a:r>
            <a:r>
              <a:rPr lang="vi-VN" sz="2800" dirty="0">
                <a:solidFill>
                  <a:srgbClr val="0070C0"/>
                </a:solidFill>
              </a:rPr>
              <a:t>) 41 . 81 </a:t>
            </a:r>
            <a:r>
              <a:rPr lang="vi-VN" sz="2800" dirty="0" smtClean="0">
                <a:solidFill>
                  <a:srgbClr val="0070C0"/>
                </a:solidFill>
              </a:rPr>
              <a:t>- </a:t>
            </a:r>
            <a:r>
              <a:rPr lang="vi-VN" sz="2800" dirty="0">
                <a:solidFill>
                  <a:srgbClr val="0070C0"/>
                </a:solidFill>
              </a:rPr>
              <a:t>41 . (- 19) </a:t>
            </a:r>
            <a:r>
              <a:rPr lang="vi-VN" sz="2800" dirty="0" smtClean="0">
                <a:solidFill>
                  <a:srgbClr val="FF0000"/>
                </a:solidFill>
              </a:rPr>
              <a:t>(Nhóm 3, 4)</a:t>
            </a:r>
            <a:endParaRPr lang="vi-VN" sz="2800" dirty="0" smtClean="0">
              <a:solidFill>
                <a:srgbClr val="0070C0"/>
              </a:solidFill>
            </a:endParaRPr>
          </a:p>
          <a:p>
            <a:r>
              <a:rPr lang="vi-VN" sz="2800" b="1" u="sng" dirty="0" smtClean="0">
                <a:solidFill>
                  <a:srgbClr val="0070C0"/>
                </a:solidFill>
                <a:latin typeface="+mj-lt"/>
              </a:rPr>
              <a:t>Giải:</a:t>
            </a:r>
          </a:p>
          <a:p>
            <a:r>
              <a:rPr lang="vi-VN" sz="2800" dirty="0">
                <a:solidFill>
                  <a:srgbClr val="0070C0"/>
                </a:solidFill>
              </a:rPr>
              <a:t>a) (- 6) . (- 3) . (- 5) = </a:t>
            </a:r>
            <a:r>
              <a:rPr lang="vi-VN" sz="2800" dirty="0" smtClean="0">
                <a:solidFill>
                  <a:srgbClr val="0070C0"/>
                </a:solidFill>
              </a:rPr>
              <a:t>                    = 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vi-VN" sz="2800" dirty="0">
                <a:solidFill>
                  <a:srgbClr val="0070C0"/>
                </a:solidFill>
              </a:rPr>
              <a:t>b) 41 . 81 </a:t>
            </a:r>
            <a:r>
              <a:rPr lang="vi-VN" sz="2800" dirty="0" smtClean="0">
                <a:solidFill>
                  <a:srgbClr val="0070C0"/>
                </a:solidFill>
              </a:rPr>
              <a:t>- </a:t>
            </a:r>
            <a:r>
              <a:rPr lang="vi-VN" sz="2800" dirty="0">
                <a:solidFill>
                  <a:srgbClr val="0070C0"/>
                </a:solidFill>
              </a:rPr>
              <a:t>41 . (- 19) = </a:t>
            </a:r>
            <a:r>
              <a:rPr lang="vi-VN" sz="2800" dirty="0" smtClean="0">
                <a:solidFill>
                  <a:srgbClr val="0070C0"/>
                </a:solidFill>
              </a:rPr>
              <a:t>                            =                   =</a:t>
            </a:r>
            <a:endParaRPr lang="vi-VN" sz="2800" b="1" dirty="0">
              <a:solidFill>
                <a:srgbClr val="0070C0"/>
              </a:solidFill>
              <a:latin typeface="+mj-lt"/>
            </a:endParaRPr>
          </a:p>
          <a:p>
            <a:endParaRPr lang="vi-VN" dirty="0" smtClean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 smtClean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 smtClean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1469" y="3695123"/>
            <a:ext cx="2908750" cy="568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41 . [81 – (- 19)]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6469" y="3350186"/>
            <a:ext cx="1828800" cy="47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- (6 . 3 . 5)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85379" y="3695123"/>
            <a:ext cx="1579057" cy="568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41 . 100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66179" y="3333717"/>
            <a:ext cx="1219200" cy="448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accent2">
                    <a:lumMod val="75000"/>
                  </a:schemeClr>
                </a:solidFill>
              </a:rPr>
              <a:t>-90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05042" y="3828956"/>
            <a:ext cx="1327042" cy="738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4100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96752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3233" y="611190"/>
            <a:ext cx="7358062" cy="395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Luyện tập, vận 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839" y="5013326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8119" y="916612"/>
            <a:ext cx="108221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0070C0"/>
                </a:solidFill>
                <a:latin typeface="+mj-lt"/>
              </a:rPr>
              <a:t>Bài 7 (SGK) Tính một cách hợp lí:</a:t>
            </a:r>
          </a:p>
          <a:p>
            <a:pPr marL="514350" indent="-514350">
              <a:buAutoNum type="alphaLcParenR"/>
            </a:pPr>
            <a:r>
              <a:rPr lang="vi-VN" sz="2400" b="1" dirty="0" smtClean="0">
                <a:solidFill>
                  <a:srgbClr val="0070C0"/>
                </a:solidFill>
                <a:latin typeface="+mj-lt"/>
              </a:rPr>
              <a:t>(-16) . (-7) . 5</a:t>
            </a:r>
          </a:p>
          <a:p>
            <a:pPr marL="514350" indent="-514350">
              <a:buAutoNum type="alphaLcParenR"/>
            </a:pPr>
            <a:r>
              <a:rPr lang="vi-VN" sz="2400" b="1" dirty="0" smtClean="0">
                <a:solidFill>
                  <a:srgbClr val="0070C0"/>
                </a:solidFill>
                <a:latin typeface="+mj-lt"/>
              </a:rPr>
              <a:t>11 . (-12) + 11 . (-18)</a:t>
            </a:r>
          </a:p>
          <a:p>
            <a:pPr marL="514350" indent="-514350">
              <a:buAutoNum type="alphaLcParenR"/>
            </a:pPr>
            <a:r>
              <a:rPr lang="vi-VN" sz="2400" b="1" dirty="0" smtClean="0">
                <a:solidFill>
                  <a:srgbClr val="0070C0"/>
                </a:solidFill>
                <a:latin typeface="+mj-lt"/>
              </a:rPr>
              <a:t>87 . (-19) – 37 . (-19)</a:t>
            </a:r>
          </a:p>
          <a:p>
            <a:r>
              <a:rPr lang="vi-VN" sz="2400" b="1" dirty="0" smtClean="0">
                <a:solidFill>
                  <a:srgbClr val="0070C0"/>
                </a:solidFill>
                <a:latin typeface="+mj-lt"/>
              </a:rPr>
              <a:t>Giải:</a:t>
            </a:r>
          </a:p>
          <a:p>
            <a:endParaRPr lang="vi-VN" sz="2800" b="1" dirty="0" smtClean="0">
              <a:solidFill>
                <a:srgbClr val="0070C0"/>
              </a:solidFill>
              <a:latin typeface="+mj-lt"/>
            </a:endParaRPr>
          </a:p>
          <a:p>
            <a:endParaRPr lang="vi-VN" dirty="0" smtClean="0">
              <a:latin typeface="+mj-lt"/>
            </a:endParaRPr>
          </a:p>
          <a:p>
            <a:endParaRPr lang="vi-VN" dirty="0">
              <a:latin typeface="+mj-lt"/>
            </a:endParaRPr>
          </a:p>
          <a:p>
            <a:endParaRPr lang="vi-VN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729" y="268632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(- 16) . (- 7) . 5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[(- 16) . 5] . (- 7)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560.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5729" y="3697166"/>
            <a:ext cx="6096000" cy="19354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11 . (- 12) + 11 . (- 18)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11 . [(- 12) + (- 18)]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11 . [- (12 + 18)]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11 . (- 30) = - 330</a:t>
            </a:r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0997" y="530128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87 . (- 19) – 37 . (- 19)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(- 19) . (87 – 37)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(- 19) . 50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- 950.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611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2" y="660678"/>
            <a:ext cx="10134599" cy="528292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&gt;, &lt;, = ”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1)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 0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 &gt; 0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 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0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2)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 0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 &lt; 0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 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0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3)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&lt; 0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 &gt; 0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 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0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4)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&lt; 0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a &lt; 0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 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0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5) 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0  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  b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0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438401" y="-673239"/>
            <a:ext cx="640663" cy="58447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703734" y="1600200"/>
            <a:ext cx="652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8703734" y="2451835"/>
            <a:ext cx="652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8703734" y="3366235"/>
            <a:ext cx="652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8703734" y="4204435"/>
            <a:ext cx="652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8703734" y="5071105"/>
            <a:ext cx="652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1" y="66696"/>
            <a:ext cx="1459195" cy="118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703734" y="1353246"/>
            <a:ext cx="762000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8646880" y="2236572"/>
            <a:ext cx="88724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668843" y="3137446"/>
            <a:ext cx="7227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714299" y="3989081"/>
            <a:ext cx="7172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697172" y="4832292"/>
            <a:ext cx="7751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914400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1556950" y="0"/>
            <a:ext cx="8884508" cy="611188"/>
          </a:xfrm>
          <a:prstGeom prst="rect">
            <a:avLst/>
          </a:prstGeom>
          <a:solidFill>
            <a:srgbClr val="3966F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NHÂN CÁC SỐ NGUYÊN</a:t>
            </a:r>
          </a:p>
        </p:txBody>
      </p:sp>
    </p:spTree>
    <p:extLst>
      <p:ext uri="{BB962C8B-B14F-4D97-AF65-F5344CB8AC3E}">
        <p14:creationId xmlns:p14="http://schemas.microsoft.com/office/powerpoint/2010/main" val="33850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3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3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3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3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3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3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3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3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3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3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  <p:bldP spid="19461" grpId="0" animBg="1" autoUpdateAnimBg="0"/>
      <p:bldP spid="19466" grpId="0" animBg="1" autoUpdateAnimBg="0"/>
      <p:bldP spid="19468" grpId="0" animBg="1" autoUpdateAnimBg="0"/>
      <p:bldP spid="19469" grpId="0" animBg="1" autoUpdateAnimBg="0"/>
      <p:bldP spid="19470" grpId="0" animBg="1" autoUpdateAnimBg="0"/>
      <p:bldP spid="19471" grpId="0" animBg="1" autoUpdateAnimBg="0"/>
      <p:bldP spid="13" grpId="0"/>
      <p:bldP spid="14" grpId="0" autoUpdateAnimBg="0"/>
      <p:bldP spid="15" grpId="0" autoUpdateAnimBg="0"/>
      <p:bldP spid="17" grpId="0" autoUpdateAnimBg="0"/>
      <p:bldP spid="1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5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56" y="4869159"/>
            <a:ext cx="2160240" cy="21602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71464" y="3463300"/>
            <a:ext cx="79928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sz="9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BẢO VỆ </a:t>
            </a:r>
          </a:p>
          <a:p>
            <a:pPr algn="ctr" defTabSz="914400"/>
            <a:r>
              <a:rPr lang="en-US" sz="9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KHU PHỐ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874" y="5326804"/>
            <a:ext cx="2162455" cy="2162455"/>
          </a:xfrm>
          <a:prstGeom prst="rect">
            <a:avLst/>
          </a:prstGeom>
        </p:spPr>
      </p:pic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1523" y="-12192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83" y="3134183"/>
            <a:ext cx="39528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4" descr="A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 descr="so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9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838200"/>
            <a:ext cx="8991600" cy="2514600"/>
          </a:xfrm>
        </p:spPr>
        <p:txBody>
          <a:bodyPr/>
          <a:lstStyle/>
          <a:p>
            <a:pPr marL="0" indent="0">
              <a:buNone/>
            </a:pPr>
            <a:r>
              <a:rPr lang="nl-NL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Ôn lại các tính chất của phép nhân trong Z.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nl-NL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bài tập: </a:t>
            </a:r>
            <a:endParaRPr lang="vi-VN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 tập bội và ước của số tự nhiên, tính chất chia hết của một tổng.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nl-NL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nl-NL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 </a:t>
            </a:r>
            <a:r>
              <a:rPr lang="nl-NL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bài:</a:t>
            </a:r>
            <a:r>
              <a:rPr lang="vi-VN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 chia hết hai số nguyên. Quan hệ chia hết trong tập hợp số nguyên</a:t>
            </a:r>
          </a:p>
          <a:p>
            <a:pPr>
              <a:buFontTx/>
              <a:buChar char="-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200400" y="381000"/>
            <a:ext cx="495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buom hoa dong"/>
          <p:cNvPicPr>
            <a:picLocks noGrp="1" noChangeAspect="1" noChangeArrowheads="1" noCrop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1175" y="2286001"/>
            <a:ext cx="3810000" cy="4238625"/>
          </a:xfrm>
        </p:spPr>
      </p:pic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4965700" y="2343151"/>
            <a:ext cx="5702300" cy="35337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en-US" sz="2400"/>
          </a:p>
        </p:txBody>
      </p:sp>
      <p:sp>
        <p:nvSpPr>
          <p:cNvPr id="49166" name="WordArt 14"/>
          <p:cNvSpPr>
            <a:spLocks noChangeArrowheads="1" noChangeShapeType="1" noTextEdit="1"/>
          </p:cNvSpPr>
          <p:nvPr/>
        </p:nvSpPr>
        <p:spPr bwMode="auto">
          <a:xfrm>
            <a:off x="2495551" y="73026"/>
            <a:ext cx="7466013" cy="14843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37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VNI-Cooper"/>
              </a:rPr>
              <a:t>Baøi hoïc ñaõ </a:t>
            </a:r>
          </a:p>
          <a:p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VNI-Cooper"/>
              </a:rPr>
              <a:t>KEÁT THUÙC</a:t>
            </a:r>
          </a:p>
        </p:txBody>
      </p:sp>
      <p:sp>
        <p:nvSpPr>
          <p:cNvPr id="49167" name="WordArt 15" descr="Narrow vertical"/>
          <p:cNvSpPr>
            <a:spLocks noChangeArrowheads="1" noChangeShapeType="1" noTextEdit="1"/>
          </p:cNvSpPr>
          <p:nvPr/>
        </p:nvSpPr>
        <p:spPr bwMode="auto">
          <a:xfrm>
            <a:off x="5867400" y="3028951"/>
            <a:ext cx="3829050" cy="22002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4014"/>
              </a:avLst>
            </a:prstTxWarp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meH"/>
              </a:rPr>
              <a:t>Tr©n träng c¶m ¬n c¸c thÇy c« gi¸o</a:t>
            </a:r>
          </a:p>
          <a:p>
            <a:pPr algn="ctr"/>
            <a:r>
              <a:rPr lang="pt-B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meH"/>
              </a:rPr>
              <a:t>c¶m ¬n toµn thÓ c¸c em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.VnTimeH"/>
            </a:endParaRPr>
          </a:p>
        </p:txBody>
      </p:sp>
      <p:pic>
        <p:nvPicPr>
          <p:cNvPr id="99335" name="Trai dat nay la cua chung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5013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4290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" fill="hold"/>
                                        <p:tgtEl>
                                          <p:spTgt spid="993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35"/>
                </p:tgtEl>
              </p:cMediaNode>
            </p:audio>
          </p:childTnLst>
        </p:cTn>
      </p:par>
    </p:tnLst>
    <p:bldLst>
      <p:bldP spid="49165" grpId="0" animBg="1"/>
      <p:bldP spid="49166" grpId="0" animBg="1"/>
      <p:bldP spid="491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80" y="1127037"/>
            <a:ext cx="936104" cy="892955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00" y="1519442"/>
            <a:ext cx="793697" cy="757112"/>
          </a:xfrm>
          <a:prstGeom prst="rect">
            <a:avLst/>
          </a:prstGeom>
        </p:spPr>
      </p:pic>
      <p:pic>
        <p:nvPicPr>
          <p:cNvPr id="7" name="Picture 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1275837"/>
            <a:ext cx="865065" cy="825191"/>
          </a:xfrm>
          <a:prstGeom prst="rect">
            <a:avLst/>
          </a:prstGeom>
        </p:spPr>
      </p:pic>
      <p:pic>
        <p:nvPicPr>
          <p:cNvPr id="8" name="Picture 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99" y="3574814"/>
            <a:ext cx="1054968" cy="1006340"/>
          </a:xfrm>
          <a:prstGeom prst="rect">
            <a:avLst/>
          </a:prstGeom>
        </p:spPr>
      </p:pic>
      <p:pic>
        <p:nvPicPr>
          <p:cNvPr id="9" name="Picture 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60" y="4305696"/>
            <a:ext cx="966829" cy="922264"/>
          </a:xfrm>
          <a:prstGeom prst="rect">
            <a:avLst/>
          </a:prstGeom>
        </p:spPr>
      </p:pic>
      <p:pic>
        <p:nvPicPr>
          <p:cNvPr id="12" name="Picture 1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43" y="4266316"/>
            <a:ext cx="1008112" cy="961644"/>
          </a:xfrm>
          <a:prstGeom prst="rect">
            <a:avLst/>
          </a:prstGeom>
        </p:spPr>
      </p:pic>
      <p:pic>
        <p:nvPicPr>
          <p:cNvPr id="13" name="Picture 1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717" y="5465333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en-US" sz="3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815146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3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566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143168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3200" dirty="0" smtClean="0">
                <a:solidFill>
                  <a:schemeClr val="bg1"/>
                </a:solidFill>
                <a:latin typeface="Calibri"/>
              </a:rPr>
              <a:t>T</a:t>
            </a:r>
            <a:r>
              <a:rPr lang="vi-VN" sz="3200" dirty="0" smtClean="0">
                <a:solidFill>
                  <a:schemeClr val="bg1"/>
                </a:solidFill>
                <a:latin typeface="Calibri"/>
              </a:rPr>
              <a:t>ính: (-4) . 7</a:t>
            </a:r>
            <a:endParaRPr lang="en-US" sz="32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307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 smtClean="0">
                <a:solidFill>
                  <a:prstClr val="black"/>
                </a:solidFill>
                <a:latin typeface="Calibri"/>
              </a:rPr>
              <a:t>-28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312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294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6312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91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36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Tính: 7 . (- 4)</a:t>
            </a: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6277372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 smtClean="0">
                <a:latin typeface="Times New Roman" panose="02020603050405020304" pitchFamily="18" charset="0"/>
              </a:rPr>
              <a:t>- 28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312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294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-14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2238677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39171" y="3244334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6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∈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4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83843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3600" dirty="0" smtClean="0">
                <a:solidFill>
                  <a:schemeClr val="bg1"/>
                </a:solidFill>
                <a:latin typeface="Calibri"/>
              </a:rPr>
              <a:t>Tính:[(-3) . 4] . (-5)</a:t>
            </a: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346125" y="3657600"/>
            <a:ext cx="3600400" cy="1267097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60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244595" y="1593670"/>
            <a:ext cx="3735257" cy="146304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200" dirty="0" smtClean="0">
                <a:solidFill>
                  <a:prstClr val="black"/>
                </a:solidFill>
                <a:latin typeface="Calibri"/>
              </a:rPr>
              <a:t>20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334676" y="1593670"/>
            <a:ext cx="3488055" cy="146304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200" dirty="0" smtClean="0">
                <a:solidFill>
                  <a:prstClr val="black"/>
                </a:solidFill>
                <a:latin typeface="Calibri"/>
              </a:rPr>
              <a:t>- 60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6446880" y="36576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3600" dirty="0" smtClean="0">
                <a:solidFill>
                  <a:prstClr val="black"/>
                </a:solidFill>
                <a:latin typeface="Calibri"/>
              </a:rPr>
              <a:t>- 75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117204" y="264581"/>
            <a:ext cx="7889349" cy="114819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3600" dirty="0" smtClean="0">
                <a:solidFill>
                  <a:prstClr val="white"/>
                </a:solidFill>
                <a:latin typeface="Calibri"/>
              </a:rPr>
              <a:t>Tính: (-4) . 7 + (-4) . 3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307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2800" b="1" dirty="0" smtClean="0">
                <a:solidFill>
                  <a:prstClr val="black"/>
                </a:solidFill>
                <a:latin typeface="Calibri"/>
              </a:rPr>
              <a:t>- 40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455715" y="1700808"/>
            <a:ext cx="3735256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2800" b="1" dirty="0" smtClean="0">
                <a:solidFill>
                  <a:prstClr val="black"/>
                </a:solidFill>
                <a:latin typeface="Calibri"/>
              </a:rPr>
              <a:t>40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307614" y="3521227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2800" b="1" dirty="0" smtClean="0">
                <a:solidFill>
                  <a:prstClr val="black"/>
                </a:solidFill>
                <a:latin typeface="Calibri"/>
              </a:rPr>
              <a:t>16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6312024" y="3578662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vi-VN" sz="2800" b="1" dirty="0" smtClean="0">
                <a:solidFill>
                  <a:prstClr val="black"/>
                </a:solidFill>
                <a:latin typeface="Calibri"/>
              </a:rPr>
              <a:t>-16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46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983843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Tính:(-3) . </a:t>
            </a:r>
            <a:r>
              <a:rPr lang="vi-VN" sz="3600" dirty="0">
                <a:solidFill>
                  <a:prstClr val="white"/>
                </a:solidFill>
                <a:latin typeface="Calibri"/>
              </a:rPr>
              <a:t>[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. (-5)]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346125" y="3657600"/>
            <a:ext cx="3600400" cy="1267097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60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244595" y="1593670"/>
            <a:ext cx="3735257" cy="146304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 smtClean="0">
                <a:solidFill>
                  <a:prstClr val="black"/>
                </a:solidFill>
                <a:latin typeface="Calibri"/>
              </a:rPr>
              <a:t>80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2334676" y="1593670"/>
            <a:ext cx="3488055" cy="146304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- 60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6446880" y="36576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- 75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117204" y="264581"/>
            <a:ext cx="7889349" cy="114819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Tính: (-4) . ( 7 +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70" y="5229201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2307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- 40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455715" y="1700808"/>
            <a:ext cx="3735256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7931" y="6925823"/>
            <a:ext cx="609600" cy="609600"/>
          </a:xfrm>
          <a:prstGeom prst="rect">
            <a:avLst/>
          </a:prstGeom>
        </p:spPr>
      </p:pic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7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47280" y="7177577"/>
            <a:ext cx="609600" cy="609600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2307614" y="3521227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6312024" y="3578662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3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673</TotalTime>
  <Words>1232</Words>
  <Application>Microsoft Office PowerPoint</Application>
  <PresentationFormat>Widescreen</PresentationFormat>
  <Paragraphs>212</Paragraphs>
  <Slides>22</Slides>
  <Notes>5</Notes>
  <HiddenSlides>0</HiddenSlides>
  <MMClips>32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.VnTime</vt:lpstr>
      <vt:lpstr>.VnTimeH</vt:lpstr>
      <vt:lpstr>Arial</vt:lpstr>
      <vt:lpstr>Calibri</vt:lpstr>
      <vt:lpstr>Calibri Light</vt:lpstr>
      <vt:lpstr>Cambria Math</vt:lpstr>
      <vt:lpstr>Symbol</vt:lpstr>
      <vt:lpstr>Times New Roman</vt:lpstr>
      <vt:lpstr>VNI-Cooper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 MINH</dc:creator>
  <cp:lastModifiedBy>Admin</cp:lastModifiedBy>
  <cp:revision>59</cp:revision>
  <dcterms:created xsi:type="dcterms:W3CDTF">2021-08-16T09:22:53Z</dcterms:created>
  <dcterms:modified xsi:type="dcterms:W3CDTF">2021-08-19T10:28:53Z</dcterms:modified>
</cp:coreProperties>
</file>