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6" r:id="rId2"/>
    <p:sldId id="267" r:id="rId3"/>
    <p:sldId id="268" r:id="rId4"/>
    <p:sldId id="269" r:id="rId5"/>
    <p:sldId id="270" r:id="rId6"/>
    <p:sldId id="278" r:id="rId7"/>
    <p:sldId id="271" r:id="rId8"/>
    <p:sldId id="272" r:id="rId9"/>
    <p:sldId id="273" r:id="rId10"/>
    <p:sldId id="274" r:id="rId11"/>
    <p:sldId id="275" r:id="rId12"/>
    <p:sldId id="276" r:id="rId13"/>
    <p:sldId id="279" r:id="rId14"/>
    <p:sldId id="277" r:id="rId1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21C"/>
    <a:srgbClr val="002E14"/>
    <a:srgbClr val="001007"/>
    <a:srgbClr val="005C2A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695" autoAdjust="0"/>
  </p:normalViewPr>
  <p:slideViewPr>
    <p:cSldViewPr>
      <p:cViewPr varScale="1">
        <p:scale>
          <a:sx n="101" d="100"/>
          <a:sy n="101" d="100"/>
        </p:scale>
        <p:origin x="293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60AE9D-BFD7-4B16-9394-AC81F831FC41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635B95-59ED-4DD1-A23B-D0AEBBEDC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315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635B95-59ED-4DD1-A23B-D0AEBBEDCF7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831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635B95-59ED-4DD1-A23B-D0AEBBEDCF7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235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635B95-59ED-4DD1-A23B-D0AEBBEDCF7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76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3066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0EED4A5-43D0-4015-8366-E2D3FD2AD332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A36BB4-27E1-4F08-99B9-BBB566960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955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0EED4A5-43D0-4015-8366-E2D3FD2AD332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A36BB4-27E1-4F08-99B9-BBB566960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267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0EED4A5-43D0-4015-8366-E2D3FD2AD332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A36BB4-27E1-4F08-99B9-BBB566960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869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0EED4A5-43D0-4015-8366-E2D3FD2AD332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A36BB4-27E1-4F08-99B9-BBB566960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57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0EED4A5-43D0-4015-8366-E2D3FD2AD332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A36BB4-27E1-4F08-99B9-BBB566960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804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0EED4A5-43D0-4015-8366-E2D3FD2AD332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A36BB4-27E1-4F08-99B9-BBB566960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851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0EED4A5-43D0-4015-8366-E2D3FD2AD332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A36BB4-27E1-4F08-99B9-BBB566960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467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0EED4A5-43D0-4015-8366-E2D3FD2AD332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A36BB4-27E1-4F08-99B9-BBB566960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686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0EED4A5-43D0-4015-8366-E2D3FD2AD332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A36BB4-27E1-4F08-99B9-BBB566960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85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0EED4A5-43D0-4015-8366-E2D3FD2AD332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A36BB4-27E1-4F08-99B9-BBB566960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948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2" y="0"/>
            <a:ext cx="9130748" cy="520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3901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emf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2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43.emf"/><Relationship Id="rId7" Type="http://schemas.openxmlformats.org/officeDocument/2006/relationships/image" Target="../media/image47.png"/><Relationship Id="rId12" Type="http://schemas.openxmlformats.org/officeDocument/2006/relationships/image" Target="../media/image5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6.png"/><Relationship Id="rId11" Type="http://schemas.openxmlformats.org/officeDocument/2006/relationships/image" Target="../media/image51.png"/><Relationship Id="rId5" Type="http://schemas.openxmlformats.org/officeDocument/2006/relationships/image" Target="../media/image45.png"/><Relationship Id="rId10" Type="http://schemas.openxmlformats.org/officeDocument/2006/relationships/image" Target="../media/image50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3" Type="http://schemas.openxmlformats.org/officeDocument/2006/relationships/image" Target="../media/image54.emf"/><Relationship Id="rId7" Type="http://schemas.openxmlformats.org/officeDocument/2006/relationships/image" Target="../media/image5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7.png"/><Relationship Id="rId11" Type="http://schemas.openxmlformats.org/officeDocument/2006/relationships/image" Target="../media/image53.wmf"/><Relationship Id="rId5" Type="http://schemas.openxmlformats.org/officeDocument/2006/relationships/image" Target="../media/image56.png"/><Relationship Id="rId10" Type="http://schemas.openxmlformats.org/officeDocument/2006/relationships/oleObject" Target="../embeddings/oleObject1.bin"/><Relationship Id="rId4" Type="http://schemas.openxmlformats.org/officeDocument/2006/relationships/image" Target="../media/image55.png"/><Relationship Id="rId9" Type="http://schemas.openxmlformats.org/officeDocument/2006/relationships/image" Target="../media/image6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4.png"/><Relationship Id="rId4" Type="http://schemas.openxmlformats.org/officeDocument/2006/relationships/image" Target="../media/image6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7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18.emf"/><Relationship Id="rId5" Type="http://schemas.openxmlformats.org/officeDocument/2006/relationships/image" Target="../media/image12.png"/><Relationship Id="rId10" Type="http://schemas.openxmlformats.org/officeDocument/2006/relationships/image" Target="../media/image17.emf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7" Type="http://schemas.openxmlformats.org/officeDocument/2006/relationships/image" Target="../media/image30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18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../media/image33.emf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11"/>
          <p:cNvSpPr>
            <a:spLocks noChangeArrowheads="1"/>
          </p:cNvSpPr>
          <p:nvPr/>
        </p:nvSpPr>
        <p:spPr bwMode="auto">
          <a:xfrm>
            <a:off x="1900238" y="585788"/>
            <a:ext cx="3417888" cy="3424238"/>
          </a:xfrm>
          <a:prstGeom prst="ellipse">
            <a:avLst/>
          </a:prstGeom>
          <a:noFill/>
          <a:ln w="28575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>
              <a:solidFill>
                <a:schemeClr val="bg1"/>
              </a:solidFill>
            </a:endParaRP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2343150" y="1149350"/>
            <a:ext cx="550863" cy="2703513"/>
          </a:xfrm>
          <a:prstGeom prst="line">
            <a:avLst/>
          </a:prstGeom>
          <a:noFill/>
          <a:ln w="28575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>
              <a:solidFill>
                <a:schemeClr val="bg1"/>
              </a:solidFill>
            </a:endParaRP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2343150" y="1149350"/>
            <a:ext cx="2974975" cy="1193800"/>
          </a:xfrm>
          <a:prstGeom prst="line">
            <a:avLst/>
          </a:prstGeom>
          <a:noFill/>
          <a:ln w="28575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>
              <a:solidFill>
                <a:schemeClr val="bg1"/>
              </a:solidFill>
            </a:endParaRPr>
          </a:p>
        </p:txBody>
      </p:sp>
      <p:grpSp>
        <p:nvGrpSpPr>
          <p:cNvPr id="13" name="Group 17"/>
          <p:cNvGrpSpPr>
            <a:grpSpLocks/>
          </p:cNvGrpSpPr>
          <p:nvPr/>
        </p:nvGrpSpPr>
        <p:grpSpPr bwMode="auto">
          <a:xfrm>
            <a:off x="3579814" y="2268538"/>
            <a:ext cx="407988" cy="536575"/>
            <a:chOff x="2255" y="1429"/>
            <a:chExt cx="257" cy="338"/>
          </a:xfrm>
        </p:grpSpPr>
        <p:sp>
          <p:nvSpPr>
            <p:cNvPr id="26" name="Oval 14"/>
            <p:cNvSpPr>
              <a:spLocks noChangeArrowheads="1"/>
            </p:cNvSpPr>
            <p:nvPr/>
          </p:nvSpPr>
          <p:spPr bwMode="auto">
            <a:xfrm>
              <a:off x="2255" y="1429"/>
              <a:ext cx="37" cy="38"/>
            </a:xfrm>
            <a:prstGeom prst="ellipse">
              <a:avLst/>
            </a:prstGeom>
            <a:solidFill>
              <a:srgbClr val="FF0000"/>
            </a:solidFill>
            <a:ln w="285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>
                <a:solidFill>
                  <a:schemeClr val="bg1"/>
                </a:solidFill>
              </a:endParaRPr>
            </a:p>
          </p:txBody>
        </p:sp>
        <p:sp>
          <p:nvSpPr>
            <p:cNvPr id="27" name="Oval 15"/>
            <p:cNvSpPr>
              <a:spLocks noChangeArrowheads="1"/>
            </p:cNvSpPr>
            <p:nvPr/>
          </p:nvSpPr>
          <p:spPr bwMode="auto">
            <a:xfrm>
              <a:off x="2255" y="1429"/>
              <a:ext cx="37" cy="38"/>
            </a:xfrm>
            <a:prstGeom prst="ellipse">
              <a:avLst/>
            </a:prstGeom>
            <a:noFill/>
            <a:ln w="28575" cap="flat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>
                <a:solidFill>
                  <a:schemeClr val="bg1"/>
                </a:solidFill>
              </a:endParaRPr>
            </a:p>
          </p:txBody>
        </p:sp>
        <p:sp>
          <p:nvSpPr>
            <p:cNvPr id="28" name="Rectangle 16"/>
            <p:cNvSpPr>
              <a:spLocks noChangeArrowheads="1"/>
            </p:cNvSpPr>
            <p:nvPr/>
          </p:nvSpPr>
          <p:spPr bwMode="auto">
            <a:xfrm>
              <a:off x="2348" y="1496"/>
              <a:ext cx="164" cy="27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1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</a:rPr>
                <a:t>O</a:t>
              </a:r>
              <a:endParaRPr kumimoji="0" lang="vi-VN" altLang="vi-VN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</p:grpSp>
      <p:grpSp>
        <p:nvGrpSpPr>
          <p:cNvPr id="14" name="Group 21"/>
          <p:cNvGrpSpPr>
            <a:grpSpLocks/>
          </p:cNvGrpSpPr>
          <p:nvPr/>
        </p:nvGrpSpPr>
        <p:grpSpPr bwMode="auto">
          <a:xfrm>
            <a:off x="5287963" y="2151063"/>
            <a:ext cx="387350" cy="430213"/>
            <a:chOff x="3331" y="1355"/>
            <a:chExt cx="244" cy="271"/>
          </a:xfrm>
        </p:grpSpPr>
        <p:sp>
          <p:nvSpPr>
            <p:cNvPr id="23" name="Oval 18"/>
            <p:cNvSpPr>
              <a:spLocks noChangeArrowheads="1"/>
            </p:cNvSpPr>
            <p:nvPr/>
          </p:nvSpPr>
          <p:spPr bwMode="auto">
            <a:xfrm>
              <a:off x="3331" y="1457"/>
              <a:ext cx="37" cy="38"/>
            </a:xfrm>
            <a:prstGeom prst="ellipse">
              <a:avLst/>
            </a:prstGeom>
            <a:solidFill>
              <a:srgbClr val="FF0000"/>
            </a:solidFill>
            <a:ln w="285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>
                <a:solidFill>
                  <a:schemeClr val="bg1"/>
                </a:solidFill>
              </a:endParaRPr>
            </a:p>
          </p:txBody>
        </p:sp>
        <p:sp>
          <p:nvSpPr>
            <p:cNvPr id="24" name="Oval 19"/>
            <p:cNvSpPr>
              <a:spLocks noChangeArrowheads="1"/>
            </p:cNvSpPr>
            <p:nvPr/>
          </p:nvSpPr>
          <p:spPr bwMode="auto">
            <a:xfrm>
              <a:off x="3331" y="1457"/>
              <a:ext cx="37" cy="38"/>
            </a:xfrm>
            <a:prstGeom prst="ellipse">
              <a:avLst/>
            </a:prstGeom>
            <a:noFill/>
            <a:ln w="28575" cap="flat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>
                <a:solidFill>
                  <a:schemeClr val="bg1"/>
                </a:solidFill>
              </a:endParaRPr>
            </a:p>
          </p:txBody>
        </p:sp>
        <p:sp>
          <p:nvSpPr>
            <p:cNvPr id="25" name="Rectangle 20"/>
            <p:cNvSpPr>
              <a:spLocks noChangeArrowheads="1"/>
            </p:cNvSpPr>
            <p:nvPr/>
          </p:nvSpPr>
          <p:spPr bwMode="auto">
            <a:xfrm>
              <a:off x="3425" y="1355"/>
              <a:ext cx="150" cy="27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1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</a:rPr>
                <a:t>C</a:t>
              </a:r>
              <a:endParaRPr kumimoji="0" lang="vi-VN" altLang="vi-VN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</p:grpSp>
      <p:grpSp>
        <p:nvGrpSpPr>
          <p:cNvPr id="15" name="Group 25"/>
          <p:cNvGrpSpPr>
            <a:grpSpLocks/>
          </p:cNvGrpSpPr>
          <p:nvPr/>
        </p:nvGrpSpPr>
        <p:grpSpPr bwMode="auto">
          <a:xfrm>
            <a:off x="2020885" y="766763"/>
            <a:ext cx="352425" cy="430213"/>
            <a:chOff x="1273" y="483"/>
            <a:chExt cx="222" cy="271"/>
          </a:xfrm>
        </p:grpSpPr>
        <p:sp>
          <p:nvSpPr>
            <p:cNvPr id="20" name="Oval 22"/>
            <p:cNvSpPr>
              <a:spLocks noChangeArrowheads="1"/>
            </p:cNvSpPr>
            <p:nvPr/>
          </p:nvSpPr>
          <p:spPr bwMode="auto">
            <a:xfrm>
              <a:off x="1457" y="705"/>
              <a:ext cx="38" cy="38"/>
            </a:xfrm>
            <a:prstGeom prst="ellipse">
              <a:avLst/>
            </a:prstGeom>
            <a:solidFill>
              <a:srgbClr val="FF0000"/>
            </a:solidFill>
            <a:ln w="285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>
                <a:solidFill>
                  <a:schemeClr val="bg1"/>
                </a:solidFill>
              </a:endParaRPr>
            </a:p>
          </p:txBody>
        </p:sp>
        <p:sp>
          <p:nvSpPr>
            <p:cNvPr id="21" name="Oval 23"/>
            <p:cNvSpPr>
              <a:spLocks noChangeArrowheads="1"/>
            </p:cNvSpPr>
            <p:nvPr/>
          </p:nvSpPr>
          <p:spPr bwMode="auto">
            <a:xfrm>
              <a:off x="1457" y="705"/>
              <a:ext cx="38" cy="38"/>
            </a:xfrm>
            <a:prstGeom prst="ellipse">
              <a:avLst/>
            </a:prstGeom>
            <a:noFill/>
            <a:ln w="28575" cap="flat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>
                <a:solidFill>
                  <a:schemeClr val="bg1"/>
                </a:solidFill>
              </a:endParaRPr>
            </a:p>
          </p:txBody>
        </p:sp>
        <p:sp>
          <p:nvSpPr>
            <p:cNvPr id="22" name="Rectangle 24"/>
            <p:cNvSpPr>
              <a:spLocks noChangeArrowheads="1"/>
            </p:cNvSpPr>
            <p:nvPr/>
          </p:nvSpPr>
          <p:spPr bwMode="auto">
            <a:xfrm>
              <a:off x="1273" y="483"/>
              <a:ext cx="138" cy="27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1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</a:rPr>
                <a:t>A</a:t>
              </a:r>
              <a:endParaRPr kumimoji="0" lang="vi-VN" altLang="vi-VN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</p:grpSp>
      <p:grpSp>
        <p:nvGrpSpPr>
          <p:cNvPr id="16" name="Group 29"/>
          <p:cNvGrpSpPr>
            <a:grpSpLocks/>
          </p:cNvGrpSpPr>
          <p:nvPr/>
        </p:nvGrpSpPr>
        <p:grpSpPr bwMode="auto">
          <a:xfrm>
            <a:off x="2628901" y="3822700"/>
            <a:ext cx="293688" cy="498475"/>
            <a:chOff x="1656" y="2408"/>
            <a:chExt cx="185" cy="314"/>
          </a:xfrm>
        </p:grpSpPr>
        <p:sp>
          <p:nvSpPr>
            <p:cNvPr id="17" name="Oval 26"/>
            <p:cNvSpPr>
              <a:spLocks noChangeArrowheads="1"/>
            </p:cNvSpPr>
            <p:nvPr/>
          </p:nvSpPr>
          <p:spPr bwMode="auto">
            <a:xfrm>
              <a:off x="1804" y="2408"/>
              <a:ext cx="37" cy="38"/>
            </a:xfrm>
            <a:prstGeom prst="ellipse">
              <a:avLst/>
            </a:prstGeom>
            <a:solidFill>
              <a:srgbClr val="FF0000"/>
            </a:solidFill>
            <a:ln w="285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>
                <a:solidFill>
                  <a:schemeClr val="bg1"/>
                </a:solidFill>
              </a:endParaRPr>
            </a:p>
          </p:txBody>
        </p:sp>
        <p:sp>
          <p:nvSpPr>
            <p:cNvPr id="18" name="Oval 27"/>
            <p:cNvSpPr>
              <a:spLocks noChangeArrowheads="1"/>
            </p:cNvSpPr>
            <p:nvPr/>
          </p:nvSpPr>
          <p:spPr bwMode="auto">
            <a:xfrm>
              <a:off x="1804" y="2408"/>
              <a:ext cx="37" cy="38"/>
            </a:xfrm>
            <a:prstGeom prst="ellipse">
              <a:avLst/>
            </a:prstGeom>
            <a:noFill/>
            <a:ln w="28575" cap="flat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>
                <a:solidFill>
                  <a:schemeClr val="bg1"/>
                </a:solidFill>
              </a:endParaRPr>
            </a:p>
          </p:txBody>
        </p:sp>
        <p:sp>
          <p:nvSpPr>
            <p:cNvPr id="19" name="Rectangle 28"/>
            <p:cNvSpPr>
              <a:spLocks noChangeArrowheads="1"/>
            </p:cNvSpPr>
            <p:nvPr/>
          </p:nvSpPr>
          <p:spPr bwMode="auto">
            <a:xfrm>
              <a:off x="1656" y="2451"/>
              <a:ext cx="138" cy="27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1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</a:rPr>
                <a:t>B</a:t>
              </a:r>
              <a:endParaRPr kumimoji="0" lang="vi-VN" altLang="vi-VN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</p:grpSp>
      <p:sp>
        <p:nvSpPr>
          <p:cNvPr id="34" name="Arc 33"/>
          <p:cNvSpPr/>
          <p:nvPr/>
        </p:nvSpPr>
        <p:spPr>
          <a:xfrm rot="6340588">
            <a:off x="2256152" y="1059657"/>
            <a:ext cx="350840" cy="304800"/>
          </a:xfrm>
          <a:prstGeom prst="arc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8406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81000" y="666750"/>
                <a:ext cx="571500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c. Góc nội tiếp </a:t>
                </a:r>
                <a:r>
                  <a:rPr lang="en-US" sz="32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(nhỏ hơn hoặc bằng 90</a:t>
                </a:r>
                <a14:m>
                  <m:oMath xmlns:m="http://schemas.openxmlformats.org/officeDocument/2006/math">
                    <m:r>
                      <a:rPr lang="en-US" sz="320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r>
                  <a:rPr lang="en-US" sz="32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có số đo bằng nửa số đo của góc ở tâm cùng chắn một cung.</a:t>
                </a:r>
                <a:endParaRPr lang="en-US" sz="32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666750"/>
                <a:ext cx="5715000" cy="2062103"/>
              </a:xfrm>
              <a:prstGeom prst="rect">
                <a:avLst/>
              </a:prstGeom>
              <a:blipFill>
                <a:blip r:embed="rId2"/>
                <a:stretch>
                  <a:fillRect l="-2775" t="-4130" r="-213" b="-826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3031" y="170963"/>
            <a:ext cx="2035368" cy="2312918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6" name="TextBox 5"/>
          <p:cNvSpPr txBox="1"/>
          <p:nvPr/>
        </p:nvSpPr>
        <p:spPr>
          <a:xfrm>
            <a:off x="347031" y="3105150"/>
            <a:ext cx="6096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Góc nội tiếp chắn </a:t>
            </a:r>
            <a:r>
              <a:rPr lang="en-US" sz="32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nửa đường tròn là góc vuông.</a:t>
            </a:r>
            <a:endParaRPr lang="en-US" sz="32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3031" y="2483881"/>
            <a:ext cx="2035368" cy="2405435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498069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5074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</a:t>
            </a:r>
            <a:r>
              <a:rPr lang="en-US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1434" y="645231"/>
            <a:ext cx="2933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 đáp án đúng </a:t>
            </a:r>
            <a:endParaRPr lang="en-US" sz="2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977742"/>
            <a:ext cx="39629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vẽ. Khi đó số đo </a:t>
            </a:r>
            <a:endParaRPr lang="en-US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 bằng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1567" y="1967037"/>
            <a:ext cx="2432799" cy="2898755"/>
          </a:xfrm>
          <a:prstGeom prst="rect">
            <a:avLst/>
          </a:prstGeom>
          <a:solidFill>
            <a:schemeClr val="bg2"/>
          </a:solidFill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668780" y="1967038"/>
                <a:ext cx="101662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A.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56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sz="24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80" y="1967038"/>
                <a:ext cx="1016625" cy="461665"/>
              </a:xfrm>
              <a:prstGeom prst="rect">
                <a:avLst/>
              </a:prstGeom>
              <a:blipFill>
                <a:blip r:embed="rId4"/>
                <a:stretch>
                  <a:fillRect l="-9639" t="-10667" r="-1205" b="-3066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668780" y="2395985"/>
                <a:ext cx="11689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B.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124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sz="24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80" y="2395985"/>
                <a:ext cx="1168910" cy="461665"/>
              </a:xfrm>
              <a:prstGeom prst="rect">
                <a:avLst/>
              </a:prstGeom>
              <a:blipFill>
                <a:blip r:embed="rId5"/>
                <a:stretch>
                  <a:fillRect l="-8377" t="-10526" r="-1047" b="-2894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668780" y="2824932"/>
                <a:ext cx="11689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C.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112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sz="24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80" y="2824932"/>
                <a:ext cx="1168910" cy="461665"/>
              </a:xfrm>
              <a:prstGeom prst="rect">
                <a:avLst/>
              </a:prstGeom>
              <a:blipFill>
                <a:blip r:embed="rId6"/>
                <a:stretch>
                  <a:fillRect l="-8377" t="-10526" r="-1047" b="-2894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668780" y="3253879"/>
                <a:ext cx="11865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D.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248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sz="24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80" y="3253879"/>
                <a:ext cx="1186543" cy="461665"/>
              </a:xfrm>
              <a:prstGeom prst="rect">
                <a:avLst/>
              </a:prstGeom>
              <a:blipFill>
                <a:blip r:embed="rId7"/>
                <a:stretch>
                  <a:fillRect l="-8247" t="-10526" r="-1031" b="-2894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4572000" y="250740"/>
            <a:ext cx="76200" cy="475941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610100" y="977742"/>
            <a:ext cx="38090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Cho hình vẽ. Khi đó số đo </a:t>
            </a:r>
            <a:endParaRPr lang="en-US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 bằng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4741918" y="1983157"/>
                <a:ext cx="11865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A.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110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sz="24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1918" y="1983157"/>
                <a:ext cx="1186543" cy="461665"/>
              </a:xfrm>
              <a:prstGeom prst="rect">
                <a:avLst/>
              </a:prstGeom>
              <a:blipFill>
                <a:blip r:embed="rId8"/>
                <a:stretch>
                  <a:fillRect l="-8205" t="-10526" r="-513" b="-2894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4741918" y="2412104"/>
                <a:ext cx="99899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B.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55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sz="24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1918" y="2412104"/>
                <a:ext cx="998991" cy="461665"/>
              </a:xfrm>
              <a:prstGeom prst="rect">
                <a:avLst/>
              </a:prstGeom>
              <a:blipFill>
                <a:blip r:embed="rId9"/>
                <a:stretch>
                  <a:fillRect l="-9756" t="-10667" r="-610" b="-3066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4741918" y="2841051"/>
                <a:ext cx="99899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C.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70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sz="24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1918" y="2841051"/>
                <a:ext cx="998991" cy="461665"/>
              </a:xfrm>
              <a:prstGeom prst="rect">
                <a:avLst/>
              </a:prstGeom>
              <a:blipFill>
                <a:blip r:embed="rId10"/>
                <a:stretch>
                  <a:fillRect l="-9756" t="-10526" r="-610" b="-2894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4741918" y="3269998"/>
                <a:ext cx="11865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D.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250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sz="24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1918" y="3269998"/>
                <a:ext cx="1186543" cy="461665"/>
              </a:xfrm>
              <a:prstGeom prst="rect">
                <a:avLst/>
              </a:prstGeom>
              <a:blipFill>
                <a:blip r:embed="rId11"/>
                <a:stretch>
                  <a:fillRect l="-8205" t="-10526" r="-513" b="-2894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Picture 1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257126" y="1985835"/>
            <a:ext cx="2353474" cy="2804237"/>
          </a:xfrm>
          <a:prstGeom prst="rect">
            <a:avLst/>
          </a:prstGeom>
          <a:solidFill>
            <a:schemeClr val="bg2"/>
          </a:solidFill>
        </p:spPr>
      </p:pic>
      <p:sp>
        <p:nvSpPr>
          <p:cNvPr id="18" name="Oval 17"/>
          <p:cNvSpPr/>
          <p:nvPr/>
        </p:nvSpPr>
        <p:spPr>
          <a:xfrm>
            <a:off x="4741918" y="2430242"/>
            <a:ext cx="439682" cy="42740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9" name="Oval 18"/>
          <p:cNvSpPr/>
          <p:nvPr/>
        </p:nvSpPr>
        <p:spPr>
          <a:xfrm>
            <a:off x="689937" y="2884449"/>
            <a:ext cx="376863" cy="4191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61281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  <p:bldP spid="8" grpId="0"/>
      <p:bldP spid="9" grpId="0"/>
      <p:bldP spid="12" grpId="0"/>
      <p:bldP spid="13" grpId="0"/>
      <p:bldP spid="14" grpId="0"/>
      <p:bldP spid="15" grpId="0"/>
      <p:bldP spid="16" grpId="0"/>
      <p:bldP spid="18" grpId="0" animBg="1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3973" y="1754680"/>
            <a:ext cx="2328972" cy="2569670"/>
          </a:xfrm>
          <a:prstGeom prst="rect">
            <a:avLst/>
          </a:prstGeom>
          <a:solidFill>
            <a:schemeClr val="bg1"/>
          </a:solidFill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14948" y="361950"/>
                <a:ext cx="3923652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 Cho hình vẽ. Biết góc BAC </a:t>
                </a:r>
                <a:endParaRPr lang="en-US" sz="24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 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 đo là 58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Khi đó số đo góc BDC bằng</a:t>
                </a:r>
                <a:endParaRPr lang="en-US" sz="24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948" y="361950"/>
                <a:ext cx="3923652" cy="1200329"/>
              </a:xfrm>
              <a:prstGeom prst="rect">
                <a:avLst/>
              </a:prstGeom>
              <a:blipFill>
                <a:blip r:embed="rId4"/>
                <a:stretch>
                  <a:fillRect l="-2484" t="-4061" r="-2484" b="-1066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41494" y="1925419"/>
                <a:ext cx="101662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A.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58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sz="24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494" y="1925419"/>
                <a:ext cx="1016625" cy="461665"/>
              </a:xfrm>
              <a:prstGeom prst="rect">
                <a:avLst/>
              </a:prstGeom>
              <a:blipFill>
                <a:blip r:embed="rId5"/>
                <a:stretch>
                  <a:fillRect l="-9639" t="-10526" r="-1205" b="-2894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241494" y="2354366"/>
                <a:ext cx="11689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B.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116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sz="24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494" y="2354366"/>
                <a:ext cx="1168910" cy="461665"/>
              </a:xfrm>
              <a:prstGeom prst="rect">
                <a:avLst/>
              </a:prstGeom>
              <a:blipFill>
                <a:blip r:embed="rId6"/>
                <a:stretch>
                  <a:fillRect l="-8377" t="-10526" r="-1047" b="-2894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241494" y="2783313"/>
                <a:ext cx="11689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C.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122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sz="24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494" y="2783313"/>
                <a:ext cx="1168910" cy="461665"/>
              </a:xfrm>
              <a:prstGeom prst="rect">
                <a:avLst/>
              </a:prstGeom>
              <a:blipFill>
                <a:blip r:embed="rId7"/>
                <a:stretch>
                  <a:fillRect l="-8377" t="-10667" r="-1047" b="-3066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241494" y="3212260"/>
                <a:ext cx="11865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D.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244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sz="24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494" y="3212260"/>
                <a:ext cx="1186543" cy="461665"/>
              </a:xfrm>
              <a:prstGeom prst="rect">
                <a:avLst/>
              </a:prstGeom>
              <a:blipFill>
                <a:blip r:embed="rId8"/>
                <a:stretch>
                  <a:fillRect l="-8247" t="-10526" r="-1031" b="-2894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val 10"/>
          <p:cNvSpPr/>
          <p:nvPr/>
        </p:nvSpPr>
        <p:spPr>
          <a:xfrm>
            <a:off x="254651" y="1981371"/>
            <a:ext cx="389810" cy="41080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2714156" y="2302817"/>
                <a:ext cx="71678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58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sz="2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4156" y="2302817"/>
                <a:ext cx="716785" cy="461665"/>
              </a:xfrm>
              <a:prstGeom prst="rect">
                <a:avLst/>
              </a:prstGeom>
              <a:blipFill>
                <a:blip r:embed="rId9"/>
                <a:stretch>
                  <a:fillRect l="-12712" t="-10667" b="-3066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9606076"/>
              </p:ext>
            </p:extLst>
          </p:nvPr>
        </p:nvGraphicFramePr>
        <p:xfrm>
          <a:off x="2065649" y="2610124"/>
          <a:ext cx="134938" cy="2099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10" imgW="114120" imgH="177480" progId="Equation.DSMT4">
                  <p:embed/>
                </p:oleObj>
              </mc:Choice>
              <mc:Fallback>
                <p:oleObj name="Equation" r:id="rId10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065649" y="2610124"/>
                        <a:ext cx="134938" cy="2099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8143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 animBg="1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14267" y="285749"/>
            <a:ext cx="74343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Cho hình vẽ. Biết P là điểm chính giữa của cung QR. Khi đó 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1671151"/>
            <a:ext cx="13822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A. </a:t>
            </a:r>
            <a:endParaRPr lang="en-US" sz="32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378277" y="1644313"/>
                <a:ext cx="3741230" cy="6013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32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𝑃𝑄𝑅</m:t>
                          </m:r>
                        </m:e>
                      </m:acc>
                      <m:r>
                        <a:rPr lang="en-US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acc>
                        <m:accPr>
                          <m:chr m:val="̂"/>
                          <m:ctrlPr>
                            <a:rPr lang="en-US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𝑃𝑅𝑄</m:t>
                          </m:r>
                        </m:e>
                      </m:acc>
                    </m:oMath>
                  </m:oMathPara>
                </a14:m>
                <a:endParaRPr lang="en-US" sz="32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277" y="1644313"/>
                <a:ext cx="3741230" cy="60138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609599" y="2195575"/>
            <a:ext cx="13822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B. </a:t>
            </a:r>
            <a:endParaRPr lang="en-US" sz="32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403677" y="2196102"/>
                <a:ext cx="3741230" cy="6013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32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𝑃𝑄𝑅</m:t>
                          </m:r>
                        </m:e>
                      </m:acc>
                      <m:r>
                        <a:rPr lang="en-US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acc>
                        <m:accPr>
                          <m:chr m:val="̂"/>
                          <m:ctrlPr>
                            <a:rPr lang="en-US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𝑃𝑅𝑄</m:t>
                          </m:r>
                        </m:e>
                      </m:acc>
                    </m:oMath>
                  </m:oMathPara>
                </a14:m>
                <a:endParaRPr lang="en-US" sz="32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677" y="2196102"/>
                <a:ext cx="3741230" cy="6013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18602" y="2714457"/>
            <a:ext cx="1194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chemeClr val="bg1"/>
                </a:solidFill>
              </a:rPr>
              <a:t>C</a:t>
            </a:r>
            <a:r>
              <a:rPr lang="en-US" sz="3200" smtClean="0">
                <a:solidFill>
                  <a:schemeClr val="bg1"/>
                </a:solidFill>
              </a:rPr>
              <a:t>. </a:t>
            </a:r>
            <a:endParaRPr lang="en-US" sz="320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429077" y="2685079"/>
                <a:ext cx="3741230" cy="6013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32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𝑃𝑄𝑅</m:t>
                          </m:r>
                        </m:e>
                      </m:acc>
                      <m:r>
                        <a:rPr lang="en-US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n-US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𝑃𝑅𝑄</m:t>
                          </m:r>
                        </m:e>
                      </m:acc>
                    </m:oMath>
                  </m:oMathPara>
                </a14:m>
                <a:endParaRPr lang="en-US" sz="32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077" y="2685079"/>
                <a:ext cx="3741230" cy="60138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631513" y="3229649"/>
            <a:ext cx="1194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chemeClr val="bg1"/>
                </a:solidFill>
              </a:rPr>
              <a:t>D. </a:t>
            </a:r>
            <a:endParaRPr lang="en-US" sz="320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950296" y="3250240"/>
                <a:ext cx="2647992" cy="6013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32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𝑄𝑃𝑅</m:t>
                          </m:r>
                        </m:e>
                      </m:acc>
                      <m:r>
                        <a:rPr lang="en-US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acc>
                        <m:accPr>
                          <m:chr m:val="̂"/>
                          <m:ctrlPr>
                            <a:rPr lang="en-US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𝑃𝑅𝑄</m:t>
                          </m:r>
                        </m:e>
                      </m:acc>
                    </m:oMath>
                  </m:oMathPara>
                </a14:m>
                <a:endParaRPr lang="en-US" sz="32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296" y="3250240"/>
                <a:ext cx="2647992" cy="60138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Oval 12"/>
          <p:cNvSpPr/>
          <p:nvPr/>
        </p:nvSpPr>
        <p:spPr>
          <a:xfrm>
            <a:off x="584199" y="2778136"/>
            <a:ext cx="600276" cy="49340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grpSp>
        <p:nvGrpSpPr>
          <p:cNvPr id="37" name="Group 36"/>
          <p:cNvGrpSpPr/>
          <p:nvPr/>
        </p:nvGrpSpPr>
        <p:grpSpPr>
          <a:xfrm>
            <a:off x="4409445" y="1047750"/>
            <a:ext cx="3368686" cy="3094038"/>
            <a:chOff x="4409445" y="1047750"/>
            <a:chExt cx="3368686" cy="3094038"/>
          </a:xfrm>
        </p:grpSpPr>
        <p:sp>
          <p:nvSpPr>
            <p:cNvPr id="16" name="Oval 5"/>
            <p:cNvSpPr>
              <a:spLocks noChangeArrowheads="1"/>
            </p:cNvSpPr>
            <p:nvPr/>
          </p:nvSpPr>
          <p:spPr bwMode="auto">
            <a:xfrm>
              <a:off x="4788857" y="1492250"/>
              <a:ext cx="2673350" cy="2649538"/>
            </a:xfrm>
            <a:prstGeom prst="ellipse">
              <a:avLst/>
            </a:prstGeom>
            <a:noFill/>
            <a:ln w="38100" cap="flat">
              <a:solidFill>
                <a:schemeClr val="bg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>
                <a:solidFill>
                  <a:schemeClr val="bg1"/>
                </a:solidFill>
              </a:endParaRPr>
            </a:p>
          </p:txBody>
        </p:sp>
        <p:sp>
          <p:nvSpPr>
            <p:cNvPr id="17" name="Line 6"/>
            <p:cNvSpPr>
              <a:spLocks noChangeShapeType="1"/>
            </p:cNvSpPr>
            <p:nvPr/>
          </p:nvSpPr>
          <p:spPr bwMode="auto">
            <a:xfrm>
              <a:off x="4788857" y="2817812"/>
              <a:ext cx="2673350" cy="0"/>
            </a:xfrm>
            <a:prstGeom prst="line">
              <a:avLst/>
            </a:prstGeom>
            <a:noFill/>
            <a:ln w="38100" cap="flat">
              <a:solidFill>
                <a:schemeClr val="bg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>
                <a:solidFill>
                  <a:schemeClr val="bg1"/>
                </a:solidFill>
              </a:endParaRPr>
            </a:p>
          </p:txBody>
        </p:sp>
        <p:sp>
          <p:nvSpPr>
            <p:cNvPr id="18" name="Line 7"/>
            <p:cNvSpPr>
              <a:spLocks noChangeShapeType="1"/>
            </p:cNvSpPr>
            <p:nvPr/>
          </p:nvSpPr>
          <p:spPr bwMode="auto">
            <a:xfrm flipH="1">
              <a:off x="4788857" y="1492250"/>
              <a:ext cx="1336675" cy="1325563"/>
            </a:xfrm>
            <a:prstGeom prst="line">
              <a:avLst/>
            </a:prstGeom>
            <a:noFill/>
            <a:ln w="38100" cap="flat">
              <a:solidFill>
                <a:schemeClr val="bg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>
                <a:solidFill>
                  <a:schemeClr val="bg1"/>
                </a:solidFill>
              </a:endParaRPr>
            </a:p>
          </p:txBody>
        </p:sp>
        <p:sp>
          <p:nvSpPr>
            <p:cNvPr id="19" name="Line 8"/>
            <p:cNvSpPr>
              <a:spLocks noChangeShapeType="1"/>
            </p:cNvSpPr>
            <p:nvPr/>
          </p:nvSpPr>
          <p:spPr bwMode="auto">
            <a:xfrm>
              <a:off x="6125532" y="1492250"/>
              <a:ext cx="1336675" cy="1325563"/>
            </a:xfrm>
            <a:prstGeom prst="line">
              <a:avLst/>
            </a:prstGeom>
            <a:noFill/>
            <a:ln w="38100" cap="flat">
              <a:solidFill>
                <a:schemeClr val="bg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>
                <a:solidFill>
                  <a:schemeClr val="bg1"/>
                </a:solidFill>
              </a:endParaRPr>
            </a:p>
          </p:txBody>
        </p:sp>
        <p:grpSp>
          <p:nvGrpSpPr>
            <p:cNvPr id="20" name="Group 12"/>
            <p:cNvGrpSpPr>
              <a:grpSpLocks/>
            </p:cNvGrpSpPr>
            <p:nvPr/>
          </p:nvGrpSpPr>
          <p:grpSpPr bwMode="auto">
            <a:xfrm>
              <a:off x="5985823" y="1047750"/>
              <a:ext cx="203200" cy="473075"/>
              <a:chOff x="3780" y="776"/>
              <a:chExt cx="128" cy="298"/>
            </a:xfrm>
          </p:grpSpPr>
          <p:sp>
            <p:nvSpPr>
              <p:cNvPr id="33" name="Oval 9"/>
              <p:cNvSpPr>
                <a:spLocks noChangeArrowheads="1"/>
              </p:cNvSpPr>
              <p:nvPr/>
            </p:nvSpPr>
            <p:spPr bwMode="auto">
              <a:xfrm>
                <a:off x="3850" y="1038"/>
                <a:ext cx="36" cy="36"/>
              </a:xfrm>
              <a:prstGeom prst="ellipse">
                <a:avLst/>
              </a:prstGeom>
              <a:solidFill>
                <a:srgbClr val="FF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vi-VN">
                  <a:solidFill>
                    <a:schemeClr val="bg1"/>
                  </a:solidFill>
                </a:endParaRPr>
              </a:p>
            </p:txBody>
          </p:sp>
          <p:sp>
            <p:nvSpPr>
              <p:cNvPr id="34" name="Oval 10"/>
              <p:cNvSpPr>
                <a:spLocks noChangeArrowheads="1"/>
              </p:cNvSpPr>
              <p:nvPr/>
            </p:nvSpPr>
            <p:spPr bwMode="auto">
              <a:xfrm>
                <a:off x="3850" y="1038"/>
                <a:ext cx="36" cy="36"/>
              </a:xfrm>
              <a:prstGeom prst="ellipse">
                <a:avLst/>
              </a:pr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vi-VN">
                  <a:solidFill>
                    <a:schemeClr val="bg1"/>
                  </a:solidFill>
                </a:endParaRPr>
              </a:p>
            </p:txBody>
          </p:sp>
          <p:sp>
            <p:nvSpPr>
              <p:cNvPr id="35" name="Rectangle 11"/>
              <p:cNvSpPr>
                <a:spLocks noChangeArrowheads="1"/>
              </p:cNvSpPr>
              <p:nvPr/>
            </p:nvSpPr>
            <p:spPr bwMode="auto">
              <a:xfrm>
                <a:off x="3780" y="776"/>
                <a:ext cx="12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vi-VN" altLang="vi-VN" sz="2600" b="0" i="1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</a:rPr>
                  <a:t>P</a:t>
                </a:r>
                <a:endParaRPr kumimoji="0" lang="vi-VN" altLang="vi-VN" sz="18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</p:grpSp>
        <p:grpSp>
          <p:nvGrpSpPr>
            <p:cNvPr id="21" name="Group 16"/>
            <p:cNvGrpSpPr>
              <a:grpSpLocks/>
            </p:cNvGrpSpPr>
            <p:nvPr/>
          </p:nvGrpSpPr>
          <p:grpSpPr bwMode="auto">
            <a:xfrm>
              <a:off x="5998537" y="2789237"/>
              <a:ext cx="239713" cy="498475"/>
              <a:chOff x="3788" y="1873"/>
              <a:chExt cx="151" cy="314"/>
            </a:xfrm>
          </p:grpSpPr>
          <p:sp>
            <p:nvSpPr>
              <p:cNvPr id="30" name="Oval 13"/>
              <p:cNvSpPr>
                <a:spLocks noChangeArrowheads="1"/>
              </p:cNvSpPr>
              <p:nvPr/>
            </p:nvSpPr>
            <p:spPr bwMode="auto">
              <a:xfrm>
                <a:off x="3850" y="1873"/>
                <a:ext cx="36" cy="35"/>
              </a:xfrm>
              <a:prstGeom prst="ellipse">
                <a:avLst/>
              </a:prstGeom>
              <a:solidFill>
                <a:srgbClr val="FF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vi-VN">
                  <a:solidFill>
                    <a:schemeClr val="bg1"/>
                  </a:solidFill>
                </a:endParaRPr>
              </a:p>
            </p:txBody>
          </p:sp>
          <p:sp>
            <p:nvSpPr>
              <p:cNvPr id="31" name="Oval 14"/>
              <p:cNvSpPr>
                <a:spLocks noChangeArrowheads="1"/>
              </p:cNvSpPr>
              <p:nvPr/>
            </p:nvSpPr>
            <p:spPr bwMode="auto">
              <a:xfrm>
                <a:off x="3850" y="1873"/>
                <a:ext cx="36" cy="35"/>
              </a:xfrm>
              <a:prstGeom prst="ellipse">
                <a:avLst/>
              </a:pr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vi-VN">
                  <a:solidFill>
                    <a:schemeClr val="bg1"/>
                  </a:solidFill>
                </a:endParaRPr>
              </a:p>
            </p:txBody>
          </p:sp>
          <p:sp>
            <p:nvSpPr>
              <p:cNvPr id="32" name="Rectangle 15"/>
              <p:cNvSpPr>
                <a:spLocks noChangeArrowheads="1"/>
              </p:cNvSpPr>
              <p:nvPr/>
            </p:nvSpPr>
            <p:spPr bwMode="auto">
              <a:xfrm>
                <a:off x="3788" y="1935"/>
                <a:ext cx="151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vi-VN" altLang="vi-VN" sz="2600" b="0" i="1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</a:rPr>
                  <a:t>O</a:t>
                </a:r>
                <a:endParaRPr kumimoji="0" lang="vi-VN" altLang="vi-VN" sz="18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</p:grpSp>
        <p:grpSp>
          <p:nvGrpSpPr>
            <p:cNvPr id="22" name="Group 20"/>
            <p:cNvGrpSpPr>
              <a:grpSpLocks/>
            </p:cNvGrpSpPr>
            <p:nvPr/>
          </p:nvGrpSpPr>
          <p:grpSpPr bwMode="auto">
            <a:xfrm>
              <a:off x="4409445" y="2733675"/>
              <a:ext cx="407988" cy="400050"/>
              <a:chOff x="2787" y="1838"/>
              <a:chExt cx="257" cy="252"/>
            </a:xfrm>
          </p:grpSpPr>
          <p:sp>
            <p:nvSpPr>
              <p:cNvPr id="27" name="Oval 17"/>
              <p:cNvSpPr>
                <a:spLocks noChangeArrowheads="1"/>
              </p:cNvSpPr>
              <p:nvPr/>
            </p:nvSpPr>
            <p:spPr bwMode="auto">
              <a:xfrm>
                <a:off x="3008" y="1873"/>
                <a:ext cx="36" cy="35"/>
              </a:xfrm>
              <a:prstGeom prst="ellipse">
                <a:avLst/>
              </a:prstGeom>
              <a:solidFill>
                <a:srgbClr val="FF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vi-VN">
                  <a:solidFill>
                    <a:schemeClr val="bg1"/>
                  </a:solidFill>
                </a:endParaRPr>
              </a:p>
            </p:txBody>
          </p:sp>
          <p:sp>
            <p:nvSpPr>
              <p:cNvPr id="28" name="Oval 18"/>
              <p:cNvSpPr>
                <a:spLocks noChangeArrowheads="1"/>
              </p:cNvSpPr>
              <p:nvPr/>
            </p:nvSpPr>
            <p:spPr bwMode="auto">
              <a:xfrm>
                <a:off x="3008" y="1873"/>
                <a:ext cx="36" cy="35"/>
              </a:xfrm>
              <a:prstGeom prst="ellipse">
                <a:avLst/>
              </a:pr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vi-VN">
                  <a:solidFill>
                    <a:schemeClr val="bg1"/>
                  </a:solidFill>
                </a:endParaRPr>
              </a:p>
            </p:txBody>
          </p:sp>
          <p:sp>
            <p:nvSpPr>
              <p:cNvPr id="29" name="Rectangle 19"/>
              <p:cNvSpPr>
                <a:spLocks noChangeArrowheads="1"/>
              </p:cNvSpPr>
              <p:nvPr/>
            </p:nvSpPr>
            <p:spPr bwMode="auto">
              <a:xfrm>
                <a:off x="2787" y="1838"/>
                <a:ext cx="151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vi-VN" altLang="vi-VN" sz="2600" b="0" i="1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</a:rPr>
                  <a:t>Q</a:t>
                </a:r>
                <a:endParaRPr kumimoji="0" lang="vi-VN" altLang="vi-VN" sz="18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</p:grpSp>
        <p:grpSp>
          <p:nvGrpSpPr>
            <p:cNvPr id="23" name="Group 24"/>
            <p:cNvGrpSpPr>
              <a:grpSpLocks/>
            </p:cNvGrpSpPr>
            <p:nvPr/>
          </p:nvGrpSpPr>
          <p:grpSpPr bwMode="auto">
            <a:xfrm>
              <a:off x="7433643" y="2635250"/>
              <a:ext cx="344488" cy="400050"/>
              <a:chOff x="4692" y="1776"/>
              <a:chExt cx="217" cy="252"/>
            </a:xfrm>
          </p:grpSpPr>
          <p:sp>
            <p:nvSpPr>
              <p:cNvPr id="24" name="Oval 21"/>
              <p:cNvSpPr>
                <a:spLocks noChangeArrowheads="1"/>
              </p:cNvSpPr>
              <p:nvPr/>
            </p:nvSpPr>
            <p:spPr bwMode="auto">
              <a:xfrm>
                <a:off x="4692" y="1873"/>
                <a:ext cx="36" cy="35"/>
              </a:xfrm>
              <a:prstGeom prst="ellipse">
                <a:avLst/>
              </a:prstGeom>
              <a:solidFill>
                <a:srgbClr val="FF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vi-VN">
                  <a:solidFill>
                    <a:schemeClr val="bg1"/>
                  </a:solidFill>
                </a:endParaRPr>
              </a:p>
            </p:txBody>
          </p:sp>
          <p:sp>
            <p:nvSpPr>
              <p:cNvPr id="25" name="Oval 22"/>
              <p:cNvSpPr>
                <a:spLocks noChangeArrowheads="1"/>
              </p:cNvSpPr>
              <p:nvPr/>
            </p:nvSpPr>
            <p:spPr bwMode="auto">
              <a:xfrm>
                <a:off x="4692" y="1873"/>
                <a:ext cx="36" cy="35"/>
              </a:xfrm>
              <a:prstGeom prst="ellipse">
                <a:avLst/>
              </a:prstGeom>
              <a:noFill/>
              <a:ln w="14288" cap="flat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vi-VN">
                  <a:solidFill>
                    <a:schemeClr val="bg1"/>
                  </a:solidFill>
                </a:endParaRPr>
              </a:p>
            </p:txBody>
          </p:sp>
          <p:sp>
            <p:nvSpPr>
              <p:cNvPr id="26" name="Rectangle 23"/>
              <p:cNvSpPr>
                <a:spLocks noChangeArrowheads="1"/>
              </p:cNvSpPr>
              <p:nvPr/>
            </p:nvSpPr>
            <p:spPr bwMode="auto">
              <a:xfrm>
                <a:off x="4781" y="1776"/>
                <a:ext cx="12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vi-VN" altLang="vi-VN" sz="2600" b="0" i="1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</a:rPr>
                  <a:t>R</a:t>
                </a:r>
                <a:endParaRPr kumimoji="0" lang="vi-VN" altLang="vi-VN" sz="18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45686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7000" y="1352550"/>
            <a:ext cx="43161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  <a:endParaRPr lang="en-US" sz="320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2190750"/>
            <a:ext cx="68136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thuộc ĐN, TC, HQ của góc nội tiếp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2614196"/>
            <a:ext cx="37192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các bài tập SGK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39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84152"/>
            <a:ext cx="18678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Định nghĩa</a:t>
            </a:r>
            <a:endParaRPr lang="en-US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0012" y="681072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 nội tiếp là góc có </a:t>
            </a:r>
            <a:r>
              <a:rPr lang="en-US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đỉnh nằm trên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đường tròn và hai cạnh chứa hai dây cung của đường tròn.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343" y="1904781"/>
            <a:ext cx="2521671" cy="2086900"/>
          </a:xfrm>
          <a:prstGeom prst="rect">
            <a:avLst/>
          </a:prstGeom>
          <a:solidFill>
            <a:schemeClr val="bg2"/>
          </a:solidFill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4700" y="1901415"/>
            <a:ext cx="2702034" cy="2041935"/>
          </a:xfrm>
          <a:prstGeom prst="rect">
            <a:avLst/>
          </a:prstGeom>
          <a:solidFill>
            <a:schemeClr val="bg2"/>
          </a:solidFill>
        </p:spPr>
      </p:pic>
      <p:sp>
        <p:nvSpPr>
          <p:cNvPr id="7" name="TextBox 6"/>
          <p:cNvSpPr txBox="1"/>
          <p:nvPr/>
        </p:nvSpPr>
        <p:spPr>
          <a:xfrm>
            <a:off x="250012" y="1470069"/>
            <a:ext cx="64155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 nằm bên trong góc được gọi là </a:t>
            </a:r>
            <a:r>
              <a:rPr lang="en-US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 bị chắn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495800" y="1962150"/>
            <a:ext cx="0" cy="297180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452610" y="3995868"/>
                <a:ext cx="2392706" cy="4739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𝐵𝐴𝐶</m:t>
                        </m:r>
                      </m:e>
                    </m:acc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góc nội tiếp</a:t>
                </a:r>
                <a:endParaRPr lang="en-US" sz="24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610" y="3995868"/>
                <a:ext cx="2392706" cy="473976"/>
              </a:xfrm>
              <a:prstGeom prst="rect">
                <a:avLst/>
              </a:prstGeom>
              <a:blipFill>
                <a:blip r:embed="rId4"/>
                <a:stretch>
                  <a:fillRect t="-7692" r="-2799" b="-2820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533402" y="4474031"/>
                <a:ext cx="3788217" cy="5215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groupChr>
                      <m:groupChrPr>
                        <m:chr m:val="⏜"/>
                        <m:pos m:val="top"/>
                        <m:vertJc m:val="bot"/>
                        <m:ctrlPr>
                          <a:rPr lang="vi-VN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a:rPr lang="vi-VN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m:rPr>
                            <m:sty m:val="p"/>
                          </m:rPr>
                          <a:rPr lang="vi-VN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</m:groupChr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cung bị chắn ( cung nhỏ)</a:t>
                </a:r>
                <a:endParaRPr lang="en-US" sz="24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2" y="4474031"/>
                <a:ext cx="3788217" cy="521553"/>
              </a:xfrm>
              <a:prstGeom prst="rect">
                <a:avLst/>
              </a:prstGeom>
              <a:blipFill>
                <a:blip r:embed="rId5"/>
                <a:stretch>
                  <a:fillRect r="-1449" b="-2705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4730441" y="3943350"/>
                <a:ext cx="2469650" cy="4739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𝐵𝐴𝐶</m:t>
                        </m:r>
                      </m:e>
                    </m:acc>
                  </m:oMath>
                </a14:m>
                <a:r>
                  <a:rPr lang="en-US" sz="240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góc nội tiếp</a:t>
                </a:r>
                <a:endParaRPr lang="en-US" sz="24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0441" y="3943350"/>
                <a:ext cx="2469650" cy="473976"/>
              </a:xfrm>
              <a:prstGeom prst="rect">
                <a:avLst/>
              </a:prstGeom>
              <a:blipFill>
                <a:blip r:embed="rId6"/>
                <a:stretch>
                  <a:fillRect t="-7692" r="-2716" b="-2820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4703817" y="4409664"/>
                <a:ext cx="3728906" cy="5215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groupChr>
                      <m:groupChrPr>
                        <m:chr m:val="⏜"/>
                        <m:pos m:val="top"/>
                        <m:vertJc m:val="bot"/>
                        <m:ctrlPr>
                          <a:rPr lang="vi-VN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a:rPr lang="vi-VN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m:rPr>
                            <m:sty m:val="p"/>
                          </m:rPr>
                          <a:rPr lang="vi-VN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</m:groupChr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cung bị chắn ( cung lớn)</a:t>
                </a:r>
                <a:endParaRPr lang="en-US" sz="24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3817" y="4409664"/>
                <a:ext cx="3728906" cy="521553"/>
              </a:xfrm>
              <a:prstGeom prst="rect">
                <a:avLst/>
              </a:prstGeom>
              <a:blipFill>
                <a:blip r:embed="rId7"/>
                <a:stretch>
                  <a:fillRect r="-1146" b="-2558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4502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4" grpId="0"/>
      <p:bldP spid="8" grpId="0"/>
      <p:bldP spid="12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864" y="971550"/>
            <a:ext cx="7467600" cy="382332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" name="TextBox 2"/>
          <p:cNvSpPr txBox="1"/>
          <p:nvPr/>
        </p:nvSpPr>
        <p:spPr>
          <a:xfrm>
            <a:off x="304800" y="361950"/>
            <a:ext cx="533400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?1</a:t>
            </a:r>
            <a:endParaRPr lang="en-US" sz="2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361950"/>
            <a:ext cx="80249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 sao các góc ở hình 14 và hình 15 không phải là góc nội tiếp?</a:t>
            </a:r>
            <a:endParaRPr lang="en-US" sz="2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707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5585" y="220207"/>
            <a:ext cx="481403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?2</a:t>
            </a:r>
            <a:endParaRPr lang="en-US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7055" y="2567741"/>
            <a:ext cx="792205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H.16</a:t>
            </a:r>
            <a:endParaRPr lang="en-US" sz="240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14192" y="2683595"/>
            <a:ext cx="792205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H.17</a:t>
            </a:r>
            <a:endParaRPr lang="en-US" sz="240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405612" y="2696264"/>
            <a:ext cx="792205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H.18</a:t>
            </a:r>
            <a:endParaRPr lang="en-US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259728" y="3105150"/>
                <a:ext cx="1821396" cy="9031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𝐵𝐴𝐶</m:t>
                          </m:r>
                        </m:e>
                      </m:acc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=43</m:t>
                      </m:r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2400" b="0" dirty="0" smtClean="0">
                  <a:solidFill>
                    <a:schemeClr val="bg1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sđ </a:t>
                </a:r>
                <a14:m>
                  <m:oMath xmlns:m="http://schemas.openxmlformats.org/officeDocument/2006/math">
                    <m:groupChr>
                      <m:groupChrPr>
                        <m:chr m:val="⏜"/>
                        <m:pos m:val="top"/>
                        <m:vertJc m:val="bot"/>
                        <m:ctrlPr>
                          <a:rPr lang="vi-VN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a:rPr lang="vi-VN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m:rPr>
                            <m:sty m:val="p"/>
                          </m:rPr>
                          <a:rPr lang="vi-VN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</m:groupChr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86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sz="24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728" y="3105150"/>
                <a:ext cx="1821396" cy="903196"/>
              </a:xfrm>
              <a:prstGeom prst="rect">
                <a:avLst/>
              </a:prstGeom>
              <a:blipFill>
                <a:blip r:embed="rId2"/>
                <a:stretch>
                  <a:fillRect l="-5369" b="-1409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218249" y="4031397"/>
                <a:ext cx="2376292" cy="521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acc>
                      <m:accPr>
                        <m:chr m:val="̂"/>
                        <m:ctrlPr>
                          <a:rPr lang="en-US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𝐵𝐴𝐶</m:t>
                        </m:r>
                      </m:e>
                    </m:acc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sđ </a:t>
                </a:r>
                <a14:m>
                  <m:oMath xmlns:m="http://schemas.openxmlformats.org/officeDocument/2006/math">
                    <m:groupChr>
                      <m:groupChrPr>
                        <m:chr m:val="⏜"/>
                        <m:pos m:val="top"/>
                        <m:vertJc m:val="bot"/>
                        <m:ctrlPr>
                          <a:rPr lang="vi-VN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a:rPr lang="vi-VN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m:rPr>
                            <m:sty m:val="p"/>
                          </m:rPr>
                          <a:rPr lang="vi-VN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</m:groupChr>
                  </m:oMath>
                </a14:m>
                <a:endParaRPr lang="en-US" sz="24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249" y="4031397"/>
                <a:ext cx="2376292" cy="521553"/>
              </a:xfrm>
              <a:prstGeom prst="rect">
                <a:avLst/>
              </a:prstGeom>
              <a:blipFill>
                <a:blip r:embed="rId3"/>
                <a:stretch>
                  <a:fillRect t="-3488" b="-1976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3429000" y="3181350"/>
                <a:ext cx="1944891" cy="9031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𝐵𝐴𝐶</m:t>
                          </m:r>
                        </m:e>
                      </m:acc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=114</m:t>
                      </m:r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2400" b="0" dirty="0" smtClean="0">
                  <a:solidFill>
                    <a:schemeClr val="bg1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sđ </a:t>
                </a:r>
                <a14:m>
                  <m:oMath xmlns:m="http://schemas.openxmlformats.org/officeDocument/2006/math">
                    <m:groupChr>
                      <m:groupChrPr>
                        <m:chr m:val="⏜"/>
                        <m:pos m:val="top"/>
                        <m:vertJc m:val="bot"/>
                        <m:ctrlPr>
                          <a:rPr lang="vi-VN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a:rPr lang="vi-VN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m:rPr>
                            <m:sty m:val="p"/>
                          </m:rPr>
                          <a:rPr lang="vi-VN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</m:groupChr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2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28</m:t>
                    </m:r>
                    <m:r>
                      <a:rPr lang="en-US" sz="24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sz="24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3181350"/>
                <a:ext cx="1944891" cy="903196"/>
              </a:xfrm>
              <a:prstGeom prst="rect">
                <a:avLst/>
              </a:prstGeom>
              <a:blipFill>
                <a:blip r:embed="rId4"/>
                <a:stretch>
                  <a:fillRect l="-5016" b="-1486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3274430" y="4120636"/>
                <a:ext cx="2376292" cy="521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acc>
                      <m:accPr>
                        <m:chr m:val="̂"/>
                        <m:ctrlPr>
                          <a:rPr lang="en-US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𝐵𝐴𝐶</m:t>
                        </m:r>
                      </m:e>
                    </m:acc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sđ </a:t>
                </a:r>
                <a14:m>
                  <m:oMath xmlns:m="http://schemas.openxmlformats.org/officeDocument/2006/math">
                    <m:groupChr>
                      <m:groupChrPr>
                        <m:chr m:val="⏜"/>
                        <m:pos m:val="top"/>
                        <m:vertJc m:val="bot"/>
                        <m:ctrlPr>
                          <a:rPr lang="vi-VN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a:rPr lang="vi-VN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m:rPr>
                            <m:sty m:val="p"/>
                          </m:rPr>
                          <a:rPr lang="vi-VN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</m:groupChr>
                  </m:oMath>
                </a14:m>
                <a:endParaRPr lang="en-US" sz="24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4430" y="4120636"/>
                <a:ext cx="2376292" cy="521553"/>
              </a:xfrm>
              <a:prstGeom prst="rect">
                <a:avLst/>
              </a:prstGeom>
              <a:blipFill>
                <a:blip r:embed="rId5"/>
                <a:stretch>
                  <a:fillRect t="-4651" b="-1860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6680628" y="3265905"/>
                <a:ext cx="1774973" cy="9031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𝐵𝐴𝐶</m:t>
                          </m:r>
                        </m:e>
                      </m:acc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=29</m:t>
                      </m:r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2400" b="0" dirty="0" smtClean="0">
                  <a:solidFill>
                    <a:schemeClr val="bg1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sđ </a:t>
                </a:r>
                <a14:m>
                  <m:oMath xmlns:m="http://schemas.openxmlformats.org/officeDocument/2006/math">
                    <m:groupChr>
                      <m:groupChrPr>
                        <m:chr m:val="⏜"/>
                        <m:pos m:val="top"/>
                        <m:vertJc m:val="bot"/>
                        <m:ctrlPr>
                          <a:rPr lang="vi-VN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a:rPr lang="vi-VN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m:rPr>
                            <m:sty m:val="p"/>
                          </m:rPr>
                          <a:rPr lang="vi-VN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</m:groupChr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5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  <m:r>
                      <a:rPr lang="en-US" sz="24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sz="24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0628" y="3265905"/>
                <a:ext cx="1774973" cy="903196"/>
              </a:xfrm>
              <a:prstGeom prst="rect">
                <a:avLst/>
              </a:prstGeom>
              <a:blipFill>
                <a:blip r:embed="rId6"/>
                <a:stretch>
                  <a:fillRect l="-5498" b="-1486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/>
              <p:cNvSpPr txBox="1"/>
              <p:nvPr/>
            </p:nvSpPr>
            <p:spPr>
              <a:xfrm>
                <a:off x="6487403" y="4198717"/>
                <a:ext cx="2376292" cy="521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acc>
                      <m:accPr>
                        <m:chr m:val="̂"/>
                        <m:ctrlPr>
                          <a:rPr lang="en-US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𝐵𝐴𝐶</m:t>
                        </m:r>
                      </m:e>
                    </m:acc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sđ </a:t>
                </a:r>
                <a14:m>
                  <m:oMath xmlns:m="http://schemas.openxmlformats.org/officeDocument/2006/math">
                    <m:groupChr>
                      <m:groupChrPr>
                        <m:chr m:val="⏜"/>
                        <m:pos m:val="top"/>
                        <m:vertJc m:val="bot"/>
                        <m:ctrlPr>
                          <a:rPr lang="vi-VN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a:rPr lang="vi-VN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m:rPr>
                            <m:sty m:val="p"/>
                          </m:rPr>
                          <a:rPr lang="vi-VN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</m:groupChr>
                  </m:oMath>
                </a14:m>
                <a:endParaRPr lang="en-US" sz="24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7403" y="4198717"/>
                <a:ext cx="2376292" cy="521553"/>
              </a:xfrm>
              <a:prstGeom prst="rect">
                <a:avLst/>
              </a:prstGeom>
              <a:blipFill>
                <a:blip r:embed="rId7"/>
                <a:stretch>
                  <a:fillRect t="-4706" b="-20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3" name="Picture 3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069877" y="786687"/>
            <a:ext cx="1658948" cy="2024006"/>
          </a:xfrm>
          <a:prstGeom prst="rect">
            <a:avLst/>
          </a:prstGeom>
          <a:solidFill>
            <a:schemeClr val="bg2"/>
          </a:solidFill>
        </p:spPr>
      </p:pic>
      <p:cxnSp>
        <p:nvCxnSpPr>
          <p:cNvPr id="35" name="Straight Connector 34"/>
          <p:cNvCxnSpPr/>
          <p:nvPr/>
        </p:nvCxnSpPr>
        <p:spPr>
          <a:xfrm>
            <a:off x="2895600" y="996213"/>
            <a:ext cx="0" cy="382904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264385" y="1003593"/>
            <a:ext cx="76200" cy="382166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/>
              <p:cNvSpPr txBox="1"/>
              <p:nvPr/>
            </p:nvSpPr>
            <p:spPr>
              <a:xfrm>
                <a:off x="666988" y="153771"/>
                <a:ext cx="7029211" cy="844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Bằng dụng cụ, hãy 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 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sánh số đo của góc nội tiếp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en-US" sz="240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BAC</m:t>
                        </m:r>
                      </m:e>
                    </m:acc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với số đo của cung bị chắn BC ở mỗi hình 16,17,18 </a:t>
                </a:r>
                <a:endParaRPr lang="en-US" sz="24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988" y="153771"/>
                <a:ext cx="7029211" cy="844205"/>
              </a:xfrm>
              <a:prstGeom prst="rect">
                <a:avLst/>
              </a:prstGeom>
              <a:blipFill>
                <a:blip r:embed="rId9"/>
                <a:stretch>
                  <a:fillRect l="-1301" t="-3597" b="-1510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278840" y="988789"/>
            <a:ext cx="1849369" cy="1660723"/>
            <a:chOff x="283686" y="892976"/>
            <a:chExt cx="1849369" cy="1660723"/>
          </a:xfrm>
        </p:grpSpPr>
        <p:grpSp>
          <p:nvGrpSpPr>
            <p:cNvPr id="8" name="Group 7"/>
            <p:cNvGrpSpPr/>
            <p:nvPr/>
          </p:nvGrpSpPr>
          <p:grpSpPr>
            <a:xfrm>
              <a:off x="283686" y="892976"/>
              <a:ext cx="1849369" cy="1660723"/>
              <a:chOff x="283685" y="800102"/>
              <a:chExt cx="1849369" cy="1660723"/>
            </a:xfrm>
          </p:grpSpPr>
          <p:pic>
            <p:nvPicPr>
              <p:cNvPr id="5" name="Picture 4"/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83685" y="800102"/>
                <a:ext cx="1849369" cy="1660723"/>
              </a:xfrm>
              <a:prstGeom prst="rect">
                <a:avLst/>
              </a:prstGeom>
              <a:solidFill>
                <a:schemeClr val="bg2"/>
              </a:solidFill>
            </p:spPr>
          </p:pic>
          <p:sp>
            <p:nvSpPr>
              <p:cNvPr id="6" name="Arc 5"/>
              <p:cNvSpPr/>
              <p:nvPr/>
            </p:nvSpPr>
            <p:spPr>
              <a:xfrm rot="3785160">
                <a:off x="994515" y="1435546"/>
                <a:ext cx="526447" cy="275939"/>
              </a:xfrm>
              <a:prstGeom prst="arc">
                <a:avLst>
                  <a:gd name="adj1" fmla="val 16200000"/>
                  <a:gd name="adj2" fmla="val 21085901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7" name="Arc 6"/>
              <p:cNvSpPr/>
              <p:nvPr/>
            </p:nvSpPr>
            <p:spPr>
              <a:xfrm>
                <a:off x="1261616" y="1556097"/>
                <a:ext cx="109984" cy="417722"/>
              </a:xfrm>
              <a:prstGeom prst="arc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</p:grpSp>
        <p:sp>
          <p:nvSpPr>
            <p:cNvPr id="3" name="TextBox 2"/>
            <p:cNvSpPr txBox="1"/>
            <p:nvPr/>
          </p:nvSpPr>
          <p:spPr>
            <a:xfrm>
              <a:off x="912472" y="1669328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en-US" sz="2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39" name="Picture 3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429000" y="951303"/>
            <a:ext cx="1979022" cy="1824160"/>
          </a:xfrm>
          <a:prstGeom prst="rect">
            <a:avLst/>
          </a:prstGeom>
          <a:solidFill>
            <a:schemeClr val="bg2"/>
          </a:solidFill>
        </p:spPr>
      </p:pic>
    </p:spTree>
    <p:extLst>
      <p:ext uri="{BB962C8B-B14F-4D97-AF65-F5344CB8AC3E}">
        <p14:creationId xmlns:p14="http://schemas.microsoft.com/office/powerpoint/2010/main" val="32547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2" grpId="0" animBg="1"/>
      <p:bldP spid="13" grpId="0" animBg="1"/>
      <p:bldP spid="14" grpId="0" animBg="1"/>
      <p:bldP spid="15" grpId="0"/>
      <p:bldP spid="18" grpId="0"/>
      <p:bldP spid="22" grpId="0"/>
      <p:bldP spid="25" grpId="0"/>
      <p:bldP spid="28" grpId="0"/>
      <p:bldP spid="31" grpId="0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72159"/>
            <a:ext cx="1550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Định lí</a:t>
            </a:r>
            <a:endParaRPr lang="en-US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587227"/>
            <a:ext cx="807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một đường tròn, số đo của góc nội tiếp 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 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nửa số đo của cung bị chắn.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693895" y="1627692"/>
            <a:ext cx="3276600" cy="1364158"/>
            <a:chOff x="349479" y="1788567"/>
            <a:chExt cx="3409299" cy="1384445"/>
          </a:xfrm>
        </p:grpSpPr>
        <p:grpSp>
          <p:nvGrpSpPr>
            <p:cNvPr id="16" name="Group 15"/>
            <p:cNvGrpSpPr/>
            <p:nvPr/>
          </p:nvGrpSpPr>
          <p:grpSpPr>
            <a:xfrm>
              <a:off x="349479" y="1788567"/>
              <a:ext cx="3409299" cy="1384445"/>
              <a:chOff x="425679" y="1200150"/>
              <a:chExt cx="3409299" cy="1384445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425679" y="1200150"/>
                <a:ext cx="3409299" cy="1384445"/>
                <a:chOff x="381000" y="1053585"/>
                <a:chExt cx="3409299" cy="1384445"/>
              </a:xfrm>
            </p:grpSpPr>
            <p:pic>
              <p:nvPicPr>
                <p:cNvPr id="4" name="Picture 3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381000" y="1053585"/>
                  <a:ext cx="3409299" cy="1384445"/>
                </a:xfrm>
                <a:prstGeom prst="rect">
                  <a:avLst/>
                </a:prstGeom>
                <a:solidFill>
                  <a:schemeClr val="bg2"/>
                </a:solidFill>
              </p:spPr>
            </p:pic>
            <p:sp>
              <p:nvSpPr>
                <p:cNvPr id="5" name="Arc 4"/>
                <p:cNvSpPr/>
                <p:nvPr/>
              </p:nvSpPr>
              <p:spPr>
                <a:xfrm rot="19571016">
                  <a:off x="1993795" y="2001261"/>
                  <a:ext cx="381000" cy="304800"/>
                </a:xfrm>
                <a:prstGeom prst="arc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</p:grpSp>
          <p:grpSp>
            <p:nvGrpSpPr>
              <p:cNvPr id="13" name="Group 12"/>
              <p:cNvGrpSpPr/>
              <p:nvPr/>
            </p:nvGrpSpPr>
            <p:grpSpPr>
              <a:xfrm>
                <a:off x="1321790" y="2067588"/>
                <a:ext cx="304800" cy="88457"/>
                <a:chOff x="5486400" y="1657350"/>
                <a:chExt cx="304800" cy="88457"/>
              </a:xfrm>
            </p:grpSpPr>
            <p:cxnSp>
              <p:nvCxnSpPr>
                <p:cNvPr id="14" name="Straight Connector 13"/>
                <p:cNvCxnSpPr/>
                <p:nvPr/>
              </p:nvCxnSpPr>
              <p:spPr>
                <a:xfrm flipV="1">
                  <a:off x="5486400" y="1657350"/>
                  <a:ext cx="152400" cy="8845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>
                  <a:off x="5638800" y="1657350"/>
                  <a:ext cx="152400" cy="8845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7" name="Group 16"/>
            <p:cNvGrpSpPr/>
            <p:nvPr/>
          </p:nvGrpSpPr>
          <p:grpSpPr>
            <a:xfrm>
              <a:off x="1828800" y="2076978"/>
              <a:ext cx="304800" cy="88457"/>
              <a:chOff x="5486400" y="1657350"/>
              <a:chExt cx="304800" cy="88457"/>
            </a:xfrm>
          </p:grpSpPr>
          <p:cxnSp>
            <p:nvCxnSpPr>
              <p:cNvPr id="18" name="Straight Connector 17"/>
              <p:cNvCxnSpPr/>
              <p:nvPr/>
            </p:nvCxnSpPr>
            <p:spPr>
              <a:xfrm flipV="1">
                <a:off x="5486400" y="1657350"/>
                <a:ext cx="152400" cy="8845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5638800" y="1657350"/>
                <a:ext cx="152400" cy="8845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" name="TextBox 20"/>
          <p:cNvSpPr txBox="1"/>
          <p:nvPr/>
        </p:nvSpPr>
        <p:spPr>
          <a:xfrm>
            <a:off x="533400" y="2991850"/>
            <a:ext cx="42398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CM: Ta có 3 trường hợp: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0998" y="3504594"/>
            <a:ext cx="73532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Tâm đường tròn nằm trên một cạnh của góc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80999" y="3940012"/>
            <a:ext cx="65829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Tâm đường tròn nằm bên  trong góc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81000" y="4347084"/>
            <a:ext cx="65829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Tâm đường tròn nằm bên ngoài góc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81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21" grpId="0"/>
      <p:bldP spid="22" grpId="0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04800" y="282212"/>
                <a:ext cx="5841709" cy="5375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a. Tâm O </a:t>
                </a:r>
                <a:r>
                  <a:rPr lang="en-US" sz="2800" i="1" u="sng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nằm trên </a:t>
                </a:r>
                <a:r>
                  <a:rPr lang="en-US" sz="28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 cạnh của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𝐵𝐴𝐶</m:t>
                        </m:r>
                      </m:e>
                    </m:acc>
                  </m:oMath>
                </a14:m>
                <a:endParaRPr lang="en-US" sz="28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82212"/>
                <a:ext cx="5841709" cy="537583"/>
              </a:xfrm>
              <a:prstGeom prst="rect">
                <a:avLst/>
              </a:prstGeom>
              <a:blipFill>
                <a:blip r:embed="rId2"/>
                <a:stretch>
                  <a:fillRect l="-2088" t="-7955" b="-3181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600" y="585748"/>
            <a:ext cx="2438400" cy="2674821"/>
          </a:xfrm>
          <a:prstGeom prst="rect">
            <a:avLst/>
          </a:prstGeom>
          <a:solidFill>
            <a:schemeClr val="bg2"/>
          </a:solidFill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05299" y="1414240"/>
                <a:ext cx="6248400" cy="159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Lại </a:t>
                </a:r>
                <a:r>
                  <a:rPr lang="en-US" sz="28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𝐵𝑂𝐶</m:t>
                        </m:r>
                      </m:e>
                    </m:acc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 góc ngoài tại đỉnh O nên: 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𝐵𝑂𝐶</m:t>
                        </m:r>
                      </m:e>
                    </m:acc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𝑂𝐴𝐶</m:t>
                        </m:r>
                      </m:e>
                    </m:acc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̂"/>
                        <m:ctrlP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𝐶𝑂</m:t>
                        </m:r>
                      </m:e>
                    </m:acc>
                  </m:oMath>
                </a14:m>
                <a:r>
                  <a:rPr lang="en-US" sz="28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2 </m:t>
                    </m:r>
                    <m:acc>
                      <m:accPr>
                        <m:chr m:val="̂"/>
                        <m:ctrlP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𝐵𝐴𝐶</m:t>
                        </m:r>
                      </m:e>
                    </m:acc>
                  </m:oMath>
                </a14:m>
                <a:r>
                  <a:rPr lang="en-US" sz="28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800" i="1" dirty="0" smtClean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acc>
                      <m:accPr>
                        <m:chr m:val="̂"/>
                        <m:ctrlPr>
                          <a:rPr lang="en-US" sz="280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𝐵𝐴𝐶</m:t>
                        </m:r>
                      </m:e>
                    </m:acc>
                    <m:r>
                      <a:rPr lang="en-US" sz="28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𝐵𝑂𝐶</m:t>
                        </m:r>
                        <m:r>
                          <a:rPr lang="en-US" sz="28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e>
                    </m:acc>
                  </m:oMath>
                </a14:m>
                <a:endParaRPr lang="en-US" sz="28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299" y="1414240"/>
                <a:ext cx="6248400" cy="1591205"/>
              </a:xfrm>
              <a:prstGeom prst="rect">
                <a:avLst/>
              </a:prstGeom>
              <a:blipFill>
                <a:blip r:embed="rId4"/>
                <a:stretch>
                  <a:fillRect l="-2049" t="-3065" r="-234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14745" y="3043769"/>
                <a:ext cx="4800600" cy="50071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bg1"/>
                    </a:solidFill>
                  </a:rPr>
                  <a:t> mà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𝐵𝑂𝐶</m:t>
                        </m:r>
                      </m:e>
                    </m:acc>
                    <m:r>
                      <a:rPr lang="en-US" sz="28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8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đ</m:t>
                    </m:r>
                    <m:groupChr>
                      <m:groupChrPr>
                        <m:chr m:val="⏜"/>
                        <m:pos m:val="top"/>
                        <m:vertJc m:val="bot"/>
                        <m:ctrlPr>
                          <a:rPr lang="vi-VN" sz="280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a:rPr lang="vi-VN" sz="28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m:rPr>
                            <m:sty m:val="p"/>
                          </m:rPr>
                          <a:rPr lang="vi-VN" sz="28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</m:groupChr>
                    <m:r>
                      <a:rPr lang="vi-VN" sz="2800" i="1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 </a:t>
                </a:r>
                <a:r>
                  <a:rPr lang="en-US" sz="28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góc ở tâm)</a:t>
                </a:r>
                <a:endParaRPr lang="en-US" sz="28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745" y="3043769"/>
                <a:ext cx="4800600" cy="500715"/>
              </a:xfrm>
              <a:prstGeom prst="rect">
                <a:avLst/>
              </a:prstGeom>
              <a:blipFill>
                <a:blip r:embed="rId5"/>
                <a:stretch>
                  <a:fillRect l="-2792" t="-9756" b="-4390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304800" y="3638550"/>
                <a:ext cx="4419600" cy="11315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Do đó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𝐵𝐴𝐶</m:t>
                        </m:r>
                      </m:e>
                    </m:acc>
                    <m:r>
                      <a:rPr lang="en-US" sz="2800" i="1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sđ</a:t>
                </a:r>
                <a14:m>
                  <m:oMath xmlns:m="http://schemas.openxmlformats.org/officeDocument/2006/math">
                    <m:groupChr>
                      <m:groupChrPr>
                        <m:chr m:val="⏜"/>
                        <m:pos m:val="top"/>
                        <m:vertJc m:val="bot"/>
                        <m:ctrlPr>
                          <a:rPr lang="vi-VN" sz="280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a:rPr lang="vi-VN" sz="28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m:rPr>
                            <m:sty m:val="p"/>
                          </m:rPr>
                          <a:rPr lang="vi-VN" sz="28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</m:groupChr>
                  </m:oMath>
                </a14:m>
                <a:endParaRPr lang="en-US" sz="28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8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638550"/>
                <a:ext cx="4419600" cy="1131592"/>
              </a:xfrm>
              <a:prstGeom prst="rect">
                <a:avLst/>
              </a:prstGeom>
              <a:blipFill>
                <a:blip r:embed="rId6"/>
                <a:stretch>
                  <a:fillRect l="-275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205299" y="969801"/>
                <a:ext cx="5463868" cy="5375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+∆</m:t>
                    </m:r>
                  </m:oMath>
                </a14:m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AOC cân tại A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acc>
                      <m:accPr>
                        <m:chr m:val="̂"/>
                        <m:ctrlP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𝐶𝐴𝑂</m:t>
                        </m:r>
                      </m:e>
                    </m:acc>
                    <m:r>
                      <a:rPr lang="en-US" sz="28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𝑂</m:t>
                        </m:r>
                      </m:e>
                    </m:acc>
                  </m:oMath>
                </a14:m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.</a:t>
                </a: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299" y="969801"/>
                <a:ext cx="5463868" cy="537583"/>
              </a:xfrm>
              <a:prstGeom prst="rect">
                <a:avLst/>
              </a:prstGeom>
              <a:blipFill>
                <a:blip r:embed="rId7"/>
                <a:stretch>
                  <a:fillRect t="-7955" r="-1674" b="-3181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6957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394648" y="2752917"/>
                <a:ext cx="4569521" cy="13090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Mà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𝐵𝐴𝐷</m:t>
                        </m:r>
                      </m:e>
                    </m:acc>
                    <m:r>
                      <a:rPr lang="en-US" sz="2800" i="1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8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800" i="1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8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đ</m:t>
                    </m:r>
                    <m:groupChr>
                      <m:groupChrPr>
                        <m:chr m:val="⏜"/>
                        <m:pos m:val="top"/>
                        <m:vertJc m:val="bot"/>
                        <m:ctrlPr>
                          <a:rPr lang="vi-VN" sz="28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a:rPr lang="vi-VN" sz="28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m:rPr>
                            <m:sty m:val="p"/>
                          </m:rPr>
                          <a:rPr lang="vi-VN" sz="28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e>
                    </m:groupChr>
                    <m:r>
                      <a:rPr lang="en-US" sz="28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( </m:t>
                    </m:r>
                    <m:r>
                      <a:rPr lang="en-US" sz="28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𝑡h𝑒𝑜</m:t>
                    </m:r>
                    <m:r>
                      <a:rPr lang="en-US" sz="28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8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8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dirty="0" smtClean="0">
                    <a:solidFill>
                      <a:schemeClr val="bg1"/>
                    </a:solidFill>
                  </a:rPr>
                  <a:t>     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𝐷𝐴𝐶</m:t>
                        </m:r>
                      </m:e>
                    </m:acc>
                    <m:r>
                      <a:rPr lang="en-US" sz="2800" i="1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8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800" i="1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800" i="1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đ</m:t>
                    </m:r>
                    <m:groupChr>
                      <m:groupChrPr>
                        <m:chr m:val="⏜"/>
                        <m:pos m:val="top"/>
                        <m:vertJc m:val="bot"/>
                        <m:ctrlPr>
                          <a:rPr lang="vi-VN" sz="28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sty m:val="p"/>
                            <m:brk/>
                          </m:rPr>
                          <a:rPr lang="vi-VN" sz="280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  <m:r>
                          <m:rPr>
                            <m:sty m:val="p"/>
                          </m:rPr>
                          <a:rPr lang="vi-VN" sz="28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</m:groupChr>
                  </m:oMath>
                </a14:m>
                <a:r>
                  <a:rPr lang="en-US" sz="28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 </a:t>
                </a:r>
                <a:r>
                  <a:rPr lang="en-US" sz="2800" i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theo a)</a:t>
                </a:r>
                <a:endParaRPr lang="en-US" sz="2800" i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648" y="2752917"/>
                <a:ext cx="4569521" cy="1309076"/>
              </a:xfrm>
              <a:prstGeom prst="rect">
                <a:avLst/>
              </a:prstGeom>
              <a:blipFill>
                <a:blip r:embed="rId2"/>
                <a:stretch>
                  <a:fillRect l="-2804" b="-514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28600" y="130799"/>
                <a:ext cx="5841709" cy="5375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b. Tâm O </a:t>
                </a:r>
                <a:r>
                  <a:rPr lang="en-US" sz="2800" i="1" u="sng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nằm bên trong </a:t>
                </a:r>
                <a:r>
                  <a:rPr lang="en-US" sz="28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𝐵𝐴𝐶</m:t>
                        </m:r>
                      </m:e>
                    </m:acc>
                  </m:oMath>
                </a14:m>
                <a:endParaRPr lang="en-US" sz="28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30799"/>
                <a:ext cx="5841709" cy="537583"/>
              </a:xfrm>
              <a:prstGeom prst="rect">
                <a:avLst/>
              </a:prstGeom>
              <a:blipFill>
                <a:blip r:embed="rId3"/>
                <a:stretch>
                  <a:fillRect l="-2192" t="-7865" b="-3033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58044" y="612975"/>
            <a:ext cx="3351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 đường kính AD. 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91200" y="224115"/>
            <a:ext cx="2286000" cy="2107116"/>
          </a:xfrm>
          <a:prstGeom prst="rect">
            <a:avLst/>
          </a:prstGeom>
          <a:solidFill>
            <a:schemeClr val="bg2"/>
          </a:solidFill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 flipH="1">
                <a:off x="76200" y="1062797"/>
                <a:ext cx="5867400" cy="1399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Vì O nằm bên trong góc BAC nên tia AO nằm giữa hai tia AB và AC nên: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𝐵𝐴𝐷</m:t>
                        </m:r>
                      </m:e>
                    </m:acc>
                    <m:r>
                      <a:rPr lang="en-US" sz="28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̂"/>
                        <m:ctrlPr>
                          <a:rPr lang="en-US" sz="28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𝐷𝐴𝐶</m:t>
                        </m:r>
                      </m:e>
                    </m:acc>
                    <m:r>
                      <a:rPr lang="en-US" sz="28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8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𝐵𝐴𝐶</m:t>
                        </m:r>
                      </m:e>
                    </m:acc>
                  </m:oMath>
                </a14:m>
                <a:r>
                  <a:rPr lang="en-US" sz="28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8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76200" y="1062797"/>
                <a:ext cx="5867400" cy="1399357"/>
              </a:xfrm>
              <a:prstGeom prst="rect">
                <a:avLst/>
              </a:prstGeom>
              <a:blipFill>
                <a:blip r:embed="rId5"/>
                <a:stretch>
                  <a:fillRect l="-2183" t="-434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9034" y="2347553"/>
            <a:ext cx="60612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điểm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nằm trên cung BC nên ta có: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5867400" y="2260914"/>
                <a:ext cx="3390900" cy="5930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sđ</a:t>
                </a:r>
                <a14:m>
                  <m:oMath xmlns:m="http://schemas.openxmlformats.org/officeDocument/2006/math">
                    <m:groupChr>
                      <m:groupChrPr>
                        <m:chr m:val="⏜"/>
                        <m:pos m:val="top"/>
                        <m:vertJc m:val="bot"/>
                        <m:ctrlPr>
                          <a:rPr lang="vi-VN" sz="28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a:rPr lang="vi-VN" sz="28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m:rPr>
                            <m:sty m:val="p"/>
                          </m:rPr>
                          <a:rPr lang="vi-VN" sz="28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e>
                    </m:groupChr>
                  </m:oMath>
                </a14:m>
                <a:r>
                  <a:rPr lang="en-US" sz="28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sđ</a:t>
                </a:r>
                <a14:m>
                  <m:oMath xmlns:m="http://schemas.openxmlformats.org/officeDocument/2006/math">
                    <m:groupChr>
                      <m:groupChrPr>
                        <m:chr m:val="⏜"/>
                        <m:pos m:val="top"/>
                        <m:vertJc m:val="bot"/>
                        <m:ctrlPr>
                          <a:rPr lang="vi-VN" sz="28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sty m:val="p"/>
                            <m:brk/>
                          </m:rPr>
                          <a:rPr lang="vi-VN" sz="280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  <m:r>
                          <m:rPr>
                            <m:sty m:val="p"/>
                          </m:rPr>
                          <a:rPr lang="vi-VN" sz="28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</m:groupChr>
                  </m:oMath>
                </a14:m>
                <a:r>
                  <a:rPr lang="en-US" sz="28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sđ</a:t>
                </a:r>
                <a14:m>
                  <m:oMath xmlns:m="http://schemas.openxmlformats.org/officeDocument/2006/math">
                    <m:groupChr>
                      <m:groupChrPr>
                        <m:chr m:val="⏜"/>
                        <m:pos m:val="top"/>
                        <m:vertJc m:val="bot"/>
                        <m:ctrlPr>
                          <a:rPr lang="vi-VN" sz="28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a:rPr lang="vi-VN" sz="28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m:rPr>
                            <m:sty m:val="p"/>
                          </m:rPr>
                          <a:rPr lang="vi-VN" sz="28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</m:groupChr>
                  </m:oMath>
                </a14:m>
                <a:r>
                  <a:rPr lang="en-US" sz="28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2260914"/>
                <a:ext cx="3390900" cy="593047"/>
              </a:xfrm>
              <a:prstGeom prst="rect">
                <a:avLst/>
              </a:prstGeom>
              <a:blipFill>
                <a:blip r:embed="rId6"/>
                <a:stretch>
                  <a:fillRect l="-3777" b="-2886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/>
          <p:nvPr/>
        </p:nvCxnSpPr>
        <p:spPr>
          <a:xfrm>
            <a:off x="957652" y="4095750"/>
            <a:ext cx="376674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00805" y="3193094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+</a:t>
            </a:r>
            <a:endParaRPr lang="en-US" sz="28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/>
              <p:cNvSpPr/>
              <p:nvPr/>
            </p:nvSpPr>
            <p:spPr>
              <a:xfrm>
                <a:off x="913254" y="4095750"/>
                <a:ext cx="2625975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8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28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acc>
                      <m:r>
                        <a:rPr lang="en-US" sz="280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8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80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280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đ</m:t>
                      </m:r>
                      <m:groupChr>
                        <m:groupChrPr>
                          <m:chr m:val="⏜"/>
                          <m:pos m:val="top"/>
                          <m:vertJc m:val="bot"/>
                          <m:ctrlPr>
                            <a:rPr lang="vi-VN" sz="28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r>
                            <a:rPr lang="vi-VN" sz="28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m:rPr>
                              <m:sty m:val="p"/>
                            </m:rPr>
                            <a:rPr lang="vi-VN" sz="28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C</m:t>
                          </m:r>
                        </m:e>
                      </m:groupCh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254" y="4095750"/>
                <a:ext cx="2625975" cy="89896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1546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4" grpId="0"/>
      <p:bldP spid="7" grpId="0"/>
      <p:bldP spid="9" grpId="0"/>
      <p:bldP spid="11" grpId="0"/>
      <p:bldP spid="12" grpId="0"/>
      <p:bldP spid="21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762000" y="3128051"/>
                <a:ext cx="3698577" cy="11354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Mà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𝐵𝐴𝐷</m:t>
                        </m:r>
                      </m:e>
                    </m:acc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đ</m:t>
                    </m:r>
                    <m:groupChr>
                      <m:groupChrPr>
                        <m:chr m:val="⏜"/>
                        <m:pos m:val="top"/>
                        <m:vertJc m:val="bot"/>
                        <m:ctrlPr>
                          <a:rPr lang="vi-VN" sz="240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a:rPr lang="vi-VN" sz="24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m:rPr>
                            <m:sty m:val="p"/>
                          </m:rPr>
                          <a:rPr lang="vi-VN" sz="24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e>
                    </m:groupChr>
                  </m:oMath>
                </a14:m>
                <a:r>
                  <a:rPr lang="en-US" sz="24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 theo a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sz="2400" b="0" i="1" dirty="0" smtClean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      </m:t>
                    </m:r>
                    <m:acc>
                      <m:accPr>
                        <m:chr m:val="̂"/>
                        <m:ctrlP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𝐷𝐴𝐶</m:t>
                        </m:r>
                      </m:e>
                    </m:acc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sđ </a:t>
                </a:r>
                <a14:m>
                  <m:oMath xmlns:m="http://schemas.openxmlformats.org/officeDocument/2006/math">
                    <m:groupChr>
                      <m:groupChrPr>
                        <m:chr m:val="⏜"/>
                        <m:pos m:val="top"/>
                        <m:vertJc m:val="bot"/>
                        <m:ctrlPr>
                          <a:rPr lang="vi-VN" sz="24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sty m:val="p"/>
                            <m:brk/>
                          </m:rPr>
                          <a:rPr lang="vi-VN" sz="240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CD</m:t>
                        </m:r>
                      </m:e>
                    </m:groupChr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 theo a)</a:t>
                </a:r>
                <a:endParaRPr lang="en-US" sz="24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128051"/>
                <a:ext cx="3698577" cy="1135439"/>
              </a:xfrm>
              <a:prstGeom prst="rect">
                <a:avLst/>
              </a:prstGeom>
              <a:blipFill>
                <a:blip r:embed="rId3"/>
                <a:stretch>
                  <a:fillRect l="-2471" r="-1483" b="-430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73135" y="207692"/>
                <a:ext cx="6280065" cy="4739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c. Tâm O </a:t>
                </a:r>
                <a:r>
                  <a:rPr lang="en-US" sz="2400" i="1" u="sng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nằm bên ngoài 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góc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𝐵𝐴𝐶</m:t>
                        </m:r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như hình vẽ.</a:t>
                </a:r>
                <a:endParaRPr lang="en-US" sz="24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135" y="207692"/>
                <a:ext cx="6280065" cy="473976"/>
              </a:xfrm>
              <a:prstGeom prst="rect">
                <a:avLst/>
              </a:prstGeom>
              <a:blipFill>
                <a:blip r:embed="rId4"/>
                <a:stretch>
                  <a:fillRect l="-1553" t="-7692" b="-2820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623092"/>
            <a:ext cx="2096155" cy="2080483"/>
          </a:xfrm>
          <a:prstGeom prst="rect">
            <a:avLst/>
          </a:prstGeom>
          <a:solidFill>
            <a:schemeClr val="bg2"/>
          </a:solidFill>
        </p:spPr>
      </p:pic>
      <p:sp>
        <p:nvSpPr>
          <p:cNvPr id="4" name="TextBox 3"/>
          <p:cNvSpPr txBox="1"/>
          <p:nvPr/>
        </p:nvSpPr>
        <p:spPr>
          <a:xfrm>
            <a:off x="235350" y="659035"/>
            <a:ext cx="2663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 đường kính AD.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 flipH="1">
                <a:off x="196935" y="1039501"/>
                <a:ext cx="6280065" cy="12249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Vì O nằm bên ngoài góc BAC nên tia AC nằm giữa hai tia 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 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 AB nên: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𝐵𝐴𝐷</m:t>
                        </m:r>
                      </m:e>
                    </m:acc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𝐷𝐴𝐶</m:t>
                        </m:r>
                      </m:e>
                    </m:acc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̂"/>
                        <m:ctrlP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𝐵𝐴𝐶</m:t>
                        </m:r>
                      </m:e>
                    </m:acc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⟹</m:t>
                    </m:r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𝐵𝐴𝐶</m:t>
                        </m:r>
                        <m:r>
                          <m:rPr>
                            <m:nor/>
                          </m:rPr>
                          <a:rPr lang="en-US" sz="2400">
                            <a:solidFill>
                              <a:srgbClr val="FFFF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acc>
                    <m:r>
                      <a:rPr lang="en-US" sz="24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4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𝐵𝐴𝐷</m:t>
                        </m:r>
                      </m:e>
                    </m:acc>
                    <m:r>
                      <a:rPr lang="en-US" sz="24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acc>
                      <m:accPr>
                        <m:chr m:val="̂"/>
                        <m:ctrlPr>
                          <a:rPr lang="en-US" sz="24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𝐷𝐴𝐶</m:t>
                        </m:r>
                      </m:e>
                    </m:acc>
                  </m:oMath>
                </a14:m>
                <a:endParaRPr lang="en-US" sz="24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96935" y="1039501"/>
                <a:ext cx="6280065" cy="1224951"/>
              </a:xfrm>
              <a:prstGeom prst="rect">
                <a:avLst/>
              </a:prstGeom>
              <a:blipFill>
                <a:blip r:embed="rId6"/>
                <a:stretch>
                  <a:fillRect l="-1455" t="-4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169226" y="2205554"/>
            <a:ext cx="52229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điểm C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 trên cung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BD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 ta có: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420865" y="2625205"/>
                <a:ext cx="3432214" cy="521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sđ </a:t>
                </a:r>
                <a14:m>
                  <m:oMath xmlns:m="http://schemas.openxmlformats.org/officeDocument/2006/math">
                    <m:groupChr>
                      <m:groupChrPr>
                        <m:chr m:val="⏜"/>
                        <m:pos m:val="top"/>
                        <m:vertJc m:val="bot"/>
                        <m:ctrlPr>
                          <a:rPr lang="vi-VN" sz="24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a:rPr lang="vi-VN" sz="24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m:rPr>
                            <m:sty m:val="p"/>
                          </m:rPr>
                          <a:rPr lang="vi-VN" sz="24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</m:groupChr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sđ </a:t>
                </a:r>
                <a14:m>
                  <m:oMath xmlns:m="http://schemas.openxmlformats.org/officeDocument/2006/math">
                    <m:groupChr>
                      <m:groupChrPr>
                        <m:chr m:val="⏜"/>
                        <m:pos m:val="top"/>
                        <m:vertJc m:val="bot"/>
                        <m:ctrlPr>
                          <a:rPr lang="vi-VN" sz="24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sty m:val="p"/>
                            <m:brk/>
                          </m:rPr>
                          <a:rPr lang="vi-VN" sz="240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CD</m:t>
                        </m:r>
                      </m:e>
                    </m:groupChr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sđ </a:t>
                </a:r>
                <a14:m>
                  <m:oMath xmlns:m="http://schemas.openxmlformats.org/officeDocument/2006/math">
                    <m:groupChr>
                      <m:groupChrPr>
                        <m:chr m:val="⏜"/>
                        <m:pos m:val="top"/>
                        <m:vertJc m:val="bot"/>
                        <m:ctrlPr>
                          <a:rPr lang="vi-VN" sz="240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a:rPr lang="vi-VN" sz="24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m:rPr>
                            <m:sty m:val="p"/>
                          </m:rPr>
                          <a:rPr lang="vi-VN" sz="24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e>
                    </m:groupChr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865" y="2625205"/>
                <a:ext cx="3432214" cy="521553"/>
              </a:xfrm>
              <a:prstGeom prst="rect">
                <a:avLst/>
              </a:prstGeom>
              <a:blipFill>
                <a:blip r:embed="rId7"/>
                <a:stretch>
                  <a:fillRect l="-2664" b="-2705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3581144" y="2667922"/>
                <a:ext cx="3256212" cy="429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en-US" sz="24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  <m:r>
                      <a:rPr lang="en-US" sz="24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đ</m:t>
                    </m:r>
                    <m:groupChr>
                      <m:groupChrPr>
                        <m:chr m:val="⏜"/>
                        <m:pos m:val="top"/>
                        <m:vertJc m:val="bot"/>
                        <m:ctrlPr>
                          <a:rPr lang="vi-VN" sz="24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a:rPr lang="vi-VN" sz="24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m:rPr>
                            <m:sty m:val="p"/>
                          </m:rPr>
                          <a:rPr lang="vi-VN" sz="24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e>
                    </m:groupChr>
                  </m:oMath>
                </a14:m>
                <a:r>
                  <a:rPr lang="en-US" sz="24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:r>
                  <a:rPr lang="en-US" sz="24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sđ </a:t>
                </a:r>
                <a14:m>
                  <m:oMath xmlns:m="http://schemas.openxmlformats.org/officeDocument/2006/math">
                    <m:groupChr>
                      <m:groupChrPr>
                        <m:chr m:val="⏜"/>
                        <m:pos m:val="top"/>
                        <m:vertJc m:val="bot"/>
                        <m:ctrlPr>
                          <a:rPr lang="vi-VN" sz="24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sty m:val="p"/>
                            <m:brk/>
                          </m:rPr>
                          <a:rPr lang="vi-VN" sz="240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CD</m:t>
                        </m:r>
                      </m:e>
                    </m:groupChr>
                  </m:oMath>
                </a14:m>
                <a:r>
                  <a:rPr lang="en-US" sz="24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sđ </a:t>
                </a:r>
                <a14:m>
                  <m:oMath xmlns:m="http://schemas.openxmlformats.org/officeDocument/2006/math">
                    <m:groupChr>
                      <m:groupChrPr>
                        <m:chr m:val="⏜"/>
                        <m:pos m:val="top"/>
                        <m:vertJc m:val="bot"/>
                        <m:ctrlPr>
                          <a:rPr lang="vi-VN" sz="24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a:rPr lang="vi-VN" sz="24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m:rPr>
                            <m:sty m:val="p"/>
                          </m:rPr>
                          <a:rPr lang="vi-VN" sz="24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</m:groupChr>
                  </m:oMath>
                </a14:m>
                <a:endParaRPr lang="en-US" sz="24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144" y="2667922"/>
                <a:ext cx="3256212" cy="429220"/>
              </a:xfrm>
              <a:prstGeom prst="rect">
                <a:avLst/>
              </a:prstGeom>
              <a:blipFill>
                <a:blip r:embed="rId8"/>
                <a:stretch>
                  <a:fillRect t="-8571" b="-4285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/>
          <p:nvPr/>
        </p:nvCxnSpPr>
        <p:spPr>
          <a:xfrm>
            <a:off x="1333517" y="4263490"/>
            <a:ext cx="323848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tangle 22"/>
              <p:cNvSpPr/>
              <p:nvPr/>
            </p:nvSpPr>
            <p:spPr>
              <a:xfrm>
                <a:off x="1155904" y="4239402"/>
                <a:ext cx="2278316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24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acc>
                      <m:r>
                        <a:rPr lang="en-US" sz="240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40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240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đ</m:t>
                      </m:r>
                      <m:groupChr>
                        <m:groupChrPr>
                          <m:chr m:val="⏜"/>
                          <m:pos m:val="top"/>
                          <m:vertJc m:val="bot"/>
                          <m:ctrlPr>
                            <a:rPr lang="vi-VN" sz="24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r>
                            <a:rPr lang="vi-VN" sz="24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m:rPr>
                              <m:sty m:val="p"/>
                            </m:rPr>
                            <a:rPr lang="vi-VN" sz="24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C</m:t>
                          </m:r>
                        </m:e>
                      </m:groupCh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5904" y="4239402"/>
                <a:ext cx="2278316" cy="78380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1012296" y="3111117"/>
            <a:ext cx="3212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-</a:t>
            </a:r>
            <a:r>
              <a:rPr lang="en-US" sz="2400" b="1" dirty="0" smtClean="0">
                <a:solidFill>
                  <a:srgbClr val="FFFF00"/>
                </a:solidFill>
              </a:rPr>
              <a:t>  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994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  <p:bldP spid="4" grpId="0"/>
      <p:bldP spid="5" grpId="0"/>
      <p:bldP spid="11" grpId="0"/>
      <p:bldP spid="13" grpId="0"/>
      <p:bldP spid="17" grpId="0"/>
      <p:bldP spid="23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533400" y="438150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Hệ quả</a:t>
            </a:r>
            <a:endParaRPr lang="en-US" sz="32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377375"/>
            <a:ext cx="528862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 nội tiếp </a:t>
            </a:r>
            <a:r>
              <a:rPr lang="en-US" sz="32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 nhau </a:t>
            </a:r>
            <a:endParaRPr lang="en-US" sz="3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chắn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cung bằng nhau.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957814"/>
            <a:ext cx="40495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một đường tròn: 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2152" y="2454593"/>
            <a:ext cx="53661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Các góc nội tiếp </a:t>
            </a:r>
            <a:r>
              <a:rPr lang="en-US" sz="32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 chắn một cung hoặc chắn các cung bằng nhau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thì bằng nhau.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9436" y="91711"/>
            <a:ext cx="2143709" cy="2480039"/>
          </a:xfrm>
          <a:prstGeom prst="rect">
            <a:avLst/>
          </a:prstGeom>
          <a:solidFill>
            <a:schemeClr val="bg1"/>
          </a:solidFill>
        </p:spPr>
      </p:pic>
      <p:grpSp>
        <p:nvGrpSpPr>
          <p:cNvPr id="16" name="Group 15"/>
          <p:cNvGrpSpPr/>
          <p:nvPr/>
        </p:nvGrpSpPr>
        <p:grpSpPr>
          <a:xfrm>
            <a:off x="5809436" y="2571750"/>
            <a:ext cx="2143709" cy="2438400"/>
            <a:chOff x="6138186" y="2755516"/>
            <a:chExt cx="1744257" cy="1966003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38186" y="2755516"/>
              <a:ext cx="1744257" cy="1966003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15" name="Arc 14"/>
            <p:cNvSpPr/>
            <p:nvPr/>
          </p:nvSpPr>
          <p:spPr>
            <a:xfrm rot="8744889">
              <a:off x="6329745" y="2999705"/>
              <a:ext cx="1334894" cy="1444569"/>
            </a:xfrm>
            <a:prstGeom prst="arc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</p:grpSp>
    </p:spTree>
    <p:extLst>
      <p:ext uri="{BB962C8B-B14F-4D97-AF65-F5344CB8AC3E}">
        <p14:creationId xmlns:p14="http://schemas.microsoft.com/office/powerpoint/2010/main" val="598812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2766</TotalTime>
  <Words>500</Words>
  <Application>Microsoft Office PowerPoint</Application>
  <PresentationFormat>On-screen Show (16:9)</PresentationFormat>
  <Paragraphs>107</Paragraphs>
  <Slides>14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Cambria Math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SAMSUNG</dc:creator>
  <cp:lastModifiedBy>Admin</cp:lastModifiedBy>
  <cp:revision>380</cp:revision>
  <dcterms:created xsi:type="dcterms:W3CDTF">2020-03-15T10:05:02Z</dcterms:created>
  <dcterms:modified xsi:type="dcterms:W3CDTF">2023-02-05T08:18:11Z</dcterms:modified>
</cp:coreProperties>
</file>