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xk+LX/V+KspRjWpo4kp1YMPIX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6" descr="Logo, company nam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11307" y="5438588"/>
            <a:ext cx="2086303" cy="16561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9.xml"/><Relationship Id="rId3" Type="http://schemas.openxmlformats.org/officeDocument/2006/relationships/image" Target="../media/image5.jpg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5000"/>
              <a:buFont typeface="Times New Roman"/>
              <a:buNone/>
            </a:pPr>
            <a:r>
              <a:rPr lang="en-US" sz="5000" b="1" dirty="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5000" b="1" dirty="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DÃY TỈ SỐ BẰNG NHAU</a:t>
            </a:r>
            <a:endParaRPr sz="50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" name="Google Shape;78;p1"/>
          <p:cNvCxnSpPr/>
          <p:nvPr/>
        </p:nvCxnSpPr>
        <p:spPr>
          <a:xfrm>
            <a:off x="3579677" y="4747910"/>
            <a:ext cx="4914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viên:……………………………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" descr="Clipboa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31394">
            <a:off x="-634327" y="3883012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 descr="Rul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 descr="Penci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/>
          <p:nvPr/>
        </p:nvSpPr>
        <p:spPr>
          <a:xfrm>
            <a:off x="262360" y="16089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PHÒNG GD&amp;ĐT………..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THCS ………….……</a:t>
            </a:r>
            <a:endParaRPr/>
          </a:p>
        </p:txBody>
      </p:sp>
      <p:sp>
        <p:nvSpPr>
          <p:cNvPr id="84" name="Google Shape;84;p1"/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Đ7- C1- B6 – T3</a:t>
            </a:r>
            <a:endParaRPr sz="48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/>
          <p:nvPr/>
        </p:nvSpPr>
        <p:spPr>
          <a:xfrm>
            <a:off x="687808" y="1333799"/>
            <a:ext cx="5756704" cy="54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 độ dài hai cạnh lần lượt là </a:t>
            </a:r>
            <a:r>
              <a:rPr lang="en-US" sz="2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b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(m)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335788" y="754679"/>
            <a:ext cx="2688557" cy="54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 (SGk/tr 58)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7248" y="1969173"/>
            <a:ext cx="785330" cy="78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6869" y="2062821"/>
            <a:ext cx="998034" cy="67080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/>
          <p:nvPr/>
        </p:nvSpPr>
        <p:spPr>
          <a:xfrm>
            <a:off x="687808" y="1836478"/>
            <a:ext cx="28424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đề bài ta có: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687808" y="2858794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5020" y="2766339"/>
            <a:ext cx="1572005" cy="33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9350" y="2688136"/>
            <a:ext cx="1302175" cy="363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/>
          <p:nvPr/>
        </p:nvSpPr>
        <p:spPr>
          <a:xfrm>
            <a:off x="687808" y="2642905"/>
            <a:ext cx="63674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Nửa chu vi của mảnh đất hình chữ nhật là: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8338288" y="2608448"/>
            <a:ext cx="12202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 có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28871" y="3500485"/>
            <a:ext cx="2826386" cy="77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11602" y="4252212"/>
            <a:ext cx="2952037" cy="40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35560" y="5234439"/>
            <a:ext cx="2184440" cy="44543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/>
          <p:nvPr/>
        </p:nvSpPr>
        <p:spPr>
          <a:xfrm>
            <a:off x="789020" y="3023432"/>
            <a:ext cx="623119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Áp dụng tính chất của dãy tỉ số bằng nhau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2109030" y="4114253"/>
            <a:ext cx="1202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Suy ra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687808" y="4664643"/>
            <a:ext cx="630332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độ dài hai cạnh lần lượt là 9m và 15m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của mảnh vườn đó là: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1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219" name="Google Shape;219;p11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>
                <a:gd name="adj" fmla="val 16667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START TIMER</a:t>
              </a:r>
              <a:endParaRPr/>
            </a:p>
          </p:txBody>
        </p:sp>
      </p:grpSp>
      <p:grpSp>
        <p:nvGrpSpPr>
          <p:cNvPr id="221" name="Google Shape;221;p11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222" name="Google Shape;222;p11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>
                <a:gd name="adj" fmla="val 16667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TIME’S UP!</a:t>
              </a:r>
              <a:endParaRPr/>
            </a:p>
          </p:txBody>
        </p:sp>
      </p:grpSp>
      <p:sp>
        <p:nvSpPr>
          <p:cNvPr id="224" name="Google Shape;224;p11"/>
          <p:cNvSpPr/>
          <p:nvPr/>
        </p:nvSpPr>
        <p:spPr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2498725" y="1633928"/>
            <a:ext cx="460375" cy="195263"/>
          </a:xfrm>
          <a:custGeom>
            <a:avLst/>
            <a:gdLst/>
            <a:ahLst/>
            <a:cxnLst/>
            <a:rect l="l" t="t" r="r" b="b"/>
            <a:pathLst>
              <a:path w="188" h="80" extrusionOk="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3525838" y="1881578"/>
            <a:ext cx="911225" cy="1109663"/>
          </a:xfrm>
          <a:custGeom>
            <a:avLst/>
            <a:gdLst/>
            <a:ahLst/>
            <a:cxnLst/>
            <a:rect l="l" t="t" r="r" b="b"/>
            <a:pathLst>
              <a:path w="372" h="454" extrusionOk="0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1027113" y="1860941"/>
            <a:ext cx="909638" cy="1111250"/>
          </a:xfrm>
          <a:custGeom>
            <a:avLst/>
            <a:gdLst/>
            <a:ahLst/>
            <a:cxnLst/>
            <a:rect l="l" t="t" r="r" b="b"/>
            <a:pathLst>
              <a:path w="372" h="454" extrusionOk="0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1238250" y="2167328"/>
            <a:ext cx="271463" cy="195263"/>
          </a:xfrm>
          <a:custGeom>
            <a:avLst/>
            <a:gdLst/>
            <a:ahLst/>
            <a:cxnLst/>
            <a:rect l="l" t="t" r="r" b="b"/>
            <a:pathLst>
              <a:path w="171" h="123" extrusionOk="0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1238250" y="2167328"/>
            <a:ext cx="271463" cy="195263"/>
          </a:xfrm>
          <a:custGeom>
            <a:avLst/>
            <a:gdLst/>
            <a:ahLst/>
            <a:cxnLst/>
            <a:rect l="l" t="t" r="r" b="b"/>
            <a:pathLst>
              <a:path w="171" h="123" extrusionOk="0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238250" y="2167328"/>
            <a:ext cx="271463" cy="195263"/>
          </a:xfrm>
          <a:custGeom>
            <a:avLst/>
            <a:gdLst/>
            <a:ahLst/>
            <a:cxnLst/>
            <a:rect l="l" t="t" r="r" b="b"/>
            <a:pathLst>
              <a:path w="111" h="80" extrusionOk="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4198938" y="2343541"/>
            <a:ext cx="30163" cy="38100"/>
          </a:xfrm>
          <a:custGeom>
            <a:avLst/>
            <a:gdLst/>
            <a:ahLst/>
            <a:cxnLst/>
            <a:rect l="l" t="t" r="r" b="b"/>
            <a:pathLst>
              <a:path w="12" h="16" extrusionOk="0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3959225" y="2189553"/>
            <a:ext cx="266700" cy="190500"/>
          </a:xfrm>
          <a:custGeom>
            <a:avLst/>
            <a:gdLst/>
            <a:ahLst/>
            <a:cxnLst/>
            <a:rect l="l" t="t" r="r" b="b"/>
            <a:pathLst>
              <a:path w="109" h="78" extrusionOk="0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457200" y="1349766"/>
            <a:ext cx="1560513" cy="1320800"/>
          </a:xfrm>
          <a:custGeom>
            <a:avLst/>
            <a:gdLst/>
            <a:ahLst/>
            <a:cxnLst/>
            <a:rect l="l" t="t" r="r" b="b"/>
            <a:pathLst>
              <a:path w="638" h="540" extrusionOk="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673100" y="2553091"/>
            <a:ext cx="203200" cy="117475"/>
          </a:xfrm>
          <a:custGeom>
            <a:avLst/>
            <a:gdLst/>
            <a:ahLst/>
            <a:cxnLst/>
            <a:rect l="l" t="t" r="r" b="b"/>
            <a:pathLst>
              <a:path w="83" h="48" extrusionOk="0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606425" y="1589478"/>
            <a:ext cx="365125" cy="1081088"/>
          </a:xfrm>
          <a:custGeom>
            <a:avLst/>
            <a:gdLst/>
            <a:ahLst/>
            <a:cxnLst/>
            <a:rect l="l" t="t" r="r" b="b"/>
            <a:pathLst>
              <a:path w="149" h="442" extrusionOk="0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1068388" y="5628078"/>
            <a:ext cx="765175" cy="941388"/>
          </a:xfrm>
          <a:custGeom>
            <a:avLst/>
            <a:gdLst/>
            <a:ahLst/>
            <a:cxnLst/>
            <a:rect l="l" t="t" r="r" b="b"/>
            <a:pathLst>
              <a:path w="313" h="385" extrusionOk="0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1338263" y="5901128"/>
            <a:ext cx="331788" cy="238125"/>
          </a:xfrm>
          <a:custGeom>
            <a:avLst/>
            <a:gdLst/>
            <a:ahLst/>
            <a:cxnLst/>
            <a:rect l="l" t="t" r="r" b="b"/>
            <a:pathLst>
              <a:path w="209" h="150" extrusionOk="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1338263" y="5901128"/>
            <a:ext cx="331788" cy="238125"/>
          </a:xfrm>
          <a:custGeom>
            <a:avLst/>
            <a:gdLst/>
            <a:ahLst/>
            <a:cxnLst/>
            <a:rect l="l" t="t" r="r" b="b"/>
            <a:pathLst>
              <a:path w="209" h="150" extrusionOk="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1338263" y="5901128"/>
            <a:ext cx="331788" cy="238125"/>
          </a:xfrm>
          <a:custGeom>
            <a:avLst/>
            <a:gdLst/>
            <a:ahLst/>
            <a:cxnLst/>
            <a:rect l="l" t="t" r="r" b="b"/>
            <a:pathLst>
              <a:path w="136" h="97" extrusionOk="0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>
            <a:off x="3633788" y="5628078"/>
            <a:ext cx="765175" cy="941388"/>
          </a:xfrm>
          <a:custGeom>
            <a:avLst/>
            <a:gdLst/>
            <a:ahLst/>
            <a:cxnLst/>
            <a:rect l="l" t="t" r="r" b="b"/>
            <a:pathLst>
              <a:path w="313" h="385" extrusionOk="0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4094163" y="5899541"/>
            <a:ext cx="36513" cy="73025"/>
          </a:xfrm>
          <a:custGeom>
            <a:avLst/>
            <a:gdLst/>
            <a:ahLst/>
            <a:cxnLst/>
            <a:rect l="l" t="t" r="r" b="b"/>
            <a:pathLst>
              <a:path w="23" h="46" extrusionOk="0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4094163" y="5899541"/>
            <a:ext cx="36513" cy="73025"/>
          </a:xfrm>
          <a:custGeom>
            <a:avLst/>
            <a:gdLst/>
            <a:ahLst/>
            <a:cxnLst/>
            <a:rect l="l" t="t" r="r" b="b"/>
            <a:pathLst>
              <a:path w="23" h="46" extrusionOk="0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3795713" y="5899541"/>
            <a:ext cx="334963" cy="239713"/>
          </a:xfrm>
          <a:custGeom>
            <a:avLst/>
            <a:gdLst/>
            <a:ahLst/>
            <a:cxnLst/>
            <a:rect l="l" t="t" r="r" b="b"/>
            <a:pathLst>
              <a:path w="137" h="98" extrusionOk="0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11"/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249" name="Google Shape;249;p11"/>
            <p:cNvSpPr/>
            <p:nvPr/>
          </p:nvSpPr>
          <p:spPr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159000" y="3253178"/>
              <a:ext cx="601663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1"/>
          <p:cNvSpPr/>
          <p:nvPr/>
        </p:nvSpPr>
        <p:spPr>
          <a:xfrm>
            <a:off x="538163" y="1986353"/>
            <a:ext cx="4387850" cy="4384675"/>
          </a:xfrm>
          <a:custGeom>
            <a:avLst/>
            <a:gdLst/>
            <a:ahLst/>
            <a:cxnLst/>
            <a:rect l="l" t="t" r="r" b="b"/>
            <a:pathLst>
              <a:path w="1794" h="1793" extrusionOk="0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711200" y="2157803"/>
            <a:ext cx="4043363" cy="4041775"/>
          </a:xfrm>
          <a:custGeom>
            <a:avLst/>
            <a:gdLst/>
            <a:ahLst/>
            <a:cxnLst/>
            <a:rect l="l" t="t" r="r" b="b"/>
            <a:pathLst>
              <a:path w="1653" h="1653" extrusionOk="0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620713" y="2067316"/>
            <a:ext cx="4221163" cy="4222750"/>
          </a:xfrm>
          <a:custGeom>
            <a:avLst/>
            <a:gdLst/>
            <a:ahLst/>
            <a:cxnLst/>
            <a:rect l="l" t="t" r="r" b="b"/>
            <a:pathLst>
              <a:path w="1726" h="1727" extrusionOk="0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11"/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255" name="Google Shape;255;p11"/>
            <p:cNvSpPr/>
            <p:nvPr/>
          </p:nvSpPr>
          <p:spPr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2511425" y="2621353"/>
              <a:ext cx="9525" cy="111125"/>
            </a:xfrm>
            <a:custGeom>
              <a:avLst/>
              <a:gdLst/>
              <a:ahLst/>
              <a:cxnLst/>
              <a:rect l="l" t="t" r="r" b="b"/>
              <a:pathLst>
                <a:path w="4" h="45" extrusionOk="0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2511425" y="2494353"/>
              <a:ext cx="190500" cy="425450"/>
            </a:xfrm>
            <a:custGeom>
              <a:avLst/>
              <a:gdLst/>
              <a:ahLst/>
              <a:cxnLst/>
              <a:rect l="l" t="t" r="r" b="b"/>
              <a:pathLst>
                <a:path w="78" h="174" extrusionOk="0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6"/>
                </a:buClr>
                <a:buSzPts val="2100"/>
                <a:buFont typeface="Raleway"/>
                <a:buNone/>
              </a:pPr>
              <a:r>
                <a:rPr lang="en-US" sz="2100" b="1">
                  <a:solidFill>
                    <a:srgbClr val="FF9936"/>
                  </a:solidFill>
                  <a:latin typeface="Raleway"/>
                  <a:ea typeface="Raleway"/>
                  <a:cs typeface="Raleway"/>
                  <a:sym typeface="Raleway"/>
                </a:rPr>
                <a:t>10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1"/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262" name="Google Shape;262;p11"/>
            <p:cNvSpPr/>
            <p:nvPr/>
          </p:nvSpPr>
          <p:spPr>
            <a:xfrm>
              <a:off x="3334544" y="2662628"/>
              <a:ext cx="573088" cy="573088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3391694" y="2716603"/>
              <a:ext cx="458788" cy="461963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3244850" y="2851541"/>
              <a:ext cx="20638" cy="122238"/>
            </a:xfrm>
            <a:custGeom>
              <a:avLst/>
              <a:gdLst/>
              <a:ahLst/>
              <a:cxnLst/>
              <a:rect l="l" t="t" r="r" b="b"/>
              <a:pathLst>
                <a:path w="8" h="50" extrusionOk="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3393281" y="2746765"/>
              <a:ext cx="188913" cy="427038"/>
            </a:xfrm>
            <a:custGeom>
              <a:avLst/>
              <a:gdLst/>
              <a:ahLst/>
              <a:cxnLst/>
              <a:rect l="l" t="t" r="r" b="b"/>
              <a:pathLst>
                <a:path w="77" h="175" extrusionOk="0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6"/>
                </a:buClr>
                <a:buSzPts val="2100"/>
                <a:buFont typeface="Raleway"/>
                <a:buNone/>
              </a:pPr>
              <a:r>
                <a:rPr lang="en-US" sz="2100" b="1" i="0" u="none" strike="noStrike" cap="none">
                  <a:solidFill>
                    <a:srgbClr val="FF9936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11"/>
          <p:cNvSpPr/>
          <p:nvPr/>
        </p:nvSpPr>
        <p:spPr>
          <a:xfrm>
            <a:off x="3786188" y="3272228"/>
            <a:ext cx="46038" cy="188913"/>
          </a:xfrm>
          <a:custGeom>
            <a:avLst/>
            <a:gdLst/>
            <a:ahLst/>
            <a:cxnLst/>
            <a:rect l="l" t="t" r="r" b="b"/>
            <a:pathLst>
              <a:path w="19" h="77" extrusionOk="0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11"/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270" name="Google Shape;270;p11"/>
            <p:cNvSpPr/>
            <p:nvPr/>
          </p:nvSpPr>
          <p:spPr>
            <a:xfrm>
              <a:off x="3912394" y="3413764"/>
              <a:ext cx="585788" cy="587375"/>
            </a:xfrm>
            <a:custGeom>
              <a:avLst/>
              <a:gdLst/>
              <a:ahLst/>
              <a:cxnLst/>
              <a:rect l="l" t="t" r="r" b="b"/>
              <a:pathLst>
                <a:path w="240" h="240" extrusionOk="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3971131" y="3469327"/>
              <a:ext cx="471488" cy="47307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3975894" y="3513777"/>
              <a:ext cx="207963" cy="420688"/>
            </a:xfrm>
            <a:custGeom>
              <a:avLst/>
              <a:gdLst/>
              <a:ahLst/>
              <a:cxnLst/>
              <a:rect l="l" t="t" r="r" b="b"/>
              <a:pathLst>
                <a:path w="85" h="172" extrusionOk="0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6"/>
                </a:buClr>
                <a:buSzPts val="2100"/>
                <a:buFont typeface="Raleway"/>
                <a:buNone/>
              </a:pPr>
              <a:r>
                <a:rPr lang="en-US" sz="2100" b="1" i="0" u="none" strike="noStrike" cap="none">
                  <a:solidFill>
                    <a:srgbClr val="FF9936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11"/>
          <p:cNvSpPr/>
          <p:nvPr/>
        </p:nvSpPr>
        <p:spPr>
          <a:xfrm>
            <a:off x="3994150" y="3978666"/>
            <a:ext cx="60325" cy="158750"/>
          </a:xfrm>
          <a:custGeom>
            <a:avLst/>
            <a:gdLst/>
            <a:ahLst/>
            <a:cxnLst/>
            <a:rect l="l" t="t" r="r" b="b"/>
            <a:pathLst>
              <a:path w="25" h="65" extrusionOk="0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3810000" y="4732728"/>
            <a:ext cx="44450" cy="222250"/>
          </a:xfrm>
          <a:custGeom>
            <a:avLst/>
            <a:gdLst/>
            <a:ahLst/>
            <a:cxnLst/>
            <a:rect l="l" t="t" r="r" b="b"/>
            <a:pathLst>
              <a:path w="18" h="91" extrusionOk="0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11"/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278" name="Google Shape;278;p11"/>
            <p:cNvSpPr/>
            <p:nvPr/>
          </p:nvSpPr>
          <p:spPr>
            <a:xfrm>
              <a:off x="3915815" y="4369393"/>
              <a:ext cx="566738" cy="568325"/>
            </a:xfrm>
            <a:custGeom>
              <a:avLst/>
              <a:gdLst/>
              <a:ahLst/>
              <a:cxnLst/>
              <a:rect l="l" t="t" r="r" b="b"/>
              <a:pathLst>
                <a:path w="232" h="232" extrusionOk="0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3971377" y="4450355"/>
              <a:ext cx="190500" cy="428625"/>
            </a:xfrm>
            <a:custGeom>
              <a:avLst/>
              <a:gdLst/>
              <a:ahLst/>
              <a:cxnLst/>
              <a:rect l="l" t="t" r="r" b="b"/>
              <a:pathLst>
                <a:path w="78" h="175" extrusionOk="0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6"/>
                </a:buClr>
                <a:buSzPts val="2100"/>
                <a:buFont typeface="Raleway"/>
                <a:buNone/>
              </a:pPr>
              <a:r>
                <a:rPr lang="en-US" sz="2100" b="1">
                  <a:solidFill>
                    <a:srgbClr val="FF9936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11"/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284" name="Google Shape;284;p11"/>
            <p:cNvSpPr/>
            <p:nvPr/>
          </p:nvSpPr>
          <p:spPr>
            <a:xfrm>
              <a:off x="3334544" y="5145885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3391694" y="5203035"/>
              <a:ext cx="465138" cy="463550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3281363" y="5326453"/>
              <a:ext cx="17463" cy="168275"/>
            </a:xfrm>
            <a:custGeom>
              <a:avLst/>
              <a:gdLst/>
              <a:ahLst/>
              <a:cxnLst/>
              <a:rect l="l" t="t" r="r" b="b"/>
              <a:pathLst>
                <a:path w="7" h="69" extrusionOk="0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393282" y="5236373"/>
              <a:ext cx="201613" cy="425450"/>
            </a:xfrm>
            <a:custGeom>
              <a:avLst/>
              <a:gdLst/>
              <a:ahLst/>
              <a:cxnLst/>
              <a:rect l="l" t="t" r="r" b="b"/>
              <a:pathLst>
                <a:path w="82" h="174" extrusionOk="0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6"/>
                </a:buClr>
                <a:buSzPts val="2100"/>
                <a:buFont typeface="Raleway"/>
                <a:buNone/>
              </a:pPr>
              <a:r>
                <a:rPr lang="en-US" sz="2100" b="1" i="0" u="none" strike="noStrike" cap="none">
                  <a:solidFill>
                    <a:srgbClr val="FF9936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11"/>
          <p:cNvSpPr/>
          <p:nvPr/>
        </p:nvSpPr>
        <p:spPr>
          <a:xfrm>
            <a:off x="1012825" y="4132653"/>
            <a:ext cx="44450" cy="134938"/>
          </a:xfrm>
          <a:custGeom>
            <a:avLst/>
            <a:gdLst/>
            <a:ahLst/>
            <a:cxnLst/>
            <a:rect l="l" t="t" r="r" b="b"/>
            <a:pathLst>
              <a:path w="18" h="55" extrusionOk="0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11"/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92" name="Google Shape;292;p11"/>
            <p:cNvSpPr/>
            <p:nvPr/>
          </p:nvSpPr>
          <p:spPr>
            <a:xfrm>
              <a:off x="2443957" y="5462575"/>
              <a:ext cx="568325" cy="566738"/>
            </a:xfrm>
            <a:custGeom>
              <a:avLst/>
              <a:gdLst/>
              <a:ahLst/>
              <a:cxnLst/>
              <a:rect l="l" t="t" r="r" b="b"/>
              <a:pathLst>
                <a:path w="232" h="232" extrusionOk="0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2555875" y="5548703"/>
              <a:ext cx="9525" cy="127000"/>
            </a:xfrm>
            <a:custGeom>
              <a:avLst/>
              <a:gdLst/>
              <a:ahLst/>
              <a:cxnLst/>
              <a:rect l="l" t="t" r="r" b="b"/>
              <a:pathLst>
                <a:path w="4" h="52" extrusionOk="0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2501107" y="5545125"/>
              <a:ext cx="190500" cy="428625"/>
            </a:xfrm>
            <a:custGeom>
              <a:avLst/>
              <a:gdLst/>
              <a:ahLst/>
              <a:cxnLst/>
              <a:rect l="l" t="t" r="r" b="b"/>
              <a:pathLst>
                <a:path w="78" h="175" extrusionOk="0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6"/>
                </a:buClr>
                <a:buSzPts val="2100"/>
                <a:buFont typeface="Raleway"/>
                <a:buNone/>
              </a:pPr>
              <a:r>
                <a:rPr lang="en-US" sz="2100" b="1">
                  <a:solidFill>
                    <a:srgbClr val="FF9936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11"/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99" name="Google Shape;299;p11"/>
            <p:cNvSpPr/>
            <p:nvPr/>
          </p:nvSpPr>
          <p:spPr>
            <a:xfrm>
              <a:off x="1543311" y="2648341"/>
              <a:ext cx="571500" cy="573088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1598874" y="2702316"/>
              <a:ext cx="461963" cy="461963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1763713" y="2859478"/>
              <a:ext cx="1588" cy="55563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1602049" y="2707078"/>
              <a:ext cx="187325" cy="428625"/>
            </a:xfrm>
            <a:custGeom>
              <a:avLst/>
              <a:gdLst/>
              <a:ahLst/>
              <a:cxnLst/>
              <a:rect l="l" t="t" r="r" b="b"/>
              <a:pathLst>
                <a:path w="77" h="175" extrusionOk="0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6"/>
                </a:buClr>
                <a:buSzPts val="2100"/>
                <a:buFont typeface="Raleway"/>
                <a:buNone/>
              </a:pPr>
              <a:r>
                <a:rPr lang="en-US" sz="2100" b="1" i="0" u="none" strike="noStrike" cap="none">
                  <a:solidFill>
                    <a:srgbClr val="FF9936"/>
                  </a:solidFill>
                  <a:latin typeface="Raleway"/>
                  <a:ea typeface="Raleway"/>
                  <a:cs typeface="Raleway"/>
                  <a:sym typeface="Raleway"/>
                </a:rPr>
                <a:t>9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11"/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306" name="Google Shape;306;p11"/>
            <p:cNvSpPr/>
            <p:nvPr/>
          </p:nvSpPr>
          <p:spPr>
            <a:xfrm>
              <a:off x="968286" y="3396830"/>
              <a:ext cx="584200" cy="587375"/>
            </a:xfrm>
            <a:custGeom>
              <a:avLst/>
              <a:gdLst/>
              <a:ahLst/>
              <a:cxnLst/>
              <a:rect l="l" t="t" r="r" b="b"/>
              <a:pathLst>
                <a:path w="239" h="240" extrusionOk="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1023848" y="3452393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217613" y="3389703"/>
              <a:ext cx="25400" cy="117475"/>
            </a:xfrm>
            <a:custGeom>
              <a:avLst/>
              <a:gdLst/>
              <a:ahLst/>
              <a:cxnLst/>
              <a:rect l="l" t="t" r="r" b="b"/>
              <a:pathLst>
                <a:path w="10" h="48" extrusionOk="0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1028611" y="3463505"/>
              <a:ext cx="207963" cy="420688"/>
            </a:xfrm>
            <a:custGeom>
              <a:avLst/>
              <a:gdLst/>
              <a:ahLst/>
              <a:cxnLst/>
              <a:rect l="l" t="t" r="r" b="b"/>
              <a:pathLst>
                <a:path w="85" h="172" extrusionOk="0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6"/>
                </a:buClr>
                <a:buSzPts val="2100"/>
                <a:buFont typeface="Raleway"/>
                <a:buNone/>
              </a:pPr>
              <a:r>
                <a:rPr lang="en-US" sz="2100" b="1" i="0" u="none" strike="noStrike" cap="none">
                  <a:solidFill>
                    <a:srgbClr val="FF9936"/>
                  </a:solidFill>
                  <a:latin typeface="Raleway"/>
                  <a:ea typeface="Raleway"/>
                  <a:cs typeface="Raleway"/>
                  <a:sym typeface="Raleway"/>
                </a:rPr>
                <a:t>8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313" name="Google Shape;313;p11"/>
            <p:cNvSpPr/>
            <p:nvPr/>
          </p:nvSpPr>
          <p:spPr>
            <a:xfrm>
              <a:off x="992981" y="4396555"/>
              <a:ext cx="569913" cy="568325"/>
            </a:xfrm>
            <a:custGeom>
              <a:avLst/>
              <a:gdLst/>
              <a:ahLst/>
              <a:cxnLst/>
              <a:rect l="l" t="t" r="r" b="b"/>
              <a:pathLst>
                <a:path w="233" h="232" extrusionOk="0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1048544" y="445370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1217613" y="4827978"/>
              <a:ext cx="17463" cy="123825"/>
            </a:xfrm>
            <a:custGeom>
              <a:avLst/>
              <a:gdLst/>
              <a:ahLst/>
              <a:cxnLst/>
              <a:rect l="l" t="t" r="r" b="b"/>
              <a:pathLst>
                <a:path w="7" h="51" extrusionOk="0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048544" y="4455293"/>
              <a:ext cx="190500" cy="425450"/>
            </a:xfrm>
            <a:custGeom>
              <a:avLst/>
              <a:gdLst/>
              <a:ahLst/>
              <a:cxnLst/>
              <a:rect l="l" t="t" r="r" b="b"/>
              <a:pathLst>
                <a:path w="78" h="174" extrusionOk="0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6"/>
                </a:buClr>
                <a:buSzPts val="2100"/>
                <a:buFont typeface="Raleway"/>
                <a:buNone/>
              </a:pPr>
              <a:r>
                <a:rPr lang="en-US" sz="2100" b="1" i="0" u="none" strike="noStrike" cap="none">
                  <a:solidFill>
                    <a:srgbClr val="FF9936"/>
                  </a:solidFill>
                  <a:latin typeface="Raleway"/>
                  <a:ea typeface="Raleway"/>
                  <a:cs typeface="Raleway"/>
                  <a:sym typeface="Raleway"/>
                </a:rPr>
                <a:t>7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1"/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320" name="Google Shape;320;p11"/>
            <p:cNvSpPr/>
            <p:nvPr/>
          </p:nvSpPr>
          <p:spPr>
            <a:xfrm>
              <a:off x="1541622" y="5153038"/>
              <a:ext cx="579438" cy="577850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597185" y="5210188"/>
              <a:ext cx="466725" cy="463550"/>
            </a:xfrm>
            <a:custGeom>
              <a:avLst/>
              <a:gdLst/>
              <a:ahLst/>
              <a:cxnLst/>
              <a:rect l="l" t="t" r="r" b="b"/>
              <a:pathLst>
                <a:path w="191" h="190" extrusionOk="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1724025" y="5348678"/>
              <a:ext cx="9525" cy="117475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1601947" y="5214951"/>
              <a:ext cx="200025" cy="422275"/>
            </a:xfrm>
            <a:custGeom>
              <a:avLst/>
              <a:gdLst/>
              <a:ahLst/>
              <a:cxnLst/>
              <a:rect l="l" t="t" r="r" b="b"/>
              <a:pathLst>
                <a:path w="82" h="173" extrusionOk="0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6"/>
                </a:buClr>
                <a:buSzPts val="2100"/>
                <a:buFont typeface="Raleway"/>
                <a:buNone/>
              </a:pPr>
              <a:r>
                <a:rPr lang="en-US" sz="2100" b="1" i="0" u="none" strike="noStrike" cap="none">
                  <a:solidFill>
                    <a:srgbClr val="FF9936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11"/>
          <p:cNvSpPr/>
          <p:nvPr/>
        </p:nvSpPr>
        <p:spPr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1808163" y="1302141"/>
            <a:ext cx="377825" cy="323850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1963738" y="1218003"/>
            <a:ext cx="379413" cy="325438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30163" y="2205428"/>
            <a:ext cx="344488" cy="357188"/>
          </a:xfrm>
          <a:custGeom>
            <a:avLst/>
            <a:gdLst/>
            <a:ahLst/>
            <a:cxnLst/>
            <a:rect l="l" t="t" r="r" b="b"/>
            <a:pathLst>
              <a:path w="141" h="146" extrusionOk="0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-104775" y="2321316"/>
            <a:ext cx="344488" cy="357188"/>
          </a:xfrm>
          <a:custGeom>
            <a:avLst/>
            <a:gdLst/>
            <a:ahLst/>
            <a:cxnLst/>
            <a:rect l="l" t="t" r="r" b="b"/>
            <a:pathLst>
              <a:path w="141" h="146" extrusionOk="0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3340100" y="1259278"/>
            <a:ext cx="379413" cy="325438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3184525" y="1176728"/>
            <a:ext cx="379413" cy="325438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3446463" y="1371991"/>
            <a:ext cx="1558925" cy="1319213"/>
          </a:xfrm>
          <a:custGeom>
            <a:avLst/>
            <a:gdLst/>
            <a:ahLst/>
            <a:cxnLst/>
            <a:rect l="l" t="t" r="r" b="b"/>
            <a:pathLst>
              <a:path w="638" h="539" extrusionOk="0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4773613" y="2661041"/>
            <a:ext cx="17463" cy="30163"/>
          </a:xfrm>
          <a:custGeom>
            <a:avLst/>
            <a:gdLst/>
            <a:ahLst/>
            <a:cxnLst/>
            <a:rect l="l" t="t" r="r" b="b"/>
            <a:pathLst>
              <a:path w="7" h="12" extrusionOk="0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495800" y="1611703"/>
            <a:ext cx="363538" cy="1079500"/>
          </a:xfrm>
          <a:custGeom>
            <a:avLst/>
            <a:gdLst/>
            <a:ahLst/>
            <a:cxnLst/>
            <a:rect l="l" t="t" r="r" b="b"/>
            <a:pathLst>
              <a:path w="149" h="441" extrusionOk="0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"/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 LIMIT: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 minutes</a:t>
            </a:r>
            <a:endParaRPr/>
          </a:p>
        </p:txBody>
      </p:sp>
      <p:pic>
        <p:nvPicPr>
          <p:cNvPr id="338" name="Google Shape;33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401" y="636517"/>
            <a:ext cx="1535519" cy="136939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1"/>
          <p:cNvSpPr/>
          <p:nvPr/>
        </p:nvSpPr>
        <p:spPr>
          <a:xfrm>
            <a:off x="5055641" y="2113353"/>
            <a:ext cx="60960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6: Trong đợt quyên sách ủng hộ các bạn vùng lũ lụt, số sách lớp 7A, 7B, 7C quyên góp được tỉ lệ với ba số 5; 6; 8 . Tính số sách cả ba lớp đã quyên góp, biết số sách lớp 7C quyên góp nhiều hơn số sách lớp 7A quyên góp là 24 quyển.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5020492" y="5018463"/>
            <a:ext cx="6096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hoạt động nhóm theo cặp trong vòng 5 phút vào phiếu học tập.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CỦNG CỐ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8" name="Google Shape;34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706" y="3531933"/>
            <a:ext cx="3097784" cy="20432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9" name="Google Shape;349;p12"/>
              <p:cNvSpPr/>
              <p:nvPr/>
            </p:nvSpPr>
            <p:spPr>
              <a:xfrm>
                <a:off x="604434" y="1615706"/>
                <a:ext cx="5684854" cy="669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Times New Roman"/>
                  <a:buNone/>
                </a:pPr>
                <a:r>
                  <a:rPr lang="en-US" sz="2800" b="0" i="0" u="none" strike="noStrike" cap="none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Tìm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𝑥</m:t>
                    </m:r>
                    <m:r>
                      <a:rPr lang="en-US" sz="2800" b="0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, </m:t>
                    </m:r>
                    <m:r>
                      <a:rPr lang="en-US" sz="2800" b="0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𝑦</m:t>
                    </m:r>
                    <m:r>
                      <a:rPr lang="en-US" sz="2800" b="0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</m:oMath>
                </a14:m>
                <a:r>
                  <a:rPr lang="en-US" sz="2800" b="0" i="0" u="none" strike="noStrike" cap="none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biết</a:t>
                </a:r>
                <a:r>
                  <a:rPr lang="en-US" sz="2800" b="0" i="0" u="none" strike="noStrike" cap="none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fPr>
                      <m:num>
                        <m:r>
                          <a:rPr lang="en-US" sz="2800" b="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𝑥</m:t>
                        </m:r>
                      </m:num>
                      <m:den>
                        <m:r>
                          <a:rPr lang="en-US" sz="2800" b="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4</m:t>
                        </m:r>
                      </m:den>
                    </m:f>
                    <m:r>
                      <a:rPr lang="en-US" sz="28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/>
                        <a:sym typeface="Times New Roman"/>
                      </a:rPr>
                      <m:t>=</m:t>
                    </m:r>
                    <m:f>
                      <m:fPr>
                        <m:ctrlPr>
                          <a:rPr lang="en-US" sz="2800" b="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fPr>
                      <m:num>
                        <m:r>
                          <a:rPr lang="en-US" sz="2800" b="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𝑦</m:t>
                        </m:r>
                      </m:num>
                      <m:den>
                        <m:r>
                          <a:rPr lang="en-US" sz="2800" b="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b="0" i="0" u="none" strike="noStrike" cap="none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0" i="0" u="none" strike="noStrike" cap="none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và</a:t>
                </a:r>
                <a:r>
                  <a:rPr lang="en-US" sz="2800" b="0" i="0" u="none" strike="noStrike" cap="none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𝑥𝑦</m:t>
                    </m:r>
                    <m:r>
                      <a:rPr lang="en-US" sz="28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=80</m:t>
                    </m:r>
                  </m:oMath>
                </a14:m>
                <a:r>
                  <a:rPr lang="en-US" sz="2800" b="0" i="0" u="none" strike="noStrike" cap="none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endParaRPr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>
          <p:sp>
            <p:nvSpPr>
              <p:cNvPr id="349" name="Google Shape;349;p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4" y="1615706"/>
                <a:ext cx="5684854" cy="669182"/>
              </a:xfrm>
              <a:prstGeom prst="rect">
                <a:avLst/>
              </a:prstGeom>
              <a:blipFill>
                <a:blip r:embed="rId4"/>
                <a:stretch>
                  <a:fillRect l="-2144" t="-1818" b="-1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0" name="Google Shape;350;p12"/>
          <p:cNvSpPr/>
          <p:nvPr/>
        </p:nvSpPr>
        <p:spPr>
          <a:xfrm>
            <a:off x="604434" y="2865664"/>
            <a:ext cx="7196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Áp dụng tính chất của dãy tỉ số bằng nhau ta có: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1" name="Google Shape;351;p12"/>
              <p:cNvSpPr/>
              <p:nvPr/>
            </p:nvSpPr>
            <p:spPr>
              <a:xfrm>
                <a:off x="604434" y="5718221"/>
                <a:ext cx="3677634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Times New Roman"/>
                  <a:buNone/>
                </a:pPr>
                <a:r>
                  <a:rPr lang="en-US" sz="2800" b="0" i="0" u="none" strike="noStrike" cap="none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Vậy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𝑥</m:t>
                    </m:r>
                    <m:r>
                      <a:rPr lang="en-US" sz="2800" b="0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= 14; </m:t>
                    </m:r>
                    <m:r>
                      <a:rPr lang="en-US" sz="2800" b="0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𝑦</m:t>
                    </m:r>
                    <m:r>
                      <a:rPr lang="en-US" sz="2800" b="0" i="1" u="none" strike="noStrike" cap="non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 = 20</m:t>
                    </m:r>
                  </m:oMath>
                </a14:m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.</a:t>
                </a:r>
                <a:endParaRPr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>
          <p:sp>
            <p:nvSpPr>
              <p:cNvPr id="351" name="Google Shape;351;p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4" y="5718221"/>
                <a:ext cx="3677634" cy="523180"/>
              </a:xfrm>
              <a:prstGeom prst="rect">
                <a:avLst/>
              </a:prstGeom>
              <a:blipFill>
                <a:blip r:embed="rId5"/>
                <a:stretch>
                  <a:fillRect l="-3317" t="-11628" r="-1824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2" name="Google Shape;352;p12"/>
          <p:cNvSpPr txBox="1"/>
          <p:nvPr/>
        </p:nvSpPr>
        <p:spPr>
          <a:xfrm>
            <a:off x="495946" y="891614"/>
            <a:ext cx="102908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có nhận xét gì về cách giải bài toán dưới đây của một học sinh: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4738838" y="2325125"/>
            <a:ext cx="9316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CỦNG CỐ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0" name="Google Shape;3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55" y="1704951"/>
            <a:ext cx="3815306" cy="87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277" y="2687253"/>
            <a:ext cx="2593322" cy="43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8812" y="2667583"/>
            <a:ext cx="1136881" cy="45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2066" y="3134377"/>
            <a:ext cx="1974556" cy="208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503" y="5301216"/>
            <a:ext cx="5953127" cy="49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0503" y="5730903"/>
            <a:ext cx="5475190" cy="45089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3"/>
          <p:cNvSpPr/>
          <p:nvPr/>
        </p:nvSpPr>
        <p:spPr>
          <a:xfrm>
            <a:off x="254207" y="808103"/>
            <a:ext cx="638187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Sai: Áp dụng tính chất dãy tỉ số bằng nhau.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Sửa lại: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13"/>
          <p:cNvSpPr/>
          <p:nvPr/>
        </p:nvSpPr>
        <p:spPr>
          <a:xfrm>
            <a:off x="480448" y="2429122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13"/>
          <p:cNvSpPr/>
          <p:nvPr/>
        </p:nvSpPr>
        <p:spPr>
          <a:xfrm>
            <a:off x="279123" y="2560915"/>
            <a:ext cx="10118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3705391" y="2603487"/>
            <a:ext cx="7922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13"/>
          <p:cNvSpPr/>
          <p:nvPr/>
        </p:nvSpPr>
        <p:spPr>
          <a:xfrm>
            <a:off x="5775693" y="2560915"/>
            <a:ext cx="1532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ta được: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13"/>
          <p:cNvSpPr/>
          <p:nvPr/>
        </p:nvSpPr>
        <p:spPr>
          <a:xfrm>
            <a:off x="480448" y="4372222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13"/>
          <p:cNvSpPr/>
          <p:nvPr/>
        </p:nvSpPr>
        <p:spPr>
          <a:xfrm>
            <a:off x="204700" y="6162402"/>
            <a:ext cx="66783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8 và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10 hoặc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-8 và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-10.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"/>
          <p:cNvSpPr/>
          <p:nvPr/>
        </p:nvSpPr>
        <p:spPr>
          <a:xfrm>
            <a:off x="112542" y="99607"/>
            <a:ext cx="11943219" cy="6658786"/>
          </a:xfrm>
          <a:custGeom>
            <a:avLst/>
            <a:gdLst/>
            <a:ahLst/>
            <a:cxnLst/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 cap="flat" cmpd="sng">
            <a:solidFill>
              <a:srgbClr val="1F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4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HỌC Ở NHÀ</a:t>
            </a:r>
            <a:endParaRPr/>
          </a:p>
        </p:txBody>
      </p:sp>
      <p:sp>
        <p:nvSpPr>
          <p:cNvPr id="380" name="Google Shape;380;p14"/>
          <p:cNvSpPr/>
          <p:nvPr/>
        </p:nvSpPr>
        <p:spPr>
          <a:xfrm>
            <a:off x="994610" y="1868806"/>
            <a:ext cx="8614611" cy="188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Đọc lại toàn bộ nội dung bài đã học.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Làm các bài tập trong sách bài tập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Chuẩn bị bài sau: “Bài 7. Đại lượng tỉ lệ thuận”.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"/>
          <p:cNvSpPr txBox="1"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Remember…</a:t>
            </a:r>
            <a:b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Safety First!</a:t>
            </a:r>
            <a:endParaRPr/>
          </a:p>
        </p:txBody>
      </p:sp>
      <p:cxnSp>
        <p:nvCxnSpPr>
          <p:cNvPr id="386" name="Google Shape;386;p15"/>
          <p:cNvCxnSpPr/>
          <p:nvPr/>
        </p:nvCxnSpPr>
        <p:spPr>
          <a:xfrm>
            <a:off x="3579677" y="3278339"/>
            <a:ext cx="4914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7" name="Google Shape;387;p15"/>
          <p:cNvSpPr txBox="1"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Thank you!</a:t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8" name="Google Shape;388;p15" descr="Clipboa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31394">
            <a:off x="-514584" y="4127150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5" descr="Rul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5" descr="Penci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83518" y="49875"/>
            <a:ext cx="4189224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2"/>
          <p:cNvGrpSpPr/>
          <p:nvPr/>
        </p:nvGrpSpPr>
        <p:grpSpPr>
          <a:xfrm rot="-1776452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91" name="Google Shape;91;p2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2"/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MỞ ĐẦU</a:t>
            </a:r>
            <a:endParaRPr sz="28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131445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;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20955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 descr="Kết quả hình ảnh cho hình nền màu xanh ngọ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Kết quả hình ảnh cho virut corona"/>
          <p:cNvPicPr preferRelativeResize="0"/>
          <p:nvPr/>
        </p:nvPicPr>
        <p:blipFill rotWithShape="1">
          <a:blip r:embed="rId4">
            <a:alphaModFix/>
          </a:blip>
          <a:srcRect r="52634"/>
          <a:stretch/>
        </p:blipFill>
        <p:spPr>
          <a:xfrm>
            <a:off x="36264" y="1562100"/>
            <a:ext cx="4992915" cy="5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Kết quả hình ảnh cho virut corona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5255" t="7065" r="20597" b="40312"/>
          <a:stretch/>
        </p:blipFill>
        <p:spPr>
          <a:xfrm>
            <a:off x="6328227" y="2960915"/>
            <a:ext cx="3599543" cy="278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Kết quả hình ảnh cho virut corona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45255" t="7065" r="20597" b="40312"/>
          <a:stretch/>
        </p:blipFill>
        <p:spPr>
          <a:xfrm>
            <a:off x="6328227" y="2085423"/>
            <a:ext cx="1315964" cy="101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Kết quả hình ảnh cho virut corona">
            <a:hlinkClick r:id="rId9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5255" t="7065" r="20597" b="40312"/>
          <a:stretch/>
        </p:blipFill>
        <p:spPr>
          <a:xfrm>
            <a:off x="9887841" y="261002"/>
            <a:ext cx="1827892" cy="14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Kết quả hình ảnh cho virut corona">
            <a:hlinkClick r:id="rId10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5255" t="7065" r="20597" b="40312"/>
          <a:stretch/>
        </p:blipFill>
        <p:spPr>
          <a:xfrm>
            <a:off x="10058358" y="2046515"/>
            <a:ext cx="2212220" cy="171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Kết quả hình ảnh cho virut corona"/>
          <p:cNvPicPr preferRelativeResize="0"/>
          <p:nvPr/>
        </p:nvPicPr>
        <p:blipFill rotWithShape="1">
          <a:blip r:embed="rId6">
            <a:alphaModFix/>
          </a:blip>
          <a:srcRect l="45255" t="7065" r="20597" b="40312"/>
          <a:stretch/>
        </p:blipFill>
        <p:spPr>
          <a:xfrm>
            <a:off x="8222021" y="1989628"/>
            <a:ext cx="1704836" cy="131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Kết quả hình ảnh cho bắn súng 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54178" y="1891644"/>
            <a:ext cx="2004180" cy="150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Kết quả hình ảnh cho tiêu diệt png"/>
          <p:cNvPicPr preferRelativeResize="0"/>
          <p:nvPr/>
        </p:nvPicPr>
        <p:blipFill rotWithShape="1">
          <a:blip r:embed="rId12">
            <a:alphaModFix/>
          </a:blip>
          <a:srcRect l="8423" t="10158" r="7350" b="9652"/>
          <a:stretch/>
        </p:blipFill>
        <p:spPr>
          <a:xfrm>
            <a:off x="5493190" y="102475"/>
            <a:ext cx="1205621" cy="8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1064070" y="302219"/>
            <a:ext cx="396807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Times New Roman"/>
              <a:buNone/>
            </a:pPr>
            <a:r>
              <a:rPr lang="en-US" sz="5400" b="1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TIÊU DIỆT </a:t>
            </a:r>
            <a:endParaRPr sz="5400" b="1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790590" y="1150239"/>
            <a:ext cx="55899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Times New Roman"/>
              <a:buNone/>
            </a:pPr>
            <a:r>
              <a:rPr lang="en-US" sz="5400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VIRUS CORONA</a:t>
            </a:r>
            <a:endParaRPr sz="5400" b="1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 descr="Kết quả hình ảnh cho play png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602051" y="5874659"/>
            <a:ext cx="1194423" cy="89581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5693485" y="6029408"/>
            <a:ext cx="19507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Cách ấn slide của trò chơi: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Ấn vào mỗi hình con virus sẽ hiện ra câu hỏi.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Ấn vào các mặt cười để trở về slide 2.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429748" y="1667718"/>
            <a:ext cx="1138784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khuẩn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virus.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khuẩn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virus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875695" y="570269"/>
            <a:ext cx="8050591" cy="77690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CHƠI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4" descr="Kết quả hình ảnh cho start 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7392" y="4927183"/>
            <a:ext cx="3892552" cy="168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Kết quả hình ảnh cho địa cầu 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0600" y="63375"/>
            <a:ext cx="2111400" cy="15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8440" y="554685"/>
            <a:ext cx="1099185" cy="102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625" y="1647825"/>
            <a:ext cx="67310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163" y="2705100"/>
            <a:ext cx="426402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750" y="3617913"/>
            <a:ext cx="6764338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1700" y="4724400"/>
            <a:ext cx="2932113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777240" y="784002"/>
            <a:ext cx="152076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Chọn đáp án đúng: Từ tỉ lệ thức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7605614" y="784002"/>
            <a:ext cx="42790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ta suy ra: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899160" y="4147184"/>
            <a:ext cx="1520765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77240" y="1861183"/>
            <a:ext cx="570865" cy="62484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138" name="Google Shape;138;p5">
            <a:hlinkClick r:id="rId8" action="ppaction://hlinksldjump"/>
          </p:cNvPr>
          <p:cNvSpPr/>
          <p:nvPr/>
        </p:nvSpPr>
        <p:spPr>
          <a:xfrm>
            <a:off x="11536680" y="6065520"/>
            <a:ext cx="347937" cy="41148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801804"/>
            <a:ext cx="944880" cy="88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1013" y="1897063"/>
            <a:ext cx="3175000" cy="6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6888" y="2755900"/>
            <a:ext cx="3071812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25926" y="3529012"/>
            <a:ext cx="29114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1646" y="4338637"/>
            <a:ext cx="2684462" cy="515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701040" y="911870"/>
            <a:ext cx="32656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Cho tỉ lệ thức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4754880" y="911870"/>
            <a:ext cx="3810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5. Tìm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371600" y="378142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021013" y="2741930"/>
            <a:ext cx="570865" cy="62484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6">
            <a:hlinkClick r:id="rId8" action="ppaction://hlinksldjump"/>
          </p:cNvPr>
          <p:cNvSpPr/>
          <p:nvPr/>
        </p:nvSpPr>
        <p:spPr>
          <a:xfrm>
            <a:off x="11536680" y="6065520"/>
            <a:ext cx="347937" cy="41148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502920" y="1356360"/>
            <a:ext cx="11292840" cy="451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 Chọn đáp án đúng?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Những tỉ số bằng nhau và được viết nối với nhau bởi các dấu đẳng thức tạo thành dãy tỉ số bằng nhau.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Những tỉ số không bằng nhau và được viết nối với nhau bởi các dấu đẳng thức tạo thành dãy tỉ số bằng nhau.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 Những số bằng nhau và được viết nối với nhau bởi các dấu đẳng thức tạo thành dãy tỉ số bằng nhau.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Những tỉ số bằng nhau và được viết nối với nhau bởi các dấu đẳng thức tạo thành dãy tỉ số không bằng nhau.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502920" y="1888490"/>
            <a:ext cx="570865" cy="62484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159" name="Google Shape;159;p7">
            <a:hlinkClick r:id="rId3" action="ppaction://hlinksldjump"/>
          </p:cNvPr>
          <p:cNvSpPr/>
          <p:nvPr/>
        </p:nvSpPr>
        <p:spPr>
          <a:xfrm>
            <a:off x="11536680" y="6065520"/>
            <a:ext cx="347937" cy="41148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/>
          <p:nvPr/>
        </p:nvSpPr>
        <p:spPr>
          <a:xfrm>
            <a:off x="1645955" y="1705094"/>
            <a:ext cx="65237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 Viết dãy tỉ số bằng nhau từ các tỉ số: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4877" y="2228314"/>
            <a:ext cx="2535691" cy="107363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4876" y="4021631"/>
            <a:ext cx="2535691" cy="114245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>
            <a:off x="1645954" y="3476208"/>
            <a:ext cx="37337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Dãy tỉ số bằng nhau là: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>
            <a:hlinkClick r:id="rId5" action="ppaction://hlinksldjump"/>
          </p:cNvPr>
          <p:cNvSpPr/>
          <p:nvPr/>
        </p:nvSpPr>
        <p:spPr>
          <a:xfrm>
            <a:off x="11536680" y="6065520"/>
            <a:ext cx="347937" cy="41148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175" name="Google Shape;175;p9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9"/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6032422" y="319873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0" y="869811"/>
            <a:ext cx="1535519" cy="136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1497667" y="837668"/>
            <a:ext cx="2917786" cy="54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3: (SGK/tr58)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746119" y="1478506"/>
            <a:ext cx="13970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Ta có: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5190" y="1386023"/>
            <a:ext cx="2056410" cy="149397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/>
          <p:nvPr/>
        </p:nvSpPr>
        <p:spPr>
          <a:xfrm>
            <a:off x="634947" y="2514910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4519" y="3161138"/>
            <a:ext cx="417005" cy="33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4643" y="2919339"/>
            <a:ext cx="1683775" cy="75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1874520" y="270393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53450" y="4268009"/>
            <a:ext cx="4753281" cy="77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2720" y="5189093"/>
            <a:ext cx="1530890" cy="115246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/>
          <p:nvPr/>
        </p:nvSpPr>
        <p:spPr>
          <a:xfrm>
            <a:off x="1874519" y="3562355"/>
            <a:ext cx="71978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Áp dụng tính chất của dãy tỉ số bằng nhau nên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2956560" y="5242107"/>
            <a:ext cx="9028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622</Words>
  <Application>Microsoft Office PowerPoint</Application>
  <PresentationFormat>Widescreen</PresentationFormat>
  <Paragraphs>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Raleway</vt:lpstr>
      <vt:lpstr>Arial</vt:lpstr>
      <vt:lpstr>Cambria Math</vt:lpstr>
      <vt:lpstr>Tahoma</vt:lpstr>
      <vt:lpstr>Rockwell</vt:lpstr>
      <vt:lpstr>Times New Roman</vt:lpstr>
      <vt:lpstr>Calibri</vt:lpstr>
      <vt:lpstr>Office Theme</vt:lpstr>
      <vt:lpstr> DÃY TỈ SỐ BẰNG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DÃY TỈ SỐ BẰNG NHAU</dc:title>
  <dc:creator>Lê Hải</dc:creator>
  <cp:lastModifiedBy>Admin</cp:lastModifiedBy>
  <cp:revision>3</cp:revision>
  <dcterms:created xsi:type="dcterms:W3CDTF">2021-06-07T13:44:30Z</dcterms:created>
  <dcterms:modified xsi:type="dcterms:W3CDTF">2022-06-27T08:32:11Z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