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5" r:id="rId4"/>
    <p:sldId id="260" r:id="rId5"/>
    <p:sldId id="266" r:id="rId6"/>
    <p:sldId id="267" r:id="rId7"/>
    <p:sldId id="268" r:id="rId8"/>
    <p:sldId id="269" r:id="rId9"/>
    <p:sldId id="261" r:id="rId10"/>
    <p:sldId id="262" r:id="rId11"/>
    <p:sldId id="263" r:id="rId12"/>
    <p:sldId id="270" r:id="rId13"/>
    <p:sldId id="272" r:id="rId14"/>
    <p:sldId id="264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8FC"/>
    <a:srgbClr val="FFFF00"/>
    <a:srgbClr val="FF170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8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1B84D-E6B3-457F-A873-122004BE44A8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284A3D-31E4-4B8B-B93E-70F6DF0DE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93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EC6B73-586D-4EAB-8E68-9C04BC28327D}" type="slidenum">
              <a:rPr lang="en-US"/>
              <a:pPr eaLnBrk="1" hangingPunct="1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24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B1FDC-7FDA-477E-A437-9B700CA822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2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72251-DB28-48C5-80C6-CD65CBAB99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E2F7A-503E-45D7-A618-0DA21079B4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65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D0C80-4AD7-4825-B0FF-FBAAD40F67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1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F0622-D189-4C12-ACA6-F36E830665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3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8D88-A012-497D-A333-56A1389D6E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1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EA1C6-3D74-42EC-A5B4-0AC8870672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4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79A67-AFD1-424E-99EC-3BBD517442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0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3A6DC-3F8C-4509-B182-5B4A95F94D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5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BD485-23D5-45C4-9D27-DDE9A4A511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6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80B57-E4A9-4F80-A64C-D240F059AA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4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EF18-A9E8-4D69-9958-332AB0304A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1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104A42-48D1-4A69-BBF9-0B9A4BAEAF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hyperlink" Target="../Gi&#225;o%20&#225;n%20&#273;i&#7879;n%20t&#7917;%20d&#7841;y%20HH%202012-2013/DU%20DOAN%20DINH%20LY%201.g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wmf"/><Relationship Id="rId10" Type="http://schemas.openxmlformats.org/officeDocument/2006/relationships/hyperlink" Target="../Gi&#225;o%20&#225;n%20&#273;i&#7879;n%20t&#7917;%20d&#7841;y%20HH%202012-2013/DU%20DOAN%20DINH%20LY%201.gsp" TargetMode="External"/><Relationship Id="rId4" Type="http://schemas.openxmlformats.org/officeDocument/2006/relationships/oleObject" Target="../embeddings/oleObject5.bin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../Gi&#225;o%20&#225;n%20&#273;i&#7879;n%20t&#7917;%20d&#7841;y%20HH%202012-2013/DU%20DOAN%20DINH%20LY%201.gsp" TargetMode="External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../Gi&#225;o%20&#225;n%20&#273;i&#7879;n%20t&#7917;%20d&#7841;y%20HH%202012-2013/DU%20DOAN%20DINH%20LY%201.gsp" TargetMode="Externa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Gi&#225;o%20&#225;n%20&#273;i&#7879;n%20t&#7917;%20d&#7841;y%20HH%202012-2013/DU%20DOAN%20DINH%20LY%201.g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../Gi&#225;o%20&#225;n%20&#273;i&#7879;n%20t&#7917;%20d&#7841;y%20HH%202012-2013/DU%20DOAN%20DINH%20LY%201.g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Gi&#225;o%20&#225;n%20&#273;i&#7879;n%20t&#7917;%20d&#7841;y%20HH%202012-2013/DU%20DOAN%20DINH%20LY%201.g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../Gi&#225;o%20&#225;n%20&#273;i&#7879;n%20t&#7917;%20d&#7841;y%20HH%202012-2013/DU%20DOAN%20DINH%20LY%201.gs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../Gi&#225;o%20&#225;n%20&#273;i&#7879;n%20t&#7917;%20d&#7841;y%20HH%202012-2013/DU%20DOAN%20DINH%20LY%201.gs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Gi&#225;o%20&#225;n%20&#273;i&#7879;n%20t&#7917;%20d&#7841;y%20HH%202012-2013/DU%20DOAN%20DINH%20LY%201.gsp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3.png"/><Relationship Id="rId7" Type="http://schemas.openxmlformats.org/officeDocument/2006/relationships/image" Target="../media/image15.jpeg"/><Relationship Id="rId2" Type="http://schemas.openxmlformats.org/officeDocument/2006/relationships/hyperlink" Target="../Gi&#225;o%20&#225;n%20&#273;i&#7879;n%20t&#7917;%20d&#7841;y%20HH%202012-2013/DU%20DOAN%20DINH%20LY%202.g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Gi&#225;o%20&#225;n%20&#273;i&#7879;n%20t&#7917;%20d&#7841;y%20HH%202012-2013/DU%20DOAN%20DINH%20LY%201.gsp" TargetMode="Externa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685800" y="1066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MÔN: TOÁN (HÌNH HỌC) - LỚP 8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1524000" y="28956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Tiết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5: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ĐƯỜNG TRUNG BÌNH CỦA TAM GIÁC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7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Line 8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90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1284" y="2071843"/>
            <a:ext cx="56832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song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ấy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Text Box 24">
            <a:hlinkClick r:id="rId2"/>
            <a:extLst>
              <a:ext uri="{FF2B5EF4-FFF2-40B4-BE49-F238E27FC236}">
                <a16:creationId xmlns:a16="http://schemas.microsoft.com/office/drawing/2014/main" id="{71F83DF2-375B-E3EF-DB2E-082CF7FBE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E753F091-0D7E-2024-3585-30F08A0B8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8581F906-615B-626F-F0B7-55EF870C2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29" name="AutoShape 18">
            <a:extLst>
              <a:ext uri="{FF2B5EF4-FFF2-40B4-BE49-F238E27FC236}">
                <a16:creationId xmlns:a16="http://schemas.microsoft.com/office/drawing/2014/main" id="{D1523E25-2DE8-E200-2E3A-9E0DA2496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59" y="3341336"/>
            <a:ext cx="3124200" cy="2438400"/>
          </a:xfrm>
          <a:prstGeom prst="triangle">
            <a:avLst>
              <a:gd name="adj" fmla="val 75440"/>
            </a:avLst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Line 19">
            <a:extLst>
              <a:ext uri="{FF2B5EF4-FFF2-40B4-BE49-F238E27FC236}">
                <a16:creationId xmlns:a16="http://schemas.microsoft.com/office/drawing/2014/main" id="{4D1EAC31-C2D5-7323-5A66-2FE6E8E0E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4267" y="4628444"/>
            <a:ext cx="1637845" cy="72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Text Box 21">
            <a:extLst>
              <a:ext uri="{FF2B5EF4-FFF2-40B4-BE49-F238E27FC236}">
                <a16:creationId xmlns:a16="http://schemas.microsoft.com/office/drawing/2014/main" id="{3E7DCF35-A4CF-AFE7-0B41-33827D1E2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669" y="565943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id="{F362017D-95E3-AA33-7B11-BF08F037B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366" y="5619297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3" name="Text Box 23">
            <a:extLst>
              <a:ext uri="{FF2B5EF4-FFF2-40B4-BE49-F238E27FC236}">
                <a16:creationId xmlns:a16="http://schemas.microsoft.com/office/drawing/2014/main" id="{D5B20D85-FE3D-C307-C2B7-FB8FC4356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97" y="4291897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4" name="Text Box 24">
            <a:extLst>
              <a:ext uri="{FF2B5EF4-FFF2-40B4-BE49-F238E27FC236}">
                <a16:creationId xmlns:a16="http://schemas.microsoft.com/office/drawing/2014/main" id="{50935C16-0534-DF03-0ED1-433342F78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064" y="423720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BFB1092A-3512-7388-58B8-7C1472308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8306" y="5009447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39362903-EBE1-7710-4200-3BD00D711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1317" y="3950409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Line 27">
            <a:extLst>
              <a:ext uri="{FF2B5EF4-FFF2-40B4-BE49-F238E27FC236}">
                <a16:creationId xmlns:a16="http://schemas.microsoft.com/office/drawing/2014/main" id="{02139B28-8305-835D-5AA7-2A2EAB961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0439" y="4211638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Line 28">
            <a:extLst>
              <a:ext uri="{FF2B5EF4-FFF2-40B4-BE49-F238E27FC236}">
                <a16:creationId xmlns:a16="http://schemas.microsoft.com/office/drawing/2014/main" id="{EADDC5D3-5922-C334-DB2B-D7A11AD0A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2909" y="4125914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Line 29">
            <a:extLst>
              <a:ext uri="{FF2B5EF4-FFF2-40B4-BE49-F238E27FC236}">
                <a16:creationId xmlns:a16="http://schemas.microsoft.com/office/drawing/2014/main" id="{EFA5DA41-6C88-8F4E-ED38-9CE195EBD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6066" y="5165374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Line 30">
            <a:extLst>
              <a:ext uri="{FF2B5EF4-FFF2-40B4-BE49-F238E27FC236}">
                <a16:creationId xmlns:a16="http://schemas.microsoft.com/office/drawing/2014/main" id="{681BA969-A2BF-3ABD-4164-642D59467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379" y="506571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292D90E-B20B-136E-4BE7-1722CE8D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958" y="2884136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8D02D6BD-57E2-0633-2C6B-1BF0DD3C5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3" y="495456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GT	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ABC, AD = DB, AE = EC</a:t>
            </a:r>
          </a:p>
          <a:p>
            <a:pPr eaLnBrk="1" hangingPunct="1"/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KL	 DE//BC,DE = </a:t>
            </a:r>
          </a:p>
        </p:txBody>
      </p:sp>
      <p:sp>
        <p:nvSpPr>
          <p:cNvPr id="44" name="Line 15">
            <a:extLst>
              <a:ext uri="{FF2B5EF4-FFF2-40B4-BE49-F238E27FC236}">
                <a16:creationId xmlns:a16="http://schemas.microsoft.com/office/drawing/2014/main" id="{5DD20040-C2EA-CEAE-5075-F88AF31AC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8662" y="427275"/>
            <a:ext cx="0" cy="1476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5" name="Line 16">
            <a:extLst>
              <a:ext uri="{FF2B5EF4-FFF2-40B4-BE49-F238E27FC236}">
                <a16:creationId xmlns:a16="http://schemas.microsoft.com/office/drawing/2014/main" id="{033A7058-6DB3-4B18-D656-D26022D7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2863" y="1036874"/>
            <a:ext cx="46386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46" name="Object 17">
            <a:extLst>
              <a:ext uri="{FF2B5EF4-FFF2-40B4-BE49-F238E27FC236}">
                <a16:creationId xmlns:a16="http://schemas.microsoft.com/office/drawing/2014/main" id="{F74B5512-58D7-AC93-C35E-EE8177D90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709134"/>
              </p:ext>
            </p:extLst>
          </p:nvPr>
        </p:nvGraphicFramePr>
        <p:xfrm>
          <a:off x="9189331" y="1095375"/>
          <a:ext cx="72231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11000" imgH="723600" progId="Equation.DSMT4">
                  <p:embed/>
                </p:oleObj>
              </mc:Choice>
              <mc:Fallback>
                <p:oleObj name="Equation" r:id="rId3" imgW="711000" imgH="723600" progId="Equation.DSMT4">
                  <p:embed/>
                  <p:pic>
                    <p:nvPicPr>
                      <p:cNvPr id="1230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9331" y="1095375"/>
                        <a:ext cx="722313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0" grpId="0"/>
      <p:bldP spid="29" grpId="0" animBg="1"/>
      <p:bldP spid="30" grpId="0" animBg="1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6324601" y="449182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GT	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ABC, AD = DB, AE = EC</a:t>
            </a:r>
          </a:p>
          <a:p>
            <a:pPr eaLnBrk="1" hangingPunct="1"/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KL	 DE//BC,DE = </a:t>
            </a:r>
          </a:p>
        </p:txBody>
      </p:sp>
      <p:sp>
        <p:nvSpPr>
          <p:cNvPr id="12298" name="Line 15"/>
          <p:cNvSpPr>
            <a:spLocks noChangeShapeType="1"/>
          </p:cNvSpPr>
          <p:nvPr/>
        </p:nvSpPr>
        <p:spPr bwMode="auto">
          <a:xfrm>
            <a:off x="7010400" y="381001"/>
            <a:ext cx="0" cy="1476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299" name="Line 16"/>
          <p:cNvSpPr>
            <a:spLocks noChangeShapeType="1"/>
          </p:cNvSpPr>
          <p:nvPr/>
        </p:nvSpPr>
        <p:spPr bwMode="auto">
          <a:xfrm>
            <a:off x="6324601" y="990600"/>
            <a:ext cx="46386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230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401960"/>
              </p:ext>
            </p:extLst>
          </p:nvPr>
        </p:nvGraphicFramePr>
        <p:xfrm>
          <a:off x="9153550" y="1036873"/>
          <a:ext cx="72231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723600" progId="Equation.DSMT4">
                  <p:embed/>
                </p:oleObj>
              </mc:Choice>
              <mc:Fallback>
                <p:oleObj name="Equation" r:id="rId2" imgW="711000" imgH="723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3550" y="1036873"/>
                        <a:ext cx="722313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788970" y="3341336"/>
            <a:ext cx="3124200" cy="2438400"/>
          </a:xfrm>
          <a:prstGeom prst="triangle">
            <a:avLst>
              <a:gd name="adj" fmla="val 75440"/>
            </a:avLst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solidFill>
                <a:schemeClr val="bg1"/>
              </a:solidFill>
            </a:endParaRPr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V="1">
            <a:off x="1904470" y="4605693"/>
            <a:ext cx="1643063" cy="1234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2956958" y="2884136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98269" y="550703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3969966" y="5466897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3481197" y="4139497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1533525" y="4269496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>
            <a:off x="1457325" y="4960939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>
            <a:off x="2486025" y="3903487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39" name="Line 27"/>
          <p:cNvSpPr>
            <a:spLocks noChangeShapeType="1"/>
          </p:cNvSpPr>
          <p:nvPr/>
        </p:nvSpPr>
        <p:spPr bwMode="auto">
          <a:xfrm>
            <a:off x="3274484" y="4059238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3220509" y="3973514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41" name="Line 29"/>
          <p:cNvSpPr>
            <a:spLocks noChangeShapeType="1"/>
          </p:cNvSpPr>
          <p:nvPr/>
        </p:nvSpPr>
        <p:spPr bwMode="auto">
          <a:xfrm>
            <a:off x="3581400" y="5012974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>
            <a:off x="3581400" y="491331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6417399" y="1752537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 err="1">
                <a:solidFill>
                  <a:schemeClr val="bg1"/>
                </a:solidFill>
              </a:rPr>
              <a:t>Chứng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minh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6400801" y="2133568"/>
            <a:ext cx="54114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 err="1">
                <a:solidFill>
                  <a:schemeClr val="bg1"/>
                </a:solidFill>
              </a:rPr>
              <a:t>Ve</a:t>
            </a:r>
            <a:r>
              <a:rPr lang="en-US" sz="2000" b="1" dirty="0">
                <a:solidFill>
                  <a:schemeClr val="bg1"/>
                </a:solidFill>
              </a:rPr>
              <a:t>̃ F </a:t>
            </a:r>
            <a:r>
              <a:rPr lang="en-US" sz="2000" b="1" dirty="0" err="1">
                <a:solidFill>
                  <a:schemeClr val="bg1"/>
                </a:solidFill>
              </a:rPr>
              <a:t>sao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cho</a:t>
            </a:r>
            <a:r>
              <a:rPr lang="en-US" sz="2000" b="1" dirty="0">
                <a:solidFill>
                  <a:schemeClr val="bg1"/>
                </a:solidFill>
              </a:rPr>
              <a:t> E là </a:t>
            </a:r>
            <a:r>
              <a:rPr lang="en-US" sz="2000" b="1" dirty="0" err="1">
                <a:solidFill>
                  <a:schemeClr val="bg1"/>
                </a:solidFill>
              </a:rPr>
              <a:t>trung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điểm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của</a:t>
            </a:r>
            <a:r>
              <a:rPr lang="en-US" sz="2000" b="1" dirty="0">
                <a:solidFill>
                  <a:schemeClr val="bg1"/>
                </a:solidFill>
              </a:rPr>
              <a:t> DF. </a:t>
            </a: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6400801" y="262731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ADE = CFE (c – g – c) </a:t>
            </a:r>
          </a:p>
        </p:txBody>
      </p:sp>
      <p:graphicFrame>
        <p:nvGraphicFramePr>
          <p:cNvPr id="3894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62951"/>
              </p:ext>
            </p:extLst>
          </p:nvPr>
        </p:nvGraphicFramePr>
        <p:xfrm>
          <a:off x="6931026" y="3240088"/>
          <a:ext cx="1376363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58640" imgH="304560" progId="Equation.DSMT4">
                  <p:embed/>
                </p:oleObj>
              </mc:Choice>
              <mc:Fallback>
                <p:oleObj name="Equation" r:id="rId4" imgW="1358640" imgH="30456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026" y="3240088"/>
                        <a:ext cx="1376363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6291263" y="3576639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>
                <a:solidFill>
                  <a:schemeClr val="bg1"/>
                </a:solidFill>
                <a:sym typeface="Symbol" panose="05050102010706020507" pitchFamily="18" charset="2"/>
              </a:rPr>
              <a:t>Mà AD = DB 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6382457" y="3959521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Ta có:  </a:t>
            </a: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8043863" y="3576639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 DB = CF </a:t>
            </a: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6434163" y="4300804"/>
            <a:ext cx="5438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Hai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góc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này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ở vị trí so le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trong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nên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AD//CF hay BD // CF  </a:t>
            </a:r>
          </a:p>
        </p:txBody>
      </p: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6462730" y="4947796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 BDFC là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hình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thang.  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6400801" y="5364162"/>
            <a:ext cx="556385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Hình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thang BDFC có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hai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đáy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   BD = FC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nên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hai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cạnh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bên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DF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va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̀ BC song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song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va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̀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bằng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sym typeface="Symbol" panose="05050102010706020507" pitchFamily="18" charset="2"/>
              </a:rPr>
              <a:t>nhau</a:t>
            </a:r>
            <a:r>
              <a:rPr lang="en-US" sz="2000" b="1" dirty="0">
                <a:solidFill>
                  <a:schemeClr val="bg1"/>
                </a:solidFill>
                <a:sym typeface="Symbol" panose="05050102010706020507" pitchFamily="18" charset="2"/>
              </a:rPr>
              <a:t>.</a:t>
            </a:r>
          </a:p>
        </p:txBody>
      </p:sp>
      <p:sp>
        <p:nvSpPr>
          <p:cNvPr id="38954" name="Text Box 42"/>
          <p:cNvSpPr txBox="1">
            <a:spLocks noChangeArrowheads="1"/>
          </p:cNvSpPr>
          <p:nvPr/>
        </p:nvSpPr>
        <p:spPr bwMode="auto">
          <a:xfrm>
            <a:off x="6291263" y="6300789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b="1">
                <a:solidFill>
                  <a:schemeClr val="bg1"/>
                </a:solidFill>
                <a:sym typeface="Symbol" panose="05050102010706020507" pitchFamily="18" charset="2"/>
              </a:rPr>
              <a:t>Do đó: DE //BC, </a:t>
            </a:r>
          </a:p>
        </p:txBody>
      </p:sp>
      <p:graphicFrame>
        <p:nvGraphicFramePr>
          <p:cNvPr id="3895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374293"/>
              </p:ext>
            </p:extLst>
          </p:nvPr>
        </p:nvGraphicFramePr>
        <p:xfrm>
          <a:off x="8382001" y="6229350"/>
          <a:ext cx="20351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06280" imgH="609480" progId="Equation.DSMT4">
                  <p:embed/>
                </p:oleObj>
              </mc:Choice>
              <mc:Fallback>
                <p:oleObj name="Equation" r:id="rId6" imgW="2006280" imgH="60948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1" y="6229350"/>
                        <a:ext cx="20351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333801" y="3139473"/>
                <a:ext cx="1038297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</m:acc>
                      <m:r>
                        <a:rPr lang="en-US" sz="20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801" y="3139473"/>
                <a:ext cx="1038297" cy="410177"/>
              </a:xfrm>
              <a:prstGeom prst="rect">
                <a:avLst/>
              </a:prstGeom>
              <a:blipFill>
                <a:blip r:embed="rId8"/>
                <a:stretch>
                  <a:fillRect t="-7463" r="-54118" b="-4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7273363" y="3939121"/>
                <a:ext cx="1038297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</m:acc>
                      <m:r>
                        <a:rPr lang="en-US" sz="20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363" y="3939121"/>
                <a:ext cx="1038297" cy="410177"/>
              </a:xfrm>
              <a:prstGeom prst="rect">
                <a:avLst/>
              </a:prstGeom>
              <a:blipFill>
                <a:blip r:embed="rId9"/>
                <a:stretch>
                  <a:fillRect t="-7463" r="-54118" b="-4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WordArt 7">
            <a:extLst>
              <a:ext uri="{FF2B5EF4-FFF2-40B4-BE49-F238E27FC236}">
                <a16:creationId xmlns:a16="http://schemas.microsoft.com/office/drawing/2014/main" id="{EDCB3C99-3642-4E70-CC8C-95CC6BC914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Line 8">
            <a:extLst>
              <a:ext uri="{FF2B5EF4-FFF2-40B4-BE49-F238E27FC236}">
                <a16:creationId xmlns:a16="http://schemas.microsoft.com/office/drawing/2014/main" id="{58F33E76-18A0-DE5B-02CB-30F72D921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Text Box 12">
            <a:hlinkClick r:id="rId10"/>
            <a:extLst>
              <a:ext uri="{FF2B5EF4-FFF2-40B4-BE49-F238E27FC236}">
                <a16:creationId xmlns:a16="http://schemas.microsoft.com/office/drawing/2014/main" id="{8D765B13-2F59-1432-8F8F-779B36E0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2071843"/>
            <a:ext cx="56832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song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ấy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 Box 24">
            <a:hlinkClick r:id="rId10"/>
            <a:extLst>
              <a:ext uri="{FF2B5EF4-FFF2-40B4-BE49-F238E27FC236}">
                <a16:creationId xmlns:a16="http://schemas.microsoft.com/office/drawing/2014/main" id="{8B785198-75AB-DEB8-664A-A0ABAB7C4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B1CD9557-680E-AA22-E83B-B0941A082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Text Box 8">
            <a:extLst>
              <a:ext uri="{FF2B5EF4-FFF2-40B4-BE49-F238E27FC236}">
                <a16:creationId xmlns:a16="http://schemas.microsoft.com/office/drawing/2014/main" id="{6207DCAD-1ADA-62A7-FDC1-81C825919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45" name="Line 19">
            <a:extLst>
              <a:ext uri="{FF2B5EF4-FFF2-40B4-BE49-F238E27FC236}">
                <a16:creationId xmlns:a16="http://schemas.microsoft.com/office/drawing/2014/main" id="{C38D6506-35CA-B05C-40E1-BD19B6456A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7531" y="4588231"/>
            <a:ext cx="1643063" cy="1234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6" name="Line 19">
            <a:extLst>
              <a:ext uri="{FF2B5EF4-FFF2-40B4-BE49-F238E27FC236}">
                <a16:creationId xmlns:a16="http://schemas.microsoft.com/office/drawing/2014/main" id="{0C2DD41A-5DB2-DDD9-2E9D-0E8DBD6394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1802" y="4571825"/>
            <a:ext cx="1286609" cy="122501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3" name="Text Box 23">
            <a:extLst>
              <a:ext uri="{FF2B5EF4-FFF2-40B4-BE49-F238E27FC236}">
                <a16:creationId xmlns:a16="http://schemas.microsoft.com/office/drawing/2014/main" id="{6DD2B7B5-2F06-5DA8-88C6-6AD16941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45" y="4169078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F60EE0-BD8C-B7FD-00C2-C38527D88216}"/>
              </a:ext>
            </a:extLst>
          </p:cNvPr>
          <p:cNvSpPr txBox="1"/>
          <p:nvPr/>
        </p:nvSpPr>
        <p:spPr>
          <a:xfrm>
            <a:off x="2540725" y="44035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A046B8-CDB4-EDDC-50FC-D7064A2D31C4}"/>
              </a:ext>
            </a:extLst>
          </p:cNvPr>
          <p:cNvSpPr txBox="1"/>
          <p:nvPr/>
        </p:nvSpPr>
        <p:spPr>
          <a:xfrm>
            <a:off x="4099505" y="44035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5" name="Line 26">
            <a:extLst>
              <a:ext uri="{FF2B5EF4-FFF2-40B4-BE49-F238E27FC236}">
                <a16:creationId xmlns:a16="http://schemas.microsoft.com/office/drawing/2014/main" id="{391B2520-D1EA-F9B6-CEEE-B4266C099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146234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2A064F7-FC49-3DCE-0199-B43EF3575105}"/>
              </a:ext>
            </a:extLst>
          </p:cNvPr>
          <p:cNvSpPr txBox="1"/>
          <p:nvPr/>
        </p:nvSpPr>
        <p:spPr>
          <a:xfrm>
            <a:off x="3815609" y="52752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3" grpId="0"/>
      <p:bldP spid="38944" grpId="0"/>
      <p:bldP spid="38945" grpId="0"/>
      <p:bldP spid="38947" grpId="0"/>
      <p:bldP spid="38948" grpId="0"/>
      <p:bldP spid="38949" grpId="0"/>
      <p:bldP spid="38951" grpId="0"/>
      <p:bldP spid="38952" grpId="0"/>
      <p:bldP spid="38953" grpId="0"/>
      <p:bldP spid="38954" grpId="0"/>
      <p:bldP spid="2" grpId="0"/>
      <p:bldP spid="40" grpId="0"/>
      <p:bldP spid="45" grpId="0" animBg="1"/>
      <p:bldP spid="46" grpId="0" animBg="1"/>
      <p:bldP spid="53" grpId="0"/>
      <p:bldP spid="3" grpId="0"/>
      <p:bldP spid="54" grpId="0"/>
      <p:bldP spid="55" grpId="0" animBg="1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209800" y="2165400"/>
            <a:ext cx="96773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</a:rPr>
              <a:t>?3 </a:t>
            </a:r>
            <a:r>
              <a:rPr lang="en-US" sz="2400" b="1" dirty="0" err="1">
                <a:solidFill>
                  <a:schemeClr val="bg1"/>
                </a:solidFill>
              </a:rPr>
              <a:t>Giữa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hai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điểm</a:t>
            </a:r>
            <a:r>
              <a:rPr lang="en-US" sz="2400" b="1" dirty="0">
                <a:solidFill>
                  <a:schemeClr val="bg1"/>
                </a:solidFill>
              </a:rPr>
              <a:t> B </a:t>
            </a:r>
            <a:r>
              <a:rPr lang="en-US" sz="2400" b="1" dirty="0" err="1">
                <a:solidFill>
                  <a:schemeClr val="bg1"/>
                </a:solidFill>
              </a:rPr>
              <a:t>va</a:t>
            </a:r>
            <a:r>
              <a:rPr lang="en-US" sz="2400" b="1" dirty="0">
                <a:solidFill>
                  <a:schemeClr val="bg1"/>
                </a:solidFill>
              </a:rPr>
              <a:t>̀ C có </a:t>
            </a:r>
            <a:r>
              <a:rPr lang="en-US" sz="2400" b="1" dirty="0" err="1">
                <a:solidFill>
                  <a:schemeClr val="bg1"/>
                </a:solidFill>
              </a:rPr>
              <a:t>chướng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ngại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vật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dirty="0" err="1">
                <a:solidFill>
                  <a:schemeClr val="bg1"/>
                </a:solidFill>
              </a:rPr>
              <a:t>Biết</a:t>
            </a:r>
            <a:r>
              <a:rPr lang="en-US" sz="2400" b="1" dirty="0">
                <a:solidFill>
                  <a:schemeClr val="bg1"/>
                </a:solidFill>
              </a:rPr>
              <a:t> DE </a:t>
            </a:r>
            <a:r>
              <a:rPr lang="en-US" sz="2400" b="1" dirty="0" err="1">
                <a:solidFill>
                  <a:schemeClr val="bg1"/>
                </a:solidFill>
              </a:rPr>
              <a:t>bằng</a:t>
            </a:r>
            <a:r>
              <a:rPr lang="en-US" sz="2400" b="1" dirty="0">
                <a:solidFill>
                  <a:schemeClr val="bg1"/>
                </a:solidFill>
              </a:rPr>
              <a:t> 50m, </a:t>
            </a:r>
            <a:r>
              <a:rPr lang="en-US" sz="2400" b="1" dirty="0" err="1">
                <a:solidFill>
                  <a:schemeClr val="bg1"/>
                </a:solidFill>
              </a:rPr>
              <a:t>tính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đô</a:t>
            </a:r>
            <a:r>
              <a:rPr lang="en-US" sz="2400" b="1" dirty="0">
                <a:solidFill>
                  <a:schemeClr val="bg1"/>
                </a:solidFill>
              </a:rPr>
              <a:t>̣ </a:t>
            </a:r>
            <a:r>
              <a:rPr lang="en-US" sz="2400" b="1" dirty="0" err="1">
                <a:solidFill>
                  <a:schemeClr val="bg1"/>
                </a:solidFill>
              </a:rPr>
              <a:t>dài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đoạn</a:t>
            </a:r>
            <a:r>
              <a:rPr lang="en-US" sz="2400" b="1" dirty="0">
                <a:solidFill>
                  <a:schemeClr val="bg1"/>
                </a:solidFill>
              </a:rPr>
              <a:t> BC </a:t>
            </a:r>
            <a:r>
              <a:rPr lang="en-US" sz="2400" b="1" dirty="0" err="1">
                <a:solidFill>
                  <a:schemeClr val="bg1"/>
                </a:solidFill>
              </a:rPr>
              <a:t>trên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hình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ve</a:t>
            </a:r>
            <a:r>
              <a:rPr lang="en-US" sz="2400" b="1" dirty="0">
                <a:solidFill>
                  <a:schemeClr val="bg1"/>
                </a:solidFill>
              </a:rPr>
              <a:t>̃</a:t>
            </a:r>
          </a:p>
        </p:txBody>
      </p:sp>
      <p:pic>
        <p:nvPicPr>
          <p:cNvPr id="46091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4" y="3240046"/>
            <a:ext cx="40957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92" name="AutoShape 12" descr="Dashed horizontal"/>
          <p:cNvSpPr>
            <a:spLocks noChangeArrowheads="1"/>
          </p:cNvSpPr>
          <p:nvPr/>
        </p:nvSpPr>
        <p:spPr bwMode="auto">
          <a:xfrm rot="20879312">
            <a:off x="1699418" y="3823820"/>
            <a:ext cx="1752600" cy="533400"/>
          </a:xfrm>
          <a:prstGeom prst="cloudCallout">
            <a:avLst>
              <a:gd name="adj1" fmla="val -13782"/>
              <a:gd name="adj2" fmla="val 20801"/>
            </a:avLst>
          </a:prstGeom>
          <a:pattFill prst="dash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172200" y="2946044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chemeClr val="bg1"/>
                </a:solidFill>
              </a:rPr>
              <a:t>Giải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172200" y="3432176"/>
            <a:ext cx="381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Trong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ABC, có: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AD = DB (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gt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),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AE = EC (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gt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800600" y="4492625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Nên</a:t>
            </a:r>
            <a:r>
              <a:rPr lang="en-US" sz="2400" b="1" dirty="0">
                <a:solidFill>
                  <a:schemeClr val="bg1"/>
                </a:solidFill>
              </a:rPr>
              <a:t> DE là </a:t>
            </a:r>
            <a:r>
              <a:rPr lang="en-US" sz="2400" b="1" dirty="0" err="1">
                <a:solidFill>
                  <a:schemeClr val="bg1"/>
                </a:solidFill>
              </a:rPr>
              <a:t>đường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trung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bình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của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ABC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705600" y="503237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(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đl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460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21142"/>
              </p:ext>
            </p:extLst>
          </p:nvPr>
        </p:nvGraphicFramePr>
        <p:xfrm>
          <a:off x="5181600" y="4956176"/>
          <a:ext cx="14557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4960" imgH="723600" progId="Equation.DSMT4">
                  <p:embed/>
                </p:oleObj>
              </mc:Choice>
              <mc:Fallback>
                <p:oleObj name="Equation" r:id="rId3" imgW="1434960" imgH="723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956176"/>
                        <a:ext cx="14557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105400" y="5641976"/>
            <a:ext cx="4419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 BC = 2 DE </a:t>
            </a:r>
          </a:p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 BC = 2 . 50 = 100(m) 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5029200" y="6403975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Vậy BC = 100m</a:t>
            </a:r>
          </a:p>
        </p:txBody>
      </p:sp>
      <p:sp>
        <p:nvSpPr>
          <p:cNvPr id="17" name="WordArt 7">
            <a:extLst>
              <a:ext uri="{FF2B5EF4-FFF2-40B4-BE49-F238E27FC236}">
                <a16:creationId xmlns:a16="http://schemas.microsoft.com/office/drawing/2014/main" id="{B215D022-09F1-119B-539B-A244BEBFC0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2">
            <a:hlinkClick r:id="rId5"/>
            <a:extLst>
              <a:ext uri="{FF2B5EF4-FFF2-40B4-BE49-F238E27FC236}">
                <a16:creationId xmlns:a16="http://schemas.microsoft.com/office/drawing/2014/main" id="{1641C38E-29CA-BD08-92D2-CF03DB12A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2071843"/>
            <a:ext cx="5683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4">
            <a:hlinkClick r:id="rId5"/>
            <a:extLst>
              <a:ext uri="{FF2B5EF4-FFF2-40B4-BE49-F238E27FC236}">
                <a16:creationId xmlns:a16="http://schemas.microsoft.com/office/drawing/2014/main" id="{0917823D-754F-C4AF-FC58-E345A6AEE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A1E8C226-9937-2C2E-796D-CB061DDEC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8">
            <a:extLst>
              <a:ext uri="{FF2B5EF4-FFF2-40B4-BE49-F238E27FC236}">
                <a16:creationId xmlns:a16="http://schemas.microsoft.com/office/drawing/2014/main" id="{D87ACEF5-37EB-47AB-8BE2-92936B428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6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6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/>
      <p:bldP spid="46092" grpId="0" animBg="1"/>
      <p:bldP spid="46093" grpId="0"/>
      <p:bldP spid="46095" grpId="0"/>
      <p:bldP spid="46096" grpId="0"/>
      <p:bldP spid="460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Line 5"/>
          <p:cNvSpPr>
            <a:spLocks noChangeShapeType="1"/>
          </p:cNvSpPr>
          <p:nvPr/>
        </p:nvSpPr>
        <p:spPr bwMode="auto">
          <a:xfrm>
            <a:off x="6096000" y="685800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6324600" y="457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Bài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tập</a:t>
            </a:r>
            <a:r>
              <a:rPr lang="en-US" sz="2400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7543800" y="457200"/>
            <a:ext cx="3124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</a:rPr>
              <a:t>Bài 20 trang 79 SGK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324600" y="914400"/>
            <a:ext cx="289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Tìm</a:t>
            </a:r>
            <a:r>
              <a:rPr lang="en-US" sz="2400" b="1" dirty="0">
                <a:solidFill>
                  <a:schemeClr val="bg1"/>
                </a:solidFill>
              </a:rPr>
              <a:t> x </a:t>
            </a:r>
            <a:r>
              <a:rPr lang="en-US" sz="2400" b="1" dirty="0" err="1">
                <a:solidFill>
                  <a:schemeClr val="bg1"/>
                </a:solidFill>
              </a:rPr>
              <a:t>trên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hình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ve</a:t>
            </a:r>
            <a:r>
              <a:rPr lang="en-US" sz="2400" b="1" dirty="0">
                <a:solidFill>
                  <a:schemeClr val="bg1"/>
                </a:solidFill>
              </a:rPr>
              <a:t>̃: </a:t>
            </a:r>
          </a:p>
        </p:txBody>
      </p:sp>
      <p:pic>
        <p:nvPicPr>
          <p:cNvPr id="48141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1366838"/>
            <a:ext cx="3509963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620000" y="3505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chemeClr val="bg1"/>
                </a:solidFill>
              </a:rPr>
              <a:t>Giải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248400" y="38862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</a:rPr>
              <a:t>Trong </a:t>
            </a:r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ABC, có: 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6248400" y="4643439"/>
            <a:ext cx="441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</a:rPr>
              <a:t>Mà hai góc này ở vị trí đồng vị nên KI // BC</a:t>
            </a:r>
            <a:endParaRPr lang="en-US" sz="24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6267450" y="5338763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Ta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lại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có: AK = KC 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6248400" y="5614988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Nên AI = IB (đl1) 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6272213" y="6019801"/>
            <a:ext cx="426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Vì IB = 10cm Vậy AI = 10cm hay x = 10cm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608316"/>
              </p:ext>
            </p:extLst>
          </p:nvPr>
        </p:nvGraphicFramePr>
        <p:xfrm>
          <a:off x="6353176" y="4262438"/>
          <a:ext cx="2589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6" y="4262438"/>
                        <a:ext cx="2589213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2">
            <a:hlinkClick r:id="rId5"/>
            <a:extLst>
              <a:ext uri="{FF2B5EF4-FFF2-40B4-BE49-F238E27FC236}">
                <a16:creationId xmlns:a16="http://schemas.microsoft.com/office/drawing/2014/main" id="{30D11FF3-AEA5-873A-DD5B-15439A0F4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2071843"/>
            <a:ext cx="5683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24">
            <a:hlinkClick r:id="rId5"/>
            <a:extLst>
              <a:ext uri="{FF2B5EF4-FFF2-40B4-BE49-F238E27FC236}">
                <a16:creationId xmlns:a16="http://schemas.microsoft.com/office/drawing/2014/main" id="{FD98C3AE-918D-187A-450F-457606BC3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DA7EC4E1-2025-CFE1-70BE-6641D4E51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8">
            <a:extLst>
              <a:ext uri="{FF2B5EF4-FFF2-40B4-BE49-F238E27FC236}">
                <a16:creationId xmlns:a16="http://schemas.microsoft.com/office/drawing/2014/main" id="{E82ABD2D-B3CC-0C77-C736-272CDFB09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/>
      <p:bldP spid="48139" grpId="0" animBg="1"/>
      <p:bldP spid="48140" grpId="0" animBg="1"/>
      <p:bldP spid="48142" grpId="0"/>
      <p:bldP spid="48146" grpId="0"/>
      <p:bldP spid="48147" grpId="0"/>
      <p:bldP spid="481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7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Line 8"/>
          <p:cNvSpPr>
            <a:spLocks noChangeShapeType="1"/>
          </p:cNvSpPr>
          <p:nvPr/>
        </p:nvSpPr>
        <p:spPr bwMode="auto">
          <a:xfrm>
            <a:off x="6248400" y="685800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319838" y="533400"/>
            <a:ext cx="312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FF00"/>
                </a:solidFill>
                <a:cs typeface="Arial" panose="020B0604020202020204" pitchFamily="34" charset="0"/>
              </a:rPr>
              <a:t>Hướng</a:t>
            </a:r>
            <a:r>
              <a:rPr lang="en-US" sz="2400" b="1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cs typeface="Arial" panose="020B0604020202020204" pitchFamily="34" charset="0"/>
              </a:rPr>
              <a:t>dẫn</a:t>
            </a:r>
            <a:r>
              <a:rPr lang="en-US" sz="2400" b="1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cs typeface="Arial" panose="020B0604020202020204" pitchFamily="34" charset="0"/>
              </a:rPr>
              <a:t>vê</a:t>
            </a:r>
            <a:r>
              <a:rPr lang="en-US" sz="2400" b="1" dirty="0">
                <a:solidFill>
                  <a:srgbClr val="FFFF00"/>
                </a:solidFill>
                <a:cs typeface="Arial" panose="020B0604020202020204" pitchFamily="34" charset="0"/>
              </a:rPr>
              <a:t>̀ </a:t>
            </a:r>
            <a:r>
              <a:rPr lang="en-US" sz="2400" b="1" dirty="0" err="1">
                <a:solidFill>
                  <a:srgbClr val="FFFF00"/>
                </a:solidFill>
                <a:cs typeface="Arial" panose="020B0604020202020204" pitchFamily="34" charset="0"/>
              </a:rPr>
              <a:t>nha</a:t>
            </a:r>
            <a:r>
              <a:rPr lang="en-US" sz="2400" b="1" dirty="0">
                <a:solidFill>
                  <a:srgbClr val="FFFF00"/>
                </a:solidFill>
                <a:cs typeface="Arial" panose="020B0604020202020204" pitchFamily="34" charset="0"/>
              </a:rPr>
              <a:t>̀: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629400" y="1043970"/>
            <a:ext cx="510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thuộc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nghĩa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́ 1; 2.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Chứng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minh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lại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́ 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́ 2.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Làm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bài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21; 22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79 SGK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324600" y="29098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cs typeface="Arial" panose="020B0604020202020204" pitchFamily="34" charset="0"/>
              </a:rPr>
              <a:t>Hướng dẫn bài tập: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6553201" y="5723872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Xem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phần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6353705" y="3347384"/>
            <a:ext cx="510539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Bài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21: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Áp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dụng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́ 2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vào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giác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OAB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Bài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22: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Áp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dụng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vào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BDC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Áp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dụng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vào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AEM</a:t>
            </a:r>
          </a:p>
        </p:txBody>
      </p:sp>
      <p:sp>
        <p:nvSpPr>
          <p:cNvPr id="13" name="Text Box 12">
            <a:hlinkClick r:id="rId2"/>
            <a:extLst>
              <a:ext uri="{FF2B5EF4-FFF2-40B4-BE49-F238E27FC236}">
                <a16:creationId xmlns:a16="http://schemas.microsoft.com/office/drawing/2014/main" id="{20F55016-09A5-5DA7-9F28-A6248BD71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2071843"/>
            <a:ext cx="5683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24">
            <a:hlinkClick r:id="rId2"/>
            <a:extLst>
              <a:ext uri="{FF2B5EF4-FFF2-40B4-BE49-F238E27FC236}">
                <a16:creationId xmlns:a16="http://schemas.microsoft.com/office/drawing/2014/main" id="{58BE1654-2B32-C944-C42A-2379ED057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8D8879D4-0744-0AD6-2B9B-C4251901B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DBA4BF03-6D32-C4C7-0A8A-748703F28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/>
      <p:bldP spid="39950" grpId="0"/>
      <p:bldP spid="39951" grpId="0"/>
      <p:bldP spid="39952" grpId="0"/>
      <p:bldP spid="399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6"/>
          <p:cNvGrpSpPr>
            <a:grpSpLocks/>
          </p:cNvGrpSpPr>
          <p:nvPr/>
        </p:nvGrpSpPr>
        <p:grpSpPr bwMode="auto">
          <a:xfrm>
            <a:off x="1552575" y="38100"/>
            <a:ext cx="4014470" cy="685800"/>
            <a:chOff x="240" y="144"/>
            <a:chExt cx="5232" cy="432"/>
          </a:xfrm>
        </p:grpSpPr>
        <p:sp>
          <p:nvSpPr>
            <p:cNvPr id="3081" name="Line 7"/>
            <p:cNvSpPr>
              <a:spLocks noChangeShapeType="1"/>
            </p:cNvSpPr>
            <p:nvPr/>
          </p:nvSpPr>
          <p:spPr bwMode="auto">
            <a:xfrm>
              <a:off x="240" y="480"/>
              <a:ext cx="52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3082" name="Picture 8" descr="FIL297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44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676400" y="484188"/>
            <a:ext cx="85344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1. </a:t>
            </a:r>
            <a:r>
              <a:rPr lang="en-US" sz="2800" dirty="0" err="1">
                <a:solidFill>
                  <a:schemeClr val="bg1"/>
                </a:solidFill>
              </a:rPr>
              <a:t>Phát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biểu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định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nghĩa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hình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thang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cân</a:t>
            </a:r>
            <a:endParaRPr lang="en-US" sz="28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2. </a:t>
            </a:r>
            <a:r>
              <a:rPr lang="en-US" sz="2800" dirty="0" err="1">
                <a:solidFill>
                  <a:schemeClr val="bg1"/>
                </a:solidFill>
              </a:rPr>
              <a:t>Tính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chất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của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hình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thang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cân</a:t>
            </a:r>
            <a:endParaRPr lang="en-US" sz="28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3. </a:t>
            </a:r>
            <a:r>
              <a:rPr lang="en-US" sz="2800" dirty="0" err="1">
                <a:solidFill>
                  <a:schemeClr val="bg1"/>
                </a:solidFill>
              </a:rPr>
              <a:t>Nêu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dấu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hiệu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nhận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biết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hình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thang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cân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905000" y="2819400"/>
            <a:ext cx="8534400" cy="26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1. Hình thang cân là hình thang có hai góc kề một đáy bằng nhau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2. Tính chất của hình thang cân: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Trong hình thang cân, hai cạnh bên bằng nhau, hai đường chéo bằng nhau. </a:t>
            </a:r>
          </a:p>
        </p:txBody>
      </p:sp>
      <p:sp>
        <p:nvSpPr>
          <p:cNvPr id="34827" name="Text Box 1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905000" y="22860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</a:rPr>
              <a:t>TRẢ LỜI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905000" y="2819400"/>
            <a:ext cx="8534400" cy="3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3. Dấu hiệu nhận biết hình thang cân: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Hình thang có hai góc kề một đáy bằng nhau là hình thang cân.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Hình thang có hai đường chéo bằng nhau là hình thang cân.</a:t>
            </a:r>
          </a:p>
          <a:p>
            <a:pPr algn="just" eaLnBrk="1" hangingPunct="1">
              <a:spcBef>
                <a:spcPct val="50000"/>
              </a:spcBef>
            </a:pP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34826" grpId="0" build="allAtOnce"/>
      <p:bldP spid="34827" grpId="0"/>
      <p:bldP spid="348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36576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chemeClr val="bg1"/>
                </a:solidFill>
              </a:rPr>
              <a:t>Giữa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hai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điểm</a:t>
            </a:r>
            <a:r>
              <a:rPr lang="en-US" sz="2800" b="1" dirty="0">
                <a:solidFill>
                  <a:schemeClr val="bg1"/>
                </a:solidFill>
              </a:rPr>
              <a:t> B </a:t>
            </a:r>
            <a:r>
              <a:rPr lang="en-US" sz="2800" b="1" dirty="0" err="1">
                <a:solidFill>
                  <a:schemeClr val="bg1"/>
                </a:solidFill>
              </a:rPr>
              <a:t>va</a:t>
            </a:r>
            <a:r>
              <a:rPr lang="en-US" sz="2800" b="1" dirty="0">
                <a:solidFill>
                  <a:schemeClr val="bg1"/>
                </a:solidFill>
              </a:rPr>
              <a:t>̀ C có </a:t>
            </a:r>
            <a:r>
              <a:rPr lang="en-US" sz="2800" b="1" dirty="0" err="1">
                <a:solidFill>
                  <a:schemeClr val="bg1"/>
                </a:solidFill>
              </a:rPr>
              <a:t>chướng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ngại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vật</a:t>
            </a:r>
            <a:r>
              <a:rPr lang="en-US" sz="2800" b="1" dirty="0">
                <a:solidFill>
                  <a:schemeClr val="bg1"/>
                </a:solidFill>
              </a:rPr>
              <a:t> (</a:t>
            </a:r>
            <a:r>
              <a:rPr lang="en-US" sz="2800" b="1" dirty="0" err="1">
                <a:solidFill>
                  <a:schemeClr val="bg1"/>
                </a:solidFill>
              </a:rPr>
              <a:t>hình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bên</a:t>
            </a:r>
            <a:r>
              <a:rPr lang="en-US" sz="2800" b="1" dirty="0">
                <a:solidFill>
                  <a:schemeClr val="bg1"/>
                </a:solidFill>
              </a:rPr>
              <a:t>). ta có </a:t>
            </a:r>
            <a:r>
              <a:rPr lang="en-US" sz="2800" b="1" dirty="0" err="1">
                <a:solidFill>
                  <a:schemeClr val="bg1"/>
                </a:solidFill>
              </a:rPr>
              <a:t>thê</a:t>
            </a:r>
            <a:r>
              <a:rPr lang="en-US" sz="2800" b="1" dirty="0">
                <a:solidFill>
                  <a:schemeClr val="bg1"/>
                </a:solidFill>
              </a:rPr>
              <a:t>̉ </a:t>
            </a:r>
            <a:r>
              <a:rPr lang="en-US" sz="2800" b="1" dirty="0" err="1">
                <a:solidFill>
                  <a:schemeClr val="bg1"/>
                </a:solidFill>
              </a:rPr>
              <a:t>tính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được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khoảng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cách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giữa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hai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điểm</a:t>
            </a:r>
            <a:r>
              <a:rPr lang="en-US" sz="2800" b="1" dirty="0">
                <a:solidFill>
                  <a:schemeClr val="bg1"/>
                </a:solidFill>
              </a:rPr>
              <a:t> B </a:t>
            </a:r>
            <a:r>
              <a:rPr lang="en-US" sz="2800" b="1" dirty="0" err="1">
                <a:solidFill>
                  <a:schemeClr val="bg1"/>
                </a:solidFill>
              </a:rPr>
              <a:t>va</a:t>
            </a:r>
            <a:r>
              <a:rPr lang="en-US" sz="2800" b="1" dirty="0">
                <a:solidFill>
                  <a:schemeClr val="bg1"/>
                </a:solidFill>
              </a:rPr>
              <a:t>̀ C </a:t>
            </a:r>
            <a:r>
              <a:rPr lang="en-US" sz="2800" b="1" dirty="0" err="1">
                <a:solidFill>
                  <a:schemeClr val="bg1"/>
                </a:solidFill>
              </a:rPr>
              <a:t>không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752601"/>
            <a:ext cx="40957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AutoShape 6" descr="Dashed horizontal"/>
          <p:cNvSpPr>
            <a:spLocks noChangeArrowheads="1"/>
          </p:cNvSpPr>
          <p:nvPr/>
        </p:nvSpPr>
        <p:spPr bwMode="auto">
          <a:xfrm rot="-720688">
            <a:off x="7002463" y="2362200"/>
            <a:ext cx="1752600" cy="533400"/>
          </a:xfrm>
          <a:prstGeom prst="cloudCallout">
            <a:avLst>
              <a:gd name="adj1" fmla="val -13782"/>
              <a:gd name="adj2" fmla="val 20801"/>
            </a:avLst>
          </a:prstGeom>
          <a:pattFill prst="dash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V="1">
            <a:off x="6248400" y="1981200"/>
            <a:ext cx="3505200" cy="121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5919788" y="29718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9661526" y="1812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209800" y="23813"/>
            <a:ext cx="7696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7" name="Text Box 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48400" y="638175"/>
            <a:ext cx="5562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?1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̃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ABC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bất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rồi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lấy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D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của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AB. Qua D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̃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đường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thẳng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song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với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BC,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đường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thẳng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này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cắt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tại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E.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Bằng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sát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hãy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̣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đoán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vê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̀ vị trí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AC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7239000" y="3071813"/>
            <a:ext cx="2819400" cy="1828800"/>
          </a:xfrm>
          <a:prstGeom prst="triangle">
            <a:avLst>
              <a:gd name="adj" fmla="val 16500"/>
            </a:avLst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7467601" y="3990975"/>
            <a:ext cx="13890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496176" y="270986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886576" y="478631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0020301" y="467201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7034213" y="371475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8720138" y="35956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7467600" y="3681413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7315200" y="4291013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611" name="Picture 83" descr="thuoc"/>
          <p:cNvPicPr>
            <a:picLocks noChangeAspect="1" noChangeArrowheads="1"/>
          </p:cNvPicPr>
          <p:nvPr/>
        </p:nvPicPr>
        <p:blipFill>
          <a:blip r:embed="rId3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4"/>
          <a:stretch>
            <a:fillRect/>
          </a:stretch>
        </p:blipFill>
        <p:spPr bwMode="auto">
          <a:xfrm rot="7690974">
            <a:off x="9392445" y="1794670"/>
            <a:ext cx="566737" cy="6492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6248401" y="5062539"/>
            <a:ext cx="4144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Đường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thẳng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DE có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điều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kiện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̀?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248400" y="5729288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DE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cạnh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6238875" y="60579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DE song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với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6248400" y="64008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Đường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thẳng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DE có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tính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chất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̀?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6296521" y="6426304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b="1" dirty="0">
                <a:solidFill>
                  <a:srgbClr val="FFFF00"/>
                </a:solidFill>
                <a:sym typeface="Symbol" panose="05050102010706020507" pitchFamily="18" charset="2"/>
              </a:rPr>
              <a:t> 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DE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cạnh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thư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́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ba</a:t>
            </a: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 animBg="1"/>
      <p:bldP spid="35849" grpId="0" animBg="1"/>
      <p:bldP spid="35850" grpId="0"/>
      <p:bldP spid="35851" grpId="0"/>
      <p:bldP spid="35852" grpId="0"/>
      <p:bldP spid="35853" grpId="0"/>
      <p:bldP spid="35854" grpId="0"/>
      <p:bldP spid="35855" grpId="0" animBg="1"/>
      <p:bldP spid="35856" grpId="0" animBg="1"/>
      <p:bldP spid="35858" grpId="0"/>
      <p:bldP spid="35859" grpId="0"/>
      <p:bldP spid="35860" grpId="0"/>
      <p:bldP spid="35861" grpId="0"/>
      <p:bldP spid="35861" grpId="1"/>
      <p:bldP spid="358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9" name="AutoShape 8"/>
          <p:cNvSpPr>
            <a:spLocks noChangeArrowheads="1"/>
          </p:cNvSpPr>
          <p:nvPr/>
        </p:nvSpPr>
        <p:spPr bwMode="auto">
          <a:xfrm>
            <a:off x="7391400" y="762000"/>
            <a:ext cx="2819400" cy="1828800"/>
          </a:xfrm>
          <a:prstGeom prst="triangle">
            <a:avLst>
              <a:gd name="adj" fmla="val 16500"/>
            </a:avLst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0" name="Line 9"/>
          <p:cNvSpPr>
            <a:spLocks noChangeShapeType="1"/>
          </p:cNvSpPr>
          <p:nvPr/>
        </p:nvSpPr>
        <p:spPr bwMode="auto">
          <a:xfrm>
            <a:off x="7620001" y="1662113"/>
            <a:ext cx="13890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7648576" y="41433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7010401" y="236696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10163176" y="23336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7162801" y="1371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8991600" y="1295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6156" name="Line 15"/>
          <p:cNvSpPr>
            <a:spLocks noChangeShapeType="1"/>
          </p:cNvSpPr>
          <p:nvPr/>
        </p:nvSpPr>
        <p:spPr bwMode="auto">
          <a:xfrm>
            <a:off x="7439025" y="1981200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6"/>
          <p:cNvSpPr>
            <a:spLocks noChangeShapeType="1"/>
          </p:cNvSpPr>
          <p:nvPr/>
        </p:nvSpPr>
        <p:spPr bwMode="auto">
          <a:xfrm>
            <a:off x="7653338" y="1204913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6248400" y="28956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DE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cạnh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Text Box 20"/>
          <p:cNvSpPr txBox="1">
            <a:spLocks noChangeArrowheads="1"/>
          </p:cNvSpPr>
          <p:nvPr/>
        </p:nvSpPr>
        <p:spPr bwMode="auto">
          <a:xfrm>
            <a:off x="6238875" y="32766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DE song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với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cạnh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0" name="Text Box 22"/>
          <p:cNvSpPr txBox="1">
            <a:spLocks noChangeArrowheads="1"/>
          </p:cNvSpPr>
          <p:nvPr/>
        </p:nvSpPr>
        <p:spPr bwMode="auto">
          <a:xfrm>
            <a:off x="6248400" y="37338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400" b="1" dirty="0">
                <a:solidFill>
                  <a:srgbClr val="FFFF00"/>
                </a:solidFill>
                <a:sym typeface="Symbol" panose="05050102010706020507" pitchFamily="18" charset="2"/>
              </a:rPr>
              <a:t> 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DE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cạnh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thư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́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ba</a:t>
            </a: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7" name="Text Box 2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24600" y="4229100"/>
            <a:ext cx="4343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i="1" dirty="0" err="1">
                <a:solidFill>
                  <a:schemeClr val="bg1"/>
                </a:solidFill>
              </a:rPr>
              <a:t>Đường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thẳng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đi</a:t>
            </a:r>
            <a:r>
              <a:rPr lang="en-US" sz="2400" b="1" i="1" dirty="0">
                <a:solidFill>
                  <a:schemeClr val="bg1"/>
                </a:solidFill>
              </a:rPr>
              <a:t> qua </a:t>
            </a:r>
            <a:r>
              <a:rPr lang="en-US" sz="2400" b="1" i="1" dirty="0" err="1">
                <a:solidFill>
                  <a:schemeClr val="bg1"/>
                </a:solidFill>
              </a:rPr>
              <a:t>trung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điểm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một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cạnh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của</a:t>
            </a:r>
            <a:r>
              <a:rPr lang="en-US" sz="2400" b="1" i="1" dirty="0">
                <a:solidFill>
                  <a:schemeClr val="bg1"/>
                </a:solidFill>
              </a:rPr>
              <a:t> tam </a:t>
            </a:r>
            <a:r>
              <a:rPr lang="en-US" sz="2400" b="1" i="1" dirty="0" err="1">
                <a:solidFill>
                  <a:schemeClr val="bg1"/>
                </a:solidFill>
              </a:rPr>
              <a:t>giác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và</a:t>
            </a:r>
            <a:r>
              <a:rPr lang="en-US" sz="2400" b="1" i="1" dirty="0">
                <a:solidFill>
                  <a:schemeClr val="bg1"/>
                </a:solidFill>
              </a:rPr>
              <a:t> song </a:t>
            </a:r>
            <a:r>
              <a:rPr lang="en-US" sz="2400" b="1" i="1" dirty="0" err="1">
                <a:solidFill>
                  <a:schemeClr val="bg1"/>
                </a:solidFill>
              </a:rPr>
              <a:t>song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với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cạnh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thứ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hai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thì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đi</a:t>
            </a:r>
            <a:r>
              <a:rPr lang="en-US" sz="2400" b="1" i="1" dirty="0">
                <a:solidFill>
                  <a:schemeClr val="bg1"/>
                </a:solidFill>
              </a:rPr>
              <a:t> qua </a:t>
            </a:r>
            <a:r>
              <a:rPr lang="en-US" sz="2400" b="1" i="1" dirty="0" err="1">
                <a:solidFill>
                  <a:schemeClr val="bg1"/>
                </a:solidFill>
              </a:rPr>
              <a:t>trung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điểm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của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cạnh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thứ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ba</a:t>
            </a:r>
            <a:r>
              <a:rPr lang="en-US" sz="2400" b="1" i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2008" name="Text Box 2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song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2147888" y="2405063"/>
            <a:ext cx="3757612" cy="2438400"/>
            <a:chOff x="3264" y="2064"/>
            <a:chExt cx="2367" cy="1536"/>
          </a:xfrm>
        </p:grpSpPr>
        <p:sp>
          <p:nvSpPr>
            <p:cNvPr id="6168" name="AutoShape 26"/>
            <p:cNvSpPr>
              <a:spLocks noChangeArrowheads="1"/>
            </p:cNvSpPr>
            <p:nvPr/>
          </p:nvSpPr>
          <p:spPr bwMode="auto">
            <a:xfrm>
              <a:off x="3552" y="2352"/>
              <a:ext cx="1776" cy="1152"/>
            </a:xfrm>
            <a:prstGeom prst="triangle">
              <a:avLst>
                <a:gd name="adj" fmla="val 16500"/>
              </a:avLst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169" name="Line 27"/>
            <p:cNvSpPr>
              <a:spLocks noChangeShapeType="1"/>
            </p:cNvSpPr>
            <p:nvPr/>
          </p:nvSpPr>
          <p:spPr bwMode="auto">
            <a:xfrm>
              <a:off x="3696" y="2928"/>
              <a:ext cx="87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Text Box 28"/>
            <p:cNvSpPr txBox="1">
              <a:spLocks noChangeArrowheads="1"/>
            </p:cNvSpPr>
            <p:nvPr/>
          </p:nvSpPr>
          <p:spPr bwMode="auto">
            <a:xfrm>
              <a:off x="3744" y="20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171" name="Text Box 29"/>
            <p:cNvSpPr txBox="1">
              <a:spLocks noChangeArrowheads="1"/>
            </p:cNvSpPr>
            <p:nvPr/>
          </p:nvSpPr>
          <p:spPr bwMode="auto">
            <a:xfrm>
              <a:off x="3264" y="33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6172" name="Text Box 30"/>
            <p:cNvSpPr txBox="1">
              <a:spLocks noChangeArrowheads="1"/>
            </p:cNvSpPr>
            <p:nvPr/>
          </p:nvSpPr>
          <p:spPr bwMode="auto">
            <a:xfrm>
              <a:off x="5376" y="33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6173" name="Text Box 31"/>
            <p:cNvSpPr txBox="1">
              <a:spLocks noChangeArrowheads="1"/>
            </p:cNvSpPr>
            <p:nvPr/>
          </p:nvSpPr>
          <p:spPr bwMode="auto">
            <a:xfrm>
              <a:off x="3408" y="268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6174" name="Text Box 32"/>
            <p:cNvSpPr txBox="1">
              <a:spLocks noChangeArrowheads="1"/>
            </p:cNvSpPr>
            <p:nvPr/>
          </p:nvSpPr>
          <p:spPr bwMode="auto">
            <a:xfrm>
              <a:off x="4656" y="268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6175" name="Line 33"/>
            <p:cNvSpPr>
              <a:spLocks noChangeShapeType="1"/>
            </p:cNvSpPr>
            <p:nvPr/>
          </p:nvSpPr>
          <p:spPr bwMode="auto">
            <a:xfrm>
              <a:off x="3724" y="2592"/>
              <a:ext cx="96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34"/>
            <p:cNvSpPr>
              <a:spLocks noChangeShapeType="1"/>
            </p:cNvSpPr>
            <p:nvPr/>
          </p:nvSpPr>
          <p:spPr bwMode="auto">
            <a:xfrm>
              <a:off x="3580" y="3158"/>
              <a:ext cx="96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1562100" y="4916489"/>
            <a:ext cx="468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GT	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ABC, AD = DB, DE // BC</a:t>
            </a:r>
          </a:p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KL	 AE = EC</a:t>
            </a:r>
          </a:p>
        </p:txBody>
      </p:sp>
      <p:grpSp>
        <p:nvGrpSpPr>
          <p:cNvPr id="42020" name="Group 36"/>
          <p:cNvGrpSpPr>
            <a:grpSpLocks/>
          </p:cNvGrpSpPr>
          <p:nvPr/>
        </p:nvGrpSpPr>
        <p:grpSpPr bwMode="auto">
          <a:xfrm>
            <a:off x="1538289" y="4876800"/>
            <a:ext cx="4676775" cy="762000"/>
            <a:chOff x="192" y="1200"/>
            <a:chExt cx="3072" cy="480"/>
          </a:xfrm>
        </p:grpSpPr>
        <p:sp>
          <p:nvSpPr>
            <p:cNvPr id="6166" name="Line 37"/>
            <p:cNvSpPr>
              <a:spLocks noChangeShapeType="1"/>
            </p:cNvSpPr>
            <p:nvPr/>
          </p:nvSpPr>
          <p:spPr bwMode="auto">
            <a:xfrm>
              <a:off x="720" y="1200"/>
              <a:ext cx="0" cy="4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38"/>
            <p:cNvSpPr>
              <a:spLocks noChangeShapeType="1"/>
            </p:cNvSpPr>
            <p:nvPr/>
          </p:nvSpPr>
          <p:spPr bwMode="auto">
            <a:xfrm>
              <a:off x="192" y="1488"/>
              <a:ext cx="30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Text Box 6">
            <a:extLst>
              <a:ext uri="{FF2B5EF4-FFF2-40B4-BE49-F238E27FC236}">
                <a16:creationId xmlns:a16="http://schemas.microsoft.com/office/drawing/2014/main" id="{8F58FABF-6A67-947D-048E-2A0526180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7" grpId="0"/>
      <p:bldP spid="42008" grpId="0"/>
      <p:bldP spid="420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7174" name="Group 21"/>
          <p:cNvGrpSpPr>
            <a:grpSpLocks/>
          </p:cNvGrpSpPr>
          <p:nvPr/>
        </p:nvGrpSpPr>
        <p:grpSpPr bwMode="auto">
          <a:xfrm>
            <a:off x="2147888" y="2276475"/>
            <a:ext cx="3757612" cy="2438400"/>
            <a:chOff x="3264" y="2064"/>
            <a:chExt cx="2367" cy="1536"/>
          </a:xfrm>
        </p:grpSpPr>
        <p:sp>
          <p:nvSpPr>
            <p:cNvPr id="7206" name="AutoShape 22"/>
            <p:cNvSpPr>
              <a:spLocks noChangeArrowheads="1"/>
            </p:cNvSpPr>
            <p:nvPr/>
          </p:nvSpPr>
          <p:spPr bwMode="auto">
            <a:xfrm>
              <a:off x="3552" y="2352"/>
              <a:ext cx="1776" cy="1152"/>
            </a:xfrm>
            <a:prstGeom prst="triangle">
              <a:avLst>
                <a:gd name="adj" fmla="val 16500"/>
              </a:avLst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207" name="Line 23"/>
            <p:cNvSpPr>
              <a:spLocks noChangeShapeType="1"/>
            </p:cNvSpPr>
            <p:nvPr/>
          </p:nvSpPr>
          <p:spPr bwMode="auto">
            <a:xfrm>
              <a:off x="3696" y="2928"/>
              <a:ext cx="87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Text Box 24"/>
            <p:cNvSpPr txBox="1">
              <a:spLocks noChangeArrowheads="1"/>
            </p:cNvSpPr>
            <p:nvPr/>
          </p:nvSpPr>
          <p:spPr bwMode="auto">
            <a:xfrm>
              <a:off x="3744" y="20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09" name="Text Box 25"/>
            <p:cNvSpPr txBox="1">
              <a:spLocks noChangeArrowheads="1"/>
            </p:cNvSpPr>
            <p:nvPr/>
          </p:nvSpPr>
          <p:spPr bwMode="auto">
            <a:xfrm>
              <a:off x="3264" y="33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10" name="Text Box 26"/>
            <p:cNvSpPr txBox="1">
              <a:spLocks noChangeArrowheads="1"/>
            </p:cNvSpPr>
            <p:nvPr/>
          </p:nvSpPr>
          <p:spPr bwMode="auto">
            <a:xfrm>
              <a:off x="5376" y="33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211" name="Text Box 27"/>
            <p:cNvSpPr txBox="1">
              <a:spLocks noChangeArrowheads="1"/>
            </p:cNvSpPr>
            <p:nvPr/>
          </p:nvSpPr>
          <p:spPr bwMode="auto">
            <a:xfrm>
              <a:off x="3408" y="268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7212" name="Text Box 28"/>
            <p:cNvSpPr txBox="1">
              <a:spLocks noChangeArrowheads="1"/>
            </p:cNvSpPr>
            <p:nvPr/>
          </p:nvSpPr>
          <p:spPr bwMode="auto">
            <a:xfrm>
              <a:off x="4656" y="268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7213" name="Line 29"/>
            <p:cNvSpPr>
              <a:spLocks noChangeShapeType="1"/>
            </p:cNvSpPr>
            <p:nvPr/>
          </p:nvSpPr>
          <p:spPr bwMode="auto">
            <a:xfrm>
              <a:off x="3724" y="2592"/>
              <a:ext cx="96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30"/>
            <p:cNvSpPr>
              <a:spLocks noChangeShapeType="1"/>
            </p:cNvSpPr>
            <p:nvPr/>
          </p:nvSpPr>
          <p:spPr bwMode="auto">
            <a:xfrm>
              <a:off x="3580" y="3158"/>
              <a:ext cx="96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5" name="Text Box 31"/>
          <p:cNvSpPr txBox="1">
            <a:spLocks noChangeArrowheads="1"/>
          </p:cNvSpPr>
          <p:nvPr/>
        </p:nvSpPr>
        <p:spPr bwMode="auto">
          <a:xfrm>
            <a:off x="1562100" y="4716464"/>
            <a:ext cx="468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GT</a:t>
            </a:r>
            <a:r>
              <a:rPr lang="en-US" sz="2400" dirty="0">
                <a:latin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ABC, AD = DB, DE // BC</a:t>
            </a:r>
          </a:p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KL</a:t>
            </a:r>
            <a:r>
              <a:rPr lang="en-US" sz="2400" dirty="0">
                <a:latin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AE = EC</a:t>
            </a:r>
          </a:p>
        </p:txBody>
      </p:sp>
      <p:grpSp>
        <p:nvGrpSpPr>
          <p:cNvPr id="7176" name="Group 32"/>
          <p:cNvGrpSpPr>
            <a:grpSpLocks/>
          </p:cNvGrpSpPr>
          <p:nvPr/>
        </p:nvGrpSpPr>
        <p:grpSpPr bwMode="auto">
          <a:xfrm>
            <a:off x="1538289" y="4705350"/>
            <a:ext cx="4676775" cy="762000"/>
            <a:chOff x="192" y="1200"/>
            <a:chExt cx="3072" cy="480"/>
          </a:xfrm>
        </p:grpSpPr>
        <p:sp>
          <p:nvSpPr>
            <p:cNvPr id="7204" name="Line 33"/>
            <p:cNvSpPr>
              <a:spLocks noChangeShapeType="1"/>
            </p:cNvSpPr>
            <p:nvPr/>
          </p:nvSpPr>
          <p:spPr bwMode="auto">
            <a:xfrm>
              <a:off x="720" y="1200"/>
              <a:ext cx="0" cy="4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34"/>
            <p:cNvSpPr>
              <a:spLocks noChangeShapeType="1"/>
            </p:cNvSpPr>
            <p:nvPr/>
          </p:nvSpPr>
          <p:spPr bwMode="auto">
            <a:xfrm>
              <a:off x="192" y="1488"/>
              <a:ext cx="30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1495425" y="5414964"/>
            <a:ext cx="403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 dirty="0">
                <a:solidFill>
                  <a:schemeClr val="bg1"/>
                </a:solidFill>
                <a:sym typeface="Wingdings" panose="05000000000000000000" pitchFamily="2" charset="2"/>
              </a:rPr>
              <a:t> </a:t>
            </a:r>
            <a:r>
              <a:rPr lang="en-US" sz="2200" b="1" dirty="0" err="1">
                <a:solidFill>
                  <a:schemeClr val="bg1"/>
                </a:solidFill>
              </a:rPr>
              <a:t>Chứng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minh</a:t>
            </a:r>
            <a:r>
              <a:rPr lang="en-US" sz="2200" b="1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1538288" y="5738814"/>
            <a:ext cx="403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 dirty="0">
                <a:solidFill>
                  <a:schemeClr val="bg1"/>
                </a:solidFill>
              </a:rPr>
              <a:t>Qua E, </a:t>
            </a:r>
            <a:r>
              <a:rPr lang="en-US" sz="2200" b="1" dirty="0" err="1">
                <a:solidFill>
                  <a:schemeClr val="bg1"/>
                </a:solidFill>
              </a:rPr>
              <a:t>ke</a:t>
            </a:r>
            <a:r>
              <a:rPr lang="en-US" sz="2200" b="1" dirty="0">
                <a:solidFill>
                  <a:schemeClr val="bg1"/>
                </a:solidFill>
              </a:rPr>
              <a:t>̉ EF // AB (F</a:t>
            </a:r>
            <a:r>
              <a:rPr lang="en-US" sz="2200" b="1" dirty="0">
                <a:solidFill>
                  <a:schemeClr val="bg1"/>
                </a:solidFill>
                <a:sym typeface="Symbol" panose="05050102010706020507" pitchFamily="18" charset="2"/>
              </a:rPr>
              <a:t> BC)</a:t>
            </a:r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 flipH="1">
            <a:off x="3962400" y="3657600"/>
            <a:ext cx="228600" cy="914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6" name="Text Box 38"/>
          <p:cNvSpPr txBox="1">
            <a:spLocks noChangeArrowheads="1"/>
          </p:cNvSpPr>
          <p:nvPr/>
        </p:nvSpPr>
        <p:spPr bwMode="auto">
          <a:xfrm>
            <a:off x="3771900" y="44958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3047" name="Text Box 39"/>
          <p:cNvSpPr txBox="1">
            <a:spLocks noChangeArrowheads="1"/>
          </p:cNvSpPr>
          <p:nvPr/>
        </p:nvSpPr>
        <p:spPr bwMode="auto">
          <a:xfrm>
            <a:off x="3990975" y="4243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4095750" y="36671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049" name="Text Box 41"/>
          <p:cNvSpPr txBox="1">
            <a:spLocks noChangeArrowheads="1"/>
          </p:cNvSpPr>
          <p:nvPr/>
        </p:nvSpPr>
        <p:spPr bwMode="auto">
          <a:xfrm>
            <a:off x="1509713" y="6092825"/>
            <a:ext cx="441960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DEFB là hình thang (vì DE//BF)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0" name="Text Box 42"/>
          <p:cNvSpPr txBox="1">
            <a:spLocks noChangeArrowheads="1"/>
          </p:cNvSpPr>
          <p:nvPr/>
        </p:nvSpPr>
        <p:spPr bwMode="auto">
          <a:xfrm>
            <a:off x="2828925" y="332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6343650" y="525464"/>
            <a:ext cx="403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có DB // EF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8020050" y="525464"/>
            <a:ext cx="1905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  <a:sym typeface="Symbol" panose="05050102010706020507" pitchFamily="18" charset="2"/>
              </a:rPr>
              <a:t></a:t>
            </a:r>
            <a:r>
              <a:rPr lang="en-US" sz="2200" b="1">
                <a:solidFill>
                  <a:schemeClr val="bg1"/>
                </a:solidFill>
              </a:rPr>
              <a:t> DB = EF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6343650" y="823913"/>
            <a:ext cx="426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(hình thang có hai cạnh bên song song)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4" name="Text Box 46"/>
          <p:cNvSpPr txBox="1">
            <a:spLocks noChangeArrowheads="1"/>
          </p:cNvSpPr>
          <p:nvPr/>
        </p:nvSpPr>
        <p:spPr bwMode="auto">
          <a:xfrm>
            <a:off x="8401050" y="1490664"/>
            <a:ext cx="1905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 dirty="0">
                <a:solidFill>
                  <a:schemeClr val="bg1"/>
                </a:solidFill>
                <a:sym typeface="Symbol" panose="05050102010706020507" pitchFamily="18" charset="2"/>
              </a:rPr>
              <a:t></a:t>
            </a:r>
            <a:r>
              <a:rPr lang="en-US" sz="2200" b="1" dirty="0">
                <a:solidFill>
                  <a:schemeClr val="bg1"/>
                </a:solidFill>
              </a:rPr>
              <a:t> AD = EF</a:t>
            </a:r>
            <a:endParaRPr lang="en-US" sz="2200" b="1" dirty="0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6335713" y="1491900"/>
            <a:ext cx="403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 dirty="0">
                <a:solidFill>
                  <a:schemeClr val="bg1"/>
                </a:solidFill>
              </a:rPr>
              <a:t>do AD =DB (</a:t>
            </a:r>
            <a:r>
              <a:rPr lang="en-US" sz="2200" b="1" dirty="0" err="1">
                <a:solidFill>
                  <a:schemeClr val="bg1"/>
                </a:solidFill>
              </a:rPr>
              <a:t>gt</a:t>
            </a:r>
            <a:r>
              <a:rPr lang="en-US" sz="2200" b="1" dirty="0">
                <a:solidFill>
                  <a:schemeClr val="bg1"/>
                </a:solidFill>
              </a:rPr>
              <a:t>)</a:t>
            </a:r>
            <a:endParaRPr lang="en-US" sz="2200" b="1" dirty="0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6343650" y="1922464"/>
            <a:ext cx="403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Xét </a:t>
            </a:r>
            <a:r>
              <a:rPr lang="en-US" sz="2200" b="1">
                <a:solidFill>
                  <a:schemeClr val="bg1"/>
                </a:solidFill>
                <a:sym typeface="Symbol" panose="05050102010706020507" pitchFamily="18" charset="2"/>
              </a:rPr>
              <a:t>ADE và EFC, có: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057" name="Text Box 49"/>
              <p:cNvSpPr txBox="1">
                <a:spLocks noChangeArrowheads="1"/>
              </p:cNvSpPr>
              <p:nvPr/>
            </p:nvSpPr>
            <p:spPr bwMode="auto">
              <a:xfrm>
                <a:off x="6756400" y="2302118"/>
                <a:ext cx="2997200" cy="4410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  <m:r>
                      <a:rPr lang="en-US" sz="22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200" b="1" dirty="0">
                    <a:solidFill>
                      <a:schemeClr val="bg1"/>
                    </a:solidFill>
                  </a:rPr>
                  <a:t>(</a:t>
                </a:r>
                <a:r>
                  <a:rPr lang="en-US" sz="2200" b="1" dirty="0" err="1">
                    <a:solidFill>
                      <a:schemeClr val="bg1"/>
                    </a:solidFill>
                  </a:rPr>
                  <a:t>đồng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 vị)</a:t>
                </a:r>
                <a:r>
                  <a:rPr lang="en-US" sz="2200" b="1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43057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6400" y="2302118"/>
                <a:ext cx="2997200" cy="441083"/>
              </a:xfrm>
              <a:prstGeom prst="rect">
                <a:avLst/>
              </a:prstGeom>
              <a:blipFill>
                <a:blip r:embed="rId3"/>
                <a:stretch>
                  <a:fillRect l="-203" t="-6944" b="-2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59" name="Text Box 51"/>
          <p:cNvSpPr txBox="1">
            <a:spLocks noChangeArrowheads="1"/>
          </p:cNvSpPr>
          <p:nvPr/>
        </p:nvSpPr>
        <p:spPr bwMode="auto">
          <a:xfrm>
            <a:off x="6238875" y="353853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mà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60" name="Text Box 52"/>
          <p:cNvSpPr txBox="1">
            <a:spLocks noChangeArrowheads="1"/>
          </p:cNvSpPr>
          <p:nvPr/>
        </p:nvSpPr>
        <p:spPr bwMode="auto">
          <a:xfrm>
            <a:off x="6724650" y="2684464"/>
            <a:ext cx="3124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</a:rPr>
              <a:t>AD = EF(cmt)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062" name="Text Box 54"/>
              <p:cNvSpPr txBox="1">
                <a:spLocks noChangeArrowheads="1"/>
              </p:cNvSpPr>
              <p:nvPr/>
            </p:nvSpPr>
            <p:spPr bwMode="auto">
              <a:xfrm>
                <a:off x="6724650" y="3070227"/>
                <a:ext cx="2684462" cy="4401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22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sz="2200" b="1" dirty="0">
                    <a:solidFill>
                      <a:schemeClr val="bg1"/>
                    </a:solidFill>
                  </a:rPr>
                  <a:t>(</a:t>
                </a:r>
                <a:r>
                  <a:rPr lang="en-US" sz="2200" b="1" dirty="0" err="1">
                    <a:solidFill>
                      <a:schemeClr val="bg1"/>
                    </a:solidFill>
                  </a:rPr>
                  <a:t>đồng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 vị)</a:t>
                </a:r>
                <a:r>
                  <a:rPr lang="en-US" sz="2200" b="1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43062" name="Text 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24650" y="3070227"/>
                <a:ext cx="2684462" cy="440120"/>
              </a:xfrm>
              <a:prstGeom prst="rect">
                <a:avLst/>
              </a:prstGeom>
              <a:blipFill>
                <a:blip r:embed="rId4"/>
                <a:stretch>
                  <a:fillRect l="-227" t="-6944" b="-2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064" name="Text Box 56"/>
              <p:cNvSpPr txBox="1">
                <a:spLocks noChangeArrowheads="1"/>
              </p:cNvSpPr>
              <p:nvPr/>
            </p:nvSpPr>
            <p:spPr bwMode="auto">
              <a:xfrm>
                <a:off x="6809581" y="3507581"/>
                <a:ext cx="2514600" cy="4401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22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sz="2200" b="1" dirty="0">
                    <a:solidFill>
                      <a:schemeClr val="bg1"/>
                    </a:solidFill>
                  </a:rPr>
                  <a:t>(</a:t>
                </a:r>
                <a:r>
                  <a:rPr lang="en-US" sz="2200" b="1" dirty="0" err="1">
                    <a:solidFill>
                      <a:schemeClr val="bg1"/>
                    </a:solidFill>
                  </a:rPr>
                  <a:t>đồng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 vị)</a:t>
                </a:r>
                <a:r>
                  <a:rPr lang="en-US" sz="2200" b="1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43064" name="Text 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09581" y="3507581"/>
                <a:ext cx="2514600" cy="440120"/>
              </a:xfrm>
              <a:prstGeom prst="rect">
                <a:avLst/>
              </a:prstGeom>
              <a:blipFill>
                <a:blip r:embed="rId5"/>
                <a:stretch>
                  <a:fillRect l="-242" t="-5479" b="-273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065" name="Text Box 57"/>
              <p:cNvSpPr txBox="1">
                <a:spLocks noChangeArrowheads="1"/>
              </p:cNvSpPr>
              <p:nvPr/>
            </p:nvSpPr>
            <p:spPr bwMode="auto">
              <a:xfrm>
                <a:off x="6267450" y="3962400"/>
                <a:ext cx="3063328" cy="4398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/>
                <a:r>
                  <a:rPr lang="en-US" sz="2200" b="1" dirty="0">
                    <a:solidFill>
                      <a:schemeClr val="bg1"/>
                    </a:solidFill>
                  </a:rPr>
                  <a:t>Nên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22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endParaRPr lang="en-US" sz="2200" b="1" dirty="0">
                  <a:solidFill>
                    <a:schemeClr val="bg1"/>
                  </a:solidFill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3065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7450" y="3962400"/>
                <a:ext cx="3063328" cy="439864"/>
              </a:xfrm>
              <a:prstGeom prst="rect">
                <a:avLst/>
              </a:prstGeom>
              <a:blipFill>
                <a:blip r:embed="rId6"/>
                <a:stretch>
                  <a:fillRect l="-2584" t="-6944" b="-2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67" name="Text Box 59"/>
          <p:cNvSpPr txBox="1">
            <a:spLocks noChangeArrowheads="1"/>
          </p:cNvSpPr>
          <p:nvPr/>
        </p:nvSpPr>
        <p:spPr bwMode="auto">
          <a:xfrm>
            <a:off x="6343650" y="4314825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 dirty="0" err="1">
                <a:solidFill>
                  <a:schemeClr val="bg1"/>
                </a:solidFill>
              </a:rPr>
              <a:t>Vậy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>
                <a:solidFill>
                  <a:schemeClr val="bg1"/>
                </a:solidFill>
                <a:sym typeface="Symbol" panose="05050102010706020507" pitchFamily="18" charset="2"/>
              </a:rPr>
              <a:t>ADE = EFC (g – c – g)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endParaRPr lang="en-US" sz="2200" b="1" dirty="0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68" name="Text Box 60"/>
          <p:cNvSpPr txBox="1">
            <a:spLocks noChangeArrowheads="1"/>
          </p:cNvSpPr>
          <p:nvPr/>
        </p:nvSpPr>
        <p:spPr bwMode="auto">
          <a:xfrm>
            <a:off x="6496050" y="4772025"/>
            <a:ext cx="1905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  <a:sym typeface="Symbol" panose="05050102010706020507" pitchFamily="18" charset="2"/>
              </a:rPr>
              <a:t></a:t>
            </a:r>
            <a:r>
              <a:rPr lang="en-US" sz="2200" b="1">
                <a:solidFill>
                  <a:schemeClr val="bg1"/>
                </a:solidFill>
              </a:rPr>
              <a:t> AE = EC</a:t>
            </a:r>
            <a:endParaRPr lang="en-US" sz="22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43069" name="Text Box 61"/>
          <p:cNvSpPr txBox="1">
            <a:spLocks noChangeArrowheads="1"/>
          </p:cNvSpPr>
          <p:nvPr/>
        </p:nvSpPr>
        <p:spPr bwMode="auto">
          <a:xfrm>
            <a:off x="6496050" y="5229225"/>
            <a:ext cx="411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200" b="1">
                <a:solidFill>
                  <a:schemeClr val="bg1"/>
                </a:solidFill>
                <a:sym typeface="Symbol" panose="05050102010706020507" pitchFamily="18" charset="2"/>
              </a:rPr>
              <a:t>Vậy E là trung điểm của AC.</a:t>
            </a:r>
          </a:p>
        </p:txBody>
      </p:sp>
      <p:sp>
        <p:nvSpPr>
          <p:cNvPr id="43" name="Text Box 24">
            <a:hlinkClick r:id="rId7"/>
            <a:extLst>
              <a:ext uri="{FF2B5EF4-FFF2-40B4-BE49-F238E27FC236}">
                <a16:creationId xmlns:a16="http://schemas.microsoft.com/office/drawing/2014/main" id="{B4D27359-8122-0753-8D34-C93047688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song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57DFB5F9-B272-2A84-A91F-F59A6AD52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4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4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4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4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4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20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2000"/>
                                        <p:tgtEl>
                                          <p:spTgt spid="4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20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3" grpId="0"/>
      <p:bldP spid="43044" grpId="0"/>
      <p:bldP spid="43045" grpId="0" animBg="1"/>
      <p:bldP spid="43046" grpId="0"/>
      <p:bldP spid="43047" grpId="0"/>
      <p:bldP spid="43048" grpId="0"/>
      <p:bldP spid="43049" grpId="0"/>
      <p:bldP spid="43050" grpId="0"/>
      <p:bldP spid="43051" grpId="0"/>
      <p:bldP spid="43052" grpId="0"/>
      <p:bldP spid="43053" grpId="0"/>
      <p:bldP spid="43054" grpId="0"/>
      <p:bldP spid="43055" grpId="0"/>
      <p:bldP spid="43056" grpId="0"/>
      <p:bldP spid="43057" grpId="0"/>
      <p:bldP spid="43059" grpId="0"/>
      <p:bldP spid="43060" grpId="0"/>
      <p:bldP spid="43062" grpId="0"/>
      <p:bldP spid="43064" grpId="0"/>
      <p:bldP spid="43065" grpId="0"/>
      <p:bldP spid="43067" grpId="0"/>
      <p:bldP spid="43068" grpId="0"/>
      <p:bldP spid="430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400809" y="631093"/>
            <a:ext cx="52599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mỗi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hình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dưới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đây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phải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bô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̉ sung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điều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kiện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̀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đê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̉ EA = EC? </a:t>
            </a:r>
          </a:p>
        </p:txBody>
      </p:sp>
      <p:pic>
        <p:nvPicPr>
          <p:cNvPr id="440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52601"/>
            <a:ext cx="3581400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248400" y="5233987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Thêm</a:t>
            </a:r>
            <a:r>
              <a:rPr lang="en-US" sz="2400" b="1" dirty="0">
                <a:solidFill>
                  <a:schemeClr val="bg1"/>
                </a:solidFill>
              </a:rPr>
              <a:t> DE // BC </a:t>
            </a:r>
            <a:r>
              <a:rPr lang="en-US" sz="2400" b="1" dirty="0" err="1">
                <a:solidFill>
                  <a:schemeClr val="bg1"/>
                </a:solidFill>
              </a:rPr>
              <a:t>thi</a:t>
            </a:r>
            <a:r>
              <a:rPr lang="en-US" sz="2400" b="1" dirty="0">
                <a:solidFill>
                  <a:schemeClr val="bg1"/>
                </a:solidFill>
              </a:rPr>
              <a:t>̀ AE = EC</a:t>
            </a:r>
          </a:p>
        </p:txBody>
      </p:sp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411" y="1990725"/>
            <a:ext cx="32385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6242756" y="5238047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Thêm</a:t>
            </a:r>
            <a:r>
              <a:rPr lang="en-US" sz="2400" b="1" dirty="0">
                <a:solidFill>
                  <a:schemeClr val="bg1"/>
                </a:solidFill>
              </a:rPr>
              <a:t> AD = DB </a:t>
            </a:r>
            <a:r>
              <a:rPr lang="en-US" sz="2400" b="1" dirty="0" err="1">
                <a:solidFill>
                  <a:schemeClr val="bg1"/>
                </a:solidFill>
              </a:rPr>
              <a:t>thi</a:t>
            </a:r>
            <a:r>
              <a:rPr lang="en-US" sz="2400" b="1" dirty="0">
                <a:solidFill>
                  <a:schemeClr val="bg1"/>
                </a:solidFill>
              </a:rPr>
              <a:t>̀ AE = EC</a:t>
            </a:r>
          </a:p>
        </p:txBody>
      </p:sp>
      <p:sp>
        <p:nvSpPr>
          <p:cNvPr id="11" name="WordArt 4">
            <a:extLst>
              <a:ext uri="{FF2B5EF4-FFF2-40B4-BE49-F238E27FC236}">
                <a16:creationId xmlns:a16="http://schemas.microsoft.com/office/drawing/2014/main" id="{47C945DA-B93E-DDFB-B00D-8BFBAC92A6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4">
            <a:hlinkClick r:id="rId4"/>
            <a:extLst>
              <a:ext uri="{FF2B5EF4-FFF2-40B4-BE49-F238E27FC236}">
                <a16:creationId xmlns:a16="http://schemas.microsoft.com/office/drawing/2014/main" id="{75BC494E-8EE5-7BD4-C9C1-E3A0A32BA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song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17B6B03A-C223-7378-B952-6C585853C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  <p:bldP spid="44042" grpId="0"/>
      <p:bldP spid="44042" grpId="1"/>
      <p:bldP spid="440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>
            <a:off x="6248400" y="557213"/>
            <a:ext cx="0" cy="6172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248400" y="2362201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</a:rPr>
              <a:t>DE là </a:t>
            </a:r>
            <a:r>
              <a:rPr lang="en-US" sz="2400" b="1" dirty="0" err="1">
                <a:solidFill>
                  <a:srgbClr val="FFFF00"/>
                </a:solidFill>
              </a:rPr>
              <a:t>đường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trung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bình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của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  <a:sym typeface="Symbol" panose="05050102010706020507" pitchFamily="18" charset="2"/>
              </a:rPr>
              <a:t></a:t>
            </a:r>
            <a:r>
              <a:rPr lang="en-US" sz="2400" b="1" dirty="0">
                <a:solidFill>
                  <a:srgbClr val="FFFF00"/>
                </a:solidFill>
              </a:rPr>
              <a:t>ABC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6248400" y="457201"/>
            <a:ext cx="441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Quan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sát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ABC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trên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hình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ve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̃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nêu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gia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̉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thiết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đa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̃ có?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248400" y="3048001"/>
            <a:ext cx="5562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</a:rPr>
              <a:t>   </a:t>
            </a:r>
            <a:r>
              <a:rPr lang="en-US" sz="2400" b="1" dirty="0" err="1">
                <a:solidFill>
                  <a:schemeClr val="bg1"/>
                </a:solidFill>
              </a:rPr>
              <a:t>Đường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trung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bình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của</a:t>
            </a:r>
            <a:r>
              <a:rPr lang="en-US" sz="2400" b="1" dirty="0">
                <a:solidFill>
                  <a:schemeClr val="bg1"/>
                </a:solidFill>
              </a:rPr>
              <a:t> tam </a:t>
            </a:r>
            <a:r>
              <a:rPr lang="en-US" sz="2400" b="1" dirty="0" err="1">
                <a:solidFill>
                  <a:schemeClr val="bg1"/>
                </a:solidFill>
              </a:rPr>
              <a:t>giác</a:t>
            </a:r>
            <a:r>
              <a:rPr lang="en-US" sz="2400" b="1" dirty="0">
                <a:solidFill>
                  <a:schemeClr val="bg1"/>
                </a:solidFill>
              </a:rPr>
              <a:t> là </a:t>
            </a:r>
            <a:r>
              <a:rPr lang="en-US" sz="2400" b="1" dirty="0" err="1">
                <a:solidFill>
                  <a:schemeClr val="bg1"/>
                </a:solidFill>
              </a:rPr>
              <a:t>đoạn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thẳng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nối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trung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điểm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hai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cạnh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của</a:t>
            </a:r>
            <a:r>
              <a:rPr lang="en-US" sz="2400" b="1" dirty="0">
                <a:solidFill>
                  <a:schemeClr val="bg1"/>
                </a:solidFill>
              </a:rPr>
              <a:t> tam </a:t>
            </a:r>
            <a:r>
              <a:rPr lang="en-US" sz="2400" b="1" dirty="0" err="1">
                <a:solidFill>
                  <a:schemeClr val="bg1"/>
                </a:solidFill>
              </a:rPr>
              <a:t>giác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5068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35238"/>
            <a:ext cx="289560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7162800" y="12192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ABC có: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7153275" y="16002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AD = DB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7115175" y="19812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AE = EC</a:t>
            </a:r>
          </a:p>
        </p:txBody>
      </p:sp>
      <p:sp>
        <p:nvSpPr>
          <p:cNvPr id="45072" name="Text Box 16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48400" y="4191001"/>
            <a:ext cx="5562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rgbClr val="FFFF00"/>
                </a:solidFill>
              </a:rPr>
              <a:t>Trong</a:t>
            </a:r>
            <a:r>
              <a:rPr lang="en-US" sz="2400" b="1" dirty="0">
                <a:solidFill>
                  <a:srgbClr val="FFFF00"/>
                </a:solidFill>
              </a:rPr>
              <a:t> tam </a:t>
            </a:r>
            <a:r>
              <a:rPr lang="en-US" sz="2400" b="1" dirty="0" err="1">
                <a:solidFill>
                  <a:srgbClr val="FFFF00"/>
                </a:solidFill>
              </a:rPr>
              <a:t>giác</a:t>
            </a:r>
            <a:r>
              <a:rPr lang="en-US" sz="2400" b="1" dirty="0">
                <a:solidFill>
                  <a:srgbClr val="FFFF00"/>
                </a:solidFill>
              </a:rPr>
              <a:t> có </a:t>
            </a:r>
            <a:r>
              <a:rPr lang="en-US" sz="2400" b="1" dirty="0" err="1">
                <a:solidFill>
                  <a:srgbClr val="FFFF00"/>
                </a:solidFill>
              </a:rPr>
              <a:t>mấy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đường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trung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bình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24599" y="5181601"/>
            <a:ext cx="5562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Trong</a:t>
            </a:r>
            <a:r>
              <a:rPr lang="en-US" sz="2400" b="1" dirty="0">
                <a:solidFill>
                  <a:schemeClr val="bg1"/>
                </a:solidFill>
              </a:rPr>
              <a:t> tam </a:t>
            </a:r>
            <a:r>
              <a:rPr lang="en-US" sz="2400" b="1" dirty="0" err="1">
                <a:solidFill>
                  <a:schemeClr val="bg1"/>
                </a:solidFill>
              </a:rPr>
              <a:t>giác</a:t>
            </a:r>
            <a:r>
              <a:rPr lang="en-US" sz="2400" b="1" dirty="0">
                <a:solidFill>
                  <a:schemeClr val="bg1"/>
                </a:solidFill>
              </a:rPr>
              <a:t> có 3 </a:t>
            </a:r>
            <a:r>
              <a:rPr lang="en-US" sz="2400" b="1" dirty="0" err="1">
                <a:solidFill>
                  <a:schemeClr val="bg1"/>
                </a:solidFill>
              </a:rPr>
              <a:t>đường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trung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bình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5074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69" y="2560638"/>
            <a:ext cx="2895599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674511" y="5181601"/>
            <a:ext cx="54214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nối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giác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24">
            <a:hlinkClick r:id="rId3"/>
            <a:extLst>
              <a:ext uri="{FF2B5EF4-FFF2-40B4-BE49-F238E27FC236}">
                <a16:creationId xmlns:a16="http://schemas.microsoft.com/office/drawing/2014/main" id="{7291D9E6-683C-37F8-E8FF-DB6E374C4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04D153BC-F2CD-578F-F3BE-DFCE535D2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66" grpId="0"/>
      <p:bldP spid="45067" grpId="0"/>
      <p:bldP spid="45067" grpId="1"/>
      <p:bldP spid="45069" grpId="0"/>
      <p:bldP spid="45070" grpId="0"/>
      <p:bldP spid="45071" grpId="0"/>
      <p:bldP spid="45072" grpId="0"/>
      <p:bldP spid="45073" grpId="0"/>
      <p:bldP spid="450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7"/>
          <p:cNvSpPr>
            <a:spLocks noChangeArrowheads="1" noChangeShapeType="1" noTextEdit="1"/>
          </p:cNvSpPr>
          <p:nvPr/>
        </p:nvSpPr>
        <p:spPr bwMode="auto">
          <a:xfrm>
            <a:off x="2209800" y="23814"/>
            <a:ext cx="76962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ĐƯỜNG TRUNG BÌNH CỦA TAM GIÁC, HÌNH THANG</a:t>
            </a:r>
            <a:endParaRPr lang="en-US" sz="2000" b="1" kern="1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5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21378" y="1706383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?2 Cho tam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ABC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lấy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D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của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AB,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của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AC.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Dùng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thước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góc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đê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̉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kiểm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góc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ADE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góc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B,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dùng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thước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khoảng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̣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dài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̀ BC.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Rút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nhận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xét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3124200" y="3686175"/>
            <a:ext cx="3124200" cy="2438400"/>
          </a:xfrm>
          <a:prstGeom prst="triangle">
            <a:avLst>
              <a:gd name="adj" fmla="val 75440"/>
            </a:avLst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solidFill>
                <a:schemeClr val="bg1"/>
              </a:solidFill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298950" y="4905375"/>
            <a:ext cx="152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257801" y="33051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67001" y="58197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6248401" y="58959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43719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3733801" y="44481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3673475" y="5438775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4784725" y="4279900"/>
            <a:ext cx="152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5594350" y="4295775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5626100" y="4352925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5911850" y="530225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5943600" y="5362575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2571751" y="3352800"/>
            <a:ext cx="3497263" cy="1747838"/>
            <a:chOff x="968" y="965"/>
            <a:chExt cx="3424" cy="1824"/>
          </a:xfrm>
        </p:grpSpPr>
        <p:pic>
          <p:nvPicPr>
            <p:cNvPr id="10275" name="Picture 85" descr="Untitled-1"/>
            <p:cNvPicPr>
              <a:picLocks noChangeAspect="1" noChangeArrowheads="1"/>
            </p:cNvPicPr>
            <p:nvPr/>
          </p:nvPicPr>
          <p:blipFill>
            <a:blip r:embed="rId3">
              <a:lum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" y="965"/>
              <a:ext cx="3424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6" name="Line 86"/>
            <p:cNvSpPr>
              <a:spLocks noChangeShapeType="1"/>
            </p:cNvSpPr>
            <p:nvPr/>
          </p:nvSpPr>
          <p:spPr bwMode="auto">
            <a:xfrm>
              <a:off x="968" y="2781"/>
              <a:ext cx="3394" cy="0"/>
            </a:xfrm>
            <a:prstGeom prst="line">
              <a:avLst/>
            </a:prstGeom>
            <a:noFill/>
            <a:ln w="12700" cap="sq">
              <a:solidFill>
                <a:srgbClr val="33CC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498601" y="4451350"/>
            <a:ext cx="3497263" cy="1747838"/>
            <a:chOff x="968" y="965"/>
            <a:chExt cx="3424" cy="1824"/>
          </a:xfrm>
        </p:grpSpPr>
        <p:pic>
          <p:nvPicPr>
            <p:cNvPr id="10273" name="Picture 85" descr="Untitled-1"/>
            <p:cNvPicPr>
              <a:picLocks noChangeAspect="1" noChangeArrowheads="1"/>
            </p:cNvPicPr>
            <p:nvPr/>
          </p:nvPicPr>
          <p:blipFill>
            <a:blip r:embed="rId3">
              <a:lum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" y="965"/>
              <a:ext cx="3424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4" name="Line 86"/>
            <p:cNvSpPr>
              <a:spLocks noChangeShapeType="1"/>
            </p:cNvSpPr>
            <p:nvPr/>
          </p:nvSpPr>
          <p:spPr bwMode="auto">
            <a:xfrm>
              <a:off x="968" y="2781"/>
              <a:ext cx="3394" cy="0"/>
            </a:xfrm>
            <a:prstGeom prst="line">
              <a:avLst/>
            </a:prstGeom>
            <a:noFill/>
            <a:ln w="12700" cap="sq">
              <a:solidFill>
                <a:srgbClr val="33CC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3689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13240"/>
              </p:ext>
            </p:extLst>
          </p:nvPr>
        </p:nvGraphicFramePr>
        <p:xfrm>
          <a:off x="6934200" y="4905375"/>
          <a:ext cx="2425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25680" imgH="380880" progId="Equation.DSMT4">
                  <p:embed/>
                </p:oleObj>
              </mc:Choice>
              <mc:Fallback>
                <p:oleObj name="Equation" r:id="rId4" imgW="2425680" imgH="3808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905375"/>
                        <a:ext cx="2425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6" name="Text Box 3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13575" y="4981575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 DE // BC</a:t>
            </a:r>
          </a:p>
        </p:txBody>
      </p:sp>
      <p:sp>
        <p:nvSpPr>
          <p:cNvPr id="36897" name="Text Box 3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00800" y="3228975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ABC, có: AD = DB(</a:t>
            </a:r>
            <a:r>
              <a:rPr lang="en-US" sz="2400" b="1" dirty="0" err="1">
                <a:solidFill>
                  <a:schemeClr val="bg1"/>
                </a:solidFill>
                <a:sym typeface="Symbol" panose="05050102010706020507" pitchFamily="18" charset="2"/>
              </a:rPr>
              <a:t>gt</a:t>
            </a:r>
            <a:r>
              <a:rPr lang="en-US" sz="2400" b="1" dirty="0">
                <a:solidFill>
                  <a:schemeClr val="bg1"/>
                </a:solidFill>
                <a:sym typeface="Symbol" panose="05050102010706020507" pitchFamily="18" charset="2"/>
              </a:rPr>
              <a:t>)</a:t>
            </a:r>
          </a:p>
        </p:txBody>
      </p:sp>
      <p:sp>
        <p:nvSpPr>
          <p:cNvPr id="36898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2924175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Giải </a:t>
            </a:r>
          </a:p>
        </p:txBody>
      </p:sp>
      <p:sp>
        <p:nvSpPr>
          <p:cNvPr id="36899" name="Text Box 3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00800" y="3686175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                   AE = EC(gt)</a:t>
            </a:r>
          </a:p>
        </p:txBody>
      </p:sp>
      <p:sp>
        <p:nvSpPr>
          <p:cNvPr id="36900" name="Text Box 3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16675" y="4060826"/>
            <a:ext cx="396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  <a:sym typeface="Symbol" panose="05050102010706020507" pitchFamily="18" charset="2"/>
              </a:rPr>
              <a:t>Nên DE là đường trung bình của tam giác ABC</a:t>
            </a:r>
          </a:p>
        </p:txBody>
      </p:sp>
      <p:pic>
        <p:nvPicPr>
          <p:cNvPr id="22611" name="Picture 83" descr="thuoc"/>
          <p:cNvPicPr>
            <a:picLocks noChangeAspect="1" noChangeArrowheads="1"/>
          </p:cNvPicPr>
          <p:nvPr/>
        </p:nvPicPr>
        <p:blipFill>
          <a:blip r:embed="rId7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92"/>
          <a:stretch>
            <a:fillRect/>
          </a:stretch>
        </p:blipFill>
        <p:spPr bwMode="auto">
          <a:xfrm>
            <a:off x="3889551" y="4935666"/>
            <a:ext cx="648493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3" descr="thuoc"/>
          <p:cNvPicPr>
            <a:picLocks noChangeAspect="1" noChangeArrowheads="1"/>
          </p:cNvPicPr>
          <p:nvPr/>
        </p:nvPicPr>
        <p:blipFill>
          <a:blip r:embed="rId7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92"/>
          <a:stretch>
            <a:fillRect/>
          </a:stretch>
        </p:blipFill>
        <p:spPr bwMode="auto">
          <a:xfrm>
            <a:off x="2752725" y="6156325"/>
            <a:ext cx="64849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03" name="Text Box 39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9775" y="5438775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</a:rPr>
              <a:t>Sđ DE = 2cm</a:t>
            </a:r>
          </a:p>
        </p:txBody>
      </p:sp>
      <p:sp>
        <p:nvSpPr>
          <p:cNvPr id="36904" name="Text Box 4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9775" y="5819775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>
                <a:solidFill>
                  <a:schemeClr val="bg1"/>
                </a:solidFill>
              </a:rPr>
              <a:t>Sđ BC = 4cm</a:t>
            </a:r>
          </a:p>
        </p:txBody>
      </p:sp>
      <p:graphicFrame>
        <p:nvGraphicFramePr>
          <p:cNvPr id="36905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134136"/>
              </p:ext>
            </p:extLst>
          </p:nvPr>
        </p:nvGraphicFramePr>
        <p:xfrm>
          <a:off x="7396957" y="5445566"/>
          <a:ext cx="1231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31560" imgH="723600" progId="Equation.DSMT4">
                  <p:embed/>
                </p:oleObj>
              </mc:Choice>
              <mc:Fallback>
                <p:oleObj name="Equation" r:id="rId8" imgW="1231560" imgH="7236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6957" y="5445566"/>
                        <a:ext cx="1231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4">
            <a:hlinkClick r:id="rId6"/>
            <a:extLst>
              <a:ext uri="{FF2B5EF4-FFF2-40B4-BE49-F238E27FC236}">
                <a16:creationId xmlns:a16="http://schemas.microsoft.com/office/drawing/2014/main" id="{3B440FC7-4446-74EE-05E9-E1F635CD5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84" y="1162503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F957E80E-F804-A176-1AD3-1F08B1DF3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638175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trung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tam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giác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Text Box 8">
            <a:extLst>
              <a:ext uri="{FF2B5EF4-FFF2-40B4-BE49-F238E27FC236}">
                <a16:creationId xmlns:a16="http://schemas.microsoft.com/office/drawing/2014/main" id="{BA4B3528-7ECD-06B9-FB18-FB41E947C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665443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 </a:t>
            </a:r>
            <a:r>
              <a:rPr lang="en-US" sz="2400" b="1" dirty="0" err="1">
                <a:solidFill>
                  <a:srgbClr val="FFFF00"/>
                </a:solidFill>
              </a:rPr>
              <a:t>Định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nghĩa</a:t>
            </a:r>
            <a:r>
              <a:rPr lang="en-US" sz="2400" b="1" dirty="0">
                <a:solidFill>
                  <a:srgbClr val="FFFF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6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7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/>
      <p:bldP spid="36876" grpId="0" animBg="1"/>
      <p:bldP spid="36877" grpId="0" animBg="1"/>
      <p:bldP spid="36878" grpId="0"/>
      <p:bldP spid="36879" grpId="0"/>
      <p:bldP spid="36880" grpId="0"/>
      <p:bldP spid="36881" grpId="0"/>
      <p:bldP spid="36882" grpId="0"/>
      <p:bldP spid="36883" grpId="0" animBg="1"/>
      <p:bldP spid="36884" grpId="0" animBg="1"/>
      <p:bldP spid="36885" grpId="0" animBg="1"/>
      <p:bldP spid="36886" grpId="0" animBg="1"/>
      <p:bldP spid="36887" grpId="0" animBg="1"/>
      <p:bldP spid="36888" grpId="0" animBg="1"/>
      <p:bldP spid="36896" grpId="0"/>
      <p:bldP spid="36897" grpId="0"/>
      <p:bldP spid="36898" grpId="0"/>
      <p:bldP spid="36899" grpId="0"/>
      <p:bldP spid="36900" grpId="0"/>
      <p:bldP spid="36903" grpId="0"/>
      <p:bldP spid="36903" grpId="1"/>
      <p:bldP spid="36904" grpId="0"/>
      <p:bldP spid="36904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1498</Words>
  <Application>Microsoft Office PowerPoint</Application>
  <PresentationFormat>Widescreen</PresentationFormat>
  <Paragraphs>201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VNPT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95</cp:revision>
  <dcterms:created xsi:type="dcterms:W3CDTF">2008-05-20T09:31:48Z</dcterms:created>
  <dcterms:modified xsi:type="dcterms:W3CDTF">2022-06-30T14:16:44Z</dcterms:modified>
</cp:coreProperties>
</file>