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6" d="100"/>
          <a:sy n="66" d="100"/>
        </p:scale>
        <p:origin x="48" y="10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3/5/2022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3/5/2022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5940" y="1600200"/>
            <a:ext cx="10342885" cy="2680127"/>
          </a:xfrm>
        </p:spPr>
        <p:txBody>
          <a:bodyPr anchor="ctr"/>
          <a:lstStyle/>
          <a:p>
            <a:pPr algn="ctr"/>
            <a:r>
              <a:rPr lang="vi-VN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9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Biến đổi các biểu thức hữu tỉ. Giá trị của phân thức</a:t>
            </a:r>
            <a:endParaRPr lang="vi-V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5940" y="4344915"/>
            <a:ext cx="10342885" cy="1116085"/>
          </a:xfrm>
        </p:spPr>
        <p:txBody>
          <a:bodyPr anchor="ctr"/>
          <a:lstStyle/>
          <a:p>
            <a:pPr algn="ctr"/>
            <a:r>
              <a:rPr lang="vi-VN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Khi nào giá trị của phân thức được xác định ?</a:t>
            </a:r>
            <a:endParaRPr lang="vi-VN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906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997"/>
            <a:ext cx="12188825" cy="70669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?2 (sgk/57)</a:t>
            </a:r>
            <a:endParaRPr lang="vi-V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710838"/>
                <a:ext cx="12188825" cy="6147161"/>
              </a:xfr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indent="0" algn="ctr">
                  <a:buNone/>
                </a:pPr>
                <a:r>
                  <a:rPr lang="vi-VN" b="1" dirty="0" smtClean="0"/>
                  <a:t>GIẢI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vi-VN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vi-VN" b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den>
                      </m:f>
                      <m: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→Đ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KX</m:t>
                      </m:r>
                      <m: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Đ: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 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à 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vi-V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vi-VN" dirty="0" smtClean="0"/>
              </a:p>
              <a:p>
                <a:pPr marL="0" indent="0">
                  <a:buNone/>
                </a:pPr>
                <a:endParaRPr lang="vi-V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</a:rPr>
                        <m:t>Ta</m:t>
                      </m:r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ó:</m:t>
                      </m:r>
                    </m:oMath>
                  </m:oMathPara>
                </a14:m>
                <a:endParaRPr lang="vi-VN" b="0" dirty="0" smtClean="0"/>
              </a:p>
              <a:p>
                <a:pPr marL="0" indent="0">
                  <a:buNone/>
                </a:pPr>
                <a:endParaRPr lang="vi-VN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i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vi-VN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vi-VN" i="0">
                              <a:latin typeface="Cambria Math" panose="02040503050406030204" pitchFamily="18" charset="0"/>
                            </a:rPr>
                            <m:t>x</m:t>
                          </m:r>
                        </m:den>
                      </m:f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vi-VN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vi-VN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vi-VN" dirty="0" smtClean="0"/>
              </a:p>
              <a:p>
                <a:pPr marL="0" indent="0">
                  <a:buNone/>
                </a:pPr>
                <a:endParaRPr lang="vi-VN" dirty="0" smtClean="0"/>
              </a:p>
              <a:p>
                <a:pPr>
                  <a:buFontTx/>
                  <a:buChar char="-"/>
                </a:pPr>
                <a:r>
                  <a:rPr lang="vi-VN" dirty="0" smtClean="0"/>
                  <a:t>Vì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b="0" i="0" smtClean="0">
                        <a:latin typeface="Cambria Math" panose="02040503050406030204" pitchFamily="18" charset="0"/>
                      </a:rPr>
                      <m:t>=1.000.000</m:t>
                    </m:r>
                  </m:oMath>
                </a14:m>
                <a:r>
                  <a:rPr lang="vi-VN" dirty="0" smtClean="0"/>
                  <a:t> thỏa mãn ĐKXĐ nên giá trị phân thức tại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i="0"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i="0">
                        <a:latin typeface="Cambria Math" panose="02040503050406030204" pitchFamily="18" charset="0"/>
                      </a:rPr>
                      <m:t>=1.000.000</m:t>
                    </m:r>
                  </m:oMath>
                </a14:m>
                <a:endParaRPr lang="vi-VN" dirty="0" smtClean="0"/>
              </a:p>
              <a:p>
                <a:pPr>
                  <a:buFontTx/>
                  <a:buChar char="-"/>
                </a:pPr>
                <a:r>
                  <a:rPr lang="vi-VN" dirty="0"/>
                  <a:t> Vì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i="0"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i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vi-VN" dirty="0"/>
                  <a:t> </a:t>
                </a:r>
                <a:r>
                  <a:rPr lang="vi-VN" dirty="0" smtClean="0"/>
                  <a:t>không thỏa </a:t>
                </a:r>
                <a:r>
                  <a:rPr lang="vi-VN" dirty="0"/>
                  <a:t>mãn ĐKXĐ nên giá trị phân thức </a:t>
                </a:r>
                <a:r>
                  <a:rPr lang="vi-VN" dirty="0" smtClean="0"/>
                  <a:t>không thể tại</a:t>
                </a:r>
                <a14:m>
                  <m:oMath xmlns:m="http://schemas.openxmlformats.org/officeDocument/2006/math">
                    <m:r>
                      <a:rPr lang="vi-VN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vi-VN" i="0"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i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vi-V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10838"/>
                <a:ext cx="12188825" cy="6147161"/>
              </a:xfrm>
              <a:blipFill>
                <a:blip r:embed="rId2"/>
                <a:stretch>
                  <a:fillRect l="-850" t="-16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799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3" y="-30899"/>
            <a:ext cx="6094412" cy="22357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vi-VN" b="1" dirty="0" smtClean="0"/>
              <a:t>1. Biểu thức hữu tỉ</a:t>
            </a:r>
            <a:endParaRPr lang="vi-VN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15032"/>
            <a:ext cx="3286100" cy="68429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vi-VN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9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Biến đổi các biểu thức hữu tỉ. Giá trị của phân thức</a:t>
            </a:r>
            <a:endParaRPr lang="vi-V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4413" y="2238086"/>
            <a:ext cx="6094412" cy="24173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b="1" dirty="0" smtClean="0"/>
              <a:t>2. Biến đổi một biểu thức hữu tỉ thành một phân thức</a:t>
            </a:r>
            <a:endParaRPr lang="vi-VN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22282" y="4622237"/>
            <a:ext cx="6094412" cy="22357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b="1" dirty="0" smtClean="0"/>
              <a:t>3. Giá trị của phân thức</a:t>
            </a:r>
            <a:endParaRPr lang="vi-VN" b="1" dirty="0"/>
          </a:p>
        </p:txBody>
      </p:sp>
      <p:cxnSp>
        <p:nvCxnSpPr>
          <p:cNvPr id="8" name="Elbow Connector 7"/>
          <p:cNvCxnSpPr>
            <a:stCxn id="4" idx="3"/>
            <a:endCxn id="3" idx="1"/>
          </p:cNvCxnSpPr>
          <p:nvPr/>
        </p:nvCxnSpPr>
        <p:spPr>
          <a:xfrm flipV="1">
            <a:off x="3286101" y="1086983"/>
            <a:ext cx="2808312" cy="2349533"/>
          </a:xfrm>
          <a:prstGeom prst="bentConnector3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3"/>
            <a:endCxn id="5" idx="1"/>
          </p:cNvCxnSpPr>
          <p:nvPr/>
        </p:nvCxnSpPr>
        <p:spPr>
          <a:xfrm>
            <a:off x="3286101" y="3436516"/>
            <a:ext cx="2808312" cy="10256"/>
          </a:xfrm>
          <a:prstGeom prst="bentConnector3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4" idx="3"/>
            <a:endCxn id="6" idx="1"/>
          </p:cNvCxnSpPr>
          <p:nvPr/>
        </p:nvCxnSpPr>
        <p:spPr>
          <a:xfrm>
            <a:off x="3286101" y="3436516"/>
            <a:ext cx="2836181" cy="2303603"/>
          </a:xfrm>
          <a:prstGeom prst="bentConnector3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27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build="p" animBg="1"/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600201"/>
            <a:ext cx="12188825" cy="2654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vi-VN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9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Biến đổi các biểu thức hữu tỉ. Giá trị của phân thức</a:t>
            </a:r>
            <a:endParaRPr lang="vi-V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type="body" idx="1"/>
          </p:nvPr>
        </p:nvSpPr>
        <p:spPr>
          <a:xfrm>
            <a:off x="1" y="4259996"/>
            <a:ext cx="12188824" cy="115020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vi-VN" b="1" dirty="0" smtClean="0"/>
              <a:t>1. Biểu thức hữu tỉ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240590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12188825" cy="486915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Một phân thức hoặc một biểu thức, biểu thị các phép toán: cộng, trừ, nhân, chia trên những phân thức gọi là những biểu thức hữu tỉ.</a:t>
            </a:r>
            <a:endParaRPr lang="vi-V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0" y="-14560"/>
            <a:ext cx="12188825" cy="2003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vi-VN" sz="8000" b="1" dirty="0" smtClean="0"/>
              <a:t>1. Biểu thức hữu tỉ</a:t>
            </a:r>
            <a:endParaRPr lang="vi-VN" sz="8000" b="1" dirty="0"/>
          </a:p>
        </p:txBody>
      </p:sp>
    </p:spTree>
    <p:extLst>
      <p:ext uri="{BB962C8B-B14F-4D97-AF65-F5344CB8AC3E}">
        <p14:creationId xmlns:p14="http://schemas.microsoft.com/office/powerpoint/2010/main" val="2894662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600201"/>
            <a:ext cx="12188825" cy="2654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vi-VN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9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Biến đổi các biểu thức hữu tỉ. Giá trị của phân thức</a:t>
            </a:r>
            <a:endParaRPr lang="vi-V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" y="4259996"/>
            <a:ext cx="12188824" cy="115020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b="1" dirty="0" smtClean="0"/>
              <a:t>2. Biến đổi một biểu thức hữu tỉ thành một phân thức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6941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5" y="1417637"/>
            <a:ext cx="12188825" cy="64321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VD: Biến đổi các biểu thức hữu tỉ sau thành phân thức</a:t>
            </a:r>
            <a:endParaRPr lang="vi-VN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88825" cy="141763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b="1" dirty="0" smtClean="0"/>
              <a:t>2. Biến đổi một biểu thức hữu tỉ thành một phân thức</a:t>
            </a:r>
            <a:endParaRPr lang="vi-V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0" y="2074055"/>
                <a:ext cx="6094414" cy="478394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fontScale="92500"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num>
                        <m:den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vi-VN" sz="2500" b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vi-VN" sz="2500" b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vi-VN" sz="2500" b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vi-VN" sz="2500" b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vi-VN" sz="2500" b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vi-VN" sz="2500" b="0" i="0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−1+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+1+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74055"/>
                <a:ext cx="6094414" cy="4783945"/>
              </a:xfrm>
              <a:prstGeom prst="rect">
                <a:avLst/>
              </a:prstGeom>
              <a:blipFill>
                <a:blip r:embed="rId2"/>
                <a:stretch>
                  <a:fillRect t="-2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106741" y="2074055"/>
                <a:ext cx="6094414" cy="478394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sz="2500" b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vi-VN" sz="2500" b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741" y="2074055"/>
                <a:ext cx="6094414" cy="47839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32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build="p" animBg="1"/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600201"/>
            <a:ext cx="12188825" cy="2654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vi-VN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9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Biến đổi các biểu thức hữu tỉ. Giá trị của phân thức</a:t>
            </a:r>
            <a:endParaRPr lang="vi-V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" y="4259996"/>
            <a:ext cx="12188824" cy="115020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b="1" dirty="0" smtClean="0"/>
              <a:t>3. Giá trị của phân thức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3051691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12188825" cy="486915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 trị của phân thức được xác dịnh khi các mẫu thức khác 0</a:t>
            </a:r>
            <a:endParaRPr lang="vi-V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 noGrp="1"/>
          </p:cNvSpPr>
          <p:nvPr>
            <p:ph type="title"/>
          </p:nvPr>
        </p:nvSpPr>
        <p:spPr>
          <a:xfrm>
            <a:off x="7562" y="0"/>
            <a:ext cx="12181263" cy="19888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7000" b="1" dirty="0" smtClean="0"/>
              <a:t>3. Giá trị của phân thức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4991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5" y="1417637"/>
            <a:ext cx="12188825" cy="64321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VD:</a:t>
            </a:r>
            <a:endParaRPr lang="vi-VN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0" y="2074055"/>
                <a:ext cx="6094414" cy="478394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Tx/>
                  <a:buChar char="-"/>
                </a:pPr>
                <a:r>
                  <a:rPr lang="vi-VN" sz="25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Điều kiện xác định (ĐKXĐ):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+4≠0</m:t>
                    </m:r>
                  </m:oMath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:r>
                  <a:rPr lang="vi-VN" sz="25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</a:t>
                </a:r>
                <a14:m>
                  <m:oMath xmlns:m="http://schemas.openxmlformats.org/officeDocument/2006/math">
                    <m:r>
                      <a:rPr lang="vi-VN" sz="250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≠−4</m:t>
                    </m:r>
                  </m:oMath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Tx/>
                  <a:buChar char="-"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Điều kiện xác định (ĐKXĐ): </a:t>
                </a:r>
                <a:r>
                  <a:rPr lang="vi-VN" sz="25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+4≠0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</a:t>
                </a:r>
                <a14:m>
                  <m:oMath xmlns:m="http://schemas.openxmlformats.org/officeDocument/2006/math"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≠−4</m:t>
                    </m:r>
                  </m:oMath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vi-VN" sz="25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</a:t>
                </a:r>
                <a14:m>
                  <m:oMath xmlns:m="http://schemas.openxmlformats.org/officeDocument/2006/math">
                    <m:r>
                      <a:rPr lang="vi-VN" sz="250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≠−2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74055"/>
                <a:ext cx="6094414" cy="4783945"/>
              </a:xfrm>
              <a:prstGeom prst="rect">
                <a:avLst/>
              </a:prstGeom>
              <a:blipFill>
                <a:blip r:embed="rId2"/>
                <a:stretch>
                  <a:fillRect l="-149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106741" y="2074055"/>
                <a:ext cx="6094414" cy="478394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lnSpcReduction="10000"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sz="1800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8+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Tx/>
                  <a:buChar char="-"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Điều kiện xác định (ĐKXĐ):</a:t>
                </a:r>
                <a14:m>
                  <m:oMath xmlns:m="http://schemas.openxmlformats.org/officeDocument/2006/math"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−9≠0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</a:t>
                </a:r>
                <a14:m>
                  <m:oMath xmlns:m="http://schemas.openxmlformats.org/officeDocument/2006/math"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</a:t>
                </a:r>
                <a14:m>
                  <m:oMath xmlns:m="http://schemas.openxmlformats.org/officeDocument/2006/math"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m:rPr>
                        <m:sty m:val="p"/>
                      </m:rP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≠3</m:t>
                    </m:r>
                  </m:oMath>
                </a14:m>
                <a:endParaRPr lang="vi-VN" sz="2500" b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vi-VN" sz="25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vi-VN" sz="2500" b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vi-VN" sz="2500" b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vi-VN" sz="25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 sz="25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vi-VN" sz="2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Tx/>
                  <a:buChar char="-"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Điều kiện xác định (ĐKXĐ):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500" b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−1</m:t>
                    </m:r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</a:t>
                </a:r>
                <a14:m>
                  <m:oMath xmlns:m="http://schemas.openxmlformats.org/officeDocument/2006/math"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vi-VN" sz="2500" b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vi-VN" sz="2500" b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a:rPr lang="vi-VN" sz="2500" b="0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vi-VN" sz="25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</a:t>
                </a:r>
                <a14:m>
                  <m:oMath xmlns:m="http://schemas.openxmlformats.org/officeDocument/2006/math">
                    <m: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m:rPr>
                        <m:sty m:val="p"/>
                      </m:rPr>
                      <a:rPr lang="vi-VN" sz="25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+1≠0 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</m:t>
                    </m:r>
                    <m:r>
                      <m:rPr>
                        <m:sty m:val="p"/>
                      </m:rP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vi-VN" sz="25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−1≠0</m:t>
                    </m:r>
                  </m:oMath>
                </a14:m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vi-VN" sz="2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741" y="2074055"/>
                <a:ext cx="6094414" cy="4783945"/>
              </a:xfrm>
              <a:prstGeom prst="rect">
                <a:avLst/>
              </a:prstGeom>
              <a:blipFill>
                <a:blip r:embed="rId3"/>
                <a:stretch>
                  <a:fillRect l="-159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4990" cy="141763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7000" b="1" dirty="0" smtClean="0"/>
              <a:t>3. Giá trị của phân thức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1888096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  <p:bldP spid="7" grpId="0" build="p" animBg="1"/>
      <p:bldP spid="8" grpId="0" animBg="1"/>
    </p:bldLst>
  </p:timing>
</p:sld>
</file>

<file path=ppt/theme/theme1.xml><?xml version="1.0" encoding="utf-8"?>
<a:theme xmlns:a="http://schemas.openxmlformats.org/drawingml/2006/main" name="Math 16x9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50</TotalTime>
  <Words>256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Euphemia</vt:lpstr>
      <vt:lpstr>Times New Roman</vt:lpstr>
      <vt:lpstr>Math 16x9</vt:lpstr>
      <vt:lpstr>Bài 9: Biến đổi các biểu thức hữu tỉ. Giá trị của phân thức</vt:lpstr>
      <vt:lpstr>Bài 9: Biến đổi các biểu thức hữu tỉ. Giá trị của phân thức</vt:lpstr>
      <vt:lpstr>Bài 9: Biến đổi các biểu thức hữu tỉ. Giá trị của phân thức</vt:lpstr>
      <vt:lpstr>1. Biểu thức hữu tỉ</vt:lpstr>
      <vt:lpstr>Bài 9: Biến đổi các biểu thức hữu tỉ. Giá trị của phân thức</vt:lpstr>
      <vt:lpstr>2. Biến đổi một biểu thức hữu tỉ thành một phân thức</vt:lpstr>
      <vt:lpstr>Bài 9: Biến đổi các biểu thức hữu tỉ. Giá trị của phân thức</vt:lpstr>
      <vt:lpstr>3. Giá trị của phân thức</vt:lpstr>
      <vt:lpstr>3. Giá trị của phân thức</vt:lpstr>
      <vt:lpstr>?2 (sgk/57)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9: Biến đổi các biểu thức hữu tỉ. Giá trị của phân thức</dc:title>
  <dc:creator>Windows User</dc:creator>
  <cp:lastModifiedBy>Windows User</cp:lastModifiedBy>
  <cp:revision>6</cp:revision>
  <dcterms:created xsi:type="dcterms:W3CDTF">2022-03-05T02:57:08Z</dcterms:created>
  <dcterms:modified xsi:type="dcterms:W3CDTF">2022-03-05T03:47:36Z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