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9" r:id="rId2"/>
    <p:sldId id="256" r:id="rId3"/>
    <p:sldId id="278" r:id="rId4"/>
    <p:sldId id="279" r:id="rId5"/>
    <p:sldId id="280" r:id="rId6"/>
    <p:sldId id="282" r:id="rId7"/>
    <p:sldId id="285" r:id="rId8"/>
    <p:sldId id="286" r:id="rId9"/>
    <p:sldId id="288" r:id="rId10"/>
    <p:sldId id="289" r:id="rId11"/>
    <p:sldId id="290" r:id="rId12"/>
    <p:sldId id="287" r:id="rId13"/>
    <p:sldId id="292" r:id="rId14"/>
    <p:sldId id="291" r:id="rId15"/>
    <p:sldId id="293" r:id="rId16"/>
    <p:sldId id="294" r:id="rId17"/>
    <p:sldId id="295" r:id="rId18"/>
  </p:sldIdLst>
  <p:sldSz cx="12192000" cy="6858000"/>
  <p:notesSz cx="6858000" cy="9144000"/>
  <p:embeddedFontLst>
    <p:embeddedFont>
      <p:font typeface="Raleway Medium" panose="020B0604020202020204" charset="-93"/>
      <p:regular r:id="rId20"/>
      <p:bold r:id="rId21"/>
      <p:italic r:id="rId22"/>
      <p:boldItalic r:id="rId23"/>
    </p:embeddedFont>
    <p:embeddedFont>
      <p:font typeface="Lobster" panose="020B0604020202020204" charset="-93"/>
      <p:regular r:id="rId24"/>
    </p:embeddedFont>
    <p:embeddedFont>
      <p:font typeface="Barlow Condensed" panose="020B0604020202020204" charset="-93"/>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Raleway" panose="020B0604020202020204" charset="-93"/>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D37180-AF4E-4418-B84F-D2F2990C180A}">
  <a:tblStyle styleId="{77D37180-AF4E-4418-B84F-D2F2990C180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0B5DA46-8D04-4D75-AE33-90A9761387B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2EE"/>
          </a:solidFill>
        </a:fill>
      </a:tcStyle>
    </a:wholeTbl>
    <a:band1H>
      <a:tcTxStyle/>
      <a:tcStyle>
        <a:tcBdr/>
        <a:fill>
          <a:solidFill>
            <a:srgbClr val="E0E5DB"/>
          </a:solidFill>
        </a:fill>
      </a:tcStyle>
    </a:band1H>
    <a:band2H>
      <a:tcTxStyle/>
      <a:tcStyle>
        <a:tcBdr/>
      </a:tcStyle>
    </a:band2H>
    <a:band1V>
      <a:tcTxStyle/>
      <a:tcStyle>
        <a:tcBdr/>
        <a:fill>
          <a:solidFill>
            <a:srgbClr val="E0E5DB"/>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8" d="100"/>
          <a:sy n="68" d="100"/>
        </p:scale>
        <p:origin x="540" y="32"/>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82672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2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1508705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74531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64244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92234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971412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756945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307012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59" name="Google Shape;9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475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07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28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
        <p:nvSpPr>
          <p:cNvPr id="987" name="Google Shape;9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04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13442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7476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289802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Tree>
    <p:extLst>
      <p:ext uri="{BB962C8B-B14F-4D97-AF65-F5344CB8AC3E}">
        <p14:creationId xmlns:p14="http://schemas.microsoft.com/office/powerpoint/2010/main" val="55802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75_Adams_Template_SlidesMania_1">
  <p:cSld name="0075_Adams_Template_SlidesMania_1">
    <p:bg>
      <p:bgPr>
        <a:solidFill>
          <a:schemeClr val="lt2"/>
        </a:solidFill>
        <a:effectLst/>
      </p:bgPr>
    </p:bg>
    <p:spTree>
      <p:nvGrpSpPr>
        <p:cNvPr id="1" name="Shape 6"/>
        <p:cNvGrpSpPr/>
        <p:nvPr/>
      </p:nvGrpSpPr>
      <p:grpSpPr>
        <a:xfrm>
          <a:off x="0" y="0"/>
          <a:ext cx="0" cy="0"/>
          <a:chOff x="0" y="0"/>
          <a:chExt cx="0" cy="0"/>
        </a:xfrm>
      </p:grpSpPr>
      <p:grpSp>
        <p:nvGrpSpPr>
          <p:cNvPr id="7" name="Google Shape;7;p2"/>
          <p:cNvGrpSpPr/>
          <p:nvPr/>
        </p:nvGrpSpPr>
        <p:grpSpPr>
          <a:xfrm>
            <a:off x="-24637" y="117544"/>
            <a:ext cx="12256079" cy="6590363"/>
            <a:chOff x="-24637" y="117544"/>
            <a:chExt cx="12256079" cy="6590363"/>
          </a:xfrm>
        </p:grpSpPr>
        <p:grpSp>
          <p:nvGrpSpPr>
            <p:cNvPr id="8" name="Google Shape;8;p2"/>
            <p:cNvGrpSpPr/>
            <p:nvPr/>
          </p:nvGrpSpPr>
          <p:grpSpPr>
            <a:xfrm>
              <a:off x="-19664" y="117544"/>
              <a:ext cx="12211664" cy="580546"/>
              <a:chOff x="-19664" y="117544"/>
              <a:chExt cx="12071328" cy="580546"/>
            </a:xfrm>
          </p:grpSpPr>
          <p:sp>
            <p:nvSpPr>
              <p:cNvPr id="9" name="Google Shape;9;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1" name="Google Shape;11;p2"/>
            <p:cNvGrpSpPr/>
            <p:nvPr/>
          </p:nvGrpSpPr>
          <p:grpSpPr>
            <a:xfrm>
              <a:off x="-24637" y="869712"/>
              <a:ext cx="12211664" cy="580546"/>
              <a:chOff x="-19664" y="117544"/>
              <a:chExt cx="12071328" cy="580546"/>
            </a:xfrm>
          </p:grpSpPr>
          <p:sp>
            <p:nvSpPr>
              <p:cNvPr id="12" name="Google Shape;12;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 name="Google Shape;14;p2"/>
            <p:cNvGrpSpPr/>
            <p:nvPr/>
          </p:nvGrpSpPr>
          <p:grpSpPr>
            <a:xfrm>
              <a:off x="0" y="1621880"/>
              <a:ext cx="12211664" cy="580546"/>
              <a:chOff x="-19664" y="117544"/>
              <a:chExt cx="12071328" cy="580546"/>
            </a:xfrm>
          </p:grpSpPr>
          <p:sp>
            <p:nvSpPr>
              <p:cNvPr id="15" name="Google Shape;15;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7" name="Google Shape;17;p2"/>
            <p:cNvGrpSpPr/>
            <p:nvPr/>
          </p:nvGrpSpPr>
          <p:grpSpPr>
            <a:xfrm>
              <a:off x="-9832" y="2381575"/>
              <a:ext cx="12211664" cy="580546"/>
              <a:chOff x="-19664" y="117544"/>
              <a:chExt cx="12071328" cy="580546"/>
            </a:xfrm>
          </p:grpSpPr>
          <p:sp>
            <p:nvSpPr>
              <p:cNvPr id="18" name="Google Shape;18;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0" name="Google Shape;20;p2"/>
            <p:cNvGrpSpPr/>
            <p:nvPr/>
          </p:nvGrpSpPr>
          <p:grpSpPr>
            <a:xfrm>
              <a:off x="4973" y="3126216"/>
              <a:ext cx="12211664" cy="580546"/>
              <a:chOff x="-19664" y="117544"/>
              <a:chExt cx="12071328" cy="580546"/>
            </a:xfrm>
          </p:grpSpPr>
          <p:sp>
            <p:nvSpPr>
              <p:cNvPr id="21" name="Google Shape;21;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
            <p:cNvGrpSpPr/>
            <p:nvPr/>
          </p:nvGrpSpPr>
          <p:grpSpPr>
            <a:xfrm>
              <a:off x="-9832" y="3870857"/>
              <a:ext cx="12211664" cy="580546"/>
              <a:chOff x="-19664" y="117544"/>
              <a:chExt cx="12071328" cy="580546"/>
            </a:xfrm>
          </p:grpSpPr>
          <p:sp>
            <p:nvSpPr>
              <p:cNvPr id="24" name="Google Shape;24;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6" name="Google Shape;26;p2"/>
            <p:cNvGrpSpPr/>
            <p:nvPr/>
          </p:nvGrpSpPr>
          <p:grpSpPr>
            <a:xfrm>
              <a:off x="14805" y="4623025"/>
              <a:ext cx="12211664" cy="580546"/>
              <a:chOff x="-19664" y="117544"/>
              <a:chExt cx="12071328" cy="580546"/>
            </a:xfrm>
          </p:grpSpPr>
          <p:sp>
            <p:nvSpPr>
              <p:cNvPr id="27" name="Google Shape;27;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 name="Google Shape;29;p2"/>
            <p:cNvGrpSpPr/>
            <p:nvPr/>
          </p:nvGrpSpPr>
          <p:grpSpPr>
            <a:xfrm>
              <a:off x="4973" y="5382720"/>
              <a:ext cx="12211664" cy="580546"/>
              <a:chOff x="-19664" y="117544"/>
              <a:chExt cx="12071328" cy="580546"/>
            </a:xfrm>
          </p:grpSpPr>
          <p:sp>
            <p:nvSpPr>
              <p:cNvPr id="30" name="Google Shape;30;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2" name="Google Shape;32;p2"/>
            <p:cNvGrpSpPr/>
            <p:nvPr/>
          </p:nvGrpSpPr>
          <p:grpSpPr>
            <a:xfrm>
              <a:off x="19778" y="6127361"/>
              <a:ext cx="12211664" cy="580546"/>
              <a:chOff x="-19664" y="117544"/>
              <a:chExt cx="12071328" cy="580546"/>
            </a:xfrm>
          </p:grpSpPr>
          <p:sp>
            <p:nvSpPr>
              <p:cNvPr id="33" name="Google Shape;33;p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5" name="Google Shape;35;p2"/>
          <p:cNvSpPr/>
          <p:nvPr/>
        </p:nvSpPr>
        <p:spPr>
          <a:xfrm>
            <a:off x="2202539" y="1319759"/>
            <a:ext cx="7846142" cy="421848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a:off x="5189651" y="569363"/>
            <a:ext cx="1800000" cy="18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0" b="0" i="0" u="none" strike="noStrike" cap="none">
              <a:solidFill>
                <a:schemeClr val="lt1"/>
              </a:solidFill>
              <a:latin typeface="Raleway"/>
              <a:ea typeface="Raleway"/>
              <a:cs typeface="Raleway"/>
              <a:sym typeface="Raleway"/>
            </a:endParaRPr>
          </a:p>
        </p:txBody>
      </p:sp>
      <p:grpSp>
        <p:nvGrpSpPr>
          <p:cNvPr id="37" name="Google Shape;37;p2"/>
          <p:cNvGrpSpPr/>
          <p:nvPr/>
        </p:nvGrpSpPr>
        <p:grpSpPr>
          <a:xfrm>
            <a:off x="5294443" y="644513"/>
            <a:ext cx="1583998" cy="1607767"/>
            <a:chOff x="426800" y="3646800"/>
            <a:chExt cx="259625" cy="262750"/>
          </a:xfrm>
        </p:grpSpPr>
        <p:sp>
          <p:nvSpPr>
            <p:cNvPr id="38" name="Google Shape;38;p2"/>
            <p:cNvSpPr/>
            <p:nvPr/>
          </p:nvSpPr>
          <p:spPr>
            <a:xfrm>
              <a:off x="430375" y="3809075"/>
              <a:ext cx="96375" cy="34550"/>
            </a:xfrm>
            <a:custGeom>
              <a:avLst/>
              <a:gdLst/>
              <a:ahLst/>
              <a:cxnLst/>
              <a:rect l="l" t="t" r="r" b="b"/>
              <a:pathLst>
                <a:path w="3855" h="1382" extrusionOk="0">
                  <a:moveTo>
                    <a:pt x="1214" y="1"/>
                  </a:moveTo>
                  <a:cubicBezTo>
                    <a:pt x="528" y="1"/>
                    <a:pt x="0" y="183"/>
                    <a:pt x="0" y="183"/>
                  </a:cubicBezTo>
                  <a:cubicBezTo>
                    <a:pt x="0" y="183"/>
                    <a:pt x="714" y="986"/>
                    <a:pt x="1767" y="1271"/>
                  </a:cubicBezTo>
                  <a:cubicBezTo>
                    <a:pt x="2072" y="1353"/>
                    <a:pt x="2374" y="1382"/>
                    <a:pt x="2649" y="1382"/>
                  </a:cubicBezTo>
                  <a:cubicBezTo>
                    <a:pt x="3335" y="1382"/>
                    <a:pt x="3854" y="1200"/>
                    <a:pt x="3854" y="1200"/>
                  </a:cubicBezTo>
                  <a:cubicBezTo>
                    <a:pt x="3854" y="1200"/>
                    <a:pt x="3158" y="397"/>
                    <a:pt x="2088" y="111"/>
                  </a:cubicBezTo>
                  <a:cubicBezTo>
                    <a:pt x="1787" y="30"/>
                    <a:pt x="1488"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26800" y="3738250"/>
              <a:ext cx="70950" cy="70500"/>
            </a:xfrm>
            <a:custGeom>
              <a:avLst/>
              <a:gdLst/>
              <a:ahLst/>
              <a:cxnLst/>
              <a:rect l="l" t="t" r="r" b="b"/>
              <a:pathLst>
                <a:path w="2838" h="2820" extrusionOk="0">
                  <a:moveTo>
                    <a:pt x="0" y="0"/>
                  </a:moveTo>
                  <a:cubicBezTo>
                    <a:pt x="0" y="0"/>
                    <a:pt x="232" y="1053"/>
                    <a:pt x="1000" y="1838"/>
                  </a:cubicBezTo>
                  <a:cubicBezTo>
                    <a:pt x="1785" y="2605"/>
                    <a:pt x="2837" y="2819"/>
                    <a:pt x="2837" y="2819"/>
                  </a:cubicBezTo>
                  <a:cubicBezTo>
                    <a:pt x="2837" y="2819"/>
                    <a:pt x="2623" y="1767"/>
                    <a:pt x="1856" y="982"/>
                  </a:cubicBezTo>
                  <a:cubicBezTo>
                    <a:pt x="1071" y="214"/>
                    <a:pt x="0"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54000" y="3672675"/>
              <a:ext cx="42850" cy="96375"/>
            </a:xfrm>
            <a:custGeom>
              <a:avLst/>
              <a:gdLst/>
              <a:ahLst/>
              <a:cxnLst/>
              <a:rect l="l" t="t" r="r" b="b"/>
              <a:pathLst>
                <a:path w="1714" h="3855" extrusionOk="0">
                  <a:moveTo>
                    <a:pt x="358" y="0"/>
                  </a:moveTo>
                  <a:cubicBezTo>
                    <a:pt x="358" y="0"/>
                    <a:pt x="1" y="1017"/>
                    <a:pt x="286" y="2088"/>
                  </a:cubicBezTo>
                  <a:cubicBezTo>
                    <a:pt x="554" y="3141"/>
                    <a:pt x="1375" y="3854"/>
                    <a:pt x="1375" y="3854"/>
                  </a:cubicBezTo>
                  <a:cubicBezTo>
                    <a:pt x="1375" y="3854"/>
                    <a:pt x="1714" y="2820"/>
                    <a:pt x="1446" y="1767"/>
                  </a:cubicBezTo>
                  <a:cubicBezTo>
                    <a:pt x="1161" y="696"/>
                    <a:pt x="358"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94150" y="3646800"/>
              <a:ext cx="42850" cy="96375"/>
            </a:xfrm>
            <a:custGeom>
              <a:avLst/>
              <a:gdLst/>
              <a:ahLst/>
              <a:cxnLst/>
              <a:rect l="l" t="t" r="r" b="b"/>
              <a:pathLst>
                <a:path w="1714" h="3855" extrusionOk="0">
                  <a:moveTo>
                    <a:pt x="1375" y="1"/>
                  </a:moveTo>
                  <a:cubicBezTo>
                    <a:pt x="1375" y="1"/>
                    <a:pt x="554" y="714"/>
                    <a:pt x="268" y="1767"/>
                  </a:cubicBezTo>
                  <a:cubicBezTo>
                    <a:pt x="1" y="2838"/>
                    <a:pt x="340" y="3855"/>
                    <a:pt x="340" y="3855"/>
                  </a:cubicBezTo>
                  <a:cubicBezTo>
                    <a:pt x="340" y="3855"/>
                    <a:pt x="1143" y="3159"/>
                    <a:pt x="1428" y="2088"/>
                  </a:cubicBezTo>
                  <a:cubicBezTo>
                    <a:pt x="1714" y="1035"/>
                    <a:pt x="1375" y="1"/>
                    <a:pt x="13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86925" y="3809075"/>
              <a:ext cx="96375" cy="34550"/>
            </a:xfrm>
            <a:custGeom>
              <a:avLst/>
              <a:gdLst/>
              <a:ahLst/>
              <a:cxnLst/>
              <a:rect l="l" t="t" r="r" b="b"/>
              <a:pathLst>
                <a:path w="3855" h="1382" extrusionOk="0">
                  <a:moveTo>
                    <a:pt x="2649" y="1"/>
                  </a:moveTo>
                  <a:cubicBezTo>
                    <a:pt x="2375" y="1"/>
                    <a:pt x="2073" y="30"/>
                    <a:pt x="1767" y="111"/>
                  </a:cubicBezTo>
                  <a:cubicBezTo>
                    <a:pt x="697" y="397"/>
                    <a:pt x="1" y="1200"/>
                    <a:pt x="1" y="1200"/>
                  </a:cubicBezTo>
                  <a:cubicBezTo>
                    <a:pt x="1" y="1200"/>
                    <a:pt x="520" y="1382"/>
                    <a:pt x="1207" y="1382"/>
                  </a:cubicBezTo>
                  <a:cubicBezTo>
                    <a:pt x="1481" y="1382"/>
                    <a:pt x="1783" y="1353"/>
                    <a:pt x="2089" y="1271"/>
                  </a:cubicBezTo>
                  <a:cubicBezTo>
                    <a:pt x="3159" y="986"/>
                    <a:pt x="3855" y="183"/>
                    <a:pt x="3855" y="183"/>
                  </a:cubicBezTo>
                  <a:cubicBezTo>
                    <a:pt x="3855" y="183"/>
                    <a:pt x="3336" y="1"/>
                    <a:pt x="2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5925" y="3738250"/>
              <a:ext cx="70500" cy="70500"/>
            </a:xfrm>
            <a:custGeom>
              <a:avLst/>
              <a:gdLst/>
              <a:ahLst/>
              <a:cxnLst/>
              <a:rect l="l" t="t" r="r" b="b"/>
              <a:pathLst>
                <a:path w="2820" h="2820" extrusionOk="0">
                  <a:moveTo>
                    <a:pt x="2820" y="0"/>
                  </a:moveTo>
                  <a:cubicBezTo>
                    <a:pt x="2820" y="0"/>
                    <a:pt x="1785" y="214"/>
                    <a:pt x="1000" y="982"/>
                  </a:cubicBezTo>
                  <a:cubicBezTo>
                    <a:pt x="215" y="1767"/>
                    <a:pt x="1" y="2819"/>
                    <a:pt x="1" y="2819"/>
                  </a:cubicBezTo>
                  <a:cubicBezTo>
                    <a:pt x="1" y="2819"/>
                    <a:pt x="1071" y="2605"/>
                    <a:pt x="1839" y="1838"/>
                  </a:cubicBezTo>
                  <a:cubicBezTo>
                    <a:pt x="2624" y="1053"/>
                    <a:pt x="2820"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7275" y="3672675"/>
              <a:ext cx="42850" cy="96375"/>
            </a:xfrm>
            <a:custGeom>
              <a:avLst/>
              <a:gdLst/>
              <a:ahLst/>
              <a:cxnLst/>
              <a:rect l="l" t="t" r="r" b="b"/>
              <a:pathLst>
                <a:path w="1714" h="3855" extrusionOk="0">
                  <a:moveTo>
                    <a:pt x="1374" y="0"/>
                  </a:moveTo>
                  <a:cubicBezTo>
                    <a:pt x="1374" y="0"/>
                    <a:pt x="553" y="696"/>
                    <a:pt x="286" y="1767"/>
                  </a:cubicBezTo>
                  <a:cubicBezTo>
                    <a:pt x="0" y="2820"/>
                    <a:pt x="339" y="3854"/>
                    <a:pt x="339" y="3854"/>
                  </a:cubicBezTo>
                  <a:cubicBezTo>
                    <a:pt x="339" y="3854"/>
                    <a:pt x="1142" y="3141"/>
                    <a:pt x="1428" y="2088"/>
                  </a:cubicBezTo>
                  <a:cubicBezTo>
                    <a:pt x="1713" y="1017"/>
                    <a:pt x="1374" y="0"/>
                    <a:pt x="13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77125" y="3646800"/>
              <a:ext cx="42850" cy="96375"/>
            </a:xfrm>
            <a:custGeom>
              <a:avLst/>
              <a:gdLst/>
              <a:ahLst/>
              <a:cxnLst/>
              <a:rect l="l" t="t" r="r" b="b"/>
              <a:pathLst>
                <a:path w="1714" h="3855" extrusionOk="0">
                  <a:moveTo>
                    <a:pt x="357" y="1"/>
                  </a:moveTo>
                  <a:cubicBezTo>
                    <a:pt x="357" y="1"/>
                    <a:pt x="0" y="1035"/>
                    <a:pt x="286" y="2088"/>
                  </a:cubicBezTo>
                  <a:cubicBezTo>
                    <a:pt x="554" y="3159"/>
                    <a:pt x="1374" y="3855"/>
                    <a:pt x="1374" y="3855"/>
                  </a:cubicBezTo>
                  <a:cubicBezTo>
                    <a:pt x="1374" y="3855"/>
                    <a:pt x="1713" y="2838"/>
                    <a:pt x="1446" y="1767"/>
                  </a:cubicBezTo>
                  <a:cubicBezTo>
                    <a:pt x="1160" y="714"/>
                    <a:pt x="357" y="1"/>
                    <a:pt x="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5150" y="3847150"/>
              <a:ext cx="183825" cy="62400"/>
            </a:xfrm>
            <a:custGeom>
              <a:avLst/>
              <a:gdLst/>
              <a:ahLst/>
              <a:cxnLst/>
              <a:rect l="l" t="t" r="r" b="b"/>
              <a:pathLst>
                <a:path w="7353" h="2496" extrusionOk="0">
                  <a:moveTo>
                    <a:pt x="2665" y="1"/>
                  </a:moveTo>
                  <a:cubicBezTo>
                    <a:pt x="2392" y="1"/>
                    <a:pt x="2091" y="28"/>
                    <a:pt x="1785" y="105"/>
                  </a:cubicBezTo>
                  <a:cubicBezTo>
                    <a:pt x="715" y="390"/>
                    <a:pt x="1" y="1193"/>
                    <a:pt x="1" y="1193"/>
                  </a:cubicBezTo>
                  <a:cubicBezTo>
                    <a:pt x="1" y="1193"/>
                    <a:pt x="533" y="1368"/>
                    <a:pt x="1229" y="1368"/>
                  </a:cubicBezTo>
                  <a:cubicBezTo>
                    <a:pt x="1503" y="1368"/>
                    <a:pt x="1803" y="1340"/>
                    <a:pt x="2106" y="1265"/>
                  </a:cubicBezTo>
                  <a:cubicBezTo>
                    <a:pt x="2267" y="1211"/>
                    <a:pt x="2445" y="1158"/>
                    <a:pt x="2606" y="1068"/>
                  </a:cubicBezTo>
                  <a:lnTo>
                    <a:pt x="2606" y="1068"/>
                  </a:lnTo>
                  <a:cubicBezTo>
                    <a:pt x="2410" y="1354"/>
                    <a:pt x="2196" y="1586"/>
                    <a:pt x="1803" y="1764"/>
                  </a:cubicBezTo>
                  <a:lnTo>
                    <a:pt x="2106" y="2496"/>
                  </a:lnTo>
                  <a:cubicBezTo>
                    <a:pt x="2820" y="2175"/>
                    <a:pt x="3123" y="1729"/>
                    <a:pt x="3409" y="1336"/>
                  </a:cubicBezTo>
                  <a:cubicBezTo>
                    <a:pt x="3498" y="1193"/>
                    <a:pt x="3569" y="1068"/>
                    <a:pt x="3676" y="961"/>
                  </a:cubicBezTo>
                  <a:cubicBezTo>
                    <a:pt x="3784" y="1068"/>
                    <a:pt x="3873" y="1193"/>
                    <a:pt x="3962" y="1336"/>
                  </a:cubicBezTo>
                  <a:cubicBezTo>
                    <a:pt x="4230" y="1729"/>
                    <a:pt x="4533" y="2175"/>
                    <a:pt x="5264" y="2496"/>
                  </a:cubicBezTo>
                  <a:lnTo>
                    <a:pt x="5568" y="1764"/>
                  </a:lnTo>
                  <a:cubicBezTo>
                    <a:pt x="5157" y="1586"/>
                    <a:pt x="4961" y="1354"/>
                    <a:pt x="4765" y="1068"/>
                  </a:cubicBezTo>
                  <a:lnTo>
                    <a:pt x="4765" y="1068"/>
                  </a:lnTo>
                  <a:cubicBezTo>
                    <a:pt x="4925" y="1140"/>
                    <a:pt x="5086" y="1211"/>
                    <a:pt x="5264" y="1265"/>
                  </a:cubicBezTo>
                  <a:cubicBezTo>
                    <a:pt x="5567" y="1340"/>
                    <a:pt x="5866" y="1368"/>
                    <a:pt x="6139" y="1368"/>
                  </a:cubicBezTo>
                  <a:cubicBezTo>
                    <a:pt x="6829" y="1368"/>
                    <a:pt x="7352" y="1193"/>
                    <a:pt x="7352" y="1193"/>
                  </a:cubicBezTo>
                  <a:cubicBezTo>
                    <a:pt x="7352" y="1193"/>
                    <a:pt x="6621" y="408"/>
                    <a:pt x="5568" y="123"/>
                  </a:cubicBezTo>
                  <a:cubicBezTo>
                    <a:pt x="5241" y="35"/>
                    <a:pt x="4922" y="5"/>
                    <a:pt x="4636" y="5"/>
                  </a:cubicBezTo>
                  <a:cubicBezTo>
                    <a:pt x="4219" y="5"/>
                    <a:pt x="3870" y="70"/>
                    <a:pt x="3659" y="123"/>
                  </a:cubicBezTo>
                  <a:cubicBezTo>
                    <a:pt x="3452" y="68"/>
                    <a:pt x="3092" y="1"/>
                    <a:pt x="2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75_Adams_Template_SlidesMania_3">
  <p:cSld name="0075_Adams_Template_SlidesMania_3">
    <p:bg>
      <p:bgPr>
        <a:solidFill>
          <a:schemeClr val="lt2"/>
        </a:solidFill>
        <a:effectLst/>
      </p:bgPr>
    </p:bg>
    <p:spTree>
      <p:nvGrpSpPr>
        <p:cNvPr id="1" name="Shape 125"/>
        <p:cNvGrpSpPr/>
        <p:nvPr/>
      </p:nvGrpSpPr>
      <p:grpSpPr>
        <a:xfrm>
          <a:off x="0" y="0"/>
          <a:ext cx="0" cy="0"/>
          <a:chOff x="0" y="0"/>
          <a:chExt cx="0" cy="0"/>
        </a:xfrm>
      </p:grpSpPr>
      <p:grpSp>
        <p:nvGrpSpPr>
          <p:cNvPr id="126" name="Google Shape;126;p6"/>
          <p:cNvGrpSpPr/>
          <p:nvPr/>
        </p:nvGrpSpPr>
        <p:grpSpPr>
          <a:xfrm>
            <a:off x="-24637" y="117544"/>
            <a:ext cx="12256079" cy="6590363"/>
            <a:chOff x="-24637" y="117544"/>
            <a:chExt cx="12256079" cy="6590363"/>
          </a:xfrm>
        </p:grpSpPr>
        <p:grpSp>
          <p:nvGrpSpPr>
            <p:cNvPr id="127" name="Google Shape;127;p6"/>
            <p:cNvGrpSpPr/>
            <p:nvPr/>
          </p:nvGrpSpPr>
          <p:grpSpPr>
            <a:xfrm>
              <a:off x="-19664" y="117544"/>
              <a:ext cx="12211664" cy="580546"/>
              <a:chOff x="-19664" y="117544"/>
              <a:chExt cx="12071328" cy="580546"/>
            </a:xfrm>
          </p:grpSpPr>
          <p:sp>
            <p:nvSpPr>
              <p:cNvPr id="128" name="Google Shape;128;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0" name="Google Shape;130;p6"/>
            <p:cNvGrpSpPr/>
            <p:nvPr/>
          </p:nvGrpSpPr>
          <p:grpSpPr>
            <a:xfrm>
              <a:off x="-24637" y="869712"/>
              <a:ext cx="12211664" cy="580546"/>
              <a:chOff x="-19664" y="117544"/>
              <a:chExt cx="12071328" cy="580546"/>
            </a:xfrm>
          </p:grpSpPr>
          <p:sp>
            <p:nvSpPr>
              <p:cNvPr id="131" name="Google Shape;131;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3" name="Google Shape;133;p6"/>
            <p:cNvGrpSpPr/>
            <p:nvPr/>
          </p:nvGrpSpPr>
          <p:grpSpPr>
            <a:xfrm>
              <a:off x="0" y="1621880"/>
              <a:ext cx="12211664" cy="580546"/>
              <a:chOff x="-19664" y="117544"/>
              <a:chExt cx="12071328" cy="580546"/>
            </a:xfrm>
          </p:grpSpPr>
          <p:sp>
            <p:nvSpPr>
              <p:cNvPr id="134" name="Google Shape;134;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6" name="Google Shape;136;p6"/>
            <p:cNvGrpSpPr/>
            <p:nvPr/>
          </p:nvGrpSpPr>
          <p:grpSpPr>
            <a:xfrm>
              <a:off x="-9832" y="2381575"/>
              <a:ext cx="12211664" cy="580546"/>
              <a:chOff x="-19664" y="117544"/>
              <a:chExt cx="12071328" cy="580546"/>
            </a:xfrm>
          </p:grpSpPr>
          <p:sp>
            <p:nvSpPr>
              <p:cNvPr id="137" name="Google Shape;137;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39" name="Google Shape;139;p6"/>
            <p:cNvGrpSpPr/>
            <p:nvPr/>
          </p:nvGrpSpPr>
          <p:grpSpPr>
            <a:xfrm>
              <a:off x="4973" y="3126216"/>
              <a:ext cx="12211664" cy="580546"/>
              <a:chOff x="-19664" y="117544"/>
              <a:chExt cx="12071328" cy="580546"/>
            </a:xfrm>
          </p:grpSpPr>
          <p:sp>
            <p:nvSpPr>
              <p:cNvPr id="140" name="Google Shape;140;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2" name="Google Shape;142;p6"/>
            <p:cNvGrpSpPr/>
            <p:nvPr/>
          </p:nvGrpSpPr>
          <p:grpSpPr>
            <a:xfrm>
              <a:off x="-9832" y="3870857"/>
              <a:ext cx="12211664" cy="580546"/>
              <a:chOff x="-19664" y="117544"/>
              <a:chExt cx="12071328" cy="580546"/>
            </a:xfrm>
          </p:grpSpPr>
          <p:sp>
            <p:nvSpPr>
              <p:cNvPr id="143" name="Google Shape;143;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5" name="Google Shape;145;p6"/>
            <p:cNvGrpSpPr/>
            <p:nvPr/>
          </p:nvGrpSpPr>
          <p:grpSpPr>
            <a:xfrm>
              <a:off x="14805" y="4623025"/>
              <a:ext cx="12211664" cy="580546"/>
              <a:chOff x="-19664" y="117544"/>
              <a:chExt cx="12071328" cy="580546"/>
            </a:xfrm>
          </p:grpSpPr>
          <p:sp>
            <p:nvSpPr>
              <p:cNvPr id="146" name="Google Shape;146;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48" name="Google Shape;148;p6"/>
            <p:cNvGrpSpPr/>
            <p:nvPr/>
          </p:nvGrpSpPr>
          <p:grpSpPr>
            <a:xfrm>
              <a:off x="4973" y="5382720"/>
              <a:ext cx="12211664" cy="580546"/>
              <a:chOff x="-19664" y="117544"/>
              <a:chExt cx="12071328" cy="580546"/>
            </a:xfrm>
          </p:grpSpPr>
          <p:sp>
            <p:nvSpPr>
              <p:cNvPr id="149" name="Google Shape;149;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51" name="Google Shape;151;p6"/>
            <p:cNvGrpSpPr/>
            <p:nvPr/>
          </p:nvGrpSpPr>
          <p:grpSpPr>
            <a:xfrm>
              <a:off x="19778" y="6127361"/>
              <a:ext cx="12211664" cy="580546"/>
              <a:chOff x="-19664" y="117544"/>
              <a:chExt cx="12071328" cy="580546"/>
            </a:xfrm>
          </p:grpSpPr>
          <p:sp>
            <p:nvSpPr>
              <p:cNvPr id="152" name="Google Shape;152;p6"/>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3" name="Google Shape;153;p6"/>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154" name="Google Shape;154;p6"/>
          <p:cNvSpPr/>
          <p:nvPr/>
        </p:nvSpPr>
        <p:spPr>
          <a:xfrm>
            <a:off x="845636" y="813025"/>
            <a:ext cx="10461172" cy="516121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
          <p:cNvSpPr txBox="1">
            <a:spLocks noGrp="1"/>
          </p:cNvSpPr>
          <p:nvPr>
            <p:ph type="body" idx="1"/>
          </p:nvPr>
        </p:nvSpPr>
        <p:spPr>
          <a:xfrm>
            <a:off x="1749267" y="225589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6" name="Google Shape;156;p6"/>
          <p:cNvSpPr txBox="1">
            <a:spLocks noGrp="1"/>
          </p:cNvSpPr>
          <p:nvPr>
            <p:ph type="body" idx="2"/>
          </p:nvPr>
        </p:nvSpPr>
        <p:spPr>
          <a:xfrm>
            <a:off x="4954274" y="225154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6"/>
          <p:cNvSpPr txBox="1">
            <a:spLocks noGrp="1"/>
          </p:cNvSpPr>
          <p:nvPr>
            <p:ph type="body" idx="3"/>
          </p:nvPr>
        </p:nvSpPr>
        <p:spPr>
          <a:xfrm>
            <a:off x="8155438" y="2250810"/>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 name="Google Shape;158;p6"/>
          <p:cNvSpPr txBox="1">
            <a:spLocks noGrp="1"/>
          </p:cNvSpPr>
          <p:nvPr>
            <p:ph type="body" idx="4"/>
          </p:nvPr>
        </p:nvSpPr>
        <p:spPr>
          <a:xfrm>
            <a:off x="1749267" y="4105552"/>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9" name="Google Shape;159;p6"/>
          <p:cNvSpPr txBox="1">
            <a:spLocks noGrp="1"/>
          </p:cNvSpPr>
          <p:nvPr>
            <p:ph type="body" idx="5"/>
          </p:nvPr>
        </p:nvSpPr>
        <p:spPr>
          <a:xfrm>
            <a:off x="4954274" y="4101198"/>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6"/>
          <p:cNvSpPr txBox="1">
            <a:spLocks noGrp="1"/>
          </p:cNvSpPr>
          <p:nvPr>
            <p:ph type="body" idx="6"/>
          </p:nvPr>
        </p:nvSpPr>
        <p:spPr>
          <a:xfrm>
            <a:off x="8155438" y="4100466"/>
            <a:ext cx="2696690" cy="14570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1800"/>
              <a:buFont typeface="Arial"/>
              <a:buNone/>
              <a:defRPr sz="1800" b="0" i="0" u="none" strike="noStrike" cap="none">
                <a:solidFill>
                  <a:srgbClr val="404040"/>
                </a:solidFill>
                <a:latin typeface="Raleway Medium"/>
                <a:ea typeface="Raleway Medium"/>
                <a:cs typeface="Raleway Medium"/>
                <a:sym typeface="Raleway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6"/>
          <p:cNvSpPr txBox="1">
            <a:spLocks noGrp="1"/>
          </p:cNvSpPr>
          <p:nvPr>
            <p:ph type="body" idx="7"/>
          </p:nvPr>
        </p:nvSpPr>
        <p:spPr>
          <a:xfrm>
            <a:off x="5467028" y="1216176"/>
            <a:ext cx="5385100" cy="7584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04040"/>
              </a:buClr>
              <a:buSzPts val="4400"/>
              <a:buFont typeface="Arial"/>
              <a:buNone/>
              <a:defRPr sz="4400" b="0" i="0" u="none" strike="noStrike" cap="none">
                <a:solidFill>
                  <a:srgbClr val="404040"/>
                </a:solidFill>
                <a:latin typeface="Lobster"/>
                <a:ea typeface="Lobster"/>
                <a:cs typeface="Lobster"/>
                <a:sym typeface="Lobste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75_Adams_Template_SlidesMania_15">
  <p:cSld name="0075_Adams_Template_SlidesMania_15">
    <p:bg>
      <p:bgPr>
        <a:solidFill>
          <a:schemeClr val="lt2"/>
        </a:solidFill>
        <a:effectLst/>
      </p:bgPr>
    </p:bg>
    <p:spTree>
      <p:nvGrpSpPr>
        <p:cNvPr id="1" name="Shape 274"/>
        <p:cNvGrpSpPr/>
        <p:nvPr/>
      </p:nvGrpSpPr>
      <p:grpSpPr>
        <a:xfrm>
          <a:off x="0" y="0"/>
          <a:ext cx="0" cy="0"/>
          <a:chOff x="0" y="0"/>
          <a:chExt cx="0" cy="0"/>
        </a:xfrm>
      </p:grpSpPr>
      <p:grpSp>
        <p:nvGrpSpPr>
          <p:cNvPr id="275" name="Google Shape;275;p10"/>
          <p:cNvGrpSpPr/>
          <p:nvPr/>
        </p:nvGrpSpPr>
        <p:grpSpPr>
          <a:xfrm>
            <a:off x="-24637" y="117544"/>
            <a:ext cx="12256079" cy="6590363"/>
            <a:chOff x="-24637" y="117544"/>
            <a:chExt cx="12256079" cy="6590363"/>
          </a:xfrm>
        </p:grpSpPr>
        <p:grpSp>
          <p:nvGrpSpPr>
            <p:cNvPr id="276" name="Google Shape;276;p10"/>
            <p:cNvGrpSpPr/>
            <p:nvPr/>
          </p:nvGrpSpPr>
          <p:grpSpPr>
            <a:xfrm>
              <a:off x="-19664" y="117544"/>
              <a:ext cx="12211664" cy="580546"/>
              <a:chOff x="-19664" y="117544"/>
              <a:chExt cx="12071328" cy="580546"/>
            </a:xfrm>
          </p:grpSpPr>
          <p:sp>
            <p:nvSpPr>
              <p:cNvPr id="277" name="Google Shape;277;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79" name="Google Shape;279;p10"/>
            <p:cNvGrpSpPr/>
            <p:nvPr/>
          </p:nvGrpSpPr>
          <p:grpSpPr>
            <a:xfrm>
              <a:off x="-24637" y="869712"/>
              <a:ext cx="12211664" cy="580546"/>
              <a:chOff x="-19664" y="117544"/>
              <a:chExt cx="12071328" cy="580546"/>
            </a:xfrm>
          </p:grpSpPr>
          <p:sp>
            <p:nvSpPr>
              <p:cNvPr id="280" name="Google Shape;280;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1" name="Google Shape;281;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2" name="Google Shape;282;p10"/>
            <p:cNvGrpSpPr/>
            <p:nvPr/>
          </p:nvGrpSpPr>
          <p:grpSpPr>
            <a:xfrm>
              <a:off x="0" y="1621880"/>
              <a:ext cx="12211664" cy="580546"/>
              <a:chOff x="-19664" y="117544"/>
              <a:chExt cx="12071328" cy="580546"/>
            </a:xfrm>
          </p:grpSpPr>
          <p:sp>
            <p:nvSpPr>
              <p:cNvPr id="283" name="Google Shape;283;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4" name="Google Shape;284;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5" name="Google Shape;285;p10"/>
            <p:cNvGrpSpPr/>
            <p:nvPr/>
          </p:nvGrpSpPr>
          <p:grpSpPr>
            <a:xfrm>
              <a:off x="-9832" y="2381575"/>
              <a:ext cx="12211664" cy="580546"/>
              <a:chOff x="-19664" y="117544"/>
              <a:chExt cx="12071328" cy="580546"/>
            </a:xfrm>
          </p:grpSpPr>
          <p:sp>
            <p:nvSpPr>
              <p:cNvPr id="286" name="Google Shape;286;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7" name="Google Shape;287;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88" name="Google Shape;288;p10"/>
            <p:cNvGrpSpPr/>
            <p:nvPr/>
          </p:nvGrpSpPr>
          <p:grpSpPr>
            <a:xfrm>
              <a:off x="4973" y="3126216"/>
              <a:ext cx="12211664" cy="580546"/>
              <a:chOff x="-19664" y="117544"/>
              <a:chExt cx="12071328" cy="580546"/>
            </a:xfrm>
          </p:grpSpPr>
          <p:sp>
            <p:nvSpPr>
              <p:cNvPr id="289" name="Google Shape;289;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0" name="Google Shape;290;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1" name="Google Shape;291;p10"/>
            <p:cNvGrpSpPr/>
            <p:nvPr/>
          </p:nvGrpSpPr>
          <p:grpSpPr>
            <a:xfrm>
              <a:off x="-9832" y="3870857"/>
              <a:ext cx="12211664" cy="580546"/>
              <a:chOff x="-19664" y="117544"/>
              <a:chExt cx="12071328" cy="580546"/>
            </a:xfrm>
          </p:grpSpPr>
          <p:sp>
            <p:nvSpPr>
              <p:cNvPr id="292" name="Google Shape;292;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3" name="Google Shape;293;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4" name="Google Shape;294;p10"/>
            <p:cNvGrpSpPr/>
            <p:nvPr/>
          </p:nvGrpSpPr>
          <p:grpSpPr>
            <a:xfrm>
              <a:off x="14805" y="4623025"/>
              <a:ext cx="12211664" cy="580546"/>
              <a:chOff x="-19664" y="117544"/>
              <a:chExt cx="12071328" cy="580546"/>
            </a:xfrm>
          </p:grpSpPr>
          <p:sp>
            <p:nvSpPr>
              <p:cNvPr id="295" name="Google Shape;295;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6" name="Google Shape;296;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97" name="Google Shape;297;p10"/>
            <p:cNvGrpSpPr/>
            <p:nvPr/>
          </p:nvGrpSpPr>
          <p:grpSpPr>
            <a:xfrm>
              <a:off x="4973" y="5382720"/>
              <a:ext cx="12211664" cy="580546"/>
              <a:chOff x="-19664" y="117544"/>
              <a:chExt cx="12071328" cy="580546"/>
            </a:xfrm>
          </p:grpSpPr>
          <p:sp>
            <p:nvSpPr>
              <p:cNvPr id="298" name="Google Shape;298;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9" name="Google Shape;299;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300" name="Google Shape;300;p10"/>
            <p:cNvGrpSpPr/>
            <p:nvPr/>
          </p:nvGrpSpPr>
          <p:grpSpPr>
            <a:xfrm>
              <a:off x="19778" y="6127361"/>
              <a:ext cx="12211664" cy="580546"/>
              <a:chOff x="-19664" y="117544"/>
              <a:chExt cx="12071328" cy="580546"/>
            </a:xfrm>
          </p:grpSpPr>
          <p:sp>
            <p:nvSpPr>
              <p:cNvPr id="301" name="Google Shape;301;p10"/>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2" name="Google Shape;302;p10"/>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
        <p:nvSpPr>
          <p:cNvPr id="303" name="Google Shape;303;p10"/>
          <p:cNvSpPr/>
          <p:nvPr/>
        </p:nvSpPr>
        <p:spPr>
          <a:xfrm>
            <a:off x="729343" y="587829"/>
            <a:ext cx="10722428" cy="5736771"/>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4" name="Google Shape;304;p1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75_Adams_Template_SlidesMania_4">
  <p:cSld name="0075_Adams_Template_SlidesMania_4">
    <p:bg>
      <p:bgPr>
        <a:solidFill>
          <a:schemeClr val="lt2"/>
        </a:solidFill>
        <a:effectLst/>
      </p:bgPr>
    </p:bg>
    <p:spTree>
      <p:nvGrpSpPr>
        <p:cNvPr id="1" name="Shape 894"/>
        <p:cNvGrpSpPr/>
        <p:nvPr/>
      </p:nvGrpSpPr>
      <p:grpSpPr>
        <a:xfrm>
          <a:off x="0" y="0"/>
          <a:ext cx="0" cy="0"/>
          <a:chOff x="0" y="0"/>
          <a:chExt cx="0" cy="0"/>
        </a:xfrm>
      </p:grpSpPr>
      <p:grpSp>
        <p:nvGrpSpPr>
          <p:cNvPr id="895" name="Google Shape;895;p22"/>
          <p:cNvGrpSpPr/>
          <p:nvPr/>
        </p:nvGrpSpPr>
        <p:grpSpPr>
          <a:xfrm>
            <a:off x="-24637" y="117544"/>
            <a:ext cx="12256079" cy="6590363"/>
            <a:chOff x="-24637" y="117544"/>
            <a:chExt cx="12256079" cy="6590363"/>
          </a:xfrm>
        </p:grpSpPr>
        <p:grpSp>
          <p:nvGrpSpPr>
            <p:cNvPr id="896" name="Google Shape;896;p22"/>
            <p:cNvGrpSpPr/>
            <p:nvPr/>
          </p:nvGrpSpPr>
          <p:grpSpPr>
            <a:xfrm>
              <a:off x="-19664" y="117544"/>
              <a:ext cx="12211664" cy="580546"/>
              <a:chOff x="-19664" y="117544"/>
              <a:chExt cx="12071328" cy="580546"/>
            </a:xfrm>
          </p:grpSpPr>
          <p:sp>
            <p:nvSpPr>
              <p:cNvPr id="897" name="Google Shape;897;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8" name="Google Shape;898;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99" name="Google Shape;899;p22"/>
            <p:cNvGrpSpPr/>
            <p:nvPr/>
          </p:nvGrpSpPr>
          <p:grpSpPr>
            <a:xfrm>
              <a:off x="-24637" y="869712"/>
              <a:ext cx="12211664" cy="580546"/>
              <a:chOff x="-19664" y="117544"/>
              <a:chExt cx="12071328" cy="580546"/>
            </a:xfrm>
          </p:grpSpPr>
          <p:sp>
            <p:nvSpPr>
              <p:cNvPr id="900" name="Google Shape;900;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2" name="Google Shape;902;p22"/>
            <p:cNvGrpSpPr/>
            <p:nvPr/>
          </p:nvGrpSpPr>
          <p:grpSpPr>
            <a:xfrm>
              <a:off x="0" y="1621880"/>
              <a:ext cx="12211664" cy="580546"/>
              <a:chOff x="-19664" y="117544"/>
              <a:chExt cx="12071328" cy="580546"/>
            </a:xfrm>
          </p:grpSpPr>
          <p:sp>
            <p:nvSpPr>
              <p:cNvPr id="903" name="Google Shape;903;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5" name="Google Shape;905;p22"/>
            <p:cNvGrpSpPr/>
            <p:nvPr/>
          </p:nvGrpSpPr>
          <p:grpSpPr>
            <a:xfrm>
              <a:off x="-9832" y="2381575"/>
              <a:ext cx="12211664" cy="580546"/>
              <a:chOff x="-19664" y="117544"/>
              <a:chExt cx="12071328" cy="580546"/>
            </a:xfrm>
          </p:grpSpPr>
          <p:sp>
            <p:nvSpPr>
              <p:cNvPr id="906" name="Google Shape;906;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7" name="Google Shape;907;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8" name="Google Shape;908;p22"/>
            <p:cNvGrpSpPr/>
            <p:nvPr/>
          </p:nvGrpSpPr>
          <p:grpSpPr>
            <a:xfrm>
              <a:off x="4973" y="3126216"/>
              <a:ext cx="12211664" cy="580546"/>
              <a:chOff x="-19664" y="117544"/>
              <a:chExt cx="12071328" cy="580546"/>
            </a:xfrm>
          </p:grpSpPr>
          <p:sp>
            <p:nvSpPr>
              <p:cNvPr id="909" name="Google Shape;909;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2"/>
            <p:cNvGrpSpPr/>
            <p:nvPr/>
          </p:nvGrpSpPr>
          <p:grpSpPr>
            <a:xfrm>
              <a:off x="-9832" y="3870857"/>
              <a:ext cx="12211664" cy="580546"/>
              <a:chOff x="-19664" y="117544"/>
              <a:chExt cx="12071328" cy="580546"/>
            </a:xfrm>
          </p:grpSpPr>
          <p:sp>
            <p:nvSpPr>
              <p:cNvPr id="912" name="Google Shape;912;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4" name="Google Shape;914;p22"/>
            <p:cNvGrpSpPr/>
            <p:nvPr/>
          </p:nvGrpSpPr>
          <p:grpSpPr>
            <a:xfrm>
              <a:off x="14805" y="4623025"/>
              <a:ext cx="12211664" cy="580546"/>
              <a:chOff x="-19664" y="117544"/>
              <a:chExt cx="12071328" cy="580546"/>
            </a:xfrm>
          </p:grpSpPr>
          <p:sp>
            <p:nvSpPr>
              <p:cNvPr id="915" name="Google Shape;915;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7" name="Google Shape;917;p22"/>
            <p:cNvGrpSpPr/>
            <p:nvPr/>
          </p:nvGrpSpPr>
          <p:grpSpPr>
            <a:xfrm>
              <a:off x="4973" y="5382720"/>
              <a:ext cx="12211664" cy="580546"/>
              <a:chOff x="-19664" y="117544"/>
              <a:chExt cx="12071328" cy="580546"/>
            </a:xfrm>
          </p:grpSpPr>
          <p:sp>
            <p:nvSpPr>
              <p:cNvPr id="918" name="Google Shape;918;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20" name="Google Shape;920;p22"/>
            <p:cNvGrpSpPr/>
            <p:nvPr/>
          </p:nvGrpSpPr>
          <p:grpSpPr>
            <a:xfrm>
              <a:off x="19778" y="6127361"/>
              <a:ext cx="12211664" cy="580546"/>
              <a:chOff x="-19664" y="117544"/>
              <a:chExt cx="12071328" cy="580546"/>
            </a:xfrm>
          </p:grpSpPr>
          <p:sp>
            <p:nvSpPr>
              <p:cNvPr id="921" name="Google Shape;921;p22"/>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2" name="Google Shape;922;p22"/>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23" name="Google Shape;923;p22"/>
          <p:cNvSpPr/>
          <p:nvPr/>
        </p:nvSpPr>
        <p:spPr>
          <a:xfrm>
            <a:off x="845636" y="813025"/>
            <a:ext cx="10461172" cy="5161218"/>
          </a:xfrm>
          <a:prstGeom prst="rect">
            <a:avLst/>
          </a:prstGeom>
          <a:solidFill>
            <a:srgbClr val="40404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4" name="Google Shape;924;p2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dk2"/>
                </a:solidFill>
                <a:latin typeface="Barlow Condensed"/>
                <a:ea typeface="Barlow Condensed"/>
                <a:cs typeface="Barlow Condensed"/>
                <a:sym typeface="Barlow Condensed"/>
              </a:rPr>
              <a:t>SLIDESMANIA.COM</a:t>
            </a:r>
            <a:endParaRPr>
              <a:solidFill>
                <a:schemeClr val="dk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75_Adams_Template_SlidesMania_7">
  <p:cSld name="0075_Adams_Template_SlidesMania_7">
    <p:bg>
      <p:bgPr>
        <a:solidFill>
          <a:schemeClr val="dk2"/>
        </a:solidFill>
        <a:effectLst/>
      </p:bgPr>
    </p:bg>
    <p:spTree>
      <p:nvGrpSpPr>
        <p:cNvPr id="1" name="Shape 925"/>
        <p:cNvGrpSpPr/>
        <p:nvPr/>
      </p:nvGrpSpPr>
      <p:grpSpPr>
        <a:xfrm>
          <a:off x="0" y="0"/>
          <a:ext cx="0" cy="0"/>
          <a:chOff x="0" y="0"/>
          <a:chExt cx="0" cy="0"/>
        </a:xfrm>
      </p:grpSpPr>
      <p:grpSp>
        <p:nvGrpSpPr>
          <p:cNvPr id="926" name="Google Shape;926;p23"/>
          <p:cNvGrpSpPr/>
          <p:nvPr/>
        </p:nvGrpSpPr>
        <p:grpSpPr>
          <a:xfrm>
            <a:off x="-24637" y="117544"/>
            <a:ext cx="12256079" cy="6590363"/>
            <a:chOff x="-24637" y="117544"/>
            <a:chExt cx="12256079" cy="6590363"/>
          </a:xfrm>
        </p:grpSpPr>
        <p:grpSp>
          <p:nvGrpSpPr>
            <p:cNvPr id="927" name="Google Shape;927;p23"/>
            <p:cNvGrpSpPr/>
            <p:nvPr/>
          </p:nvGrpSpPr>
          <p:grpSpPr>
            <a:xfrm>
              <a:off x="-19664" y="117544"/>
              <a:ext cx="12211664" cy="580546"/>
              <a:chOff x="-19664" y="117544"/>
              <a:chExt cx="12071328" cy="580546"/>
            </a:xfrm>
          </p:grpSpPr>
          <p:sp>
            <p:nvSpPr>
              <p:cNvPr id="928" name="Google Shape;928;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0" name="Google Shape;930;p23"/>
            <p:cNvGrpSpPr/>
            <p:nvPr/>
          </p:nvGrpSpPr>
          <p:grpSpPr>
            <a:xfrm>
              <a:off x="-24637" y="869712"/>
              <a:ext cx="12211664" cy="580546"/>
              <a:chOff x="-19664" y="117544"/>
              <a:chExt cx="12071328" cy="580546"/>
            </a:xfrm>
          </p:grpSpPr>
          <p:sp>
            <p:nvSpPr>
              <p:cNvPr id="931" name="Google Shape;931;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3" name="Google Shape;933;p23"/>
            <p:cNvGrpSpPr/>
            <p:nvPr/>
          </p:nvGrpSpPr>
          <p:grpSpPr>
            <a:xfrm>
              <a:off x="0" y="1621880"/>
              <a:ext cx="12211664" cy="580546"/>
              <a:chOff x="-19664" y="117544"/>
              <a:chExt cx="12071328" cy="580546"/>
            </a:xfrm>
          </p:grpSpPr>
          <p:sp>
            <p:nvSpPr>
              <p:cNvPr id="934" name="Google Shape;934;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5" name="Google Shape;935;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6" name="Google Shape;936;p23"/>
            <p:cNvGrpSpPr/>
            <p:nvPr/>
          </p:nvGrpSpPr>
          <p:grpSpPr>
            <a:xfrm>
              <a:off x="-9832" y="2381575"/>
              <a:ext cx="12211664" cy="580546"/>
              <a:chOff x="-19664" y="117544"/>
              <a:chExt cx="12071328" cy="580546"/>
            </a:xfrm>
          </p:grpSpPr>
          <p:sp>
            <p:nvSpPr>
              <p:cNvPr id="937" name="Google Shape;937;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39" name="Google Shape;939;p23"/>
            <p:cNvGrpSpPr/>
            <p:nvPr/>
          </p:nvGrpSpPr>
          <p:grpSpPr>
            <a:xfrm>
              <a:off x="4973" y="3126216"/>
              <a:ext cx="12211664" cy="580546"/>
              <a:chOff x="-19664" y="117544"/>
              <a:chExt cx="12071328" cy="580546"/>
            </a:xfrm>
          </p:grpSpPr>
          <p:sp>
            <p:nvSpPr>
              <p:cNvPr id="940" name="Google Shape;940;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2" name="Google Shape;942;p23"/>
            <p:cNvGrpSpPr/>
            <p:nvPr/>
          </p:nvGrpSpPr>
          <p:grpSpPr>
            <a:xfrm>
              <a:off x="-9832" y="3870857"/>
              <a:ext cx="12211664" cy="580546"/>
              <a:chOff x="-19664" y="117544"/>
              <a:chExt cx="12071328" cy="580546"/>
            </a:xfrm>
          </p:grpSpPr>
          <p:sp>
            <p:nvSpPr>
              <p:cNvPr id="943" name="Google Shape;943;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4" name="Google Shape;944;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5" name="Google Shape;945;p23"/>
            <p:cNvGrpSpPr/>
            <p:nvPr/>
          </p:nvGrpSpPr>
          <p:grpSpPr>
            <a:xfrm>
              <a:off x="14805" y="4623025"/>
              <a:ext cx="12211664" cy="580546"/>
              <a:chOff x="-19664" y="117544"/>
              <a:chExt cx="12071328" cy="580546"/>
            </a:xfrm>
          </p:grpSpPr>
          <p:sp>
            <p:nvSpPr>
              <p:cNvPr id="946" name="Google Shape;946;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48" name="Google Shape;948;p23"/>
            <p:cNvGrpSpPr/>
            <p:nvPr/>
          </p:nvGrpSpPr>
          <p:grpSpPr>
            <a:xfrm>
              <a:off x="4973" y="5382720"/>
              <a:ext cx="12211664" cy="580546"/>
              <a:chOff x="-19664" y="117544"/>
              <a:chExt cx="12071328" cy="580546"/>
            </a:xfrm>
          </p:grpSpPr>
          <p:sp>
            <p:nvSpPr>
              <p:cNvPr id="949" name="Google Shape;949;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51" name="Google Shape;951;p23"/>
            <p:cNvGrpSpPr/>
            <p:nvPr/>
          </p:nvGrpSpPr>
          <p:grpSpPr>
            <a:xfrm>
              <a:off x="19778" y="6127361"/>
              <a:ext cx="12211664" cy="580546"/>
              <a:chOff x="-19664" y="117544"/>
              <a:chExt cx="12071328" cy="580546"/>
            </a:xfrm>
          </p:grpSpPr>
          <p:sp>
            <p:nvSpPr>
              <p:cNvPr id="952" name="Google Shape;952;p23"/>
              <p:cNvSpPr/>
              <p:nvPr/>
            </p:nvSpPr>
            <p:spPr>
              <a:xfrm>
                <a:off x="-1966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23"/>
              <p:cNvSpPr/>
              <p:nvPr/>
            </p:nvSpPr>
            <p:spPr>
              <a:xfrm>
                <a:off x="6011084" y="117544"/>
                <a:ext cx="6040580" cy="580546"/>
              </a:xfrm>
              <a:custGeom>
                <a:avLst/>
                <a:gdLst/>
                <a:ahLst/>
                <a:cxnLst/>
                <a:rect l="l" t="t" r="r" b="b"/>
                <a:pathLst>
                  <a:path w="11554691" h="729672" extrusionOk="0">
                    <a:moveTo>
                      <a:pt x="0" y="711200"/>
                    </a:moveTo>
                    <a:lnTo>
                      <a:pt x="720436" y="36945"/>
                    </a:lnTo>
                    <a:lnTo>
                      <a:pt x="1440873" y="720436"/>
                    </a:lnTo>
                    <a:lnTo>
                      <a:pt x="2142836" y="36945"/>
                    </a:lnTo>
                    <a:lnTo>
                      <a:pt x="2854036" y="711200"/>
                    </a:lnTo>
                    <a:lnTo>
                      <a:pt x="3592946" y="0"/>
                    </a:lnTo>
                    <a:lnTo>
                      <a:pt x="4304146" y="729672"/>
                    </a:lnTo>
                    <a:lnTo>
                      <a:pt x="5006109" y="18472"/>
                    </a:lnTo>
                    <a:lnTo>
                      <a:pt x="5754255" y="711200"/>
                    </a:lnTo>
                    <a:lnTo>
                      <a:pt x="6520873" y="36945"/>
                    </a:lnTo>
                    <a:lnTo>
                      <a:pt x="7195127" y="711200"/>
                    </a:lnTo>
                    <a:lnTo>
                      <a:pt x="7906327" y="9236"/>
                    </a:lnTo>
                    <a:lnTo>
                      <a:pt x="8654473" y="720436"/>
                    </a:lnTo>
                    <a:lnTo>
                      <a:pt x="9356436" y="46182"/>
                    </a:lnTo>
                    <a:lnTo>
                      <a:pt x="10076873" y="711200"/>
                    </a:lnTo>
                    <a:lnTo>
                      <a:pt x="10815782" y="0"/>
                    </a:lnTo>
                    <a:lnTo>
                      <a:pt x="11554691" y="729672"/>
                    </a:lnTo>
                  </a:path>
                </a:pathLst>
              </a:custGeom>
              <a:no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54" name="Google Shape;954;p2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5_Adams_Template_SlidesMania_8">
  <p:cSld name="0075_Adams_Template_SlidesMania_8">
    <p:bg>
      <p:bgPr>
        <a:solidFill>
          <a:schemeClr val="dk2"/>
        </a:solidFill>
        <a:effectLst/>
      </p:bgPr>
    </p:bg>
    <p:spTree>
      <p:nvGrpSpPr>
        <p:cNvPr id="1" name="Shape 955"/>
        <p:cNvGrpSpPr/>
        <p:nvPr/>
      </p:nvGrpSpPr>
      <p:grpSpPr>
        <a:xfrm>
          <a:off x="0" y="0"/>
          <a:ext cx="0" cy="0"/>
          <a:chOff x="0" y="0"/>
          <a:chExt cx="0" cy="0"/>
        </a:xfrm>
      </p:grpSpPr>
      <p:sp>
        <p:nvSpPr>
          <p:cNvPr id="956" name="Google Shape;956;p24"/>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a:solidFill>
                  <a:schemeClr val="lt2"/>
                </a:solidFill>
                <a:latin typeface="Barlow Condensed"/>
                <a:ea typeface="Barlow Condensed"/>
                <a:cs typeface="Barlow Condensed"/>
                <a:sym typeface="Barlow Condensed"/>
              </a:rPr>
              <a:t>SLIDESMANIA.COM</a:t>
            </a:r>
            <a:endParaRPr>
              <a:solidFill>
                <a:schemeClr val="lt2"/>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76" name="Picture 7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0360" y="799825"/>
            <a:ext cx="6858000" cy="6858000"/>
          </a:xfrm>
          <a:prstGeom prst="rect">
            <a:avLst/>
          </a:prstGeom>
        </p:spPr>
      </p:pic>
      <p:sp>
        <p:nvSpPr>
          <p:cNvPr id="77" name="TextBox 76"/>
          <p:cNvSpPr txBox="1"/>
          <p:nvPr/>
        </p:nvSpPr>
        <p:spPr>
          <a:xfrm>
            <a:off x="8259428" y="2008022"/>
            <a:ext cx="3030127" cy="954107"/>
          </a:xfrm>
          <a:prstGeom prst="rect">
            <a:avLst/>
          </a:prstGeom>
          <a:noFill/>
        </p:spPr>
        <p:txBody>
          <a:bodyPr wrap="square" rtlCol="0">
            <a:spAutoFit/>
          </a:bodyPr>
          <a:lstStyle/>
          <a:p>
            <a:pPr algn="just">
              <a:buClrTx/>
              <a:buFontTx/>
              <a:buNone/>
            </a:pP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đang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bánh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kìa</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78" name="TextBox 77"/>
          <p:cNvSpPr txBox="1"/>
          <p:nvPr/>
        </p:nvSpPr>
        <p:spPr>
          <a:xfrm>
            <a:off x="3938152" y="1115716"/>
            <a:ext cx="2880851" cy="954107"/>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Ừ.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cô</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ăn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rất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ngon</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79" name="Elbow Connector 78"/>
          <p:cNvCxnSpPr>
            <a:stCxn id="77" idx="2"/>
          </p:cNvCxnSpPr>
          <p:nvPr/>
        </p:nvCxnSpPr>
        <p:spPr>
          <a:xfrm rot="5400000">
            <a:off x="8142049" y="2452864"/>
            <a:ext cx="1123178" cy="2141709"/>
          </a:xfrm>
          <a:prstGeom prst="bentConnector2">
            <a:avLst/>
          </a:prstGeom>
          <a:ln>
            <a:prstDash val="dash"/>
          </a:ln>
        </p:spPr>
        <p:style>
          <a:lnRef idx="1">
            <a:schemeClr val="dk1"/>
          </a:lnRef>
          <a:fillRef idx="0">
            <a:schemeClr val="dk1"/>
          </a:fillRef>
          <a:effectRef idx="0">
            <a:schemeClr val="dk1"/>
          </a:effectRef>
          <a:fontRef idx="minor">
            <a:schemeClr val="tx1"/>
          </a:fontRef>
        </p:style>
      </p:cxnSp>
      <p:cxnSp>
        <p:nvCxnSpPr>
          <p:cNvPr id="80" name="Elbow Connector 79"/>
          <p:cNvCxnSpPr/>
          <p:nvPr/>
        </p:nvCxnSpPr>
        <p:spPr>
          <a:xfrm rot="5400000">
            <a:off x="5206484" y="1764862"/>
            <a:ext cx="1784612" cy="1440426"/>
          </a:xfrm>
          <a:prstGeom prst="bentConnector3">
            <a:avLst>
              <a:gd name="adj1" fmla="val 53306"/>
            </a:avLst>
          </a:prstGeom>
          <a:ln>
            <a:prstDash val="dash"/>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barn(inVertical)">
                                      <p:cBhvr>
                                        <p:cTn id="12" dur="500"/>
                                        <p:tgtEl>
                                          <p:spTgt spid="77"/>
                                        </p:tgtEl>
                                      </p:cBhvr>
                                    </p:animEffect>
                                  </p:childTnLst>
                                </p:cTn>
                              </p:par>
                              <p:par>
                                <p:cTn id="13" presetID="16" presetClass="entr" presetSubtype="21" fill="hold" nodeType="with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barn(inVertical)">
                                      <p:cBhvr>
                                        <p:cTn id="20" dur="500"/>
                                        <p:tgtEl>
                                          <p:spTgt spid="78"/>
                                        </p:tgtEl>
                                      </p:cBhvr>
                                    </p:animEffect>
                                  </p:childTnLst>
                                </p:cTn>
                              </p:par>
                              <p:par>
                                <p:cTn id="21" presetID="16" presetClass="entr" presetSubtype="21"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barn(inVertical)">
                                      <p:cBhvr>
                                        <p:cTn id="2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785354" y="1952024"/>
            <a:ext cx="10563366" cy="3970318"/>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Times New Roman" panose="02020603050405020304" pitchFamily="18" charset="0"/>
              </a:rPr>
              <a:t>b</a:t>
            </a:r>
            <a:r>
              <a:rPr lang="vi-VN" sz="2800" dirty="0">
                <a:solidFill>
                  <a:schemeClr val="bg2">
                    <a:lumMod val="50000"/>
                  </a:schemeClr>
                </a:solidFill>
                <a:latin typeface="Times New Roman" panose="02020603050405020304" pitchFamily="18" charset="0"/>
              </a:rPr>
              <a:t>. Các em ghé vào đây xem là hay lắm, các em chả sẽ học tập ở đây là gì</a:t>
            </a:r>
            <a:r>
              <a:rPr lang="vi-VN" sz="2800" dirty="0" smtClean="0">
                <a:solidFill>
                  <a:schemeClr val="bg2">
                    <a:lumMod val="50000"/>
                  </a:schemeClr>
                </a:solidFill>
                <a:latin typeface="Times New Roman" panose="02020603050405020304" pitchFamily="18" charset="0"/>
              </a:rPr>
              <a:t>?</a:t>
            </a:r>
            <a:endParaRPr lang="vi-VN" sz="2800" dirty="0">
              <a:solidFill>
                <a:schemeClr val="bg2">
                  <a:lumMod val="50000"/>
                </a:schemeClr>
              </a:solidFill>
              <a:latin typeface="Times New Roman" panose="02020603050405020304" pitchFamily="18" charset="0"/>
            </a:endParaRPr>
          </a:p>
          <a:p>
            <a:pPr algn="just">
              <a:lnSpc>
                <a:spcPct val="150000"/>
              </a:lnSpc>
            </a:pPr>
            <a:r>
              <a:rPr lang="en-US" sz="2800" dirty="0" smtClean="0">
                <a:solidFill>
                  <a:schemeClr val="bg2">
                    <a:lumMod val="50000"/>
                  </a:schemeClr>
                </a:solidFill>
                <a:latin typeface="Times New Roman" panose="02020603050405020304" pitchFamily="18" charset="0"/>
                <a:sym typeface="Wingdings" panose="05000000000000000000" pitchFamily="2" charset="2"/>
              </a:rPr>
              <a:t></a:t>
            </a:r>
            <a:endParaRPr lang="vi-VN" sz="2800" dirty="0" smtClean="0">
              <a:solidFill>
                <a:schemeClr val="bg2">
                  <a:lumMod val="50000"/>
                </a:schemeClr>
              </a:solidFill>
              <a:latin typeface="Times New Roman" panose="02020603050405020304" pitchFamily="18" charset="0"/>
            </a:endParaRPr>
          </a:p>
          <a:p>
            <a:pPr algn="just">
              <a:lnSpc>
                <a:spcPct val="150000"/>
              </a:lnSpc>
            </a:pPr>
            <a:r>
              <a:rPr lang="vi-VN" sz="2800" b="1" dirty="0" smtClean="0">
                <a:solidFill>
                  <a:schemeClr val="bg2">
                    <a:lumMod val="50000"/>
                  </a:schemeClr>
                </a:solidFill>
                <a:latin typeface="Times New Roman" panose="02020603050405020304" pitchFamily="18" charset="0"/>
              </a:rPr>
              <a:t>Phó </a:t>
            </a:r>
            <a:r>
              <a:rPr lang="vi-VN" sz="2800" b="1" dirty="0">
                <a:solidFill>
                  <a:schemeClr val="bg2">
                    <a:lumMod val="50000"/>
                  </a:schemeClr>
                </a:solidFill>
                <a:latin typeface="Times New Roman" panose="02020603050405020304" pitchFamily="18" charset="0"/>
              </a:rPr>
              <a:t>từ</a:t>
            </a:r>
            <a:r>
              <a:rPr lang="vi-VN" sz="2800" dirty="0">
                <a:solidFill>
                  <a:schemeClr val="bg2">
                    <a:lumMod val="50000"/>
                  </a:schemeClr>
                </a:solidFill>
                <a:latin typeface="Times New Roman" panose="02020603050405020304" pitchFamily="18" charset="0"/>
              </a:rPr>
              <a:t>: </a:t>
            </a:r>
            <a:r>
              <a:rPr lang="vi-VN" sz="2800" dirty="0" smtClean="0">
                <a:solidFill>
                  <a:schemeClr val="bg2">
                    <a:lumMod val="50000"/>
                  </a:schemeClr>
                </a:solidFill>
                <a:latin typeface="Times New Roman" panose="02020603050405020304" pitchFamily="18" charset="0"/>
              </a:rPr>
              <a:t>“lắm” </a:t>
            </a:r>
            <a:r>
              <a:rPr lang="vi-VN" sz="2800" dirty="0">
                <a:solidFill>
                  <a:schemeClr val="bg2">
                    <a:lumMod val="50000"/>
                  </a:schemeClr>
                </a:solidFill>
                <a:latin typeface="Times New Roman" panose="02020603050405020304" pitchFamily="18" charset="0"/>
              </a:rPr>
              <a:t>bổ sung ý nghĩa mức độ cho tính từ </a:t>
            </a:r>
            <a:r>
              <a:rPr lang="vi-VN" sz="2800" dirty="0" smtClean="0">
                <a:solidFill>
                  <a:schemeClr val="bg2">
                    <a:lumMod val="50000"/>
                  </a:schemeClr>
                </a:solidFill>
                <a:latin typeface="Times New Roman" panose="02020603050405020304" pitchFamily="18" charset="0"/>
              </a:rPr>
              <a:t>“hay”</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a:t>
            </a:r>
            <a:r>
              <a:rPr lang="vi-VN" sz="2800" dirty="0">
                <a:solidFill>
                  <a:schemeClr val="bg2">
                    <a:lumMod val="50000"/>
                  </a:schemeClr>
                </a:solidFill>
                <a:latin typeface="Times New Roman" panose="02020603050405020304" pitchFamily="18" charset="0"/>
              </a:rPr>
              <a:t>: </a:t>
            </a:r>
            <a:r>
              <a:rPr lang="vi-VN" sz="2800" dirty="0" smtClean="0">
                <a:solidFill>
                  <a:schemeClr val="bg2">
                    <a:lumMod val="50000"/>
                  </a:schemeClr>
                </a:solidFill>
                <a:latin typeface="Times New Roman" panose="02020603050405020304" pitchFamily="18" charset="0"/>
              </a:rPr>
              <a:t>“chả” </a:t>
            </a:r>
            <a:r>
              <a:rPr lang="vi-VN" sz="2800" dirty="0">
                <a:solidFill>
                  <a:schemeClr val="bg2">
                    <a:lumMod val="50000"/>
                  </a:schemeClr>
                </a:solidFill>
                <a:latin typeface="Times New Roman" panose="02020603050405020304" pitchFamily="18" charset="0"/>
              </a:rPr>
              <a:t>bổ sung ý nghĩa phủ định cho động từ </a:t>
            </a:r>
            <a:r>
              <a:rPr lang="vi-VN" sz="2800" dirty="0" smtClean="0">
                <a:solidFill>
                  <a:schemeClr val="bg2">
                    <a:lumMod val="50000"/>
                  </a:schemeClr>
                </a:solidFill>
                <a:latin typeface="Times New Roman" panose="02020603050405020304" pitchFamily="18" charset="0"/>
              </a:rPr>
              <a:t>“chẳng”</a:t>
            </a:r>
            <a:endParaRPr lang="vi-VN" sz="2800" dirty="0">
              <a:solidFill>
                <a:schemeClr val="bg2">
                  <a:lumMod val="50000"/>
                </a:schemeClr>
              </a:solidFill>
              <a:latin typeface="Times New Roman" panose="02020603050405020304" pitchFamily="18" charset="0"/>
            </a:endParaRPr>
          </a:p>
          <a:p>
            <a:pPr algn="just">
              <a:lnSpc>
                <a:spcPct val="150000"/>
              </a:lnSpc>
            </a:pPr>
            <a:r>
              <a:rPr lang="vi-VN" sz="2800" b="1" dirty="0">
                <a:solidFill>
                  <a:schemeClr val="bg2">
                    <a:lumMod val="50000"/>
                  </a:schemeClr>
                </a:solidFill>
                <a:latin typeface="Times New Roman" panose="02020603050405020304" pitchFamily="18" charset="0"/>
              </a:rPr>
              <a:t>Phó từ: </a:t>
            </a:r>
            <a:r>
              <a:rPr lang="vi-VN" sz="2800" b="1" dirty="0" smtClean="0">
                <a:solidFill>
                  <a:schemeClr val="bg2">
                    <a:lumMod val="50000"/>
                  </a:schemeClr>
                </a:solidFill>
                <a:latin typeface="Times New Roman" panose="02020603050405020304" pitchFamily="18" charset="0"/>
              </a:rPr>
              <a:t>“</a:t>
            </a:r>
            <a:r>
              <a:rPr lang="vi-VN" sz="2800" dirty="0" smtClean="0">
                <a:solidFill>
                  <a:schemeClr val="bg2">
                    <a:lumMod val="50000"/>
                  </a:schemeClr>
                </a:solidFill>
                <a:latin typeface="Times New Roman" panose="02020603050405020304" pitchFamily="18" charset="0"/>
              </a:rPr>
              <a:t>sẽ” </a:t>
            </a:r>
            <a:r>
              <a:rPr lang="vi-VN" sz="2800" dirty="0">
                <a:solidFill>
                  <a:schemeClr val="bg2">
                    <a:lumMod val="50000"/>
                  </a:schemeClr>
                </a:solidFill>
                <a:latin typeface="Times New Roman" panose="02020603050405020304" pitchFamily="18" charset="0"/>
              </a:rPr>
              <a:t>bổ sung ý nghĩa thời gian tương lai cho động từ </a:t>
            </a:r>
            <a:r>
              <a:rPr lang="vi-VN" sz="2800" dirty="0" smtClean="0">
                <a:solidFill>
                  <a:schemeClr val="bg2">
                    <a:lumMod val="50000"/>
                  </a:schemeClr>
                </a:solidFill>
                <a:latin typeface="Times New Roman" panose="02020603050405020304" pitchFamily="18" charset="0"/>
              </a:rPr>
              <a:t>“học tập”</a:t>
            </a:r>
            <a:endParaRPr lang="vi-VN" sz="2800" dirty="0">
              <a:solidFill>
                <a:schemeClr val="bg2">
                  <a:lumMod val="50000"/>
                </a:schemeClr>
              </a:solidFill>
              <a:latin typeface="Times New Roman" panose="02020603050405020304" pitchFamily="18" charset="0"/>
            </a:endParaRPr>
          </a:p>
        </p:txBody>
      </p:sp>
    </p:spTree>
    <p:extLst>
      <p:ext uri="{BB962C8B-B14F-4D97-AF65-F5344CB8AC3E}">
        <p14:creationId xmlns:p14="http://schemas.microsoft.com/office/powerpoint/2010/main" val="261271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circle(in)">
                                      <p:cBhvr>
                                        <p:cTn id="21"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2677656"/>
          </a:xfrm>
          <a:prstGeom prst="rect">
            <a:avLst/>
          </a:prstGeom>
        </p:spPr>
        <p:txBody>
          <a:bodyPr wrap="square">
            <a:spAutoFit/>
          </a:bodyPr>
          <a:lstStyle/>
          <a:p>
            <a:pPr algn="just">
              <a:lnSpc>
                <a:spcPct val="150000"/>
              </a:lnSpc>
            </a:pPr>
            <a:r>
              <a:rPr lang="vi-VN" sz="2800" dirty="0" smtClean="0">
                <a:solidFill>
                  <a:srgbClr val="001A33"/>
                </a:solidFill>
                <a:latin typeface="Times New Roman" panose="02020603050405020304" pitchFamily="18" charset="0"/>
              </a:rPr>
              <a:t>c. Chúng tôi cũng đứng dậy cõng những bao ki-giắc lên lưng và rảo bước về làng.</a:t>
            </a:r>
          </a:p>
          <a:p>
            <a:pPr algn="just">
              <a:lnSpc>
                <a:spcPct val="150000"/>
              </a:lnSpc>
            </a:pPr>
            <a:r>
              <a:rPr lang="en-US" sz="2800" dirty="0" smtClean="0">
                <a:solidFill>
                  <a:srgbClr val="001A33"/>
                </a:solidFill>
                <a:latin typeface="Times New Roman" panose="02020603050405020304" pitchFamily="18" charset="0"/>
                <a:sym typeface="Wingdings" panose="05000000000000000000" pitchFamily="2" charset="2"/>
              </a:rPr>
              <a:t> </a:t>
            </a:r>
            <a:endParaRPr lang="en-US" sz="2800" dirty="0" smtClean="0">
              <a:solidFill>
                <a:srgbClr val="001A33"/>
              </a:solidFill>
            </a:endParaRPr>
          </a:p>
          <a:p>
            <a:pPr algn="just">
              <a:lnSpc>
                <a:spcPct val="150000"/>
              </a:lnSpc>
            </a:pPr>
            <a:r>
              <a:rPr lang="vi-VN" sz="2800" b="1" dirty="0" smtClean="0">
                <a:solidFill>
                  <a:srgbClr val="001A33"/>
                </a:solidFill>
                <a:latin typeface="Times New Roman" panose="02020603050405020304" pitchFamily="18" charset="0"/>
              </a:rPr>
              <a:t>Phó </a:t>
            </a:r>
            <a:r>
              <a:rPr lang="vi-VN" sz="2800" b="1" dirty="0">
                <a:solidFill>
                  <a:srgbClr val="001A33"/>
                </a:solidFill>
                <a:latin typeface="Times New Roman" panose="02020603050405020304" pitchFamily="18" charset="0"/>
              </a:rPr>
              <a:t>từ: </a:t>
            </a:r>
            <a:r>
              <a:rPr lang="vi-VN" sz="2800" b="1" dirty="0" smtClean="0">
                <a:solidFill>
                  <a:srgbClr val="001A33"/>
                </a:solidFill>
                <a:latin typeface="Times New Roman" panose="02020603050405020304" pitchFamily="18" charset="0"/>
              </a:rPr>
              <a:t>“</a:t>
            </a:r>
            <a:r>
              <a:rPr lang="vi-VN" sz="2800" dirty="0" smtClean="0">
                <a:solidFill>
                  <a:srgbClr val="001A33"/>
                </a:solidFill>
                <a:latin typeface="Times New Roman" panose="02020603050405020304" pitchFamily="18" charset="0"/>
              </a:rPr>
              <a:t>cũng” </a:t>
            </a:r>
            <a:r>
              <a:rPr lang="vi-VN" sz="2800" dirty="0">
                <a:solidFill>
                  <a:srgbClr val="001A33"/>
                </a:solidFill>
                <a:latin typeface="Times New Roman" panose="02020603050405020304" pitchFamily="18" charset="0"/>
              </a:rPr>
              <a:t>bổ sung ý nghĩa tiếp diễn cho động từ </a:t>
            </a:r>
            <a:r>
              <a:rPr lang="vi-VN" sz="2800" dirty="0" smtClean="0">
                <a:solidFill>
                  <a:srgbClr val="001A33"/>
                </a:solidFill>
                <a:latin typeface="Times New Roman" panose="02020603050405020304" pitchFamily="18" charset="0"/>
              </a:rPr>
              <a:t>“đứng dậy” </a:t>
            </a:r>
            <a:endParaRPr lang="vi-VN" sz="2800" dirty="0">
              <a:solidFill>
                <a:srgbClr val="001A33"/>
              </a:solidFill>
              <a:latin typeface="Times New Roman" panose="02020603050405020304" pitchFamily="18" charset="0"/>
            </a:endParaRPr>
          </a:p>
        </p:txBody>
      </p:sp>
    </p:spTree>
    <p:extLst>
      <p:ext uri="{BB962C8B-B14F-4D97-AF65-F5344CB8AC3E}">
        <p14:creationId xmlns:p14="http://schemas.microsoft.com/office/powerpoint/2010/main" val="64743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323987"/>
          </a:xfrm>
          <a:prstGeom prst="rect">
            <a:avLst/>
          </a:prstGeom>
        </p:spPr>
        <p:txBody>
          <a:bodyPr wrap="square">
            <a:spAutoFit/>
          </a:bodyPr>
          <a:lstStyle/>
          <a:p>
            <a:pPr algn="just">
              <a:lnSpc>
                <a:spcPct val="150000"/>
              </a:lnSpc>
            </a:pPr>
            <a:r>
              <a:rPr lang="vi-VN" sz="2800" dirty="0" smtClean="0">
                <a:solidFill>
                  <a:schemeClr val="bg2">
                    <a:lumMod val="50000"/>
                  </a:schemeClr>
                </a:solidFill>
                <a:latin typeface="+mj-lt"/>
              </a:rPr>
              <a:t>d. An-tư-nai, cái tên hay quá, mà em thì chắc là ngoan lắm phải không?</a:t>
            </a:r>
          </a:p>
          <a:p>
            <a:pPr algn="just">
              <a:lnSpc>
                <a:spcPct val="150000"/>
              </a:lnSpc>
            </a:pPr>
            <a:r>
              <a:rPr lang="en-US" sz="2800" dirty="0" smtClean="0">
                <a:solidFill>
                  <a:schemeClr val="bg2">
                    <a:lumMod val="50000"/>
                  </a:schemeClr>
                </a:solidFill>
                <a:latin typeface="+mj-lt"/>
                <a:sym typeface="Wingdings" panose="05000000000000000000" pitchFamily="2" charset="2"/>
              </a:rPr>
              <a:t></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b="1" dirty="0" smtClean="0">
                <a:solidFill>
                  <a:schemeClr val="bg2">
                    <a:lumMod val="50000"/>
                  </a:schemeClr>
                </a:solidFill>
                <a:latin typeface="+mj-lt"/>
              </a:rPr>
              <a:t>“</a:t>
            </a:r>
            <a:r>
              <a:rPr lang="vi-VN" sz="2800" dirty="0" smtClean="0">
                <a:solidFill>
                  <a:schemeClr val="bg2">
                    <a:lumMod val="50000"/>
                  </a:schemeClr>
                </a:solidFill>
                <a:latin typeface="+mj-lt"/>
              </a:rPr>
              <a:t>quá” </a:t>
            </a:r>
            <a:r>
              <a:rPr lang="vi-VN" sz="2800" dirty="0">
                <a:solidFill>
                  <a:schemeClr val="bg2">
                    <a:lumMod val="50000"/>
                  </a:schemeClr>
                </a:solidFill>
                <a:latin typeface="+mj-lt"/>
              </a:rPr>
              <a:t>bổ sung ý nghĩa mức độ cho tính từ </a:t>
            </a:r>
            <a:r>
              <a:rPr lang="vi-VN" sz="2800" dirty="0" smtClean="0">
                <a:solidFill>
                  <a:schemeClr val="bg2">
                    <a:lumMod val="50000"/>
                  </a:schemeClr>
                </a:solidFill>
                <a:latin typeface="+mj-lt"/>
              </a:rPr>
              <a:t>“hay”</a:t>
            </a:r>
            <a:endParaRPr lang="vi-VN" sz="2800" dirty="0">
              <a:solidFill>
                <a:schemeClr val="bg2">
                  <a:lumMod val="50000"/>
                </a:schemeClr>
              </a:solidFill>
              <a:latin typeface="+mj-lt"/>
            </a:endParaRPr>
          </a:p>
          <a:p>
            <a:pPr algn="just">
              <a:lnSpc>
                <a:spcPct val="150000"/>
              </a:lnSpc>
            </a:pPr>
            <a:r>
              <a:rPr lang="vi-VN" sz="2800" b="1" dirty="0">
                <a:solidFill>
                  <a:schemeClr val="bg2">
                    <a:lumMod val="50000"/>
                  </a:schemeClr>
                </a:solidFill>
                <a:latin typeface="+mj-lt"/>
              </a:rPr>
              <a:t>Phó từ: </a:t>
            </a:r>
            <a:r>
              <a:rPr lang="vi-VN" sz="2800" b="1" dirty="0" smtClean="0">
                <a:solidFill>
                  <a:schemeClr val="bg2">
                    <a:lumMod val="50000"/>
                  </a:schemeClr>
                </a:solidFill>
                <a:latin typeface="+mj-lt"/>
              </a:rPr>
              <a:t>“</a:t>
            </a:r>
            <a:r>
              <a:rPr lang="vi-VN" sz="2800" dirty="0" smtClean="0">
                <a:solidFill>
                  <a:schemeClr val="bg2">
                    <a:lumMod val="50000"/>
                  </a:schemeClr>
                </a:solidFill>
                <a:latin typeface="+mj-lt"/>
              </a:rPr>
              <a:t>lắm” </a:t>
            </a:r>
            <a:r>
              <a:rPr lang="vi-VN" sz="2800" dirty="0">
                <a:solidFill>
                  <a:schemeClr val="bg2">
                    <a:lumMod val="50000"/>
                  </a:schemeClr>
                </a:solidFill>
                <a:latin typeface="+mj-lt"/>
              </a:rPr>
              <a:t>bổ sung ý nghĩa mức độ cho tính </a:t>
            </a:r>
            <a:r>
              <a:rPr lang="vi-VN" sz="2800" dirty="0" smtClean="0">
                <a:solidFill>
                  <a:schemeClr val="bg2">
                    <a:lumMod val="50000"/>
                  </a:schemeClr>
                </a:solidFill>
                <a:latin typeface="+mj-lt"/>
              </a:rPr>
              <a:t>từ “ngoan”</a:t>
            </a:r>
            <a:endParaRPr lang="vi-VN" sz="2800" dirty="0">
              <a:solidFill>
                <a:schemeClr val="bg2">
                  <a:lumMod val="50000"/>
                </a:schemeClr>
              </a:solidFill>
              <a:latin typeface="+mj-lt"/>
            </a:endParaRPr>
          </a:p>
        </p:txBody>
      </p:sp>
    </p:spTree>
    <p:extLst>
      <p:ext uri="{BB962C8B-B14F-4D97-AF65-F5344CB8AC3E}">
        <p14:creationId xmlns:p14="http://schemas.microsoft.com/office/powerpoint/2010/main" val="68079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2000"/>
                                        <p:tgtEl>
                                          <p:spTgt spid="6">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ircle(in)">
                                      <p:cBhvr>
                                        <p:cTn id="18"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59326" y="955345"/>
            <a:ext cx="2872917" cy="1128974"/>
          </a:xfrm>
          <a:prstGeom prst="rect">
            <a:avLst/>
          </a:prstGeom>
        </p:spPr>
      </p:pic>
      <p:sp>
        <p:nvSpPr>
          <p:cNvPr id="5" name="Rectangle 4"/>
          <p:cNvSpPr/>
          <p:nvPr/>
        </p:nvSpPr>
        <p:spPr>
          <a:xfrm>
            <a:off x="1146412" y="1659285"/>
            <a:ext cx="9962866" cy="4154984"/>
          </a:xfrm>
          <a:prstGeom prst="rect">
            <a:avLst/>
          </a:prstGeom>
        </p:spPr>
        <p:txBody>
          <a:bodyPr wrap="square">
            <a:spAutoFit/>
          </a:bodyPr>
          <a:lstStyle/>
          <a:p>
            <a:pPr algn="just"/>
            <a:r>
              <a:rPr lang="vi-VN" sz="2400" b="1" dirty="0">
                <a:solidFill>
                  <a:srgbClr val="001A33"/>
                </a:solidFill>
                <a:latin typeface="+mj-lt"/>
              </a:rPr>
              <a:t>Trong phần (4) của văn bản Người thầy đầu tiên, phó từ hãy được lặp lại nhiều lần. Cho biết tác dụng của việc lặp lại phó từ này</a:t>
            </a:r>
            <a:r>
              <a:rPr lang="vi-VN" sz="2400" b="1" dirty="0" smtClean="0">
                <a:solidFill>
                  <a:srgbClr val="001A33"/>
                </a:solidFill>
                <a:latin typeface="+mj-lt"/>
              </a:rPr>
              <a:t>.</a:t>
            </a:r>
            <a:endParaRPr lang="vi-VN" sz="2400" b="1"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Và </a:t>
            </a:r>
            <a:r>
              <a:rPr lang="vi-VN" sz="2400" dirty="0">
                <a:solidFill>
                  <a:srgbClr val="001A33"/>
                </a:solidFill>
                <a:latin typeface="+mj-lt"/>
              </a:rPr>
              <a:t>những khi ấy tôi nghĩ: Hãy nhìn đi, hãy nghiên cứu, chọn lọc. Hãy vẽ hai cây phong của Đuy-sen và An-tư-nai, chính hai cây phong đã cho tuổi thơ của mày bất nhiêu giây phút sướng vui, mặc dù mày không biết rõ sự tích của chúng. Hãy vẽ một đứa bé đi chân không, da rám nắng. Nó trèo lên cao, thật là cao và ngồi lên một cành phong, đôi mắt hân hoan nhìn vào cõi xa xăm kì ảo</a:t>
            </a:r>
            <a:r>
              <a:rPr lang="vi-VN" sz="2400" dirty="0" smtClean="0">
                <a:solidFill>
                  <a:srgbClr val="001A33"/>
                </a:solidFill>
                <a:latin typeface="+mj-lt"/>
              </a:rPr>
              <a:t>.</a:t>
            </a:r>
            <a:endParaRPr lang="vi-VN" sz="2400" dirty="0">
              <a:solidFill>
                <a:srgbClr val="001A33"/>
              </a:solidFill>
              <a:latin typeface="+mj-lt"/>
            </a:endParaRPr>
          </a:p>
          <a:p>
            <a:pPr algn="just"/>
            <a:r>
              <a:rPr lang="en-US" sz="2400" dirty="0" smtClean="0">
                <a:solidFill>
                  <a:srgbClr val="001A33"/>
                </a:solidFill>
                <a:latin typeface="+mj-lt"/>
              </a:rPr>
              <a:t>      </a:t>
            </a:r>
            <a:r>
              <a:rPr lang="vi-VN" sz="2400" dirty="0" smtClean="0">
                <a:solidFill>
                  <a:srgbClr val="001A33"/>
                </a:solidFill>
                <a:latin typeface="+mj-lt"/>
              </a:rPr>
              <a:t>[...] </a:t>
            </a:r>
            <a:r>
              <a:rPr lang="vi-VN" sz="2400" dirty="0">
                <a:solidFill>
                  <a:srgbClr val="001A33"/>
                </a:solidFill>
                <a:latin typeface="+mj-lt"/>
              </a:rPr>
              <a:t>Nếu không, thì hãy vẽ người thầy giáo tiễn An-tư-nai lên tỉnh. Mày còn nhớ khi ông cất tiếng gọi An-tư-nai lần cuối cùng! Hãy vẽ một bức tranh như thế, sao cho bức tranh ấy giống như tiếng gọi của Đuy-sen mà đến nay An-tư-nai vẫn còn nghe vẳng lại, sẽ vang dội mãi trong lòng mỗi người</a:t>
            </a:r>
          </a:p>
        </p:txBody>
      </p:sp>
      <p:sp>
        <p:nvSpPr>
          <p:cNvPr id="6" name="Rectangle 5"/>
          <p:cNvSpPr/>
          <p:nvPr/>
        </p:nvSpPr>
        <p:spPr>
          <a:xfrm>
            <a:off x="5036023" y="2442949"/>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660106" y="2456597"/>
            <a:ext cx="589129"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060674" y="2456597"/>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6304" y="3570946"/>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35922" y="4665041"/>
            <a:ext cx="627797"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77269" y="4292435"/>
            <a:ext cx="590265" cy="331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30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down)">
                                      <p:cBhvr>
                                        <p:cTn id="67" dur="580">
                                          <p:stCondLst>
                                            <p:cond delay="0"/>
                                          </p:stCondLst>
                                        </p:cTn>
                                        <p:tgtEl>
                                          <p:spTgt spid="9"/>
                                        </p:tgtEl>
                                      </p:cBhvr>
                                    </p:animEffect>
                                    <p:anim calcmode="lin" valueType="num">
                                      <p:cBhvr>
                                        <p:cTn id="6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3" dur="26">
                                          <p:stCondLst>
                                            <p:cond delay="650"/>
                                          </p:stCondLst>
                                        </p:cTn>
                                        <p:tgtEl>
                                          <p:spTgt spid="9"/>
                                        </p:tgtEl>
                                      </p:cBhvr>
                                      <p:to x="100000" y="60000"/>
                                    </p:animScale>
                                    <p:animScale>
                                      <p:cBhvr>
                                        <p:cTn id="74" dur="166" decel="50000">
                                          <p:stCondLst>
                                            <p:cond delay="676"/>
                                          </p:stCondLst>
                                        </p:cTn>
                                        <p:tgtEl>
                                          <p:spTgt spid="9"/>
                                        </p:tgtEl>
                                      </p:cBhvr>
                                      <p:to x="100000" y="100000"/>
                                    </p:animScale>
                                    <p:animScale>
                                      <p:cBhvr>
                                        <p:cTn id="75" dur="26">
                                          <p:stCondLst>
                                            <p:cond delay="1312"/>
                                          </p:stCondLst>
                                        </p:cTn>
                                        <p:tgtEl>
                                          <p:spTgt spid="9"/>
                                        </p:tgtEl>
                                      </p:cBhvr>
                                      <p:to x="100000" y="80000"/>
                                    </p:animScale>
                                    <p:animScale>
                                      <p:cBhvr>
                                        <p:cTn id="76" dur="166" decel="50000">
                                          <p:stCondLst>
                                            <p:cond delay="1338"/>
                                          </p:stCondLst>
                                        </p:cTn>
                                        <p:tgtEl>
                                          <p:spTgt spid="9"/>
                                        </p:tgtEl>
                                      </p:cBhvr>
                                      <p:to x="100000" y="100000"/>
                                    </p:animScale>
                                    <p:animScale>
                                      <p:cBhvr>
                                        <p:cTn id="77" dur="26">
                                          <p:stCondLst>
                                            <p:cond delay="1642"/>
                                          </p:stCondLst>
                                        </p:cTn>
                                        <p:tgtEl>
                                          <p:spTgt spid="9"/>
                                        </p:tgtEl>
                                      </p:cBhvr>
                                      <p:to x="100000" y="90000"/>
                                    </p:animScale>
                                    <p:animScale>
                                      <p:cBhvr>
                                        <p:cTn id="78" dur="166" decel="50000">
                                          <p:stCondLst>
                                            <p:cond delay="1668"/>
                                          </p:stCondLst>
                                        </p:cTn>
                                        <p:tgtEl>
                                          <p:spTgt spid="9"/>
                                        </p:tgtEl>
                                      </p:cBhvr>
                                      <p:to x="100000" y="100000"/>
                                    </p:animScale>
                                    <p:animScale>
                                      <p:cBhvr>
                                        <p:cTn id="79" dur="26">
                                          <p:stCondLst>
                                            <p:cond delay="1808"/>
                                          </p:stCondLst>
                                        </p:cTn>
                                        <p:tgtEl>
                                          <p:spTgt spid="9"/>
                                        </p:tgtEl>
                                      </p:cBhvr>
                                      <p:to x="100000" y="95000"/>
                                    </p:animScale>
                                    <p:animScale>
                                      <p:cBhvr>
                                        <p:cTn id="80" dur="166" decel="50000">
                                          <p:stCondLst>
                                            <p:cond delay="1834"/>
                                          </p:stCondLst>
                                        </p:cTn>
                                        <p:tgtEl>
                                          <p:spTgt spid="9"/>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down)">
                                      <p:cBhvr>
                                        <p:cTn id="83" dur="580">
                                          <p:stCondLst>
                                            <p:cond delay="0"/>
                                          </p:stCondLst>
                                        </p:cTn>
                                        <p:tgtEl>
                                          <p:spTgt spid="10"/>
                                        </p:tgtEl>
                                      </p:cBhvr>
                                    </p:animEffect>
                                    <p:anim calcmode="lin" valueType="num">
                                      <p:cBhvr>
                                        <p:cTn id="8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9" dur="26">
                                          <p:stCondLst>
                                            <p:cond delay="650"/>
                                          </p:stCondLst>
                                        </p:cTn>
                                        <p:tgtEl>
                                          <p:spTgt spid="10"/>
                                        </p:tgtEl>
                                      </p:cBhvr>
                                      <p:to x="100000" y="60000"/>
                                    </p:animScale>
                                    <p:animScale>
                                      <p:cBhvr>
                                        <p:cTn id="90" dur="166" decel="50000">
                                          <p:stCondLst>
                                            <p:cond delay="676"/>
                                          </p:stCondLst>
                                        </p:cTn>
                                        <p:tgtEl>
                                          <p:spTgt spid="10"/>
                                        </p:tgtEl>
                                      </p:cBhvr>
                                      <p:to x="100000" y="100000"/>
                                    </p:animScale>
                                    <p:animScale>
                                      <p:cBhvr>
                                        <p:cTn id="91" dur="26">
                                          <p:stCondLst>
                                            <p:cond delay="1312"/>
                                          </p:stCondLst>
                                        </p:cTn>
                                        <p:tgtEl>
                                          <p:spTgt spid="10"/>
                                        </p:tgtEl>
                                      </p:cBhvr>
                                      <p:to x="100000" y="80000"/>
                                    </p:animScale>
                                    <p:animScale>
                                      <p:cBhvr>
                                        <p:cTn id="92" dur="166" decel="50000">
                                          <p:stCondLst>
                                            <p:cond delay="1338"/>
                                          </p:stCondLst>
                                        </p:cTn>
                                        <p:tgtEl>
                                          <p:spTgt spid="10"/>
                                        </p:tgtEl>
                                      </p:cBhvr>
                                      <p:to x="100000" y="100000"/>
                                    </p:animScale>
                                    <p:animScale>
                                      <p:cBhvr>
                                        <p:cTn id="93" dur="26">
                                          <p:stCondLst>
                                            <p:cond delay="1642"/>
                                          </p:stCondLst>
                                        </p:cTn>
                                        <p:tgtEl>
                                          <p:spTgt spid="10"/>
                                        </p:tgtEl>
                                      </p:cBhvr>
                                      <p:to x="100000" y="90000"/>
                                    </p:animScale>
                                    <p:animScale>
                                      <p:cBhvr>
                                        <p:cTn id="94" dur="166" decel="50000">
                                          <p:stCondLst>
                                            <p:cond delay="1668"/>
                                          </p:stCondLst>
                                        </p:cTn>
                                        <p:tgtEl>
                                          <p:spTgt spid="10"/>
                                        </p:tgtEl>
                                      </p:cBhvr>
                                      <p:to x="100000" y="100000"/>
                                    </p:animScale>
                                    <p:animScale>
                                      <p:cBhvr>
                                        <p:cTn id="95" dur="26">
                                          <p:stCondLst>
                                            <p:cond delay="1808"/>
                                          </p:stCondLst>
                                        </p:cTn>
                                        <p:tgtEl>
                                          <p:spTgt spid="10"/>
                                        </p:tgtEl>
                                      </p:cBhvr>
                                      <p:to x="100000" y="95000"/>
                                    </p:animScale>
                                    <p:animScale>
                                      <p:cBhvr>
                                        <p:cTn id="96" dur="166" decel="50000">
                                          <p:stCondLst>
                                            <p:cond delay="1834"/>
                                          </p:stCondLst>
                                        </p:cTn>
                                        <p:tgtEl>
                                          <p:spTgt spid="10"/>
                                        </p:tgtEl>
                                      </p:cBhvr>
                                      <p:to x="100000" y="100000"/>
                                    </p:animScale>
                                  </p:childTnLst>
                                </p:cTn>
                              </p:par>
                              <p:par>
                                <p:cTn id="97" presetID="26"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80">
                                          <p:stCondLst>
                                            <p:cond delay="0"/>
                                          </p:stCondLst>
                                        </p:cTn>
                                        <p:tgtEl>
                                          <p:spTgt spid="11"/>
                                        </p:tgtEl>
                                      </p:cBhvr>
                                    </p:animEffect>
                                    <p:anim calcmode="lin" valueType="num">
                                      <p:cBhvr>
                                        <p:cTn id="10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5" dur="26">
                                          <p:stCondLst>
                                            <p:cond delay="650"/>
                                          </p:stCondLst>
                                        </p:cTn>
                                        <p:tgtEl>
                                          <p:spTgt spid="11"/>
                                        </p:tgtEl>
                                      </p:cBhvr>
                                      <p:to x="100000" y="60000"/>
                                    </p:animScale>
                                    <p:animScale>
                                      <p:cBhvr>
                                        <p:cTn id="106" dur="166" decel="50000">
                                          <p:stCondLst>
                                            <p:cond delay="676"/>
                                          </p:stCondLst>
                                        </p:cTn>
                                        <p:tgtEl>
                                          <p:spTgt spid="11"/>
                                        </p:tgtEl>
                                      </p:cBhvr>
                                      <p:to x="100000" y="100000"/>
                                    </p:animScale>
                                    <p:animScale>
                                      <p:cBhvr>
                                        <p:cTn id="107" dur="26">
                                          <p:stCondLst>
                                            <p:cond delay="1312"/>
                                          </p:stCondLst>
                                        </p:cTn>
                                        <p:tgtEl>
                                          <p:spTgt spid="11"/>
                                        </p:tgtEl>
                                      </p:cBhvr>
                                      <p:to x="100000" y="80000"/>
                                    </p:animScale>
                                    <p:animScale>
                                      <p:cBhvr>
                                        <p:cTn id="108" dur="166" decel="50000">
                                          <p:stCondLst>
                                            <p:cond delay="1338"/>
                                          </p:stCondLst>
                                        </p:cTn>
                                        <p:tgtEl>
                                          <p:spTgt spid="11"/>
                                        </p:tgtEl>
                                      </p:cBhvr>
                                      <p:to x="100000" y="100000"/>
                                    </p:animScale>
                                    <p:animScale>
                                      <p:cBhvr>
                                        <p:cTn id="109" dur="26">
                                          <p:stCondLst>
                                            <p:cond delay="1642"/>
                                          </p:stCondLst>
                                        </p:cTn>
                                        <p:tgtEl>
                                          <p:spTgt spid="11"/>
                                        </p:tgtEl>
                                      </p:cBhvr>
                                      <p:to x="100000" y="90000"/>
                                    </p:animScale>
                                    <p:animScale>
                                      <p:cBhvr>
                                        <p:cTn id="110" dur="166" decel="50000">
                                          <p:stCondLst>
                                            <p:cond delay="1668"/>
                                          </p:stCondLst>
                                        </p:cTn>
                                        <p:tgtEl>
                                          <p:spTgt spid="11"/>
                                        </p:tgtEl>
                                      </p:cBhvr>
                                      <p:to x="100000" y="100000"/>
                                    </p:animScale>
                                    <p:animScale>
                                      <p:cBhvr>
                                        <p:cTn id="111" dur="26">
                                          <p:stCondLst>
                                            <p:cond delay="1808"/>
                                          </p:stCondLst>
                                        </p:cTn>
                                        <p:tgtEl>
                                          <p:spTgt spid="11"/>
                                        </p:tgtEl>
                                      </p:cBhvr>
                                      <p:to x="100000" y="95000"/>
                                    </p:animScale>
                                    <p:animScale>
                                      <p:cBhvr>
                                        <p:cTn id="11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00269" y="1064527"/>
            <a:ext cx="2872917" cy="1128974"/>
          </a:xfrm>
          <a:prstGeom prst="rect">
            <a:avLst/>
          </a:prstGeom>
        </p:spPr>
      </p:pic>
      <p:sp>
        <p:nvSpPr>
          <p:cNvPr id="3" name="Rectangle 2"/>
          <p:cNvSpPr/>
          <p:nvPr/>
        </p:nvSpPr>
        <p:spPr>
          <a:xfrm>
            <a:off x="1144005" y="1891803"/>
            <a:ext cx="9785444" cy="3970318"/>
          </a:xfrm>
          <a:prstGeom prst="rect">
            <a:avLst/>
          </a:prstGeom>
        </p:spPr>
        <p:txBody>
          <a:bodyPr wrap="square">
            <a:spAutoFit/>
          </a:bodyPr>
          <a:lstStyle/>
          <a:p>
            <a:pPr algn="just"/>
            <a:r>
              <a:rPr lang="en-US" sz="2800" b="1" dirty="0" smtClean="0">
                <a:solidFill>
                  <a:srgbClr val="001A33"/>
                </a:solidFill>
                <a:latin typeface="+mj-lt"/>
              </a:rPr>
              <a:t>- </a:t>
            </a:r>
            <a:r>
              <a:rPr lang="vi-VN" sz="2800" b="1" dirty="0" smtClean="0">
                <a:solidFill>
                  <a:srgbClr val="001A33"/>
                </a:solidFill>
                <a:latin typeface="+mj-lt"/>
              </a:rPr>
              <a:t>Phó </a:t>
            </a:r>
            <a:r>
              <a:rPr lang="vi-VN" sz="2800" b="1" dirty="0">
                <a:solidFill>
                  <a:srgbClr val="001A33"/>
                </a:solidFill>
                <a:latin typeface="+mj-lt"/>
              </a:rPr>
              <a:t>từ hãy </a:t>
            </a:r>
            <a:r>
              <a:rPr lang="vi-VN" sz="2800" dirty="0">
                <a:solidFill>
                  <a:srgbClr val="001A33"/>
                </a:solidFill>
                <a:latin typeface="+mj-lt"/>
              </a:rPr>
              <a:t>xuất hiện nhiều lần </a:t>
            </a:r>
            <a:r>
              <a:rPr lang="vi-VN" sz="2800" b="1" dirty="0">
                <a:solidFill>
                  <a:srgbClr val="001A33"/>
                </a:solidFill>
                <a:latin typeface="+mj-lt"/>
              </a:rPr>
              <a:t>(6 lần) </a:t>
            </a:r>
            <a:r>
              <a:rPr lang="vi-VN" sz="2800" dirty="0">
                <a:solidFill>
                  <a:srgbClr val="001A33"/>
                </a:solidFill>
                <a:latin typeface="+mj-lt"/>
              </a:rPr>
              <a:t>trong phần kết của văn bản Người thầy đầu tiên, việc lặp lại phó từ này đứng trước động từ có tác dụng bổ sung ý nghĩa cầu khiến, thuyết phục, động viên làm việc gì đó. </a:t>
            </a:r>
            <a:endParaRPr lang="en-US" sz="2800" dirty="0" smtClean="0">
              <a:solidFill>
                <a:srgbClr val="001A33"/>
              </a:solidFill>
              <a:latin typeface="+mj-lt"/>
            </a:endParaRPr>
          </a:p>
          <a:p>
            <a:pPr algn="just"/>
            <a:r>
              <a:rPr lang="en-US" sz="2800" dirty="0" smtClean="0">
                <a:solidFill>
                  <a:srgbClr val="001A33"/>
                </a:solidFill>
                <a:latin typeface="+mj-lt"/>
              </a:rPr>
              <a:t>- </a:t>
            </a:r>
            <a:r>
              <a:rPr lang="vi-VN" sz="2800" dirty="0" smtClean="0">
                <a:solidFill>
                  <a:srgbClr val="001A33"/>
                </a:solidFill>
                <a:latin typeface="+mj-lt"/>
              </a:rPr>
              <a:t>Đoạn </a:t>
            </a:r>
            <a:r>
              <a:rPr lang="vi-VN" sz="2800" dirty="0">
                <a:solidFill>
                  <a:srgbClr val="001A33"/>
                </a:solidFill>
                <a:latin typeface="+mj-lt"/>
              </a:rPr>
              <a:t>văn nói đến những suy tư, trăn trở của người kể chuyện. Câu chuyện xúc động về người thầy đầu tiên - thầy Đuy-sen đã thôi thúc người kể chuyện muốn được sáng tác, muốn được vẽ lại một chi tiết trong câu chuyện hay vẽ chân dung người thầy đặc biệt này để tỏ lòng biết ơn, yêu mến, kính trọng</a:t>
            </a:r>
            <a:endParaRPr lang="en-US" sz="2800" dirty="0">
              <a:latin typeface="+mj-lt"/>
            </a:endParaRPr>
          </a:p>
        </p:txBody>
      </p:sp>
    </p:spTree>
    <p:extLst>
      <p:ext uri="{BB962C8B-B14F-4D97-AF65-F5344CB8AC3E}">
        <p14:creationId xmlns:p14="http://schemas.microsoft.com/office/powerpoint/2010/main" val="29257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55929" y="2606723"/>
            <a:ext cx="4894997" cy="3046988"/>
          </a:xfrm>
          <a:prstGeom prst="rect">
            <a:avLst/>
          </a:prstGeom>
        </p:spPr>
        <p:txBody>
          <a:bodyPr wrap="square">
            <a:spAutoFit/>
          </a:bodyPr>
          <a:lstStyle/>
          <a:p>
            <a:pPr algn="just"/>
            <a:r>
              <a:rPr lang="vi-VN" sz="3200" dirty="0">
                <a:solidFill>
                  <a:srgbClr val="001A33"/>
                </a:solidFill>
                <a:latin typeface="+mj-lt"/>
              </a:rPr>
              <a:t>Viết đoạn văn (khoảng 5-7 câu) trình bày cảm nhận của em về nhân vật thầy Đuy-sen hoặc An-tư-nai, trong đoạn văn có sử dụng ít nhất 3 phó từ.</a:t>
            </a:r>
            <a:endParaRPr lang="en-US" sz="3200" dirty="0">
              <a:latin typeface="+mj-lt"/>
            </a:endParaRPr>
          </a:p>
        </p:txBody>
      </p:sp>
      <p:pic>
        <p:nvPicPr>
          <p:cNvPr id="6" name="Picture 5"/>
          <p:cNvPicPr>
            <a:picLocks noChangeAspect="1"/>
          </p:cNvPicPr>
          <p:nvPr/>
        </p:nvPicPr>
        <p:blipFill>
          <a:blip r:embed="rId3"/>
          <a:stretch>
            <a:fillRect/>
          </a:stretch>
        </p:blipFill>
        <p:spPr>
          <a:xfrm>
            <a:off x="1328382" y="1348094"/>
            <a:ext cx="9567627" cy="1258629"/>
          </a:xfrm>
          <a:prstGeom prst="rect">
            <a:avLst/>
          </a:prstGeom>
        </p:spPr>
      </p:pic>
      <p:pic>
        <p:nvPicPr>
          <p:cNvPr id="7" name="Picture 6" descr="Những quyển sách hay về giáo dục - OST"/>
          <p:cNvPicPr/>
          <p:nvPr/>
        </p:nvPicPr>
        <p:blipFill rotWithShape="1">
          <a:blip r:embed="rId4">
            <a:extLst>
              <a:ext uri="{28A0092B-C50C-407E-A947-70E740481C1C}">
                <a14:useLocalDpi xmlns:a14="http://schemas.microsoft.com/office/drawing/2010/main" val="0"/>
              </a:ext>
            </a:extLst>
          </a:blip>
          <a:srcRect l="5750" t="35731" r="19750" b="9149"/>
          <a:stretch/>
        </p:blipFill>
        <p:spPr bwMode="auto">
          <a:xfrm>
            <a:off x="6946710" y="2606723"/>
            <a:ext cx="4143327" cy="3133946"/>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277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15151" y="1320798"/>
            <a:ext cx="8115199" cy="1067561"/>
          </a:xfrm>
          <a:prstGeom prst="rect">
            <a:avLst/>
          </a:prstGeom>
        </p:spPr>
      </p:pic>
      <p:sp>
        <p:nvSpPr>
          <p:cNvPr id="3" name="Rectangle 2"/>
          <p:cNvSpPr/>
          <p:nvPr/>
        </p:nvSpPr>
        <p:spPr>
          <a:xfrm>
            <a:off x="1241946" y="2164757"/>
            <a:ext cx="9526137" cy="3539430"/>
          </a:xfrm>
          <a:prstGeom prst="rect">
            <a:avLst/>
          </a:prstGeom>
        </p:spPr>
        <p:txBody>
          <a:bodyPr wrap="square">
            <a:spAutoFit/>
          </a:bodyPr>
          <a:lstStyle/>
          <a:p>
            <a:pPr algn="just"/>
            <a:r>
              <a:rPr lang="en-US" sz="2800" dirty="0" smtClean="0">
                <a:solidFill>
                  <a:srgbClr val="001A33"/>
                </a:solidFill>
                <a:latin typeface="+mj-lt"/>
              </a:rPr>
              <a:t>       </a:t>
            </a:r>
            <a:r>
              <a:rPr lang="vi-VN" sz="2800" dirty="0" smtClean="0">
                <a:solidFill>
                  <a:srgbClr val="001A33"/>
                </a:solidFill>
                <a:latin typeface="+mj-lt"/>
              </a:rPr>
              <a:t>Đuy-sen </a:t>
            </a:r>
            <a:r>
              <a:rPr lang="vi-VN" sz="2800" dirty="0">
                <a:solidFill>
                  <a:srgbClr val="001A33"/>
                </a:solidFill>
                <a:latin typeface="+mj-lt"/>
              </a:rPr>
              <a:t>đúng là một người thầy vĩ đại, cử chỉ của thầy rất hồn nhiên. Thầy hiền hậu nói lên những lời ấm áp lay động tâm hồn tuổi thơ. Mới gặp </a:t>
            </a:r>
            <a:r>
              <a:rPr lang="vi-VN" sz="2800" b="1" i="1" dirty="0">
                <a:solidFill>
                  <a:srgbClr val="FF0000"/>
                </a:solidFill>
                <a:latin typeface="+mj-lt"/>
              </a:rPr>
              <a:t>các</a:t>
            </a:r>
            <a:r>
              <a:rPr lang="vi-VN" sz="2800" dirty="0">
                <a:solidFill>
                  <a:srgbClr val="001A33"/>
                </a:solidFill>
                <a:latin typeface="+mj-lt"/>
              </a:rPr>
              <a:t> em nhỏ xa lạ lần đầu mà </a:t>
            </a:r>
            <a:r>
              <a:rPr lang="vi-VN" sz="2800" dirty="0" smtClean="0">
                <a:solidFill>
                  <a:srgbClr val="001A33"/>
                </a:solidFill>
                <a:latin typeface="+mj-lt"/>
              </a:rPr>
              <a:t>thầy</a:t>
            </a:r>
            <a:r>
              <a:rPr lang="en-US" sz="2800" dirty="0" smtClean="0">
                <a:solidFill>
                  <a:srgbClr val="001A33"/>
                </a:solidFill>
                <a:latin typeface="+mj-lt"/>
              </a:rPr>
              <a:t> </a:t>
            </a:r>
            <a:r>
              <a:rPr lang="en-US" sz="2800" b="1" i="1" dirty="0" err="1" smtClean="0">
                <a:solidFill>
                  <a:srgbClr val="FF0000"/>
                </a:solidFill>
                <a:latin typeface="Times New Roman" panose="02020603050405020304" pitchFamily="18" charset="0"/>
                <a:cs typeface="Times New Roman" panose="02020603050405020304" pitchFamily="18" charset="0"/>
              </a:rPr>
              <a:t>đã</a:t>
            </a:r>
            <a:r>
              <a:rPr lang="vi-VN" sz="2800" b="1" i="1" dirty="0" smtClean="0">
                <a:solidFill>
                  <a:srgbClr val="FF0000"/>
                </a:solidFill>
                <a:latin typeface="Times New Roman" panose="02020603050405020304" pitchFamily="18" charset="0"/>
                <a:cs typeface="Times New Roman" panose="02020603050405020304" pitchFamily="18" charset="0"/>
              </a:rPr>
              <a:t> </a:t>
            </a:r>
            <a:r>
              <a:rPr lang="vi-VN" sz="2800" dirty="0">
                <a:solidFill>
                  <a:srgbClr val="001A33"/>
                </a:solidFill>
                <a:latin typeface="+mj-lt"/>
              </a:rPr>
              <a:t>nhìn thấy, đã thấu rõ cái khát khao muốn được học hành của các em: “các em </a:t>
            </a:r>
            <a:r>
              <a:rPr lang="vi-VN" sz="2800" b="1" i="1" dirty="0">
                <a:solidFill>
                  <a:srgbClr val="FF0000"/>
                </a:solidFill>
                <a:latin typeface="+mj-lt"/>
              </a:rPr>
              <a:t>chả sẽ </a:t>
            </a:r>
            <a:r>
              <a:rPr lang="vi-VN" sz="2800" dirty="0">
                <a:solidFill>
                  <a:srgbClr val="001A33"/>
                </a:solidFill>
                <a:latin typeface="+mj-lt"/>
              </a:rPr>
              <a:t>học tập ở đây là gì?”. Thầy Đuy-sen quả là có tài và là người </a:t>
            </a:r>
            <a:r>
              <a:rPr lang="vi-VN" sz="2800" b="1" i="1" dirty="0">
                <a:solidFill>
                  <a:srgbClr val="FF0000"/>
                </a:solidFill>
                <a:latin typeface="+mj-lt"/>
              </a:rPr>
              <a:t>rất</a:t>
            </a:r>
            <a:r>
              <a:rPr lang="vi-VN" sz="2800" dirty="0">
                <a:solidFill>
                  <a:srgbClr val="001A33"/>
                </a:solidFill>
                <a:latin typeface="+mj-lt"/>
              </a:rPr>
              <a:t> giàu kinh nghiệm sư phạm. Chỉ sau một vài phút gặp gỡ, vài câu nói nhẹ nhàng, thầy </a:t>
            </a:r>
            <a:r>
              <a:rPr lang="vi-VN" sz="2800" b="1" i="1" dirty="0">
                <a:solidFill>
                  <a:srgbClr val="FF0000"/>
                </a:solidFill>
                <a:latin typeface="+mj-lt"/>
              </a:rPr>
              <a:t>đã</a:t>
            </a:r>
            <a:r>
              <a:rPr lang="vi-VN" sz="2800" dirty="0">
                <a:solidFill>
                  <a:srgbClr val="001A33"/>
                </a:solidFill>
                <a:latin typeface="+mj-lt"/>
              </a:rPr>
              <a:t> khơi dậy trong lòng các em nhỏ người miền núi sự ham học</a:t>
            </a:r>
            <a:endParaRPr lang="en-US" sz="2800" dirty="0">
              <a:latin typeface="+mj-lt"/>
            </a:endParaRPr>
          </a:p>
        </p:txBody>
      </p:sp>
    </p:spTree>
    <p:extLst>
      <p:ext uri="{BB962C8B-B14F-4D97-AF65-F5344CB8AC3E}">
        <p14:creationId xmlns:p14="http://schemas.microsoft.com/office/powerpoint/2010/main" val="348142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98889" l="0" r="100000"/>
                    </a14:imgEffect>
                  </a14:imgLayer>
                </a14:imgProps>
              </a:ext>
            </a:extLst>
          </a:blip>
          <a:stretch>
            <a:fillRect/>
          </a:stretch>
        </p:blipFill>
        <p:spPr>
          <a:xfrm>
            <a:off x="859808" y="2142699"/>
            <a:ext cx="6264133" cy="4026943"/>
          </a:xfrm>
          <a:prstGeom prst="rect">
            <a:avLst/>
          </a:prstGeom>
        </p:spPr>
      </p:pic>
      <p:pic>
        <p:nvPicPr>
          <p:cNvPr id="10" name="Picture 9"/>
          <p:cNvPicPr>
            <a:picLocks noChangeAspect="1"/>
          </p:cNvPicPr>
          <p:nvPr/>
        </p:nvPicPr>
        <p:blipFill>
          <a:blip r:embed="rId4"/>
          <a:stretch>
            <a:fillRect/>
          </a:stretch>
        </p:blipFill>
        <p:spPr>
          <a:xfrm>
            <a:off x="1439654" y="961796"/>
            <a:ext cx="8907134" cy="1672221"/>
          </a:xfrm>
          <a:prstGeom prst="rect">
            <a:avLst/>
          </a:prstGeom>
        </p:spPr>
      </p:pic>
      <p:sp>
        <p:nvSpPr>
          <p:cNvPr id="11" name="Rectangle 10"/>
          <p:cNvSpPr/>
          <p:nvPr/>
        </p:nvSpPr>
        <p:spPr>
          <a:xfrm>
            <a:off x="6717771" y="2634017"/>
            <a:ext cx="4035188" cy="2219838"/>
          </a:xfrm>
          <a:prstGeom prst="rect">
            <a:avLst/>
          </a:prstGeom>
        </p:spPr>
        <p:txBody>
          <a:bodyPr wrap="square">
            <a:spAutoFit/>
          </a:bodyPr>
          <a:lstStyle/>
          <a:p>
            <a:pPr algn="just">
              <a:lnSpc>
                <a:spcPct val="150000"/>
              </a:lnSpc>
            </a:pPr>
            <a:r>
              <a:rPr lang="en-US" sz="3200" dirty="0" err="1" smtClean="0">
                <a:solidFill>
                  <a:srgbClr val="001A33"/>
                </a:solidFill>
                <a:latin typeface="Times New Roman" panose="02020603050405020304" pitchFamily="18" charset="0"/>
                <a:cs typeface="Times New Roman" panose="02020603050405020304" pitchFamily="18" charset="0"/>
              </a:rPr>
              <a:t>Hãy</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đặt</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câu</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có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sử</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dụng</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phó</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từ</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với</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nội</a:t>
            </a:r>
            <a:r>
              <a:rPr lang="en-US" sz="3200" dirty="0" smtClean="0">
                <a:solidFill>
                  <a:srgbClr val="001A33"/>
                </a:solidFill>
                <a:latin typeface="Times New Roman" panose="02020603050405020304" pitchFamily="18" charset="0"/>
                <a:cs typeface="Times New Roman" panose="02020603050405020304" pitchFamily="18" charset="0"/>
              </a:rPr>
              <a:t> dung </a:t>
            </a:r>
            <a:r>
              <a:rPr lang="en-US" sz="3200" dirty="0" err="1" smtClean="0">
                <a:solidFill>
                  <a:srgbClr val="001A33"/>
                </a:solidFill>
                <a:latin typeface="Times New Roman" panose="02020603050405020304" pitchFamily="18" charset="0"/>
                <a:cs typeface="Times New Roman" panose="02020603050405020304" pitchFamily="18" charset="0"/>
              </a:rPr>
              <a:t>liên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quan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đến</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bức</a:t>
            </a:r>
            <a:r>
              <a:rPr lang="en-US" sz="3200" dirty="0" smtClean="0">
                <a:solidFill>
                  <a:srgbClr val="001A33"/>
                </a:solidFill>
                <a:latin typeface="Times New Roman" panose="02020603050405020304" pitchFamily="18" charset="0"/>
                <a:cs typeface="Times New Roman" panose="02020603050405020304" pitchFamily="18" charset="0"/>
              </a:rPr>
              <a:t> </a:t>
            </a:r>
            <a:r>
              <a:rPr lang="en-US" sz="3200" dirty="0" err="1" smtClean="0">
                <a:solidFill>
                  <a:srgbClr val="001A33"/>
                </a:solidFill>
                <a:latin typeface="Times New Roman" panose="02020603050405020304" pitchFamily="18" charset="0"/>
                <a:cs typeface="Times New Roman" panose="02020603050405020304" pitchFamily="18" charset="0"/>
              </a:rPr>
              <a:t>tranh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46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43746" y="2114992"/>
            <a:ext cx="5208935" cy="36483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1.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những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chuyên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kèm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để</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a:t>
            </a:r>
            <a:r>
              <a:rPr lang="en-US" sz="2800" kern="1200" dirty="0" err="1" smtClean="0">
                <a:solidFill>
                  <a:prstClr val="black"/>
                </a:solidFill>
                <a:latin typeface="Times New Roman" panose="02020603050405020304" pitchFamily="18" charset="0"/>
                <a:cs typeface="Times New Roman" panose="02020603050405020304" pitchFamily="18" charset="0"/>
              </a:rPr>
              <a:t>các</a:t>
            </a:r>
            <a:r>
              <a:rPr lang="en-US" sz="2800" kern="1200" dirty="0" smtClean="0">
                <a:solidFill>
                  <a:prstClr val="black"/>
                </a:solidFill>
                <a:latin typeface="Times New Roman" panose="02020603050405020304" pitchFamily="18" charset="0"/>
                <a:cs typeface="Times New Roman" panose="02020603050405020304" pitchFamily="18" charset="0"/>
              </a:rPr>
              <a:t>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danh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động</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tính</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từ</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hoặc</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a:solidFill>
                  <a:prstClr val="black"/>
                </a:solidFill>
                <a:latin typeface="Times New Roman" panose="02020603050405020304" pitchFamily="18" charset="0"/>
                <a:cs typeface="Times New Roman" panose="02020603050405020304" pitchFamily="18" charset="0"/>
              </a:rPr>
              <a:t>đại</a:t>
            </a:r>
            <a:r>
              <a:rPr lang="en-US" sz="2800" kern="1200" dirty="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54691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031325"/>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danh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danh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và</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về</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lượng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của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sự</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vật</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3983326"/>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Những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bức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tranh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ấy</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đẹp</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lắm</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4644533"/>
            <a:ext cx="9689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06539" y="4644533"/>
            <a:ext cx="1417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490113" y="4831307"/>
            <a:ext cx="1187356"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200009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circle(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1000" fill="hold"/>
                                        <p:tgtEl>
                                          <p:spTgt spid="11"/>
                                        </p:tgtEl>
                                        <p:attrNameLst>
                                          <p:attrName>ppt_w</p:attrName>
                                        </p:attrNameLst>
                                      </p:cBhvr>
                                      <p:tavLst>
                                        <p:tav tm="0">
                                          <p:val>
                                            <p:fltVal val="0"/>
                                          </p:val>
                                        </p:tav>
                                        <p:tav tm="100000">
                                          <p:val>
                                            <p:strVal val="#ppt_w"/>
                                          </p:val>
                                        </p:tav>
                                      </p:tavLst>
                                    </p:anim>
                                    <p:anim calcmode="lin" valueType="num">
                                      <p:cBhvr>
                                        <p:cTn id="45" dur="1000" fill="hold"/>
                                        <p:tgtEl>
                                          <p:spTgt spid="11"/>
                                        </p:tgtEl>
                                        <p:attrNameLst>
                                          <p:attrName>ppt_h</p:attrName>
                                        </p:attrNameLst>
                                      </p:cBhvr>
                                      <p:tavLst>
                                        <p:tav tm="0">
                                          <p:val>
                                            <p:fltVal val="0"/>
                                          </p:val>
                                        </p:tav>
                                        <p:tav tm="100000">
                                          <p:val>
                                            <p:strVal val="#ppt_h"/>
                                          </p:val>
                                        </p:tav>
                                      </p:tavLst>
                                    </p:anim>
                                    <p:anim calcmode="lin" valueType="num">
                                      <p:cBhvr>
                                        <p:cTn id="46" dur="1000" fill="hold"/>
                                        <p:tgtEl>
                                          <p:spTgt spid="11"/>
                                        </p:tgtEl>
                                        <p:attrNameLst>
                                          <p:attrName>style.rotation</p:attrName>
                                        </p:attrNameLst>
                                      </p:cBhvr>
                                      <p:tavLst>
                                        <p:tav tm="0">
                                          <p:val>
                                            <p:fltVal val="90"/>
                                          </p:val>
                                        </p:tav>
                                        <p:tav tm="100000">
                                          <p:val>
                                            <p:fltVal val="0"/>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8" name="TextBox 7"/>
          <p:cNvSpPr txBox="1"/>
          <p:nvPr/>
        </p:nvSpPr>
        <p:spPr>
          <a:xfrm>
            <a:off x="1313777" y="1952001"/>
            <a:ext cx="9863741" cy="2677656"/>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2. </a:t>
            </a:r>
            <a:r>
              <a:rPr lang="en-US" sz="2800" b="1" kern="1200" dirty="0" err="1" smtClean="0">
                <a:solidFill>
                  <a:prstClr val="black"/>
                </a:solidFill>
                <a:latin typeface="Times New Roman" panose="02020603050405020304" pitchFamily="18" charset="0"/>
                <a:cs typeface="Times New Roman" panose="02020603050405020304" pitchFamily="18" charset="0"/>
              </a:rPr>
              <a:t>Phân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loại</a:t>
            </a:r>
            <a:endParaRPr lang="en-US" sz="2800" b="1" kern="1200" dirty="0" smtClean="0">
              <a:solidFill>
                <a:prstClr val="black"/>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Phó</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kèm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động</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tính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phó</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làm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thành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tố</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phụ</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trước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sau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cho</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bổ</a:t>
            </a:r>
            <a:r>
              <a:rPr lang="en-US" sz="2800" kern="1200" dirty="0" smtClean="0">
                <a:solidFill>
                  <a:prstClr val="black"/>
                </a:solidFill>
                <a:latin typeface="Times New Roman" panose="02020603050405020304" pitchFamily="18" charset="0"/>
                <a:cs typeface="Times New Roman" panose="02020603050405020304" pitchFamily="18" charset="0"/>
              </a:rPr>
              <a:t> sung ý </a:t>
            </a:r>
            <a:r>
              <a:rPr lang="en-US" sz="2800" kern="1200" dirty="0" err="1" smtClean="0">
                <a:solidFill>
                  <a:prstClr val="black"/>
                </a:solidFill>
                <a:latin typeface="Times New Roman" panose="02020603050405020304" pitchFamily="18" charset="0"/>
                <a:cs typeface="Times New Roman" panose="02020603050405020304" pitchFamily="18" charset="0"/>
              </a:rPr>
              <a:t>nghĩa</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liên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quan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đến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hoạt</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trạng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thái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điểm</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nêu</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được</a:t>
            </a:r>
            <a:r>
              <a:rPr lang="en-US" sz="2800" kern="1200" dirty="0" smtClean="0">
                <a:solidFill>
                  <a:prstClr val="black"/>
                </a:solidFill>
                <a:latin typeface="Times New Roman" panose="02020603050405020304" pitchFamily="18" charset="0"/>
                <a:cs typeface="Times New Roman" panose="02020603050405020304" pitchFamily="18" charset="0"/>
              </a:rPr>
              <a:t> ở </a:t>
            </a:r>
            <a:r>
              <a:rPr lang="en-US" sz="2800" kern="1200" dirty="0" err="1" smtClean="0">
                <a:solidFill>
                  <a:prstClr val="black"/>
                </a:solidFill>
                <a:latin typeface="Times New Roman" panose="02020603050405020304" pitchFamily="18" charset="0"/>
                <a:cs typeface="Times New Roman" panose="02020603050405020304" pitchFamily="18" charset="0"/>
              </a:rPr>
              <a:t>tính</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hoặc</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động</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từ</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844601" y="4619075"/>
            <a:ext cx="8783292" cy="661207"/>
          </a:xfrm>
          <a:prstGeom prst="rect">
            <a:avLst/>
          </a:prstGeom>
          <a:noFill/>
        </p:spPr>
        <p:txBody>
          <a:bodyPr wrap="square" rtlCol="0">
            <a:spAutoFit/>
          </a:bodyPr>
          <a:lstStyle/>
          <a:p>
            <a:pPr algn="just">
              <a:lnSpc>
                <a:spcPct val="150000"/>
              </a:lnSpc>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VD:  “</a:t>
            </a:r>
            <a:r>
              <a:rPr lang="en-US" sz="2800" b="1" kern="1200" dirty="0" err="1" smtClean="0">
                <a:solidFill>
                  <a:prstClr val="black"/>
                </a:solidFill>
                <a:latin typeface="Times New Roman" panose="02020603050405020304" pitchFamily="18" charset="0"/>
                <a:cs typeface="Times New Roman" panose="02020603050405020304" pitchFamily="18" charset="0"/>
              </a:rPr>
              <a:t>Hãy</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nhìn</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tôi</a:t>
            </a: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2800" kern="1200" dirty="0" err="1" smtClean="0">
                <a:solidFill>
                  <a:prstClr val="black"/>
                </a:solidFill>
                <a:latin typeface="Times New Roman" panose="02020603050405020304" pitchFamily="18" charset="0"/>
                <a:cs typeface="Times New Roman" panose="02020603050405020304" pitchFamily="18" charset="0"/>
              </a:rPr>
              <a:t>đây</a:t>
            </a:r>
            <a:r>
              <a:rPr lang="en-US" sz="2800" kern="1200" dirty="0" smtClean="0">
                <a:solidFill>
                  <a:prstClr val="black"/>
                </a:solidFill>
                <a:latin typeface="Times New Roman" panose="02020603050405020304" pitchFamily="18" charset="0"/>
                <a:cs typeface="Times New Roman" panose="02020603050405020304" pitchFamily="18" charset="0"/>
              </a:rPr>
              <a:t>”</a:t>
            </a:r>
            <a:endParaRPr lang="en-US" sz="2800" kern="1200" dirty="0">
              <a:solidFill>
                <a:prstClr val="black"/>
              </a:solidFill>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3930556" y="5280282"/>
            <a:ext cx="5595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42515" y="5280282"/>
            <a:ext cx="693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urved Up Arrow 10"/>
          <p:cNvSpPr/>
          <p:nvPr/>
        </p:nvSpPr>
        <p:spPr>
          <a:xfrm>
            <a:off x="4258103" y="5387848"/>
            <a:ext cx="768823" cy="218365"/>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p:cNvPicPr>
            <a:picLocks noChangeAspect="1"/>
          </p:cNvPicPr>
          <p:nvPr/>
        </p:nvPicPr>
        <p:blipFill>
          <a:blip r:embed="rId3"/>
          <a:stretch>
            <a:fillRect/>
          </a:stretch>
        </p:blipFill>
        <p:spPr>
          <a:xfrm>
            <a:off x="-262806" y="1025256"/>
            <a:ext cx="8765361" cy="1087296"/>
          </a:xfrm>
          <a:prstGeom prst="rect">
            <a:avLst/>
          </a:prstGeom>
        </p:spPr>
      </p:pic>
    </p:spTree>
    <p:extLst>
      <p:ext uri="{BB962C8B-B14F-4D97-AF65-F5344CB8AC3E}">
        <p14:creationId xmlns:p14="http://schemas.microsoft.com/office/powerpoint/2010/main" val="385158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530749" y="504968"/>
          <a:ext cx="11110790" cy="6018663"/>
        </p:xfrm>
        <a:graphic>
          <a:graphicData uri="http://schemas.openxmlformats.org/drawingml/2006/table">
            <a:tbl>
              <a:tblPr firstRow="1" bandRow="1">
                <a:tableStyleId>{5940675A-B579-460E-94D1-54222C63F5DA}</a:tableStyleId>
              </a:tblPr>
              <a:tblGrid>
                <a:gridCol w="5176650">
                  <a:extLst>
                    <a:ext uri="{9D8B030D-6E8A-4147-A177-3AD203B41FA5}">
                      <a16:colId xmlns:a16="http://schemas.microsoft.com/office/drawing/2014/main" val="20000"/>
                    </a:ext>
                  </a:extLst>
                </a:gridCol>
                <a:gridCol w="2815267">
                  <a:extLst>
                    <a:ext uri="{9D8B030D-6E8A-4147-A177-3AD203B41FA5}">
                      <a16:colId xmlns:a16="http://schemas.microsoft.com/office/drawing/2014/main" val="20001"/>
                    </a:ext>
                  </a:extLst>
                </a:gridCol>
                <a:gridCol w="3118873">
                  <a:extLst>
                    <a:ext uri="{9D8B030D-6E8A-4147-A177-3AD203B41FA5}">
                      <a16:colId xmlns:a16="http://schemas.microsoft.com/office/drawing/2014/main" val="20002"/>
                    </a:ext>
                  </a:extLst>
                </a:gridCol>
              </a:tblGrid>
              <a:tr h="470208">
                <a:tc rowSpan="2">
                  <a:txBody>
                    <a:bodyPr/>
                    <a:lstStyle/>
                    <a:p>
                      <a:pPr algn="ctr"/>
                      <a:r>
                        <a:rPr lang="en-US" sz="2400" b="1" dirty="0" smtClean="0">
                          <a:latin typeface="Times New Roman" panose="02020603050405020304" pitchFamily="18" charset="0"/>
                          <a:cs typeface="Times New Roman" panose="02020603050405020304" pitchFamily="18" charset="0"/>
                        </a:rPr>
                        <a:t>Ý</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nghĩa</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bổ</a:t>
                      </a:r>
                      <a:r>
                        <a:rPr lang="en-US" sz="2400" b="1" baseline="0" dirty="0" smtClean="0">
                          <a:latin typeface="Times New Roman" panose="02020603050405020304" pitchFamily="18" charset="0"/>
                          <a:cs typeface="Times New Roman" panose="02020603050405020304" pitchFamily="18" charset="0"/>
                        </a:rPr>
                        <a:t> sung</a:t>
                      </a:r>
                      <a:endParaRPr lang="en-US" sz="2400" b="1" dirty="0">
                        <a:latin typeface="Times New Roman" panose="02020603050405020304" pitchFamily="18" charset="0"/>
                        <a:cs typeface="Times New Roman" panose="02020603050405020304" pitchFamily="18" charset="0"/>
                      </a:endParaRPr>
                    </a:p>
                  </a:txBody>
                  <a:tcPr anchor="ctr">
                    <a:solidFill>
                      <a:schemeClr val="tx2">
                        <a:lumMod val="60000"/>
                        <a:lumOff val="40000"/>
                      </a:schemeClr>
                    </a:solidFill>
                  </a:tcPr>
                </a:tc>
                <a:tc gridSpan="2">
                  <a:txBody>
                    <a:bodyPr/>
                    <a:lstStyle/>
                    <a:p>
                      <a:pPr algn="ctr"/>
                      <a:r>
                        <a:rPr lang="en-US" sz="2400" b="1" dirty="0" err="1" smtClean="0">
                          <a:latin typeface="Times New Roman" panose="02020603050405020304" pitchFamily="18" charset="0"/>
                          <a:cs typeface="Times New Roman" panose="02020603050405020304" pitchFamily="18" charset="0"/>
                        </a:rPr>
                        <a:t>Vị</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trí</a:t>
                      </a:r>
                      <a:r>
                        <a:rPr lang="en-US" sz="2400" b="1" baseline="0" dirty="0" smtClean="0">
                          <a:latin typeface="Times New Roman" panose="02020603050405020304" pitchFamily="18" charset="0"/>
                          <a:cs typeface="Times New Roman" panose="02020603050405020304" pitchFamily="18" charset="0"/>
                        </a:rPr>
                        <a:t> so </a:t>
                      </a:r>
                      <a:r>
                        <a:rPr lang="en-US" sz="2400" b="1" baseline="0" dirty="0" err="1" smtClean="0">
                          <a:latin typeface="Times New Roman" panose="02020603050405020304" pitchFamily="18" charset="0"/>
                          <a:cs typeface="Times New Roman" panose="02020603050405020304" pitchFamily="18" charset="0"/>
                        </a:rPr>
                        <a:t>với</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động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tính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từ</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70208">
                <a:tc vMerge="1">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trước</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tc>
                  <a:txBody>
                    <a:bodyPr/>
                    <a:lstStyle/>
                    <a:p>
                      <a:pPr algn="ctr"/>
                      <a:r>
                        <a:rPr lang="en-US" sz="2400" b="1" dirty="0" err="1" smtClean="0">
                          <a:latin typeface="Times New Roman" panose="02020603050405020304" pitchFamily="18" charset="0"/>
                          <a:cs typeface="Times New Roman" panose="02020603050405020304" pitchFamily="18" charset="0"/>
                        </a:rPr>
                        <a:t>Đứng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endParaRPr lang="en-US" sz="2400" b="1" dirty="0">
                        <a:latin typeface="Times New Roman" panose="02020603050405020304" pitchFamily="18" charset="0"/>
                        <a:cs typeface="Times New Roman" panose="02020603050405020304" pitchFamily="18" charset="0"/>
                      </a:endParaRPr>
                    </a:p>
                  </a:txBody>
                  <a:tcPr>
                    <a:solidFill>
                      <a:schemeClr val="tx2">
                        <a:lumMod val="60000"/>
                        <a:lumOff val="40000"/>
                      </a:schemeClr>
                    </a:solidFill>
                  </a:tcPr>
                </a:tc>
                <a:extLst>
                  <a:ext uri="{0D108BD9-81ED-4DB2-BD59-A6C34878D82A}">
                    <a16:rowId xmlns:a16="http://schemas.microsoft.com/office/drawing/2014/main" val="10001"/>
                  </a:ext>
                </a:extLst>
              </a:tr>
              <a:tr h="470208">
                <a:tc>
                  <a:txBody>
                    <a:bodyPr/>
                    <a:lstStyle/>
                    <a:p>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hoặc</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số</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nhiều</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những</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470208">
                <a:tc>
                  <a:txBody>
                    <a:bodyPr/>
                    <a:lstStyle/>
                    <a:p>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khiến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Hãy</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đừng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470208">
                <a:tc>
                  <a:txBody>
                    <a:bodyPr/>
                    <a:lstStyle/>
                    <a:p>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470208">
                <a:tc>
                  <a:txBody>
                    <a:bodyPr/>
                    <a:lstStyle/>
                    <a:p>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Rất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hơi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lắm</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diễn</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Vẫn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diễn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đồng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thời</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tương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tự</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7"/>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khẳng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phủ</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định</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chẳng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8"/>
                  </a:ext>
                </a:extLst>
              </a:tr>
              <a:tr h="846375">
                <a:tc>
                  <a:txBody>
                    <a:bodyPr/>
                    <a:lstStyle/>
                    <a:p>
                      <a:r>
                        <a:rPr lang="en-US" sz="2400" dirty="0" err="1" smtClean="0">
                          <a:latin typeface="Times New Roman" panose="02020603050405020304" pitchFamily="18" charset="0"/>
                          <a:cs typeface="Times New Roman" panose="02020603050405020304" pitchFamily="18" charset="0"/>
                        </a:rPr>
                        <a:t>Tính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thường</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xuyên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liên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tục</a:t>
                      </a:r>
                      <a:r>
                        <a:rPr lang="en-US" sz="2400" baseline="0" dirty="0" smtClean="0">
                          <a:latin typeface="Times New Roman" panose="02020603050405020304" pitchFamily="18" charset="0"/>
                          <a:cs typeface="Times New Roman" panose="02020603050405020304" pitchFamily="18" charset="0"/>
                        </a:rPr>
                        <a:t> hay </a:t>
                      </a:r>
                      <a:r>
                        <a:rPr lang="en-US" sz="2400" baseline="0" dirty="0" err="1" smtClean="0">
                          <a:latin typeface="Times New Roman" panose="02020603050405020304" pitchFamily="18" charset="0"/>
                          <a:cs typeface="Times New Roman" panose="02020603050405020304" pitchFamily="18" charset="0"/>
                        </a:rPr>
                        <a:t>gián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đoạn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bất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ngờ</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luôn</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bỗng</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9"/>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hoàn</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thành</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kết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quả</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Xong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ra</a:t>
                      </a:r>
                      <a:r>
                        <a:rPr lang="en-US" sz="2400" baseline="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0"/>
                  </a:ext>
                </a:extLst>
              </a:tr>
              <a:tr h="470208">
                <a:tc>
                  <a:txBody>
                    <a:bodyPr/>
                    <a:lstStyle/>
                    <a:p>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lặp</a:t>
                      </a:r>
                      <a:r>
                        <a:rPr lang="en-US" sz="2400" baseline="0" dirty="0" smtClean="0">
                          <a:latin typeface="Times New Roman" panose="02020603050405020304" pitchFamily="18" charset="0"/>
                          <a:cs typeface="Times New Roman" panose="02020603050405020304" pitchFamily="18" charset="0"/>
                        </a:rPr>
                        <a:t> </a:t>
                      </a:r>
                      <a:r>
                        <a:rPr lang="en-US" sz="2400" baseline="0" dirty="0" err="1" smtClean="0">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40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0381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7478" y="961797"/>
            <a:ext cx="6370872" cy="1194920"/>
          </a:xfrm>
          <a:prstGeom prst="rect">
            <a:avLst/>
          </a:prstGeom>
        </p:spPr>
      </p:pic>
      <p:grpSp>
        <p:nvGrpSpPr>
          <p:cNvPr id="14" name="Group 13"/>
          <p:cNvGrpSpPr/>
          <p:nvPr/>
        </p:nvGrpSpPr>
        <p:grpSpPr>
          <a:xfrm>
            <a:off x="2059059" y="2968409"/>
            <a:ext cx="2531618" cy="2531618"/>
            <a:chOff x="2895" y="370342"/>
            <a:chExt cx="2531618" cy="2531618"/>
          </a:xfrm>
          <a:solidFill>
            <a:schemeClr val="tx2">
              <a:lumMod val="20000"/>
              <a:lumOff val="80000"/>
            </a:schemeClr>
          </a:solidFill>
        </p:grpSpPr>
        <p:sp>
          <p:nvSpPr>
            <p:cNvPr id="21" name="Oval 20"/>
            <p:cNvSpPr/>
            <p:nvPr/>
          </p:nvSpPr>
          <p:spPr>
            <a:xfrm>
              <a:off x="2895"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2" name="Oval 4"/>
            <p:cNvSpPr/>
            <p:nvPr/>
          </p:nvSpPr>
          <p:spPr>
            <a:xfrm>
              <a:off x="373642"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5" name="Group 14"/>
          <p:cNvGrpSpPr/>
          <p:nvPr/>
        </p:nvGrpSpPr>
        <p:grpSpPr>
          <a:xfrm>
            <a:off x="4843838" y="2968409"/>
            <a:ext cx="2531618" cy="2531618"/>
            <a:chOff x="2028189" y="370342"/>
            <a:chExt cx="2531618" cy="2531618"/>
          </a:xfrm>
          <a:solidFill>
            <a:srgbClr val="CCECFF"/>
          </a:solidFill>
        </p:grpSpPr>
        <p:sp>
          <p:nvSpPr>
            <p:cNvPr id="19" name="Oval 18"/>
            <p:cNvSpPr/>
            <p:nvPr/>
          </p:nvSpPr>
          <p:spPr>
            <a:xfrm>
              <a:off x="2028189"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20" name="Oval 6"/>
            <p:cNvSpPr/>
            <p:nvPr/>
          </p:nvSpPr>
          <p:spPr>
            <a:xfrm>
              <a:off x="2398936"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grpSp>
        <p:nvGrpSpPr>
          <p:cNvPr id="16" name="Group 15"/>
          <p:cNvGrpSpPr/>
          <p:nvPr/>
        </p:nvGrpSpPr>
        <p:grpSpPr>
          <a:xfrm>
            <a:off x="7628617" y="2968409"/>
            <a:ext cx="2531618" cy="2531618"/>
            <a:chOff x="4053484" y="370342"/>
            <a:chExt cx="2531618" cy="2531618"/>
          </a:xfrm>
          <a:solidFill>
            <a:srgbClr val="FFFF99"/>
          </a:solidFill>
        </p:grpSpPr>
        <p:sp>
          <p:nvSpPr>
            <p:cNvPr id="17" name="Oval 16"/>
            <p:cNvSpPr/>
            <p:nvPr/>
          </p:nvSpPr>
          <p:spPr>
            <a:xfrm>
              <a:off x="4053484" y="370342"/>
              <a:ext cx="2531618" cy="2531618"/>
            </a:xfrm>
            <a:prstGeom prst="ellipse">
              <a:avLst/>
            </a:prstGeom>
            <a:grpFill/>
          </p:spPr>
          <p:style>
            <a:lnRef idx="2">
              <a:schemeClr val="dk2">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sp>
        <p:sp>
          <p:nvSpPr>
            <p:cNvPr id="18" name="Oval 8"/>
            <p:cNvSpPr/>
            <p:nvPr/>
          </p:nvSpPr>
          <p:spPr>
            <a:xfrm>
              <a:off x="4424231" y="741089"/>
              <a:ext cx="1790124" cy="1790124"/>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39323" tIns="62230" rIns="139323" bIns="62230" numCol="1" spcCol="1270" anchor="ctr" anchorCtr="0">
              <a:noAutofit/>
            </a:bodyPr>
            <a:lstStyle/>
            <a:p>
              <a:pPr lvl="0" algn="ctr" defTabSz="2178050">
                <a:lnSpc>
                  <a:spcPct val="90000"/>
                </a:lnSpc>
                <a:spcBef>
                  <a:spcPct val="0"/>
                </a:spcBef>
                <a:spcAft>
                  <a:spcPct val="35000"/>
                </a:spcAft>
              </a:pPr>
              <a:endParaRPr lang="en-US" sz="4900" kern="1200"/>
            </a:p>
          </p:txBody>
        </p:sp>
      </p:grpSp>
      <p:pic>
        <p:nvPicPr>
          <p:cNvPr id="24" name="Picture 23"/>
          <p:cNvPicPr>
            <a:picLocks noChangeAspect="1"/>
          </p:cNvPicPr>
          <p:nvPr/>
        </p:nvPicPr>
        <p:blipFill>
          <a:blip r:embed="rId4"/>
          <a:stretch>
            <a:fillRect/>
          </a:stretch>
        </p:blipFill>
        <p:spPr>
          <a:xfrm>
            <a:off x="2814004" y="1936820"/>
            <a:ext cx="6334803" cy="1256743"/>
          </a:xfrm>
          <a:prstGeom prst="rect">
            <a:avLst/>
          </a:prstGeom>
        </p:spPr>
      </p:pic>
      <p:sp>
        <p:nvSpPr>
          <p:cNvPr id="25" name="TextBox 24"/>
          <p:cNvSpPr txBox="1"/>
          <p:nvPr/>
        </p:nvSpPr>
        <p:spPr>
          <a:xfrm>
            <a:off x="2323397" y="3698827"/>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1</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2</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5101378"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2</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3</a:t>
            </a:r>
            <a:endParaRPr lang="en-US" sz="3200" kern="1200" dirty="0">
              <a:solidFill>
                <a:prstClr val="black"/>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7932511" y="3712935"/>
            <a:ext cx="1923829" cy="1077218"/>
          </a:xfrm>
          <a:prstGeom prst="rect">
            <a:avLst/>
          </a:prstGeom>
          <a:noFill/>
        </p:spPr>
        <p:txBody>
          <a:bodyPr wrap="square" rtlCol="0">
            <a:spAutoFit/>
          </a:bodyPr>
          <a:lstStyle/>
          <a:p>
            <a:pPr algn="ctr">
              <a:buClrTx/>
              <a:buFontTx/>
              <a:buNone/>
            </a:pPr>
            <a:r>
              <a:rPr lang="en-US" sz="3200" b="1" kern="1200" dirty="0" smtClean="0">
                <a:solidFill>
                  <a:prstClr val="black"/>
                </a:solidFill>
                <a:latin typeface="Times New Roman" panose="02020603050405020304" pitchFamily="18" charset="0"/>
                <a:cs typeface="Times New Roman" panose="02020603050405020304" pitchFamily="18" charset="0"/>
              </a:rPr>
              <a:t>NHÓM 3</a:t>
            </a:r>
          </a:p>
          <a:p>
            <a:pPr algn="ctr">
              <a:buClrTx/>
              <a:buFontTx/>
              <a:buNone/>
            </a:pPr>
            <a:r>
              <a:rPr lang="en-US" sz="3200" kern="1200" dirty="0" err="1" smtClean="0">
                <a:solidFill>
                  <a:prstClr val="black"/>
                </a:solidFill>
                <a:latin typeface="Times New Roman" panose="02020603050405020304" pitchFamily="18" charset="0"/>
                <a:cs typeface="Times New Roman" panose="02020603050405020304" pitchFamily="18" charset="0"/>
              </a:rPr>
              <a:t>Bài</a:t>
            </a:r>
            <a:r>
              <a:rPr lang="en-US" sz="3200" kern="1200" dirty="0" smtClean="0">
                <a:solidFill>
                  <a:prstClr val="black"/>
                </a:solidFill>
                <a:latin typeface="Times New Roman" panose="02020603050405020304" pitchFamily="18" charset="0"/>
                <a:cs typeface="Times New Roman" panose="02020603050405020304" pitchFamily="18" charset="0"/>
              </a:rPr>
              <a:t> 1</a:t>
            </a:r>
            <a:endParaRPr lang="en-US" sz="32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80">
                                          <p:stCondLst>
                                            <p:cond delay="0"/>
                                          </p:stCondLst>
                                        </p:cTn>
                                        <p:tgtEl>
                                          <p:spTgt spid="25"/>
                                        </p:tgtEl>
                                      </p:cBhvr>
                                    </p:animEffect>
                                    <p:anim calcmode="lin" valueType="num">
                                      <p:cBhvr>
                                        <p:cTn id="6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71" dur="26">
                                          <p:stCondLst>
                                            <p:cond delay="650"/>
                                          </p:stCondLst>
                                        </p:cTn>
                                        <p:tgtEl>
                                          <p:spTgt spid="25"/>
                                        </p:tgtEl>
                                      </p:cBhvr>
                                      <p:to x="100000" y="60000"/>
                                    </p:animScale>
                                    <p:animScale>
                                      <p:cBhvr>
                                        <p:cTn id="72" dur="166" decel="50000">
                                          <p:stCondLst>
                                            <p:cond delay="676"/>
                                          </p:stCondLst>
                                        </p:cTn>
                                        <p:tgtEl>
                                          <p:spTgt spid="25"/>
                                        </p:tgtEl>
                                      </p:cBhvr>
                                      <p:to x="100000" y="100000"/>
                                    </p:animScale>
                                    <p:animScale>
                                      <p:cBhvr>
                                        <p:cTn id="73" dur="26">
                                          <p:stCondLst>
                                            <p:cond delay="1312"/>
                                          </p:stCondLst>
                                        </p:cTn>
                                        <p:tgtEl>
                                          <p:spTgt spid="25"/>
                                        </p:tgtEl>
                                      </p:cBhvr>
                                      <p:to x="100000" y="80000"/>
                                    </p:animScale>
                                    <p:animScale>
                                      <p:cBhvr>
                                        <p:cTn id="74" dur="166" decel="50000">
                                          <p:stCondLst>
                                            <p:cond delay="1338"/>
                                          </p:stCondLst>
                                        </p:cTn>
                                        <p:tgtEl>
                                          <p:spTgt spid="25"/>
                                        </p:tgtEl>
                                      </p:cBhvr>
                                      <p:to x="100000" y="100000"/>
                                    </p:animScale>
                                    <p:animScale>
                                      <p:cBhvr>
                                        <p:cTn id="75" dur="26">
                                          <p:stCondLst>
                                            <p:cond delay="1642"/>
                                          </p:stCondLst>
                                        </p:cTn>
                                        <p:tgtEl>
                                          <p:spTgt spid="25"/>
                                        </p:tgtEl>
                                      </p:cBhvr>
                                      <p:to x="100000" y="90000"/>
                                    </p:animScale>
                                    <p:animScale>
                                      <p:cBhvr>
                                        <p:cTn id="76" dur="166" decel="50000">
                                          <p:stCondLst>
                                            <p:cond delay="1668"/>
                                          </p:stCondLst>
                                        </p:cTn>
                                        <p:tgtEl>
                                          <p:spTgt spid="25"/>
                                        </p:tgtEl>
                                      </p:cBhvr>
                                      <p:to x="100000" y="100000"/>
                                    </p:animScale>
                                    <p:animScale>
                                      <p:cBhvr>
                                        <p:cTn id="77" dur="26">
                                          <p:stCondLst>
                                            <p:cond delay="1808"/>
                                          </p:stCondLst>
                                        </p:cTn>
                                        <p:tgtEl>
                                          <p:spTgt spid="25"/>
                                        </p:tgtEl>
                                      </p:cBhvr>
                                      <p:to x="100000" y="95000"/>
                                    </p:animScale>
                                    <p:animScale>
                                      <p:cBhvr>
                                        <p:cTn id="78" dur="166" decel="50000">
                                          <p:stCondLst>
                                            <p:cond delay="1834"/>
                                          </p:stCondLst>
                                        </p:cTn>
                                        <p:tgtEl>
                                          <p:spTgt spid="25"/>
                                        </p:tgtEl>
                                      </p:cBhvr>
                                      <p:to x="100000" y="100000"/>
                                    </p:animScale>
                                  </p:childTnLst>
                                </p:cTn>
                              </p:par>
                              <p:par>
                                <p:cTn id="79" presetID="26"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80">
                                          <p:stCondLst>
                                            <p:cond delay="0"/>
                                          </p:stCondLst>
                                        </p:cTn>
                                        <p:tgtEl>
                                          <p:spTgt spid="26"/>
                                        </p:tgtEl>
                                      </p:cBhvr>
                                    </p:animEffect>
                                    <p:anim calcmode="lin" valueType="num">
                                      <p:cBhvr>
                                        <p:cTn id="82"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87" dur="26">
                                          <p:stCondLst>
                                            <p:cond delay="650"/>
                                          </p:stCondLst>
                                        </p:cTn>
                                        <p:tgtEl>
                                          <p:spTgt spid="26"/>
                                        </p:tgtEl>
                                      </p:cBhvr>
                                      <p:to x="100000" y="60000"/>
                                    </p:animScale>
                                    <p:animScale>
                                      <p:cBhvr>
                                        <p:cTn id="88" dur="166" decel="50000">
                                          <p:stCondLst>
                                            <p:cond delay="676"/>
                                          </p:stCondLst>
                                        </p:cTn>
                                        <p:tgtEl>
                                          <p:spTgt spid="26"/>
                                        </p:tgtEl>
                                      </p:cBhvr>
                                      <p:to x="100000" y="100000"/>
                                    </p:animScale>
                                    <p:animScale>
                                      <p:cBhvr>
                                        <p:cTn id="89" dur="26">
                                          <p:stCondLst>
                                            <p:cond delay="1312"/>
                                          </p:stCondLst>
                                        </p:cTn>
                                        <p:tgtEl>
                                          <p:spTgt spid="26"/>
                                        </p:tgtEl>
                                      </p:cBhvr>
                                      <p:to x="100000" y="80000"/>
                                    </p:animScale>
                                    <p:animScale>
                                      <p:cBhvr>
                                        <p:cTn id="90" dur="166" decel="50000">
                                          <p:stCondLst>
                                            <p:cond delay="1338"/>
                                          </p:stCondLst>
                                        </p:cTn>
                                        <p:tgtEl>
                                          <p:spTgt spid="26"/>
                                        </p:tgtEl>
                                      </p:cBhvr>
                                      <p:to x="100000" y="100000"/>
                                    </p:animScale>
                                    <p:animScale>
                                      <p:cBhvr>
                                        <p:cTn id="91" dur="26">
                                          <p:stCondLst>
                                            <p:cond delay="1642"/>
                                          </p:stCondLst>
                                        </p:cTn>
                                        <p:tgtEl>
                                          <p:spTgt spid="26"/>
                                        </p:tgtEl>
                                      </p:cBhvr>
                                      <p:to x="100000" y="90000"/>
                                    </p:animScale>
                                    <p:animScale>
                                      <p:cBhvr>
                                        <p:cTn id="92" dur="166" decel="50000">
                                          <p:stCondLst>
                                            <p:cond delay="1668"/>
                                          </p:stCondLst>
                                        </p:cTn>
                                        <p:tgtEl>
                                          <p:spTgt spid="26"/>
                                        </p:tgtEl>
                                      </p:cBhvr>
                                      <p:to x="100000" y="100000"/>
                                    </p:animScale>
                                    <p:animScale>
                                      <p:cBhvr>
                                        <p:cTn id="93" dur="26">
                                          <p:stCondLst>
                                            <p:cond delay="1808"/>
                                          </p:stCondLst>
                                        </p:cTn>
                                        <p:tgtEl>
                                          <p:spTgt spid="26"/>
                                        </p:tgtEl>
                                      </p:cBhvr>
                                      <p:to x="100000" y="95000"/>
                                    </p:animScale>
                                    <p:animScale>
                                      <p:cBhvr>
                                        <p:cTn id="94" dur="166" decel="50000">
                                          <p:stCondLst>
                                            <p:cond delay="1834"/>
                                          </p:stCondLst>
                                        </p:cTn>
                                        <p:tgtEl>
                                          <p:spTgt spid="26"/>
                                        </p:tgtEl>
                                      </p:cBhvr>
                                      <p:to x="100000" y="100000"/>
                                    </p:animScale>
                                  </p:childTnLst>
                                </p:cTn>
                              </p:par>
                              <p:par>
                                <p:cTn id="95" presetID="26"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down)">
                                      <p:cBhvr>
                                        <p:cTn id="97" dur="580">
                                          <p:stCondLst>
                                            <p:cond delay="0"/>
                                          </p:stCondLst>
                                        </p:cTn>
                                        <p:tgtEl>
                                          <p:spTgt spid="27"/>
                                        </p:tgtEl>
                                      </p:cBhvr>
                                    </p:animEffect>
                                    <p:anim calcmode="lin" valueType="num">
                                      <p:cBhvr>
                                        <p:cTn id="9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03" dur="26">
                                          <p:stCondLst>
                                            <p:cond delay="650"/>
                                          </p:stCondLst>
                                        </p:cTn>
                                        <p:tgtEl>
                                          <p:spTgt spid="27"/>
                                        </p:tgtEl>
                                      </p:cBhvr>
                                      <p:to x="100000" y="60000"/>
                                    </p:animScale>
                                    <p:animScale>
                                      <p:cBhvr>
                                        <p:cTn id="104" dur="166" decel="50000">
                                          <p:stCondLst>
                                            <p:cond delay="676"/>
                                          </p:stCondLst>
                                        </p:cTn>
                                        <p:tgtEl>
                                          <p:spTgt spid="27"/>
                                        </p:tgtEl>
                                      </p:cBhvr>
                                      <p:to x="100000" y="100000"/>
                                    </p:animScale>
                                    <p:animScale>
                                      <p:cBhvr>
                                        <p:cTn id="105" dur="26">
                                          <p:stCondLst>
                                            <p:cond delay="1312"/>
                                          </p:stCondLst>
                                        </p:cTn>
                                        <p:tgtEl>
                                          <p:spTgt spid="27"/>
                                        </p:tgtEl>
                                      </p:cBhvr>
                                      <p:to x="100000" y="80000"/>
                                    </p:animScale>
                                    <p:animScale>
                                      <p:cBhvr>
                                        <p:cTn id="106" dur="166" decel="50000">
                                          <p:stCondLst>
                                            <p:cond delay="1338"/>
                                          </p:stCondLst>
                                        </p:cTn>
                                        <p:tgtEl>
                                          <p:spTgt spid="27"/>
                                        </p:tgtEl>
                                      </p:cBhvr>
                                      <p:to x="100000" y="100000"/>
                                    </p:animScale>
                                    <p:animScale>
                                      <p:cBhvr>
                                        <p:cTn id="107" dur="26">
                                          <p:stCondLst>
                                            <p:cond delay="1642"/>
                                          </p:stCondLst>
                                        </p:cTn>
                                        <p:tgtEl>
                                          <p:spTgt spid="27"/>
                                        </p:tgtEl>
                                      </p:cBhvr>
                                      <p:to x="100000" y="90000"/>
                                    </p:animScale>
                                    <p:animScale>
                                      <p:cBhvr>
                                        <p:cTn id="108" dur="166" decel="50000">
                                          <p:stCondLst>
                                            <p:cond delay="1668"/>
                                          </p:stCondLst>
                                        </p:cTn>
                                        <p:tgtEl>
                                          <p:spTgt spid="27"/>
                                        </p:tgtEl>
                                      </p:cBhvr>
                                      <p:to x="100000" y="100000"/>
                                    </p:animScale>
                                    <p:animScale>
                                      <p:cBhvr>
                                        <p:cTn id="109" dur="26">
                                          <p:stCondLst>
                                            <p:cond delay="1808"/>
                                          </p:stCondLst>
                                        </p:cTn>
                                        <p:tgtEl>
                                          <p:spTgt spid="27"/>
                                        </p:tgtEl>
                                      </p:cBhvr>
                                      <p:to x="100000" y="95000"/>
                                    </p:animScale>
                                    <p:animScale>
                                      <p:cBhvr>
                                        <p:cTn id="110"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18879" y="805217"/>
            <a:ext cx="3741161" cy="1470169"/>
          </a:xfrm>
          <a:prstGeom prst="rect">
            <a:avLst/>
          </a:prstGeom>
        </p:spPr>
      </p:pic>
      <p:sp>
        <p:nvSpPr>
          <p:cNvPr id="3" name="Rectangle 2"/>
          <p:cNvSpPr/>
          <p:nvPr/>
        </p:nvSpPr>
        <p:spPr>
          <a:xfrm>
            <a:off x="1096369" y="1690427"/>
            <a:ext cx="9753601" cy="4031873"/>
          </a:xfrm>
          <a:prstGeom prst="rect">
            <a:avLst/>
          </a:prstGeom>
        </p:spPr>
        <p:txBody>
          <a:bodyPr wrap="square">
            <a:spAutoFit/>
          </a:bodyPr>
          <a:lstStyle/>
          <a:p>
            <a:pPr algn="just"/>
            <a:r>
              <a:rPr lang="vi-VN" sz="3200" b="1" dirty="0">
                <a:solidFill>
                  <a:schemeClr val="tx1"/>
                </a:solidFill>
                <a:latin typeface="+mj-lt"/>
              </a:rPr>
              <a:t>Tìm các phó từ bổ sung ý nghĩa cho danh từ trong các câu sau</a:t>
            </a:r>
            <a:r>
              <a:rPr lang="vi-VN" sz="3200" b="1" dirty="0" smtClean="0">
                <a:solidFill>
                  <a:schemeClr val="tx1"/>
                </a:solidFill>
                <a:latin typeface="+mj-lt"/>
              </a:rPr>
              <a:t>:</a:t>
            </a:r>
            <a:endParaRPr lang="vi-VN" sz="3200" b="1" dirty="0">
              <a:solidFill>
                <a:schemeClr val="tx1"/>
              </a:solidFill>
              <a:latin typeface="+mj-lt"/>
            </a:endParaRPr>
          </a:p>
          <a:p>
            <a:pPr algn="just"/>
            <a:r>
              <a:rPr lang="vi-VN" sz="3200" dirty="0">
                <a:solidFill>
                  <a:schemeClr val="tx1"/>
                </a:solidFill>
                <a:latin typeface="+mj-lt"/>
              </a:rPr>
              <a:t>a. Tôi nghĩ không phải chỉ riêng bà con trong làng mà nói chung mọi người, nhất là lứa tuổi trẻ, đều cần biết câu chuyện này</a:t>
            </a:r>
            <a:r>
              <a:rPr lang="vi-VN" sz="3200" dirty="0" smtClean="0">
                <a:solidFill>
                  <a:schemeClr val="tx1"/>
                </a:solidFill>
                <a:latin typeface="+mj-lt"/>
              </a:rPr>
              <a:t>.</a:t>
            </a:r>
            <a:endParaRPr lang="vi-VN" sz="3200" dirty="0">
              <a:solidFill>
                <a:schemeClr val="tx1"/>
              </a:solidFill>
              <a:latin typeface="+mj-lt"/>
            </a:endParaRPr>
          </a:p>
          <a:p>
            <a:pPr algn="just"/>
            <a:r>
              <a:rPr lang="vi-VN" sz="3200" dirty="0">
                <a:solidFill>
                  <a:schemeClr val="tx1"/>
                </a:solidFill>
                <a:latin typeface="+mj-lt"/>
              </a:rPr>
              <a:t>b. Những lúc ấy, thầy Đuy-sen đã bế các em qua </a:t>
            </a:r>
            <a:r>
              <a:rPr lang="vi-VN" sz="3200" dirty="0" smtClean="0">
                <a:solidFill>
                  <a:schemeClr val="tx1"/>
                </a:solidFill>
                <a:latin typeface="+mj-lt"/>
              </a:rPr>
              <a:t>suối</a:t>
            </a:r>
            <a:endParaRPr lang="vi-VN" sz="3200" dirty="0">
              <a:solidFill>
                <a:schemeClr val="tx1"/>
              </a:solidFill>
              <a:latin typeface="+mj-lt"/>
            </a:endParaRPr>
          </a:p>
          <a:p>
            <a:pPr algn="just"/>
            <a:r>
              <a:rPr lang="vi-VN" sz="3200" dirty="0">
                <a:solidFill>
                  <a:schemeClr val="tx1"/>
                </a:solidFill>
                <a:latin typeface="+mj-lt"/>
              </a:rPr>
              <a:t>c. Tuy chúng tôi còn bé, nhưng tôi nghĩ rằng lúc đó chúng tôi đều đã hiểu được những điều ấy</a:t>
            </a:r>
            <a:r>
              <a:rPr lang="vi-VN" sz="3200" dirty="0" smtClean="0">
                <a:solidFill>
                  <a:schemeClr val="tx1"/>
                </a:solidFill>
                <a:latin typeface="+mj-lt"/>
              </a:rPr>
              <a:t>.</a:t>
            </a:r>
            <a:endParaRPr lang="vi-VN" sz="3200" dirty="0">
              <a:solidFill>
                <a:schemeClr val="tx1"/>
              </a:solidFill>
              <a:latin typeface="+mj-lt"/>
            </a:endParaRPr>
          </a:p>
        </p:txBody>
      </p:sp>
      <p:sp>
        <p:nvSpPr>
          <p:cNvPr id="4" name="Rectangle 3"/>
          <p:cNvSpPr/>
          <p:nvPr/>
        </p:nvSpPr>
        <p:spPr>
          <a:xfrm>
            <a:off x="2210938" y="3234519"/>
            <a:ext cx="900752"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30824" y="4160673"/>
            <a:ext cx="1226023"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96921" y="4160673"/>
            <a:ext cx="677838"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8824" y="5159234"/>
            <a:ext cx="1125939" cy="444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43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3"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0836" y="1078175"/>
            <a:ext cx="2629810" cy="1033440"/>
          </a:xfrm>
          <a:prstGeom prst="rect">
            <a:avLst/>
          </a:prstGeom>
        </p:spPr>
      </p:pic>
      <p:sp>
        <p:nvSpPr>
          <p:cNvPr id="6" name="Rectangle 5"/>
          <p:cNvSpPr/>
          <p:nvPr/>
        </p:nvSpPr>
        <p:spPr>
          <a:xfrm>
            <a:off x="1282890" y="1884391"/>
            <a:ext cx="9676262" cy="3539430"/>
          </a:xfrm>
          <a:prstGeom prst="rect">
            <a:avLst/>
          </a:prstGeom>
        </p:spPr>
        <p:txBody>
          <a:bodyPr wrap="square">
            <a:spAutoFit/>
          </a:bodyPr>
          <a:lstStyle/>
          <a:p>
            <a:pPr algn="just"/>
            <a:r>
              <a:rPr lang="vi-VN" sz="2800" b="1" dirty="0">
                <a:solidFill>
                  <a:srgbClr val="001A33"/>
                </a:solidFill>
                <a:latin typeface="Times New Roman" panose="02020603050405020304" pitchFamily="18" charset="0"/>
              </a:rPr>
              <a:t>Tìm phó từ bổ sung ý nghĩa cho động từ, tính từ trong những câu sau và cho biết mỗi phó từ bổ sung ý nghĩa gì</a:t>
            </a:r>
            <a:r>
              <a:rPr lang="vi-VN" sz="2800" b="1" dirty="0" smtClean="0">
                <a:solidFill>
                  <a:srgbClr val="001A33"/>
                </a:solidFill>
                <a:latin typeface="Times New Roman" panose="02020603050405020304" pitchFamily="18" charset="0"/>
              </a:rPr>
              <a:t>.</a:t>
            </a:r>
            <a:endParaRPr lang="vi-VN" sz="2800" b="1" dirty="0">
              <a:solidFill>
                <a:srgbClr val="001A33"/>
              </a:solidFill>
              <a:latin typeface="Times New Roman" panose="02020603050405020304" pitchFamily="18" charset="0"/>
            </a:endParaRPr>
          </a:p>
          <a:p>
            <a:pPr algn="just"/>
            <a:endParaRPr lang="en-US" sz="2800" dirty="0" smtClean="0">
              <a:solidFill>
                <a:srgbClr val="001A33"/>
              </a:solidFill>
              <a:latin typeface="Times New Roman" panose="02020603050405020304" pitchFamily="18" charset="0"/>
            </a:endParaRPr>
          </a:p>
          <a:p>
            <a:pPr algn="just"/>
            <a:r>
              <a:rPr lang="vi-VN" sz="2800" dirty="0" smtClean="0">
                <a:solidFill>
                  <a:srgbClr val="001A33"/>
                </a:solidFill>
                <a:latin typeface="Times New Roman" panose="02020603050405020304" pitchFamily="18" charset="0"/>
              </a:rPr>
              <a:t>a</a:t>
            </a:r>
            <a:r>
              <a:rPr lang="vi-VN" sz="2800" dirty="0">
                <a:solidFill>
                  <a:srgbClr val="001A33"/>
                </a:solidFill>
                <a:latin typeface="Times New Roman" panose="02020603050405020304" pitchFamily="18" charset="0"/>
              </a:rPr>
              <a:t>. Và tôi không nghĩ ra được cách gì hơn là thay mặt bà An-tư-nai Xu-lai-ma-nô-va để kể hết chuyện này</a:t>
            </a:r>
            <a:r>
              <a:rPr lang="vi-VN"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a:p>
            <a:pPr algn="just"/>
            <a:r>
              <a:rPr lang="en-US" sz="2800" dirty="0" smtClean="0">
                <a:solidFill>
                  <a:srgbClr val="001A33"/>
                </a:solidFill>
                <a:latin typeface="Times New Roman" panose="02020603050405020304" pitchFamily="18" charset="0"/>
                <a:sym typeface="Wingdings" panose="05000000000000000000" pitchFamily="2" charset="2"/>
              </a:rPr>
              <a:t> </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a:t>
            </a:r>
            <a:r>
              <a:rPr lang="vi-VN" sz="2800" dirty="0">
                <a:solidFill>
                  <a:srgbClr val="001A33"/>
                </a:solidFill>
                <a:latin typeface="Times New Roman" panose="02020603050405020304" pitchFamily="18" charset="0"/>
              </a:rPr>
              <a:t>:</a:t>
            </a:r>
            <a:r>
              <a:rPr lang="vi-VN" sz="2800" i="1" dirty="0">
                <a:solidFill>
                  <a:srgbClr val="001A33"/>
                </a:solidFill>
                <a:latin typeface="Times New Roman" panose="02020603050405020304" pitchFamily="18" charset="0"/>
              </a:rPr>
              <a:t> </a:t>
            </a:r>
            <a:r>
              <a:rPr lang="vi-VN" sz="2800" i="1" dirty="0" smtClean="0">
                <a:solidFill>
                  <a:srgbClr val="001A33"/>
                </a:solidFill>
                <a:latin typeface="Times New Roman" panose="02020603050405020304" pitchFamily="18" charset="0"/>
              </a:rPr>
              <a:t>“</a:t>
            </a:r>
            <a:r>
              <a:rPr lang="vi-VN" sz="2800" dirty="0" smtClean="0">
                <a:solidFill>
                  <a:srgbClr val="001A33"/>
                </a:solidFill>
                <a:latin typeface="Times New Roman" panose="02020603050405020304" pitchFamily="18" charset="0"/>
              </a:rPr>
              <a:t>không”</a:t>
            </a:r>
            <a:r>
              <a:rPr lang="vi-VN" sz="2800" i="1" dirty="0" smtClean="0">
                <a:solidFill>
                  <a:srgbClr val="001A33"/>
                </a:solidFill>
                <a:latin typeface="Times New Roman" panose="02020603050405020304" pitchFamily="18" charset="0"/>
              </a:rPr>
              <a:t> </a:t>
            </a:r>
            <a:r>
              <a:rPr lang="vi-VN" sz="2800" dirty="0">
                <a:solidFill>
                  <a:srgbClr val="001A33"/>
                </a:solidFill>
                <a:latin typeface="Times New Roman" panose="02020603050405020304" pitchFamily="18" charset="0"/>
              </a:rPr>
              <a:t>bổ sung ý nghĩa phủ định cho động từ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a:p>
            <a:pPr algn="just"/>
            <a:r>
              <a:rPr lang="vi-VN" sz="2800" b="1" dirty="0">
                <a:solidFill>
                  <a:srgbClr val="001A33"/>
                </a:solidFill>
                <a:latin typeface="Times New Roman" panose="02020603050405020304" pitchFamily="18" charset="0"/>
              </a:rPr>
              <a:t>Phó từ: </a:t>
            </a:r>
            <a:r>
              <a:rPr lang="vi-VN" sz="2800" b="1" dirty="0" smtClean="0">
                <a:solidFill>
                  <a:srgbClr val="001A33"/>
                </a:solidFill>
                <a:latin typeface="Times New Roman" panose="02020603050405020304" pitchFamily="18" charset="0"/>
              </a:rPr>
              <a:t>“</a:t>
            </a:r>
            <a:r>
              <a:rPr lang="vi-VN" sz="2800" dirty="0" smtClean="0">
                <a:solidFill>
                  <a:srgbClr val="001A33"/>
                </a:solidFill>
                <a:latin typeface="Times New Roman" panose="02020603050405020304" pitchFamily="18" charset="0"/>
              </a:rPr>
              <a:t>ra” </a:t>
            </a:r>
            <a:r>
              <a:rPr lang="vi-VN" sz="2800" dirty="0">
                <a:solidFill>
                  <a:srgbClr val="001A33"/>
                </a:solidFill>
                <a:latin typeface="Times New Roman" panose="02020603050405020304" pitchFamily="18" charset="0"/>
              </a:rPr>
              <a:t>được bổ sung ý nghĩa chỉ kết quả hành động </a:t>
            </a:r>
            <a:r>
              <a:rPr lang="vi-VN" sz="2800" dirty="0" smtClean="0">
                <a:solidFill>
                  <a:srgbClr val="001A33"/>
                </a:solidFill>
                <a:latin typeface="Times New Roman" panose="02020603050405020304" pitchFamily="18" charset="0"/>
              </a:rPr>
              <a:t>“nghĩ”</a:t>
            </a:r>
            <a:endParaRPr lang="vi-VN" sz="2800" dirty="0">
              <a:solidFill>
                <a:srgbClr val="001A33"/>
              </a:solidFill>
              <a:latin typeface="Times New Roman" panose="02020603050405020304" pitchFamily="18" charset="0"/>
            </a:endParaRPr>
          </a:p>
        </p:txBody>
      </p:sp>
    </p:spTree>
    <p:extLst>
      <p:ext uri="{BB962C8B-B14F-4D97-AF65-F5344CB8AC3E}">
        <p14:creationId xmlns:p14="http://schemas.microsoft.com/office/powerpoint/2010/main" val="17633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anim calcmode="lin" valueType="num">
                                      <p:cBhvr>
                                        <p:cTn id="3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075_Adams_Template_SlidesMania">
  <a:themeElements>
    <a:clrScheme name="Papel">
      <a:dk1>
        <a:srgbClr val="000000"/>
      </a:dk1>
      <a:lt1>
        <a:srgbClr val="FFFFFF"/>
      </a:lt1>
      <a:dk2>
        <a:srgbClr val="3F3F3F"/>
      </a:dk2>
      <a:lt2>
        <a:srgbClr val="E0A19D"/>
      </a:lt2>
      <a:accent1>
        <a:srgbClr val="F2EBE0"/>
      </a:accent1>
      <a:accent2>
        <a:srgbClr val="595959"/>
      </a:accent2>
      <a:accent3>
        <a:srgbClr val="FFFFFF"/>
      </a:accent3>
      <a:accent4>
        <a:srgbClr val="FFFFFF"/>
      </a:accent4>
      <a:accent5>
        <a:srgbClr val="FFFFFF"/>
      </a:accent5>
      <a:accent6>
        <a:srgbClr val="FFFFFF"/>
      </a:accent6>
      <a:hlink>
        <a:srgbClr val="D37A73"/>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1230</Words>
  <Application>Microsoft Office PowerPoint</Application>
  <PresentationFormat>Widescreen</PresentationFormat>
  <Paragraphs>86</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Raleway Medium</vt:lpstr>
      <vt:lpstr>Lobster</vt:lpstr>
      <vt:lpstr>Times New Roman</vt:lpstr>
      <vt:lpstr>Barlow Condensed</vt:lpstr>
      <vt:lpstr>Arial</vt:lpstr>
      <vt:lpstr>Wingdings</vt:lpstr>
      <vt:lpstr>Calibri</vt:lpstr>
      <vt:lpstr>Raleway</vt:lpstr>
      <vt:lpstr>0075_Adams_Template_SlidesMania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 Anh</dc:creator>
  <cp:lastModifiedBy>Huyen Anh</cp:lastModifiedBy>
  <cp:revision>25</cp:revision>
  <dcterms:modified xsi:type="dcterms:W3CDTF">2023-11-02T05:36:15Z</dcterms:modified>
</cp:coreProperties>
</file>