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99" r:id="rId2"/>
  </p:sldMasterIdLst>
  <p:notesMasterIdLst>
    <p:notesMasterId r:id="rId24"/>
  </p:notesMasterIdLst>
  <p:sldIdLst>
    <p:sldId id="355" r:id="rId3"/>
    <p:sldId id="324" r:id="rId4"/>
    <p:sldId id="327" r:id="rId5"/>
    <p:sldId id="328" r:id="rId6"/>
    <p:sldId id="329" r:id="rId7"/>
    <p:sldId id="330" r:id="rId8"/>
    <p:sldId id="331" r:id="rId9"/>
    <p:sldId id="336" r:id="rId10"/>
    <p:sldId id="334" r:id="rId11"/>
    <p:sldId id="338" r:id="rId12"/>
    <p:sldId id="353" r:id="rId13"/>
    <p:sldId id="354" r:id="rId14"/>
    <p:sldId id="339" r:id="rId15"/>
    <p:sldId id="340" r:id="rId16"/>
    <p:sldId id="341" r:id="rId17"/>
    <p:sldId id="347" r:id="rId18"/>
    <p:sldId id="349" r:id="rId19"/>
    <p:sldId id="348" r:id="rId20"/>
    <p:sldId id="351" r:id="rId21"/>
    <p:sldId id="350" r:id="rId22"/>
    <p:sldId id="352" r:id="rId23"/>
  </p:sldIdLst>
  <p:sldSz cx="9144000" cy="5143500" type="screen16x9"/>
  <p:notesSz cx="6858000" cy="9144000"/>
  <p:embeddedFontLst>
    <p:embeddedFont>
      <p:font typeface="MS Mincho" panose="020B0604020202020204" charset="-12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erriweather Light" panose="00000400000000000000" pitchFamily="2" charset="0"/>
      <p:regular r:id="rId30"/>
      <p:bold r:id="rId31"/>
      <p:italic r:id="rId32"/>
      <p:boldItalic r:id="rId33"/>
    </p:embeddedFont>
    <p:embeddedFont>
      <p:font typeface="Playfair Display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5F4FF9-0B4A-4C48-A130-EE05820126E7}">
  <a:tblStyle styleId="{9C5F4FF9-0B4A-4C48-A130-EE05820126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513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c4e87e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c4e87e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6030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6856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156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4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1711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8497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1815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1439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67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3333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764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965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021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141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597ceaa9d2_0_4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597ceaa9d2_0_4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71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597ceaa9d2_0_4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597ceaa9d2_0_4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10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597ceaa9d2_0_4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597ceaa9d2_0_4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50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32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43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9684f9c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9684f9c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050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21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373250" y="1218450"/>
            <a:ext cx="6397500" cy="27066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12050" y="1653150"/>
            <a:ext cx="4719900" cy="18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5143500" y="297080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/>
            <a:fld id="{475E0F57-EEA1-4A8B-9311-4AD2064A14C0}" type="slidenum">
              <a:rPr lang="en-US" sz="1600" smtClean="0">
                <a:solidFill>
                  <a:prstClr val="black"/>
                </a:solidFill>
              </a:rPr>
              <a:pPr defTabSz="81497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7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88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24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17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fld id="{BEF8FD80-C95D-4220-BF8B-01906B7B67AD}" type="slidenum">
              <a:rPr lang="en-US" sz="1600" smtClean="0"/>
              <a:pPr defTabSz="814974"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6883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SECTION_HEADER_1_2_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757975" y="390375"/>
            <a:ext cx="48999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3807" y="-585950"/>
            <a:ext cx="3430624" cy="22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20943" y="3751750"/>
            <a:ext cx="3430624" cy="22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>
            <a:spLocks noGrp="1"/>
          </p:cNvSpPr>
          <p:nvPr>
            <p:ph type="subTitle" idx="1"/>
          </p:nvPr>
        </p:nvSpPr>
        <p:spPr>
          <a:xfrm>
            <a:off x="792075" y="107942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SECTION_HEADER_1_2_3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1136100" y="371325"/>
            <a:ext cx="68718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406">
            <a:off x="-835476" y="2130730"/>
            <a:ext cx="8883451" cy="595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">
  <p:cSld name="BIG_NUMBER_1_3_1_1_1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710350" y="38967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"/>
          </p:nvPr>
        </p:nvSpPr>
        <p:spPr>
          <a:xfrm>
            <a:off x="744450" y="123112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/>
          <p:nvPr/>
        </p:nvSpPr>
        <p:spPr>
          <a:xfrm>
            <a:off x="75" y="3239425"/>
            <a:ext cx="9144000" cy="19041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2">
  <p:cSld name="BIG_NUMBER_1_3_1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974975" y="45582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1009075" y="129727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75" y="-58950"/>
            <a:ext cx="744300" cy="52026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58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fld id="{7FE5A9CD-1CA5-4BB6-ABF6-C3DB2F9C09D1}" type="datetimeFigureOut">
              <a:rPr lang="en-US" sz="1600" smtClean="0">
                <a:solidFill>
                  <a:prstClr val="black"/>
                </a:solidFill>
              </a:rPr>
              <a:pPr defTabSz="814974"/>
              <a:t>5/15/2023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fld id="{E9E3A461-C528-4C33-83FA-271D1850C3B5}" type="slidenum">
              <a:rPr lang="en-US" sz="1600" smtClean="0">
                <a:solidFill>
                  <a:prstClr val="black"/>
                </a:solidFill>
              </a:rPr>
              <a:pPr defTabSz="81497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3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fld id="{E979D15E-7C97-46BA-A533-0FCFA23F6052}" type="slidenum">
              <a:rPr lang="en-US" sz="1600" smtClean="0">
                <a:solidFill>
                  <a:prstClr val="black"/>
                </a:solidFill>
              </a:rPr>
              <a:pPr defTabSz="814974">
                <a:defRPr/>
              </a:pPr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6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35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"/>
              <a:buNone/>
              <a:defRPr sz="4000" b="1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70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2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0"/>
          <p:cNvGrpSpPr/>
          <p:nvPr/>
        </p:nvGrpSpPr>
        <p:grpSpPr>
          <a:xfrm>
            <a:off x="6729936" y="703680"/>
            <a:ext cx="2414147" cy="4761444"/>
            <a:chOff x="2375975" y="2648850"/>
            <a:chExt cx="1226950" cy="2419925"/>
          </a:xfrm>
        </p:grpSpPr>
        <p:sp>
          <p:nvSpPr>
            <p:cNvPr id="1341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258;p31"/>
          <p:cNvSpPr txBox="1">
            <a:spLocks/>
          </p:cNvSpPr>
          <p:nvPr/>
        </p:nvSpPr>
        <p:spPr>
          <a:xfrm>
            <a:off x="-216156" y="357580"/>
            <a:ext cx="7841153" cy="2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 smtClean="0"/>
              <a:t>NÓI VÀ </a:t>
            </a:r>
            <a:r>
              <a:rPr lang="en-US" sz="4000" dirty="0" smtClean="0"/>
              <a:t>NGHE: </a:t>
            </a:r>
            <a:r>
              <a:rPr lang="en-US" sz="4000" dirty="0" err="1" smtClean="0"/>
              <a:t>Tiết</a:t>
            </a:r>
            <a:r>
              <a:rPr lang="en-US" sz="4000" dirty="0" smtClean="0"/>
              <a:t> 135</a:t>
            </a:r>
            <a:endParaRPr lang="en-US" sz="4000" dirty="0" smtClean="0"/>
          </a:p>
          <a:p>
            <a:r>
              <a:rPr lang="en-US" sz="4000" dirty="0" smtClean="0">
                <a:solidFill>
                  <a:srgbClr val="FF0000"/>
                </a:solidFill>
              </a:rPr>
              <a:t>VỀ ĐÍCH: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“NGÀY HỘI VỚI SÁCH</a:t>
            </a:r>
            <a:r>
              <a:rPr lang="en-US" sz="4000" dirty="0" smtClean="0">
                <a:solidFill>
                  <a:srgbClr val="FF0000"/>
                </a:solidFill>
              </a:rPr>
              <a:t>” (TT)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0847" y="648669"/>
            <a:ext cx="69324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vi-VN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Đề bài:</a:t>
            </a:r>
            <a:r>
              <a:rPr lang="vi-VN" sz="3200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10000" r="90000">
                        <a14:foregroundMark x1="70333" y1="7833" x2="76500" y2="2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" y="-92122"/>
            <a:ext cx="51435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92" y="92122"/>
            <a:ext cx="3658929" cy="49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10000" r="90000">
                        <a14:foregroundMark x1="70333" y1="7833" x2="76500" y2="2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541">
            <a:off x="601280" y="224405"/>
            <a:ext cx="4323246" cy="43232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2632" y="1084059"/>
            <a:ext cx="4040372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8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i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7241488" y="-742027"/>
            <a:ext cx="2757277" cy="220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79;p56"/>
          <p:cNvSpPr/>
          <p:nvPr/>
        </p:nvSpPr>
        <p:spPr>
          <a:xfrm rot="-7063047">
            <a:off x="7764574" y="-500792"/>
            <a:ext cx="1406165" cy="1798712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1" y="650601"/>
            <a:ext cx="8124825" cy="345979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defTabSz="685800">
              <a:lnSpc>
                <a:spcPct val="107000"/>
              </a:lnSpc>
              <a:buClrTx/>
            </a:pPr>
            <a:r>
              <a:rPr lang="en-US" sz="21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100" b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1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buClrTx/>
            </a:pPr>
            <a:r>
              <a:rPr lang="en-US" sz="21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100" b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buClrTx/>
              <a:tabLst>
                <a:tab pos="1040130" algn="l"/>
              </a:tabLst>
            </a:pP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100" i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100" i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100" i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100" i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100" i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100" i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1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kern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buClrTx/>
            </a:pPr>
            <a:r>
              <a:rPr lang="vi-VN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Chi tiết, sự việc nào trong cuốn sách cho thấy rõ vấn đề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Mèn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chối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lời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nhờ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giúp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đỡ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Choắt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trêu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chị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Cốc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gây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ra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chết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Choắt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gợi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tưởng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thói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kêu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ngạo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mãn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con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đời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ta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đừng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mãn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1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7241488" y="-742027"/>
            <a:ext cx="2757277" cy="220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79;p56"/>
          <p:cNvSpPr/>
          <p:nvPr/>
        </p:nvSpPr>
        <p:spPr>
          <a:xfrm rot="-7063047">
            <a:off x="7764574" y="-500792"/>
            <a:ext cx="1406165" cy="1798712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55" y="616647"/>
            <a:ext cx="8124825" cy="37603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defTabSz="685800">
              <a:buClrTx/>
            </a:pPr>
            <a:r>
              <a:rPr lang="vi-VN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Ý kiến của em về vấn đề đó: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ý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cư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xử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Mèn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ta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đừng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mãn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algn="just" defTabSz="685800">
              <a:lnSpc>
                <a:spcPct val="107000"/>
              </a:lnSpc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buClrTx/>
              <a:buSzPts val="1400"/>
            </a:pP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oan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ức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cùng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lang="en-US" sz="2100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defTabSz="685800">
              <a:buClrTx/>
              <a:buSzPts val="1400"/>
            </a:pP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khiêm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7241488" y="-742027"/>
            <a:ext cx="2757277" cy="220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79;p56"/>
          <p:cNvSpPr/>
          <p:nvPr/>
        </p:nvSpPr>
        <p:spPr>
          <a:xfrm rot="-7063047">
            <a:off x="7764574" y="-500792"/>
            <a:ext cx="1406165" cy="1798712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657" y="637826"/>
            <a:ext cx="8124825" cy="39703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1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100" b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lô-gic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61"/>
          <p:cNvSpPr/>
          <p:nvPr/>
        </p:nvSpPr>
        <p:spPr>
          <a:xfrm rot="2897699">
            <a:off x="7519219" y="2673508"/>
            <a:ext cx="1776842" cy="3303141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8828" y="364531"/>
            <a:ext cx="7535605" cy="43969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4.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50000"/>
              </a:lnSpc>
              <a:buClrTx/>
              <a:tabLst>
                <a:tab pos="1040130" algn="l"/>
              </a:tabLst>
            </a:pP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50000"/>
              </a:lnSpc>
              <a:buClrTx/>
              <a:tabLst>
                <a:tab pos="1040130" algn="l"/>
              </a:tabLst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50000"/>
              </a:lnSpc>
              <a:buClrTx/>
              <a:tabLst>
                <a:tab pos="1040130" algn="l"/>
              </a:tabLst>
            </a:pP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100" i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100" i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100" i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100" i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100" i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100" i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61"/>
          <p:cNvSpPr/>
          <p:nvPr/>
        </p:nvSpPr>
        <p:spPr>
          <a:xfrm rot="2897699">
            <a:off x="7519219" y="2673508"/>
            <a:ext cx="1776842" cy="3303141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342" y="671538"/>
            <a:ext cx="7436298" cy="37829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21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 </a:t>
            </a:r>
            <a:r>
              <a:rPr lang="en-US" sz="21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Thân</a:t>
            </a:r>
            <a:r>
              <a:rPr lang="en-US" sz="21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1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algn="just" defTabSz="685800">
              <a:buClrTx/>
            </a:pPr>
            <a:r>
              <a:rPr lang="vi-VN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Ý kiến của em về vấn đề đó: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ý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cư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xử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Mèn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ta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đừng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mãn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vi-VN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vi-VN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 mãn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uôn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rằng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hoặc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algn="just" defTabSz="685800">
              <a:lnSpc>
                <a:spcPct val="107000"/>
              </a:lnSpc>
              <a:buClrTx/>
            </a:pP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buClrTx/>
            </a:pP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nhen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huênh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61"/>
          <p:cNvSpPr/>
          <p:nvPr/>
        </p:nvSpPr>
        <p:spPr>
          <a:xfrm rot="2897699">
            <a:off x="7519219" y="2673508"/>
            <a:ext cx="1776842" cy="3303141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0725" y="564902"/>
            <a:ext cx="7493075" cy="34597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buClrTx/>
            </a:pP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buClrTx/>
            </a:pP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buClrTx/>
              <a:buSzPts val="1400"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oan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ức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cùng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vẫn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kẻ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rằng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ếch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ngồi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giếng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5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61"/>
          <p:cNvSpPr/>
          <p:nvPr/>
        </p:nvSpPr>
        <p:spPr>
          <a:xfrm rot="2897699">
            <a:off x="7519219" y="2673508"/>
            <a:ext cx="1776842" cy="3303141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0725" y="596802"/>
            <a:ext cx="7471810" cy="34597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buClrTx/>
              <a:defRPr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buClrTx/>
              <a:defRPr/>
            </a:pP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buClrTx/>
              <a:defRPr/>
            </a:pP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buClrTx/>
              <a:buSzPts val="1400"/>
              <a:defRPr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oan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ức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cùng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vẫn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kẻ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rằng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ếch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ngồi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giếng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04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83;p33"/>
          <p:cNvSpPr txBox="1">
            <a:spLocks noGrp="1"/>
          </p:cNvSpPr>
          <p:nvPr>
            <p:ph type="title"/>
          </p:nvPr>
        </p:nvSpPr>
        <p:spPr>
          <a:xfrm>
            <a:off x="2041451" y="3107185"/>
            <a:ext cx="5321595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 smtClean="0">
                <a:solidFill>
                  <a:srgbClr val="FF0000"/>
                </a:solidFill>
              </a:rPr>
              <a:t>TRÌNH BÀY BÀI NÓI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50" name="Google Shape;285;p33"/>
          <p:cNvSpPr txBox="1">
            <a:spLocks/>
          </p:cNvSpPr>
          <p:nvPr/>
        </p:nvSpPr>
        <p:spPr>
          <a:xfrm>
            <a:off x="343598" y="169816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02</a:t>
            </a:r>
            <a:endParaRPr kumimoji="0" lang="e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1" name="Google Shape;2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998" y="478139"/>
            <a:ext cx="2061301" cy="13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287;p33"/>
          <p:cNvSpPr/>
          <p:nvPr/>
        </p:nvSpPr>
        <p:spPr>
          <a:xfrm>
            <a:off x="4014198" y="602335"/>
            <a:ext cx="825752" cy="125774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5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61"/>
          <p:cNvSpPr/>
          <p:nvPr/>
        </p:nvSpPr>
        <p:spPr>
          <a:xfrm rot="2897699">
            <a:off x="7519219" y="2673508"/>
            <a:ext cx="1776842" cy="3303141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5951" y="542119"/>
            <a:ext cx="7301689" cy="27455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vi-VN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Hành động của em trước vấn đề cuốn sách đặt ra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algn="just" defTabSz="685800">
              <a:buClrTx/>
            </a:pP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thân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phải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đúng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đắn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phải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cố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gắng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nỗ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lực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ngừng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phút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giây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Phải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khiêm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tốn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ý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lắng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nghe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học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hỏi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hoàn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thiện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thân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Gia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đình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giáo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dục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phù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Xã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hội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khen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chê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phù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1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lang="en-US" sz="21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buClrTx/>
            </a:pP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7241488" y="-742027"/>
            <a:ext cx="2757277" cy="220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79;p56"/>
          <p:cNvSpPr/>
          <p:nvPr/>
        </p:nvSpPr>
        <p:spPr>
          <a:xfrm rot="-7063047">
            <a:off x="7764574" y="-500792"/>
            <a:ext cx="1406165" cy="1798712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86960" y="175556"/>
          <a:ext cx="8298872" cy="247234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99410">
                  <a:extLst>
                    <a:ext uri="{9D8B030D-6E8A-4147-A177-3AD203B41FA5}">
                      <a16:colId xmlns:a16="http://schemas.microsoft.com/office/drawing/2014/main" val="4113105276"/>
                    </a:ext>
                  </a:extLst>
                </a:gridCol>
                <a:gridCol w="2067791">
                  <a:extLst>
                    <a:ext uri="{9D8B030D-6E8A-4147-A177-3AD203B41FA5}">
                      <a16:colId xmlns:a16="http://schemas.microsoft.com/office/drawing/2014/main" val="2445831511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368563827"/>
                    </a:ext>
                  </a:extLst>
                </a:gridCol>
                <a:gridCol w="2369126">
                  <a:extLst>
                    <a:ext uri="{9D8B030D-6E8A-4147-A177-3AD203B41FA5}">
                      <a16:colId xmlns:a16="http://schemas.microsoft.com/office/drawing/2014/main" val="302157846"/>
                    </a:ext>
                  </a:extLst>
                </a:gridCol>
              </a:tblGrid>
              <a:tr h="24460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55684"/>
                  </a:ext>
                </a:extLst>
              </a:tr>
              <a:tr h="22012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36512"/>
                  </a:ext>
                </a:extLst>
              </a:tr>
              <a:tr h="2201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40690"/>
                  </a:ext>
                </a:extLst>
              </a:tr>
              <a:tr h="220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58284"/>
                  </a:ext>
                </a:extLst>
              </a:tr>
              <a:tr h="62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1.Vấn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đưa ra được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phù hợp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mang tính thời sự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904045"/>
                  </a:ext>
                </a:extLst>
              </a:tr>
              <a:tr h="880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 sơ sài, không nêu được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cá nhân và không biết bảo vệ quan điểm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 đưa ra lí lẽ, bằng chứng thuyết phục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sức thuyết phục sử dụng lí lẽ và bằng chứng từ thực tế trong đời sống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8296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86960" y="2524167"/>
          <a:ext cx="8298872" cy="254101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99410">
                  <a:extLst>
                    <a:ext uri="{9D8B030D-6E8A-4147-A177-3AD203B41FA5}">
                      <a16:colId xmlns:a16="http://schemas.microsoft.com/office/drawing/2014/main" val="1915610235"/>
                    </a:ext>
                  </a:extLst>
                </a:gridCol>
                <a:gridCol w="2067791">
                  <a:extLst>
                    <a:ext uri="{9D8B030D-6E8A-4147-A177-3AD203B41FA5}">
                      <a16:colId xmlns:a16="http://schemas.microsoft.com/office/drawing/2014/main" val="4230621355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3702831394"/>
                    </a:ext>
                  </a:extLst>
                </a:gridCol>
                <a:gridCol w="2369126">
                  <a:extLst>
                    <a:ext uri="{9D8B030D-6E8A-4147-A177-3AD203B41FA5}">
                      <a16:colId xmlns:a16="http://schemas.microsoft.com/office/drawing/2014/main" val="1240198815"/>
                    </a:ext>
                  </a:extLst>
                </a:gridCol>
              </a:tblGrid>
              <a:tr h="660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546734"/>
                  </a:ext>
                </a:extLst>
              </a:tr>
              <a:tr h="1100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tin, mắt nhìn vào người nghe; nét mặt sinh động.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20973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40360"/>
                  </a:ext>
                </a:extLst>
              </a:tr>
              <a:tr h="228283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…./10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69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9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52"/>
          <p:cNvSpPr/>
          <p:nvPr/>
        </p:nvSpPr>
        <p:spPr>
          <a:xfrm rot="10540063">
            <a:off x="8033820" y="-1783564"/>
            <a:ext cx="2229424" cy="308576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1" name="Google Shape;1171;p52"/>
          <p:cNvSpPr/>
          <p:nvPr/>
        </p:nvSpPr>
        <p:spPr>
          <a:xfrm rot="-8666608">
            <a:off x="7643323" y="-1859823"/>
            <a:ext cx="2229414" cy="3085808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177" y="584791"/>
            <a:ext cx="7602279" cy="4072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00223" y="957262"/>
            <a:ext cx="1628972" cy="424732"/>
          </a:xfrm>
          <a:prstGeom prst="rect">
            <a:avLst/>
          </a:prstGeom>
          <a:solidFill>
            <a:srgbClr val="FF9999"/>
          </a:solidFill>
        </p:spPr>
        <p:txBody>
          <a:bodyPr wrap="none">
            <a:sp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521" y="1586508"/>
            <a:ext cx="4572000" cy="21821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….)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667" l="11333" r="90000">
                        <a14:foregroundMark x1="39667" y1="59667" x2="53000" y2="91000"/>
                        <a14:foregroundMark x1="53000" y1="91000" x2="53000" y2="91000"/>
                        <a14:foregroundMark x1="42667" y1="82000" x2="44667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64" y="584791"/>
            <a:ext cx="4174499" cy="41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52"/>
          <p:cNvSpPr/>
          <p:nvPr/>
        </p:nvSpPr>
        <p:spPr>
          <a:xfrm rot="10540063">
            <a:off x="8033820" y="-1783564"/>
            <a:ext cx="2229424" cy="308576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1" name="Google Shape;1171;p52"/>
          <p:cNvSpPr/>
          <p:nvPr/>
        </p:nvSpPr>
        <p:spPr>
          <a:xfrm rot="-8666608">
            <a:off x="7643323" y="-1859823"/>
            <a:ext cx="2229414" cy="3085808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544" y="584791"/>
            <a:ext cx="7602279" cy="4072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31256" y="840304"/>
            <a:ext cx="1959639" cy="424732"/>
          </a:xfrm>
          <a:prstGeom prst="rect">
            <a:avLst/>
          </a:prstGeom>
          <a:solidFill>
            <a:srgbClr val="FF9999"/>
          </a:solidFill>
        </p:spPr>
        <p:txBody>
          <a:bodyPr wrap="none">
            <a:spAutoFit/>
          </a:bodyPr>
          <a:lstStyle/>
          <a:p>
            <a:pPr marL="0" marR="0" lvl="0" indent="0" algn="ctr" defTabSz="6000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khai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19775" y="1520549"/>
            <a:ext cx="1552389" cy="2097129"/>
          </a:xfrm>
          <a:custGeom>
            <a:avLst/>
            <a:gdLst>
              <a:gd name="connsiteX0" fmla="*/ 0 w 1828689"/>
              <a:gd name="connsiteY0" fmla="*/ 0 h 914344"/>
              <a:gd name="connsiteX1" fmla="*/ 1828689 w 1828689"/>
              <a:gd name="connsiteY1" fmla="*/ 0 h 914344"/>
              <a:gd name="connsiteX2" fmla="*/ 1828689 w 1828689"/>
              <a:gd name="connsiteY2" fmla="*/ 914344 h 914344"/>
              <a:gd name="connsiteX3" fmla="*/ 0 w 1828689"/>
              <a:gd name="connsiteY3" fmla="*/ 914344 h 914344"/>
              <a:gd name="connsiteX4" fmla="*/ 0 w 1828689"/>
              <a:gd name="connsiteY4" fmla="*/ 0 h 9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689" h="914344">
                <a:moveTo>
                  <a:pt x="0" y="0"/>
                </a:moveTo>
                <a:lnTo>
                  <a:pt x="1828689" y="0"/>
                </a:lnTo>
                <a:lnTo>
                  <a:pt x="1828689" y="914344"/>
                </a:lnTo>
                <a:lnTo>
                  <a:pt x="0" y="914344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4" tIns="7144" rIns="7144" bIns="7144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reeform 11"/>
          <p:cNvSpPr/>
          <p:nvPr/>
        </p:nvSpPr>
        <p:spPr>
          <a:xfrm>
            <a:off x="3615422" y="1800815"/>
            <a:ext cx="1732393" cy="2097129"/>
          </a:xfrm>
          <a:custGeom>
            <a:avLst/>
            <a:gdLst>
              <a:gd name="connsiteX0" fmla="*/ 0 w 1828689"/>
              <a:gd name="connsiteY0" fmla="*/ 0 h 914344"/>
              <a:gd name="connsiteX1" fmla="*/ 1828689 w 1828689"/>
              <a:gd name="connsiteY1" fmla="*/ 0 h 914344"/>
              <a:gd name="connsiteX2" fmla="*/ 1828689 w 1828689"/>
              <a:gd name="connsiteY2" fmla="*/ 914344 h 914344"/>
              <a:gd name="connsiteX3" fmla="*/ 0 w 1828689"/>
              <a:gd name="connsiteY3" fmla="*/ 914344 h 914344"/>
              <a:gd name="connsiteX4" fmla="*/ 0 w 1828689"/>
              <a:gd name="connsiteY4" fmla="*/ 0 h 9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689" h="914344">
                <a:moveTo>
                  <a:pt x="0" y="0"/>
                </a:moveTo>
                <a:lnTo>
                  <a:pt x="1828689" y="0"/>
                </a:lnTo>
                <a:lnTo>
                  <a:pt x="1828689" y="914344"/>
                </a:lnTo>
                <a:lnTo>
                  <a:pt x="0" y="914344"/>
                </a:lnTo>
                <a:lnTo>
                  <a:pt x="0" y="0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4" tIns="7144" rIns="7144" bIns="7144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Freeform 12"/>
          <p:cNvSpPr/>
          <p:nvPr/>
        </p:nvSpPr>
        <p:spPr>
          <a:xfrm>
            <a:off x="5891073" y="2201032"/>
            <a:ext cx="1654207" cy="2097129"/>
          </a:xfrm>
          <a:custGeom>
            <a:avLst/>
            <a:gdLst>
              <a:gd name="connsiteX0" fmla="*/ 0 w 1828689"/>
              <a:gd name="connsiteY0" fmla="*/ 0 h 914344"/>
              <a:gd name="connsiteX1" fmla="*/ 1828689 w 1828689"/>
              <a:gd name="connsiteY1" fmla="*/ 0 h 914344"/>
              <a:gd name="connsiteX2" fmla="*/ 1828689 w 1828689"/>
              <a:gd name="connsiteY2" fmla="*/ 914344 h 914344"/>
              <a:gd name="connsiteX3" fmla="*/ 0 w 1828689"/>
              <a:gd name="connsiteY3" fmla="*/ 914344 h 914344"/>
              <a:gd name="connsiteX4" fmla="*/ 0 w 1828689"/>
              <a:gd name="connsiteY4" fmla="*/ 0 h 9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689" h="914344">
                <a:moveTo>
                  <a:pt x="0" y="0"/>
                </a:moveTo>
                <a:lnTo>
                  <a:pt x="1828689" y="0"/>
                </a:lnTo>
                <a:lnTo>
                  <a:pt x="1828689" y="914344"/>
                </a:lnTo>
                <a:lnTo>
                  <a:pt x="0" y="914344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4" tIns="7144" rIns="7144" bIns="7144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52"/>
          <p:cNvSpPr/>
          <p:nvPr/>
        </p:nvSpPr>
        <p:spPr>
          <a:xfrm rot="10540063">
            <a:off x="8033820" y="-1783564"/>
            <a:ext cx="2229424" cy="308576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1" name="Google Shape;1171;p52"/>
          <p:cNvSpPr/>
          <p:nvPr/>
        </p:nvSpPr>
        <p:spPr>
          <a:xfrm rot="-8666608">
            <a:off x="7643323" y="-1859823"/>
            <a:ext cx="2229414" cy="3085808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177" y="584791"/>
            <a:ext cx="7602279" cy="4072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48927" y="957262"/>
            <a:ext cx="1731564" cy="424732"/>
          </a:xfrm>
          <a:prstGeom prst="rect">
            <a:avLst/>
          </a:prstGeom>
          <a:solidFill>
            <a:srgbClr val="FF9999"/>
          </a:solidFill>
        </p:spPr>
        <p:txBody>
          <a:bodyPr wrap="none">
            <a:spAutoFit/>
          </a:bodyPr>
          <a:lstStyle/>
          <a:p>
            <a:pPr marL="0" marR="0" lvl="0" indent="0" algn="ctr" defTabSz="6000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3684" y="1586508"/>
            <a:ext cx="40451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2800" kern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kern="1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kern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dung ý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kern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defTabSz="685800">
              <a:buClrTx/>
            </a:pPr>
            <a:endParaRPr lang="en-US" sz="2800" kern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defTabSz="685800">
              <a:buClrTx/>
            </a:pPr>
            <a:r>
              <a:rPr lang="en-US" sz="2800" kern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kern="1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kern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ơn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kern="1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667" l="11333" r="90000">
                        <a14:foregroundMark x1="39667" y1="59667" x2="53000" y2="91000"/>
                        <a14:foregroundMark x1="53000" y1="91000" x2="53000" y2="91000"/>
                        <a14:foregroundMark x1="42667" y1="82000" x2="44667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50" y="584791"/>
            <a:ext cx="4174499" cy="41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83;p33"/>
          <p:cNvSpPr txBox="1">
            <a:spLocks noGrp="1"/>
          </p:cNvSpPr>
          <p:nvPr>
            <p:ph type="title"/>
          </p:nvPr>
        </p:nvSpPr>
        <p:spPr>
          <a:xfrm>
            <a:off x="2041451" y="3107185"/>
            <a:ext cx="5321595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 smtClean="0">
                <a:solidFill>
                  <a:srgbClr val="FF0000"/>
                </a:solidFill>
              </a:rPr>
              <a:t>SAU KHI NÓI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50" name="Google Shape;285;p33"/>
          <p:cNvSpPr txBox="1">
            <a:spLocks/>
          </p:cNvSpPr>
          <p:nvPr/>
        </p:nvSpPr>
        <p:spPr>
          <a:xfrm>
            <a:off x="343598" y="169816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03</a:t>
            </a:r>
            <a:endParaRPr kumimoji="0" lang="e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1" name="Google Shape;2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998" y="478139"/>
            <a:ext cx="2061301" cy="13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287;p33"/>
          <p:cNvSpPr/>
          <p:nvPr/>
        </p:nvSpPr>
        <p:spPr>
          <a:xfrm>
            <a:off x="4014198" y="602335"/>
            <a:ext cx="825752" cy="125774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6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812" y="129419"/>
            <a:ext cx="4572000" cy="4608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07000"/>
              </a:lnSpc>
              <a:buClrTx/>
            </a:pPr>
            <a:r>
              <a:rPr lang="en-US" sz="24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Trao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đổi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đánh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giá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400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6802" y="590314"/>
            <a:ext cx="4504759" cy="43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Bảng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kiểm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kĩ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năng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41401"/>
              </p:ext>
            </p:extLst>
          </p:nvPr>
        </p:nvGraphicFramePr>
        <p:xfrm>
          <a:off x="467834" y="1212113"/>
          <a:ext cx="8152292" cy="3700678"/>
        </p:xfrm>
        <a:graphic>
          <a:graphicData uri="http://schemas.openxmlformats.org/drawingml/2006/table">
            <a:tbl>
              <a:tblPr firstRow="1" firstCol="1" bandRow="1"/>
              <a:tblGrid>
                <a:gridCol w="3956682">
                  <a:extLst>
                    <a:ext uri="{9D8B030D-6E8A-4147-A177-3AD203B41FA5}">
                      <a16:colId xmlns:a16="http://schemas.microsoft.com/office/drawing/2014/main" val="1885811344"/>
                    </a:ext>
                  </a:extLst>
                </a:gridCol>
                <a:gridCol w="4195610">
                  <a:extLst>
                    <a:ext uri="{9D8B030D-6E8A-4147-A177-3AD203B41FA5}">
                      <a16:colId xmlns:a16="http://schemas.microsoft.com/office/drawing/2014/main" val="1659736564"/>
                    </a:ext>
                  </a:extLst>
                </a:gridCol>
              </a:tblGrid>
              <a:tr h="332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791230"/>
                  </a:ext>
                </a:extLst>
              </a:tr>
              <a:tr h="336808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 những chia sẻ của người nói và có thể ghi lại những điểm cần trao đổi, tranh luận.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thể nêu ý kiến, đặt câu hỏi để tìm hiểu rõ hơn về vấn đề đời sống được gợi ra từ cuốn sách.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87006"/>
                  </a:ext>
                </a:extLst>
              </a:tr>
            </a:tbl>
          </a:graphicData>
        </a:graphic>
      </p:graphicFrame>
      <p:pic>
        <p:nvPicPr>
          <p:cNvPr id="12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7241488" y="-742027"/>
            <a:ext cx="2757277" cy="220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79;p56"/>
          <p:cNvSpPr/>
          <p:nvPr/>
        </p:nvSpPr>
        <p:spPr>
          <a:xfrm rot="-7063047">
            <a:off x="7764574" y="-500792"/>
            <a:ext cx="1406165" cy="1798712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3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7241488" y="-742027"/>
            <a:ext cx="2757277" cy="220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79;p56"/>
          <p:cNvSpPr/>
          <p:nvPr/>
        </p:nvSpPr>
        <p:spPr>
          <a:xfrm rot="-7063047">
            <a:off x="7764574" y="-500792"/>
            <a:ext cx="1406165" cy="1798712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11877"/>
              </p:ext>
            </p:extLst>
          </p:nvPr>
        </p:nvGraphicFramePr>
        <p:xfrm>
          <a:off x="386960" y="175556"/>
          <a:ext cx="8298872" cy="252742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99410">
                  <a:extLst>
                    <a:ext uri="{9D8B030D-6E8A-4147-A177-3AD203B41FA5}">
                      <a16:colId xmlns:a16="http://schemas.microsoft.com/office/drawing/2014/main" val="4113105276"/>
                    </a:ext>
                  </a:extLst>
                </a:gridCol>
                <a:gridCol w="2067791">
                  <a:extLst>
                    <a:ext uri="{9D8B030D-6E8A-4147-A177-3AD203B41FA5}">
                      <a16:colId xmlns:a16="http://schemas.microsoft.com/office/drawing/2014/main" val="2445831511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368563827"/>
                    </a:ext>
                  </a:extLst>
                </a:gridCol>
                <a:gridCol w="2369126">
                  <a:extLst>
                    <a:ext uri="{9D8B030D-6E8A-4147-A177-3AD203B41FA5}">
                      <a16:colId xmlns:a16="http://schemas.microsoft.com/office/drawing/2014/main" val="302157846"/>
                    </a:ext>
                  </a:extLst>
                </a:gridCol>
              </a:tblGrid>
              <a:tr h="24460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55684"/>
                  </a:ext>
                </a:extLst>
              </a:tr>
              <a:tr h="22012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36512"/>
                  </a:ext>
                </a:extLst>
              </a:tr>
              <a:tr h="2201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40690"/>
                  </a:ext>
                </a:extLst>
              </a:tr>
              <a:tr h="220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58284"/>
                  </a:ext>
                </a:extLst>
              </a:tr>
              <a:tr h="62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1.Vấn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đưa ra được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phù hợp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mang tính thời sự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904045"/>
                  </a:ext>
                </a:extLst>
              </a:tr>
              <a:tr h="880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 sơ sài, không nêu được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cá nhân và không biết bảo vệ quan điểm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 đưa ra lí lẽ, bằng chứng thuyết phục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sức thuyết phục sử dụng lí lẽ và bằng chứng từ thực tế trong đời sống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8296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56830"/>
              </p:ext>
            </p:extLst>
          </p:nvPr>
        </p:nvGraphicFramePr>
        <p:xfrm>
          <a:off x="386960" y="2524167"/>
          <a:ext cx="8298872" cy="260896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99410">
                  <a:extLst>
                    <a:ext uri="{9D8B030D-6E8A-4147-A177-3AD203B41FA5}">
                      <a16:colId xmlns:a16="http://schemas.microsoft.com/office/drawing/2014/main" val="1915610235"/>
                    </a:ext>
                  </a:extLst>
                </a:gridCol>
                <a:gridCol w="2067791">
                  <a:extLst>
                    <a:ext uri="{9D8B030D-6E8A-4147-A177-3AD203B41FA5}">
                      <a16:colId xmlns:a16="http://schemas.microsoft.com/office/drawing/2014/main" val="4230621355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3702831394"/>
                    </a:ext>
                  </a:extLst>
                </a:gridCol>
                <a:gridCol w="2369126">
                  <a:extLst>
                    <a:ext uri="{9D8B030D-6E8A-4147-A177-3AD203B41FA5}">
                      <a16:colId xmlns:a16="http://schemas.microsoft.com/office/drawing/2014/main" val="1240198815"/>
                    </a:ext>
                  </a:extLst>
                </a:gridCol>
              </a:tblGrid>
              <a:tr h="660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546734"/>
                  </a:ext>
                </a:extLst>
              </a:tr>
              <a:tr h="1100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tin, mắt nhìn vào người nghe; nét mặt sinh động.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20973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40360"/>
                  </a:ext>
                </a:extLst>
              </a:tr>
              <a:tr h="228283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…./10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69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6118643" y="452349"/>
            <a:ext cx="3399112" cy="22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55;p31"/>
          <p:cNvSpPr/>
          <p:nvPr/>
        </p:nvSpPr>
        <p:spPr>
          <a:xfrm rot="10800000">
            <a:off x="6911500" y="-247900"/>
            <a:ext cx="1813398" cy="33710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514121" y="2361129"/>
            <a:ext cx="3818697" cy="25632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57;p31"/>
          <p:cNvSpPr/>
          <p:nvPr/>
        </p:nvSpPr>
        <p:spPr>
          <a:xfrm>
            <a:off x="364923" y="2071156"/>
            <a:ext cx="1813418" cy="3260990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258;p31"/>
          <p:cNvSpPr txBox="1">
            <a:spLocks/>
          </p:cNvSpPr>
          <p:nvPr/>
        </p:nvSpPr>
        <p:spPr>
          <a:xfrm>
            <a:off x="2423510" y="1593149"/>
            <a:ext cx="4719900" cy="1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Playfair Display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layfair Display"/>
              </a:rPr>
              <a:t>III. LUYỆN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layfair Display"/>
              </a:rPr>
              <a:t>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0501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Floral Wedding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2072</Words>
  <Application>Microsoft Office PowerPoint</Application>
  <PresentationFormat>On-screen Show (16:9)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Mincho</vt:lpstr>
      <vt:lpstr>Calibri</vt:lpstr>
      <vt:lpstr>Merriweather Light</vt:lpstr>
      <vt:lpstr>Playfair Display</vt:lpstr>
      <vt:lpstr>Arial</vt:lpstr>
      <vt:lpstr>Times New Roman</vt:lpstr>
      <vt:lpstr>Floral Wedding</vt:lpstr>
      <vt:lpstr>3_Office Theme</vt:lpstr>
      <vt:lpstr>PowerPoint Presentation</vt:lpstr>
      <vt:lpstr>TRÌNH BÀY BÀI NÓI</vt:lpstr>
      <vt:lpstr>PowerPoint Presentation</vt:lpstr>
      <vt:lpstr>PowerPoint Presentation</vt:lpstr>
      <vt:lpstr>PowerPoint Presentation</vt:lpstr>
      <vt:lpstr>SAU KHI NÓI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Whoa!</dc:title>
  <cp:lastModifiedBy>Thanh Bình</cp:lastModifiedBy>
  <cp:revision>67</cp:revision>
  <dcterms:modified xsi:type="dcterms:W3CDTF">2023-05-15T16:23:24Z</dcterms:modified>
</cp:coreProperties>
</file>