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handoutMasterIdLst>
    <p:handoutMasterId r:id="rId24"/>
  </p:handoutMasterIdLst>
  <p:sldIdLst>
    <p:sldId id="339" r:id="rId3"/>
    <p:sldId id="340" r:id="rId4"/>
    <p:sldId id="292" r:id="rId5"/>
    <p:sldId id="284" r:id="rId6"/>
    <p:sldId id="282" r:id="rId7"/>
    <p:sldId id="293" r:id="rId8"/>
    <p:sldId id="287" r:id="rId9"/>
    <p:sldId id="341" r:id="rId10"/>
    <p:sldId id="365" r:id="rId11"/>
    <p:sldId id="271" r:id="rId12"/>
    <p:sldId id="368" r:id="rId13"/>
    <p:sldId id="369" r:id="rId14"/>
    <p:sldId id="276" r:id="rId15"/>
    <p:sldId id="318" r:id="rId16"/>
    <p:sldId id="370" r:id="rId17"/>
    <p:sldId id="305" r:id="rId18"/>
    <p:sldId id="371" r:id="rId19"/>
    <p:sldId id="300" r:id="rId20"/>
    <p:sldId id="335" r:id="rId21"/>
    <p:sldId id="343"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D61"/>
    <a:srgbClr val="DB3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0" autoAdjust="0"/>
    <p:restoredTop sz="95250" autoAdjust="0"/>
  </p:normalViewPr>
  <p:slideViewPr>
    <p:cSldViewPr snapToGrid="0" showGuides="1">
      <p:cViewPr varScale="1">
        <p:scale>
          <a:sx n="68" d="100"/>
          <a:sy n="68" d="100"/>
        </p:scale>
        <p:origin x="696" y="7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F3D-4361-B401-C2ACC10BC44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F3D-4361-B401-C2ACC10BC44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F3D-4361-B401-C2ACC10BC44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F3D-4361-B401-C2ACC10BC44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F3D-4361-B401-C2ACC10BC443}"/>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16686320754716982"/>
                      <c:h val="0.13304781069194244"/>
                    </c:manualLayout>
                  </c15:layout>
                </c:ext>
                <c:ext xmlns:c16="http://schemas.microsoft.com/office/drawing/2014/chart" uri="{C3380CC4-5D6E-409C-BE32-E72D297353CC}">
                  <c16:uniqueId val="{00000003-0F3D-4361-B401-C2ACC10BC4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Oxygen</c:v>
                </c:pt>
                <c:pt idx="1">
                  <c:v>Nguyên Tố khác</c:v>
                </c:pt>
                <c:pt idx="2">
                  <c:v>Carbon</c:v>
                </c:pt>
                <c:pt idx="3">
                  <c:v>Hydrogen</c:v>
                </c:pt>
                <c:pt idx="4">
                  <c:v>Nitrogen</c:v>
                </c:pt>
              </c:strCache>
            </c:strRef>
          </c:cat>
          <c:val>
            <c:numRef>
              <c:f>Sheet1!$B$2:$B$6</c:f>
              <c:numCache>
                <c:formatCode>0%</c:formatCode>
                <c:ptCount val="5"/>
                <c:pt idx="0">
                  <c:v>0.65</c:v>
                </c:pt>
                <c:pt idx="1">
                  <c:v>0.04</c:v>
                </c:pt>
                <c:pt idx="2" formatCode="0.00%">
                  <c:v>0.185</c:v>
                </c:pt>
                <c:pt idx="3" formatCode="0.00%">
                  <c:v>9.5000000000000001E-2</c:v>
                </c:pt>
                <c:pt idx="4">
                  <c:v>0.03</c:v>
                </c:pt>
              </c:numCache>
            </c:numRef>
          </c:val>
          <c:extLst>
            <c:ext xmlns:c16="http://schemas.microsoft.com/office/drawing/2014/chart" uri="{C3380CC4-5D6E-409C-BE32-E72D297353CC}">
              <c16:uniqueId val="{0000000A-0F3D-4361-B401-C2ACC10BC443}"/>
            </c:ext>
          </c:extLst>
        </c:ser>
        <c:dLbls>
          <c:showLegendKey val="0"/>
          <c:showVal val="1"/>
          <c:showCatName val="1"/>
          <c:showSerName val="0"/>
          <c:showPercent val="0"/>
          <c:showBubbleSize val="0"/>
          <c:showLeaderLines val="1"/>
        </c:dLbls>
      </c:pie3DChart>
      <c:spPr>
        <a:noFill/>
        <a:ln>
          <a:noFill/>
        </a:ln>
        <a:effectLst/>
      </c:spPr>
    </c:plotArea>
    <c:legend>
      <c:legendPos val="b"/>
      <c:layout>
        <c:manualLayout>
          <c:xMode val="edge"/>
          <c:yMode val="edge"/>
          <c:x val="0.29914041825304183"/>
          <c:y val="0.80879236025382861"/>
          <c:w val="0.69514362177503508"/>
          <c:h val="0.154283517944250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160号-檀宋" panose="00000500000000000000" charset="-122"/>
              </a:rPr>
              <a:t>2023/10/16</a:t>
            </a:fld>
            <a:endParaRPr lang="zh-CN" altLang="en-US">
              <a:cs typeface="字魂160号-檀宋"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160号-檀宋" panose="00000500000000000000" charset="-122"/>
              </a:rPr>
              <a:t>‹#›</a:t>
            </a:fld>
            <a:endParaRPr lang="zh-CN" altLang="en-US">
              <a:cs typeface="字魂160号-檀宋" panose="00000500000000000000" charset="-122"/>
            </a:endParaRPr>
          </a:p>
        </p:txBody>
      </p:sp>
    </p:spTree>
    <p:extLst>
      <p:ext uri="{BB962C8B-B14F-4D97-AF65-F5344CB8AC3E}">
        <p14:creationId xmlns:p14="http://schemas.microsoft.com/office/powerpoint/2010/main" val="297463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60号-檀宋" panose="00000500000000000000" charset="-122"/>
                <a:ea typeface="字魂160号-檀宋" panose="00000500000000000000" charset="-122"/>
                <a:cs typeface="字魂160号-檀宋" panose="00000500000000000000" charset="-122"/>
              </a:defRPr>
            </a:lvl1pPr>
          </a:lstStyle>
          <a:p>
            <a:fld id="{B71C55DD-2819-4B9A-8A65-CCC0E6A167AF}" type="datetimeFigureOut">
              <a:rPr lang="zh-CN" altLang="en-US" smtClean="0"/>
              <a:t>2023/10/16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60号-檀宋" panose="00000500000000000000" charset="-122"/>
                <a:ea typeface="字魂160号-檀宋" panose="00000500000000000000" charset="-122"/>
                <a:cs typeface="字魂160号-檀宋" panose="00000500000000000000" charset="-122"/>
              </a:defRPr>
            </a:lvl1pPr>
          </a:lstStyle>
          <a:p>
            <a:fld id="{E2096CD6-26A3-4145-A7F7-830BD4D4B53A}" type="slidenum">
              <a:rPr lang="zh-CN" altLang="en-US" smtClean="0"/>
              <a:t>‹#›</a:t>
            </a:fld>
            <a:endParaRPr lang="zh-CN" altLang="en-US"/>
          </a:p>
        </p:txBody>
      </p:sp>
    </p:spTree>
    <p:extLst>
      <p:ext uri="{BB962C8B-B14F-4D97-AF65-F5344CB8AC3E}">
        <p14:creationId xmlns:p14="http://schemas.microsoft.com/office/powerpoint/2010/main" val="36177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1pPr>
    <a:lvl2pPr marL="4572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2pPr>
    <a:lvl3pPr marL="9144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3pPr>
    <a:lvl4pPr marL="13716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4pPr>
    <a:lvl5pPr marL="18288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401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Các nguyên tử có cùng số proton sẽ thuộc cùng 1 nguyên tố</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90800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79338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Tx/>
              <a:buChar char="-"/>
            </a:pPr>
            <a:r>
              <a:rPr lang="vi-VN" b="0" i="0" dirty="0">
                <a:solidFill>
                  <a:srgbClr val="333333"/>
                </a:solidFill>
                <a:effectLst/>
                <a:latin typeface="OpenSans"/>
              </a:rPr>
              <a:t>Nước khoáng Lavie</a:t>
            </a:r>
          </a:p>
          <a:p>
            <a:pPr algn="l" latinLnBrk="0"/>
            <a:r>
              <a:rPr lang="vi-VN" b="0" i="0" dirty="0">
                <a:solidFill>
                  <a:srgbClr val="333333"/>
                </a:solidFill>
                <a:effectLst/>
                <a:latin typeface="OpenSans"/>
              </a:rPr>
              <a:t> + Nguyên tố Na: Sodium</a:t>
            </a:r>
          </a:p>
          <a:p>
            <a:pPr algn="l" latinLnBrk="0"/>
            <a:r>
              <a:rPr lang="vi-VN" b="0" i="0" dirty="0">
                <a:solidFill>
                  <a:srgbClr val="333333"/>
                </a:solidFill>
                <a:effectLst/>
                <a:latin typeface="OpenSans"/>
              </a:rPr>
              <a:t>   + Nguyên tố Ca: Calcium</a:t>
            </a:r>
          </a:p>
          <a:p>
            <a:pPr algn="l" latinLnBrk="0"/>
            <a:r>
              <a:rPr lang="vi-VN" b="0" i="0" dirty="0">
                <a:solidFill>
                  <a:srgbClr val="333333"/>
                </a:solidFill>
                <a:effectLst/>
                <a:latin typeface="OpenSans"/>
              </a:rPr>
              <a:t>   + Nguyên tố Mg: Magnesium</a:t>
            </a:r>
          </a:p>
          <a:p>
            <a:pPr algn="l" latinLnBrk="0"/>
            <a:r>
              <a:rPr lang="vi-VN" b="0" i="0" dirty="0">
                <a:solidFill>
                  <a:srgbClr val="333333"/>
                </a:solidFill>
                <a:effectLst/>
                <a:latin typeface="OpenSans"/>
              </a:rPr>
              <a:t>   + Nguyên tố K: Potassium</a:t>
            </a:r>
          </a:p>
          <a:p>
            <a:pPr algn="l" latinLnBrk="0"/>
            <a:r>
              <a:rPr lang="vi-VN" b="0" i="0" dirty="0">
                <a:solidFill>
                  <a:srgbClr val="333333"/>
                </a:solidFill>
                <a:effectLst/>
                <a:latin typeface="OpenSans"/>
              </a:rPr>
              <a:t>   + Nguyên tố F: Fluorine</a:t>
            </a:r>
          </a:p>
          <a:p>
            <a:pPr marL="171450" indent="-171450">
              <a:buFontTx/>
              <a:buChar cha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Nguyên tố hóa học có tính chất riêng biệt do được tạo thành từ các nguyên tử có số proton xác định.</a:t>
            </a:r>
          </a:p>
          <a:p>
            <a:pPr algn="l" latinLnBrk="0"/>
            <a:r>
              <a:rPr lang="vi-VN" b="0" i="0" dirty="0">
                <a:solidFill>
                  <a:srgbClr val="333333"/>
                </a:solidFill>
                <a:effectLst/>
                <a:latin typeface="OpenSans"/>
              </a:rPr>
              <a:t>- Ví dụ:</a:t>
            </a:r>
          </a:p>
          <a:p>
            <a:pPr algn="l" latinLnBrk="0"/>
            <a:r>
              <a:rPr lang="vi-VN" b="0" i="0" dirty="0">
                <a:solidFill>
                  <a:srgbClr val="333333"/>
                </a:solidFill>
                <a:effectLst/>
                <a:latin typeface="OpenSans"/>
              </a:rPr>
              <a:t>   + Một mẩu chì nguyên chất chỉ chứa các nguyên tử chì, mỗi nguyên tử chì có 82 proton trong hạt nhân</a:t>
            </a:r>
          </a:p>
          <a:p>
            <a:pPr algn="l" latinLnBrk="0"/>
            <a:r>
              <a:rPr lang="vi-VN" b="0" i="0">
                <a:solidFill>
                  <a:srgbClr val="333333"/>
                </a:solidFill>
                <a:effectLst/>
                <a:latin typeface="OpenSans"/>
              </a:rPr>
              <a:t>   + Một mẩu vàng nguyên chất chỉ chứa các nguyên tử vàng, mỗi nguyên tử vàng có 79 proton trong hạt nhân</a:t>
            </a:r>
          </a:p>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Các nguyên tử có cùng số proton sẽ thuộc cùng 1 nguyên tố</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Nguyên tố Hydrogen có 1 proton trong hạt nhân</a:t>
            </a:r>
          </a:p>
          <a:p>
            <a:pPr algn="l" latinLnBrk="0"/>
            <a:r>
              <a:rPr lang="vi-VN" b="0" i="0" dirty="0">
                <a:solidFill>
                  <a:srgbClr val="333333"/>
                </a:solidFill>
                <a:effectLst/>
                <a:latin typeface="OpenSans"/>
              </a:rPr>
              <a:t>- Các nguyên tử có số neutron khác nhau: 0 neutron, 1 hoặc 2 neutron nhưng trong hạt nhân đều cùng có 1 proton =&gt; Đều thuộc cùng 1 nguyên tố hóa học</a:t>
            </a:r>
          </a:p>
          <a:p>
            <a:pPr algn="l" latinLnBrk="0"/>
            <a:r>
              <a:rPr lang="vi-VN" b="0" i="0" dirty="0">
                <a:solidFill>
                  <a:srgbClr val="333333"/>
                </a:solidFill>
                <a:effectLst/>
                <a:latin typeface="OpenSans"/>
              </a:rPr>
              <a:t>=&gt; Các nguyên tử này đều thuộc về 1 nguyên tố hóa học là Hydrogen</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proton trong hạt nhân chính là số hiệu nguyên tử</a:t>
            </a:r>
          </a:p>
          <a:p>
            <a:pPr algn="l" latinLnBrk="0"/>
            <a:r>
              <a:rPr lang="vi-VN" b="0" i="0" dirty="0">
                <a:solidFill>
                  <a:srgbClr val="333333"/>
                </a:solidFill>
                <a:effectLst/>
                <a:latin typeface="OpenSans"/>
              </a:rPr>
              <a:t>- Số hiệu nguyên tử oxygen là 8</a:t>
            </a:r>
          </a:p>
          <a:p>
            <a:pPr algn="l" latinLnBrk="0"/>
            <a:r>
              <a:rPr lang="vi-VN" b="0" i="0" dirty="0">
                <a:solidFill>
                  <a:srgbClr val="333333"/>
                </a:solidFill>
                <a:effectLst/>
                <a:latin typeface="OpenSans"/>
              </a:rPr>
              <a:t>=&gt; Số proton trong hạt nhân nguyên tử của nguyên tố oxygen là 8</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Tên gọi </a:t>
            </a:r>
            <a:r>
              <a:rPr lang="vi-VN" b="0" i="1" dirty="0">
                <a:solidFill>
                  <a:srgbClr val="333333"/>
                </a:solidFill>
                <a:effectLst/>
                <a:latin typeface="OpenSans"/>
              </a:rPr>
              <a:t>copper</a:t>
            </a:r>
            <a:r>
              <a:rPr lang="vi-VN" b="0" i="0" dirty="0">
                <a:solidFill>
                  <a:srgbClr val="333333"/>
                </a:solidFill>
                <a:effectLst/>
                <a:latin typeface="OpenSans"/>
              </a:rPr>
              <a:t> của đồng có xuất xứ tiếng Latin </a:t>
            </a:r>
            <a:r>
              <a:rPr lang="vi-VN" b="0" i="1" dirty="0">
                <a:solidFill>
                  <a:srgbClr val="333333"/>
                </a:solidFill>
                <a:effectLst/>
                <a:latin typeface="OpenSans"/>
              </a:rPr>
              <a:t>cyprium</a:t>
            </a:r>
            <a:r>
              <a:rPr lang="vi-VN" b="0" i="0" dirty="0">
                <a:solidFill>
                  <a:srgbClr val="333333"/>
                </a:solidFill>
                <a:effectLst/>
                <a:latin typeface="OpenSans"/>
              </a:rPr>
              <a:t>, theo tên hòn đảo Cyprus, đó là hải cảng xuất khẩu đồng quan trọng vào thời xa xưa. Tên gọi sau đó được rút gọn thành </a:t>
            </a:r>
            <a:r>
              <a:rPr lang="vi-VN" b="0" i="1" dirty="0">
                <a:solidFill>
                  <a:srgbClr val="333333"/>
                </a:solidFill>
                <a:effectLst/>
                <a:latin typeface="OpenSans"/>
              </a:rPr>
              <a:t>cuprum</a:t>
            </a:r>
            <a:r>
              <a:rPr lang="vi-VN" b="0" i="0" dirty="0">
                <a:solidFill>
                  <a:srgbClr val="333333"/>
                </a:solidFill>
                <a:effectLst/>
                <a:latin typeface="OpenSans"/>
              </a:rPr>
              <a:t>, đó là gốc gác của kí hiệu nguyên tố Cu của đồng.</a:t>
            </a:r>
          </a:p>
          <a:p>
            <a:pPr algn="l" latinLnBrk="0"/>
            <a:r>
              <a:rPr lang="vi-VN" b="0" i="0" dirty="0">
                <a:solidFill>
                  <a:srgbClr val="333333"/>
                </a:solidFill>
                <a:effectLst/>
                <a:latin typeface="OpenSans"/>
              </a:rPr>
              <a:t>- Tên </a:t>
            </a:r>
            <a:r>
              <a:rPr lang="vi-VN" b="1" i="1" dirty="0">
                <a:solidFill>
                  <a:srgbClr val="333333"/>
                </a:solidFill>
                <a:effectLst/>
                <a:latin typeface="OpenSansBold"/>
              </a:rPr>
              <a:t>nhôm</a:t>
            </a:r>
            <a:r>
              <a:rPr lang="vi-VN" b="0" i="0" dirty="0">
                <a:solidFill>
                  <a:srgbClr val="333333"/>
                </a:solidFill>
                <a:effectLst/>
                <a:latin typeface="OpenSans"/>
              </a:rPr>
              <a:t> có nguồn gốc từ tên cổ của phèn (là kali nhôm sunfat), có tên tiếng anh là aluminum, kí hiệu Al</a:t>
            </a:r>
          </a:p>
          <a:p>
            <a:pPr algn="l" latinLnBrk="0"/>
            <a:r>
              <a:rPr lang="vi-VN" b="0" i="0" dirty="0">
                <a:solidFill>
                  <a:srgbClr val="333333"/>
                </a:solidFill>
                <a:effectLst/>
                <a:latin typeface="OpenSans"/>
              </a:rPr>
              <a:t>- </a:t>
            </a:r>
            <a:r>
              <a:rPr lang="vi-VN" b="0" i="1" dirty="0">
                <a:solidFill>
                  <a:srgbClr val="333333"/>
                </a:solidFill>
                <a:effectLst/>
                <a:latin typeface="OpenSans"/>
              </a:rPr>
              <a:t>Iron (sắt)</a:t>
            </a:r>
            <a:r>
              <a:rPr lang="vi-VN" b="0" i="0" dirty="0">
                <a:solidFill>
                  <a:srgbClr val="333333"/>
                </a:solidFill>
                <a:effectLst/>
                <a:latin typeface="OpenSans"/>
              </a:rPr>
              <a:t> là một từ Anglo-Saxon. Kí hiệu hóa học cho sắt - Fe, có xuất xứ Latin từ </a:t>
            </a:r>
            <a:r>
              <a:rPr lang="vi-VN" b="0" i="1" dirty="0">
                <a:solidFill>
                  <a:srgbClr val="333333"/>
                </a:solidFill>
                <a:effectLst/>
                <a:latin typeface="OpenSans"/>
              </a:rPr>
              <a:t>ferrum</a:t>
            </a:r>
            <a:r>
              <a:rPr lang="vi-VN" b="0" i="0" dirty="0">
                <a:solidFill>
                  <a:srgbClr val="333333"/>
                </a:solidFill>
                <a:effectLst/>
                <a:latin typeface="OpenSans"/>
              </a:rPr>
              <a:t>, nghĩa là kim loại.</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328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075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63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8902903-186A-4BCE-973F-143E4F974B17}" type="slidenum">
              <a:rPr lang="zh-CN" altLang="en-US" smtClean="0"/>
              <a:t>‹#›</a:t>
            </a:fld>
            <a:endParaRPr lang="zh-CN" altLang="en-US"/>
          </a:p>
        </p:txBody>
      </p:sp>
      <p:sp>
        <p:nvSpPr>
          <p:cNvPr id="11" name="TextBox 10"/>
          <p:cNvSpPr txBox="1"/>
          <p:nvPr userDrawn="1"/>
        </p:nvSpPr>
        <p:spPr>
          <a:xfrm>
            <a:off x="1907704" y="6760685"/>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3802464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fld id="{E263E0AF-7A66-47A0-915C-302A25371585}" type="datetimeFigureOut">
              <a:rPr lang="zh-CN" altLang="en-US" smtClean="0"/>
              <a:t>2023/10/16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fld id="{58902903-186A-4BCE-973F-143E4F974B17}" type="slidenum">
              <a:rPr lang="zh-CN" altLang="en-US" smtClean="0"/>
              <a:t>‹#›</a:t>
            </a:fld>
            <a:endParaRPr lang="zh-CN" altLang="en-US"/>
          </a:p>
        </p:txBody>
      </p:sp>
      <p:sp>
        <p:nvSpPr>
          <p:cNvPr id="15" name="矩形 14"/>
          <p:cNvSpPr/>
          <p:nvPr userDrawn="1">
            <p:custDataLst>
              <p:tags r:id="rId14"/>
            </p:custDataLst>
          </p:nvPr>
        </p:nvSpPr>
        <p:spPr>
          <a:xfrm>
            <a:off x="-25400000" y="-25400000"/>
            <a:ext cx="0" cy="0"/>
          </a:xfrm>
          <a:prstGeom prst="rect">
            <a:avLst/>
          </a:prstGeom>
          <a:gradFill>
            <a:gsLst>
              <a:gs pos="0">
                <a:srgbClr val="FEA361"/>
              </a:gs>
              <a:gs pos="100000">
                <a:srgbClr val="D82761"/>
              </a:gs>
            </a:gsLst>
            <a:lin ang="54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16" name="矩形 15"/>
          <p:cNvSpPr/>
          <p:nvPr userDrawn="1">
            <p:custDataLst>
              <p:tags r:id="rId15"/>
            </p:custDataLst>
          </p:nvPr>
        </p:nvSpPr>
        <p:spPr>
          <a:xfrm>
            <a:off x="37592000" y="32258000"/>
            <a:ext cx="0" cy="0"/>
          </a:xfrm>
          <a:prstGeom prst="rect">
            <a:avLst/>
          </a:prstGeom>
          <a:gradFill>
            <a:gsLst>
              <a:gs pos="0">
                <a:srgbClr val="FEA361"/>
              </a:gs>
              <a:gs pos="100000">
                <a:srgbClr val="D82761"/>
              </a:gs>
            </a:gsLst>
            <a:lin ang="54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160号-檀宋" panose="00000500000000000000" charset="-122"/>
              <a:ea typeface="字魂160号-檀宋" panose="00000500000000000000" charset="-122"/>
              <a:cs typeface="字魂160号-檀宋" panose="000005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160号-檀宋" panose="00000500000000000000" charset="-122"/>
          <a:ea typeface="字魂160号-檀宋" panose="00000500000000000000" charset="-122"/>
          <a:cs typeface="字魂160号-檀宋"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60号-檀宋" panose="00000500000000000000" charset="-122"/>
          <a:ea typeface="字魂160号-檀宋" panose="00000500000000000000" charset="-122"/>
          <a:cs typeface="字魂160号-檀宋"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60号-檀宋" panose="00000500000000000000" charset="-122"/>
          <a:ea typeface="字魂160号-檀宋" panose="00000500000000000000" charset="-122"/>
          <a:cs typeface="字魂160号-檀宋"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60号-檀宋" panose="00000500000000000000" charset="-122"/>
          <a:ea typeface="字魂160号-檀宋" panose="00000500000000000000" charset="-122"/>
          <a:cs typeface="字魂160号-檀宋"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0号-檀宋" panose="00000500000000000000" charset="-122"/>
          <a:ea typeface="字魂160号-檀宋" panose="00000500000000000000" charset="-122"/>
          <a:cs typeface="字魂160号-檀宋"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0号-檀宋" panose="00000500000000000000" charset="-122"/>
          <a:ea typeface="字魂160号-檀宋" panose="00000500000000000000" charset="-122"/>
          <a:cs typeface="字魂160号-檀宋"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7722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xml"/><Relationship Id="rId7" Type="http://schemas.openxmlformats.org/officeDocument/2006/relationships/notesSlide" Target="../notesSlides/notesSlid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3"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0" name="圆: 空心 29"/>
          <p:cNvSpPr/>
          <p:nvPr/>
        </p:nvSpPr>
        <p:spPr>
          <a:xfrm>
            <a:off x="-3844127" y="471471"/>
            <a:ext cx="9754775" cy="9754775"/>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4" name="椭圆 3"/>
          <p:cNvSpPr/>
          <p:nvPr/>
        </p:nvSpPr>
        <p:spPr>
          <a:xfrm>
            <a:off x="-1816937" y="2682328"/>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1539433" y="729205"/>
            <a:ext cx="636608" cy="636608"/>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椭圆 8"/>
          <p:cNvSpPr/>
          <p:nvPr/>
        </p:nvSpPr>
        <p:spPr>
          <a:xfrm rot="16591078">
            <a:off x="2768278" y="2624454"/>
            <a:ext cx="433191" cy="433191"/>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 name="椭圆 9"/>
          <p:cNvSpPr/>
          <p:nvPr/>
        </p:nvSpPr>
        <p:spPr>
          <a:xfrm rot="16591078">
            <a:off x="4918809" y="3330603"/>
            <a:ext cx="196795" cy="19679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 name="椭圆 10"/>
          <p:cNvSpPr/>
          <p:nvPr/>
        </p:nvSpPr>
        <p:spPr>
          <a:xfrm rot="16591078">
            <a:off x="4156393" y="5988777"/>
            <a:ext cx="259196" cy="259196"/>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椭圆 11"/>
          <p:cNvSpPr/>
          <p:nvPr/>
        </p:nvSpPr>
        <p:spPr>
          <a:xfrm>
            <a:off x="5269546" y="5034954"/>
            <a:ext cx="505240" cy="50524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椭圆 13"/>
          <p:cNvSpPr/>
          <p:nvPr/>
        </p:nvSpPr>
        <p:spPr>
          <a:xfrm>
            <a:off x="9884780" y="-789927"/>
            <a:ext cx="1976333" cy="197633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9" name="椭圆 18"/>
          <p:cNvSpPr/>
          <p:nvPr/>
        </p:nvSpPr>
        <p:spPr>
          <a:xfrm rot="9216396">
            <a:off x="4436808" y="417991"/>
            <a:ext cx="1123173" cy="112317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9" name="椭圆 28"/>
          <p:cNvSpPr/>
          <p:nvPr/>
        </p:nvSpPr>
        <p:spPr>
          <a:xfrm rot="16374775">
            <a:off x="11874832" y="6500321"/>
            <a:ext cx="553953" cy="55395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4" name="标题 1">
            <a:extLst>
              <a:ext uri="{FF2B5EF4-FFF2-40B4-BE49-F238E27FC236}">
                <a16:creationId xmlns:a16="http://schemas.microsoft.com/office/drawing/2014/main" id="{10314FE7-4E20-43D5-A0AC-87A9F793263B}"/>
              </a:ext>
            </a:extLst>
          </p:cNvPr>
          <p:cNvSpPr txBox="1">
            <a:spLocks/>
          </p:cNvSpPr>
          <p:nvPr/>
        </p:nvSpPr>
        <p:spPr>
          <a:xfrm>
            <a:off x="4685433" y="2220319"/>
            <a:ext cx="8321398" cy="27924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NGUYÊN TỐ HÓA HỌC</a:t>
            </a:r>
            <a:endParaRPr lang="zh-CN" altLang="en-US" sz="8000" b="1"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sp>
        <p:nvSpPr>
          <p:cNvPr id="35" name="Rounded Rectangle 7">
            <a:extLst>
              <a:ext uri="{FF2B5EF4-FFF2-40B4-BE49-F238E27FC236}">
                <a16:creationId xmlns:a16="http://schemas.microsoft.com/office/drawing/2014/main" id="{82A65DB2-AEBD-468D-B18C-9A45D9D2142F}"/>
              </a:ext>
            </a:extLst>
          </p:cNvPr>
          <p:cNvSpPr/>
          <p:nvPr/>
        </p:nvSpPr>
        <p:spPr>
          <a:xfrm>
            <a:off x="7253130" y="1646347"/>
            <a:ext cx="3197535" cy="8036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i="1" dirty="0" err="1">
                <a:solidFill>
                  <a:schemeClr val="accent6"/>
                </a:solidFill>
                <a:latin typeface="Arial" panose="020B0604020202020204" pitchFamily="34" charset="0"/>
                <a:cs typeface="Arial" panose="020B0604020202020204" pitchFamily="34" charset="0"/>
              </a:rPr>
              <a:t>Bài</a:t>
            </a:r>
            <a:r>
              <a:rPr lang="en-US" altLang="zh-CN" sz="6000" b="1" i="1" dirty="0">
                <a:solidFill>
                  <a:schemeClr val="accent6"/>
                </a:solidFill>
                <a:latin typeface="Arial" panose="020B0604020202020204" pitchFamily="34" charset="0"/>
                <a:cs typeface="Arial" panose="020B0604020202020204" pitchFamily="34" charset="0"/>
              </a:rPr>
              <a:t> 3:</a:t>
            </a:r>
            <a:endParaRPr lang="ko-KR" altLang="en-US" sz="6000" b="1" i="1" dirty="0">
              <a:solidFill>
                <a:schemeClr val="accent6"/>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737C2F3-C731-40DC-8C0C-82C8EF060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341" y="-491862"/>
            <a:ext cx="1550519" cy="1550519"/>
          </a:xfrm>
          <a:prstGeom prst="rect">
            <a:avLst/>
          </a:prstGeom>
        </p:spPr>
      </p:pic>
      <p:pic>
        <p:nvPicPr>
          <p:cNvPr id="37" name="Picture 36">
            <a:extLst>
              <a:ext uri="{FF2B5EF4-FFF2-40B4-BE49-F238E27FC236}">
                <a16:creationId xmlns:a16="http://schemas.microsoft.com/office/drawing/2014/main" id="{B78A5433-F57B-4837-8BE2-A9CD3776A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3827041"/>
            <a:ext cx="3371934" cy="3371934"/>
          </a:xfrm>
          <a:prstGeom prst="rect">
            <a:avLst/>
          </a:prstGeom>
        </p:spPr>
      </p:pic>
      <p:pic>
        <p:nvPicPr>
          <p:cNvPr id="38" name="Picture 37">
            <a:extLst>
              <a:ext uri="{FF2B5EF4-FFF2-40B4-BE49-F238E27FC236}">
                <a16:creationId xmlns:a16="http://schemas.microsoft.com/office/drawing/2014/main" id="{454D6F3E-3CC2-44C7-82D8-A27668390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5184" y="5275068"/>
            <a:ext cx="1210824" cy="1210824"/>
          </a:xfrm>
          <a:prstGeom prst="rect">
            <a:avLst/>
          </a:prstGeom>
        </p:spPr>
      </p:pic>
      <p:pic>
        <p:nvPicPr>
          <p:cNvPr id="39" name="Picture 38">
            <a:extLst>
              <a:ext uri="{FF2B5EF4-FFF2-40B4-BE49-F238E27FC236}">
                <a16:creationId xmlns:a16="http://schemas.microsoft.com/office/drawing/2014/main" id="{51146F58-565A-4CB5-A961-717769BEFF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294" y="1113794"/>
            <a:ext cx="1366008" cy="1366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4.79167E-6 0 L -4.79167E-6 -0.07222 " pathEditMode="relative" rAng="0" ptsTypes="AA">
                                      <p:cBhvr>
                                        <p:cTn id="16" dur="250" accel="50000" decel="50000" autoRev="1" fill="hold">
                                          <p:stCondLst>
                                            <p:cond delay="0"/>
                                          </p:stCondLst>
                                        </p:cTn>
                                        <p:tgtEl>
                                          <p:spTgt spid="34"/>
                                        </p:tgtEl>
                                        <p:attrNameLst>
                                          <p:attrName>ppt_x</p:attrName>
                                          <p:attrName>ppt_y</p:attrName>
                                        </p:attrNameLst>
                                      </p:cBhvr>
                                      <p:rCtr x="0" y="-3611"/>
                                    </p:animMotion>
                                    <p:animRot by="1500000">
                                      <p:cBhvr>
                                        <p:cTn id="17" dur="125" fill="hold">
                                          <p:stCondLst>
                                            <p:cond delay="0"/>
                                          </p:stCondLst>
                                        </p:cTn>
                                        <p:tgtEl>
                                          <p:spTgt spid="34"/>
                                        </p:tgtEl>
                                        <p:attrNameLst>
                                          <p:attrName>r</p:attrName>
                                        </p:attrNameLst>
                                      </p:cBhvr>
                                    </p:animRot>
                                    <p:animRot by="-1500000">
                                      <p:cBhvr>
                                        <p:cTn id="18" dur="125" fill="hold">
                                          <p:stCondLst>
                                            <p:cond delay="125"/>
                                          </p:stCondLst>
                                        </p:cTn>
                                        <p:tgtEl>
                                          <p:spTgt spid="34"/>
                                        </p:tgtEl>
                                        <p:attrNameLst>
                                          <p:attrName>r</p:attrName>
                                        </p:attrNameLst>
                                      </p:cBhvr>
                                    </p:animRot>
                                    <p:animRot by="-1500000">
                                      <p:cBhvr>
                                        <p:cTn id="19" dur="125" fill="hold">
                                          <p:stCondLst>
                                            <p:cond delay="250"/>
                                          </p:stCondLst>
                                        </p:cTn>
                                        <p:tgtEl>
                                          <p:spTgt spid="34"/>
                                        </p:tgtEl>
                                        <p:attrNameLst>
                                          <p:attrName>r</p:attrName>
                                        </p:attrNameLst>
                                      </p:cBhvr>
                                    </p:animRot>
                                    <p:animRot by="1500000">
                                      <p:cBhvr>
                                        <p:cTn id="20" dur="125" fill="hold">
                                          <p:stCondLst>
                                            <p:cond delay="375"/>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任意多边形: 形状 40"/>
          <p:cNvSpPr/>
          <p:nvPr/>
        </p:nvSpPr>
        <p:spPr>
          <a:xfrm rot="2710336">
            <a:off x="337750" y="-2035305"/>
            <a:ext cx="5015490" cy="5015490"/>
          </a:xfrm>
          <a:custGeom>
            <a:avLst/>
            <a:gdLst>
              <a:gd name="connsiteX0" fmla="*/ 302983 w 5015490"/>
              <a:gd name="connsiteY0" fmla="*/ 302982 h 5015490"/>
              <a:gd name="connsiteX1" fmla="*/ 1034445 w 5015490"/>
              <a:gd name="connsiteY1" fmla="*/ 0 h 5015490"/>
              <a:gd name="connsiteX2" fmla="*/ 3981045 w 5015490"/>
              <a:gd name="connsiteY2" fmla="*/ 0 h 5015490"/>
              <a:gd name="connsiteX3" fmla="*/ 5015490 w 5015490"/>
              <a:gd name="connsiteY3" fmla="*/ 1034445 h 5015490"/>
              <a:gd name="connsiteX4" fmla="*/ 5015490 w 5015490"/>
              <a:gd name="connsiteY4" fmla="*/ 3981045 h 5015490"/>
              <a:gd name="connsiteX5" fmla="*/ 3981045 w 5015490"/>
              <a:gd name="connsiteY5" fmla="*/ 5015490 h 5015490"/>
              <a:gd name="connsiteX6" fmla="*/ 1034445 w 5015490"/>
              <a:gd name="connsiteY6" fmla="*/ 5015490 h 5015490"/>
              <a:gd name="connsiteX7" fmla="*/ 0 w 5015490"/>
              <a:gd name="connsiteY7" fmla="*/ 3981045 h 5015490"/>
              <a:gd name="connsiteX8" fmla="*/ 0 w 5015490"/>
              <a:gd name="connsiteY8" fmla="*/ 1034445 h 5015490"/>
              <a:gd name="connsiteX9" fmla="*/ 302983 w 5015490"/>
              <a:gd name="connsiteY9" fmla="*/ 302982 h 5015490"/>
              <a:gd name="connsiteX10" fmla="*/ 545889 w 5015490"/>
              <a:gd name="connsiteY10" fmla="*/ 545890 h 5015490"/>
              <a:gd name="connsiteX11" fmla="*/ 276287 w 5015490"/>
              <a:gd name="connsiteY11" fmla="*/ 1196765 h 5015490"/>
              <a:gd name="connsiteX12" fmla="*/ 276288 w 5015490"/>
              <a:gd name="connsiteY12" fmla="*/ 3818725 h 5015490"/>
              <a:gd name="connsiteX13" fmla="*/ 1196764 w 5015490"/>
              <a:gd name="connsiteY13" fmla="*/ 4739201 h 5015490"/>
              <a:gd name="connsiteX14" fmla="*/ 3818724 w 5015490"/>
              <a:gd name="connsiteY14" fmla="*/ 4739201 h 5015490"/>
              <a:gd name="connsiteX15" fmla="*/ 4739200 w 5015490"/>
              <a:gd name="connsiteY15" fmla="*/ 3818725 h 5015490"/>
              <a:gd name="connsiteX16" fmla="*/ 4739200 w 5015490"/>
              <a:gd name="connsiteY16" fmla="*/ 1196764 h 5015490"/>
              <a:gd name="connsiteX17" fmla="*/ 3818723 w 5015490"/>
              <a:gd name="connsiteY17" fmla="*/ 276289 h 5015490"/>
              <a:gd name="connsiteX18" fmla="*/ 1196764 w 5015490"/>
              <a:gd name="connsiteY18" fmla="*/ 276289 h 5015490"/>
              <a:gd name="connsiteX19" fmla="*/ 545889 w 5015490"/>
              <a:gd name="connsiteY19" fmla="*/ 545890 h 5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5490" h="5015490">
                <a:moveTo>
                  <a:pt x="302983" y="302982"/>
                </a:moveTo>
                <a:cubicBezTo>
                  <a:pt x="490180" y="115784"/>
                  <a:pt x="748791" y="0"/>
                  <a:pt x="1034445" y="0"/>
                </a:cubicBezTo>
                <a:lnTo>
                  <a:pt x="3981045" y="0"/>
                </a:lnTo>
                <a:cubicBezTo>
                  <a:pt x="4552354" y="0"/>
                  <a:pt x="5015490" y="463137"/>
                  <a:pt x="5015490" y="1034445"/>
                </a:cubicBezTo>
                <a:lnTo>
                  <a:pt x="5015490" y="3981045"/>
                </a:lnTo>
                <a:cubicBezTo>
                  <a:pt x="5015490" y="4552353"/>
                  <a:pt x="4552353" y="5015490"/>
                  <a:pt x="3981045" y="5015490"/>
                </a:cubicBezTo>
                <a:lnTo>
                  <a:pt x="1034445" y="5015490"/>
                </a:lnTo>
                <a:cubicBezTo>
                  <a:pt x="463137" y="5015490"/>
                  <a:pt x="0" y="4552353"/>
                  <a:pt x="0" y="3981045"/>
                </a:cubicBezTo>
                <a:lnTo>
                  <a:pt x="0" y="1034445"/>
                </a:lnTo>
                <a:cubicBezTo>
                  <a:pt x="0" y="748791"/>
                  <a:pt x="115785" y="490180"/>
                  <a:pt x="302983" y="302982"/>
                </a:cubicBezTo>
                <a:close/>
                <a:moveTo>
                  <a:pt x="545889" y="545890"/>
                </a:moveTo>
                <a:cubicBezTo>
                  <a:pt x="379315" y="712464"/>
                  <a:pt x="276288" y="942583"/>
                  <a:pt x="276287" y="1196765"/>
                </a:cubicBezTo>
                <a:lnTo>
                  <a:pt x="276288" y="3818725"/>
                </a:lnTo>
                <a:cubicBezTo>
                  <a:pt x="276288" y="4327090"/>
                  <a:pt x="688399" y="4739201"/>
                  <a:pt x="1196764" y="4739201"/>
                </a:cubicBezTo>
                <a:lnTo>
                  <a:pt x="3818724" y="4739201"/>
                </a:lnTo>
                <a:cubicBezTo>
                  <a:pt x="4327089" y="4739201"/>
                  <a:pt x="4739199" y="4327090"/>
                  <a:pt x="4739200" y="3818725"/>
                </a:cubicBezTo>
                <a:lnTo>
                  <a:pt x="4739200" y="1196764"/>
                </a:lnTo>
                <a:cubicBezTo>
                  <a:pt x="4739200" y="688400"/>
                  <a:pt x="4327089" y="276289"/>
                  <a:pt x="3818723" y="276289"/>
                </a:cubicBezTo>
                <a:lnTo>
                  <a:pt x="1196764" y="276289"/>
                </a:lnTo>
                <a:cubicBezTo>
                  <a:pt x="942581" y="276289"/>
                  <a:pt x="712462" y="379317"/>
                  <a:pt x="545889" y="545890"/>
                </a:cubicBezTo>
                <a:close/>
              </a:path>
            </a:pathLst>
          </a:custGeom>
          <a:gradFill flip="none" rotWithShape="0">
            <a:gsLst>
              <a:gs pos="0">
                <a:srgbClr val="FEA361"/>
              </a:gs>
              <a:gs pos="100000">
                <a:srgbClr val="D82761"/>
              </a:gs>
            </a:gsLst>
            <a:lin ang="5400000" scaled="1"/>
            <a:tileRect/>
          </a:gradFill>
          <a:ln>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 name="任意多边形: 形状 68"/>
          <p:cNvSpPr/>
          <p:nvPr/>
        </p:nvSpPr>
        <p:spPr>
          <a:xfrm rot="19189133">
            <a:off x="198660" y="2849311"/>
            <a:ext cx="970938" cy="970937"/>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1" name="任意多边形: 形状 70"/>
          <p:cNvSpPr/>
          <p:nvPr/>
        </p:nvSpPr>
        <p:spPr>
          <a:xfrm rot="2710336">
            <a:off x="5145410" y="1959713"/>
            <a:ext cx="572392" cy="572392"/>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任意多边形: 形状 18"/>
          <p:cNvSpPr/>
          <p:nvPr/>
        </p:nvSpPr>
        <p:spPr>
          <a:xfrm rot="19189133">
            <a:off x="2533645" y="4243069"/>
            <a:ext cx="970938" cy="970937"/>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TextBox 20"/>
          <p:cNvSpPr txBox="1"/>
          <p:nvPr/>
        </p:nvSpPr>
        <p:spPr>
          <a:xfrm>
            <a:off x="144123"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
        <p:nvSpPr>
          <p:cNvPr id="22" name="文本框 13">
            <a:extLst>
              <a:ext uri="{FF2B5EF4-FFF2-40B4-BE49-F238E27FC236}">
                <a16:creationId xmlns:a16="http://schemas.microsoft.com/office/drawing/2014/main" id="{66D5CEA4-775C-4860-9302-60E3853A8296}"/>
              </a:ext>
            </a:extLst>
          </p:cNvPr>
          <p:cNvSpPr txBox="1"/>
          <p:nvPr/>
        </p:nvSpPr>
        <p:spPr>
          <a:xfrm>
            <a:off x="1093755" y="696961"/>
            <a:ext cx="3528369"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kern="0" dirty="0">
                <a:ln w="0">
                  <a:noFill/>
                </a:ln>
                <a:solidFill>
                  <a:srgbClr val="FF0000"/>
                </a:solidFill>
                <a:latin typeface="Arial" panose="020B0604020202020204" pitchFamily="34" charset="0"/>
                <a:cs typeface="Arial" panose="020B0604020202020204" pitchFamily="34" charset="0"/>
                <a:sym typeface="+mn-lt"/>
              </a:rPr>
              <a:t>LUYỆN TẬP</a:t>
            </a:r>
            <a:endParaRPr kumimoji="0" lang="en-US" altLang="zh-CN" sz="4400" b="1" i="0" u="none" strike="noStrike" kern="0" cap="none" spc="0" normalizeH="0" baseline="0" noProof="0" dirty="0">
              <a:ln w="0">
                <a:noFill/>
              </a:ln>
              <a:solidFill>
                <a:srgbClr val="FF0000"/>
              </a:solidFill>
              <a:effectLst/>
              <a:uLnTx/>
              <a:uFillTx/>
              <a:latin typeface="Arial" panose="020B0604020202020204" pitchFamily="34" charset="0"/>
              <a:cs typeface="Arial" panose="020B0604020202020204" pitchFamily="34" charset="0"/>
              <a:sym typeface="+mn-lt"/>
            </a:endParaRPr>
          </a:p>
        </p:txBody>
      </p:sp>
      <p:sp>
        <p:nvSpPr>
          <p:cNvPr id="23" name="TextBox 22">
            <a:extLst>
              <a:ext uri="{FF2B5EF4-FFF2-40B4-BE49-F238E27FC236}">
                <a16:creationId xmlns:a16="http://schemas.microsoft.com/office/drawing/2014/main" id="{AA285E73-C745-4FF1-A056-4C288C5971FA}"/>
              </a:ext>
            </a:extLst>
          </p:cNvPr>
          <p:cNvSpPr txBox="1"/>
          <p:nvPr/>
        </p:nvSpPr>
        <p:spPr>
          <a:xfrm>
            <a:off x="4622124" y="2776190"/>
            <a:ext cx="6697578" cy="286232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0" i="0" dirty="0">
                <a:solidFill>
                  <a:srgbClr val="FFFF00"/>
                </a:solidFill>
                <a:effectLst/>
                <a:latin typeface="Arial" panose="020B0604020202020204" pitchFamily="34" charset="0"/>
                <a:cs typeface="Arial" panose="020B0604020202020204" pitchFamily="34" charset="0"/>
              </a:rPr>
              <a:t>Hãy tìm hiểu và thảo luận nhóm về nguồn gốc tên gọi của một số nguyên tố có nhiều ứng dụng trong cuộc sống như copper, iron và aluminium</a:t>
            </a:r>
            <a:endParaRPr lang="vi-VN" sz="3600" dirty="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750" fill="hold"/>
                                        <p:tgtEl>
                                          <p:spTgt spid="69"/>
                                        </p:tgtEl>
                                        <p:attrNameLst>
                                          <p:attrName>ppt_x</p:attrName>
                                        </p:attrNameLst>
                                      </p:cBhvr>
                                      <p:tavLst>
                                        <p:tav tm="0">
                                          <p:val>
                                            <p:strVal val="0-#ppt_w/2"/>
                                          </p:val>
                                        </p:tav>
                                        <p:tav tm="100000">
                                          <p:val>
                                            <p:strVal val="#ppt_x"/>
                                          </p:val>
                                        </p:tav>
                                      </p:tavLst>
                                    </p:anim>
                                    <p:anim calcmode="lin" valueType="num">
                                      <p:cBhvr additive="base">
                                        <p:cTn id="12" dur="75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750" fill="hold"/>
                                        <p:tgtEl>
                                          <p:spTgt spid="71"/>
                                        </p:tgtEl>
                                        <p:attrNameLst>
                                          <p:attrName>ppt_x</p:attrName>
                                        </p:attrNameLst>
                                      </p:cBhvr>
                                      <p:tavLst>
                                        <p:tav tm="0">
                                          <p:val>
                                            <p:strVal val="0-#ppt_w/2"/>
                                          </p:val>
                                        </p:tav>
                                        <p:tav tm="100000">
                                          <p:val>
                                            <p:strVal val="#ppt_x"/>
                                          </p:val>
                                        </p:tav>
                                      </p:tavLst>
                                    </p:anim>
                                    <p:anim calcmode="lin" valueType="num">
                                      <p:cBhvr additive="base">
                                        <p:cTn id="16" dur="750" fill="hold"/>
                                        <p:tgtEl>
                                          <p:spTgt spid="7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0-#ppt_w/2"/>
                                          </p:val>
                                        </p:tav>
                                        <p:tav tm="100000">
                                          <p:val>
                                            <p:strVal val="#ppt_x"/>
                                          </p:val>
                                        </p:tav>
                                      </p:tavLst>
                                    </p:anim>
                                    <p:anim calcmode="lin" valueType="num">
                                      <p:cBhvr additive="base">
                                        <p:cTn id="20" dur="750" fill="hold"/>
                                        <p:tgtEl>
                                          <p:spTgt spid="19"/>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9" grpId="0" animBg="1"/>
      <p:bldP spid="71" grpId="0" animBg="1"/>
      <p:bldP spid="19"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矩形 31"/>
          <p:cNvSpPr/>
          <p:nvPr>
            <p:custDataLst>
              <p:tags r:id="rId1"/>
            </p:custDataLst>
          </p:nvPr>
        </p:nvSpPr>
        <p:spPr>
          <a:xfrm>
            <a:off x="10272054" y="0"/>
            <a:ext cx="1919946" cy="6869763"/>
          </a:xfrm>
          <a:prstGeom prst="rect">
            <a:avLst/>
          </a:prstGeom>
          <a:gradFill>
            <a:gsLst>
              <a:gs pos="0">
                <a:srgbClr val="FEA361"/>
              </a:gs>
              <a:gs pos="100000">
                <a:srgbClr val="D82761"/>
              </a:gs>
            </a:gsLst>
            <a:lin ang="2400000" scaled="0"/>
          </a:gradFill>
          <a:ln>
            <a:no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defRPr/>
            </a:pPr>
            <a:r>
              <a:rPr lang="en-US" altLang="zh-CN" sz="3600" b="1" dirty="0">
                <a:solidFill>
                  <a:schemeClr val="bg1"/>
                </a:solidFill>
                <a:latin typeface="Arial" panose="020B0604020202020204" pitchFamily="34" charset="0"/>
                <a:cs typeface="Arial" panose="020B0604020202020204" pitchFamily="34" charset="0"/>
                <a:sym typeface="+mn-lt"/>
              </a:rPr>
              <a:t>2. </a:t>
            </a:r>
          </a:p>
          <a:p>
            <a:pPr algn="ctr">
              <a:defRPr/>
            </a:pPr>
            <a:r>
              <a:rPr lang="en-US" altLang="zh-CN" sz="3600" b="1" dirty="0" err="1">
                <a:solidFill>
                  <a:schemeClr val="bg1"/>
                </a:solidFill>
                <a:latin typeface="Arial" panose="020B0604020202020204" pitchFamily="34" charset="0"/>
                <a:cs typeface="Arial" panose="020B0604020202020204" pitchFamily="34" charset="0"/>
                <a:sym typeface="+mn-lt"/>
              </a:rPr>
              <a:t>Kí</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hiệu</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của</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nguyên</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tố</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hóa</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học</a:t>
            </a:r>
            <a:endParaRPr lang="en-US" altLang="zh-CN" sz="3600" dirty="0">
              <a:solidFill>
                <a:schemeClr val="bg1"/>
              </a:solidFill>
              <a:latin typeface="Arial" panose="020B0604020202020204" pitchFamily="34" charset="0"/>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 name="Rectangle 5">
            <a:extLst>
              <a:ext uri="{FF2B5EF4-FFF2-40B4-BE49-F238E27FC236}">
                <a16:creationId xmlns:a16="http://schemas.microsoft.com/office/drawing/2014/main" id="{F24D21D0-120B-47D5-8745-90E02C43141F}"/>
              </a:ext>
            </a:extLst>
          </p:cNvPr>
          <p:cNvSpPr/>
          <p:nvPr/>
        </p:nvSpPr>
        <p:spPr>
          <a:xfrm>
            <a:off x="-61839" y="345372"/>
            <a:ext cx="10475497" cy="689313"/>
          </a:xfrm>
          <a:prstGeom prst="rect">
            <a:avLst/>
          </a:prstGeom>
          <a:noFill/>
          <a:ln w="9525">
            <a:noFill/>
          </a:ln>
        </p:spPr>
        <p:txBody>
          <a:bodyPr/>
          <a:lstStyle/>
          <a:p>
            <a:pPr marL="342900" indent="-342900">
              <a:spcBef>
                <a:spcPct val="20000"/>
              </a:spcBef>
            </a:pPr>
            <a:r>
              <a:rPr sz="2800" i="1" dirty="0">
                <a:latin typeface="Arial" panose="020B0604020202020204" pitchFamily="34" charset="0"/>
                <a:cs typeface="Arial" panose="020B0604020202020204" pitchFamily="34" charset="0"/>
              </a:rPr>
              <a:t>    Mỗi nguyên tố hoá học được biểu diễn bằng 1 kí hiệu hoá học</a:t>
            </a:r>
            <a:r>
              <a:rPr sz="2800" dirty="0">
                <a:latin typeface="Arial" panose="020B0604020202020204" pitchFamily="34" charset="0"/>
                <a:cs typeface="Arial" panose="020B0604020202020204" pitchFamily="34" charset="0"/>
              </a:rPr>
              <a:t> </a:t>
            </a:r>
          </a:p>
        </p:txBody>
      </p:sp>
      <p:sp>
        <p:nvSpPr>
          <p:cNvPr id="6" name="Text Box 6">
            <a:extLst>
              <a:ext uri="{FF2B5EF4-FFF2-40B4-BE49-F238E27FC236}">
                <a16:creationId xmlns:a16="http://schemas.microsoft.com/office/drawing/2014/main" id="{7017B877-941E-4E8C-B468-7243A87792A7}"/>
              </a:ext>
            </a:extLst>
          </p:cNvPr>
          <p:cNvSpPr txBox="1"/>
          <p:nvPr/>
        </p:nvSpPr>
        <p:spPr>
          <a:xfrm>
            <a:off x="813212" y="1174396"/>
            <a:ext cx="7750187"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dirty="0">
                <a:solidFill>
                  <a:srgbClr val="7030A0"/>
                </a:solidFill>
                <a:latin typeface="Arial" panose="020B0604020202020204" pitchFamily="34" charset="0"/>
                <a:cs typeface="Arial" panose="020B0604020202020204" pitchFamily="34" charset="0"/>
              </a:rPr>
              <a:t>* </a:t>
            </a:r>
            <a:r>
              <a:rPr sz="2800" dirty="0" err="1">
                <a:solidFill>
                  <a:srgbClr val="7030A0"/>
                </a:solidFill>
                <a:latin typeface="Arial" panose="020B0604020202020204" pitchFamily="34" charset="0"/>
                <a:cs typeface="Arial" panose="020B0604020202020204" pitchFamily="34" charset="0"/>
              </a:rPr>
              <a:t>Cách</a:t>
            </a:r>
            <a:r>
              <a:rPr sz="2800" dirty="0">
                <a:solidFill>
                  <a:srgbClr val="7030A0"/>
                </a:solidFill>
                <a:latin typeface="Arial" panose="020B0604020202020204" pitchFamily="34" charset="0"/>
                <a:cs typeface="Arial" panose="020B0604020202020204" pitchFamily="34" charset="0"/>
              </a:rPr>
              <a:t> viết  </a:t>
            </a:r>
          </a:p>
          <a:p>
            <a:r>
              <a:rPr lang="vi-VN" sz="2800" dirty="0">
                <a:solidFill>
                  <a:srgbClr val="7030A0"/>
                </a:solidFill>
                <a:latin typeface="Arial" panose="020B0604020202020204" pitchFamily="34" charset="0"/>
                <a:cs typeface="Arial" panose="020B0604020202020204" pitchFamily="34" charset="0"/>
              </a:rPr>
              <a:t>-</a:t>
            </a:r>
            <a:r>
              <a:rPr sz="2800" dirty="0">
                <a:solidFill>
                  <a:srgbClr val="7030A0"/>
                </a:solidFill>
                <a:latin typeface="Arial" panose="020B0604020202020204" pitchFamily="34" charset="0"/>
                <a:cs typeface="Arial" panose="020B0604020202020204" pitchFamily="34" charset="0"/>
              </a:rPr>
              <a:t> Chữ cái đầu viết in hoa</a:t>
            </a:r>
          </a:p>
          <a:p>
            <a:r>
              <a:rPr lang="vi-VN" sz="2800" dirty="0">
                <a:solidFill>
                  <a:srgbClr val="7030A0"/>
                </a:solidFill>
                <a:latin typeface="Arial" panose="020B0604020202020204" pitchFamily="34" charset="0"/>
                <a:cs typeface="Arial" panose="020B0604020202020204" pitchFamily="34" charset="0"/>
              </a:rPr>
              <a:t>-</a:t>
            </a:r>
            <a:r>
              <a:rPr sz="2800" dirty="0">
                <a:solidFill>
                  <a:srgbClr val="7030A0"/>
                </a:solidFill>
                <a:latin typeface="Arial" panose="020B0604020202020204" pitchFamily="34" charset="0"/>
                <a:cs typeface="Arial" panose="020B0604020202020204" pitchFamily="34" charset="0"/>
              </a:rPr>
              <a:t> Chữ cái sau viết thường và nhỏ hơn chữ đầu.</a:t>
            </a:r>
          </a:p>
        </p:txBody>
      </p:sp>
      <p:sp>
        <p:nvSpPr>
          <p:cNvPr id="7" name="AutoShape 7">
            <a:extLst>
              <a:ext uri="{FF2B5EF4-FFF2-40B4-BE49-F238E27FC236}">
                <a16:creationId xmlns:a16="http://schemas.microsoft.com/office/drawing/2014/main" id="{F4E64D14-CB56-4A3C-9339-04BD51321195}"/>
              </a:ext>
            </a:extLst>
          </p:cNvPr>
          <p:cNvSpPr/>
          <p:nvPr/>
        </p:nvSpPr>
        <p:spPr>
          <a:xfrm>
            <a:off x="386619" y="2957531"/>
            <a:ext cx="1219200" cy="561975"/>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1</a:t>
            </a:r>
            <a:endParaRPr sz="2800" b="1" dirty="0">
              <a:solidFill>
                <a:srgbClr val="FF0000"/>
              </a:solidFill>
              <a:latin typeface="Arial" panose="020B0604020202020204" pitchFamily="34" charset="0"/>
              <a:cs typeface="Arial" panose="020B0604020202020204" pitchFamily="34" charset="0"/>
            </a:endParaRPr>
          </a:p>
        </p:txBody>
      </p:sp>
      <p:sp>
        <p:nvSpPr>
          <p:cNvPr id="8" name="Text Box 8">
            <a:extLst>
              <a:ext uri="{FF2B5EF4-FFF2-40B4-BE49-F238E27FC236}">
                <a16:creationId xmlns:a16="http://schemas.microsoft.com/office/drawing/2014/main" id="{F72CEF2A-DB63-4199-BE27-7251870AB79A}"/>
              </a:ext>
            </a:extLst>
          </p:cNvPr>
          <p:cNvSpPr txBox="1"/>
          <p:nvPr/>
        </p:nvSpPr>
        <p:spPr>
          <a:xfrm>
            <a:off x="360952" y="3429000"/>
            <a:ext cx="4327354"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Carbon là C </a:t>
            </a:r>
          </a:p>
        </p:txBody>
      </p:sp>
      <p:sp>
        <p:nvSpPr>
          <p:cNvPr id="9" name="Text Box 9">
            <a:extLst>
              <a:ext uri="{FF2B5EF4-FFF2-40B4-BE49-F238E27FC236}">
                <a16:creationId xmlns:a16="http://schemas.microsoft.com/office/drawing/2014/main" id="{96D0CDBF-27F4-4DE3-91AD-EE54B0389C76}"/>
              </a:ext>
            </a:extLst>
          </p:cNvPr>
          <p:cNvSpPr txBox="1"/>
          <p:nvPr/>
        </p:nvSpPr>
        <p:spPr>
          <a:xfrm>
            <a:off x="360951" y="3888293"/>
            <a:ext cx="4814959"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Calcium là Ca </a:t>
            </a:r>
          </a:p>
        </p:txBody>
      </p:sp>
      <p:sp>
        <p:nvSpPr>
          <p:cNvPr id="10" name="Text Box 10">
            <a:extLst>
              <a:ext uri="{FF2B5EF4-FFF2-40B4-BE49-F238E27FC236}">
                <a16:creationId xmlns:a16="http://schemas.microsoft.com/office/drawing/2014/main" id="{E2744FF8-8563-4D24-99CB-13630C6D81C6}"/>
              </a:ext>
            </a:extLst>
          </p:cNvPr>
          <p:cNvSpPr txBox="1"/>
          <p:nvPr/>
        </p:nvSpPr>
        <p:spPr>
          <a:xfrm>
            <a:off x="266078" y="4372660"/>
            <a:ext cx="4620542"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Chlorine là Cl </a:t>
            </a:r>
          </a:p>
        </p:txBody>
      </p:sp>
      <p:sp>
        <p:nvSpPr>
          <p:cNvPr id="11" name="Text Box 11">
            <a:extLst>
              <a:ext uri="{FF2B5EF4-FFF2-40B4-BE49-F238E27FC236}">
                <a16:creationId xmlns:a16="http://schemas.microsoft.com/office/drawing/2014/main" id="{2F6619D4-8A49-42D5-806B-85F3E4914345}"/>
              </a:ext>
            </a:extLst>
          </p:cNvPr>
          <p:cNvSpPr txBox="1"/>
          <p:nvPr/>
        </p:nvSpPr>
        <p:spPr>
          <a:xfrm>
            <a:off x="5040977" y="3519506"/>
            <a:ext cx="5061341"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Aluminium là Al </a:t>
            </a:r>
          </a:p>
        </p:txBody>
      </p:sp>
      <p:sp>
        <p:nvSpPr>
          <p:cNvPr id="12" name="Text Box 12">
            <a:extLst>
              <a:ext uri="{FF2B5EF4-FFF2-40B4-BE49-F238E27FC236}">
                <a16:creationId xmlns:a16="http://schemas.microsoft.com/office/drawing/2014/main" id="{9766EFBC-91A2-42D0-BA83-C5F1D74BE436}"/>
              </a:ext>
            </a:extLst>
          </p:cNvPr>
          <p:cNvSpPr txBox="1"/>
          <p:nvPr/>
        </p:nvSpPr>
        <p:spPr>
          <a:xfrm>
            <a:off x="5040976" y="3976706"/>
            <a:ext cx="5076722"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Iron</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b="1" dirty="0" err="1">
                <a:ln>
                  <a:noFill/>
                </a:ln>
                <a:solidFill>
                  <a:srgbClr val="FF0000"/>
                </a:solidFill>
                <a:effectLst/>
                <a:latin typeface="Arial" panose="020B0604020202020204" pitchFamily="34" charset="0"/>
                <a:cs typeface="Arial" panose="020B0604020202020204" pitchFamily="34" charset="0"/>
                <a:sym typeface="+mn-ea"/>
              </a:rPr>
              <a:t>F</a:t>
            </a:r>
            <a:r>
              <a:rPr lang="en-US" sz="2400" b="1" dirty="0" err="1">
                <a:ln>
                  <a:noFill/>
                </a:ln>
                <a:solidFill>
                  <a:srgbClr val="006600"/>
                </a:solidFill>
                <a:effectLst/>
                <a:latin typeface="Arial" panose="020B0604020202020204" pitchFamily="34" charset="0"/>
                <a:cs typeface="Arial" panose="020B0604020202020204" pitchFamily="34" charset="0"/>
                <a:sym typeface="+mn-ea"/>
              </a:rPr>
              <a:t>e</a:t>
            </a:r>
            <a:r>
              <a:rPr lang="en-US" sz="2400" b="1" dirty="0" err="1">
                <a:ln>
                  <a:noFill/>
                </a:ln>
                <a:solidFill>
                  <a:sysClr val="windowText" lastClr="000000"/>
                </a:solidFill>
                <a:effectLst/>
                <a:latin typeface="Arial" panose="020B0604020202020204" pitchFamily="34" charset="0"/>
                <a:cs typeface="Arial" panose="020B0604020202020204" pitchFamily="34" charset="0"/>
                <a:sym typeface="+mn-ea"/>
              </a:rPr>
              <a:t>rrum</a:t>
            </a:r>
            <a:r>
              <a:rPr lang="vi-VN" altLang="en-US" sz="2400" b="1" dirty="0" err="1">
                <a:ln>
                  <a:noFill/>
                </a:ln>
                <a:solidFill>
                  <a:sysClr val="windowText" lastClr="000000"/>
                </a:solidFill>
                <a:effectLst/>
                <a:latin typeface="Arial" panose="020B0604020202020204" pitchFamily="34" charset="0"/>
                <a:cs typeface="Arial" panose="020B0604020202020204" pitchFamily="34" charset="0"/>
                <a:sym typeface="+mn-ea"/>
              </a:rPr>
              <a:t>)</a:t>
            </a:r>
            <a:r>
              <a:rPr sz="2800" dirty="0">
                <a:latin typeface="Arial" panose="020B0604020202020204" pitchFamily="34" charset="0"/>
                <a:cs typeface="Arial" panose="020B0604020202020204" pitchFamily="34" charset="0"/>
              </a:rPr>
              <a:t>là Fe </a:t>
            </a:r>
          </a:p>
        </p:txBody>
      </p:sp>
      <p:sp>
        <p:nvSpPr>
          <p:cNvPr id="13" name="AutoShape 13">
            <a:extLst>
              <a:ext uri="{FF2B5EF4-FFF2-40B4-BE49-F238E27FC236}">
                <a16:creationId xmlns:a16="http://schemas.microsoft.com/office/drawing/2014/main" id="{DCB26B5E-903E-44A0-A0BC-9F33B4A2E647}"/>
              </a:ext>
            </a:extLst>
          </p:cNvPr>
          <p:cNvSpPr/>
          <p:nvPr/>
        </p:nvSpPr>
        <p:spPr>
          <a:xfrm>
            <a:off x="5780652" y="2968966"/>
            <a:ext cx="2438400" cy="609600"/>
          </a:xfrm>
          <a:prstGeom prst="irregularSeal1">
            <a:avLst/>
          </a:prstGeom>
          <a:noFill/>
          <a:ln w="9525">
            <a:noFill/>
          </a:ln>
        </p:spPr>
        <p:txBody>
          <a:bodyPr wrap="none" anchor="ctr" anchorCtr="0"/>
          <a:lstStyle/>
          <a:p>
            <a:r>
              <a:rPr sz="2800" b="1" dirty="0">
                <a:solidFill>
                  <a:srgbClr val="FF0000"/>
                </a:solidFill>
                <a:latin typeface="Arial" panose="020B0604020202020204" pitchFamily="34" charset="0"/>
                <a:cs typeface="Arial" panose="020B0604020202020204" pitchFamily="34" charset="0"/>
              </a:rPr>
              <a:t>Chú ý</a:t>
            </a:r>
          </a:p>
        </p:txBody>
      </p:sp>
      <p:sp>
        <p:nvSpPr>
          <p:cNvPr id="14" name="Text Box 14">
            <a:extLst>
              <a:ext uri="{FF2B5EF4-FFF2-40B4-BE49-F238E27FC236}">
                <a16:creationId xmlns:a16="http://schemas.microsoft.com/office/drawing/2014/main" id="{538F8993-0931-4AEE-990F-B882AD305067}"/>
              </a:ext>
            </a:extLst>
          </p:cNvPr>
          <p:cNvSpPr txBox="1"/>
          <p:nvPr/>
        </p:nvSpPr>
        <p:spPr>
          <a:xfrm>
            <a:off x="550582" y="5087792"/>
            <a:ext cx="9721472" cy="954107"/>
          </a:xfrm>
          <a:prstGeom prst="rect">
            <a:avLst/>
          </a:prstGeom>
          <a:noFill/>
          <a:ln w="9525">
            <a:noFill/>
          </a:ln>
        </p:spPr>
        <p:txBody>
          <a:bodyPr wrap="square">
            <a:spAutoFit/>
          </a:bodyPr>
          <a:lstStyle/>
          <a:p>
            <a:pPr>
              <a:spcBef>
                <a:spcPct val="50000"/>
              </a:spcBef>
            </a:pPr>
            <a:r>
              <a:rPr lang="vi-VN" sz="2800" dirty="0">
                <a:solidFill>
                  <a:srgbClr val="006600"/>
                </a:solidFill>
                <a:latin typeface="Arial" panose="020B0604020202020204" pitchFamily="34" charset="0"/>
                <a:cs typeface="Arial" panose="020B0604020202020204" pitchFamily="34" charset="0"/>
              </a:rPr>
              <a:t>*</a:t>
            </a:r>
            <a:r>
              <a:rPr sz="2800" dirty="0" err="1">
                <a:solidFill>
                  <a:srgbClr val="006600"/>
                </a:solidFill>
                <a:latin typeface="Arial" panose="020B0604020202020204" pitchFamily="34" charset="0"/>
                <a:cs typeface="Arial" panose="020B0604020202020204" pitchFamily="34" charset="0"/>
              </a:rPr>
              <a:t>Kí</a:t>
            </a:r>
            <a:r>
              <a:rPr sz="2800" dirty="0">
                <a:solidFill>
                  <a:srgbClr val="006600"/>
                </a:solidFill>
                <a:latin typeface="Arial" panose="020B0604020202020204" pitchFamily="34" charset="0"/>
                <a:cs typeface="Arial" panose="020B0604020202020204" pitchFamily="34" charset="0"/>
              </a:rPr>
              <a:t> hiệu hoá học lấy chữ cái đầu của tên nguyên tố theo tiếng Latinh </a:t>
            </a:r>
          </a:p>
        </p:txBody>
      </p:sp>
      <p:sp>
        <p:nvSpPr>
          <p:cNvPr id="15" name="Rectangle 18">
            <a:extLst>
              <a:ext uri="{FF2B5EF4-FFF2-40B4-BE49-F238E27FC236}">
                <a16:creationId xmlns:a16="http://schemas.microsoft.com/office/drawing/2014/main" id="{EFE4D600-9BAB-453B-94DD-9E9DAC2ED00C}"/>
              </a:ext>
            </a:extLst>
          </p:cNvPr>
          <p:cNvSpPr/>
          <p:nvPr/>
        </p:nvSpPr>
        <p:spPr>
          <a:xfrm>
            <a:off x="550582" y="5980491"/>
            <a:ext cx="7530204" cy="990600"/>
          </a:xfrm>
          <a:prstGeom prst="rect">
            <a:avLst/>
          </a:prstGeom>
          <a:noFill/>
          <a:ln w="9525">
            <a:noFill/>
          </a:ln>
        </p:spPr>
        <p:txBody>
          <a:bodyPr wrap="none" anchor="ctr" anchorCtr="0"/>
          <a:lstStyle/>
          <a:p>
            <a:r>
              <a:rPr sz="2800" i="1" dirty="0">
                <a:solidFill>
                  <a:srgbClr val="FF0000"/>
                </a:solidFill>
                <a:latin typeface="Arial" panose="020B0604020202020204" pitchFamily="34" charset="0"/>
                <a:cs typeface="Arial" panose="020B0604020202020204" pitchFamily="34" charset="0"/>
              </a:rPr>
              <a:t>Mỗi kí hiệu của nguyên tố còn chỉ 1 nguyên tử nguyên tố đó</a:t>
            </a:r>
          </a:p>
          <a:p>
            <a:endParaRPr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1301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1000"/>
                                        <p:tgtEl>
                                          <p:spTgt spid="9"/>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1+#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1+#ppt_w/2"/>
                                          </p:val>
                                        </p:tav>
                                        <p:tav tm="100000">
                                          <p:val>
                                            <p:strVal val="#ppt_x"/>
                                          </p:val>
                                        </p:tav>
                                      </p:tavLst>
                                    </p:anim>
                                    <p:anim calcmode="lin" valueType="num">
                                      <p:cBhvr additive="base">
                                        <p:cTn id="4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build="p"/>
      <p:bldP spid="6" grpId="0" animBg="1"/>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C049B4-6D08-46B2-A6FA-A718BD190805}"/>
              </a:ext>
            </a:extLst>
          </p:cNvPr>
          <p:cNvSpPr/>
          <p:nvPr/>
        </p:nvSpPr>
        <p:spPr>
          <a:xfrm>
            <a:off x="1023104" y="1010754"/>
            <a:ext cx="9981780" cy="1083310"/>
          </a:xfrm>
          <a:prstGeom prst="rect">
            <a:avLst/>
          </a:prstGeom>
        </p:spPr>
        <p:style>
          <a:lnRef idx="2">
            <a:schemeClr val="accent2"/>
          </a:lnRef>
          <a:fillRef idx="1">
            <a:schemeClr val="lt1"/>
          </a:fillRef>
          <a:effectRef idx="0">
            <a:schemeClr val="accent2"/>
          </a:effectRef>
          <a:fontRef idx="minor">
            <a:schemeClr val="dk1"/>
          </a:fontRef>
        </p:style>
        <p:txBody>
          <a:bodyPr wrap="none" anchor="ctr" anchorCtr="0"/>
          <a:lstStyle/>
          <a:p>
            <a:pPr algn="just">
              <a:lnSpc>
                <a:spcPct val="100000"/>
              </a:lnSpc>
              <a:spcBef>
                <a:spcPts val="100"/>
              </a:spcBef>
              <a:spcAft>
                <a:spcPts val="100"/>
              </a:spcAft>
            </a:pPr>
            <a:r>
              <a:rPr sz="2800" b="1" u="sng" dirty="0">
                <a:solidFill>
                  <a:srgbClr val="FF0000"/>
                </a:solidFill>
                <a:latin typeface="Arial" panose="020B0604020202020204" pitchFamily="34" charset="0"/>
                <a:cs typeface="Arial" panose="020B0604020202020204" pitchFamily="34" charset="0"/>
              </a:rPr>
              <a:t>*</a:t>
            </a:r>
            <a:r>
              <a:rPr sz="2800" b="1" u="sng" dirty="0" err="1">
                <a:solidFill>
                  <a:srgbClr val="FF0000"/>
                </a:solidFill>
                <a:latin typeface="Arial" panose="020B0604020202020204" pitchFamily="34" charset="0"/>
                <a:cs typeface="Arial" panose="020B0604020202020204" pitchFamily="34" charset="0"/>
              </a:rPr>
              <a:t>Quy</a:t>
            </a:r>
            <a:r>
              <a:rPr sz="2800" b="1" u="sng" dirty="0">
                <a:solidFill>
                  <a:srgbClr val="FF0000"/>
                </a:solidFill>
                <a:latin typeface="Arial" panose="020B0604020202020204" pitchFamily="34" charset="0"/>
                <a:cs typeface="Arial" panose="020B0604020202020204" pitchFamily="34" charset="0"/>
              </a:rPr>
              <a:t> </a:t>
            </a:r>
            <a:r>
              <a:rPr sz="2800" b="1" u="sng" dirty="0" err="1">
                <a:solidFill>
                  <a:srgbClr val="FF0000"/>
                </a:solidFill>
                <a:latin typeface="Arial" panose="020B0604020202020204" pitchFamily="34" charset="0"/>
                <a:cs typeface="Arial" panose="020B0604020202020204" pitchFamily="34" charset="0"/>
              </a:rPr>
              <a:t>ước</a:t>
            </a:r>
            <a:r>
              <a:rPr sz="2800" b="1" u="sng" dirty="0">
                <a:latin typeface="Arial" panose="020B0604020202020204" pitchFamily="34" charset="0"/>
                <a:cs typeface="Arial" panose="020B0604020202020204" pitchFamily="34" charset="0"/>
              </a:rPr>
              <a:t>:</a:t>
            </a:r>
            <a:r>
              <a:rPr sz="2800" b="1" dirty="0">
                <a:latin typeface="Arial" panose="020B0604020202020204" pitchFamily="34" charset="0"/>
                <a:cs typeface="Arial" panose="020B0604020202020204" pitchFamily="34" charset="0"/>
              </a:rPr>
              <a:t> </a:t>
            </a:r>
          </a:p>
          <a:p>
            <a:pPr algn="just">
              <a:lnSpc>
                <a:spcPct val="100000"/>
              </a:lnSpc>
              <a:spcBef>
                <a:spcPts val="100"/>
              </a:spcBef>
              <a:spcAft>
                <a:spcPts val="100"/>
              </a:spcAft>
            </a:pPr>
            <a:r>
              <a:rPr sz="2800" dirty="0" err="1">
                <a:latin typeface="Arial" panose="020B0604020202020204" pitchFamily="34" charset="0"/>
                <a:cs typeface="Arial" panose="020B0604020202020204" pitchFamily="34" charset="0"/>
              </a:rPr>
              <a:t>Mỗi</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kí</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hiệu</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của</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tố</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còn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chỉ</a:t>
            </a:r>
            <a:r>
              <a:rPr sz="2800" dirty="0">
                <a:latin typeface="Arial" panose="020B0604020202020204" pitchFamily="34" charset="0"/>
                <a:cs typeface="Arial" panose="020B0604020202020204" pitchFamily="34" charset="0"/>
              </a:rPr>
              <a:t> 1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tử</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tố</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đó</a:t>
            </a:r>
            <a:endParaRPr sz="2800" dirty="0">
              <a:latin typeface="Arial" panose="020B0604020202020204" pitchFamily="34" charset="0"/>
              <a:cs typeface="Arial" panose="020B0604020202020204" pitchFamily="34" charset="0"/>
            </a:endParaRPr>
          </a:p>
        </p:txBody>
      </p:sp>
      <p:sp>
        <p:nvSpPr>
          <p:cNvPr id="3" name="AutoShape 6">
            <a:extLst>
              <a:ext uri="{FF2B5EF4-FFF2-40B4-BE49-F238E27FC236}">
                <a16:creationId xmlns:a16="http://schemas.microsoft.com/office/drawing/2014/main" id="{9A553CA4-3540-4183-91CF-8B4B80D0A9CE}"/>
              </a:ext>
            </a:extLst>
          </p:cNvPr>
          <p:cNvSpPr/>
          <p:nvPr/>
        </p:nvSpPr>
        <p:spPr>
          <a:xfrm>
            <a:off x="966436" y="2064962"/>
            <a:ext cx="1219200" cy="533400"/>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2</a:t>
            </a:r>
            <a:endParaRPr sz="2800" b="1" dirty="0">
              <a:solidFill>
                <a:srgbClr val="FF0000"/>
              </a:solidFill>
              <a:latin typeface="Arial" panose="020B0604020202020204" pitchFamily="34" charset="0"/>
              <a:cs typeface="Arial" panose="020B0604020202020204" pitchFamily="34" charset="0"/>
            </a:endParaRPr>
          </a:p>
        </p:txBody>
      </p:sp>
      <p:sp>
        <p:nvSpPr>
          <p:cNvPr id="4" name="Text Box 7">
            <a:extLst>
              <a:ext uri="{FF2B5EF4-FFF2-40B4-BE49-F238E27FC236}">
                <a16:creationId xmlns:a16="http://schemas.microsoft.com/office/drawing/2014/main" id="{EEDF71EA-A0A0-458B-AB8F-C7ED84F2A53C}"/>
              </a:ext>
            </a:extLst>
          </p:cNvPr>
          <p:cNvSpPr txBox="1"/>
          <p:nvPr/>
        </p:nvSpPr>
        <p:spPr>
          <a:xfrm>
            <a:off x="1499201" y="2522162"/>
            <a:ext cx="6794567"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hai nguyên tử hydrogen viết</a:t>
            </a:r>
          </a:p>
        </p:txBody>
      </p:sp>
      <p:sp>
        <p:nvSpPr>
          <p:cNvPr id="5" name="Text Box 9">
            <a:extLst>
              <a:ext uri="{FF2B5EF4-FFF2-40B4-BE49-F238E27FC236}">
                <a16:creationId xmlns:a16="http://schemas.microsoft.com/office/drawing/2014/main" id="{2C51D8C0-B5B6-4245-8504-24AB185214C7}"/>
              </a:ext>
            </a:extLst>
          </p:cNvPr>
          <p:cNvSpPr txBox="1"/>
          <p:nvPr/>
        </p:nvSpPr>
        <p:spPr>
          <a:xfrm>
            <a:off x="1499201" y="3005397"/>
            <a:ext cx="6521852"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6 nguyên tử hydro</a:t>
            </a:r>
            <a:r>
              <a:rPr lang="vi-VN" sz="2800" dirty="0">
                <a:latin typeface="Arial" panose="020B0604020202020204" pitchFamily="34" charset="0"/>
                <a:cs typeface="Arial" panose="020B0604020202020204" pitchFamily="34" charset="0"/>
              </a:rPr>
              <a:t>gen viết</a:t>
            </a:r>
          </a:p>
        </p:txBody>
      </p:sp>
      <p:sp>
        <p:nvSpPr>
          <p:cNvPr id="6" name="Text Box 10">
            <a:extLst>
              <a:ext uri="{FF2B5EF4-FFF2-40B4-BE49-F238E27FC236}">
                <a16:creationId xmlns:a16="http://schemas.microsoft.com/office/drawing/2014/main" id="{37F672E9-B7CD-4B1F-9D5B-0FE84D54CDA3}"/>
              </a:ext>
            </a:extLst>
          </p:cNvPr>
          <p:cNvSpPr txBox="1"/>
          <p:nvPr/>
        </p:nvSpPr>
        <p:spPr>
          <a:xfrm>
            <a:off x="1499201" y="3550862"/>
            <a:ext cx="6350303"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20 nguyên tử hydro</a:t>
            </a:r>
            <a:r>
              <a:rPr lang="vi-VN" sz="2800" dirty="0">
                <a:latin typeface="Arial" panose="020B0604020202020204" pitchFamily="34" charset="0"/>
                <a:cs typeface="Arial" panose="020B0604020202020204" pitchFamily="34" charset="0"/>
              </a:rPr>
              <a:t>gen</a:t>
            </a:r>
            <a:r>
              <a:rPr sz="2800" dirty="0">
                <a:latin typeface="Arial" panose="020B0604020202020204" pitchFamily="34" charset="0"/>
                <a:cs typeface="Arial" panose="020B0604020202020204" pitchFamily="34" charset="0"/>
              </a:rPr>
              <a:t> viết</a:t>
            </a:r>
          </a:p>
        </p:txBody>
      </p:sp>
      <p:sp>
        <p:nvSpPr>
          <p:cNvPr id="7" name="AutoShape 11">
            <a:extLst>
              <a:ext uri="{FF2B5EF4-FFF2-40B4-BE49-F238E27FC236}">
                <a16:creationId xmlns:a16="http://schemas.microsoft.com/office/drawing/2014/main" id="{A64C3BAB-F262-4D18-8FFC-DB32BE18CE3D}"/>
              </a:ext>
            </a:extLst>
          </p:cNvPr>
          <p:cNvSpPr/>
          <p:nvPr/>
        </p:nvSpPr>
        <p:spPr>
          <a:xfrm>
            <a:off x="966436" y="4019660"/>
            <a:ext cx="1447800" cy="533400"/>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3</a:t>
            </a:r>
            <a:endParaRPr sz="2800" b="1" dirty="0">
              <a:solidFill>
                <a:srgbClr val="FF0000"/>
              </a:solidFill>
              <a:latin typeface="Arial" panose="020B0604020202020204" pitchFamily="34" charset="0"/>
              <a:cs typeface="Arial" panose="020B0604020202020204" pitchFamily="34" charset="0"/>
            </a:endParaRPr>
          </a:p>
        </p:txBody>
      </p:sp>
      <p:sp>
        <p:nvSpPr>
          <p:cNvPr id="8" name="Text Box 13">
            <a:extLst>
              <a:ext uri="{FF2B5EF4-FFF2-40B4-BE49-F238E27FC236}">
                <a16:creationId xmlns:a16="http://schemas.microsoft.com/office/drawing/2014/main" id="{57667031-C1D0-4270-91B5-61E9562C1128}"/>
              </a:ext>
            </a:extLst>
          </p:cNvPr>
          <p:cNvSpPr txBox="1"/>
          <p:nvPr/>
        </p:nvSpPr>
        <p:spPr>
          <a:xfrm>
            <a:off x="1340394" y="4604056"/>
            <a:ext cx="9247395"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Cách viết 10</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 có ý nghĩa 10 nguyên tử Calcium</a:t>
            </a:r>
          </a:p>
        </p:txBody>
      </p:sp>
      <p:sp>
        <p:nvSpPr>
          <p:cNvPr id="9" name="Text Box 15">
            <a:extLst>
              <a:ext uri="{FF2B5EF4-FFF2-40B4-BE49-F238E27FC236}">
                <a16:creationId xmlns:a16="http://schemas.microsoft.com/office/drawing/2014/main" id="{06AF36F2-9C0B-4BB8-9CB9-2A8CE5FC1A85}"/>
              </a:ext>
            </a:extLst>
          </p:cNvPr>
          <p:cNvSpPr txBox="1"/>
          <p:nvPr/>
        </p:nvSpPr>
        <p:spPr>
          <a:xfrm>
            <a:off x="8506089" y="2529722"/>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2H</a:t>
            </a:r>
          </a:p>
        </p:txBody>
      </p:sp>
      <p:sp>
        <p:nvSpPr>
          <p:cNvPr id="10" name="Text Box 16">
            <a:extLst>
              <a:ext uri="{FF2B5EF4-FFF2-40B4-BE49-F238E27FC236}">
                <a16:creationId xmlns:a16="http://schemas.microsoft.com/office/drawing/2014/main" id="{58171BFB-B82E-4D9B-B286-D3D18CFA6B93}"/>
              </a:ext>
            </a:extLst>
          </p:cNvPr>
          <p:cNvSpPr txBox="1"/>
          <p:nvPr/>
        </p:nvSpPr>
        <p:spPr>
          <a:xfrm>
            <a:off x="8506089" y="3077410"/>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6H</a:t>
            </a:r>
          </a:p>
        </p:txBody>
      </p:sp>
      <p:sp>
        <p:nvSpPr>
          <p:cNvPr id="11" name="Text Box 17">
            <a:extLst>
              <a:ext uri="{FF2B5EF4-FFF2-40B4-BE49-F238E27FC236}">
                <a16:creationId xmlns:a16="http://schemas.microsoft.com/office/drawing/2014/main" id="{3F91BD53-6057-4D29-BB89-C20F6A76D650}"/>
              </a:ext>
            </a:extLst>
          </p:cNvPr>
          <p:cNvSpPr txBox="1"/>
          <p:nvPr/>
        </p:nvSpPr>
        <p:spPr>
          <a:xfrm>
            <a:off x="8506089" y="3596522"/>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20H</a:t>
            </a:r>
          </a:p>
        </p:txBody>
      </p:sp>
      <p:sp>
        <p:nvSpPr>
          <p:cNvPr id="12" name="Text Box 18">
            <a:extLst>
              <a:ext uri="{FF2B5EF4-FFF2-40B4-BE49-F238E27FC236}">
                <a16:creationId xmlns:a16="http://schemas.microsoft.com/office/drawing/2014/main" id="{6269639C-5B34-4329-88C0-11F52DB5BC34}"/>
              </a:ext>
            </a:extLst>
          </p:cNvPr>
          <p:cNvSpPr txBox="1"/>
          <p:nvPr/>
        </p:nvSpPr>
        <p:spPr>
          <a:xfrm>
            <a:off x="1340394" y="5166666"/>
            <a:ext cx="9247395"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Cách viết 3</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 có ý nghĩa 3 nguyên tử Calcium</a:t>
            </a:r>
          </a:p>
        </p:txBody>
      </p:sp>
    </p:spTree>
    <p:extLst>
      <p:ext uri="{BB962C8B-B14F-4D97-AF65-F5344CB8AC3E}">
        <p14:creationId xmlns:p14="http://schemas.microsoft.com/office/powerpoint/2010/main" val="20718418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heckerboard(across)">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heckerboard(across)">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76" name="Group 400">
            <a:extLst>
              <a:ext uri="{FF2B5EF4-FFF2-40B4-BE49-F238E27FC236}">
                <a16:creationId xmlns:a16="http://schemas.microsoft.com/office/drawing/2014/main" id="{BCC6AD62-099D-4139-8241-1F8C5C34C223}"/>
              </a:ext>
            </a:extLst>
          </p:cNvPr>
          <p:cNvGraphicFramePr>
            <a:graphicFrameLocks noGrp="1"/>
          </p:cNvGraphicFramePr>
          <p:nvPr/>
        </p:nvGraphicFramePr>
        <p:xfrm>
          <a:off x="6019800" y="457200"/>
          <a:ext cx="4298950" cy="3983038"/>
        </p:xfrm>
        <a:graphic>
          <a:graphicData uri="http://schemas.openxmlformats.org/drawingml/2006/table">
            <a:tbl>
              <a:tblPr/>
              <a:tblGrid>
                <a:gridCol w="681038">
                  <a:extLst>
                    <a:ext uri="{9D8B030D-6E8A-4147-A177-3AD203B41FA5}">
                      <a16:colId xmlns:a16="http://schemas.microsoft.com/office/drawing/2014/main" val="20000"/>
                    </a:ext>
                  </a:extLst>
                </a:gridCol>
                <a:gridCol w="766762">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555750">
                  <a:extLst>
                    <a:ext uri="{9D8B030D-6E8A-4147-A177-3AD203B41FA5}">
                      <a16:colId xmlns:a16="http://schemas.microsoft.com/office/drawing/2014/main" val="20003"/>
                    </a:ext>
                  </a:extLst>
                </a:gridCol>
              </a:tblGrid>
              <a:tr h="579166">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STT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KHHH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Tên Việt Nam</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Tên Latinh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47946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Hiđro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iđrogenium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44136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2</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Cacbon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arbonium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558844">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3</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Nitơ</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itrogennium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3"/>
                  </a:ext>
                </a:extLst>
              </a:tr>
              <a:tr h="477876">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Oxi</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O</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xigenium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477876">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P</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Photpho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P</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hosphorus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490577">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6</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Lưuhuỳnh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S</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unfur</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477876">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7</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r>
                        <a:rPr kumimoji="0" lang="en-US" altLang="vi-VN" sz="18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l</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Clo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h</a:t>
                      </a:r>
                      <a:r>
                        <a:rPr kumimoji="0" lang="en-US" altLang="vi-VN" sz="18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l</a:t>
                      </a:r>
                      <a:r>
                        <a:rPr kumimoji="0" lang="en-US" altLang="vi-VN" sz="18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orum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7"/>
                  </a:ext>
                </a:extLst>
              </a:tr>
            </a:tbl>
          </a:graphicData>
        </a:graphic>
      </p:graphicFrame>
      <p:graphicFrame>
        <p:nvGraphicFramePr>
          <p:cNvPr id="24980" name="Group 404">
            <a:extLst>
              <a:ext uri="{FF2B5EF4-FFF2-40B4-BE49-F238E27FC236}">
                <a16:creationId xmlns:a16="http://schemas.microsoft.com/office/drawing/2014/main" id="{0499AED7-4BA7-2512-B8FF-A75F1A6240F5}"/>
              </a:ext>
            </a:extLst>
          </p:cNvPr>
          <p:cNvGraphicFramePr>
            <a:graphicFrameLocks noGrp="1"/>
          </p:cNvGraphicFramePr>
          <p:nvPr/>
        </p:nvGraphicFramePr>
        <p:xfrm>
          <a:off x="1981200" y="457200"/>
          <a:ext cx="3657600" cy="4030664"/>
        </p:xfrm>
        <a:graphic>
          <a:graphicData uri="http://schemas.openxmlformats.org/drawingml/2006/table">
            <a:tbl>
              <a:tblPr/>
              <a:tblGrid>
                <a:gridCol w="590550">
                  <a:extLst>
                    <a:ext uri="{9D8B030D-6E8A-4147-A177-3AD203B41FA5}">
                      <a16:colId xmlns:a16="http://schemas.microsoft.com/office/drawing/2014/main" val="20000"/>
                    </a:ext>
                  </a:extLst>
                </a:gridCol>
                <a:gridCol w="836613">
                  <a:extLst>
                    <a:ext uri="{9D8B030D-6E8A-4147-A177-3AD203B41FA5}">
                      <a16:colId xmlns:a16="http://schemas.microsoft.com/office/drawing/2014/main" val="20001"/>
                    </a:ext>
                  </a:extLst>
                </a:gridCol>
                <a:gridCol w="1011237">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10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KHHH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Tên VN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Tên Latinh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3587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a</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Natri</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trium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1"/>
                  </a:ext>
                </a:extLst>
              </a:tr>
              <a:tr h="40322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2</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M</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g</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Magie</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M</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g</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nesium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2"/>
                  </a:ext>
                </a:extLst>
              </a:tr>
              <a:tr h="36988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3</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l</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Nhôm</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l</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uminium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3"/>
                  </a:ext>
                </a:extLst>
              </a:tr>
              <a:tr h="3587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4</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K</a:t>
                      </a:r>
                      <a:endParaRPr kumimoji="0" lang="en-US" altLang="vi-VN" sz="1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Kali</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K</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alium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4"/>
                  </a:ext>
                </a:extLst>
              </a:tr>
              <a:tr h="3587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5</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a</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Canxi</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lcium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5"/>
                  </a:ext>
                </a:extLst>
              </a:tr>
              <a:tr h="3587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6</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F</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e</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Sắt</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F</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e</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rrum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6"/>
                  </a:ext>
                </a:extLst>
              </a:tr>
              <a:tr h="36988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7</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u</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Đồng</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u</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pruma</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7"/>
                  </a:ext>
                </a:extLst>
              </a:tr>
              <a:tr h="3587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8</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Z</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n</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Kẽm</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Z</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i</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n</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cum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8"/>
                  </a:ext>
                </a:extLst>
              </a:tr>
              <a:tr h="35401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9</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g</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Bạc</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r</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g</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entum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9"/>
                  </a:ext>
                </a:extLst>
              </a:tr>
              <a:tr h="358775">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10</a:t>
                      </a:r>
                      <a:endParaRPr kumimoji="0" lang="en-US" altLang="vi-VN" sz="16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a</a:t>
                      </a:r>
                      <a:endParaRPr kumimoji="0" lang="en-US" altLang="vi-VN" sz="16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Bari</a:t>
                      </a:r>
                      <a:endParaRPr kumimoji="0" lang="en-US" altLang="vi-VN"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a:t>
                      </a:r>
                      <a:r>
                        <a:rPr kumimoji="0" lang="en-US" altLang="vi-VN" sz="1600" b="1"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rPr>
                        <a:t>a</a:t>
                      </a:r>
                      <a:r>
                        <a:rPr kumimoji="0" lang="en-US" altLang="vi-VN" sz="1600" b="1"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rPr>
                        <a:t>rium</a:t>
                      </a:r>
                      <a:endParaRPr kumimoji="0" lang="en-US" altLang="vi-VN" sz="1600" b="0" i="0" u="none" strike="noStrike" cap="none" normalizeH="0" baseline="0">
                        <a:ln>
                          <a:noFill/>
                        </a:ln>
                        <a:solidFill>
                          <a:srgbClr val="FF9933"/>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10"/>
                  </a:ext>
                </a:extLst>
              </a:tr>
            </a:tbl>
          </a:graphicData>
        </a:graphic>
      </p:graphicFrame>
      <p:sp>
        <p:nvSpPr>
          <p:cNvPr id="11375" name="Text Box 394">
            <a:extLst>
              <a:ext uri="{FF2B5EF4-FFF2-40B4-BE49-F238E27FC236}">
                <a16:creationId xmlns:a16="http://schemas.microsoft.com/office/drawing/2014/main" id="{675394B9-FE8C-7F9F-376A-33624DB881AA}"/>
              </a:ext>
            </a:extLst>
          </p:cNvPr>
          <p:cNvSpPr txBox="1">
            <a:spLocks noChangeArrowheads="1"/>
          </p:cNvSpPr>
          <p:nvPr/>
        </p:nvSpPr>
        <p:spPr bwMode="auto">
          <a:xfrm>
            <a:off x="3124200" y="1"/>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vi-VN" sz="2000" b="1">
                <a:solidFill>
                  <a:srgbClr val="006600"/>
                </a:solidFill>
              </a:rPr>
              <a:t>Bảng 2:  Một số nguyên tố hóa học thường gặp.</a:t>
            </a:r>
          </a:p>
        </p:txBody>
      </p:sp>
      <p:sp>
        <p:nvSpPr>
          <p:cNvPr id="24978" name="Text Box 402">
            <a:extLst>
              <a:ext uri="{FF2B5EF4-FFF2-40B4-BE49-F238E27FC236}">
                <a16:creationId xmlns:a16="http://schemas.microsoft.com/office/drawing/2014/main" id="{3E3835A6-7FA5-3842-62CB-1447B1D2E815}"/>
              </a:ext>
            </a:extLst>
          </p:cNvPr>
          <p:cNvSpPr txBox="1">
            <a:spLocks noChangeArrowheads="1"/>
          </p:cNvSpPr>
          <p:nvPr/>
        </p:nvSpPr>
        <p:spPr bwMode="auto">
          <a:xfrm>
            <a:off x="1752600" y="5181601"/>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vi-VN" sz="1800" b="1">
                <a:solidFill>
                  <a:srgbClr val="006600"/>
                </a:solidFill>
              </a:rPr>
              <a:t>? Mỗi nguyên tố được biểu diễn bằng bao nhiêu KHHH? </a:t>
            </a:r>
          </a:p>
        </p:txBody>
      </p:sp>
      <p:sp>
        <p:nvSpPr>
          <p:cNvPr id="24979" name="Rectangle 403">
            <a:extLst>
              <a:ext uri="{FF2B5EF4-FFF2-40B4-BE49-F238E27FC236}">
                <a16:creationId xmlns:a16="http://schemas.microsoft.com/office/drawing/2014/main" id="{C48F875C-CA87-CE63-95A6-AA0638744460}"/>
              </a:ext>
            </a:extLst>
          </p:cNvPr>
          <p:cNvSpPr>
            <a:spLocks noChangeArrowheads="1"/>
          </p:cNvSpPr>
          <p:nvPr/>
        </p:nvSpPr>
        <p:spPr bwMode="auto">
          <a:xfrm>
            <a:off x="7612063" y="5181601"/>
            <a:ext cx="2832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vi-VN" sz="1800" b="1">
                <a:solidFill>
                  <a:srgbClr val="FF0000"/>
                </a:solidFill>
              </a:rPr>
              <a:t>(Chỉ có 1 KHHH duy nhất)</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978"/>
                                        </p:tgtEl>
                                        <p:attrNameLst>
                                          <p:attrName>style.visibility</p:attrName>
                                        </p:attrNameLst>
                                      </p:cBhvr>
                                      <p:to>
                                        <p:strVal val="visible"/>
                                      </p:to>
                                    </p:set>
                                    <p:animEffect transition="in" filter="box(in)">
                                      <p:cBhvr>
                                        <p:cTn id="7" dur="500"/>
                                        <p:tgtEl>
                                          <p:spTgt spid="24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4979"/>
                                        </p:tgtEl>
                                        <p:attrNameLst>
                                          <p:attrName>style.visibility</p:attrName>
                                        </p:attrNameLst>
                                      </p:cBhvr>
                                      <p:to>
                                        <p:strVal val="visible"/>
                                      </p:to>
                                    </p:set>
                                    <p:anim calcmode="lin" valueType="num">
                                      <p:cBhvr>
                                        <p:cTn id="12" dur="1000" fill="hold"/>
                                        <p:tgtEl>
                                          <p:spTgt spid="24979"/>
                                        </p:tgtEl>
                                        <p:attrNameLst>
                                          <p:attrName>ppt_x</p:attrName>
                                        </p:attrNameLst>
                                      </p:cBhvr>
                                      <p:tavLst>
                                        <p:tav tm="0">
                                          <p:val>
                                            <p:strVal val="#ppt_x-.2"/>
                                          </p:val>
                                        </p:tav>
                                        <p:tav tm="100000">
                                          <p:val>
                                            <p:strVal val="#ppt_x"/>
                                          </p:val>
                                        </p:tav>
                                      </p:tavLst>
                                    </p:anim>
                                    <p:anim calcmode="lin" valueType="num">
                                      <p:cBhvr>
                                        <p:cTn id="13" dur="1000" fill="hold"/>
                                        <p:tgtEl>
                                          <p:spTgt spid="249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78" grpId="0"/>
      <p:bldP spid="249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5">
            <a:extLst>
              <a:ext uri="{FF2B5EF4-FFF2-40B4-BE49-F238E27FC236}">
                <a16:creationId xmlns:a16="http://schemas.microsoft.com/office/drawing/2014/main" id="{D081F68C-F42E-40E8-84A4-4B0844438DDB}"/>
              </a:ext>
            </a:extLst>
          </p:cNvPr>
          <p:cNvGraphicFramePr>
            <a:graphicFrameLocks noGrp="1"/>
          </p:cNvGraphicFramePr>
          <p:nvPr>
            <p:extLst>
              <p:ext uri="{D42A27DB-BD31-4B8C-83A1-F6EECF244321}">
                <p14:modId xmlns:p14="http://schemas.microsoft.com/office/powerpoint/2010/main" val="3596904136"/>
              </p:ext>
            </p:extLst>
          </p:nvPr>
        </p:nvGraphicFramePr>
        <p:xfrm>
          <a:off x="1026942" y="1697190"/>
          <a:ext cx="10367886" cy="4883055"/>
        </p:xfrm>
        <a:graphic>
          <a:graphicData uri="http://schemas.openxmlformats.org/drawingml/2006/table">
            <a:tbl>
              <a:tblPr firstRow="1" bandRow="1">
                <a:tableStyleId>{21E4AEA4-8DFA-4A89-87EB-49C32662AFE0}</a:tableStyleId>
              </a:tblPr>
              <a:tblGrid>
                <a:gridCol w="1727981">
                  <a:extLst>
                    <a:ext uri="{9D8B030D-6E8A-4147-A177-3AD203B41FA5}">
                      <a16:colId xmlns:a16="http://schemas.microsoft.com/office/drawing/2014/main" val="683071176"/>
                    </a:ext>
                  </a:extLst>
                </a:gridCol>
                <a:gridCol w="1727981">
                  <a:extLst>
                    <a:ext uri="{9D8B030D-6E8A-4147-A177-3AD203B41FA5}">
                      <a16:colId xmlns:a16="http://schemas.microsoft.com/office/drawing/2014/main" val="3087662726"/>
                    </a:ext>
                  </a:extLst>
                </a:gridCol>
                <a:gridCol w="1727981">
                  <a:extLst>
                    <a:ext uri="{9D8B030D-6E8A-4147-A177-3AD203B41FA5}">
                      <a16:colId xmlns:a16="http://schemas.microsoft.com/office/drawing/2014/main" val="1722229863"/>
                    </a:ext>
                  </a:extLst>
                </a:gridCol>
                <a:gridCol w="1727981">
                  <a:extLst>
                    <a:ext uri="{9D8B030D-6E8A-4147-A177-3AD203B41FA5}">
                      <a16:colId xmlns:a16="http://schemas.microsoft.com/office/drawing/2014/main" val="4185994380"/>
                    </a:ext>
                  </a:extLst>
                </a:gridCol>
                <a:gridCol w="1727981">
                  <a:extLst>
                    <a:ext uri="{9D8B030D-6E8A-4147-A177-3AD203B41FA5}">
                      <a16:colId xmlns:a16="http://schemas.microsoft.com/office/drawing/2014/main" val="1255988358"/>
                    </a:ext>
                  </a:extLst>
                </a:gridCol>
                <a:gridCol w="1727981">
                  <a:extLst>
                    <a:ext uri="{9D8B030D-6E8A-4147-A177-3AD203B41FA5}">
                      <a16:colId xmlns:a16="http://schemas.microsoft.com/office/drawing/2014/main" val="812206460"/>
                    </a:ext>
                  </a:extLst>
                </a:gridCol>
              </a:tblGrid>
              <a:tr h="0">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1800" dirty="0">
                          <a:latin typeface="Arial" panose="020B0604020202020204" pitchFamily="34" charset="0"/>
                          <a:cs typeface="Arial" panose="020B0604020202020204" pitchFamily="34" charset="0"/>
                        </a:rPr>
                        <a:t>Khối lượng nguyên tử (amu)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vi-V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dirty="0">
                          <a:latin typeface="Arial" panose="020B0604020202020204" pitchFamily="34" charset="0"/>
                          <a:cs typeface="Arial" panose="020B0604020202020204" pitchFamily="34" charset="0"/>
                        </a:rPr>
                        <a:t>Khối lượng nguyên tử (amu)</a:t>
                      </a:r>
                    </a:p>
                  </a:txBody>
                  <a:tcPr/>
                </a:tc>
                <a:extLst>
                  <a:ext uri="{0D108BD9-81ED-4DB2-BD59-A6C34878D82A}">
                    <a16:rowId xmlns:a16="http://schemas.microsoft.com/office/drawing/2014/main" val="4111908445"/>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Hydrogen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Sodium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2131374061"/>
                  </a:ext>
                </a:extLst>
              </a:tr>
              <a:tr h="402495">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Helium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He</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Magnesium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Mg</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077307518"/>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Lithium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Li</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7</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Aluminium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27</a:t>
                      </a:r>
                    </a:p>
                  </a:txBody>
                  <a:tcPr/>
                </a:tc>
                <a:extLst>
                  <a:ext uri="{0D108BD9-81ED-4DB2-BD59-A6C34878D82A}">
                    <a16:rowId xmlns:a16="http://schemas.microsoft.com/office/drawing/2014/main" val="1067245045"/>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Beryllium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Be</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9</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Silicon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389514257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Boron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11</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Phosphorus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227957096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Carbon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12</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Sulfur</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32</a:t>
                      </a:r>
                    </a:p>
                  </a:txBody>
                  <a:tcPr/>
                </a:tc>
                <a:extLst>
                  <a:ext uri="{0D108BD9-81ED-4DB2-BD59-A6C34878D82A}">
                    <a16:rowId xmlns:a16="http://schemas.microsoft.com/office/drawing/2014/main" val="2219284754"/>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Nitrogen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14</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Chlorine</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35,5</a:t>
                      </a:r>
                    </a:p>
                  </a:txBody>
                  <a:tcPr/>
                </a:tc>
                <a:extLst>
                  <a:ext uri="{0D108BD9-81ED-4DB2-BD59-A6C34878D82A}">
                    <a16:rowId xmlns:a16="http://schemas.microsoft.com/office/drawing/2014/main" val="310626543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Oxygen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16</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Argon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Ar</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2870084212"/>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Fluorine</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F</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19</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Potassium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val="3826394092"/>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Neon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Ne</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20</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Calcium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301685395"/>
                  </a:ext>
                </a:extLst>
              </a:tr>
            </a:tbl>
          </a:graphicData>
        </a:graphic>
      </p:graphicFrame>
      <p:sp>
        <p:nvSpPr>
          <p:cNvPr id="25" name="Rectangle 18">
            <a:extLst>
              <a:ext uri="{FF2B5EF4-FFF2-40B4-BE49-F238E27FC236}">
                <a16:creationId xmlns:a16="http://schemas.microsoft.com/office/drawing/2014/main" id="{8FA14132-F99B-4CC6-8250-41ABEAD7B9DD}"/>
              </a:ext>
            </a:extLst>
          </p:cNvPr>
          <p:cNvSpPr/>
          <p:nvPr/>
        </p:nvSpPr>
        <p:spPr>
          <a:xfrm>
            <a:off x="1524247" y="550471"/>
            <a:ext cx="9683670" cy="781024"/>
          </a:xfrm>
          <a:prstGeom prst="rect">
            <a:avLst/>
          </a:prstGeom>
          <a:noFill/>
          <a:ln w="9525">
            <a:noFill/>
          </a:ln>
        </p:spPr>
        <p:txBody>
          <a:bodyPr wrap="none" anchor="ctr" anchorCtr="0"/>
          <a:lstStyle/>
          <a:p>
            <a:pPr algn="ctr"/>
            <a:r>
              <a:rPr lang="vi-VN" sz="2800" b="1" i="1" dirty="0">
                <a:solidFill>
                  <a:srgbClr val="FF0000"/>
                </a:solidFill>
                <a:latin typeface="Arial" panose="020B0604020202020204" pitchFamily="34" charset="0"/>
                <a:cs typeface="Arial" panose="020B0604020202020204" pitchFamily="34" charset="0"/>
              </a:rPr>
              <a:t>Bảng 3.1. Tên gọi, kí hiệu hoá học và khối lượng nguyên tử </a:t>
            </a:r>
          </a:p>
          <a:p>
            <a:pPr algn="ctr"/>
            <a:r>
              <a:rPr lang="vi-VN" sz="2800" b="1" i="1" dirty="0">
                <a:solidFill>
                  <a:srgbClr val="FF0000"/>
                </a:solidFill>
                <a:latin typeface="Arial" panose="020B0604020202020204" pitchFamily="34" charset="0"/>
                <a:cs typeface="Arial" panose="020B0604020202020204" pitchFamily="34" charset="0"/>
              </a:rPr>
              <a:t>của 20 nguyên tố đầu tiên.</a:t>
            </a:r>
            <a:endParaRPr sz="28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0" y="1"/>
            <a:ext cx="2306039" cy="6858000"/>
          </a:xfrm>
          <a:prstGeom prst="rect">
            <a:avLst/>
          </a:pr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4800" b="1" dirty="0">
                <a:latin typeface="Arial" panose="020B0604020202020204" pitchFamily="34" charset="0"/>
                <a:cs typeface="Arial" panose="020B0604020202020204" pitchFamily="34" charset="0"/>
              </a:rPr>
              <a:t>HOẠT ĐỘNG:</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33" name="PA-圆角矩形 32"/>
          <p:cNvSpPr/>
          <p:nvPr>
            <p:custDataLst>
              <p:tags r:id="rId2"/>
            </p:custDataLst>
          </p:nvPr>
        </p:nvSpPr>
        <p:spPr>
          <a:xfrm>
            <a:off x="2430959" y="449706"/>
            <a:ext cx="9701081" cy="929390"/>
          </a:xfrm>
          <a:prstGeom prst="roundRect">
            <a:avLst>
              <a:gd name="adj" fmla="val 74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2800" b="1" dirty="0">
                <a:solidFill>
                  <a:srgbClr val="333333"/>
                </a:solidFill>
                <a:latin typeface="Arial" panose="020B0604020202020204" pitchFamily="34" charset="0"/>
                <a:cs typeface="Arial" panose="020B0604020202020204" pitchFamily="34" charset="0"/>
              </a:rPr>
              <a:t>Nhận biết nguyên tố hóa học có mặt xung quanh ta</a:t>
            </a: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012635DE-04CA-45D3-9DD2-985349EFEE11}"/>
              </a:ext>
            </a:extLst>
          </p:cNvPr>
          <p:cNvSpPr txBox="1"/>
          <p:nvPr/>
        </p:nvSpPr>
        <p:spPr>
          <a:xfrm>
            <a:off x="2694483" y="1711908"/>
            <a:ext cx="9282658" cy="954107"/>
          </a:xfrm>
          <a:prstGeom prst="rect">
            <a:avLst/>
          </a:prstGeom>
          <a:noFill/>
        </p:spPr>
        <p:txBody>
          <a:bodyPr wrap="square">
            <a:spAutoFit/>
          </a:bodyPr>
          <a:lstStyle/>
          <a:p>
            <a:r>
              <a:rPr lang="vi-VN" sz="2800" b="1" i="0" dirty="0">
                <a:solidFill>
                  <a:srgbClr val="FF0000"/>
                </a:solidFill>
                <a:effectLst/>
                <a:latin typeface="Arial" panose="020B0604020202020204" pitchFamily="34" charset="0"/>
                <a:cs typeface="Arial" panose="020B0604020202020204" pitchFamily="34" charset="0"/>
              </a:rPr>
              <a:t>Chuẩn bị: </a:t>
            </a:r>
            <a:r>
              <a:rPr lang="vi-VN" sz="2800" dirty="0">
                <a:solidFill>
                  <a:srgbClr val="333333"/>
                </a:solidFill>
                <a:latin typeface="Arial" panose="020B0604020202020204" pitchFamily="34" charset="0"/>
                <a:cs typeface="Arial" panose="020B0604020202020204" pitchFamily="34" charset="0"/>
              </a:rPr>
              <a:t>các mẫu đồ vật (hộp sữa, dây đồng, đồ dùng học tập,…)</a:t>
            </a:r>
            <a:endParaRPr lang="vi-VN" sz="2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1DF7554-59A4-45DC-955C-A9DC482159E8}"/>
              </a:ext>
            </a:extLst>
          </p:cNvPr>
          <p:cNvSpPr txBox="1"/>
          <p:nvPr/>
        </p:nvSpPr>
        <p:spPr>
          <a:xfrm>
            <a:off x="2539584" y="2803358"/>
            <a:ext cx="9437557" cy="954107"/>
          </a:xfrm>
          <a:prstGeom prst="rect">
            <a:avLst/>
          </a:prstGeom>
          <a:noFill/>
        </p:spPr>
        <p:txBody>
          <a:bodyPr wrap="square">
            <a:spAutoFit/>
          </a:bodyPr>
          <a:lstStyle/>
          <a:p>
            <a:r>
              <a:rPr lang="vi-VN" sz="2800" dirty="0">
                <a:latin typeface="Arial" panose="020B0604020202020204" pitchFamily="34" charset="0"/>
                <a:cs typeface="Arial" panose="020B0604020202020204" pitchFamily="34" charset="0"/>
              </a:rPr>
              <a:t>Quan sát các đồ vật đã chuẩn bị, thảo luận nhóm và thực hiện yêu cầu:</a:t>
            </a:r>
          </a:p>
        </p:txBody>
      </p:sp>
      <p:sp>
        <p:nvSpPr>
          <p:cNvPr id="28" name="TextBox 27">
            <a:extLst>
              <a:ext uri="{FF2B5EF4-FFF2-40B4-BE49-F238E27FC236}">
                <a16:creationId xmlns:a16="http://schemas.microsoft.com/office/drawing/2014/main" id="{3C773FA4-073C-4AE2-95F1-BD4080DAC019}"/>
              </a:ext>
            </a:extLst>
          </p:cNvPr>
          <p:cNvSpPr txBox="1"/>
          <p:nvPr/>
        </p:nvSpPr>
        <p:spPr>
          <a:xfrm>
            <a:off x="2539584" y="3939737"/>
            <a:ext cx="9096465"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đọc tên những nguyên tố hóa học mà em biết trong các đồ vật trên.</a:t>
            </a:r>
            <a:endParaRPr lang="vi-VN" sz="28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6C9BAD0-9D01-4973-9D94-B39175A5440B}"/>
              </a:ext>
            </a:extLst>
          </p:cNvPr>
          <p:cNvSpPr txBox="1"/>
          <p:nvPr/>
        </p:nvSpPr>
        <p:spPr>
          <a:xfrm>
            <a:off x="2539584" y="5076116"/>
            <a:ext cx="8694295"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Viết kí hiệu hóa học và nêu một số ứng dụng của những nguyên tố hóa học đó.</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7034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P spid="20" grpId="0"/>
      <p:bldP spid="22"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矩形 5"/>
          <p:cNvSpPr/>
          <p:nvPr>
            <p:custDataLst>
              <p:tags r:id="rId1"/>
            </p:custDataLst>
          </p:nvPr>
        </p:nvSpPr>
        <p:spPr>
          <a:xfrm>
            <a:off x="0" y="1138989"/>
            <a:ext cx="7620000" cy="5719012"/>
          </a:xfrm>
          <a:prstGeom prst="rect">
            <a:avLst/>
          </a:prstGeom>
          <a:gradFill>
            <a:gsLst>
              <a:gs pos="0">
                <a:srgbClr val="D82761">
                  <a:alpha val="64000"/>
                </a:srgbClr>
              </a:gs>
              <a:gs pos="100000">
                <a:srgbClr val="FEA361">
                  <a:alpha val="5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C3EAB0A3-8373-46E6-A8F2-E07FDC11F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0"/>
            <a:ext cx="4572000" cy="3457038"/>
          </a:xfrm>
          <a:prstGeom prst="rect">
            <a:avLst/>
          </a:prstGeom>
        </p:spPr>
      </p:pic>
      <p:pic>
        <p:nvPicPr>
          <p:cNvPr id="8" name="Picture 7">
            <a:extLst>
              <a:ext uri="{FF2B5EF4-FFF2-40B4-BE49-F238E27FC236}">
                <a16:creationId xmlns:a16="http://schemas.microsoft.com/office/drawing/2014/main" id="{A37C6FA1-06D5-4CAC-93C4-3D959DCBC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1" y="3457575"/>
            <a:ext cx="4571999" cy="3400425"/>
          </a:xfrm>
          <a:prstGeom prst="rect">
            <a:avLst/>
          </a:prstGeom>
        </p:spPr>
      </p:pic>
      <p:sp>
        <p:nvSpPr>
          <p:cNvPr id="22" name="TextBox 21">
            <a:extLst>
              <a:ext uri="{FF2B5EF4-FFF2-40B4-BE49-F238E27FC236}">
                <a16:creationId xmlns:a16="http://schemas.microsoft.com/office/drawing/2014/main" id="{EEBD3B2E-F74E-40CB-9274-B01C3337A42A}"/>
              </a:ext>
            </a:extLst>
          </p:cNvPr>
          <p:cNvSpPr txBox="1"/>
          <p:nvPr/>
        </p:nvSpPr>
        <p:spPr>
          <a:xfrm>
            <a:off x="224589" y="1649357"/>
            <a:ext cx="7170821"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 Dây đồng: Copper.</a:t>
            </a:r>
          </a:p>
          <a:p>
            <a:pPr algn="l" latinLnBrk="0"/>
            <a:r>
              <a:rPr lang="vi-VN" sz="2800" b="0" i="0" dirty="0">
                <a:solidFill>
                  <a:srgbClr val="333333"/>
                </a:solidFill>
                <a:effectLst/>
                <a:latin typeface="Arial" panose="020B0604020202020204" pitchFamily="34" charset="0"/>
                <a:cs typeface="Arial" panose="020B0604020202020204" pitchFamily="34" charset="0"/>
              </a:rPr>
              <a:t>   + Kí hiệu hóa học: Cu</a:t>
            </a:r>
          </a:p>
          <a:p>
            <a:pPr algn="l" latinLnBrk="0"/>
            <a:r>
              <a:rPr lang="vi-VN" sz="2800" b="0" i="0" dirty="0">
                <a:solidFill>
                  <a:srgbClr val="333333"/>
                </a:solidFill>
                <a:effectLst/>
                <a:latin typeface="Arial" panose="020B0604020202020204" pitchFamily="34" charset="0"/>
                <a:cs typeface="Arial" panose="020B0604020202020204" pitchFamily="34" charset="0"/>
              </a:rPr>
              <a:t>   + Ứng dụng: Làm dây điện, đúc tượng, đúc chuông, chi tiết máy, chế tạo các thiết bị dùng trong công nghiệp đóng tàu biển</a:t>
            </a:r>
          </a:p>
        </p:txBody>
      </p:sp>
      <p:sp>
        <p:nvSpPr>
          <p:cNvPr id="24" name="TextBox 23">
            <a:extLst>
              <a:ext uri="{FF2B5EF4-FFF2-40B4-BE49-F238E27FC236}">
                <a16:creationId xmlns:a16="http://schemas.microsoft.com/office/drawing/2014/main" id="{76E667DB-2507-44CA-9F91-E5B1E8469304}"/>
              </a:ext>
            </a:extLst>
          </p:cNvPr>
          <p:cNvSpPr txBox="1"/>
          <p:nvPr/>
        </p:nvSpPr>
        <p:spPr>
          <a:xfrm>
            <a:off x="224589" y="4085258"/>
            <a:ext cx="717082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 Thước nhôm: Aluminium</a:t>
            </a:r>
          </a:p>
          <a:p>
            <a:pPr algn="l" latinLnBrk="0"/>
            <a:r>
              <a:rPr lang="vi-VN" sz="2800" b="0" i="0" dirty="0">
                <a:solidFill>
                  <a:srgbClr val="333333"/>
                </a:solidFill>
                <a:effectLst/>
                <a:latin typeface="Arial" panose="020B0604020202020204" pitchFamily="34" charset="0"/>
                <a:cs typeface="Arial" panose="020B0604020202020204" pitchFamily="34" charset="0"/>
              </a:rPr>
              <a:t>   + Kí hiệu hóa học: Al</a:t>
            </a:r>
          </a:p>
          <a:p>
            <a:pPr algn="l" latinLnBrk="0"/>
            <a:r>
              <a:rPr lang="vi-VN" sz="2800" b="0" i="0" dirty="0">
                <a:solidFill>
                  <a:srgbClr val="333333"/>
                </a:solidFill>
                <a:effectLst/>
                <a:latin typeface="Arial" panose="020B0604020202020204" pitchFamily="34" charset="0"/>
                <a:cs typeface="Arial" panose="020B0604020202020204" pitchFamily="34" charset="0"/>
              </a:rPr>
              <a:t>   + Ứng dụng: làm xoong, nồi; làm vật liệu chế tạo máy bay, ô tô, tên lửa…; trang trí nội thất; hàn đường ray</a:t>
            </a:r>
          </a:p>
        </p:txBody>
      </p:sp>
      <p:sp>
        <p:nvSpPr>
          <p:cNvPr id="26" name="TextBox 25">
            <a:extLst>
              <a:ext uri="{FF2B5EF4-FFF2-40B4-BE49-F238E27FC236}">
                <a16:creationId xmlns:a16="http://schemas.microsoft.com/office/drawing/2014/main" id="{D4B81157-39A6-47A7-91E7-BE81A7C846AA}"/>
              </a:ext>
            </a:extLst>
          </p:cNvPr>
          <p:cNvSpPr txBox="1"/>
          <p:nvPr/>
        </p:nvSpPr>
        <p:spPr>
          <a:xfrm>
            <a:off x="2887579" y="393759"/>
            <a:ext cx="1684421" cy="584775"/>
          </a:xfrm>
          <a:prstGeom prst="rect">
            <a:avLst/>
          </a:prstGeom>
          <a:no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Lời giải</a:t>
            </a:r>
            <a:endParaRPr lang="vi-VN" sz="32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863235" y="2717052"/>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9682885" y="-2522073"/>
            <a:ext cx="5044145" cy="5044145"/>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6B29623D-3D37-46E9-ACD1-76D0D74B9CDD}"/>
              </a:ext>
            </a:extLst>
          </p:cNvPr>
          <p:cNvPicPr>
            <a:picLocks noChangeAspect="1"/>
          </p:cNvPicPr>
          <p:nvPr/>
        </p:nvPicPr>
        <p:blipFill rotWithShape="1">
          <a:blip r:embed="rId3">
            <a:extLst>
              <a:ext uri="{28A0092B-C50C-407E-A947-70E740481C1C}">
                <a14:useLocalDpi xmlns:a14="http://schemas.microsoft.com/office/drawing/2010/main" val="0"/>
              </a:ext>
            </a:extLst>
          </a:blip>
          <a:srcRect b="18037"/>
          <a:stretch/>
        </p:blipFill>
        <p:spPr>
          <a:xfrm>
            <a:off x="0" y="0"/>
            <a:ext cx="4445217" cy="2729062"/>
          </a:xfrm>
          <a:prstGeom prst="rect">
            <a:avLst/>
          </a:prstGeom>
        </p:spPr>
      </p:pic>
      <p:sp>
        <p:nvSpPr>
          <p:cNvPr id="19" name="TextBox 18">
            <a:extLst>
              <a:ext uri="{FF2B5EF4-FFF2-40B4-BE49-F238E27FC236}">
                <a16:creationId xmlns:a16="http://schemas.microsoft.com/office/drawing/2014/main" id="{34A9F4FD-F1DD-4A01-8B09-A1DED35EAC80}"/>
              </a:ext>
            </a:extLst>
          </p:cNvPr>
          <p:cNvSpPr txBox="1"/>
          <p:nvPr/>
        </p:nvSpPr>
        <p:spPr>
          <a:xfrm>
            <a:off x="3986464" y="2410609"/>
            <a:ext cx="7772399" cy="3170099"/>
          </a:xfrm>
          <a:prstGeom prst="rect">
            <a:avLst/>
          </a:prstGeom>
          <a:noFill/>
        </p:spPr>
        <p:txBody>
          <a:bodyPr wrap="square">
            <a:spAutoFit/>
          </a:bodyPr>
          <a:lstStyle/>
          <a:p>
            <a:pPr algn="just"/>
            <a:r>
              <a:rPr lang="vi-VN" sz="4000" dirty="0">
                <a:latin typeface="Arial" panose="020B0604020202020204" pitchFamily="34" charset="0"/>
                <a:cs typeface="Arial" panose="020B0604020202020204" pitchFamily="34" charset="0"/>
              </a:rPr>
              <a:t>Kí hiệu nguyên tố hoá học gồm một hoặc hai chữ cái có trong tên gọi của nguyên tố, trong đó chữ cái đầu viết hoa và chữ cái sau viết thường. </a:t>
            </a:r>
          </a:p>
        </p:txBody>
      </p:sp>
    </p:spTree>
    <p:extLst>
      <p:ext uri="{BB962C8B-B14F-4D97-AF65-F5344CB8AC3E}">
        <p14:creationId xmlns:p14="http://schemas.microsoft.com/office/powerpoint/2010/main" val="16345086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PA-组合 15"/>
          <p:cNvGrpSpPr/>
          <p:nvPr>
            <p:custDataLst>
              <p:tags r:id="rId1"/>
            </p:custDataLst>
          </p:nvPr>
        </p:nvGrpSpPr>
        <p:grpSpPr>
          <a:xfrm rot="18785158">
            <a:off x="328928" y="1302584"/>
            <a:ext cx="3801532" cy="3912197"/>
            <a:chOff x="5175432" y="7787556"/>
            <a:chExt cx="5360046" cy="5360046"/>
          </a:xfrm>
        </p:grpSpPr>
        <p:sp>
          <p:nvSpPr>
            <p:cNvPr id="47" name="PA-椭圆 46"/>
            <p:cNvSpPr/>
            <p:nvPr>
              <p:custDataLst>
                <p:tags r:id="rId2"/>
              </p:custDataLst>
            </p:nvPr>
          </p:nvSpPr>
          <p:spPr>
            <a:xfrm>
              <a:off x="5175432" y="7787556"/>
              <a:ext cx="5360046" cy="5360046"/>
            </a:xfrm>
            <a:custGeom>
              <a:avLst/>
              <a:gdLst>
                <a:gd name="connsiteX0" fmla="*/ 0 w 5360046"/>
                <a:gd name="connsiteY0" fmla="*/ 2680023 h 5360046"/>
                <a:gd name="connsiteX1" fmla="*/ 2680023 w 5360046"/>
                <a:gd name="connsiteY1" fmla="*/ 0 h 5360046"/>
                <a:gd name="connsiteX2" fmla="*/ 5360046 w 5360046"/>
                <a:gd name="connsiteY2" fmla="*/ 2680023 h 5360046"/>
                <a:gd name="connsiteX3" fmla="*/ 2680023 w 5360046"/>
                <a:gd name="connsiteY3" fmla="*/ 5360046 h 5360046"/>
                <a:gd name="connsiteX4" fmla="*/ 0 w 5360046"/>
                <a:gd name="connsiteY4" fmla="*/ 2680023 h 5360046"/>
                <a:gd name="connsiteX0-1" fmla="*/ 5175432 w 10535478"/>
                <a:gd name="connsiteY0-2" fmla="*/ 10467579 h 13147602"/>
                <a:gd name="connsiteX1-3" fmla="*/ 0 w 10535478"/>
                <a:gd name="connsiteY1-4" fmla="*/ 0 h 13147602"/>
                <a:gd name="connsiteX2-5" fmla="*/ 7855455 w 10535478"/>
                <a:gd name="connsiteY2-6" fmla="*/ 7787556 h 13147602"/>
                <a:gd name="connsiteX3-7" fmla="*/ 10535478 w 10535478"/>
                <a:gd name="connsiteY3-8" fmla="*/ 10467579 h 13147602"/>
                <a:gd name="connsiteX4-9" fmla="*/ 7855455 w 10535478"/>
                <a:gd name="connsiteY4-10" fmla="*/ 13147602 h 13147602"/>
                <a:gd name="connsiteX5" fmla="*/ 5175432 w 10535478"/>
                <a:gd name="connsiteY5" fmla="*/ 10467579 h 13147602"/>
                <a:gd name="connsiteX0-11" fmla="*/ 0 w 5360046"/>
                <a:gd name="connsiteY0-12" fmla="*/ 2680023 h 5360046"/>
                <a:gd name="connsiteX1-13" fmla="*/ 2680023 w 5360046"/>
                <a:gd name="connsiteY1-14" fmla="*/ 0 h 5360046"/>
                <a:gd name="connsiteX2-15" fmla="*/ 5360046 w 5360046"/>
                <a:gd name="connsiteY2-16" fmla="*/ 2680023 h 5360046"/>
                <a:gd name="connsiteX3-17" fmla="*/ 2680023 w 5360046"/>
                <a:gd name="connsiteY3-18" fmla="*/ 5360046 h 5360046"/>
                <a:gd name="connsiteX4-19" fmla="*/ 0 w 5360046"/>
                <a:gd name="connsiteY4-20" fmla="*/ 2680023 h 5360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0046" h="5360046">
                  <a:moveTo>
                    <a:pt x="0" y="2680023"/>
                  </a:moveTo>
                  <a:cubicBezTo>
                    <a:pt x="0" y="1199887"/>
                    <a:pt x="1199887" y="0"/>
                    <a:pt x="2680023" y="0"/>
                  </a:cubicBezTo>
                  <a:cubicBezTo>
                    <a:pt x="4160159" y="0"/>
                    <a:pt x="5360046" y="1199887"/>
                    <a:pt x="5360046" y="2680023"/>
                  </a:cubicBezTo>
                  <a:cubicBezTo>
                    <a:pt x="5360046" y="4160159"/>
                    <a:pt x="4160159" y="5360046"/>
                    <a:pt x="2680023" y="5360046"/>
                  </a:cubicBezTo>
                  <a:cubicBezTo>
                    <a:pt x="1199887" y="5360046"/>
                    <a:pt x="0" y="4160159"/>
                    <a:pt x="0" y="2680023"/>
                  </a:cubicBezTo>
                  <a:close/>
                </a:path>
              </a:pathLst>
            </a:custGeom>
            <a:gradFill>
              <a:gsLst>
                <a:gs pos="0">
                  <a:srgbClr val="FEA361">
                    <a:alpha val="20000"/>
                  </a:srgbClr>
                </a:gs>
                <a:gs pos="100000">
                  <a:srgbClr val="D82761">
                    <a:alpha val="20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PA-任意多边形 14"/>
            <p:cNvSpPr/>
            <p:nvPr>
              <p:custDataLst>
                <p:tags r:id="rId3"/>
              </p:custDataLst>
            </p:nvPr>
          </p:nvSpPr>
          <p:spPr>
            <a:xfrm>
              <a:off x="5529700" y="8141823"/>
              <a:ext cx="4651511" cy="4651511"/>
            </a:xfrm>
            <a:custGeom>
              <a:avLst/>
              <a:gdLst/>
              <a:ahLst/>
              <a:cxnLst/>
              <a:rect l="0" t="0" r="0" b="0"/>
              <a:pathLst>
                <a:path w="4651511" h="4651513">
                  <a:moveTo>
                    <a:pt x="0" y="2325756"/>
                  </a:moveTo>
                  <a:cubicBezTo>
                    <a:pt x="0" y="1041277"/>
                    <a:pt x="1041276" y="0"/>
                    <a:pt x="2325755" y="0"/>
                  </a:cubicBezTo>
                  <a:cubicBezTo>
                    <a:pt x="3610234" y="0"/>
                    <a:pt x="4651510" y="1041277"/>
                    <a:pt x="4651510" y="2325756"/>
                  </a:cubicBezTo>
                  <a:cubicBezTo>
                    <a:pt x="4651510" y="3610236"/>
                    <a:pt x="3610234" y="4651512"/>
                    <a:pt x="2325755" y="4651512"/>
                  </a:cubicBezTo>
                  <a:cubicBezTo>
                    <a:pt x="1041276" y="4651512"/>
                    <a:pt x="0" y="3610236"/>
                    <a:pt x="0" y="2325756"/>
                  </a:cubicBezTo>
                  <a:close/>
                </a:path>
              </a:pathLst>
            </a:custGeom>
            <a:gradFill flip="none" rotWithShape="1">
              <a:gsLst>
                <a:gs pos="0">
                  <a:srgbClr val="FEA361">
                    <a:alpha val="60000"/>
                  </a:srgbClr>
                </a:gs>
                <a:gs pos="100000">
                  <a:srgbClr val="D82761">
                    <a:alpha val="60000"/>
                  </a:srgbClr>
                </a:gs>
              </a:gsLst>
              <a:lin ang="5400000" scaled="1"/>
              <a:tileRect/>
            </a:gradFill>
            <a:ln w="0" cap="flat" cmpd="sng" algn="ctr">
              <a:noFill/>
              <a:prstDash val="solid"/>
              <a:miter lim="800000"/>
            </a:ln>
            <a:effectLst>
              <a:outerShdw blurRad="241300" dist="127000" dir="2700000" algn="tl"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PA-椭圆 13"/>
            <p:cNvSpPr/>
            <p:nvPr>
              <p:custDataLst>
                <p:tags r:id="rId4"/>
              </p:custDataLst>
            </p:nvPr>
          </p:nvSpPr>
          <p:spPr>
            <a:xfrm>
              <a:off x="5883967" y="8496091"/>
              <a:ext cx="3942976" cy="3942976"/>
            </a:xfrm>
            <a:custGeom>
              <a:avLst/>
              <a:gdLst>
                <a:gd name="connsiteX0" fmla="*/ 0 w 3942976"/>
                <a:gd name="connsiteY0" fmla="*/ 1971488 h 3942976"/>
                <a:gd name="connsiteX1" fmla="*/ 1971488 w 3942976"/>
                <a:gd name="connsiteY1" fmla="*/ 0 h 3942976"/>
                <a:gd name="connsiteX2" fmla="*/ 3942976 w 3942976"/>
                <a:gd name="connsiteY2" fmla="*/ 1971488 h 3942976"/>
                <a:gd name="connsiteX3" fmla="*/ 1971488 w 3942976"/>
                <a:gd name="connsiteY3" fmla="*/ 3942976 h 3942976"/>
                <a:gd name="connsiteX4" fmla="*/ 0 w 3942976"/>
                <a:gd name="connsiteY4" fmla="*/ 1971488 h 3942976"/>
                <a:gd name="connsiteX0-1" fmla="*/ 5883967 w 9826943"/>
                <a:gd name="connsiteY0-2" fmla="*/ 10467579 h 12439067"/>
                <a:gd name="connsiteX1-3" fmla="*/ 0 w 9826943"/>
                <a:gd name="connsiteY1-4" fmla="*/ 0 h 12439067"/>
                <a:gd name="connsiteX2-5" fmla="*/ 7855455 w 9826943"/>
                <a:gd name="connsiteY2-6" fmla="*/ 8496091 h 12439067"/>
                <a:gd name="connsiteX3-7" fmla="*/ 9826943 w 9826943"/>
                <a:gd name="connsiteY3-8" fmla="*/ 10467579 h 12439067"/>
                <a:gd name="connsiteX4-9" fmla="*/ 7855455 w 9826943"/>
                <a:gd name="connsiteY4-10" fmla="*/ 12439067 h 12439067"/>
                <a:gd name="connsiteX5" fmla="*/ 5883967 w 9826943"/>
                <a:gd name="connsiteY5" fmla="*/ 10467579 h 12439067"/>
                <a:gd name="connsiteX0-11" fmla="*/ 0 w 3942976"/>
                <a:gd name="connsiteY0-12" fmla="*/ 1971488 h 3942976"/>
                <a:gd name="connsiteX1-13" fmla="*/ 1971488 w 3942976"/>
                <a:gd name="connsiteY1-14" fmla="*/ 0 h 3942976"/>
                <a:gd name="connsiteX2-15" fmla="*/ 3942976 w 3942976"/>
                <a:gd name="connsiteY2-16" fmla="*/ 1971488 h 3942976"/>
                <a:gd name="connsiteX3-17" fmla="*/ 1971488 w 3942976"/>
                <a:gd name="connsiteY3-18" fmla="*/ 3942976 h 3942976"/>
                <a:gd name="connsiteX4-19" fmla="*/ 0 w 3942976"/>
                <a:gd name="connsiteY4-20" fmla="*/ 1971488 h 3942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42976" h="3942976">
                  <a:moveTo>
                    <a:pt x="0" y="1971488"/>
                  </a:moveTo>
                  <a:cubicBezTo>
                    <a:pt x="0" y="882665"/>
                    <a:pt x="882665" y="0"/>
                    <a:pt x="1971488" y="0"/>
                  </a:cubicBezTo>
                  <a:cubicBezTo>
                    <a:pt x="3060311" y="0"/>
                    <a:pt x="3942976" y="882665"/>
                    <a:pt x="3942976" y="1971488"/>
                  </a:cubicBezTo>
                  <a:cubicBezTo>
                    <a:pt x="3942976" y="3060311"/>
                    <a:pt x="3060311" y="3942976"/>
                    <a:pt x="1971488" y="3942976"/>
                  </a:cubicBezTo>
                  <a:cubicBezTo>
                    <a:pt x="882665" y="3942976"/>
                    <a:pt x="0" y="3060311"/>
                    <a:pt x="0" y="1971488"/>
                  </a:cubicBezTo>
                  <a:close/>
                </a:path>
              </a:pathLst>
            </a:cu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4" name="文本框 13">
            <a:extLst>
              <a:ext uri="{FF2B5EF4-FFF2-40B4-BE49-F238E27FC236}">
                <a16:creationId xmlns:a16="http://schemas.microsoft.com/office/drawing/2014/main" id="{E7E6A1B3-98FD-49D5-901F-DB12D5208F41}"/>
              </a:ext>
            </a:extLst>
          </p:cNvPr>
          <p:cNvSpPr txBox="1"/>
          <p:nvPr/>
        </p:nvSpPr>
        <p:spPr>
          <a:xfrm>
            <a:off x="687348" y="2535407"/>
            <a:ext cx="3084691" cy="1446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kern="0" dirty="0">
                <a:ln w="0">
                  <a:noFill/>
                </a:ln>
                <a:solidFill>
                  <a:schemeClr val="tx1"/>
                </a:solidFill>
                <a:latin typeface="Arial" panose="020B0604020202020204" pitchFamily="34" charset="0"/>
                <a:cs typeface="Arial" panose="020B0604020202020204" pitchFamily="34" charset="0"/>
                <a:sym typeface="+mn-lt"/>
              </a:rPr>
              <a:t>LUYỆN TẬP</a:t>
            </a:r>
            <a:endParaRPr kumimoji="0" lang="en-US" altLang="zh-CN" sz="4400" b="1" i="0" u="none" strike="noStrike" kern="0" cap="none" spc="0" normalizeH="0" baseline="0" noProof="0" dirty="0">
              <a:ln w="0">
                <a:noFill/>
              </a:ln>
              <a:solidFill>
                <a:schemeClr val="tx1"/>
              </a:solidFill>
              <a:effectLst/>
              <a:uLnTx/>
              <a:uFillTx/>
              <a:latin typeface="Arial" panose="020B0604020202020204" pitchFamily="34" charset="0"/>
              <a:cs typeface="Arial" panose="020B0604020202020204" pitchFamily="34" charset="0"/>
              <a:sym typeface="+mn-lt"/>
            </a:endParaRPr>
          </a:p>
        </p:txBody>
      </p:sp>
      <p:sp>
        <p:nvSpPr>
          <p:cNvPr id="26" name="TextBox 25">
            <a:extLst>
              <a:ext uri="{FF2B5EF4-FFF2-40B4-BE49-F238E27FC236}">
                <a16:creationId xmlns:a16="http://schemas.microsoft.com/office/drawing/2014/main" id="{6C632F28-C488-4647-BA66-1A1A4CF2E249}"/>
              </a:ext>
            </a:extLst>
          </p:cNvPr>
          <p:cNvSpPr txBox="1"/>
          <p:nvPr/>
        </p:nvSpPr>
        <p:spPr>
          <a:xfrm>
            <a:off x="4365938" y="2020682"/>
            <a:ext cx="7629827" cy="310854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Đọc thông tin trong Bảng 3.1 và trả lời câu hỏi:</a:t>
            </a:r>
          </a:p>
          <a:p>
            <a:pPr algn="l" latinLnBrk="0"/>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Hãy tìm nguyên tố có kí hiệu chỉ gồm một chữ cái và nguyên tố có kí hiệu gồm hai chữ cái. Kí hiệu nguyên tố nào không liên quan tới tên IUPAC của nó?</a:t>
            </a:r>
          </a:p>
          <a:p>
            <a:pPr algn="l" latinLnBrk="0"/>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Hãy đọc tên một số nguyên tố có trong thành phần không khí.</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1268195"/>
            <a:ext cx="12207238" cy="3194114"/>
          </a:xfrm>
          <a:prstGeom prst="rect">
            <a:avLst/>
          </a:prstGeom>
          <a:gradFill>
            <a:gsLst>
              <a:gs pos="0">
                <a:srgbClr val="FEA361">
                  <a:alpha val="69000"/>
                </a:srgbClr>
              </a:gs>
              <a:gs pos="100000">
                <a:srgbClr val="D82761">
                  <a:alpha val="67000"/>
                </a:srgbClr>
              </a:gs>
            </a:gsLst>
            <a:lin ang="2400000" scaled="0"/>
          </a:gradFill>
          <a:ln>
            <a:no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TextBox 16">
            <a:extLst>
              <a:ext uri="{FF2B5EF4-FFF2-40B4-BE49-F238E27FC236}">
                <a16:creationId xmlns:a16="http://schemas.microsoft.com/office/drawing/2014/main" id="{9D6DB7D2-5D81-4AAF-999C-58C0225EAC29}"/>
              </a:ext>
            </a:extLst>
          </p:cNvPr>
          <p:cNvSpPr txBox="1"/>
          <p:nvPr/>
        </p:nvSpPr>
        <p:spPr>
          <a:xfrm>
            <a:off x="5246170" y="169170"/>
            <a:ext cx="1684421" cy="584775"/>
          </a:xfrm>
          <a:prstGeom prst="rect">
            <a:avLst/>
          </a:prstGeom>
          <a:no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Lời giải</a:t>
            </a:r>
            <a:endParaRPr lang="vi-VN"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53C89D9-5984-42BD-BB25-CBEE96353724}"/>
              </a:ext>
            </a:extLst>
          </p:cNvPr>
          <p:cNvSpPr txBox="1"/>
          <p:nvPr/>
        </p:nvSpPr>
        <p:spPr>
          <a:xfrm>
            <a:off x="483269" y="1621122"/>
            <a:ext cx="6645441" cy="48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2800" b="1" i="0" dirty="0">
                <a:solidFill>
                  <a:srgbClr val="333333"/>
                </a:solidFill>
                <a:effectLst/>
                <a:latin typeface="Arial" panose="020B0604020202020204" pitchFamily="34" charset="0"/>
                <a:cs typeface="Arial" panose="020B0604020202020204" pitchFamily="34" charset="0"/>
              </a:rPr>
              <a:t>1.</a:t>
            </a:r>
            <a:endParaRPr lang="vi-VN" sz="2800" b="0" i="0" dirty="0">
              <a:solidFill>
                <a:srgbClr val="333333"/>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 Nguyên tố có kí hiệu chỉ gồm 1 chữ cái: hydrogen, boron, carbon, nitrogen, oxygen, fluorine, phosphorus, sulfur, potassium</a:t>
            </a:r>
          </a:p>
          <a:p>
            <a:pPr algn="l" latinLnBrk="0"/>
            <a:r>
              <a:rPr lang="vi-VN" sz="2800" b="0" i="0" dirty="0">
                <a:solidFill>
                  <a:srgbClr val="333333"/>
                </a:solidFill>
                <a:effectLst/>
                <a:latin typeface="Arial" panose="020B0604020202020204" pitchFamily="34" charset="0"/>
                <a:cs typeface="Arial" panose="020B0604020202020204" pitchFamily="34" charset="0"/>
              </a:rPr>
              <a:t>- Nguyên tố có kí hiệu gồm 2 chữ cái: helium, lithium, beryllium, neon, sodium, magnesium, aluminium, silicon, chlorine, argon, calcium</a:t>
            </a:r>
          </a:p>
          <a:p>
            <a:pPr algn="l" latinLnBrk="0"/>
            <a:r>
              <a:rPr lang="vi-VN" sz="2800" b="0" i="0" dirty="0">
                <a:solidFill>
                  <a:srgbClr val="333333"/>
                </a:solidFill>
                <a:effectLst/>
                <a:latin typeface="Arial" panose="020B0604020202020204" pitchFamily="34" charset="0"/>
                <a:cs typeface="Arial" panose="020B0604020202020204" pitchFamily="34" charset="0"/>
              </a:rPr>
              <a:t>- Kí hiệu nguyên tố không liên quan tới tên IUPAC: sodium (Na), potassium (K)</a:t>
            </a:r>
          </a:p>
        </p:txBody>
      </p:sp>
      <p:sp>
        <p:nvSpPr>
          <p:cNvPr id="21" name="TextBox 20">
            <a:extLst>
              <a:ext uri="{FF2B5EF4-FFF2-40B4-BE49-F238E27FC236}">
                <a16:creationId xmlns:a16="http://schemas.microsoft.com/office/drawing/2014/main" id="{4AB10510-95DD-4417-AE06-FCC8F3155282}"/>
              </a:ext>
            </a:extLst>
          </p:cNvPr>
          <p:cNvSpPr txBox="1"/>
          <p:nvPr/>
        </p:nvSpPr>
        <p:spPr>
          <a:xfrm>
            <a:off x="7611979" y="3429000"/>
            <a:ext cx="4443663"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2800" b="1" i="0" dirty="0">
                <a:solidFill>
                  <a:srgbClr val="333333"/>
                </a:solidFill>
                <a:effectLst/>
                <a:latin typeface="Arial" panose="020B0604020202020204" pitchFamily="34" charset="0"/>
                <a:cs typeface="Arial" panose="020B0604020202020204" pitchFamily="34" charset="0"/>
              </a:rPr>
              <a:t>2.</a:t>
            </a:r>
            <a:endParaRPr lang="vi-VN" sz="2800" b="0" i="0" dirty="0">
              <a:solidFill>
                <a:srgbClr val="333333"/>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Một số nguyên tố có trong thành phần không khí: nitrogen (N), oxygen (O), argon (Ar)</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9D61"/>
            </a:gs>
            <a:gs pos="100000">
              <a:srgbClr val="DB3061"/>
            </a:gs>
          </a:gsLst>
          <a:lin ang="5400000" scaled="1"/>
        </a:gradFill>
        <a:effectLst/>
      </p:bgPr>
    </p:bg>
    <p:spTree>
      <p:nvGrpSpPr>
        <p:cNvPr id="1" name=""/>
        <p:cNvGrpSpPr/>
        <p:nvPr/>
      </p:nvGrpSpPr>
      <p:grpSpPr>
        <a:xfrm>
          <a:off x="0" y="0"/>
          <a:ext cx="0" cy="0"/>
          <a:chOff x="0" y="0"/>
          <a:chExt cx="0" cy="0"/>
        </a:xfrm>
      </p:grpSpPr>
      <p:sp>
        <p:nvSpPr>
          <p:cNvPr id="17" name="椭圆 16"/>
          <p:cNvSpPr/>
          <p:nvPr/>
        </p:nvSpPr>
        <p:spPr>
          <a:xfrm>
            <a:off x="609600" y="-2057400"/>
            <a:ext cx="10972800" cy="10972800"/>
          </a:xfrm>
          <a:prstGeom prst="ellipse">
            <a:avLst/>
          </a:prstGeom>
          <a:pattFill prst="horzBrick">
            <a:fgClr>
              <a:schemeClr val="bg1">
                <a:lumMod val="95000"/>
              </a:schemeClr>
            </a:fgClr>
            <a:bgClr>
              <a:schemeClr val="bg1"/>
            </a:bgClr>
          </a:patt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a:off x="609600" y="-2057400"/>
            <a:ext cx="10972800" cy="10972800"/>
          </a:xfrm>
          <a:prstGeom prst="ellipse">
            <a:avLst/>
          </a:prstGeom>
          <a:solidFill>
            <a:schemeClr val="bg1">
              <a:alpha val="40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 name="椭圆 1"/>
          <p:cNvSpPr/>
          <p:nvPr/>
        </p:nvSpPr>
        <p:spPr>
          <a:xfrm>
            <a:off x="3867285" y="-1054098"/>
            <a:ext cx="4081767" cy="4081767"/>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矩形: 圆角 13"/>
          <p:cNvSpPr/>
          <p:nvPr/>
        </p:nvSpPr>
        <p:spPr>
          <a:xfrm>
            <a:off x="1530773" y="4147740"/>
            <a:ext cx="3277111" cy="1323439"/>
          </a:xfrm>
          <a:prstGeom prst="roundRect">
            <a:avLst/>
          </a:prstGeom>
          <a:solidFill>
            <a:schemeClr val="bg1"/>
          </a:solidFill>
          <a:ln w="19050" cap="flat" cmpd="sng" algn="ctr">
            <a:gradFill>
              <a:gsLst>
                <a:gs pos="0">
                  <a:srgbClr val="FEA361"/>
                </a:gs>
                <a:gs pos="100000">
                  <a:srgbClr val="FEA361"/>
                </a:gs>
              </a:gsLst>
              <a:lin ang="5400000" scaled="1"/>
            </a:gradFill>
            <a:prstDash val="solid"/>
            <a:miter lim="800000"/>
          </a:ln>
          <a:effectLst>
            <a:outerShdw blurRad="2413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4" name="矩形 33">
            <a:extLst>
              <a:ext uri="{FF2B5EF4-FFF2-40B4-BE49-F238E27FC236}">
                <a16:creationId xmlns:a16="http://schemas.microsoft.com/office/drawing/2014/main" id="{54948229-BC81-4DFD-B840-C993BB6F258F}"/>
              </a:ext>
            </a:extLst>
          </p:cNvPr>
          <p:cNvSpPr/>
          <p:nvPr/>
        </p:nvSpPr>
        <p:spPr>
          <a:xfrm>
            <a:off x="3642205" y="398315"/>
            <a:ext cx="453222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mn-lt"/>
              </a:rPr>
              <a:t>NỘI</a:t>
            </a:r>
            <a:r>
              <a:rPr kumimoji="0" lang="en-US" altLang="zh-CN" sz="60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sym typeface="+mn-lt"/>
              </a:rPr>
              <a:t> DUNG BÀI HỌC</a:t>
            </a:r>
            <a:endParaRPr kumimoji="0" lang="zh-CN" alt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mn-lt"/>
            </a:endParaRPr>
          </a:p>
        </p:txBody>
      </p:sp>
      <p:sp>
        <p:nvSpPr>
          <p:cNvPr id="25" name="文本">
            <a:extLst>
              <a:ext uri="{FF2B5EF4-FFF2-40B4-BE49-F238E27FC236}">
                <a16:creationId xmlns:a16="http://schemas.microsoft.com/office/drawing/2014/main" id="{64652B83-99A0-40F4-AF9F-ED9B80691975}"/>
              </a:ext>
            </a:extLst>
          </p:cNvPr>
          <p:cNvSpPr txBox="1"/>
          <p:nvPr/>
        </p:nvSpPr>
        <p:spPr>
          <a:xfrm>
            <a:off x="1530773" y="4159945"/>
            <a:ext cx="3221035" cy="132343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4000" b="1" noProof="0" dirty="0">
                <a:solidFill>
                  <a:schemeClr val="accent6"/>
                </a:solidFill>
                <a:latin typeface="Arial" panose="020B0604020202020204" pitchFamily="34" charset="0"/>
                <a:cs typeface="Arial" panose="020B0604020202020204" pitchFamily="34" charset="0"/>
                <a:sym typeface="+mn-lt"/>
              </a:rPr>
              <a:t>NGUYÊN TỐ HÓA HỌC</a:t>
            </a:r>
            <a:endParaRPr lang="en-US" altLang="zh-CN" dirty="0">
              <a:solidFill>
                <a:schemeClr val="accent6"/>
              </a:solidFill>
              <a:latin typeface="Arial" panose="020B0604020202020204" pitchFamily="34" charset="0"/>
              <a:cs typeface="Arial" panose="020B0604020202020204" pitchFamily="34" charset="0"/>
              <a:sym typeface="+mn-lt"/>
            </a:endParaRPr>
          </a:p>
        </p:txBody>
      </p:sp>
      <p:sp>
        <p:nvSpPr>
          <p:cNvPr id="26" name="文本">
            <a:extLst>
              <a:ext uri="{FF2B5EF4-FFF2-40B4-BE49-F238E27FC236}">
                <a16:creationId xmlns:a16="http://schemas.microsoft.com/office/drawing/2014/main" id="{85FA97A6-C178-4F6F-A270-480092D26102}"/>
              </a:ext>
            </a:extLst>
          </p:cNvPr>
          <p:cNvSpPr/>
          <p:nvPr/>
        </p:nvSpPr>
        <p:spPr>
          <a:xfrm>
            <a:off x="2798905" y="3132077"/>
            <a:ext cx="1188245" cy="101566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a:t>
            </a:r>
            <a:endParaRPr kumimoji="0" lang="en-US"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
        <p:nvSpPr>
          <p:cNvPr id="27" name="文本">
            <a:extLst>
              <a:ext uri="{FF2B5EF4-FFF2-40B4-BE49-F238E27FC236}">
                <a16:creationId xmlns:a16="http://schemas.microsoft.com/office/drawing/2014/main" id="{EB84E709-DF63-4D69-B3BA-84DC6513A95C}"/>
              </a:ext>
            </a:extLst>
          </p:cNvPr>
          <p:cNvSpPr/>
          <p:nvPr/>
        </p:nvSpPr>
        <p:spPr>
          <a:xfrm>
            <a:off x="7949052" y="2865019"/>
            <a:ext cx="1188245" cy="101566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II. </a:t>
            </a:r>
            <a:endParaRPr kumimoji="0" lang="en-US"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
        <p:nvSpPr>
          <p:cNvPr id="29" name="矩形: 圆角 13">
            <a:extLst>
              <a:ext uri="{FF2B5EF4-FFF2-40B4-BE49-F238E27FC236}">
                <a16:creationId xmlns:a16="http://schemas.microsoft.com/office/drawing/2014/main" id="{CD89131F-27BE-4A33-8608-5D1F0C1C23FE}"/>
              </a:ext>
            </a:extLst>
          </p:cNvPr>
          <p:cNvSpPr/>
          <p:nvPr/>
        </p:nvSpPr>
        <p:spPr>
          <a:xfrm>
            <a:off x="5757803" y="3897223"/>
            <a:ext cx="5027783" cy="1938992"/>
          </a:xfrm>
          <a:prstGeom prst="roundRect">
            <a:avLst/>
          </a:prstGeom>
          <a:solidFill>
            <a:schemeClr val="bg1"/>
          </a:solidFill>
          <a:ln w="19050" cap="flat" cmpd="sng" algn="ctr">
            <a:gradFill>
              <a:gsLst>
                <a:gs pos="0">
                  <a:srgbClr val="FEA361"/>
                </a:gs>
                <a:gs pos="100000">
                  <a:srgbClr val="FEA361"/>
                </a:gs>
              </a:gsLst>
              <a:lin ang="5400000" scaled="1"/>
            </a:gradFill>
            <a:prstDash val="solid"/>
            <a:miter lim="800000"/>
          </a:ln>
          <a:effectLst>
            <a:outerShdw blurRad="2413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8" name="文本">
            <a:extLst>
              <a:ext uri="{FF2B5EF4-FFF2-40B4-BE49-F238E27FC236}">
                <a16:creationId xmlns:a16="http://schemas.microsoft.com/office/drawing/2014/main" id="{B9AD655C-C5D1-49E6-876D-76F99110E97E}"/>
              </a:ext>
            </a:extLst>
          </p:cNvPr>
          <p:cNvSpPr txBox="1"/>
          <p:nvPr/>
        </p:nvSpPr>
        <p:spPr>
          <a:xfrm>
            <a:off x="5729057" y="3897223"/>
            <a:ext cx="5027783" cy="1938992"/>
          </a:xfrm>
          <a:prstGeom prst="rect">
            <a:avLst/>
          </a:prstGeom>
          <a:noFill/>
        </p:spPr>
        <p:txBody>
          <a:bodyPr wrap="square" rtlCol="0">
            <a:spAutoFit/>
          </a:bodyPr>
          <a:lstStyle/>
          <a:p>
            <a:pPr algn="ctr">
              <a:defRPr/>
            </a:pPr>
            <a:r>
              <a:rPr lang="en-US" altLang="zh-CN" sz="4000" b="1" dirty="0">
                <a:solidFill>
                  <a:schemeClr val="accent6"/>
                </a:solidFill>
                <a:latin typeface="Arial" panose="020B0604020202020204" pitchFamily="34" charset="0"/>
                <a:cs typeface="Arial" panose="020B0604020202020204" pitchFamily="34" charset="0"/>
                <a:sym typeface="+mn-lt"/>
              </a:rPr>
              <a:t>TÊN GỌI VÀ KÍ HIỆU CỦA NGUYÊN TỐ HÓA HỌC</a:t>
            </a:r>
            <a:endParaRPr lang="en-US" altLang="zh-CN" dirty="0">
              <a:solidFill>
                <a:schemeClr val="accent6"/>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750" fill="hold"/>
                                        <p:tgtEl>
                                          <p:spTgt spid="27"/>
                                        </p:tgtEl>
                                        <p:attrNameLst>
                                          <p:attrName>ppt_x</p:attrName>
                                        </p:attrNameLst>
                                      </p:cBhvr>
                                      <p:tavLst>
                                        <p:tav tm="0">
                                          <p:val>
                                            <p:strVal val="#ppt_x"/>
                                          </p:val>
                                        </p:tav>
                                        <p:tav tm="100000">
                                          <p:val>
                                            <p:strVal val="#ppt_x"/>
                                          </p:val>
                                        </p:tav>
                                      </p:tavLst>
                                    </p:anim>
                                    <p:anim calcmode="lin" valueType="num">
                                      <p:cBhvr additive="base">
                                        <p:cTn id="18" dur="75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750" fill="hold"/>
                                        <p:tgtEl>
                                          <p:spTgt spid="25"/>
                                        </p:tgtEl>
                                        <p:attrNameLst>
                                          <p:attrName>ppt_x</p:attrName>
                                        </p:attrNameLst>
                                      </p:cBhvr>
                                      <p:tavLst>
                                        <p:tav tm="0">
                                          <p:val>
                                            <p:strVal val="1+#ppt_w/2"/>
                                          </p:val>
                                        </p:tav>
                                        <p:tav tm="100000">
                                          <p:val>
                                            <p:strVal val="#ppt_x"/>
                                          </p:val>
                                        </p:tav>
                                      </p:tavLst>
                                    </p:anim>
                                    <p:anim calcmode="lin" valueType="num">
                                      <p:cBhvr additive="base">
                                        <p:cTn id="23" dur="75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1+#ppt_w/2"/>
                                          </p:val>
                                        </p:tav>
                                        <p:tav tm="100000">
                                          <p:val>
                                            <p:strVal val="#ppt_x"/>
                                          </p:val>
                                        </p:tav>
                                      </p:tavLst>
                                    </p:anim>
                                    <p:anim calcmode="lin" valueType="num">
                                      <p:cBhvr additive="base">
                                        <p:cTn id="2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 name="椭圆 5"/>
          <p:cNvSpPr/>
          <p:nvPr/>
        </p:nvSpPr>
        <p:spPr>
          <a:xfrm>
            <a:off x="660620" y="752863"/>
            <a:ext cx="3718875" cy="327370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4C4332D1-1956-4E20-9234-8D558DD1F744}"/>
              </a:ext>
            </a:extLst>
          </p:cNvPr>
          <p:cNvGrpSpPr/>
          <p:nvPr/>
        </p:nvGrpSpPr>
        <p:grpSpPr>
          <a:xfrm>
            <a:off x="4555958" y="656052"/>
            <a:ext cx="6609347" cy="5967662"/>
            <a:chOff x="4555958" y="656052"/>
            <a:chExt cx="6609347" cy="5967662"/>
          </a:xfrm>
        </p:grpSpPr>
        <p:grpSp>
          <p:nvGrpSpPr>
            <p:cNvPr id="12" name="PA-组合 15">
              <a:extLst>
                <a:ext uri="{FF2B5EF4-FFF2-40B4-BE49-F238E27FC236}">
                  <a16:creationId xmlns:a16="http://schemas.microsoft.com/office/drawing/2014/main" id="{4D8903A7-C77C-41FC-95A2-0CF1D3E94F2B}"/>
                </a:ext>
              </a:extLst>
            </p:cNvPr>
            <p:cNvGrpSpPr/>
            <p:nvPr>
              <p:custDataLst>
                <p:tags r:id="rId1"/>
              </p:custDataLst>
            </p:nvPr>
          </p:nvGrpSpPr>
          <p:grpSpPr>
            <a:xfrm>
              <a:off x="4555958" y="656052"/>
              <a:ext cx="6609347" cy="5967662"/>
              <a:chOff x="5175432" y="7787556"/>
              <a:chExt cx="5360046" cy="5360046"/>
            </a:xfrm>
          </p:grpSpPr>
          <p:sp>
            <p:nvSpPr>
              <p:cNvPr id="13" name="PA-椭圆 46">
                <a:extLst>
                  <a:ext uri="{FF2B5EF4-FFF2-40B4-BE49-F238E27FC236}">
                    <a16:creationId xmlns:a16="http://schemas.microsoft.com/office/drawing/2014/main" id="{CFC1A0EA-1E11-4868-BB68-032A13032AE1}"/>
                  </a:ext>
                </a:extLst>
              </p:cNvPr>
              <p:cNvSpPr/>
              <p:nvPr>
                <p:custDataLst>
                  <p:tags r:id="rId2"/>
                </p:custDataLst>
              </p:nvPr>
            </p:nvSpPr>
            <p:spPr>
              <a:xfrm>
                <a:off x="5175432" y="7787556"/>
                <a:ext cx="5360046" cy="5360046"/>
              </a:xfrm>
              <a:custGeom>
                <a:avLst/>
                <a:gdLst>
                  <a:gd name="connsiteX0" fmla="*/ 0 w 5360046"/>
                  <a:gd name="connsiteY0" fmla="*/ 2680023 h 5360046"/>
                  <a:gd name="connsiteX1" fmla="*/ 2680023 w 5360046"/>
                  <a:gd name="connsiteY1" fmla="*/ 0 h 5360046"/>
                  <a:gd name="connsiteX2" fmla="*/ 5360046 w 5360046"/>
                  <a:gd name="connsiteY2" fmla="*/ 2680023 h 5360046"/>
                  <a:gd name="connsiteX3" fmla="*/ 2680023 w 5360046"/>
                  <a:gd name="connsiteY3" fmla="*/ 5360046 h 5360046"/>
                  <a:gd name="connsiteX4" fmla="*/ 0 w 5360046"/>
                  <a:gd name="connsiteY4" fmla="*/ 2680023 h 5360046"/>
                  <a:gd name="connsiteX0-1" fmla="*/ 5175432 w 10535478"/>
                  <a:gd name="connsiteY0-2" fmla="*/ 10467579 h 13147602"/>
                  <a:gd name="connsiteX1-3" fmla="*/ 0 w 10535478"/>
                  <a:gd name="connsiteY1-4" fmla="*/ 0 h 13147602"/>
                  <a:gd name="connsiteX2-5" fmla="*/ 7855455 w 10535478"/>
                  <a:gd name="connsiteY2-6" fmla="*/ 7787556 h 13147602"/>
                  <a:gd name="connsiteX3-7" fmla="*/ 10535478 w 10535478"/>
                  <a:gd name="connsiteY3-8" fmla="*/ 10467579 h 13147602"/>
                  <a:gd name="connsiteX4-9" fmla="*/ 7855455 w 10535478"/>
                  <a:gd name="connsiteY4-10" fmla="*/ 13147602 h 13147602"/>
                  <a:gd name="connsiteX5" fmla="*/ 5175432 w 10535478"/>
                  <a:gd name="connsiteY5" fmla="*/ 10467579 h 13147602"/>
                  <a:gd name="connsiteX0-11" fmla="*/ 0 w 5360046"/>
                  <a:gd name="connsiteY0-12" fmla="*/ 2680023 h 5360046"/>
                  <a:gd name="connsiteX1-13" fmla="*/ 2680023 w 5360046"/>
                  <a:gd name="connsiteY1-14" fmla="*/ 0 h 5360046"/>
                  <a:gd name="connsiteX2-15" fmla="*/ 5360046 w 5360046"/>
                  <a:gd name="connsiteY2-16" fmla="*/ 2680023 h 5360046"/>
                  <a:gd name="connsiteX3-17" fmla="*/ 2680023 w 5360046"/>
                  <a:gd name="connsiteY3-18" fmla="*/ 5360046 h 5360046"/>
                  <a:gd name="connsiteX4-19" fmla="*/ 0 w 5360046"/>
                  <a:gd name="connsiteY4-20" fmla="*/ 2680023 h 5360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0046" h="5360046">
                    <a:moveTo>
                      <a:pt x="0" y="2680023"/>
                    </a:moveTo>
                    <a:cubicBezTo>
                      <a:pt x="0" y="1199887"/>
                      <a:pt x="1199887" y="0"/>
                      <a:pt x="2680023" y="0"/>
                    </a:cubicBezTo>
                    <a:cubicBezTo>
                      <a:pt x="4160159" y="0"/>
                      <a:pt x="5360046" y="1199887"/>
                      <a:pt x="5360046" y="2680023"/>
                    </a:cubicBezTo>
                    <a:cubicBezTo>
                      <a:pt x="5360046" y="4160159"/>
                      <a:pt x="4160159" y="5360046"/>
                      <a:pt x="2680023" y="5360046"/>
                    </a:cubicBezTo>
                    <a:cubicBezTo>
                      <a:pt x="1199887" y="5360046"/>
                      <a:pt x="0" y="4160159"/>
                      <a:pt x="0" y="2680023"/>
                    </a:cubicBezTo>
                    <a:close/>
                  </a:path>
                </a:pathLst>
              </a:custGeom>
              <a:gradFill>
                <a:gsLst>
                  <a:gs pos="0">
                    <a:srgbClr val="FEA361">
                      <a:alpha val="20000"/>
                    </a:srgbClr>
                  </a:gs>
                  <a:gs pos="100000">
                    <a:srgbClr val="D82761">
                      <a:alpha val="20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任意多边形 14">
                <a:extLst>
                  <a:ext uri="{FF2B5EF4-FFF2-40B4-BE49-F238E27FC236}">
                    <a16:creationId xmlns:a16="http://schemas.microsoft.com/office/drawing/2014/main" id="{1C8EDB35-6EC1-476A-A334-CAF7A25E5920}"/>
                  </a:ext>
                </a:extLst>
              </p:cNvPr>
              <p:cNvSpPr/>
              <p:nvPr>
                <p:custDataLst>
                  <p:tags r:id="rId3"/>
                </p:custDataLst>
              </p:nvPr>
            </p:nvSpPr>
            <p:spPr>
              <a:xfrm>
                <a:off x="5529700" y="8141823"/>
                <a:ext cx="4651511" cy="4651511"/>
              </a:xfrm>
              <a:custGeom>
                <a:avLst/>
                <a:gdLst/>
                <a:ahLst/>
                <a:cxnLst/>
                <a:rect l="0" t="0" r="0" b="0"/>
                <a:pathLst>
                  <a:path w="4651511" h="4651513">
                    <a:moveTo>
                      <a:pt x="0" y="2325756"/>
                    </a:moveTo>
                    <a:cubicBezTo>
                      <a:pt x="0" y="1041277"/>
                      <a:pt x="1041276" y="0"/>
                      <a:pt x="2325755" y="0"/>
                    </a:cubicBezTo>
                    <a:cubicBezTo>
                      <a:pt x="3610234" y="0"/>
                      <a:pt x="4651510" y="1041277"/>
                      <a:pt x="4651510" y="2325756"/>
                    </a:cubicBezTo>
                    <a:cubicBezTo>
                      <a:pt x="4651510" y="3610236"/>
                      <a:pt x="3610234" y="4651512"/>
                      <a:pt x="2325755" y="4651512"/>
                    </a:cubicBezTo>
                    <a:cubicBezTo>
                      <a:pt x="1041276" y="4651512"/>
                      <a:pt x="0" y="3610236"/>
                      <a:pt x="0" y="2325756"/>
                    </a:cubicBezTo>
                    <a:close/>
                  </a:path>
                </a:pathLst>
              </a:custGeom>
              <a:gradFill flip="none" rotWithShape="1">
                <a:gsLst>
                  <a:gs pos="0">
                    <a:srgbClr val="FEA361">
                      <a:alpha val="60000"/>
                    </a:srgbClr>
                  </a:gs>
                  <a:gs pos="100000">
                    <a:srgbClr val="D82761">
                      <a:alpha val="60000"/>
                    </a:srgbClr>
                  </a:gs>
                </a:gsLst>
                <a:lin ang="5400000" scaled="1"/>
                <a:tileRect/>
              </a:gradFill>
              <a:ln w="0" cap="flat" cmpd="sng" algn="ctr">
                <a:noFill/>
                <a:prstDash val="solid"/>
                <a:miter lim="800000"/>
              </a:ln>
              <a:effectLst>
                <a:outerShdw blurRad="241300" dist="127000" dir="2700000" algn="tl"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6" name="PA-椭圆 13">
                <a:extLst>
                  <a:ext uri="{FF2B5EF4-FFF2-40B4-BE49-F238E27FC236}">
                    <a16:creationId xmlns:a16="http://schemas.microsoft.com/office/drawing/2014/main" id="{358E05F3-78D4-4231-8FC8-4F8647E3064B}"/>
                  </a:ext>
                </a:extLst>
              </p:cNvPr>
              <p:cNvSpPr/>
              <p:nvPr>
                <p:custDataLst>
                  <p:tags r:id="rId4"/>
                </p:custDataLst>
              </p:nvPr>
            </p:nvSpPr>
            <p:spPr>
              <a:xfrm>
                <a:off x="5883967" y="8523364"/>
                <a:ext cx="3942976" cy="3942976"/>
              </a:xfrm>
              <a:custGeom>
                <a:avLst/>
                <a:gdLst>
                  <a:gd name="connsiteX0" fmla="*/ 0 w 3942976"/>
                  <a:gd name="connsiteY0" fmla="*/ 1971488 h 3942976"/>
                  <a:gd name="connsiteX1" fmla="*/ 1971488 w 3942976"/>
                  <a:gd name="connsiteY1" fmla="*/ 0 h 3942976"/>
                  <a:gd name="connsiteX2" fmla="*/ 3942976 w 3942976"/>
                  <a:gd name="connsiteY2" fmla="*/ 1971488 h 3942976"/>
                  <a:gd name="connsiteX3" fmla="*/ 1971488 w 3942976"/>
                  <a:gd name="connsiteY3" fmla="*/ 3942976 h 3942976"/>
                  <a:gd name="connsiteX4" fmla="*/ 0 w 3942976"/>
                  <a:gd name="connsiteY4" fmla="*/ 1971488 h 3942976"/>
                  <a:gd name="connsiteX0-1" fmla="*/ 5883967 w 9826943"/>
                  <a:gd name="connsiteY0-2" fmla="*/ 10467579 h 12439067"/>
                  <a:gd name="connsiteX1-3" fmla="*/ 0 w 9826943"/>
                  <a:gd name="connsiteY1-4" fmla="*/ 0 h 12439067"/>
                  <a:gd name="connsiteX2-5" fmla="*/ 7855455 w 9826943"/>
                  <a:gd name="connsiteY2-6" fmla="*/ 8496091 h 12439067"/>
                  <a:gd name="connsiteX3-7" fmla="*/ 9826943 w 9826943"/>
                  <a:gd name="connsiteY3-8" fmla="*/ 10467579 h 12439067"/>
                  <a:gd name="connsiteX4-9" fmla="*/ 7855455 w 9826943"/>
                  <a:gd name="connsiteY4-10" fmla="*/ 12439067 h 12439067"/>
                  <a:gd name="connsiteX5" fmla="*/ 5883967 w 9826943"/>
                  <a:gd name="connsiteY5" fmla="*/ 10467579 h 12439067"/>
                  <a:gd name="connsiteX0-11" fmla="*/ 0 w 3942976"/>
                  <a:gd name="connsiteY0-12" fmla="*/ 1971488 h 3942976"/>
                  <a:gd name="connsiteX1-13" fmla="*/ 1971488 w 3942976"/>
                  <a:gd name="connsiteY1-14" fmla="*/ 0 h 3942976"/>
                  <a:gd name="connsiteX2-15" fmla="*/ 3942976 w 3942976"/>
                  <a:gd name="connsiteY2-16" fmla="*/ 1971488 h 3942976"/>
                  <a:gd name="connsiteX3-17" fmla="*/ 1971488 w 3942976"/>
                  <a:gd name="connsiteY3-18" fmla="*/ 3942976 h 3942976"/>
                  <a:gd name="connsiteX4-19" fmla="*/ 0 w 3942976"/>
                  <a:gd name="connsiteY4-20" fmla="*/ 1971488 h 3942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42976" h="3942976">
                    <a:moveTo>
                      <a:pt x="0" y="1971488"/>
                    </a:moveTo>
                    <a:cubicBezTo>
                      <a:pt x="0" y="882665"/>
                      <a:pt x="882665" y="0"/>
                      <a:pt x="1971488" y="0"/>
                    </a:cubicBezTo>
                    <a:cubicBezTo>
                      <a:pt x="3060311" y="0"/>
                      <a:pt x="3942976" y="882665"/>
                      <a:pt x="3942976" y="1971488"/>
                    </a:cubicBezTo>
                    <a:cubicBezTo>
                      <a:pt x="3942976" y="3060311"/>
                      <a:pt x="3060311" y="3942976"/>
                      <a:pt x="1971488" y="3942976"/>
                    </a:cubicBezTo>
                    <a:cubicBezTo>
                      <a:pt x="882665" y="3942976"/>
                      <a:pt x="0" y="3060311"/>
                      <a:pt x="0" y="1971488"/>
                    </a:cubicBezTo>
                    <a:close/>
                  </a:path>
                </a:pathLst>
              </a:custGeom>
              <a:gradFill>
                <a:gsLst>
                  <a:gs pos="0">
                    <a:srgbClr val="FEA361">
                      <a:alpha val="49000"/>
                    </a:srgbClr>
                  </a:gs>
                  <a:gs pos="100000">
                    <a:srgbClr val="D82761">
                      <a:alpha val="49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 name="TextBox 10">
              <a:extLst>
                <a:ext uri="{FF2B5EF4-FFF2-40B4-BE49-F238E27FC236}">
                  <a16:creationId xmlns:a16="http://schemas.microsoft.com/office/drawing/2014/main" id="{DDC0F1DA-392C-4C91-8ACC-C95E160A20A3}"/>
                </a:ext>
              </a:extLst>
            </p:cNvPr>
            <p:cNvSpPr txBox="1"/>
            <p:nvPr/>
          </p:nvSpPr>
          <p:spPr>
            <a:xfrm>
              <a:off x="5369786" y="2546862"/>
              <a:ext cx="4981690" cy="2246769"/>
            </a:xfrm>
            <a:prstGeom prst="rect">
              <a:avLst/>
            </a:prstGeom>
            <a:noFill/>
          </p:spPr>
          <p:txBody>
            <a:bodyPr wrap="square">
              <a:spAutoFit/>
            </a:bodyPr>
            <a:lstStyle/>
            <a:p>
              <a:pPr algn="just"/>
              <a:r>
                <a:rPr lang="vi-VN" sz="2800" b="0" i="0" dirty="0">
                  <a:solidFill>
                    <a:schemeClr val="bg1"/>
                  </a:solidFill>
                  <a:effectLst/>
                  <a:latin typeface="Arial" panose="020B0604020202020204" pitchFamily="34" charset="0"/>
                  <a:cs typeface="Arial" panose="020B0604020202020204" pitchFamily="34" charset="0"/>
                </a:rPr>
                <a:t>Nhận biết được sự có mặt của các nguyên tố hóa học thông qua kí hiệu, tên gọi của chúng trong các loại nhãn mác thuốc, đồ uống, đồ ăn,…</a:t>
              </a:r>
              <a:endParaRPr lang="vi-VN" sz="2800"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A-圆角矩形 71"/>
          <p:cNvSpPr/>
          <p:nvPr>
            <p:custDataLst>
              <p:tags r:id="rId1"/>
            </p:custDataLst>
          </p:nvPr>
        </p:nvSpPr>
        <p:spPr>
          <a:xfrm rot="2710336">
            <a:off x="-476800" y="693432"/>
            <a:ext cx="5471138" cy="5471138"/>
          </a:xfrm>
          <a:prstGeom prst="roundRect">
            <a:avLst>
              <a:gd name="adj" fmla="val 20625"/>
            </a:avLst>
          </a:prstGeom>
          <a:gradFill flip="none" rotWithShape="0">
            <a:gsLst>
              <a:gs pos="0">
                <a:srgbClr val="FEA361"/>
              </a:gs>
              <a:gs pos="100000">
                <a:srgbClr val="D82761"/>
              </a:gs>
            </a:gsLst>
            <a:lin ang="5400000" scaled="1"/>
            <a:tileRect/>
          </a:gradFill>
          <a:ln w="38100">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PA-圆角矩形 36"/>
          <p:cNvSpPr/>
          <p:nvPr>
            <p:custDataLst>
              <p:tags r:id="rId2"/>
            </p:custDataLst>
          </p:nvPr>
        </p:nvSpPr>
        <p:spPr>
          <a:xfrm rot="2710336">
            <a:off x="11742238" y="2837322"/>
            <a:ext cx="1237082" cy="1237082"/>
          </a:xfrm>
          <a:prstGeom prst="roundRect">
            <a:avLst>
              <a:gd name="adj" fmla="val 20625"/>
            </a:avLst>
          </a:prstGeom>
          <a:gradFill flip="none" rotWithShape="0">
            <a:gsLst>
              <a:gs pos="0">
                <a:srgbClr val="FEA361"/>
              </a:gs>
              <a:gs pos="100000">
                <a:srgbClr val="D82761"/>
              </a:gs>
            </a:gsLst>
            <a:lin ang="5400000" scaled="1"/>
            <a:tileRect/>
          </a:gradFill>
          <a:ln w="38100">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TextBox 20">
            <a:extLst>
              <a:ext uri="{FF2B5EF4-FFF2-40B4-BE49-F238E27FC236}">
                <a16:creationId xmlns:a16="http://schemas.microsoft.com/office/drawing/2014/main" id="{23D76228-6EB4-4318-8F9F-9C7B58167EBC}"/>
              </a:ext>
            </a:extLst>
          </p:cNvPr>
          <p:cNvSpPr txBox="1"/>
          <p:nvPr/>
        </p:nvSpPr>
        <p:spPr>
          <a:xfrm>
            <a:off x="328296" y="937161"/>
            <a:ext cx="3976914" cy="1200329"/>
          </a:xfrm>
          <a:prstGeom prst="rect">
            <a:avLst/>
          </a:prstGeom>
          <a:noFill/>
        </p:spPr>
        <p:txBody>
          <a:bodyPr wrap="square">
            <a:spAutoFit/>
          </a:bodyPr>
          <a:lstStyle/>
          <a:p>
            <a:pPr algn="ctr" rtl="0">
              <a:defRPr lang="en-US" sz="2400" b="0" i="0" u="none" strike="noStrike" kern="1200" spc="0" baseline="0">
                <a:solidFill>
                  <a:prstClr val="black"/>
                </a:solidFill>
                <a:latin typeface="Arial" panose="020B0604020202020204" pitchFamily="34" charset="0"/>
                <a:ea typeface="+mn-ea"/>
                <a:cs typeface="Arial" panose="020B0604020202020204" pitchFamily="34" charset="0"/>
              </a:defRPr>
            </a:pPr>
            <a:r>
              <a:rPr lang="en-US" sz="2400" b="1" i="0" baseline="0" dirty="0">
                <a:solidFill>
                  <a:schemeClr val="tx1"/>
                </a:solidFill>
                <a:effectLst/>
                <a:latin typeface="Arial" panose="020B0604020202020204" pitchFamily="34" charset="0"/>
                <a:cs typeface="Arial" panose="020B0604020202020204" pitchFamily="34" charset="0"/>
              </a:rPr>
              <a:t>CÁC NGUYÊN TỐ CẤU</a:t>
            </a:r>
            <a:r>
              <a:rPr lang="en-US" sz="2400" b="1" i="0" dirty="0">
                <a:solidFill>
                  <a:schemeClr val="tx1"/>
                </a:solidFill>
                <a:effectLst/>
                <a:latin typeface="Arial" panose="020B0604020202020204" pitchFamily="34" charset="0"/>
                <a:cs typeface="Arial" panose="020B0604020202020204" pitchFamily="34" charset="0"/>
              </a:rPr>
              <a:t> TẠO NÊN</a:t>
            </a:r>
            <a:r>
              <a:rPr lang="en-US" sz="2400" b="1" i="0" baseline="0" dirty="0">
                <a:solidFill>
                  <a:schemeClr val="tx1"/>
                </a:solidFill>
                <a:effectLst/>
                <a:latin typeface="Arial" panose="020B0604020202020204" pitchFamily="34" charset="0"/>
                <a:cs typeface="Arial" panose="020B0604020202020204" pitchFamily="34" charset="0"/>
              </a:rPr>
              <a:t> CƠ THỂ NGƯỜI.</a:t>
            </a:r>
            <a:endParaRPr lang="vi-VN" sz="2800" dirty="0">
              <a:solidFill>
                <a:schemeClr val="tx1"/>
              </a:solidFill>
              <a:effectLst/>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F2F1C9A5-6F35-4EC0-97AB-CE9CD2FDD9FE}"/>
              </a:ext>
            </a:extLst>
          </p:cNvPr>
          <p:cNvGraphicFramePr/>
          <p:nvPr>
            <p:extLst>
              <p:ext uri="{D42A27DB-BD31-4B8C-83A1-F6EECF244321}">
                <p14:modId xmlns:p14="http://schemas.microsoft.com/office/powerpoint/2010/main" val="1302040827"/>
              </p:ext>
            </p:extLst>
          </p:nvPr>
        </p:nvGraphicFramePr>
        <p:xfrm>
          <a:off x="0" y="1751058"/>
          <a:ext cx="5384800" cy="4796584"/>
        </p:xfrm>
        <a:graphic>
          <a:graphicData uri="http://schemas.openxmlformats.org/drawingml/2006/chart">
            <c:chart xmlns:c="http://schemas.openxmlformats.org/drawingml/2006/chart" xmlns:r="http://schemas.openxmlformats.org/officeDocument/2006/relationships" r:id="rId8"/>
          </a:graphicData>
        </a:graphic>
      </p:graphicFrame>
      <p:pic>
        <p:nvPicPr>
          <p:cNvPr id="24" name="Picture 23">
            <a:extLst>
              <a:ext uri="{FF2B5EF4-FFF2-40B4-BE49-F238E27FC236}">
                <a16:creationId xmlns:a16="http://schemas.microsoft.com/office/drawing/2014/main" id="{4B7D7B3B-F57D-42DF-825F-596E7221C8BF}"/>
              </a:ext>
            </a:extLst>
          </p:cNvPr>
          <p:cNvPicPr>
            <a:picLocks noChangeAspect="1"/>
          </p:cNvPicPr>
          <p:nvPr/>
        </p:nvPicPr>
        <p:blipFill rotWithShape="1">
          <a:blip r:embed="rId9">
            <a:extLst>
              <a:ext uri="{28A0092B-C50C-407E-A947-70E740481C1C}">
                <a14:useLocalDpi xmlns:a14="http://schemas.microsoft.com/office/drawing/2010/main" val="0"/>
              </a:ext>
            </a:extLst>
          </a:blip>
          <a:srcRect l="32439" r="32415"/>
          <a:stretch/>
        </p:blipFill>
        <p:spPr>
          <a:xfrm>
            <a:off x="5038390" y="1323593"/>
            <a:ext cx="2742860" cy="5202775"/>
          </a:xfrm>
          <a:prstGeom prst="rect">
            <a:avLst/>
          </a:prstGeom>
        </p:spPr>
      </p:pic>
      <p:grpSp>
        <p:nvGrpSpPr>
          <p:cNvPr id="4" name="Group 3">
            <a:extLst>
              <a:ext uri="{FF2B5EF4-FFF2-40B4-BE49-F238E27FC236}">
                <a16:creationId xmlns:a16="http://schemas.microsoft.com/office/drawing/2014/main" id="{87BD5EFB-E351-4953-9B6A-37B6BFFFF743}"/>
              </a:ext>
            </a:extLst>
          </p:cNvPr>
          <p:cNvGrpSpPr/>
          <p:nvPr/>
        </p:nvGrpSpPr>
        <p:grpSpPr>
          <a:xfrm>
            <a:off x="7761055" y="1955497"/>
            <a:ext cx="4304733" cy="3090654"/>
            <a:chOff x="7761055" y="1955497"/>
            <a:chExt cx="4304733" cy="3090654"/>
          </a:xfrm>
        </p:grpSpPr>
        <p:grpSp>
          <p:nvGrpSpPr>
            <p:cNvPr id="2" name="PA-组合 1"/>
            <p:cNvGrpSpPr/>
            <p:nvPr>
              <p:custDataLst>
                <p:tags r:id="rId3"/>
              </p:custDataLst>
            </p:nvPr>
          </p:nvGrpSpPr>
          <p:grpSpPr>
            <a:xfrm>
              <a:off x="7761055" y="1955497"/>
              <a:ext cx="4198716" cy="3051932"/>
              <a:chOff x="6677477" y="1345897"/>
              <a:chExt cx="3724978" cy="2083102"/>
            </a:xfrm>
          </p:grpSpPr>
          <p:sp>
            <p:nvSpPr>
              <p:cNvPr id="17" name="PA-圆角矩形 16"/>
              <p:cNvSpPr/>
              <p:nvPr>
                <p:custDataLst>
                  <p:tags r:id="rId4"/>
                </p:custDataLst>
              </p:nvPr>
            </p:nvSpPr>
            <p:spPr>
              <a:xfrm>
                <a:off x="6677477" y="1485900"/>
                <a:ext cx="3724978" cy="1943099"/>
              </a:xfrm>
              <a:prstGeom prst="roundRect">
                <a:avLst>
                  <a:gd name="adj" fmla="val 8034"/>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gun-pointer_18554"/>
              <p:cNvSpPr>
                <a:spLocks noChangeAspect="1"/>
              </p:cNvSpPr>
              <p:nvPr>
                <p:custDataLst>
                  <p:tags r:id="rId5"/>
                </p:custDataLst>
              </p:nvPr>
            </p:nvSpPr>
            <p:spPr bwMode="auto">
              <a:xfrm>
                <a:off x="7345849" y="1345897"/>
                <a:ext cx="280502" cy="280010"/>
              </a:xfrm>
              <a:custGeom>
                <a:avLst/>
                <a:gdLst>
                  <a:gd name="T0" fmla="*/ 2200 w 4400"/>
                  <a:gd name="T1" fmla="*/ 4400 h 4400"/>
                  <a:gd name="T2" fmla="*/ 4400 w 4400"/>
                  <a:gd name="T3" fmla="*/ 2200 h 4400"/>
                  <a:gd name="T4" fmla="*/ 2200 w 4400"/>
                  <a:gd name="T5" fmla="*/ 0 h 4400"/>
                  <a:gd name="T6" fmla="*/ 0 w 4400"/>
                  <a:gd name="T7" fmla="*/ 2200 h 4400"/>
                  <a:gd name="T8" fmla="*/ 2200 w 4400"/>
                  <a:gd name="T9" fmla="*/ 4400 h 4400"/>
                  <a:gd name="T10" fmla="*/ 766 w 4400"/>
                  <a:gd name="T11" fmla="*/ 3286 h 4400"/>
                  <a:gd name="T12" fmla="*/ 1406 w 4400"/>
                  <a:gd name="T13" fmla="*/ 3126 h 4400"/>
                  <a:gd name="T14" fmla="*/ 1539 w 4400"/>
                  <a:gd name="T15" fmla="*/ 3677 h 4400"/>
                  <a:gd name="T16" fmla="*/ 1629 w 4400"/>
                  <a:gd name="T17" fmla="*/ 3907 h 4400"/>
                  <a:gd name="T18" fmla="*/ 766 w 4400"/>
                  <a:gd name="T19" fmla="*/ 3286 h 4400"/>
                  <a:gd name="T20" fmla="*/ 400 w 4400"/>
                  <a:gd name="T21" fmla="*/ 2200 h 4400"/>
                  <a:gd name="T22" fmla="*/ 559 w 4400"/>
                  <a:gd name="T23" fmla="*/ 1461 h 4400"/>
                  <a:gd name="T24" fmla="*/ 1356 w 4400"/>
                  <a:gd name="T25" fmla="*/ 1671 h 4400"/>
                  <a:gd name="T26" fmla="*/ 1333 w 4400"/>
                  <a:gd name="T27" fmla="*/ 2200 h 4400"/>
                  <a:gd name="T28" fmla="*/ 1356 w 4400"/>
                  <a:gd name="T29" fmla="*/ 2729 h 4400"/>
                  <a:gd name="T30" fmla="*/ 559 w 4400"/>
                  <a:gd name="T31" fmla="*/ 2939 h 4400"/>
                  <a:gd name="T32" fmla="*/ 400 w 4400"/>
                  <a:gd name="T33" fmla="*/ 2200 h 4400"/>
                  <a:gd name="T34" fmla="*/ 2200 w 4400"/>
                  <a:gd name="T35" fmla="*/ 400 h 4400"/>
                  <a:gd name="T36" fmla="*/ 2482 w 4400"/>
                  <a:gd name="T37" fmla="*/ 849 h 4400"/>
                  <a:gd name="T38" fmla="*/ 2596 w 4400"/>
                  <a:gd name="T39" fmla="*/ 1318 h 4400"/>
                  <a:gd name="T40" fmla="*/ 2200 w 4400"/>
                  <a:gd name="T41" fmla="*/ 1332 h 4400"/>
                  <a:gd name="T42" fmla="*/ 1804 w 4400"/>
                  <a:gd name="T43" fmla="*/ 1318 h 4400"/>
                  <a:gd name="T44" fmla="*/ 1918 w 4400"/>
                  <a:gd name="T45" fmla="*/ 849 h 4400"/>
                  <a:gd name="T46" fmla="*/ 2200 w 4400"/>
                  <a:gd name="T47" fmla="*/ 400 h 4400"/>
                  <a:gd name="T48" fmla="*/ 2200 w 4400"/>
                  <a:gd name="T49" fmla="*/ 1732 h 4400"/>
                  <a:gd name="T50" fmla="*/ 2646 w 4400"/>
                  <a:gd name="T51" fmla="*/ 1715 h 4400"/>
                  <a:gd name="T52" fmla="*/ 2667 w 4400"/>
                  <a:gd name="T53" fmla="*/ 2200 h 4400"/>
                  <a:gd name="T54" fmla="*/ 2646 w 4400"/>
                  <a:gd name="T55" fmla="*/ 2685 h 4400"/>
                  <a:gd name="T56" fmla="*/ 2200 w 4400"/>
                  <a:gd name="T57" fmla="*/ 2668 h 4400"/>
                  <a:gd name="T58" fmla="*/ 1754 w 4400"/>
                  <a:gd name="T59" fmla="*/ 2685 h 4400"/>
                  <a:gd name="T60" fmla="*/ 1733 w 4400"/>
                  <a:gd name="T61" fmla="*/ 2200 h 4400"/>
                  <a:gd name="T62" fmla="*/ 1754 w 4400"/>
                  <a:gd name="T63" fmla="*/ 1715 h 4400"/>
                  <a:gd name="T64" fmla="*/ 2200 w 4400"/>
                  <a:gd name="T65" fmla="*/ 1732 h 4400"/>
                  <a:gd name="T66" fmla="*/ 4000 w 4400"/>
                  <a:gd name="T67" fmla="*/ 2200 h 4400"/>
                  <a:gd name="T68" fmla="*/ 3841 w 4400"/>
                  <a:gd name="T69" fmla="*/ 2939 h 4400"/>
                  <a:gd name="T70" fmla="*/ 3044 w 4400"/>
                  <a:gd name="T71" fmla="*/ 2729 h 4400"/>
                  <a:gd name="T72" fmla="*/ 3067 w 4400"/>
                  <a:gd name="T73" fmla="*/ 2200 h 4400"/>
                  <a:gd name="T74" fmla="*/ 3044 w 4400"/>
                  <a:gd name="T75" fmla="*/ 1671 h 4400"/>
                  <a:gd name="T76" fmla="*/ 3841 w 4400"/>
                  <a:gd name="T77" fmla="*/ 1461 h 4400"/>
                  <a:gd name="T78" fmla="*/ 4000 w 4400"/>
                  <a:gd name="T79" fmla="*/ 2200 h 4400"/>
                  <a:gd name="T80" fmla="*/ 2200 w 4400"/>
                  <a:gd name="T81" fmla="*/ 4000 h 4400"/>
                  <a:gd name="T82" fmla="*/ 1918 w 4400"/>
                  <a:gd name="T83" fmla="*/ 3551 h 4400"/>
                  <a:gd name="T84" fmla="*/ 1804 w 4400"/>
                  <a:gd name="T85" fmla="*/ 3082 h 4400"/>
                  <a:gd name="T86" fmla="*/ 2200 w 4400"/>
                  <a:gd name="T87" fmla="*/ 3068 h 4400"/>
                  <a:gd name="T88" fmla="*/ 2596 w 4400"/>
                  <a:gd name="T89" fmla="*/ 3082 h 4400"/>
                  <a:gd name="T90" fmla="*/ 2482 w 4400"/>
                  <a:gd name="T91" fmla="*/ 3551 h 4400"/>
                  <a:gd name="T92" fmla="*/ 2200 w 4400"/>
                  <a:gd name="T93" fmla="*/ 4000 h 4400"/>
                  <a:gd name="T94" fmla="*/ 2771 w 4400"/>
                  <a:gd name="T95" fmla="*/ 3907 h 4400"/>
                  <a:gd name="T96" fmla="*/ 2861 w 4400"/>
                  <a:gd name="T97" fmla="*/ 3677 h 4400"/>
                  <a:gd name="T98" fmla="*/ 2994 w 4400"/>
                  <a:gd name="T99" fmla="*/ 3126 h 4400"/>
                  <a:gd name="T100" fmla="*/ 3634 w 4400"/>
                  <a:gd name="T101" fmla="*/ 3286 h 4400"/>
                  <a:gd name="T102" fmla="*/ 2771 w 4400"/>
                  <a:gd name="T103" fmla="*/ 3907 h 4400"/>
                  <a:gd name="T104" fmla="*/ 3634 w 4400"/>
                  <a:gd name="T105" fmla="*/ 1114 h 4400"/>
                  <a:gd name="T106" fmla="*/ 2994 w 4400"/>
                  <a:gd name="T107" fmla="*/ 1274 h 4400"/>
                  <a:gd name="T108" fmla="*/ 2861 w 4400"/>
                  <a:gd name="T109" fmla="*/ 723 h 4400"/>
                  <a:gd name="T110" fmla="*/ 2771 w 4400"/>
                  <a:gd name="T111" fmla="*/ 493 h 4400"/>
                  <a:gd name="T112" fmla="*/ 3634 w 4400"/>
                  <a:gd name="T113" fmla="*/ 1114 h 4400"/>
                  <a:gd name="T114" fmla="*/ 1629 w 4400"/>
                  <a:gd name="T115" fmla="*/ 493 h 4400"/>
                  <a:gd name="T116" fmla="*/ 1539 w 4400"/>
                  <a:gd name="T117" fmla="*/ 723 h 4400"/>
                  <a:gd name="T118" fmla="*/ 1406 w 4400"/>
                  <a:gd name="T119" fmla="*/ 1274 h 4400"/>
                  <a:gd name="T120" fmla="*/ 766 w 4400"/>
                  <a:gd name="T121" fmla="*/ 1114 h 4400"/>
                  <a:gd name="T122" fmla="*/ 1629 w 4400"/>
                  <a:gd name="T123" fmla="*/ 493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0" h="4400">
                    <a:moveTo>
                      <a:pt x="2200" y="4400"/>
                    </a:moveTo>
                    <a:cubicBezTo>
                      <a:pt x="3413" y="4400"/>
                      <a:pt x="4400" y="3413"/>
                      <a:pt x="4400" y="2200"/>
                    </a:cubicBezTo>
                    <a:cubicBezTo>
                      <a:pt x="4400" y="987"/>
                      <a:pt x="3413" y="0"/>
                      <a:pt x="2200" y="0"/>
                    </a:cubicBezTo>
                    <a:cubicBezTo>
                      <a:pt x="987" y="0"/>
                      <a:pt x="0" y="987"/>
                      <a:pt x="0" y="2200"/>
                    </a:cubicBezTo>
                    <a:cubicBezTo>
                      <a:pt x="0" y="3413"/>
                      <a:pt x="987" y="4400"/>
                      <a:pt x="2200" y="4400"/>
                    </a:cubicBezTo>
                    <a:close/>
                    <a:moveTo>
                      <a:pt x="766" y="3286"/>
                    </a:moveTo>
                    <a:cubicBezTo>
                      <a:pt x="940" y="3218"/>
                      <a:pt x="1159" y="3163"/>
                      <a:pt x="1406" y="3126"/>
                    </a:cubicBezTo>
                    <a:cubicBezTo>
                      <a:pt x="1440" y="3327"/>
                      <a:pt x="1484" y="3513"/>
                      <a:pt x="1539" y="3677"/>
                    </a:cubicBezTo>
                    <a:cubicBezTo>
                      <a:pt x="1568" y="3764"/>
                      <a:pt x="1598" y="3840"/>
                      <a:pt x="1629" y="3907"/>
                    </a:cubicBezTo>
                    <a:cubicBezTo>
                      <a:pt x="1282" y="3791"/>
                      <a:pt x="982" y="3572"/>
                      <a:pt x="766" y="3286"/>
                    </a:cubicBezTo>
                    <a:close/>
                    <a:moveTo>
                      <a:pt x="400" y="2200"/>
                    </a:moveTo>
                    <a:cubicBezTo>
                      <a:pt x="400" y="1937"/>
                      <a:pt x="457" y="1687"/>
                      <a:pt x="559" y="1461"/>
                    </a:cubicBezTo>
                    <a:cubicBezTo>
                      <a:pt x="775" y="1554"/>
                      <a:pt x="1048" y="1625"/>
                      <a:pt x="1356" y="1671"/>
                    </a:cubicBezTo>
                    <a:cubicBezTo>
                      <a:pt x="1341" y="1842"/>
                      <a:pt x="1333" y="2019"/>
                      <a:pt x="1333" y="2200"/>
                    </a:cubicBezTo>
                    <a:cubicBezTo>
                      <a:pt x="1333" y="2381"/>
                      <a:pt x="1341" y="2558"/>
                      <a:pt x="1356" y="2729"/>
                    </a:cubicBezTo>
                    <a:cubicBezTo>
                      <a:pt x="1048" y="2775"/>
                      <a:pt x="775" y="2847"/>
                      <a:pt x="559" y="2939"/>
                    </a:cubicBezTo>
                    <a:cubicBezTo>
                      <a:pt x="457" y="2714"/>
                      <a:pt x="400" y="2463"/>
                      <a:pt x="400" y="2200"/>
                    </a:cubicBezTo>
                    <a:close/>
                    <a:moveTo>
                      <a:pt x="2200" y="400"/>
                    </a:moveTo>
                    <a:cubicBezTo>
                      <a:pt x="2243" y="400"/>
                      <a:pt x="2369" y="510"/>
                      <a:pt x="2482" y="849"/>
                    </a:cubicBezTo>
                    <a:cubicBezTo>
                      <a:pt x="2528" y="989"/>
                      <a:pt x="2566" y="1147"/>
                      <a:pt x="2596" y="1318"/>
                    </a:cubicBezTo>
                    <a:cubicBezTo>
                      <a:pt x="2467" y="1327"/>
                      <a:pt x="2335" y="1332"/>
                      <a:pt x="2200" y="1332"/>
                    </a:cubicBezTo>
                    <a:cubicBezTo>
                      <a:pt x="2065" y="1332"/>
                      <a:pt x="1933" y="1327"/>
                      <a:pt x="1804" y="1318"/>
                    </a:cubicBezTo>
                    <a:cubicBezTo>
                      <a:pt x="1834" y="1147"/>
                      <a:pt x="1872" y="989"/>
                      <a:pt x="1918" y="849"/>
                    </a:cubicBezTo>
                    <a:cubicBezTo>
                      <a:pt x="2031" y="510"/>
                      <a:pt x="2157" y="400"/>
                      <a:pt x="2200" y="400"/>
                    </a:cubicBezTo>
                    <a:close/>
                    <a:moveTo>
                      <a:pt x="2200" y="1732"/>
                    </a:moveTo>
                    <a:cubicBezTo>
                      <a:pt x="2352" y="1732"/>
                      <a:pt x="2502" y="1726"/>
                      <a:pt x="2646" y="1715"/>
                    </a:cubicBezTo>
                    <a:cubicBezTo>
                      <a:pt x="2660" y="1871"/>
                      <a:pt x="2667" y="2034"/>
                      <a:pt x="2667" y="2200"/>
                    </a:cubicBezTo>
                    <a:cubicBezTo>
                      <a:pt x="2667" y="2366"/>
                      <a:pt x="2660" y="2529"/>
                      <a:pt x="2646" y="2685"/>
                    </a:cubicBezTo>
                    <a:cubicBezTo>
                      <a:pt x="2502" y="2674"/>
                      <a:pt x="2352" y="2668"/>
                      <a:pt x="2200" y="2668"/>
                    </a:cubicBezTo>
                    <a:cubicBezTo>
                      <a:pt x="2048" y="2668"/>
                      <a:pt x="1898" y="2674"/>
                      <a:pt x="1754" y="2685"/>
                    </a:cubicBezTo>
                    <a:cubicBezTo>
                      <a:pt x="1740" y="2529"/>
                      <a:pt x="1733" y="2366"/>
                      <a:pt x="1733" y="2200"/>
                    </a:cubicBezTo>
                    <a:cubicBezTo>
                      <a:pt x="1733" y="2034"/>
                      <a:pt x="1740" y="1871"/>
                      <a:pt x="1754" y="1715"/>
                    </a:cubicBezTo>
                    <a:cubicBezTo>
                      <a:pt x="1898" y="1726"/>
                      <a:pt x="2048" y="1732"/>
                      <a:pt x="2200" y="1732"/>
                    </a:cubicBezTo>
                    <a:close/>
                    <a:moveTo>
                      <a:pt x="4000" y="2200"/>
                    </a:moveTo>
                    <a:cubicBezTo>
                      <a:pt x="4000" y="2463"/>
                      <a:pt x="3943" y="2714"/>
                      <a:pt x="3841" y="2939"/>
                    </a:cubicBezTo>
                    <a:cubicBezTo>
                      <a:pt x="3625" y="2847"/>
                      <a:pt x="3352" y="2775"/>
                      <a:pt x="3044" y="2729"/>
                    </a:cubicBezTo>
                    <a:cubicBezTo>
                      <a:pt x="3059" y="2558"/>
                      <a:pt x="3067" y="2381"/>
                      <a:pt x="3067" y="2200"/>
                    </a:cubicBezTo>
                    <a:cubicBezTo>
                      <a:pt x="3067" y="2019"/>
                      <a:pt x="3059" y="1842"/>
                      <a:pt x="3044" y="1671"/>
                    </a:cubicBezTo>
                    <a:cubicBezTo>
                      <a:pt x="3352" y="1625"/>
                      <a:pt x="3625" y="1553"/>
                      <a:pt x="3841" y="1461"/>
                    </a:cubicBezTo>
                    <a:cubicBezTo>
                      <a:pt x="3943" y="1686"/>
                      <a:pt x="4000" y="1937"/>
                      <a:pt x="4000" y="2200"/>
                    </a:cubicBezTo>
                    <a:close/>
                    <a:moveTo>
                      <a:pt x="2200" y="4000"/>
                    </a:moveTo>
                    <a:cubicBezTo>
                      <a:pt x="2157" y="4000"/>
                      <a:pt x="2031" y="3890"/>
                      <a:pt x="1918" y="3551"/>
                    </a:cubicBezTo>
                    <a:cubicBezTo>
                      <a:pt x="1872" y="3412"/>
                      <a:pt x="1834" y="3253"/>
                      <a:pt x="1804" y="3082"/>
                    </a:cubicBezTo>
                    <a:cubicBezTo>
                      <a:pt x="1933" y="3073"/>
                      <a:pt x="2065" y="3068"/>
                      <a:pt x="2200" y="3068"/>
                    </a:cubicBezTo>
                    <a:cubicBezTo>
                      <a:pt x="2335" y="3068"/>
                      <a:pt x="2467" y="3073"/>
                      <a:pt x="2596" y="3082"/>
                    </a:cubicBezTo>
                    <a:cubicBezTo>
                      <a:pt x="2566" y="3253"/>
                      <a:pt x="2528" y="3412"/>
                      <a:pt x="2482" y="3551"/>
                    </a:cubicBezTo>
                    <a:cubicBezTo>
                      <a:pt x="2369" y="3890"/>
                      <a:pt x="2243" y="4000"/>
                      <a:pt x="2200" y="4000"/>
                    </a:cubicBezTo>
                    <a:close/>
                    <a:moveTo>
                      <a:pt x="2771" y="3907"/>
                    </a:moveTo>
                    <a:cubicBezTo>
                      <a:pt x="2802" y="3840"/>
                      <a:pt x="2832" y="3764"/>
                      <a:pt x="2861" y="3677"/>
                    </a:cubicBezTo>
                    <a:cubicBezTo>
                      <a:pt x="2916" y="3513"/>
                      <a:pt x="2960" y="3327"/>
                      <a:pt x="2994" y="3126"/>
                    </a:cubicBezTo>
                    <a:cubicBezTo>
                      <a:pt x="3241" y="3163"/>
                      <a:pt x="3460" y="3218"/>
                      <a:pt x="3634" y="3286"/>
                    </a:cubicBezTo>
                    <a:cubicBezTo>
                      <a:pt x="3418" y="3572"/>
                      <a:pt x="3118" y="3791"/>
                      <a:pt x="2771" y="3907"/>
                    </a:cubicBezTo>
                    <a:close/>
                    <a:moveTo>
                      <a:pt x="3634" y="1114"/>
                    </a:moveTo>
                    <a:cubicBezTo>
                      <a:pt x="3460" y="1182"/>
                      <a:pt x="3241" y="1237"/>
                      <a:pt x="2994" y="1274"/>
                    </a:cubicBezTo>
                    <a:cubicBezTo>
                      <a:pt x="2960" y="1073"/>
                      <a:pt x="2916" y="887"/>
                      <a:pt x="2861" y="723"/>
                    </a:cubicBezTo>
                    <a:cubicBezTo>
                      <a:pt x="2832" y="636"/>
                      <a:pt x="2802" y="560"/>
                      <a:pt x="2771" y="493"/>
                    </a:cubicBezTo>
                    <a:cubicBezTo>
                      <a:pt x="3118" y="609"/>
                      <a:pt x="3418" y="828"/>
                      <a:pt x="3634" y="1114"/>
                    </a:cubicBezTo>
                    <a:close/>
                    <a:moveTo>
                      <a:pt x="1629" y="493"/>
                    </a:moveTo>
                    <a:cubicBezTo>
                      <a:pt x="1598" y="560"/>
                      <a:pt x="1568" y="636"/>
                      <a:pt x="1539" y="723"/>
                    </a:cubicBezTo>
                    <a:cubicBezTo>
                      <a:pt x="1484" y="887"/>
                      <a:pt x="1440" y="1073"/>
                      <a:pt x="1406" y="1274"/>
                    </a:cubicBezTo>
                    <a:cubicBezTo>
                      <a:pt x="1159" y="1237"/>
                      <a:pt x="940" y="1182"/>
                      <a:pt x="766" y="1114"/>
                    </a:cubicBezTo>
                    <a:cubicBezTo>
                      <a:pt x="982" y="828"/>
                      <a:pt x="1282" y="609"/>
                      <a:pt x="1629" y="493"/>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25" name="Rectangle: Rounded Corners 24">
              <a:extLst>
                <a:ext uri="{FF2B5EF4-FFF2-40B4-BE49-F238E27FC236}">
                  <a16:creationId xmlns:a16="http://schemas.microsoft.com/office/drawing/2014/main" id="{7B2A093B-6C74-4DA4-8189-170D607BA7AD}"/>
                </a:ext>
              </a:extLst>
            </p:cNvPr>
            <p:cNvSpPr/>
            <p:nvPr/>
          </p:nvSpPr>
          <p:spPr>
            <a:xfrm>
              <a:off x="7761055" y="2166192"/>
              <a:ext cx="4304733" cy="2879959"/>
            </a:xfrm>
            <a:prstGeom prst="round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800" b="0" i="0" dirty="0">
                  <a:solidFill>
                    <a:srgbClr val="333333"/>
                  </a:solidFill>
                  <a:effectLst/>
                  <a:latin typeface="Arial" panose="020B0604020202020204" pitchFamily="34" charset="0"/>
                  <a:cs typeface="Arial" panose="020B0604020202020204" pitchFamily="34" charset="0"/>
                </a:rPr>
                <a:t>Oxygen, carbon, hydrogen, nitrogen,… là các nguyên tố hóa học tạo nên cơ thể người. Vậy nguyên tố hóa học là gì?</a:t>
              </a:r>
              <a:endParaRPr lang="vi-VN" sz="28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6" name="椭圆 5"/>
          <p:cNvSpPr/>
          <p:nvPr/>
        </p:nvSpPr>
        <p:spPr>
          <a:xfrm>
            <a:off x="3660494" y="993494"/>
            <a:ext cx="4871013" cy="4871013"/>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文本">
            <a:extLst>
              <a:ext uri="{FF2B5EF4-FFF2-40B4-BE49-F238E27FC236}">
                <a16:creationId xmlns:a16="http://schemas.microsoft.com/office/drawing/2014/main" id="{B4AFC97A-FF8B-4D1D-90A8-3DDB3DE33823}"/>
              </a:ext>
            </a:extLst>
          </p:cNvPr>
          <p:cNvSpPr txBox="1"/>
          <p:nvPr/>
        </p:nvSpPr>
        <p:spPr>
          <a:xfrm>
            <a:off x="3264826" y="3375138"/>
            <a:ext cx="5662347" cy="193899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6000" b="1" noProof="0" dirty="0">
                <a:solidFill>
                  <a:schemeClr val="accent6"/>
                </a:solidFill>
                <a:latin typeface="Arial" panose="020B0604020202020204" pitchFamily="34" charset="0"/>
                <a:cs typeface="Arial" panose="020B0604020202020204" pitchFamily="34" charset="0"/>
                <a:sym typeface="+mn-lt"/>
              </a:rPr>
              <a:t>NGUYÊN TỐ HÓA HỌC</a:t>
            </a:r>
            <a:endParaRPr lang="en-US" altLang="zh-CN" sz="3200" dirty="0">
              <a:solidFill>
                <a:schemeClr val="accent6"/>
              </a:solidFill>
              <a:latin typeface="Arial" panose="020B0604020202020204" pitchFamily="34" charset="0"/>
              <a:cs typeface="Arial" panose="020B0604020202020204" pitchFamily="34" charset="0"/>
              <a:sym typeface="+mn-lt"/>
            </a:endParaRPr>
          </a:p>
        </p:txBody>
      </p:sp>
      <p:sp>
        <p:nvSpPr>
          <p:cNvPr id="9" name="文本">
            <a:extLst>
              <a:ext uri="{FF2B5EF4-FFF2-40B4-BE49-F238E27FC236}">
                <a16:creationId xmlns:a16="http://schemas.microsoft.com/office/drawing/2014/main" id="{DE04DD87-2850-4104-93E9-CD68884EE17B}"/>
              </a:ext>
            </a:extLst>
          </p:cNvPr>
          <p:cNvSpPr/>
          <p:nvPr/>
        </p:nvSpPr>
        <p:spPr>
          <a:xfrm>
            <a:off x="5759776" y="806681"/>
            <a:ext cx="1188245" cy="264687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16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a:t>
            </a:r>
            <a:endParaRPr kumimoji="0" lang="en-US" sz="16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0" y="1"/>
            <a:ext cx="2306039" cy="6858000"/>
          </a:xfrm>
          <a:prstGeom prst="rect">
            <a:avLst/>
          </a:pr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4800" b="1" dirty="0">
                <a:latin typeface="Arial" panose="020B0604020202020204" pitchFamily="34" charset="0"/>
                <a:cs typeface="Arial" panose="020B0604020202020204" pitchFamily="34" charset="0"/>
              </a:rPr>
              <a:t>HOẠT ĐỘNG:</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33" name="PA-圆角矩形 32"/>
          <p:cNvSpPr/>
          <p:nvPr>
            <p:custDataLst>
              <p:tags r:id="rId2"/>
            </p:custDataLst>
          </p:nvPr>
        </p:nvSpPr>
        <p:spPr>
          <a:xfrm>
            <a:off x="2430959" y="449706"/>
            <a:ext cx="9701081" cy="929390"/>
          </a:xfrm>
          <a:prstGeom prst="roundRect">
            <a:avLst>
              <a:gd name="adj" fmla="val 74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200" b="1" i="0" dirty="0">
                <a:solidFill>
                  <a:srgbClr val="333333"/>
                </a:solidFill>
                <a:effectLst/>
                <a:latin typeface="Arial" panose="020B0604020202020204" pitchFamily="34" charset="0"/>
                <a:cs typeface="Arial" panose="020B0604020202020204" pitchFamily="34" charset="0"/>
              </a:rPr>
              <a:t>Nhận biết nguyên tố hóa học dựa vào số proton</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012635DE-04CA-45D3-9DD2-985349EFEE11}"/>
              </a:ext>
            </a:extLst>
          </p:cNvPr>
          <p:cNvSpPr txBox="1"/>
          <p:nvPr/>
        </p:nvSpPr>
        <p:spPr>
          <a:xfrm>
            <a:off x="2694483" y="1711908"/>
            <a:ext cx="9282658" cy="1200329"/>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Chuẩn bị: </a:t>
            </a:r>
            <a:r>
              <a:rPr lang="vi-VN" sz="2400" b="0" i="0" dirty="0">
                <a:solidFill>
                  <a:srgbClr val="333333"/>
                </a:solidFill>
                <a:effectLst/>
                <a:latin typeface="Arial" panose="020B0604020202020204" pitchFamily="34" charset="0"/>
                <a:cs typeface="Arial" panose="020B0604020202020204" pitchFamily="34" charset="0"/>
              </a:rPr>
              <a:t>12 tấm thẻ ghi thông tin (p, n) của các nguyên tử sau: A (1, 0); D (1, 1): E (1, 2); G (6, 6); L (6, 8); M (7, 7); Q (8, 8); R (8, 9); T (8, 10); X (20, 20); Y (19, 20); Z (19, 21).</a:t>
            </a:r>
            <a:endParaRPr lang="vi-VN" sz="2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1DF7554-59A4-45DC-955C-A9DC482159E8}"/>
              </a:ext>
            </a:extLst>
          </p:cNvPr>
          <p:cNvSpPr txBox="1"/>
          <p:nvPr/>
        </p:nvSpPr>
        <p:spPr>
          <a:xfrm>
            <a:off x="2694483" y="3245049"/>
            <a:ext cx="9437557" cy="461665"/>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Thực hiện: </a:t>
            </a:r>
            <a:r>
              <a:rPr lang="vi-VN" sz="2400" b="0" i="0" dirty="0">
                <a:solidFill>
                  <a:srgbClr val="333333"/>
                </a:solidFill>
                <a:effectLst/>
                <a:latin typeface="Arial" panose="020B0604020202020204" pitchFamily="34" charset="0"/>
                <a:cs typeface="Arial" panose="020B0604020202020204" pitchFamily="34" charset="0"/>
              </a:rPr>
              <a:t>xếp các thẻ thuộc cùng một nguyên tố vào một ô vuông</a:t>
            </a:r>
            <a:endParaRPr lang="vi-VN"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389EC9C-0CDD-4DF7-93C9-65767AADF521}"/>
              </a:ext>
            </a:extLst>
          </p:cNvPr>
          <p:cNvSpPr txBox="1"/>
          <p:nvPr/>
        </p:nvSpPr>
        <p:spPr>
          <a:xfrm>
            <a:off x="2694483" y="4022507"/>
            <a:ext cx="6288372" cy="461665"/>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Thảo luận nhóm và trả lời câu hỏi:</a:t>
            </a:r>
            <a:endParaRPr lang="vi-VN" sz="2400" b="1" dirty="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773FA4-073C-4AE2-95F1-BD4080DAC019}"/>
              </a:ext>
            </a:extLst>
          </p:cNvPr>
          <p:cNvSpPr txBox="1"/>
          <p:nvPr/>
        </p:nvSpPr>
        <p:spPr>
          <a:xfrm>
            <a:off x="2694482" y="4709623"/>
            <a:ext cx="6288372" cy="461665"/>
          </a:xfrm>
          <a:prstGeom prst="rect">
            <a:avLst/>
          </a:prstGeom>
          <a:noFill/>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1.</a:t>
            </a:r>
            <a:r>
              <a:rPr lang="vi-VN" sz="2400" b="0" i="0" dirty="0">
                <a:solidFill>
                  <a:srgbClr val="333333"/>
                </a:solidFill>
                <a:effectLst/>
                <a:latin typeface="Arial" panose="020B0604020202020204" pitchFamily="34" charset="0"/>
                <a:cs typeface="Arial" panose="020B0604020202020204" pitchFamily="34" charset="0"/>
              </a:rPr>
              <a:t> Em có thể xếp được bao nhiêu ô vuông?</a:t>
            </a:r>
            <a:endParaRPr lang="vi-VN" sz="2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6C9BAD0-9D01-4973-9D94-B39175A5440B}"/>
              </a:ext>
            </a:extLst>
          </p:cNvPr>
          <p:cNvSpPr txBox="1"/>
          <p:nvPr/>
        </p:nvSpPr>
        <p:spPr>
          <a:xfrm>
            <a:off x="2698229" y="5524511"/>
            <a:ext cx="8694295" cy="461665"/>
          </a:xfrm>
          <a:prstGeom prst="rect">
            <a:avLst/>
          </a:prstGeom>
          <a:noFill/>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 Các nguyên tử nào thuộc cùng một nguyên tố hóa học?</a:t>
            </a:r>
            <a:endParaRPr lang="vi-VN"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P spid="20" grpId="0"/>
      <p:bldP spid="22" grpId="0"/>
      <p:bldP spid="24"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矩形 31">
            <a:extLst>
              <a:ext uri="{FF2B5EF4-FFF2-40B4-BE49-F238E27FC236}">
                <a16:creationId xmlns:a16="http://schemas.microsoft.com/office/drawing/2014/main" id="{1EB07BD5-1C9E-4306-8141-B19904B0C321}"/>
              </a:ext>
            </a:extLst>
          </p:cNvPr>
          <p:cNvSpPr/>
          <p:nvPr>
            <p:custDataLst>
              <p:tags r:id="rId1"/>
            </p:custDataLst>
          </p:nvPr>
        </p:nvSpPr>
        <p:spPr>
          <a:xfrm>
            <a:off x="431069" y="1482049"/>
            <a:ext cx="8004483" cy="3893902"/>
          </a:xfrm>
          <a:prstGeom prst="rect">
            <a:avLst/>
          </a:prstGeom>
          <a:solidFill>
            <a:schemeClr val="accent4">
              <a:lumMod val="20000"/>
              <a:lumOff val="80000"/>
            </a:schemeClr>
          </a:solidFill>
          <a:ln w="38100">
            <a:solidFill>
              <a:schemeClr val="tx1"/>
            </a:solid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vi-VN" sz="2800" b="1" dirty="0">
                <a:solidFill>
                  <a:srgbClr val="FF0000"/>
                </a:solidFill>
                <a:latin typeface="Arial" panose="020B0604020202020204" pitchFamily="34" charset="0"/>
                <a:cs typeface="Arial" panose="020B0604020202020204" pitchFamily="34" charset="0"/>
              </a:rPr>
              <a:t>1. </a:t>
            </a:r>
            <a:r>
              <a:rPr lang="vi-VN" sz="2800" dirty="0">
                <a:solidFill>
                  <a:schemeClr val="tx1"/>
                </a:solidFill>
                <a:latin typeface="Arial" panose="020B0604020202020204" pitchFamily="34" charset="0"/>
                <a:cs typeface="Arial" panose="020B0604020202020204" pitchFamily="34" charset="0"/>
              </a:rPr>
              <a:t>Trong tự nhiên, có một số loại nguyên tử mà trong hạt nhân cùng có một proton nhưng có thể có số neutron khác nhau: không có neutron, có một hoặc hai neutron. Hãy giải thích tại sao các loại nguyên tử này đều thuộc về một nguyên tố hóa học là hydorgen.</a:t>
            </a:r>
          </a:p>
          <a:p>
            <a:pPr algn="just"/>
            <a:r>
              <a:rPr lang="vi-VN" sz="2800" b="1" dirty="0">
                <a:solidFill>
                  <a:srgbClr val="FF0000"/>
                </a:solidFill>
                <a:latin typeface="Arial" panose="020B0604020202020204" pitchFamily="34" charset="0"/>
                <a:cs typeface="Arial" panose="020B0604020202020204" pitchFamily="34" charset="0"/>
              </a:rPr>
              <a:t>2. </a:t>
            </a:r>
            <a:r>
              <a:rPr lang="vi-VN" sz="2800" dirty="0">
                <a:solidFill>
                  <a:schemeClr val="tx1"/>
                </a:solidFill>
                <a:latin typeface="Arial" panose="020B0604020202020204" pitchFamily="34" charset="0"/>
                <a:cs typeface="Arial" panose="020B0604020202020204" pitchFamily="34" charset="0"/>
              </a:rPr>
              <a:t>Số hiệu nguyên tử oxygen là 8. Số proton trong hạt nhân nguyên tử của nguyên tố oxygen là bao nhiêu?</a:t>
            </a:r>
          </a:p>
        </p:txBody>
      </p:sp>
      <p:sp>
        <p:nvSpPr>
          <p:cNvPr id="137" name="任意多边形: 形状 136"/>
          <p:cNvSpPr/>
          <p:nvPr/>
        </p:nvSpPr>
        <p:spPr>
          <a:xfrm rot="20636807">
            <a:off x="8279816" y="1717974"/>
            <a:ext cx="3960243" cy="3740469"/>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gradFill>
            <a:gsLst>
              <a:gs pos="0">
                <a:srgbClr val="FEA361"/>
              </a:gs>
              <a:gs pos="98000">
                <a:srgbClr val="D82761"/>
              </a:gs>
            </a:gsLst>
            <a:lin ang="19200000" scaled="0"/>
          </a:gradFill>
          <a:ln w="0" cap="flat" cmpd="sng" algn="ctr">
            <a:noFill/>
            <a:prstDash val="solid"/>
            <a:miter lim="800000"/>
          </a:ln>
          <a:effectLst>
            <a:innerShdw blurRad="127000" dist="50800" dir="27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9" name="任意多边形: 形状 138"/>
          <p:cNvSpPr/>
          <p:nvPr/>
        </p:nvSpPr>
        <p:spPr>
          <a:xfrm rot="20636807">
            <a:off x="8519407" y="2107216"/>
            <a:ext cx="3288200" cy="3105721"/>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solidFill>
            <a:schemeClr val="bg1"/>
          </a:solidFill>
          <a:ln w="0" cap="flat" cmpd="sng" algn="ctr">
            <a:noFill/>
            <a:prstDash val="solid"/>
            <a:miter lim="800000"/>
          </a:ln>
          <a:effectLst>
            <a:outerShdw blurRad="889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0" name="任意多边形: 形状 139"/>
          <p:cNvSpPr/>
          <p:nvPr/>
        </p:nvSpPr>
        <p:spPr>
          <a:xfrm rot="2600656">
            <a:off x="8708089" y="1899808"/>
            <a:ext cx="3462456" cy="2949418"/>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25400" cap="flat" cmpd="sng" algn="ctr">
            <a:solidFill>
              <a:srgbClr val="7030A0"/>
            </a:solidFill>
            <a:prstDash val="solid"/>
            <a:miter lim="800000"/>
          </a:ln>
          <a:effectLst>
            <a:outerShdw blurRad="2413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13">
            <a:extLst>
              <a:ext uri="{FF2B5EF4-FFF2-40B4-BE49-F238E27FC236}">
                <a16:creationId xmlns:a16="http://schemas.microsoft.com/office/drawing/2014/main" id="{032B0DA0-8962-41DF-9012-DC6BB308A6EC}"/>
              </a:ext>
            </a:extLst>
          </p:cNvPr>
          <p:cNvSpPr txBox="1"/>
          <p:nvPr/>
        </p:nvSpPr>
        <p:spPr>
          <a:xfrm>
            <a:off x="3011309" y="393198"/>
            <a:ext cx="308469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dirty="0">
                <a:ln w="0">
                  <a:noFill/>
                </a:ln>
                <a:solidFill>
                  <a:prstClr val="black">
                    <a:lumMod val="65000"/>
                    <a:lumOff val="35000"/>
                  </a:prstClr>
                </a:solidFill>
                <a:latin typeface="Arial" panose="020B0604020202020204" pitchFamily="34" charset="0"/>
                <a:cs typeface="Arial" panose="020B0604020202020204" pitchFamily="34" charset="0"/>
                <a:sym typeface="+mn-lt"/>
              </a:rPr>
              <a:t>LUYỆN TẬP</a:t>
            </a:r>
            <a:endParaRPr kumimoji="0" lang="en-US" altLang="zh-CN" sz="3600" b="1" i="0" u="none" strike="noStrike" kern="0" cap="none" spc="0" normalizeH="0" baseline="0" noProof="0" dirty="0">
              <a:ln w="0">
                <a:noFill/>
              </a:ln>
              <a:solidFill>
                <a:prstClr val="black">
                  <a:lumMod val="65000"/>
                  <a:lumOff val="35000"/>
                </a:prstClr>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863235" y="2717052"/>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9682885" y="-2522073"/>
            <a:ext cx="5044145" cy="5044145"/>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6B29623D-3D37-46E9-ACD1-76D0D74B9CDD}"/>
              </a:ext>
            </a:extLst>
          </p:cNvPr>
          <p:cNvPicPr>
            <a:picLocks noChangeAspect="1"/>
          </p:cNvPicPr>
          <p:nvPr/>
        </p:nvPicPr>
        <p:blipFill rotWithShape="1">
          <a:blip r:embed="rId3">
            <a:extLst>
              <a:ext uri="{28A0092B-C50C-407E-A947-70E740481C1C}">
                <a14:useLocalDpi xmlns:a14="http://schemas.microsoft.com/office/drawing/2010/main" val="0"/>
              </a:ext>
            </a:extLst>
          </a:blip>
          <a:srcRect b="18037"/>
          <a:stretch/>
        </p:blipFill>
        <p:spPr>
          <a:xfrm>
            <a:off x="0" y="0"/>
            <a:ext cx="4445217" cy="2729062"/>
          </a:xfrm>
          <a:prstGeom prst="rect">
            <a:avLst/>
          </a:prstGeom>
        </p:spPr>
      </p:pic>
      <p:sp>
        <p:nvSpPr>
          <p:cNvPr id="19" name="TextBox 18">
            <a:extLst>
              <a:ext uri="{FF2B5EF4-FFF2-40B4-BE49-F238E27FC236}">
                <a16:creationId xmlns:a16="http://schemas.microsoft.com/office/drawing/2014/main" id="{34A9F4FD-F1DD-4A01-8B09-A1DED35EAC80}"/>
              </a:ext>
            </a:extLst>
          </p:cNvPr>
          <p:cNvSpPr txBox="1"/>
          <p:nvPr/>
        </p:nvSpPr>
        <p:spPr>
          <a:xfrm>
            <a:off x="3633538" y="2725606"/>
            <a:ext cx="7772399" cy="1938992"/>
          </a:xfrm>
          <a:prstGeom prst="rect">
            <a:avLst/>
          </a:prstGeom>
          <a:noFill/>
        </p:spPr>
        <p:txBody>
          <a:bodyPr wrap="square">
            <a:spAutoFit/>
          </a:bodyPr>
          <a:lstStyle/>
          <a:p>
            <a:pPr algn="just"/>
            <a:r>
              <a:rPr lang="vi-VN" sz="4000" dirty="0">
                <a:latin typeface="Arial" panose="020B0604020202020204" pitchFamily="34" charset="0"/>
                <a:cs typeface="Arial" panose="020B0604020202020204" pitchFamily="34" charset="0"/>
              </a:rPr>
              <a:t>Những nguyên tử có cùng số proton thuộc cùng một nguyên tố hoá học.</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椭圆 5"/>
          <p:cNvSpPr/>
          <p:nvPr/>
        </p:nvSpPr>
        <p:spPr>
          <a:xfrm>
            <a:off x="3119346" y="872198"/>
            <a:ext cx="6024654" cy="4992310"/>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
            <a:extLst>
              <a:ext uri="{FF2B5EF4-FFF2-40B4-BE49-F238E27FC236}">
                <a16:creationId xmlns:a16="http://schemas.microsoft.com/office/drawing/2014/main" id="{5DA0843D-A40A-4866-AF7B-87E087FE1213}"/>
              </a:ext>
            </a:extLst>
          </p:cNvPr>
          <p:cNvSpPr txBox="1"/>
          <p:nvPr/>
        </p:nvSpPr>
        <p:spPr>
          <a:xfrm>
            <a:off x="3119345" y="2938814"/>
            <a:ext cx="6024653" cy="2308324"/>
          </a:xfrm>
          <a:prstGeom prst="rect">
            <a:avLst/>
          </a:prstGeom>
          <a:noFill/>
        </p:spPr>
        <p:txBody>
          <a:bodyPr wrap="square" rtlCol="0">
            <a:spAutoFit/>
          </a:bodyPr>
          <a:lstStyle/>
          <a:p>
            <a:pPr algn="ctr">
              <a:defRPr/>
            </a:pPr>
            <a:r>
              <a:rPr lang="en-US" altLang="zh-CN" sz="4800" b="1" dirty="0">
                <a:solidFill>
                  <a:schemeClr val="accent6"/>
                </a:solidFill>
                <a:latin typeface="Arial" panose="020B0604020202020204" pitchFamily="34" charset="0"/>
                <a:cs typeface="Arial" panose="020B0604020202020204" pitchFamily="34" charset="0"/>
                <a:sym typeface="+mn-lt"/>
              </a:rPr>
              <a:t>TÊN GỌI VÀ KÍ HIỆU CỦA NGUYÊN TỐ HÓA HỌC</a:t>
            </a:r>
            <a:endParaRPr lang="en-US" altLang="zh-CN" sz="4800" dirty="0">
              <a:solidFill>
                <a:schemeClr val="accent6"/>
              </a:solidFill>
              <a:latin typeface="Arial" panose="020B0604020202020204" pitchFamily="34" charset="0"/>
              <a:cs typeface="Arial" panose="020B0604020202020204" pitchFamily="34" charset="0"/>
              <a:sym typeface="+mn-lt"/>
            </a:endParaRPr>
          </a:p>
        </p:txBody>
      </p:sp>
      <p:sp>
        <p:nvSpPr>
          <p:cNvPr id="9" name="文本">
            <a:extLst>
              <a:ext uri="{FF2B5EF4-FFF2-40B4-BE49-F238E27FC236}">
                <a16:creationId xmlns:a16="http://schemas.microsoft.com/office/drawing/2014/main" id="{35AB7FF5-A0F4-4FCB-A916-EF196D068806}"/>
              </a:ext>
            </a:extLst>
          </p:cNvPr>
          <p:cNvSpPr/>
          <p:nvPr/>
        </p:nvSpPr>
        <p:spPr>
          <a:xfrm>
            <a:off x="5513268" y="872198"/>
            <a:ext cx="2420487" cy="2215991"/>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138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II.</a:t>
            </a:r>
            <a:endParaRPr kumimoji="0" lang="en-US" sz="138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53C98-A753-4319-80AB-C200AE2AF43D}"/>
              </a:ext>
            </a:extLst>
          </p:cNvPr>
          <p:cNvPicPr>
            <a:picLocks noChangeAspect="1"/>
          </p:cNvPicPr>
          <p:nvPr/>
        </p:nvPicPr>
        <p:blipFill rotWithShape="1">
          <a:blip r:embed="rId2">
            <a:extLst>
              <a:ext uri="{28A0092B-C50C-407E-A947-70E740481C1C}">
                <a14:useLocalDpi xmlns:a14="http://schemas.microsoft.com/office/drawing/2010/main" val="0"/>
              </a:ext>
            </a:extLst>
          </a:blip>
          <a:srcRect b="10351"/>
          <a:stretch/>
        </p:blipFill>
        <p:spPr>
          <a:xfrm>
            <a:off x="497305" y="272716"/>
            <a:ext cx="11229474" cy="6160169"/>
          </a:xfrm>
          <a:prstGeom prst="rect">
            <a:avLst/>
          </a:prstGeom>
        </p:spPr>
      </p:pic>
    </p:spTree>
    <p:extLst>
      <p:ext uri="{BB962C8B-B14F-4D97-AF65-F5344CB8AC3E}">
        <p14:creationId xmlns:p14="http://schemas.microsoft.com/office/powerpoint/2010/main" val="22348430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84"/>
</p:tagLst>
</file>

<file path=ppt/tags/tag10.xml><?xml version="1.0" encoding="utf-8"?>
<p:tagLst xmlns:a="http://schemas.openxmlformats.org/drawingml/2006/main" xmlns:r="http://schemas.openxmlformats.org/officeDocument/2006/relationships" xmlns:p="http://schemas.openxmlformats.org/presentationml/2006/main">
  <p:tag name="PA" val="v5.2.2"/>
</p:tagLst>
</file>

<file path=ppt/tags/tag11.xml><?xml version="1.0" encoding="utf-8"?>
<p:tagLst xmlns:a="http://schemas.openxmlformats.org/drawingml/2006/main" xmlns:r="http://schemas.openxmlformats.org/officeDocument/2006/relationships" xmlns:p="http://schemas.openxmlformats.org/presentationml/2006/main">
  <p:tag name="PA" val="v5.2.2"/>
</p:tagLst>
</file>

<file path=ppt/tags/tag12.xml><?xml version="1.0" encoding="utf-8"?>
<p:tagLst xmlns:a="http://schemas.openxmlformats.org/drawingml/2006/main" xmlns:r="http://schemas.openxmlformats.org/officeDocument/2006/relationships" xmlns:p="http://schemas.openxmlformats.org/presentationml/2006/main">
  <p:tag name="PA" val="v5.2.2"/>
</p:tagLst>
</file>

<file path=ppt/tags/tag13.xml><?xml version="1.0" encoding="utf-8"?>
<p:tagLst xmlns:a="http://schemas.openxmlformats.org/drawingml/2006/main" xmlns:r="http://schemas.openxmlformats.org/officeDocument/2006/relationships" xmlns:p="http://schemas.openxmlformats.org/presentationml/2006/main">
  <p:tag name="PA" val="v5.2.2"/>
</p:tagLst>
</file>

<file path=ppt/tags/tag14.xml><?xml version="1.0" encoding="utf-8"?>
<p:tagLst xmlns:a="http://schemas.openxmlformats.org/drawingml/2006/main" xmlns:r="http://schemas.openxmlformats.org/officeDocument/2006/relationships" xmlns:p="http://schemas.openxmlformats.org/presentationml/2006/main">
  <p:tag name="PA" val="v5.2.2"/>
</p:tagLst>
</file>

<file path=ppt/tags/tag15.xml><?xml version="1.0" encoding="utf-8"?>
<p:tagLst xmlns:a="http://schemas.openxmlformats.org/drawingml/2006/main" xmlns:r="http://schemas.openxmlformats.org/officeDocument/2006/relationships" xmlns:p="http://schemas.openxmlformats.org/presentationml/2006/main">
  <p:tag name="PA" val="v5.2.2"/>
</p:tagLst>
</file>

<file path=ppt/tags/tag16.xml><?xml version="1.0" encoding="utf-8"?>
<p:tagLst xmlns:a="http://schemas.openxmlformats.org/drawingml/2006/main" xmlns:r="http://schemas.openxmlformats.org/officeDocument/2006/relationships" xmlns:p="http://schemas.openxmlformats.org/presentationml/2006/main">
  <p:tag name="PA" val="v5.2.2"/>
</p:tagLst>
</file>

<file path=ppt/tags/tag17.xml><?xml version="1.0" encoding="utf-8"?>
<p:tagLst xmlns:a="http://schemas.openxmlformats.org/drawingml/2006/main" xmlns:r="http://schemas.openxmlformats.org/officeDocument/2006/relationships" xmlns:p="http://schemas.openxmlformats.org/presentationml/2006/main">
  <p:tag name="PA" val="v5.2.2"/>
</p:tagLst>
</file>

<file path=ppt/tags/tag18.xml><?xml version="1.0" encoding="utf-8"?>
<p:tagLst xmlns:a="http://schemas.openxmlformats.org/drawingml/2006/main" xmlns:r="http://schemas.openxmlformats.org/officeDocument/2006/relationships" xmlns:p="http://schemas.openxmlformats.org/presentationml/2006/main">
  <p:tag name="PA" val="v5.2.2"/>
</p:tagLst>
</file>

<file path=ppt/tags/tag19.xml><?xml version="1.0" encoding="utf-8"?>
<p:tagLst xmlns:a="http://schemas.openxmlformats.org/drawingml/2006/main" xmlns:r="http://schemas.openxmlformats.org/officeDocument/2006/relationships" xmlns:p="http://schemas.openxmlformats.org/presentationml/2006/main">
  <p:tag name="PA" val="v5.2.2"/>
</p:tagLst>
</file>

<file path=ppt/tags/tag2.xml><?xml version="1.0" encoding="utf-8"?>
<p:tagLst xmlns:a="http://schemas.openxmlformats.org/drawingml/2006/main" xmlns:r="http://schemas.openxmlformats.org/officeDocument/2006/relationships" xmlns:p="http://schemas.openxmlformats.org/presentationml/2006/main">
  <p:tag name="FIXEDSHAPES" val="true"/>
</p:tagLst>
</file>

<file path=ppt/tags/tag20.xml><?xml version="1.0" encoding="utf-8"?>
<p:tagLst xmlns:a="http://schemas.openxmlformats.org/drawingml/2006/main" xmlns:r="http://schemas.openxmlformats.org/officeDocument/2006/relationships" xmlns:p="http://schemas.openxmlformats.org/presentationml/2006/main">
  <p:tag name="PA" val="v5.2.2"/>
</p:tagLst>
</file>

<file path=ppt/tags/tag21.xml><?xml version="1.0" encoding="utf-8"?>
<p:tagLst xmlns:a="http://schemas.openxmlformats.org/drawingml/2006/main" xmlns:r="http://schemas.openxmlformats.org/officeDocument/2006/relationships" xmlns:p="http://schemas.openxmlformats.org/presentationml/2006/main">
  <p:tag name="PA" val="v5.2.2"/>
</p:tagLst>
</file>

<file path=ppt/tags/tag22.xml><?xml version="1.0" encoding="utf-8"?>
<p:tagLst xmlns:a="http://schemas.openxmlformats.org/drawingml/2006/main" xmlns:r="http://schemas.openxmlformats.org/officeDocument/2006/relationships" xmlns:p="http://schemas.openxmlformats.org/presentationml/2006/main">
  <p:tag name="PA" val="v5.2.2"/>
</p:tagLst>
</file>

<file path=ppt/tags/tag23.xml><?xml version="1.0" encoding="utf-8"?>
<p:tagLst xmlns:a="http://schemas.openxmlformats.org/drawingml/2006/main" xmlns:r="http://schemas.openxmlformats.org/officeDocument/2006/relationships" xmlns:p="http://schemas.openxmlformats.org/presentationml/2006/main">
  <p:tag name="PA" val="v5.2.2"/>
</p:tagLst>
</file>

<file path=ppt/tags/tag3.xml><?xml version="1.0" encoding="utf-8"?>
<p:tagLst xmlns:a="http://schemas.openxmlformats.org/drawingml/2006/main" xmlns:r="http://schemas.openxmlformats.org/officeDocument/2006/relationships" xmlns:p="http://schemas.openxmlformats.org/presentationml/2006/main">
  <p:tag name="FIXEDSHAPES" val="true"/>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ags/tag8.xml><?xml version="1.0" encoding="utf-8"?>
<p:tagLst xmlns:a="http://schemas.openxmlformats.org/drawingml/2006/main" xmlns:r="http://schemas.openxmlformats.org/officeDocument/2006/relationships" xmlns:p="http://schemas.openxmlformats.org/presentationml/2006/main">
  <p:tag name="PA" val="v5.2.2"/>
</p:tagLst>
</file>

<file path=ppt/tags/tag9.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3sdolb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0" cap="flat" cmpd="sng" algn="ctr">
          <a:noFill/>
          <a:prstDash val="solid"/>
          <a:miter lim="800000"/>
        </a:ln>
        <a:effectLst>
          <a:outerShdw blurRad="241300" dist="127000" dir="2700000" algn="tl" rotWithShape="0">
            <a:prstClr val="black">
              <a:alpha val="18000"/>
            </a:prstClr>
          </a:outerShdw>
        </a:effectLst>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dist">
          <a:defRPr b="1" dirty="0" smtClean="0">
            <a:solidFill>
              <a:schemeClr val="bg1"/>
            </a:solidFill>
            <a:effectLst>
              <a:outerShdw blurRad="76200" dist="38100" dir="2700000" algn="tl" rotWithShape="0">
                <a:prstClr val="black">
                  <a:alpha val="29000"/>
                </a:prstClr>
              </a:outerShdw>
            </a:effectLst>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字魂160号-檀宋"/>
        <a:ea typeface=""/>
        <a:cs typeface=""/>
        <a:font script="Jpan" typeface="游ゴシック Light"/>
        <a:font script="Hang" typeface="맑은 고딕"/>
        <a:font script="Hans" typeface="字魂160号-檀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60号-檀宋"/>
        <a:ea typeface=""/>
        <a:cs typeface=""/>
        <a:font script="Jpan" typeface="游ゴシック"/>
        <a:font script="Hang" typeface="맑은 고딕"/>
        <a:font script="Hans" typeface="字魂160号-檀宋"/>
        <a:font script="Hant" typeface="新細明體"/>
        <a:font script="Arab" typeface="字魂160号-檀宋"/>
        <a:font script="Hebr" typeface="字魂160号-檀宋"/>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60号-檀宋"/>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60号-檀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60号-檀宋"/>
        <a:ea typeface=""/>
        <a:cs typeface=""/>
        <a:font script="Jpan" typeface="ＭＳ Ｐゴシック"/>
        <a:font script="Hang" typeface="맑은 고딕"/>
        <a:font script="Hans" typeface="字魂160号-檀宋"/>
        <a:font script="Hant" typeface="新細明體"/>
        <a:font script="Arab" typeface="字魂160号-檀宋"/>
        <a:font script="Hebr" typeface="字魂160号-檀宋"/>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60号-檀宋"/>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TotalTime>
  <Words>1609</Words>
  <Application>Microsoft Office PowerPoint</Application>
  <PresentationFormat>Widescreen</PresentationFormat>
  <Paragraphs>270</Paragraphs>
  <Slides>20</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等线</vt:lpstr>
      <vt:lpstr>微软雅黑</vt:lpstr>
      <vt:lpstr>Arial</vt:lpstr>
      <vt:lpstr>Calibri</vt:lpstr>
      <vt:lpstr>OpenSans</vt:lpstr>
      <vt:lpstr>OpenSansBold</vt:lpstr>
      <vt:lpstr>Times New Roman</vt:lpstr>
      <vt:lpstr>字魂160号-檀宋</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asus</cp:lastModifiedBy>
  <cp:revision>167</cp:revision>
  <dcterms:created xsi:type="dcterms:W3CDTF">2019-02-25T12:14:00Z</dcterms:created>
  <dcterms:modified xsi:type="dcterms:W3CDTF">2023-10-16T05:23:46Z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