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305" r:id="rId3"/>
    <p:sldId id="307" r:id="rId4"/>
    <p:sldId id="308" r:id="rId5"/>
    <p:sldId id="363" r:id="rId6"/>
    <p:sldId id="286" r:id="rId7"/>
    <p:sldId id="310" r:id="rId8"/>
    <p:sldId id="311" r:id="rId9"/>
    <p:sldId id="312" r:id="rId10"/>
    <p:sldId id="313" r:id="rId11"/>
    <p:sldId id="314" r:id="rId12"/>
    <p:sldId id="316" r:id="rId13"/>
    <p:sldId id="317" r:id="rId14"/>
    <p:sldId id="318" r:id="rId15"/>
    <p:sldId id="319" r:id="rId16"/>
    <p:sldId id="320" r:id="rId17"/>
    <p:sldId id="321" r:id="rId18"/>
    <p:sldId id="381" r:id="rId19"/>
    <p:sldId id="294" r:id="rId20"/>
    <p:sldId id="323" r:id="rId21"/>
    <p:sldId id="322" r:id="rId22"/>
    <p:sldId id="325" r:id="rId23"/>
    <p:sldId id="326" r:id="rId24"/>
    <p:sldId id="327" r:id="rId25"/>
    <p:sldId id="328" r:id="rId26"/>
    <p:sldId id="330" r:id="rId27"/>
    <p:sldId id="366" r:id="rId28"/>
    <p:sldId id="367" r:id="rId29"/>
    <p:sldId id="329" r:id="rId30"/>
    <p:sldId id="331" r:id="rId31"/>
    <p:sldId id="332" r:id="rId32"/>
    <p:sldId id="333" r:id="rId33"/>
    <p:sldId id="368" r:id="rId34"/>
    <p:sldId id="335" r:id="rId35"/>
    <p:sldId id="336" r:id="rId36"/>
    <p:sldId id="369" r:id="rId37"/>
    <p:sldId id="370" r:id="rId38"/>
    <p:sldId id="337" r:id="rId39"/>
    <p:sldId id="339" r:id="rId40"/>
    <p:sldId id="338" r:id="rId41"/>
    <p:sldId id="340" r:id="rId42"/>
    <p:sldId id="342" r:id="rId43"/>
    <p:sldId id="343" r:id="rId44"/>
    <p:sldId id="371" r:id="rId45"/>
    <p:sldId id="379" r:id="rId46"/>
    <p:sldId id="380" r:id="rId47"/>
    <p:sldId id="344" r:id="rId48"/>
    <p:sldId id="345" r:id="rId49"/>
    <p:sldId id="346" r:id="rId50"/>
    <p:sldId id="347" r:id="rId51"/>
    <p:sldId id="348" r:id="rId52"/>
    <p:sldId id="349" r:id="rId53"/>
    <p:sldId id="351" r:id="rId54"/>
    <p:sldId id="352" r:id="rId55"/>
    <p:sldId id="372" r:id="rId56"/>
    <p:sldId id="353" r:id="rId57"/>
    <p:sldId id="378" r:id="rId58"/>
    <p:sldId id="273" r:id="rId59"/>
    <p:sldId id="355" r:id="rId60"/>
    <p:sldId id="356" r:id="rId61"/>
    <p:sldId id="374" r:id="rId62"/>
    <p:sldId id="375" r:id="rId63"/>
    <p:sldId id="376" r:id="rId64"/>
    <p:sldId id="377" r:id="rId65"/>
    <p:sldId id="373" r:id="rId66"/>
    <p:sldId id="357" r:id="rId67"/>
    <p:sldId id="359" r:id="rId68"/>
    <p:sldId id="360" r:id="rId69"/>
    <p:sldId id="361" r:id="rId70"/>
    <p:sldId id="358" r:id="rId71"/>
    <p:sldId id="362" r:id="rId72"/>
    <p:sldId id="28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6" autoAdjust="0"/>
    <p:restoredTop sz="94660"/>
  </p:normalViewPr>
  <p:slideViewPr>
    <p:cSldViewPr>
      <p:cViewPr varScale="1">
        <p:scale>
          <a:sx n="68" d="100"/>
          <a:sy n="68" d="100"/>
        </p:scale>
        <p:origin x="88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10/16/2023</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10/16/2023</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7.jpe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8.sv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8.sv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5.svg"/><Relationship Id="rId4" Type="http://schemas.openxmlformats.org/officeDocument/2006/relationships/tags" Target="../tags/tag9.xml"/><Relationship Id="rId9" Type="http://schemas.openxmlformats.org/officeDocument/2006/relationships/image" Target="../media/image34.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5.svg"/><Relationship Id="rId4" Type="http://schemas.openxmlformats.org/officeDocument/2006/relationships/tags" Target="../tags/tag15.xml"/><Relationship Id="rId9" Type="http://schemas.openxmlformats.org/officeDocument/2006/relationships/image" Target="../media/image34.pn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5.svg"/><Relationship Id="rId4" Type="http://schemas.openxmlformats.org/officeDocument/2006/relationships/tags" Target="../tags/tag21.xml"/><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35.sv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8.sv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7.jpeg"/><Relationship Id="rId4" Type="http://schemas.openxmlformats.org/officeDocument/2006/relationships/image" Target="../media/image35.sv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5.sv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8.svg"/></Relationships>
</file>

<file path=ppt/slides/_rels/slide6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74.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6.xml"/><Relationship Id="rId7"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jpeg"/><Relationship Id="rId5" Type="http://schemas.microsoft.com/office/2007/relationships/hdphoto" Target="../media/hdphoto2.wdp"/><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14431" y="1396911"/>
            <a:ext cx="5269476"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a:solidFill>
                  <a:srgbClr val="3D2E12"/>
                </a:solidFill>
                <a:latin typeface="+mj-lt"/>
              </a:rPr>
              <a:t>PHƯƠNG PHÁP VÀ</a:t>
            </a:r>
          </a:p>
          <a:p>
            <a:pPr>
              <a:lnSpc>
                <a:spcPct val="115000"/>
              </a:lnSpc>
            </a:pPr>
            <a:r>
              <a:rPr lang="en-US" sz="4400" b="1" spc="-50">
                <a:solidFill>
                  <a:srgbClr val="3D2E12"/>
                </a:solidFill>
                <a:latin typeface="+mj-lt"/>
              </a:rPr>
              <a:t>KĨ NĂNG HỌC TẬP</a:t>
            </a:r>
          </a:p>
          <a:p>
            <a:pPr>
              <a:lnSpc>
                <a:spcPct val="115000"/>
              </a:lnSpc>
            </a:pPr>
            <a:r>
              <a:rPr lang="en-US" sz="4400" b="1" spc="-50">
                <a:solidFill>
                  <a:srgbClr val="3D2E12"/>
                </a:solidFill>
                <a:latin typeface="+mj-lt"/>
              </a:rPr>
              <a:t>MÔN KHOA HỌC</a:t>
            </a:r>
          </a:p>
          <a:p>
            <a:pPr>
              <a:lnSpc>
                <a:spcPct val="115000"/>
              </a:lnSpc>
            </a:pPr>
            <a:r>
              <a:rPr lang="en-US" sz="4400" b="1" spc="-50">
                <a:solidFill>
                  <a:srgbClr val="3D2E12"/>
                </a:solidFill>
                <a:latin typeface="+mj-lt"/>
              </a:rPr>
              <a:t>TỰ NHIÊN</a:t>
            </a:r>
          </a:p>
        </p:txBody>
      </p:sp>
      <p:sp>
        <p:nvSpPr>
          <p:cNvPr id="3" name="TextBox 3"/>
          <p:cNvSpPr txBox="1"/>
          <p:nvPr/>
        </p:nvSpPr>
        <p:spPr>
          <a:xfrm>
            <a:off x="6217357" y="1506671"/>
            <a:ext cx="5750766" cy="803297"/>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a:solidFill>
                  <a:schemeClr val="bg1"/>
                </a:solidFill>
                <a:latin typeface="+mj-lt"/>
              </a:rPr>
              <a:t>TIẾT 1- 6: 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6" name="Picture 15">
            <a:extLst>
              <a:ext uri="{FF2B5EF4-FFF2-40B4-BE49-F238E27FC236}">
                <a16:creationId xmlns:a16="http://schemas.microsoft.com/office/drawing/2014/main" id="{B3722EC0-3F38-4493-B6FB-0F2BB4618D0B}"/>
              </a:ext>
            </a:extLst>
          </p:cNvPr>
          <p:cNvPicPr>
            <a:picLocks noChangeAspect="1"/>
          </p:cNvPicPr>
          <p:nvPr/>
        </p:nvPicPr>
        <p:blipFill>
          <a:blip r:embed="rId4"/>
          <a:stretch>
            <a:fillRect/>
          </a:stretch>
        </p:blipFill>
        <p:spPr>
          <a:xfrm>
            <a:off x="549045" y="3478212"/>
            <a:ext cx="5715000" cy="2847975"/>
          </a:xfrm>
          <a:prstGeom prst="rect">
            <a:avLst/>
          </a:prstGeom>
          <a:ln w="38100">
            <a:solidFill>
              <a:srgbClr val="4A452A"/>
            </a:solidFill>
          </a:ln>
        </p:spPr>
      </p:pic>
      <p:grpSp>
        <p:nvGrpSpPr>
          <p:cNvPr id="17" name="Group 16">
            <a:extLst>
              <a:ext uri="{FF2B5EF4-FFF2-40B4-BE49-F238E27FC236}">
                <a16:creationId xmlns:a16="http://schemas.microsoft.com/office/drawing/2014/main" id="{8E446D4E-3938-494E-AF09-82AE226F4043}"/>
              </a:ext>
            </a:extLst>
          </p:cNvPr>
          <p:cNvGrpSpPr/>
          <p:nvPr/>
        </p:nvGrpSpPr>
        <p:grpSpPr>
          <a:xfrm>
            <a:off x="6562571" y="3475983"/>
            <a:ext cx="5080384" cy="2847975"/>
            <a:chOff x="6394526" y="3336701"/>
            <a:chExt cx="5080384" cy="2885658"/>
          </a:xfrm>
        </p:grpSpPr>
        <p:pic>
          <p:nvPicPr>
            <p:cNvPr id="20" name="Picture 2" descr="Sliding Friction - Coefficient of Sliding Friction, Definition &amp; Examples">
              <a:extLst>
                <a:ext uri="{FF2B5EF4-FFF2-40B4-BE49-F238E27FC236}">
                  <a16:creationId xmlns:a16="http://schemas.microsoft.com/office/drawing/2014/main" id="{DB557810-7372-4259-8965-744F7944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526" y="3336701"/>
              <a:ext cx="5080384" cy="288565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A9E3DC-8F82-4ECA-BC63-C722A2DF696A}"/>
                </a:ext>
              </a:extLst>
            </p:cNvPr>
            <p:cNvSpPr/>
            <p:nvPr/>
          </p:nvSpPr>
          <p:spPr>
            <a:xfrm>
              <a:off x="9851809" y="3336701"/>
              <a:ext cx="1620561" cy="44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4960389"/>
            <a:ext cx="513196" cy="449746"/>
          </a:xfrm>
          <a:prstGeom prst="rect">
            <a:avLst/>
          </a:prstGeom>
        </p:spPr>
      </p:pic>
      <p:pic>
        <p:nvPicPr>
          <p:cNvPr id="12290" name="Picture 2" descr="Static, Sliding And Rolling Friction - YouTube">
            <a:extLst>
              <a:ext uri="{FF2B5EF4-FFF2-40B4-BE49-F238E27FC236}">
                <a16:creationId xmlns:a16="http://schemas.microsoft.com/office/drawing/2014/main" id="{84D819EF-D94F-4FA8-8239-DC0ECB7C64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06" r="18906"/>
          <a:stretch/>
        </p:blipFill>
        <p:spPr bwMode="auto">
          <a:xfrm>
            <a:off x="6248400" y="2540738"/>
            <a:ext cx="4724400" cy="395531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02</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a:solidFill>
                  <a:srgbClr val="443E32"/>
                </a:solidFill>
                <a:latin typeface="+mj-lt"/>
                <a:cs typeface="#9Slide04 Taviraj ExtraBold" pitchFamily="2" charset="-34"/>
              </a:rPr>
              <a:t>mục tiêu</a:t>
            </a:r>
            <a:endParaRPr lang="en-GB" sz="5400" b="1" cap="all" spc="-50" dirty="0">
              <a:solidFill>
                <a:srgbClr val="443E32"/>
              </a:solidFill>
              <a:latin typeface="+mj-lt"/>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1" y="2035012"/>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458982" y="2793654"/>
            <a:ext cx="9651228" cy="731675"/>
            <a:chOff x="559572" y="2417909"/>
            <a:chExt cx="9651228" cy="73167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17909"/>
              <a:ext cx="90678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Trình bày và vận dụng được một số phương pháp và kỹ năng trong học tập môn Khoa học tự nhiên:</a:t>
              </a:r>
              <a:endParaRPr lang="en-US" sz="2000" dirty="0">
                <a:solidFill>
                  <a:schemeClr val="bg1"/>
                </a:solidFill>
              </a:endParaRP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458982" y="5194171"/>
            <a:ext cx="9651228" cy="429189"/>
            <a:chOff x="559572" y="5239377"/>
            <a:chExt cx="9651228" cy="429189"/>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28049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Sử dụng được một số dụng cụ đo trong nội dung môn Khoa học tự nhiên 7.</a:t>
              </a:r>
              <a:endParaRPr lang="en-US" sz="2000" dirty="0">
                <a:solidFill>
                  <a:schemeClr val="bg1"/>
                </a:solidFill>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458982" y="5948337"/>
            <a:ext cx="9651228" cy="429189"/>
            <a:chOff x="559572" y="5872137"/>
            <a:chExt cx="9651228" cy="429189"/>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91325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Làm được báo cáo, thuyết trình.</a:t>
              </a:r>
              <a:endParaRPr lang="en-US" sz="2000" dirty="0">
                <a:solidFill>
                  <a:schemeClr val="bg1"/>
                </a:solidFill>
              </a:endParaRP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872137"/>
              <a:ext cx="489739" cy="429189"/>
            </a:xfrm>
            <a:prstGeom prst="rect">
              <a:avLst/>
            </a:prstGeom>
          </p:spPr>
        </p:pic>
      </p:grpSp>
      <p:grpSp>
        <p:nvGrpSpPr>
          <p:cNvPr id="23" name="Group 22">
            <a:extLst>
              <a:ext uri="{FF2B5EF4-FFF2-40B4-BE49-F238E27FC236}">
                <a16:creationId xmlns:a16="http://schemas.microsoft.com/office/drawing/2014/main" id="{E5ED597A-82B1-4654-BB4B-068B83F824B3}"/>
              </a:ext>
            </a:extLst>
          </p:cNvPr>
          <p:cNvGrpSpPr/>
          <p:nvPr/>
        </p:nvGrpSpPr>
        <p:grpSpPr>
          <a:xfrm>
            <a:off x="1851910" y="3850307"/>
            <a:ext cx="9410700" cy="346954"/>
            <a:chOff x="952500" y="3549448"/>
            <a:chExt cx="9410700" cy="346954"/>
          </a:xfrm>
        </p:grpSpPr>
        <p:sp>
          <p:nvSpPr>
            <p:cNvPr id="9" name="TextBox 8">
              <a:extLst>
                <a:ext uri="{FF2B5EF4-FFF2-40B4-BE49-F238E27FC236}">
                  <a16:creationId xmlns:a16="http://schemas.microsoft.com/office/drawing/2014/main" id="{A5A59675-B45F-4FD1-830F-804F32278748}"/>
                </a:ext>
              </a:extLst>
            </p:cNvPr>
            <p:cNvSpPr txBox="1"/>
            <p:nvPr/>
          </p:nvSpPr>
          <p:spPr>
            <a:xfrm>
              <a:off x="1447800" y="3549448"/>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Phương pháp tìm hiểu tự nhiên.</a:t>
              </a:r>
              <a:endParaRPr lang="en-US" sz="2000" dirty="0">
                <a:solidFill>
                  <a:schemeClr val="bg1"/>
                </a:solidFill>
              </a:endParaRPr>
            </a:p>
          </p:txBody>
        </p:sp>
        <p:sp>
          <p:nvSpPr>
            <p:cNvPr id="19" name="Arrow: Right 18">
              <a:extLst>
                <a:ext uri="{FF2B5EF4-FFF2-40B4-BE49-F238E27FC236}">
                  <a16:creationId xmlns:a16="http://schemas.microsoft.com/office/drawing/2014/main" id="{0E230B61-A77D-4B60-914F-33FC0EC2A37C}"/>
                </a:ext>
              </a:extLst>
            </p:cNvPr>
            <p:cNvSpPr/>
            <p:nvPr/>
          </p:nvSpPr>
          <p:spPr>
            <a:xfrm>
              <a:off x="952500" y="3644325"/>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E5B5D7F-1402-4838-9C82-99AE2F1AF56B}"/>
              </a:ext>
            </a:extLst>
          </p:cNvPr>
          <p:cNvGrpSpPr/>
          <p:nvPr/>
        </p:nvGrpSpPr>
        <p:grpSpPr>
          <a:xfrm>
            <a:off x="1851910" y="4522239"/>
            <a:ext cx="9410700" cy="346954"/>
            <a:chOff x="952500" y="4296266"/>
            <a:chExt cx="9410700" cy="346954"/>
          </a:xfrm>
        </p:grpSpPr>
        <p:sp>
          <p:nvSpPr>
            <p:cNvPr id="10" name="TextBox 9">
              <a:extLst>
                <a:ext uri="{FF2B5EF4-FFF2-40B4-BE49-F238E27FC236}">
                  <a16:creationId xmlns:a16="http://schemas.microsoft.com/office/drawing/2014/main" id="{543BAA22-3350-420E-A116-614967DB3F82}"/>
                </a:ext>
              </a:extLst>
            </p:cNvPr>
            <p:cNvSpPr txBox="1"/>
            <p:nvPr/>
          </p:nvSpPr>
          <p:spPr>
            <a:xfrm>
              <a:off x="1447800" y="4296266"/>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Thực hiện được các kĩ năng tiến trình: quan sát, phân loại, liên kết, đo, dự báo.</a:t>
              </a:r>
              <a:endParaRPr lang="en-US" sz="2000" dirty="0">
                <a:solidFill>
                  <a:schemeClr val="bg1"/>
                </a:solidFill>
              </a:endParaRPr>
            </a:p>
          </p:txBody>
        </p:sp>
        <p:sp>
          <p:nvSpPr>
            <p:cNvPr id="20" name="Arrow: Right 19">
              <a:extLst>
                <a:ext uri="{FF2B5EF4-FFF2-40B4-BE49-F238E27FC236}">
                  <a16:creationId xmlns:a16="http://schemas.microsoft.com/office/drawing/2014/main" id="{6A98542D-73AC-41E4-A26C-7D3C5E34FC34}"/>
                </a:ext>
              </a:extLst>
            </p:cNvPr>
            <p:cNvSpPr/>
            <p:nvPr/>
          </p:nvSpPr>
          <p:spPr>
            <a:xfrm>
              <a:off x="952500" y="4391669"/>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531149" y="2863120"/>
            <a:ext cx="3899892" cy="3766837"/>
          </a:xfrm>
          <a:prstGeom prst="rect">
            <a:avLst/>
          </a:prstGeom>
          <a:ln w="38100">
            <a:solidFill>
              <a:srgbClr val="4A452A"/>
            </a:solidFill>
          </a:ln>
        </p:spPr>
      </p:pic>
      <p:pic>
        <p:nvPicPr>
          <p:cNvPr id="16388" name="Picture 4" descr="10 Incredible Facts About Your Sense of Smell | Everyday Health">
            <a:extLst>
              <a:ext uri="{FF2B5EF4-FFF2-40B4-BE49-F238E27FC236}">
                <a16:creationId xmlns:a16="http://schemas.microsoft.com/office/drawing/2014/main" id="{078760BA-3B28-4889-A062-F69411A2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190" y="2863119"/>
            <a:ext cx="6698661" cy="3766837"/>
          </a:xfrm>
          <a:prstGeom prst="rect">
            <a:avLst/>
          </a:prstGeom>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170" y="1807553"/>
            <a:ext cx="654753" cy="573801"/>
          </a:xfrm>
          <a:prstGeom prst="rect">
            <a:avLst/>
          </a:prstGeom>
        </p:spPr>
      </p:pic>
      <p:sp>
        <p:nvSpPr>
          <p:cNvPr id="10" name="TextBox 9">
            <a:extLst>
              <a:ext uri="{FF2B5EF4-FFF2-40B4-BE49-F238E27FC236}">
                <a16:creationId xmlns:a16="http://schemas.microsoft.com/office/drawing/2014/main" id="{FB6F5095-C518-46E2-A8D0-61F1434902EC}"/>
              </a:ext>
            </a:extLst>
          </p:cNvPr>
          <p:cNvSpPr txBox="1"/>
          <p:nvPr/>
        </p:nvSpPr>
        <p:spPr>
          <a:xfrm>
            <a:off x="1622576" y="1536255"/>
            <a:ext cx="9608054"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Trong thí nghiệm đo lực ma sát trượt của miếng gỗ có diện tích tiếp xúc khác nhau, kĩ năng quan sát được lựa chọn (ở bước 2) và sử dụng (ở bước 4 của phương pháp tìm hiểu tự nhiên).</a:t>
            </a:r>
            <a:endParaRPr lang="en-US" sz="2200" dirty="0"/>
          </a:p>
        </p:txBody>
      </p:sp>
      <p:pic>
        <p:nvPicPr>
          <p:cNvPr id="9" name="Picture 2" descr="Friction – 1K20.00 | Harvey Mudd College">
            <a:extLst>
              <a:ext uri="{FF2B5EF4-FFF2-40B4-BE49-F238E27FC236}">
                <a16:creationId xmlns:a16="http://schemas.microsoft.com/office/drawing/2014/main" id="{6CF38764-CA9B-4CFF-AD34-3DC13D1FC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7" b="19425"/>
          <a:stretch/>
        </p:blipFill>
        <p:spPr bwMode="auto">
          <a:xfrm>
            <a:off x="824257" y="2923082"/>
            <a:ext cx="10543486" cy="37465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33382"/>
            <a:ext cx="654753" cy="573801"/>
          </a:xfrm>
          <a:prstGeom prst="rect">
            <a:avLst/>
          </a:prstGeom>
        </p:spPr>
      </p:pic>
      <p:sp>
        <p:nvSpPr>
          <p:cNvPr id="10" name="TextBox 9">
            <a:extLst>
              <a:ext uri="{FF2B5EF4-FFF2-40B4-BE49-F238E27FC236}">
                <a16:creationId xmlns:a16="http://schemas.microsoft.com/office/drawing/2014/main" id="{B104A098-D148-4280-9F73-8B1173AB47E5}"/>
              </a:ext>
            </a:extLst>
          </p:cNvPr>
          <p:cNvSpPr txBox="1"/>
          <p:nvPr/>
        </p:nvSpPr>
        <p:spPr>
          <a:xfrm>
            <a:off x="1517146" y="1554444"/>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các</a:t>
            </a:r>
            <a:r>
              <a:rPr lang="en-US" sz="2200" dirty="0"/>
              <a:t> </a:t>
            </a:r>
            <a:r>
              <a:rPr lang="en-US" sz="2200" dirty="0" err="1"/>
              <a:t>lớp</a:t>
            </a:r>
            <a:r>
              <a:rPr lang="en-US" sz="2200" dirty="0"/>
              <a:t> </a:t>
            </a:r>
            <a:r>
              <a:rPr lang="en-US" sz="2200" dirty="0" err="1"/>
              <a:t>dưới</a:t>
            </a:r>
            <a:r>
              <a:rPr lang="en-US" sz="2200" dirty="0"/>
              <a:t>, </a:t>
            </a:r>
            <a:r>
              <a:rPr lang="en-US" sz="2200" dirty="0" err="1"/>
              <a:t>kĩ</a:t>
            </a:r>
            <a:r>
              <a:rPr lang="en-US" sz="2200" dirty="0"/>
              <a:t> </a:t>
            </a:r>
            <a:r>
              <a:rPr lang="en-US" sz="2200" dirty="0" err="1"/>
              <a:t>năng</a:t>
            </a:r>
            <a:r>
              <a:rPr lang="en-US" sz="2200" dirty="0"/>
              <a:t> </a:t>
            </a:r>
            <a:r>
              <a:rPr lang="en-US" sz="2200" dirty="0" err="1"/>
              <a:t>phân</a:t>
            </a:r>
            <a:r>
              <a:rPr lang="en-US" sz="2200" dirty="0"/>
              <a:t> </a:t>
            </a:r>
            <a:r>
              <a:rPr lang="en-US" sz="2200" dirty="0" err="1"/>
              <a:t>loại</a:t>
            </a:r>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nhận</a:t>
            </a:r>
            <a:r>
              <a:rPr lang="en-US" sz="2200" dirty="0"/>
              <a:t> </a:t>
            </a:r>
            <a:r>
              <a:rPr lang="en-US" sz="2200" dirty="0" err="1"/>
              <a:t>dạng</a:t>
            </a:r>
            <a:r>
              <a:rPr lang="en-US" sz="2200" dirty="0"/>
              <a:t> </a:t>
            </a:r>
            <a:r>
              <a:rPr lang="en-US" sz="2200" dirty="0" err="1"/>
              <a:t>đặc</a:t>
            </a:r>
            <a:r>
              <a:rPr lang="en-US" sz="2200" dirty="0"/>
              <a:t> </a:t>
            </a:r>
            <a:r>
              <a:rPr lang="en-US" sz="2200" dirty="0" err="1"/>
              <a:t>điểm</a:t>
            </a:r>
            <a:r>
              <a:rPr lang="en-US" sz="2200" dirty="0"/>
              <a:t>, </a:t>
            </a:r>
            <a:r>
              <a:rPr lang="en-US" sz="2200" dirty="0" err="1"/>
              <a:t>tính</a:t>
            </a:r>
            <a:r>
              <a:rPr lang="en-US" sz="2200" dirty="0"/>
              <a:t> </a:t>
            </a:r>
            <a:r>
              <a:rPr lang="en-US" sz="2200" dirty="0" err="1"/>
              <a:t>chất</a:t>
            </a:r>
            <a:r>
              <a:rPr lang="en-US" sz="2200" dirty="0"/>
              <a:t> </a:t>
            </a:r>
            <a:r>
              <a:rPr lang="en-US" sz="2200" dirty="0" err="1"/>
              <a:t>đặc</a:t>
            </a:r>
            <a:r>
              <a:rPr lang="en-US" sz="2200" dirty="0"/>
              <a:t> </a:t>
            </a:r>
            <a:r>
              <a:rPr lang="en-US" sz="2200" dirty="0" err="1"/>
              <a:t>trưng</a:t>
            </a:r>
            <a:r>
              <a:rPr lang="en-US" sz="2200" dirty="0"/>
              <a:t>, </a:t>
            </a:r>
            <a:r>
              <a:rPr lang="en-US" sz="2200" dirty="0" err="1"/>
              <a:t>phổ</a:t>
            </a:r>
            <a:r>
              <a:rPr lang="en-US" sz="2200" dirty="0"/>
              <a:t> </a:t>
            </a:r>
            <a:r>
              <a:rPr lang="en-US" sz="2200" dirty="0" err="1"/>
              <a:t>biến</a:t>
            </a:r>
            <a:r>
              <a:rPr lang="en-US" sz="2200" dirty="0"/>
              <a:t> </a:t>
            </a:r>
            <a:r>
              <a:rPr lang="en-US" sz="2200" dirty="0" err="1"/>
              <a:t>của</a:t>
            </a:r>
            <a:r>
              <a:rPr lang="en-US" sz="2200" dirty="0"/>
              <a:t> </a:t>
            </a:r>
            <a:r>
              <a:rPr lang="en-US" sz="2200" dirty="0" err="1"/>
              <a:t>sự</a:t>
            </a:r>
            <a:r>
              <a:rPr lang="en-US" sz="2200" dirty="0"/>
              <a:t> </a:t>
            </a:r>
            <a:r>
              <a:rPr lang="en-US" sz="2200" dirty="0" err="1"/>
              <a:t>vật</a:t>
            </a:r>
            <a:r>
              <a:rPr lang="en-US" sz="2200" dirty="0"/>
              <a:t>, </a:t>
            </a:r>
            <a:r>
              <a:rPr lang="en-US" sz="2200" dirty="0" err="1"/>
              <a:t>hiện</a:t>
            </a:r>
            <a:r>
              <a:rPr lang="en-US" sz="2200" dirty="0"/>
              <a:t> </a:t>
            </a:r>
            <a:r>
              <a:rPr lang="en-US" sz="2200" dirty="0" err="1"/>
              <a:t>tượng</a:t>
            </a:r>
            <a:r>
              <a:rPr lang="en-US" sz="2200" dirty="0"/>
              <a:t> </a:t>
            </a:r>
            <a:r>
              <a:rPr lang="en-US" sz="2200" dirty="0" err="1"/>
              <a:t>để</a:t>
            </a:r>
            <a:r>
              <a:rPr lang="en-US" sz="2200" dirty="0"/>
              <a:t> </a:t>
            </a:r>
            <a:r>
              <a:rPr lang="en-US" sz="2200" dirty="0" err="1"/>
              <a:t>xếp</a:t>
            </a:r>
            <a:r>
              <a:rPr lang="en-US" sz="2200" dirty="0"/>
              <a:t> </a:t>
            </a:r>
            <a:r>
              <a:rPr lang="en-US" sz="2200" dirty="0" err="1"/>
              <a:t>vào</a:t>
            </a:r>
            <a:r>
              <a:rPr lang="en-US" sz="2200" dirty="0"/>
              <a:t> </a:t>
            </a:r>
            <a:r>
              <a:rPr lang="en-US" sz="2200" dirty="0" err="1"/>
              <a:t>các</a:t>
            </a:r>
            <a:r>
              <a:rPr lang="en-US" sz="2200" dirty="0"/>
              <a:t> </a:t>
            </a:r>
            <a:r>
              <a:rPr lang="en-US" sz="2200" dirty="0" err="1"/>
              <a:t>nhóm</a:t>
            </a:r>
            <a:r>
              <a:rPr lang="en-US" sz="2200" dirty="0"/>
              <a:t>.</a:t>
            </a:r>
          </a:p>
        </p:txBody>
      </p:sp>
      <p:pic>
        <p:nvPicPr>
          <p:cNvPr id="11" name="Picture 2" descr="Pin on ingles">
            <a:extLst>
              <a:ext uri="{FF2B5EF4-FFF2-40B4-BE49-F238E27FC236}">
                <a16:creationId xmlns:a16="http://schemas.microsoft.com/office/drawing/2014/main" id="{08E8AE7E-1E6A-4D37-AE48-C4CBD4199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1769"/>
            <a:ext cx="5257799" cy="406181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218A49-A08A-4F40-8ADC-AAA92C7C6384}"/>
              </a:ext>
            </a:extLst>
          </p:cNvPr>
          <p:cNvPicPr>
            <a:picLocks noChangeAspect="1"/>
          </p:cNvPicPr>
          <p:nvPr/>
        </p:nvPicPr>
        <p:blipFill>
          <a:blip r:embed="rId6"/>
          <a:stretch>
            <a:fillRect/>
          </a:stretch>
        </p:blipFill>
        <p:spPr>
          <a:xfrm>
            <a:off x="5867399" y="2558021"/>
            <a:ext cx="6019801" cy="4061819"/>
          </a:xfrm>
          <a:prstGeom prst="rect">
            <a:avLst/>
          </a:prstGeom>
          <a:noFill/>
          <a:ln w="38100">
            <a:solidFill>
              <a:srgbClr val="4A452A"/>
            </a:solidFill>
          </a:ln>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8599311"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nhóm</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6903675C-3B89-48FD-A989-BE34EBCC1793}"/>
              </a:ext>
            </a:extLst>
          </p:cNvPr>
          <p:cNvGrpSpPr/>
          <p:nvPr/>
        </p:nvGrpSpPr>
        <p:grpSpPr>
          <a:xfrm>
            <a:off x="4076700" y="6010825"/>
            <a:ext cx="4038600" cy="608812"/>
            <a:chOff x="4076700" y="5905894"/>
            <a:chExt cx="4038600" cy="608812"/>
          </a:xfrm>
        </p:grpSpPr>
        <p:sp>
          <p:nvSpPr>
            <p:cNvPr id="2" name="Rectangle: Rounded Corners 1">
              <a:extLst>
                <a:ext uri="{FF2B5EF4-FFF2-40B4-BE49-F238E27FC236}">
                  <a16:creationId xmlns:a16="http://schemas.microsoft.com/office/drawing/2014/main" id="{98ADA651-805A-4BF8-A8CE-F0A89C35241B}"/>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475731-E332-4088-B2B7-7B9B306E35E6}"/>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Một số hiện tượng tự nhiên</a:t>
              </a:r>
              <a:endParaRPr lang="en-US" sz="2200" b="1" dirty="0">
                <a:solidFill>
                  <a:schemeClr val="bg1"/>
                </a:solidFill>
              </a:endParaRPr>
            </a:p>
          </p:txBody>
        </p:sp>
      </p:gr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6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82555"/>
            <a:ext cx="78999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Em hãy tìm hiểu và cho biết cách phòng chống và ứng phó của con người trước thảm họa thiên nhiên trong hình.</a:t>
            </a:r>
            <a:endParaRPr lang="en-US" sz="2200" b="1" dirty="0"/>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24833" y="2058307"/>
            <a:ext cx="5297501" cy="394254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147118" y="2058770"/>
            <a:ext cx="5420049" cy="394198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1524298" y="1415235"/>
            <a:ext cx="10366567" cy="165115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Môn</a:t>
            </a:r>
            <a:r>
              <a:rPr lang="en-US" sz="2200" dirty="0"/>
              <a:t> </a:t>
            </a:r>
            <a:r>
              <a:rPr lang="en-US" sz="2200" b="1" dirty="0"/>
              <a:t>Khoa </a:t>
            </a:r>
            <a:r>
              <a:rPr lang="en-US" sz="2200" b="1" dirty="0" err="1"/>
              <a:t>học</a:t>
            </a:r>
            <a:r>
              <a:rPr lang="en-US" sz="2200" b="1" dirty="0"/>
              <a:t> </a:t>
            </a:r>
            <a:r>
              <a:rPr lang="en-US" sz="2200" b="1" dirty="0" err="1"/>
              <a:t>tự</a:t>
            </a:r>
            <a:r>
              <a:rPr lang="en-US" sz="2200" b="1" dirty="0"/>
              <a:t> </a:t>
            </a:r>
            <a:r>
              <a:rPr lang="en-US" sz="2200" b="1" dirty="0" err="1"/>
              <a:t>nhiên</a:t>
            </a:r>
            <a:r>
              <a:rPr lang="en-US" sz="2200" b="1" dirty="0"/>
              <a:t> </a:t>
            </a:r>
            <a:r>
              <a:rPr lang="en-US" sz="2200" dirty="0" err="1"/>
              <a:t>là</a:t>
            </a:r>
            <a:r>
              <a:rPr lang="en-US" sz="2200" dirty="0"/>
              <a:t> </a:t>
            </a:r>
            <a:r>
              <a:rPr lang="en-US" sz="2200" dirty="0" err="1"/>
              <a:t>môn</a:t>
            </a:r>
            <a:r>
              <a:rPr lang="en-US" sz="2200" dirty="0"/>
              <a:t> </a:t>
            </a:r>
            <a:r>
              <a:rPr lang="en-US" sz="2200" dirty="0" err="1"/>
              <a:t>học</a:t>
            </a:r>
            <a:r>
              <a:rPr lang="en-US" sz="2200" dirty="0"/>
              <a:t> </a:t>
            </a:r>
            <a:r>
              <a:rPr lang="en-US" sz="2200" dirty="0" err="1"/>
              <a:t>về</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thế</a:t>
            </a:r>
            <a:r>
              <a:rPr lang="en-US" sz="2200" dirty="0"/>
              <a:t> </a:t>
            </a:r>
            <a:r>
              <a:rPr lang="en-US" sz="2200" dirty="0" err="1"/>
              <a:t>giới</a:t>
            </a:r>
            <a:r>
              <a:rPr lang="en-US" sz="2200" dirty="0"/>
              <a:t> </a:t>
            </a:r>
            <a:r>
              <a:rPr lang="en-US" sz="2200" dirty="0" err="1"/>
              <a:t>tự</a:t>
            </a:r>
            <a:r>
              <a:rPr lang="en-US" sz="2200" dirty="0"/>
              <a:t> </a:t>
            </a:r>
            <a:r>
              <a:rPr lang="en-US" sz="2200" dirty="0" err="1"/>
              <a:t>nhiên</a:t>
            </a:r>
            <a:r>
              <a:rPr lang="en-US" sz="2200" dirty="0"/>
              <a:t> </a:t>
            </a:r>
            <a:r>
              <a:rPr lang="en-US" sz="2200" dirty="0" err="1"/>
              <a:t>nhằm</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các</a:t>
            </a:r>
            <a:r>
              <a:rPr lang="en-US" sz="2200" dirty="0"/>
              <a:t> </a:t>
            </a:r>
            <a:r>
              <a:rPr lang="en-US" sz="2200" dirty="0" err="1"/>
              <a:t>năng</a:t>
            </a:r>
            <a:r>
              <a:rPr lang="en-US" sz="2200" dirty="0"/>
              <a:t> </a:t>
            </a:r>
            <a:r>
              <a:rPr lang="en-US" sz="2200" dirty="0" err="1"/>
              <a:t>lực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nhận</a:t>
            </a:r>
            <a:r>
              <a:rPr lang="en-US" sz="2200" dirty="0"/>
              <a:t> </a:t>
            </a:r>
            <a:r>
              <a:rPr lang="en-US" sz="2200" dirty="0" err="1"/>
              <a:t>thức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tìm</a:t>
            </a:r>
            <a:r>
              <a:rPr lang="en-US" sz="2200" dirty="0"/>
              <a:t> </a:t>
            </a:r>
            <a:r>
              <a:rPr lang="en-US" sz="2200" dirty="0" err="1"/>
              <a:t>hiểu</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kĩ</a:t>
            </a:r>
            <a:r>
              <a:rPr lang="en-US" sz="2200" dirty="0"/>
              <a:t> </a:t>
            </a:r>
            <a:r>
              <a:rPr lang="en-US" sz="2200" dirty="0" err="1"/>
              <a:t>năng</a:t>
            </a:r>
            <a:r>
              <a:rPr lang="en-US" sz="2200" dirty="0"/>
              <a:t> </a:t>
            </a:r>
            <a:r>
              <a:rPr lang="en-US" sz="2200" dirty="0" err="1"/>
              <a:t>đã</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a:t>
            </a:r>
          </a:p>
        </p:txBody>
      </p:sp>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731" y="1949691"/>
            <a:ext cx="802859" cy="703596"/>
          </a:xfrm>
          <a:prstGeom prst="rect">
            <a:avLst/>
          </a:prstGeom>
        </p:spPr>
      </p:pic>
      <p:pic>
        <p:nvPicPr>
          <p:cNvPr id="2050" name="Picture 2" descr="Science Nature Wallpapers - Top Free Science Nature Backgrounds -  WallpaperAccess">
            <a:extLst>
              <a:ext uri="{FF2B5EF4-FFF2-40B4-BE49-F238E27FC236}">
                <a16:creationId xmlns:a16="http://schemas.microsoft.com/office/drawing/2014/main" id="{809C5E8A-ED35-407D-A811-2D4D79D30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95" r="24295"/>
          <a:stretch/>
        </p:blipFill>
        <p:spPr bwMode="auto">
          <a:xfrm>
            <a:off x="3352799" y="31614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2" name="Picture 4" descr="Science Nature Wallpapers - 4k, HD Science Nature Backgrounds on  WallpaperBat">
            <a:extLst>
              <a:ext uri="{FF2B5EF4-FFF2-40B4-BE49-F238E27FC236}">
                <a16:creationId xmlns:a16="http://schemas.microsoft.com/office/drawing/2014/main" id="{8F637721-29B6-417C-86A4-A8A7C0FBA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9" r="4269"/>
          <a:stretch/>
        </p:blipFill>
        <p:spPr bwMode="auto">
          <a:xfrm>
            <a:off x="6819691" y="3161424"/>
            <a:ext cx="5075004"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4" name="Picture 6" descr="Manipulation Wallpapers - Top Free Manipulation Backgrounds -  WallpaperAccess">
            <a:extLst>
              <a:ext uri="{FF2B5EF4-FFF2-40B4-BE49-F238E27FC236}">
                <a16:creationId xmlns:a16="http://schemas.microsoft.com/office/drawing/2014/main" id="{290D9AD2-29FA-4557-B62D-2EE72EC40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16" r="27616"/>
          <a:stretch/>
        </p:blipFill>
        <p:spPr bwMode="auto">
          <a:xfrm>
            <a:off x="297305" y="3161424"/>
            <a:ext cx="2758189" cy="34655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Ví dụ: </a:t>
            </a:r>
            <a:r>
              <a:rPr lang="en-US" sz="2000"/>
              <a:t>Vòng tuần hoàn của nước trên Trái Đất liên quan chặt chẽ đến tính chất các thể  của nước, sự vận chuyển và lưu chuyển của nước trong khí quyển và ảnh hưởng đến sự phân phối, đặc điểm của hệ thống sinh thái động vật và thực vật,...</a:t>
            </a:r>
          </a:p>
        </p:txBody>
      </p:sp>
      <p:pic>
        <p:nvPicPr>
          <p:cNvPr id="3074" name="Picture 2" descr="Water Cycle Diagram- A Demonstration for Each Step of the Water Cycle -  YouTube">
            <a:extLst>
              <a:ext uri="{FF2B5EF4-FFF2-40B4-BE49-F238E27FC236}">
                <a16:creationId xmlns:a16="http://schemas.microsoft.com/office/drawing/2014/main" id="{F2162559-CA6F-42D3-9A65-940CC5AD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87" y="2979510"/>
            <a:ext cx="6379029" cy="3588204"/>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ppt_x"/>
                                          </p:val>
                                        </p:tav>
                                        <p:tav tm="100000">
                                          <p:val>
                                            <p:strVal val="#ppt_x"/>
                                          </p:val>
                                        </p:tav>
                                      </p:tavLst>
                                    </p:anim>
                                    <p:anim calcmode="lin" valueType="num">
                                      <p:cBhvr additive="base">
                                        <p:cTn id="8"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928697"/>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a:t>Chuẩn bị: c</a:t>
            </a:r>
            <a:r>
              <a:rPr lang="en-US" sz="2000"/>
              <a:t>ân điện tử.</a:t>
            </a:r>
          </a:p>
          <a:p>
            <a:pPr algn="just"/>
            <a:r>
              <a:rPr lang="en-US" sz="2000" i="1"/>
              <a:t>Tiến hành: </a:t>
            </a:r>
            <a:r>
              <a:rPr lang="en-US" sz="2000"/>
              <a:t>đo khối lượng cuốn sách Khoa học tự nhiên 7 bằng cân điện tử.</a:t>
            </a:r>
          </a:p>
          <a:p>
            <a:pPr algn="just"/>
            <a:r>
              <a:rPr lang="en-US" sz="2000" i="1"/>
              <a:t>Thảo luận nhóm, hoàn thành bảng mẫu và thực hiện yêu cầu sau:</a:t>
            </a:r>
            <a:endParaRPr lang="en-US" sz="2000" i="1" dirty="0"/>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771453615"/>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rowSpan="3">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Là kĩ năng đề xuất điều gì sẽ xảy ra dựa trên các quan sát, kiến thức, sự hiểu biết và suy luận của con người về sự vật và hiện tượng trong tự nhiên. Người ta có thể đưa ra các dự báo định tính và định lượng.</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26626" name="Picture 2" descr="Asian man sitting on the table and trying to record a video for teaching  online, using wireless microphone in the working room at home. Putting a  science lab wallpaper to be the">
            <a:extLst>
              <a:ext uri="{FF2B5EF4-FFF2-40B4-BE49-F238E27FC236}">
                <a16:creationId xmlns:a16="http://schemas.microsoft.com/office/drawing/2014/main" id="{90E59700-00EF-400F-9440-B01868EFE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042" b="1610"/>
          <a:stretch/>
        </p:blipFill>
        <p:spPr bwMode="auto">
          <a:xfrm>
            <a:off x="445958" y="2625151"/>
            <a:ext cx="11300085" cy="396302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a:t>Sử dụng mô hình để tính toán có thể đưa ra dự báo định lượng chính xác hơn.</a:t>
            </a:r>
            <a:endParaRPr lang="en-US" sz="2200" dirty="0"/>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27650" name="Picture 2" descr="Xác định giá trị tài sản thuần trong cổ phần hóa doanh nghiệp nhà nước và  vấn đề đặt ra">
            <a:extLst>
              <a:ext uri="{FF2B5EF4-FFF2-40B4-BE49-F238E27FC236}">
                <a16:creationId xmlns:a16="http://schemas.microsoft.com/office/drawing/2014/main" id="{9FC204C9-E571-45D7-9F32-8510C4223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2" b="12604"/>
          <a:stretch/>
        </p:blipFill>
        <p:spPr bwMode="auto">
          <a:xfrm>
            <a:off x="1123951" y="1771650"/>
            <a:ext cx="9905999" cy="410283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01</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721</TotalTime>
  <Words>4464</Words>
  <Application>Microsoft Office PowerPoint</Application>
  <PresentationFormat>Widescreen</PresentationFormat>
  <Paragraphs>321</Paragraphs>
  <Slides>72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72</vt:i4>
      </vt:variant>
    </vt:vector>
  </HeadingPairs>
  <TitlesOfParts>
    <vt:vector size="75" baseType="lpstr">
      <vt:lpstr>#9Slide04 Yeseva One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asus</cp:lastModifiedBy>
  <cp:revision>119</cp:revision>
  <dcterms:created xsi:type="dcterms:W3CDTF">2022-06-09T02:23:34Z</dcterms:created>
  <dcterms:modified xsi:type="dcterms:W3CDTF">2023-10-16T04:59:33Z</dcterms:modified>
  <cp:category>9Slide.vn</cp:category>
</cp:coreProperties>
</file>