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8"/>
  </p:notesMasterIdLst>
  <p:handoutMasterIdLst>
    <p:handoutMasterId r:id="rId29"/>
  </p:handoutMasterIdLst>
  <p:sldIdLst>
    <p:sldId id="412" r:id="rId2"/>
    <p:sldId id="417" r:id="rId3"/>
    <p:sldId id="418" r:id="rId4"/>
    <p:sldId id="384" r:id="rId5"/>
    <p:sldId id="429" r:id="rId6"/>
    <p:sldId id="352" r:id="rId7"/>
    <p:sldId id="385" r:id="rId8"/>
    <p:sldId id="386" r:id="rId9"/>
    <p:sldId id="387" r:id="rId10"/>
    <p:sldId id="389" r:id="rId11"/>
    <p:sldId id="420" r:id="rId12"/>
    <p:sldId id="421" r:id="rId13"/>
    <p:sldId id="422" r:id="rId14"/>
    <p:sldId id="423" r:id="rId15"/>
    <p:sldId id="398" r:id="rId16"/>
    <p:sldId id="424" r:id="rId17"/>
    <p:sldId id="425" r:id="rId18"/>
    <p:sldId id="426" r:id="rId19"/>
    <p:sldId id="427" r:id="rId20"/>
    <p:sldId id="405" r:id="rId21"/>
    <p:sldId id="428" r:id="rId22"/>
    <p:sldId id="431" r:id="rId23"/>
    <p:sldId id="408" r:id="rId24"/>
    <p:sldId id="409" r:id="rId25"/>
    <p:sldId id="353" r:id="rId26"/>
    <p:sldId id="457" r:id="rId27"/>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00CC"/>
    <a:srgbClr val="009900"/>
    <a:srgbClr val="FFFF99"/>
    <a:srgbClr val="FFCC00"/>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5"/>
    <p:restoredTop sz="91090"/>
  </p:normalViewPr>
  <p:slideViewPr>
    <p:cSldViewPr showGuides="1">
      <p:cViewPr varScale="1">
        <p:scale>
          <a:sx n="62" d="100"/>
          <a:sy n="62" d="100"/>
        </p:scale>
        <p:origin x="1620" y="7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366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A80F1696-BFDC-43E8-9D81-0B56F80F23A7}" type="datetime13">
              <a:rPr kumimoji="0" lang="en-US" sz="1200" b="0" i="0" u="none" strike="noStrike" kern="1200" cap="none" spc="0" normalizeH="0" baseline="0" noProof="0">
                <a:ln>
                  <a:noFill/>
                </a:ln>
                <a:solidFill>
                  <a:schemeClr val="tx1"/>
                </a:solidFill>
                <a:effectLst/>
                <a:uLnTx/>
                <a:uFillTx/>
                <a:latin typeface="+mn-lt"/>
                <a:ea typeface="+mn-ea"/>
                <a:cs typeface="+mn-cs"/>
              </a:rPr>
              <a:t>4:12:22 PM</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366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3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EED01FEB-A820-4425-A69D-4D56F9E4BA9E}" type="datetime13">
              <a:rPr kumimoji="0" lang="en-US" sz="1200" b="0" i="0" u="none" strike="noStrike" kern="1200" cap="none" spc="0" normalizeH="0" baseline="0" noProof="0">
                <a:ln>
                  <a:noFill/>
                </a:ln>
                <a:solidFill>
                  <a:schemeClr val="tx1"/>
                </a:solidFill>
                <a:effectLst/>
                <a:uLnTx/>
                <a:uFillTx/>
                <a:latin typeface="+mn-lt"/>
                <a:ea typeface="+mn-ea"/>
                <a:cs typeface="+mn-cs"/>
              </a:rPr>
              <a:t>4:11:20 PM</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205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112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6</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18</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771" name="Rectangle 2"/>
          <p:cNvSpPr>
            <a:spLocks noGrp="1" noRot="1" noChangeAspect="1" noTextEdit="1"/>
          </p:cNvSpPr>
          <p:nvPr>
            <p:ph type="sldImg"/>
          </p:nvPr>
        </p:nvSpPr>
        <p:spPr/>
      </p:sp>
      <p:sp>
        <p:nvSpPr>
          <p:cNvPr id="32772"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19</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819" name="Rectangle 2"/>
          <p:cNvSpPr>
            <a:spLocks noGrp="1" noRot="1" noChangeAspect="1" noTextEdit="1"/>
          </p:cNvSpPr>
          <p:nvPr>
            <p:ph type="sldImg"/>
          </p:nvPr>
        </p:nvSpPr>
        <p:spPr/>
      </p:sp>
      <p:sp>
        <p:nvSpPr>
          <p:cNvPr id="34820"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20</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440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VnTime" pitchFamily="34" charset="0"/>
              </a:rPr>
              <a:t>26</a:t>
            </a:fld>
            <a:endParaRPr lang="en-US" altLang="en-US" dirty="0">
              <a:latin typeface=".VnTim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7</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315" name="Rectangle 2"/>
          <p:cNvSpPr>
            <a:spLocks noGrp="1" noRot="1" noChangeAspect="1" noTextEdit="1"/>
          </p:cNvSpPr>
          <p:nvPr>
            <p:ph type="sldImg"/>
          </p:nvPr>
        </p:nvSpPr>
        <p:spPr/>
      </p:sp>
      <p:sp>
        <p:nvSpPr>
          <p:cNvPr id="13316"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8</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363" name="Rectangle 2"/>
          <p:cNvSpPr>
            <a:spLocks noGrp="1" noRot="1" noChangeAspect="1" noTextEdit="1"/>
          </p:cNvSpPr>
          <p:nvPr>
            <p:ph type="sldImg"/>
          </p:nvPr>
        </p:nvSpPr>
        <p:spPr/>
      </p:sp>
      <p:sp>
        <p:nvSpPr>
          <p:cNvPr id="15364"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9</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1" name="Rectangle 2"/>
          <p:cNvSpPr>
            <a:spLocks noGrp="1" noRot="1" noChangeAspect="1" noTextEdit="1"/>
          </p:cNvSpPr>
          <p:nvPr>
            <p:ph type="sldImg"/>
          </p:nvPr>
        </p:nvSpPr>
        <p:spPr/>
      </p:sp>
      <p:sp>
        <p:nvSpPr>
          <p:cNvPr id="17412"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10</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11</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507" name="Rectangle 2"/>
          <p:cNvSpPr>
            <a:spLocks noGrp="1" noRot="1" noChangeAspect="1" noTextEdit="1"/>
          </p:cNvSpPr>
          <p:nvPr>
            <p:ph type="sldImg"/>
          </p:nvPr>
        </p:nvSpPr>
        <p:spPr/>
      </p:sp>
      <p:sp>
        <p:nvSpPr>
          <p:cNvPr id="21508"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p:sp>
      <p:sp>
        <p:nvSpPr>
          <p:cNvPr id="24579"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245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13</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14</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627" name="Rectangle 2"/>
          <p:cNvSpPr>
            <a:spLocks noGrp="1" noRot="1" noChangeAspect="1" noTextEdit="1"/>
          </p:cNvSpPr>
          <p:nvPr>
            <p:ph type="sldImg"/>
          </p:nvPr>
        </p:nvSpPr>
        <p:spPr/>
      </p:sp>
      <p:sp>
        <p:nvSpPr>
          <p:cNvPr id="26628"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Times New Roman" panose="02020603050405020304" pitchFamily="18" charset="0"/>
                <a:cs typeface="Times New Roman" panose="02020603050405020304" pitchFamily="18" charset="0"/>
              </a:rPr>
              <a:t>15</a:t>
            </a:fld>
            <a:endParaRPr lang="en-US" alt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675" name="Rectangle 2"/>
          <p:cNvSpPr>
            <a:spLocks noGrp="1" noRot="1" noChangeAspect="1" noTextEdit="1"/>
          </p:cNvSpPr>
          <p:nvPr>
            <p:ph type="sldImg"/>
          </p:nvPr>
        </p:nvSpPr>
        <p:spPr/>
      </p:sp>
      <p:sp>
        <p:nvSpPr>
          <p:cNvPr id="28676"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16:11:20</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vert="horz" lIns="91440" tIns="45720" rIns="91440" bIns="4572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16:11:22</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nchorCtr="0"/>
          <a:lstStyle/>
          <a:p>
            <a:pPr lvl="0"/>
            <a:r>
              <a:rPr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02021C9-2580-4256-958B-DDEFCE839C76}" type="datetime13">
              <a:rPr kumimoji="0" lang="vi-VN" sz="900" b="0" i="0" u="none" strike="noStrike" kern="1200" cap="none" spc="0" normalizeH="0" baseline="0" noProof="0" smtClean="0">
                <a:ln>
                  <a:noFill/>
                </a:ln>
                <a:solidFill>
                  <a:schemeClr val="tx1">
                    <a:tint val="75000"/>
                  </a:schemeClr>
                </a:solidFill>
                <a:effectLst/>
                <a:uLnTx/>
                <a:uFillTx/>
                <a:latin typeface="+mn-lt"/>
                <a:ea typeface="+mn-ea"/>
                <a:cs typeface="+mn-cs"/>
              </a:rPr>
              <a:t>16:11:20</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rgbClr val="898989"/>
                </a:solidFill>
              </a:defRPr>
            </a:lvl1pPr>
          </a:lstStyle>
          <a:p>
            <a:pPr lvl="0" eaLnBrk="1" hangingPunct="1"/>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272;&#7890;NG%20H&#7890;%20FLASH%20N&#7872;N%20V&#192;NG%20R&#7844;T%20TI&#7878;N%20L&#7906;I%20V&#192;%20&#272;&#7864;P.ex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272;&#7890;NG%20H&#7890;%20FLASH%20N&#7872;N%20V&#192;NG%20R&#7844;T%20TI&#7878;N%20L&#7906;I%20V&#192;%20&#272;&#7864;P.ex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emf"/><Relationship Id="rId3" Type="http://schemas.openxmlformats.org/officeDocument/2006/relationships/slideLayout" Target="../slideLayouts/slideLayout7.xml"/><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audio" Target="file:///E:\Anh\Ha%20Van\Ba%20ngon%20nen%20lung%20linh%20-%20Phuong%20Thao%20&amp;%20Ngoc%20Le%201(Ban%20thau%20moi)-%5bwWw.HaySo1.Com%5d.wav" TargetMode="External"/><Relationship Id="rId1" Type="http://schemas.microsoft.com/office/2007/relationships/media" Target="file:///E:\Anh\Ha%20Van\Ba%20ngon%20nen%20lung%20linh%20-%20Phuong%20Thao%20&amp;%20Ngoc%20Le%201(Ban%20thau%20moi)-%5bwWw.HaySo1.Com%5d.wav" TargetMode="External"/><Relationship Id="rId6" Type="http://schemas.openxmlformats.org/officeDocument/2006/relationships/image" Target="../media/image12.jpeg"/><Relationship Id="rId11" Type="http://schemas.openxmlformats.org/officeDocument/2006/relationships/image" Target="../media/image17.wmf"/><Relationship Id="rId5" Type="http://schemas.openxmlformats.org/officeDocument/2006/relationships/audio" Target="../media/audio1.wav"/><Relationship Id="rId10" Type="http://schemas.openxmlformats.org/officeDocument/2006/relationships/image" Target="../media/image16.GIF"/><Relationship Id="rId4" Type="http://schemas.openxmlformats.org/officeDocument/2006/relationships/notesSlide" Target="../notesSlides/notesSlide13.xml"/><Relationship Id="rId9" Type="http://schemas.openxmlformats.org/officeDocument/2006/relationships/image" Target="../media/image15.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0" y="609600"/>
            <a:ext cx="8229600" cy="1143000"/>
          </a:xfrm>
        </p:spPr>
        <p:txBody>
          <a:bodyPr vert="horz" lIns="91440" tIns="45720" rIns="91440" bIns="45720" rtlCol="0" anchor="ctr"/>
          <a:lstStyle/>
          <a:p>
            <a:pPr>
              <a:buNone/>
            </a:pPr>
            <a:r>
              <a:rPr sz="4000" b="1" dirty="0">
                <a:solidFill>
                  <a:srgbClr val="FF0066"/>
                </a:solidFill>
                <a:effectLst>
                  <a:outerShdw blurRad="38100" dist="38100" dir="2700000">
                    <a:srgbClr val="000000"/>
                  </a:outerShdw>
                </a:effectLst>
                <a:latin typeface="Times New Roman" panose="02020603050405020304" pitchFamily="18" charset="0"/>
                <a:cs typeface="Times New Roman" panose="02020603050405020304" pitchFamily="18" charset="0"/>
              </a:rPr>
              <a:t>CHƯƠNG III: QUANG HỌC</a:t>
            </a:r>
            <a:endParaRPr sz="4000" b="1" dirty="0">
              <a:solidFill>
                <a:srgbClr val="FF0066"/>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3075" name="Rectangle 3"/>
          <p:cNvSpPr>
            <a:spLocks noGrp="1"/>
          </p:cNvSpPr>
          <p:nvPr>
            <p:ph idx="1"/>
          </p:nvPr>
        </p:nvSpPr>
        <p:spPr>
          <a:xfrm>
            <a:off x="2057400" y="1447800"/>
            <a:ext cx="6477000" cy="5592763"/>
          </a:xfrm>
          <a:noFill/>
          <a:ln>
            <a:noFill/>
          </a:ln>
        </p:spPr>
        <p:txBody>
          <a:bodyPr vert="horz" wrap="square" lIns="91440" tIns="45720" rIns="91440" bIns="45720" anchor="t" anchorCtr="0"/>
          <a:lstStyle/>
          <a:p>
            <a:r>
              <a:rPr lang="vi-VN" altLang="en-US" sz="2200" b="1" dirty="0">
                <a:solidFill>
                  <a:schemeClr val="bg1"/>
                </a:solidFill>
                <a:latin typeface="Times New Roman" panose="02020603050405020304" pitchFamily="18" charset="0"/>
                <a:cs typeface="Times New Roman" panose="02020603050405020304" pitchFamily="18" charset="0"/>
              </a:rPr>
              <a:t>Hiện tượng khúc xạ l</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 gì?</a:t>
            </a:r>
          </a:p>
          <a:p>
            <a:r>
              <a:rPr lang="en-US" altLang="en-US" sz="2200" b="1" dirty="0">
                <a:solidFill>
                  <a:schemeClr val="bg1"/>
                </a:solidFill>
                <a:latin typeface="Times New Roman" panose="02020603050405020304" pitchFamily="18" charset="0"/>
                <a:cs typeface="Times New Roman" panose="02020603050405020304" pitchFamily="18" charset="0"/>
              </a:rPr>
              <a:t>Thấu kính hội tụ l</a:t>
            </a:r>
            <a:r>
              <a:rPr lang="en-US" altLang="en-US" sz="2200" b="1" dirty="0">
                <a:solidFill>
                  <a:schemeClr val="bg1"/>
                </a:solidFill>
                <a:latin typeface="Times New Roman" panose="02020603050405020304" pitchFamily="18" charset="0"/>
                <a:ea typeface="Times New Roman" panose="02020603050405020304" pitchFamily="18" charset="0"/>
              </a:rPr>
              <a:t>à</a:t>
            </a:r>
            <a:r>
              <a:rPr lang="en-US" altLang="en-US" sz="2200" b="1" dirty="0">
                <a:solidFill>
                  <a:schemeClr val="bg1"/>
                </a:solidFill>
                <a:latin typeface="Times New Roman" panose="02020603050405020304" pitchFamily="18" charset="0"/>
                <a:cs typeface="Times New Roman" panose="02020603050405020304" pitchFamily="18" charset="0"/>
              </a:rPr>
              <a:t> gì? Thấu kính phân kì l</a:t>
            </a:r>
            <a:r>
              <a:rPr lang="en-US" altLang="en-US" sz="2200" b="1" dirty="0">
                <a:solidFill>
                  <a:schemeClr val="bg1"/>
                </a:solidFill>
                <a:latin typeface="Times New Roman" panose="02020603050405020304" pitchFamily="18" charset="0"/>
                <a:ea typeface="Times New Roman" panose="02020603050405020304" pitchFamily="18" charset="0"/>
              </a:rPr>
              <a:t>à</a:t>
            </a:r>
            <a:r>
              <a:rPr lang="en-US" altLang="en-US" sz="2200" b="1" dirty="0">
                <a:solidFill>
                  <a:schemeClr val="bg1"/>
                </a:solidFill>
                <a:latin typeface="Times New Roman" panose="02020603050405020304" pitchFamily="18" charset="0"/>
                <a:cs typeface="Times New Roman" panose="02020603050405020304" pitchFamily="18" charset="0"/>
              </a:rPr>
              <a:t> gì?</a:t>
            </a:r>
          </a:p>
          <a:p>
            <a:r>
              <a:rPr lang="en-US" altLang="en-US" sz="2200" b="1" dirty="0">
                <a:solidFill>
                  <a:schemeClr val="bg1"/>
                </a:solidFill>
                <a:latin typeface="Times New Roman" panose="02020603050405020304" pitchFamily="18" charset="0"/>
                <a:cs typeface="Times New Roman" panose="02020603050405020304" pitchFamily="18" charset="0"/>
              </a:rPr>
              <a:t>Các bộ phận chính của mắt l</a:t>
            </a:r>
            <a:r>
              <a:rPr lang="en-US" altLang="en-US" sz="2200" b="1" dirty="0">
                <a:solidFill>
                  <a:schemeClr val="bg1"/>
                </a:solidFill>
                <a:latin typeface="Times New Roman" panose="02020603050405020304" pitchFamily="18" charset="0"/>
                <a:ea typeface="Times New Roman" panose="02020603050405020304" pitchFamily="18" charset="0"/>
              </a:rPr>
              <a:t>à</a:t>
            </a:r>
            <a:r>
              <a:rPr lang="en-US" altLang="en-US" sz="2200" b="1" dirty="0">
                <a:solidFill>
                  <a:schemeClr val="bg1"/>
                </a:solidFill>
                <a:latin typeface="Times New Roman" panose="02020603050405020304" pitchFamily="18" charset="0"/>
                <a:cs typeface="Times New Roman" panose="02020603050405020304" pitchFamily="18" charset="0"/>
              </a:rPr>
              <a:t> những gì?</a:t>
            </a:r>
          </a:p>
          <a:p>
            <a:r>
              <a:rPr lang="vi-VN" altLang="en-US" sz="2200" b="1" dirty="0">
                <a:solidFill>
                  <a:schemeClr val="bg1"/>
                </a:solidFill>
                <a:latin typeface="Times New Roman" panose="02020603050405020304" pitchFamily="18" charset="0"/>
                <a:cs typeface="Times New Roman" panose="02020603050405020304" pitchFamily="18" charset="0"/>
              </a:rPr>
              <a:t>Tật cận thị l</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 gì? Khắc phục nó như thế n</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o?</a:t>
            </a:r>
          </a:p>
          <a:p>
            <a:r>
              <a:rPr lang="vi-VN" altLang="en-US" sz="2200" b="1" dirty="0">
                <a:solidFill>
                  <a:schemeClr val="bg1"/>
                </a:solidFill>
                <a:latin typeface="Times New Roman" panose="02020603050405020304" pitchFamily="18" charset="0"/>
                <a:cs typeface="Times New Roman" panose="02020603050405020304" pitchFamily="18" charset="0"/>
              </a:rPr>
              <a:t>Kính lúp dùng để l</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m gì?</a:t>
            </a:r>
          </a:p>
          <a:p>
            <a:r>
              <a:rPr lang="vi-VN" altLang="en-US" sz="2200" b="1" dirty="0">
                <a:solidFill>
                  <a:schemeClr val="bg1"/>
                </a:solidFill>
                <a:latin typeface="Times New Roman" panose="02020603050405020304" pitchFamily="18" charset="0"/>
                <a:cs typeface="Times New Roman" panose="02020603050405020304" pitchFamily="18" charset="0"/>
              </a:rPr>
              <a:t>Phân tích ánh sáng trắng th</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nh các ánh sáng m</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u như thế n</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o? Trộn các ánh sáng m</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u với nhau sẽ được ánh sáng m</a:t>
            </a:r>
            <a:r>
              <a:rPr lang="vi-VN" altLang="en-US" sz="2200" b="1" dirty="0">
                <a:solidFill>
                  <a:schemeClr val="bg1"/>
                </a:solidFill>
                <a:latin typeface="Times New Roman" panose="02020603050405020304" pitchFamily="18" charset="0"/>
                <a:ea typeface="Times New Roman" panose="02020603050405020304" pitchFamily="18" charset="0"/>
              </a:rPr>
              <a:t>à</a:t>
            </a:r>
            <a:r>
              <a:rPr lang="vi-VN" altLang="en-US" sz="2200" b="1" dirty="0">
                <a:solidFill>
                  <a:schemeClr val="bg1"/>
                </a:solidFill>
                <a:latin typeface="Times New Roman" panose="02020603050405020304" pitchFamily="18" charset="0"/>
                <a:cs typeface="Times New Roman" panose="02020603050405020304" pitchFamily="18" charset="0"/>
              </a:rPr>
              <a:t>u gì?</a:t>
            </a:r>
          </a:p>
          <a:p>
            <a:r>
              <a:rPr lang="en-US" altLang="en-US" sz="2200" b="1" dirty="0">
                <a:solidFill>
                  <a:schemeClr val="bg1"/>
                </a:solidFill>
                <a:latin typeface="Times New Roman" panose="02020603050405020304" pitchFamily="18" charset="0"/>
                <a:cs typeface="Times New Roman" panose="02020603050405020304" pitchFamily="18" charset="0"/>
              </a:rPr>
              <a:t>Tại sao các vật có m</a:t>
            </a:r>
            <a:r>
              <a:rPr lang="en-US" altLang="en-US" sz="2200" b="1" dirty="0">
                <a:solidFill>
                  <a:schemeClr val="bg1"/>
                </a:solidFill>
                <a:latin typeface="Times New Roman" panose="02020603050405020304" pitchFamily="18" charset="0"/>
                <a:ea typeface="Times New Roman" panose="02020603050405020304" pitchFamily="18" charset="0"/>
              </a:rPr>
              <a:t>à</a:t>
            </a:r>
            <a:r>
              <a:rPr lang="en-US" altLang="en-US" sz="2200" b="1" dirty="0">
                <a:solidFill>
                  <a:schemeClr val="bg1"/>
                </a:solidFill>
                <a:latin typeface="Times New Roman" panose="02020603050405020304" pitchFamily="18" charset="0"/>
                <a:cs typeface="Times New Roman" panose="02020603050405020304" pitchFamily="18" charset="0"/>
              </a:rPr>
              <a:t>u sắc khác nhau?</a:t>
            </a:r>
          </a:p>
          <a:p>
            <a:r>
              <a:rPr lang="en-US" altLang="en-US" sz="2200" b="1" dirty="0">
                <a:solidFill>
                  <a:schemeClr val="bg1"/>
                </a:solidFill>
                <a:latin typeface="Times New Roman" panose="02020603050405020304" pitchFamily="18" charset="0"/>
                <a:cs typeface="Times New Roman" panose="02020603050405020304" pitchFamily="18" charset="0"/>
              </a:rPr>
              <a:t>Ánh sáng có những tác dụng gì, có những ứng dụng gì?</a:t>
            </a:r>
          </a:p>
          <a:p>
            <a:pPr>
              <a:lnSpc>
                <a:spcPct val="80000"/>
              </a:lnSpc>
            </a:pPr>
            <a:endParaRPr lang="en-US" altLang="en-US" sz="2200" dirty="0">
              <a:solidFill>
                <a:srgbClr val="0066FF"/>
              </a:solidFill>
              <a:latin typeface="Times New Roman" panose="02020603050405020304" pitchFamily="18" charset="0"/>
              <a:ea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additive="base">
                                        <p:cTn id="12"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additive="base">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 calcmode="lin" valueType="num">
                                      <p:cBhvr additive="base">
                                        <p:cTn id="24"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75">
                                            <p:txEl>
                                              <p:pRg st="3" end="3"/>
                                            </p:txEl>
                                          </p:spTgt>
                                        </p:tgtEl>
                                        <p:attrNameLst>
                                          <p:attrName>style.visibility</p:attrName>
                                        </p:attrNameLst>
                                      </p:cBhvr>
                                      <p:to>
                                        <p:strVal val="visible"/>
                                      </p:to>
                                    </p:set>
                                    <p:anim calcmode="lin" valueType="num">
                                      <p:cBhvr additive="base">
                                        <p:cTn id="30"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75">
                                            <p:txEl>
                                              <p:pRg st="4" end="4"/>
                                            </p:txEl>
                                          </p:spTgt>
                                        </p:tgtEl>
                                        <p:attrNameLst>
                                          <p:attrName>style.visibility</p:attrName>
                                        </p:attrNameLst>
                                      </p:cBhvr>
                                      <p:to>
                                        <p:strVal val="visible"/>
                                      </p:to>
                                    </p:set>
                                    <p:anim calcmode="lin" valueType="num">
                                      <p:cBhvr additive="base">
                                        <p:cTn id="3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75">
                                            <p:txEl>
                                              <p:pRg st="5" end="5"/>
                                            </p:txEl>
                                          </p:spTgt>
                                        </p:tgtEl>
                                        <p:attrNameLst>
                                          <p:attrName>style.visibility</p:attrName>
                                        </p:attrNameLst>
                                      </p:cBhvr>
                                      <p:to>
                                        <p:strVal val="visible"/>
                                      </p:to>
                                    </p:set>
                                    <p:anim calcmode="lin" valueType="num">
                                      <p:cBhvr additive="base">
                                        <p:cTn id="42"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75">
                                            <p:txEl>
                                              <p:pRg st="6" end="6"/>
                                            </p:txEl>
                                          </p:spTgt>
                                        </p:tgtEl>
                                        <p:attrNameLst>
                                          <p:attrName>style.visibility</p:attrName>
                                        </p:attrNameLst>
                                      </p:cBhvr>
                                      <p:to>
                                        <p:strVal val="visible"/>
                                      </p:to>
                                    </p:set>
                                    <p:anim calcmode="lin" valueType="num">
                                      <p:cBhvr additive="base">
                                        <p:cTn id="48"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075">
                                            <p:txEl>
                                              <p:pRg st="7" end="7"/>
                                            </p:txEl>
                                          </p:spTgt>
                                        </p:tgtEl>
                                        <p:attrNameLst>
                                          <p:attrName>style.visibility</p:attrName>
                                        </p:attrNameLst>
                                      </p:cBhvr>
                                      <p:to>
                                        <p:strVal val="visible"/>
                                      </p:to>
                                    </p:set>
                                    <p:anim calcmode="lin" valueType="num">
                                      <p:cBhvr additive="base">
                                        <p:cTn id="54"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0"/>
          <p:cNvSpPr/>
          <p:nvPr/>
        </p:nvSpPr>
        <p:spPr>
          <a:xfrm>
            <a:off x="6548438" y="2636838"/>
            <a:ext cx="2500312" cy="2667000"/>
          </a:xfrm>
          <a:prstGeom prst="rect">
            <a:avLst/>
          </a:prstGeom>
          <a:solidFill>
            <a:schemeClr val="bg1">
              <a:alpha val="61176"/>
            </a:schemeClr>
          </a:solidFill>
          <a:ln w="9525" cap="flat" cmpd="sng">
            <a:prstDash val="solid"/>
            <a:miter/>
            <a:headEnd type="none" w="med" len="med"/>
            <a:tailEnd type="none" w="med" len="med"/>
          </a:ln>
          <a:scene3d>
            <a:camera prst="legacyObliqueTopLeft">
              <a:rot lat="0" lon="0" rev="0"/>
            </a:camera>
            <a:lightRig rig="legacyFlat2" dir="t"/>
          </a:scene3d>
          <a:sp3d extrusionH="1243000" prstMaterial="legacyMatte">
            <a:bevelT w="13500" h="13500" prst="angle"/>
            <a:bevelB w="13500" h="13500" prst="angle"/>
            <a:extrusionClr>
              <a:srgbClr val="CCECFF"/>
            </a:extrusionClr>
          </a:sp3d>
        </p:spPr>
        <p:txBody>
          <a:bodyPr wrap="none" anchor="ctr" anchorCtr="0">
            <a:flatTx/>
          </a:bodyPr>
          <a:lstStyle/>
          <a:p>
            <a:pPr eaLnBrk="1" hangingPunct="1"/>
            <a:endParaRPr lang="en-US" altLang="en-US" sz="3200" b="1" dirty="0">
              <a:latin typeface="VNI-Top" pitchFamily="2" charset="0"/>
            </a:endParaRPr>
          </a:p>
        </p:txBody>
      </p:sp>
      <p:sp>
        <p:nvSpPr>
          <p:cNvPr id="18435" name="Rectangle 71"/>
          <p:cNvSpPr/>
          <p:nvPr/>
        </p:nvSpPr>
        <p:spPr>
          <a:xfrm>
            <a:off x="6264275" y="3246438"/>
            <a:ext cx="2500313" cy="1752600"/>
          </a:xfrm>
          <a:prstGeom prst="rect">
            <a:avLst/>
          </a:prstGeom>
          <a:solidFill>
            <a:srgbClr val="CCFFFF">
              <a:alpha val="47842"/>
            </a:srgbClr>
          </a:solidFill>
          <a:ln w="9525" cap="flat" cmpd="sng">
            <a:prstDash val="solid"/>
            <a:miter/>
            <a:headEnd type="none" w="med" len="med"/>
            <a:tailEnd type="none" w="med" len="med"/>
          </a:ln>
          <a:scene3d>
            <a:camera prst="legacyObliqueTopLeft">
              <a:rot lat="0" lon="0" rev="0"/>
            </a:camera>
            <a:lightRig rig="legacyFlat4" dir="b"/>
          </a:scene3d>
          <a:sp3d extrusionH="430200" prstMaterial="legacyMatte">
            <a:bevelT w="13500" h="13500" prst="angle"/>
            <a:bevelB w="13500" h="13500" prst="angle"/>
            <a:extrusionClr>
              <a:srgbClr val="E1FFFF"/>
            </a:extrusionClr>
          </a:sp3d>
        </p:spPr>
        <p:txBody>
          <a:bodyPr wrap="none" anchor="ctr" anchorCtr="0">
            <a:flatTx/>
          </a:bodyPr>
          <a:lstStyle/>
          <a:p>
            <a:pPr eaLnBrk="1" hangingPunct="1"/>
            <a:endParaRPr lang="en-US" altLang="en-US" sz="3200" b="1" dirty="0">
              <a:latin typeface="VNI-Top" pitchFamily="2" charset="0"/>
            </a:endParaRPr>
          </a:p>
        </p:txBody>
      </p:sp>
      <p:sp>
        <p:nvSpPr>
          <p:cNvPr id="18436" name="Line 72"/>
          <p:cNvSpPr/>
          <p:nvPr/>
        </p:nvSpPr>
        <p:spPr>
          <a:xfrm>
            <a:off x="6094413" y="2173288"/>
            <a:ext cx="2500312" cy="0"/>
          </a:xfrm>
          <a:prstGeom prst="line">
            <a:avLst/>
          </a:prstGeom>
          <a:ln w="12700" cap="flat" cmpd="sng">
            <a:solidFill>
              <a:schemeClr val="tx1"/>
            </a:solidFill>
            <a:prstDash val="solid"/>
            <a:headEnd type="none" w="med" len="med"/>
            <a:tailEnd type="none" w="med" len="med"/>
          </a:ln>
        </p:spPr>
      </p:sp>
      <p:sp>
        <p:nvSpPr>
          <p:cNvPr id="18437" name="Line 73"/>
          <p:cNvSpPr/>
          <p:nvPr/>
        </p:nvSpPr>
        <p:spPr>
          <a:xfrm>
            <a:off x="8607425" y="2166938"/>
            <a:ext cx="454025" cy="457200"/>
          </a:xfrm>
          <a:prstGeom prst="line">
            <a:avLst/>
          </a:prstGeom>
          <a:ln w="28575" cap="flat" cmpd="sng">
            <a:solidFill>
              <a:schemeClr val="tx1"/>
            </a:solidFill>
            <a:prstDash val="solid"/>
            <a:headEnd type="none" w="med" len="med"/>
            <a:tailEnd type="none" w="med" len="med"/>
          </a:ln>
        </p:spPr>
      </p:sp>
      <p:sp>
        <p:nvSpPr>
          <p:cNvPr id="98378" name="Rectangle 74"/>
          <p:cNvSpPr/>
          <p:nvPr/>
        </p:nvSpPr>
        <p:spPr>
          <a:xfrm>
            <a:off x="6245225" y="1341438"/>
            <a:ext cx="2490788" cy="3581400"/>
          </a:xfrm>
          <a:prstGeom prst="rect">
            <a:avLst/>
          </a:prstGeom>
          <a:gradFill rotWithShape="1">
            <a:gsLst>
              <a:gs pos="0">
                <a:srgbClr val="E0E0E0"/>
              </a:gs>
              <a:gs pos="100000">
                <a:srgbClr val="AAAAAA"/>
              </a:gs>
            </a:gsLst>
            <a:lin ang="5400000" scaled="1"/>
            <a:tileRect/>
          </a:gradFill>
          <a:ln w="9525">
            <a:noFill/>
          </a:ln>
        </p:spPr>
        <p:txBody>
          <a:bodyPr wrap="none" anchor="ctr" anchorCtr="0"/>
          <a:lstStyle/>
          <a:p>
            <a:pPr eaLnBrk="1" hangingPunct="1"/>
            <a:endParaRPr lang="en-US" altLang="en-US" sz="3200" b="1" dirty="0">
              <a:latin typeface="VNI-Top" pitchFamily="2" charset="0"/>
            </a:endParaRPr>
          </a:p>
        </p:txBody>
      </p:sp>
      <p:sp>
        <p:nvSpPr>
          <p:cNvPr id="18439" name="Line 75"/>
          <p:cNvSpPr/>
          <p:nvPr/>
        </p:nvSpPr>
        <p:spPr>
          <a:xfrm>
            <a:off x="7551738" y="2179638"/>
            <a:ext cx="0" cy="2667000"/>
          </a:xfrm>
          <a:prstGeom prst="line">
            <a:avLst/>
          </a:prstGeom>
          <a:ln w="19050" cap="flat" cmpd="sng">
            <a:solidFill>
              <a:schemeClr val="tx1"/>
            </a:solidFill>
            <a:prstDash val="solid"/>
            <a:headEnd type="none" w="med" len="med"/>
            <a:tailEnd type="none" w="med" len="med"/>
          </a:ln>
        </p:spPr>
      </p:sp>
      <p:sp>
        <p:nvSpPr>
          <p:cNvPr id="18440" name="Line 76"/>
          <p:cNvSpPr/>
          <p:nvPr/>
        </p:nvSpPr>
        <p:spPr>
          <a:xfrm>
            <a:off x="6094413" y="2179638"/>
            <a:ext cx="454025" cy="457200"/>
          </a:xfrm>
          <a:prstGeom prst="line">
            <a:avLst/>
          </a:prstGeom>
          <a:ln w="28575" cap="flat" cmpd="sng">
            <a:solidFill>
              <a:schemeClr val="tx1"/>
            </a:solidFill>
            <a:prstDash val="solid"/>
            <a:headEnd type="none" w="med" len="med"/>
            <a:tailEnd type="none" w="med" len="med"/>
          </a:ln>
        </p:spPr>
      </p:sp>
      <p:sp>
        <p:nvSpPr>
          <p:cNvPr id="18441" name="Line 77"/>
          <p:cNvSpPr/>
          <p:nvPr/>
        </p:nvSpPr>
        <p:spPr>
          <a:xfrm>
            <a:off x="6094413" y="4846638"/>
            <a:ext cx="454025" cy="457200"/>
          </a:xfrm>
          <a:prstGeom prst="line">
            <a:avLst/>
          </a:prstGeom>
          <a:ln w="28575" cap="flat" cmpd="sng">
            <a:solidFill>
              <a:schemeClr val="tx1"/>
            </a:solidFill>
            <a:prstDash val="solid"/>
            <a:headEnd type="none" w="med" len="med"/>
            <a:tailEnd type="none" w="med" len="med"/>
          </a:ln>
        </p:spPr>
      </p:sp>
      <p:sp>
        <p:nvSpPr>
          <p:cNvPr id="18442" name="Line 78"/>
          <p:cNvSpPr/>
          <p:nvPr/>
        </p:nvSpPr>
        <p:spPr>
          <a:xfrm>
            <a:off x="6113463" y="1173163"/>
            <a:ext cx="1438275" cy="2057400"/>
          </a:xfrm>
          <a:prstGeom prst="line">
            <a:avLst/>
          </a:prstGeom>
          <a:ln w="25400" cap="flat" cmpd="sng">
            <a:solidFill>
              <a:srgbClr val="FF0000"/>
            </a:solidFill>
            <a:prstDash val="solid"/>
            <a:headEnd type="oval" w="med" len="med"/>
            <a:tailEnd type="none" w="med" len="med"/>
          </a:ln>
        </p:spPr>
      </p:sp>
      <p:sp>
        <p:nvSpPr>
          <p:cNvPr id="18443" name="Rectangle 79"/>
          <p:cNvSpPr/>
          <p:nvPr/>
        </p:nvSpPr>
        <p:spPr>
          <a:xfrm>
            <a:off x="6548438" y="3197225"/>
            <a:ext cx="2500312" cy="2079625"/>
          </a:xfrm>
          <a:prstGeom prst="rect">
            <a:avLst/>
          </a:prstGeom>
          <a:solidFill>
            <a:srgbClr val="CCFFFF">
              <a:alpha val="47842"/>
            </a:srgbClr>
          </a:solidFill>
          <a:ln w="9525" cap="flat" cmpd="sng">
            <a:prstDash val="solid"/>
            <a:miter/>
            <a:headEnd type="none" w="med" len="med"/>
            <a:tailEnd type="none" w="med" len="med"/>
          </a:ln>
          <a:scene3d>
            <a:camera prst="legacyObliqueTopLeft">
              <a:rot lat="0" lon="0" rev="0"/>
            </a:camera>
            <a:lightRig rig="legacyFlat4" dir="b"/>
          </a:scene3d>
          <a:sp3d extrusionH="887400" prstMaterial="legacyMatte">
            <a:bevelT w="13500" h="13500" prst="angle"/>
            <a:bevelB w="13500" h="13500" prst="angle"/>
            <a:extrusionClr>
              <a:srgbClr val="E1FFFF"/>
            </a:extrusionClr>
          </a:sp3d>
        </p:spPr>
        <p:txBody>
          <a:bodyPr wrap="none" anchor="ctr" anchorCtr="0">
            <a:flatTx/>
          </a:bodyPr>
          <a:lstStyle/>
          <a:p>
            <a:pPr eaLnBrk="1" hangingPunct="1"/>
            <a:endParaRPr lang="en-US" altLang="en-US" sz="3200" b="1" dirty="0">
              <a:latin typeface="VNI-Top" pitchFamily="2" charset="0"/>
            </a:endParaRPr>
          </a:p>
        </p:txBody>
      </p:sp>
      <p:sp>
        <p:nvSpPr>
          <p:cNvPr id="98384" name="AutoShape 80" descr="90%"/>
          <p:cNvSpPr/>
          <p:nvPr/>
        </p:nvSpPr>
        <p:spPr>
          <a:xfrm rot="9729245">
            <a:off x="6815138" y="1620838"/>
            <a:ext cx="971550" cy="1627187"/>
          </a:xfrm>
          <a:prstGeom prst="flowChartExtract">
            <a:avLst/>
          </a:prstGeom>
          <a:blipFill rotWithShape="0">
            <a:blip r:embed="rId3"/>
          </a:blipFill>
          <a:ln w="9525">
            <a:noFill/>
          </a:ln>
        </p:spPr>
        <p:txBody>
          <a:bodyPr wrap="none" anchor="ctr" anchorCtr="0"/>
          <a:lstStyle/>
          <a:p>
            <a:pPr eaLnBrk="1" hangingPunct="1"/>
            <a:endParaRPr lang="en-US" altLang="en-US" sz="3200" b="1" dirty="0">
              <a:latin typeface="VNI-Top" pitchFamily="2" charset="0"/>
            </a:endParaRPr>
          </a:p>
        </p:txBody>
      </p:sp>
      <p:sp>
        <p:nvSpPr>
          <p:cNvPr id="18445" name="Line 81"/>
          <p:cNvSpPr/>
          <p:nvPr/>
        </p:nvSpPr>
        <p:spPr>
          <a:xfrm>
            <a:off x="6548438" y="2636838"/>
            <a:ext cx="2500312" cy="0"/>
          </a:xfrm>
          <a:prstGeom prst="line">
            <a:avLst/>
          </a:prstGeom>
          <a:ln w="12700" cap="flat" cmpd="sng">
            <a:solidFill>
              <a:schemeClr val="tx1"/>
            </a:solidFill>
            <a:prstDash val="solid"/>
            <a:headEnd type="none" w="med" len="med"/>
            <a:tailEnd type="none" w="med" len="med"/>
          </a:ln>
        </p:spPr>
      </p:sp>
      <p:sp>
        <p:nvSpPr>
          <p:cNvPr id="18446" name="Line 82"/>
          <p:cNvSpPr/>
          <p:nvPr/>
        </p:nvSpPr>
        <p:spPr>
          <a:xfrm>
            <a:off x="7543800" y="1308100"/>
            <a:ext cx="7938" cy="3617913"/>
          </a:xfrm>
          <a:prstGeom prst="line">
            <a:avLst/>
          </a:prstGeom>
          <a:ln w="38100" cap="flat" cmpd="sng">
            <a:solidFill>
              <a:srgbClr val="FF00FF"/>
            </a:solidFill>
            <a:prstDash val="solid"/>
            <a:headEnd type="none" w="med" len="med"/>
            <a:tailEnd type="none" w="med" len="med"/>
          </a:ln>
        </p:spPr>
      </p:sp>
      <p:sp>
        <p:nvSpPr>
          <p:cNvPr id="18447" name="Line 83"/>
          <p:cNvSpPr/>
          <p:nvPr/>
        </p:nvSpPr>
        <p:spPr>
          <a:xfrm>
            <a:off x="7551738" y="3233738"/>
            <a:ext cx="606425" cy="1676400"/>
          </a:xfrm>
          <a:prstGeom prst="line">
            <a:avLst/>
          </a:prstGeom>
          <a:ln w="25400" cap="flat" cmpd="sng">
            <a:solidFill>
              <a:srgbClr val="FF0000"/>
            </a:solidFill>
            <a:prstDash val="solid"/>
            <a:headEnd type="none" w="med" len="med"/>
            <a:tailEnd type="none" w="med" len="med"/>
          </a:ln>
        </p:spPr>
      </p:sp>
      <p:sp>
        <p:nvSpPr>
          <p:cNvPr id="18448" name="Line 84"/>
          <p:cNvSpPr/>
          <p:nvPr/>
        </p:nvSpPr>
        <p:spPr>
          <a:xfrm>
            <a:off x="6548438" y="5303838"/>
            <a:ext cx="2500312" cy="0"/>
          </a:xfrm>
          <a:prstGeom prst="line">
            <a:avLst/>
          </a:prstGeom>
          <a:ln w="38100" cap="flat" cmpd="sng">
            <a:solidFill>
              <a:schemeClr val="tx1"/>
            </a:solidFill>
            <a:prstDash val="solid"/>
            <a:headEnd type="none" w="med" len="med"/>
            <a:tailEnd type="none" w="med" len="med"/>
          </a:ln>
        </p:spPr>
      </p:sp>
      <p:sp>
        <p:nvSpPr>
          <p:cNvPr id="18449" name="Line 85"/>
          <p:cNvSpPr/>
          <p:nvPr/>
        </p:nvSpPr>
        <p:spPr>
          <a:xfrm>
            <a:off x="6548438" y="2636838"/>
            <a:ext cx="0" cy="2667000"/>
          </a:xfrm>
          <a:prstGeom prst="line">
            <a:avLst/>
          </a:prstGeom>
          <a:ln w="38100" cap="flat" cmpd="sng">
            <a:solidFill>
              <a:schemeClr val="tx1"/>
            </a:solidFill>
            <a:prstDash val="solid"/>
            <a:headEnd type="none" w="med" len="med"/>
            <a:tailEnd type="none" w="med" len="med"/>
          </a:ln>
        </p:spPr>
      </p:sp>
      <p:sp>
        <p:nvSpPr>
          <p:cNvPr id="18450" name="Line 86"/>
          <p:cNvSpPr/>
          <p:nvPr/>
        </p:nvSpPr>
        <p:spPr>
          <a:xfrm>
            <a:off x="9048750" y="2636838"/>
            <a:ext cx="0" cy="2667000"/>
          </a:xfrm>
          <a:prstGeom prst="line">
            <a:avLst/>
          </a:prstGeom>
          <a:ln w="38100" cap="flat" cmpd="sng">
            <a:solidFill>
              <a:schemeClr val="tx1"/>
            </a:solidFill>
            <a:prstDash val="solid"/>
            <a:headEnd type="none" w="med" len="med"/>
            <a:tailEnd type="none" w="med" len="med"/>
          </a:ln>
        </p:spPr>
      </p:sp>
      <p:sp>
        <p:nvSpPr>
          <p:cNvPr id="98391" name="Text Box 87"/>
          <p:cNvSpPr txBox="1"/>
          <p:nvPr/>
        </p:nvSpPr>
        <p:spPr>
          <a:xfrm>
            <a:off x="7583488" y="1176338"/>
            <a:ext cx="455612"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98392" name="AutoShape 88"/>
          <p:cNvSpPr/>
          <p:nvPr/>
        </p:nvSpPr>
        <p:spPr>
          <a:xfrm>
            <a:off x="7518400" y="3187700"/>
            <a:ext cx="76200" cy="76200"/>
          </a:xfrm>
          <a:prstGeom prst="flowChartConnector">
            <a:avLst/>
          </a:prstGeom>
          <a:solidFill>
            <a:srgbClr val="0000FF"/>
          </a:solidFill>
          <a:ln w="38100" cap="flat" cmpd="sng">
            <a:solidFill>
              <a:srgbClr val="0000FF"/>
            </a:solidFill>
            <a:prstDash val="solid"/>
            <a:headEnd type="none" w="med" len="med"/>
            <a:tailEnd type="none" w="med" len="med"/>
          </a:ln>
        </p:spPr>
        <p:txBody>
          <a:bodyPr wrap="none" anchor="ctr" anchorCtr="0"/>
          <a:lstStyle/>
          <a:p>
            <a:pPr algn="ctr" eaLnBrk="1" hangingPunct="1"/>
            <a:endParaRPr lang="vi-VN" altLang="en-US" sz="3200" b="1" dirty="0">
              <a:solidFill>
                <a:srgbClr val="CC0099"/>
              </a:solidFill>
              <a:latin typeface="VNI-Vari" pitchFamily="2" charset="0"/>
            </a:endParaRPr>
          </a:p>
        </p:txBody>
      </p:sp>
      <p:sp>
        <p:nvSpPr>
          <p:cNvPr id="98393" name="Text Box 89"/>
          <p:cNvSpPr txBox="1"/>
          <p:nvPr/>
        </p:nvSpPr>
        <p:spPr>
          <a:xfrm>
            <a:off x="7002463" y="4456113"/>
            <a:ext cx="606425"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18454" name="Text Box 90"/>
          <p:cNvSpPr txBox="1"/>
          <p:nvPr/>
        </p:nvSpPr>
        <p:spPr>
          <a:xfrm>
            <a:off x="6169025" y="2743200"/>
            <a:ext cx="455613"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P</a:t>
            </a:r>
          </a:p>
        </p:txBody>
      </p:sp>
      <p:sp>
        <p:nvSpPr>
          <p:cNvPr id="18455" name="Text Box 91"/>
          <p:cNvSpPr txBox="1"/>
          <p:nvPr/>
        </p:nvSpPr>
        <p:spPr>
          <a:xfrm>
            <a:off x="8518525" y="2713038"/>
            <a:ext cx="454025"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Q</a:t>
            </a:r>
          </a:p>
        </p:txBody>
      </p:sp>
      <p:sp>
        <p:nvSpPr>
          <p:cNvPr id="98396" name="Text Box 92"/>
          <p:cNvSpPr txBox="1"/>
          <p:nvPr/>
        </p:nvSpPr>
        <p:spPr>
          <a:xfrm>
            <a:off x="7620000" y="2700338"/>
            <a:ext cx="455613" cy="584200"/>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I</a:t>
            </a:r>
          </a:p>
        </p:txBody>
      </p:sp>
      <p:sp>
        <p:nvSpPr>
          <p:cNvPr id="98397" name="Text Box 93"/>
          <p:cNvSpPr txBox="1"/>
          <p:nvPr/>
        </p:nvSpPr>
        <p:spPr>
          <a:xfrm>
            <a:off x="8158163" y="4438650"/>
            <a:ext cx="606425" cy="584200"/>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K</a:t>
            </a:r>
          </a:p>
        </p:txBody>
      </p:sp>
      <p:sp>
        <p:nvSpPr>
          <p:cNvPr id="98398" name="Text Box 94"/>
          <p:cNvSpPr txBox="1"/>
          <p:nvPr/>
        </p:nvSpPr>
        <p:spPr>
          <a:xfrm>
            <a:off x="7165975" y="914400"/>
            <a:ext cx="454025" cy="400050"/>
          </a:xfrm>
          <a:prstGeom prst="rect">
            <a:avLst/>
          </a:prstGeom>
          <a:noFill/>
          <a:ln w="9525">
            <a:noFill/>
          </a:ln>
        </p:spPr>
        <p:txBody>
          <a:bodyPr>
            <a:spAutoFit/>
          </a:bodyPr>
          <a:lstStyle/>
          <a:p>
            <a:pPr eaLnBrk="1" hangingPunct="1">
              <a:spcBef>
                <a:spcPct val="50000"/>
              </a:spcBef>
            </a:pPr>
            <a:r>
              <a:rPr lang="en-US" altLang="en-US" sz="2000" b="1" dirty="0">
                <a:solidFill>
                  <a:srgbClr val="FF0000"/>
                </a:solidFill>
                <a:latin typeface="VNI-Times" pitchFamily="2" charset="0"/>
              </a:rPr>
              <a:t>S</a:t>
            </a:r>
          </a:p>
        </p:txBody>
      </p:sp>
      <p:sp>
        <p:nvSpPr>
          <p:cNvPr id="98399" name="AutoShape 95"/>
          <p:cNvSpPr/>
          <p:nvPr/>
        </p:nvSpPr>
        <p:spPr>
          <a:xfrm>
            <a:off x="1466850" y="1066800"/>
            <a:ext cx="2719388" cy="442913"/>
          </a:xfrm>
          <a:prstGeom prst="flowChartAlternateProcess">
            <a:avLst/>
          </a:prstGeom>
          <a:noFill/>
          <a:ln w="9525">
            <a:noFill/>
          </a:ln>
        </p:spPr>
        <p:txBody>
          <a:bodyPr>
            <a:spAutoFit/>
          </a:bodyPr>
          <a:lstStyle/>
          <a:p>
            <a:pPr eaLnBrk="1" hangingPunct="1">
              <a:spcBef>
                <a:spcPct val="50000"/>
              </a:spcBef>
            </a:pPr>
            <a:r>
              <a:rPr lang="vi-VN" altLang="en-US" sz="2000" b="1" dirty="0">
                <a:latin typeface="Times New Roman" panose="02020603050405020304" pitchFamily="18" charset="0"/>
              </a:rPr>
              <a:t>- I là điểm tới</a:t>
            </a:r>
            <a:r>
              <a:rPr lang="en-US" altLang="en-US" sz="2000" b="1" dirty="0">
                <a:solidFill>
                  <a:srgbClr val="0000CC"/>
                </a:solidFill>
                <a:latin typeface="VNI-Vari" pitchFamily="2" charset="0"/>
              </a:rPr>
              <a:t> </a:t>
            </a:r>
          </a:p>
        </p:txBody>
      </p:sp>
      <p:sp>
        <p:nvSpPr>
          <p:cNvPr id="98400" name="AutoShape 96"/>
          <p:cNvSpPr/>
          <p:nvPr/>
        </p:nvSpPr>
        <p:spPr>
          <a:xfrm>
            <a:off x="1493838" y="1982788"/>
            <a:ext cx="3406775" cy="442912"/>
          </a:xfrm>
          <a:prstGeom prst="flowChartAlternateProcess">
            <a:avLst/>
          </a:prstGeom>
          <a:noFill/>
          <a:ln w="9525">
            <a:noFill/>
          </a:ln>
        </p:spPr>
        <p:txBody>
          <a:bodyPr>
            <a:spAutoFit/>
          </a:bodyPr>
          <a:lstStyle/>
          <a:p>
            <a:pPr eaLnBrk="1" hangingPunct="1"/>
            <a:r>
              <a:rPr lang="en-US" altLang="en-US" sz="2000" b="1" dirty="0">
                <a:latin typeface="Times New Roman" panose="02020603050405020304" pitchFamily="18" charset="0"/>
              </a:rPr>
              <a:t>- IK là tia khúc xạ.</a:t>
            </a:r>
          </a:p>
        </p:txBody>
      </p:sp>
      <p:sp>
        <p:nvSpPr>
          <p:cNvPr id="98401" name="AutoShape 97"/>
          <p:cNvSpPr/>
          <p:nvPr/>
        </p:nvSpPr>
        <p:spPr>
          <a:xfrm>
            <a:off x="1392238" y="2438400"/>
            <a:ext cx="4700587" cy="782638"/>
          </a:xfrm>
          <a:prstGeom prst="flowChartAlternateProcess">
            <a:avLst/>
          </a:prstGeom>
          <a:noFill/>
          <a:ln w="9525">
            <a:noFill/>
          </a:ln>
        </p:spPr>
        <p:txBody>
          <a:bodyPr>
            <a:spAutoFit/>
          </a:bodyPr>
          <a:lstStyle/>
          <a:p>
            <a:pPr eaLnBrk="1" hangingPunct="1"/>
            <a:r>
              <a:rPr lang="vi-VN" altLang="en-US" sz="2000" b="1" dirty="0">
                <a:latin typeface="Times New Roman" panose="02020603050405020304" pitchFamily="18" charset="0"/>
              </a:rPr>
              <a:t>- Đường NN’ vuông góc với mặt phân cách là pháp tuyến tại điểm tới.</a:t>
            </a:r>
          </a:p>
        </p:txBody>
      </p:sp>
      <p:sp>
        <p:nvSpPr>
          <p:cNvPr id="98408" name="AutoShape 104"/>
          <p:cNvSpPr/>
          <p:nvPr/>
        </p:nvSpPr>
        <p:spPr>
          <a:xfrm>
            <a:off x="2062163" y="4049713"/>
            <a:ext cx="3994150" cy="784225"/>
          </a:xfrm>
          <a:prstGeom prst="flowChartAlternateProcess">
            <a:avLst/>
          </a:prstGeom>
          <a:noFill/>
          <a:ln w="9525">
            <a:noFill/>
          </a:ln>
        </p:spPr>
        <p:txBody>
          <a:bodyPr>
            <a:spAutoFit/>
          </a:bodyPr>
          <a:lstStyle/>
          <a:p>
            <a:pPr eaLnBrk="1" hangingPunct="1"/>
            <a:r>
              <a:rPr lang="en-US" altLang="en-US" sz="2000" b="1" dirty="0">
                <a:latin typeface="Times New Roman" panose="02020603050405020304" pitchFamily="18" charset="0"/>
              </a:rPr>
              <a:t>- Mặt phẳng chứa tia tới SI và pháp tuyến NN’ là mặt phẳng tới.</a:t>
            </a:r>
          </a:p>
        </p:txBody>
      </p:sp>
      <p:sp>
        <p:nvSpPr>
          <p:cNvPr id="98409" name="AutoShape 105" descr="90%"/>
          <p:cNvSpPr/>
          <p:nvPr/>
        </p:nvSpPr>
        <p:spPr>
          <a:xfrm rot="-625679">
            <a:off x="7435850" y="3295650"/>
            <a:ext cx="539750" cy="1581150"/>
          </a:xfrm>
          <a:prstGeom prst="flowChartExtract">
            <a:avLst/>
          </a:prstGeom>
          <a:blipFill rotWithShape="0">
            <a:blip r:embed="rId4"/>
          </a:blipFill>
          <a:ln w="9525">
            <a:noFill/>
          </a:ln>
        </p:spPr>
        <p:txBody>
          <a:bodyPr wrap="none" anchor="ctr" anchorCtr="0"/>
          <a:lstStyle/>
          <a:p>
            <a:pPr eaLnBrk="1" hangingPunct="1"/>
            <a:endParaRPr lang="en-US" altLang="en-US" sz="3200" b="1" dirty="0">
              <a:latin typeface="VNI-Top" pitchFamily="2" charset="0"/>
            </a:endParaRPr>
          </a:p>
        </p:txBody>
      </p:sp>
      <p:sp>
        <p:nvSpPr>
          <p:cNvPr id="98410" name="Arc 106"/>
          <p:cNvSpPr/>
          <p:nvPr/>
        </p:nvSpPr>
        <p:spPr>
          <a:xfrm rot="9015307" flipV="1">
            <a:off x="7289800" y="2759075"/>
            <a:ext cx="276225" cy="76200"/>
          </a:xfrm>
          <a:custGeom>
            <a:avLst/>
            <a:gdLst>
              <a:gd name="txL" fmla="*/ 0 w 26120"/>
              <a:gd name="txT" fmla="*/ 0 h 21600"/>
              <a:gd name="txR" fmla="*/ 26120 w 26120"/>
              <a:gd name="txB" fmla="*/ 21600 h 21600"/>
            </a:gdLst>
            <a:ahLst/>
            <a:cxnLst>
              <a:cxn ang="0">
                <a:pos x="0" y="2147483646"/>
              </a:cxn>
              <a:cxn ang="0">
                <a:pos x="2147483646" y="2147483646"/>
              </a:cxn>
              <a:cxn ang="0">
                <a:pos x="2147483646" y="2147483646"/>
              </a:cxn>
            </a:cxnLst>
            <a:rect l="txL" t="txT" r="txR" b="txB"/>
            <a:pathLst>
              <a:path w="26120" h="21600" fill="none">
                <a:moveTo>
                  <a:pt x="0" y="3469"/>
                </a:moveTo>
                <a:cubicBezTo>
                  <a:pt x="3496" y="1204"/>
                  <a:pt x="7574" y="-1"/>
                  <a:pt x="11740" y="0"/>
                </a:cubicBezTo>
                <a:cubicBezTo>
                  <a:pt x="17043" y="0"/>
                  <a:pt x="22162" y="1951"/>
                  <a:pt x="26119" y="5482"/>
                </a:cubicBezTo>
              </a:path>
              <a:path w="26120" h="21600" stroke="0">
                <a:moveTo>
                  <a:pt x="0" y="3469"/>
                </a:moveTo>
                <a:cubicBezTo>
                  <a:pt x="3496" y="1204"/>
                  <a:pt x="7574" y="-1"/>
                  <a:pt x="11740" y="0"/>
                </a:cubicBezTo>
                <a:cubicBezTo>
                  <a:pt x="17043" y="0"/>
                  <a:pt x="22162" y="1951"/>
                  <a:pt x="26119" y="5482"/>
                </a:cubicBezTo>
                <a:lnTo>
                  <a:pt x="11740" y="21600"/>
                </a:lnTo>
                <a:lnTo>
                  <a:pt x="0" y="3469"/>
                </a:lnTo>
                <a:close/>
              </a:path>
            </a:pathLst>
          </a:custGeom>
          <a:noFill/>
          <a:ln w="38100" cap="flat" cmpd="sng">
            <a:solidFill>
              <a:srgbClr val="FF6600">
                <a:alpha val="100000"/>
              </a:srgbClr>
            </a:solidFill>
            <a:prstDash val="solid"/>
            <a:round/>
            <a:headEnd type="none" w="med" len="med"/>
            <a:tailEnd type="none" w="med" len="med"/>
          </a:ln>
        </p:spPr>
        <p:txBody>
          <a:bodyPr/>
          <a:lstStyle/>
          <a:p>
            <a:endParaRPr lang="en-US"/>
          </a:p>
        </p:txBody>
      </p:sp>
      <p:sp>
        <p:nvSpPr>
          <p:cNvPr id="98411" name="Text Box 107"/>
          <p:cNvSpPr txBox="1"/>
          <p:nvPr/>
        </p:nvSpPr>
        <p:spPr>
          <a:xfrm>
            <a:off x="7239000" y="2149475"/>
            <a:ext cx="381000" cy="584200"/>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i</a:t>
            </a:r>
          </a:p>
        </p:txBody>
      </p:sp>
      <p:sp>
        <p:nvSpPr>
          <p:cNvPr id="98412" name="Arc 108"/>
          <p:cNvSpPr/>
          <p:nvPr/>
        </p:nvSpPr>
        <p:spPr>
          <a:xfrm flipV="1">
            <a:off x="7529513" y="3567113"/>
            <a:ext cx="152400" cy="76200"/>
          </a:xfrm>
          <a:custGeom>
            <a:avLst/>
            <a:gdLst>
              <a:gd name="txL" fmla="*/ 0 w 14380"/>
              <a:gd name="txT" fmla="*/ 0 h 21517"/>
              <a:gd name="txR" fmla="*/ 14380 w 14380"/>
              <a:gd name="txB" fmla="*/ 21517 h 21517"/>
            </a:gdLst>
            <a:ahLst/>
            <a:cxnLst>
              <a:cxn ang="0">
                <a:pos x="2147483646" y="0"/>
              </a:cxn>
              <a:cxn ang="0">
                <a:pos x="2147483646" y="2147483646"/>
              </a:cxn>
              <a:cxn ang="0">
                <a:pos x="0" y="2147483646"/>
              </a:cxn>
            </a:cxnLst>
            <a:rect l="txL" t="txT" r="txR" b="txB"/>
            <a:pathLst>
              <a:path w="14380" h="21517" fill="none">
                <a:moveTo>
                  <a:pt x="1891" y="0"/>
                </a:moveTo>
                <a:cubicBezTo>
                  <a:pt x="6527" y="407"/>
                  <a:pt x="10907" y="2301"/>
                  <a:pt x="14379" y="5399"/>
                </a:cubicBezTo>
              </a:path>
              <a:path w="14380" h="21517" stroke="0">
                <a:moveTo>
                  <a:pt x="1891" y="0"/>
                </a:moveTo>
                <a:cubicBezTo>
                  <a:pt x="6527" y="407"/>
                  <a:pt x="10907" y="2301"/>
                  <a:pt x="14379" y="5399"/>
                </a:cubicBezTo>
                <a:lnTo>
                  <a:pt x="0" y="21517"/>
                </a:lnTo>
                <a:lnTo>
                  <a:pt x="1891" y="0"/>
                </a:lnTo>
                <a:close/>
              </a:path>
            </a:pathLst>
          </a:custGeom>
          <a:noFill/>
          <a:ln w="38100" cap="flat" cmpd="sng">
            <a:solidFill>
              <a:srgbClr val="0000FF">
                <a:alpha val="100000"/>
              </a:srgbClr>
            </a:solidFill>
            <a:prstDash val="solid"/>
            <a:round/>
            <a:headEnd type="none" w="med" len="med"/>
            <a:tailEnd type="none" w="med" len="med"/>
          </a:ln>
        </p:spPr>
        <p:txBody>
          <a:bodyPr/>
          <a:lstStyle/>
          <a:p>
            <a:endParaRPr lang="en-US"/>
          </a:p>
        </p:txBody>
      </p:sp>
      <p:sp>
        <p:nvSpPr>
          <p:cNvPr id="98413" name="Text Box 109"/>
          <p:cNvSpPr txBox="1"/>
          <p:nvPr/>
        </p:nvSpPr>
        <p:spPr>
          <a:xfrm>
            <a:off x="7505700" y="3581400"/>
            <a:ext cx="381000" cy="584200"/>
          </a:xfrm>
          <a:prstGeom prst="rect">
            <a:avLst/>
          </a:prstGeom>
          <a:noFill/>
          <a:ln w="9525">
            <a:noFill/>
          </a:ln>
        </p:spPr>
        <p:txBody>
          <a:bodyPr>
            <a:spAutoFit/>
          </a:bodyPr>
          <a:lstStyle/>
          <a:p>
            <a:pPr eaLnBrk="1" hangingPunct="1">
              <a:spcBef>
                <a:spcPct val="50000"/>
              </a:spcBef>
            </a:pPr>
            <a:r>
              <a:rPr lang="en-US" altLang="en-US" sz="3200" b="1" dirty="0">
                <a:solidFill>
                  <a:srgbClr val="990000"/>
                </a:solidFill>
                <a:latin typeface="VNI-Times" pitchFamily="2" charset="0"/>
              </a:rPr>
              <a:t>r</a:t>
            </a:r>
          </a:p>
        </p:txBody>
      </p:sp>
      <p:sp>
        <p:nvSpPr>
          <p:cNvPr id="98414" name="Arc 110"/>
          <p:cNvSpPr/>
          <p:nvPr/>
        </p:nvSpPr>
        <p:spPr>
          <a:xfrm flipV="1">
            <a:off x="7548563" y="3624263"/>
            <a:ext cx="152400" cy="76200"/>
          </a:xfrm>
          <a:custGeom>
            <a:avLst/>
            <a:gdLst>
              <a:gd name="txL" fmla="*/ 0 w 14380"/>
              <a:gd name="txT" fmla="*/ 0 h 21517"/>
              <a:gd name="txR" fmla="*/ 14380 w 14380"/>
              <a:gd name="txB" fmla="*/ 21517 h 21517"/>
            </a:gdLst>
            <a:ahLst/>
            <a:cxnLst>
              <a:cxn ang="0">
                <a:pos x="2147483646" y="0"/>
              </a:cxn>
              <a:cxn ang="0">
                <a:pos x="2147483646" y="2147483646"/>
              </a:cxn>
              <a:cxn ang="0">
                <a:pos x="0" y="2147483646"/>
              </a:cxn>
            </a:cxnLst>
            <a:rect l="txL" t="txT" r="txR" b="txB"/>
            <a:pathLst>
              <a:path w="14380" h="21517" fill="none">
                <a:moveTo>
                  <a:pt x="1891" y="0"/>
                </a:moveTo>
                <a:cubicBezTo>
                  <a:pt x="6527" y="407"/>
                  <a:pt x="10907" y="2301"/>
                  <a:pt x="14379" y="5399"/>
                </a:cubicBezTo>
              </a:path>
              <a:path w="14380" h="21517" stroke="0">
                <a:moveTo>
                  <a:pt x="1891" y="0"/>
                </a:moveTo>
                <a:cubicBezTo>
                  <a:pt x="6527" y="407"/>
                  <a:pt x="10907" y="2301"/>
                  <a:pt x="14379" y="5399"/>
                </a:cubicBezTo>
                <a:lnTo>
                  <a:pt x="0" y="21517"/>
                </a:lnTo>
                <a:lnTo>
                  <a:pt x="1891" y="0"/>
                </a:lnTo>
                <a:close/>
              </a:path>
            </a:pathLst>
          </a:custGeom>
          <a:noFill/>
          <a:ln w="38100" cap="flat" cmpd="sng">
            <a:solidFill>
              <a:srgbClr val="0000FF">
                <a:alpha val="100000"/>
              </a:srgbClr>
            </a:solidFill>
            <a:prstDash val="solid"/>
            <a:round/>
            <a:headEnd type="none" w="med" len="med"/>
            <a:tailEnd type="none" w="med" len="med"/>
          </a:ln>
        </p:spPr>
        <p:txBody>
          <a:bodyPr/>
          <a:lstStyle/>
          <a:p>
            <a:endParaRPr lang="en-US"/>
          </a:p>
        </p:txBody>
      </p:sp>
      <p:sp>
        <p:nvSpPr>
          <p:cNvPr id="98421" name="AutoShape 117"/>
          <p:cNvSpPr/>
          <p:nvPr/>
        </p:nvSpPr>
        <p:spPr>
          <a:xfrm>
            <a:off x="1450975" y="1524000"/>
            <a:ext cx="2582863" cy="442913"/>
          </a:xfrm>
          <a:prstGeom prst="flowChartAlternateProcess">
            <a:avLst/>
          </a:prstGeom>
          <a:noFill/>
          <a:ln w="9525">
            <a:noFill/>
          </a:ln>
        </p:spPr>
        <p:txBody>
          <a:bodyPr>
            <a:spAutoFit/>
          </a:bodyPr>
          <a:lstStyle/>
          <a:p>
            <a:pPr eaLnBrk="1" hangingPunct="1"/>
            <a:r>
              <a:rPr lang="en-US" altLang="en-US" sz="2000" b="1" dirty="0">
                <a:latin typeface="Times New Roman" panose="02020603050405020304" pitchFamily="18" charset="0"/>
              </a:rPr>
              <a:t>- SI là tia tới.</a:t>
            </a:r>
          </a:p>
        </p:txBody>
      </p:sp>
      <p:grpSp>
        <p:nvGrpSpPr>
          <p:cNvPr id="34854" name="Group 122"/>
          <p:cNvGrpSpPr/>
          <p:nvPr/>
        </p:nvGrpSpPr>
        <p:grpSpPr>
          <a:xfrm>
            <a:off x="1473200" y="3627438"/>
            <a:ext cx="4741863" cy="423862"/>
            <a:chOff x="1056" y="3815"/>
            <a:chExt cx="2987" cy="267"/>
          </a:xfrm>
        </p:grpSpPr>
        <p:sp>
          <p:nvSpPr>
            <p:cNvPr id="18478" name="Rectangle 123"/>
            <p:cNvSpPr/>
            <p:nvPr/>
          </p:nvSpPr>
          <p:spPr>
            <a:xfrm>
              <a:off x="1056" y="3888"/>
              <a:ext cx="2987" cy="194"/>
            </a:xfrm>
            <a:prstGeom prst="rect">
              <a:avLst/>
            </a:prstGeom>
            <a:noFill/>
            <a:ln w="9525">
              <a:noFill/>
            </a:ln>
          </p:spPr>
          <p:txBody>
            <a:bodyPr lIns="0" tIns="0" rIns="0" bIns="0">
              <a:spAutoFit/>
            </a:bodyPr>
            <a:lstStyle/>
            <a:p>
              <a:pPr eaLnBrk="1" hangingPunct="1">
                <a:buNone/>
              </a:pPr>
              <a:r>
                <a:rPr sz="2000" b="1" dirty="0">
                  <a:latin typeface="VNI-Times" pitchFamily="2" charset="0"/>
                </a:rPr>
                <a:t>K I N’ </a:t>
              </a:r>
              <a:r>
                <a:rPr sz="2000" b="1" dirty="0">
                  <a:latin typeface="Calibri" panose="020F0502020204030204" pitchFamily="34" charset="0"/>
                </a:rPr>
                <a:t>là góc khúc xạ r</a:t>
              </a:r>
            </a:p>
          </p:txBody>
        </p:sp>
        <p:sp>
          <p:nvSpPr>
            <p:cNvPr id="18479" name="Line 124"/>
            <p:cNvSpPr/>
            <p:nvPr/>
          </p:nvSpPr>
          <p:spPr>
            <a:xfrm flipV="1">
              <a:off x="1115" y="3815"/>
              <a:ext cx="240" cy="144"/>
            </a:xfrm>
            <a:prstGeom prst="line">
              <a:avLst/>
            </a:prstGeom>
            <a:ln w="25400" cap="flat" cmpd="sng">
              <a:solidFill>
                <a:schemeClr val="tx1"/>
              </a:solidFill>
              <a:prstDash val="solid"/>
              <a:headEnd type="none" w="med" len="med"/>
              <a:tailEnd type="none" w="med" len="med"/>
            </a:ln>
          </p:spPr>
        </p:sp>
        <p:sp>
          <p:nvSpPr>
            <p:cNvPr id="18480" name="Line 125"/>
            <p:cNvSpPr/>
            <p:nvPr/>
          </p:nvSpPr>
          <p:spPr>
            <a:xfrm>
              <a:off x="1355" y="3815"/>
              <a:ext cx="240" cy="144"/>
            </a:xfrm>
            <a:prstGeom prst="line">
              <a:avLst/>
            </a:prstGeom>
            <a:ln w="25400" cap="flat" cmpd="sng">
              <a:solidFill>
                <a:schemeClr val="tx1"/>
              </a:solidFill>
              <a:prstDash val="solid"/>
              <a:headEnd type="none" w="med" len="med"/>
              <a:tailEnd type="none" w="med" len="med"/>
            </a:ln>
          </p:spPr>
        </p:sp>
      </p:grpSp>
      <p:sp>
        <p:nvSpPr>
          <p:cNvPr id="12334" name="Rectangle 129"/>
          <p:cNvSpPr>
            <a:spLocks noChangeArrowheads="1"/>
          </p:cNvSpPr>
          <p:nvPr/>
        </p:nvSpPr>
        <p:spPr bwMode="auto">
          <a:xfrm>
            <a:off x="1603375" y="3282950"/>
            <a:ext cx="3746500" cy="307975"/>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mj-lt"/>
                <a:ea typeface="+mn-ea"/>
                <a:cs typeface="+mn-cs"/>
              </a:rPr>
              <a:t>- SI N </a:t>
            </a:r>
            <a:r>
              <a:rPr kumimoji="0" lang="en-US" sz="2000" b="1" i="0" u="none" strike="noStrike" kern="1200" cap="none" spc="0" normalizeH="0" baseline="0" noProof="0" dirty="0" err="1">
                <a:ln>
                  <a:noFill/>
                </a:ln>
                <a:solidFill>
                  <a:schemeClr val="tx1"/>
                </a:solidFill>
                <a:effectLst/>
                <a:uLnTx/>
                <a:uFillTx/>
                <a:latin typeface="+mj-lt"/>
                <a:ea typeface="+mn-ea"/>
                <a:cs typeface="+mn-cs"/>
              </a:rPr>
              <a:t>là</a:t>
            </a:r>
            <a:r>
              <a:rPr kumimoji="0" lang="en-US" sz="2000" b="1" i="0" u="none" strike="noStrike" kern="1200" cap="none" spc="0" normalizeH="0" baseline="0" noProof="0" dirty="0">
                <a:ln>
                  <a:noFill/>
                </a:ln>
                <a:solidFill>
                  <a:schemeClr val="tx1"/>
                </a:solidFill>
                <a:effectLst/>
                <a:uLnTx/>
                <a:uFillTx/>
                <a:latin typeface="+mj-lt"/>
                <a:ea typeface="+mn-ea"/>
                <a:cs typeface="+mn-cs"/>
              </a:rPr>
              <a:t> </a:t>
            </a:r>
            <a:r>
              <a:rPr kumimoji="0" lang="en-US" sz="2000" b="1" i="0" u="none" strike="noStrike" kern="1200" cap="none" spc="0" normalizeH="0" baseline="0" noProof="0" dirty="0" err="1">
                <a:ln>
                  <a:noFill/>
                </a:ln>
                <a:solidFill>
                  <a:schemeClr val="tx1"/>
                </a:solidFill>
                <a:effectLst/>
                <a:uLnTx/>
                <a:uFillTx/>
                <a:latin typeface="+mj-lt"/>
                <a:ea typeface="+mn-ea"/>
                <a:cs typeface="+mn-cs"/>
              </a:rPr>
              <a:t>góc</a:t>
            </a:r>
            <a:r>
              <a:rPr kumimoji="0" lang="en-US" sz="2000" b="1" i="0" u="none" strike="noStrike" kern="1200" cap="none" spc="0" normalizeH="0" baseline="0" noProof="0" dirty="0">
                <a:ln>
                  <a:noFill/>
                </a:ln>
                <a:solidFill>
                  <a:schemeClr val="tx1"/>
                </a:solidFill>
                <a:effectLst/>
                <a:uLnTx/>
                <a:uFillTx/>
                <a:latin typeface="+mj-lt"/>
                <a:ea typeface="+mn-ea"/>
                <a:cs typeface="+mn-cs"/>
              </a:rPr>
              <a:t> </a:t>
            </a:r>
            <a:r>
              <a:rPr kumimoji="0" lang="en-US" sz="2000" b="1" i="0" u="none" strike="noStrike" kern="1200" cap="none" spc="0" normalizeH="0" baseline="0" noProof="0" dirty="0" err="1">
                <a:ln>
                  <a:noFill/>
                </a:ln>
                <a:solidFill>
                  <a:schemeClr val="tx1"/>
                </a:solidFill>
                <a:effectLst/>
                <a:uLnTx/>
                <a:uFillTx/>
                <a:latin typeface="+mj-lt"/>
                <a:ea typeface="+mn-ea"/>
                <a:cs typeface="+mn-cs"/>
              </a:rPr>
              <a:t>tới</a:t>
            </a:r>
            <a:r>
              <a:rPr kumimoji="0" lang="en-US" sz="2000" b="1" i="0" u="none" strike="noStrike" kern="1200" cap="none" spc="0" normalizeH="0" baseline="0" noProof="0" dirty="0">
                <a:ln>
                  <a:noFill/>
                </a:ln>
                <a:solidFill>
                  <a:schemeClr val="tx1"/>
                </a:solidFill>
                <a:effectLst/>
                <a:uLnTx/>
                <a:uFillTx/>
                <a:latin typeface="+mj-lt"/>
                <a:ea typeface="+mn-ea"/>
                <a:cs typeface="+mn-cs"/>
              </a:rPr>
              <a:t>   i</a:t>
            </a:r>
          </a:p>
        </p:txBody>
      </p:sp>
      <p:sp>
        <p:nvSpPr>
          <p:cNvPr id="18472" name="Line 38"/>
          <p:cNvSpPr/>
          <p:nvPr/>
        </p:nvSpPr>
        <p:spPr>
          <a:xfrm>
            <a:off x="6938963" y="2362200"/>
            <a:ext cx="73025" cy="90488"/>
          </a:xfrm>
          <a:prstGeom prst="line">
            <a:avLst/>
          </a:prstGeom>
          <a:ln w="34925" cap="flat" cmpd="sng">
            <a:solidFill>
              <a:srgbClr val="FF0000"/>
            </a:solidFill>
            <a:prstDash val="solid"/>
            <a:headEnd type="none" w="med" len="med"/>
            <a:tailEnd type="stealth" w="lg" len="lg"/>
          </a:ln>
        </p:spPr>
      </p:sp>
      <p:sp>
        <p:nvSpPr>
          <p:cNvPr id="18473" name="Line 38"/>
          <p:cNvSpPr/>
          <p:nvPr/>
        </p:nvSpPr>
        <p:spPr>
          <a:xfrm>
            <a:off x="7831138" y="4022725"/>
            <a:ext cx="46037" cy="76200"/>
          </a:xfrm>
          <a:prstGeom prst="line">
            <a:avLst/>
          </a:prstGeom>
          <a:ln w="31750" cap="flat" cmpd="sng">
            <a:solidFill>
              <a:srgbClr val="FF0000"/>
            </a:solidFill>
            <a:prstDash val="solid"/>
            <a:headEnd type="none" w="med" len="med"/>
            <a:tailEnd type="stealth" w="lg" len="lg"/>
          </a:ln>
        </p:spPr>
      </p:sp>
      <p:sp>
        <p:nvSpPr>
          <p:cNvPr id="53" name="Text Box 3"/>
          <p:cNvSpPr txBox="1"/>
          <p:nvPr/>
        </p:nvSpPr>
        <p:spPr>
          <a:xfrm>
            <a:off x="1392238" y="736600"/>
            <a:ext cx="4529137" cy="400050"/>
          </a:xfrm>
          <a:prstGeom prst="rect">
            <a:avLst/>
          </a:prstGeom>
          <a:noFill/>
          <a:ln w="9525">
            <a:noFill/>
          </a:ln>
        </p:spPr>
        <p:txBody>
          <a:bodyPr>
            <a:spAutoFit/>
          </a:bodyPr>
          <a:lstStyle/>
          <a:p>
            <a:pPr eaLnBrk="1" hangingPunct="1">
              <a:spcBef>
                <a:spcPct val="50000"/>
              </a:spcBef>
              <a:buNone/>
            </a:pPr>
            <a:r>
              <a:rPr sz="2000" b="1" dirty="0">
                <a:solidFill>
                  <a:srgbClr val="006600"/>
                </a:solidFill>
                <a:latin typeface="Calibri" panose="020F0502020204030204" pitchFamily="34" charset="0"/>
              </a:rPr>
              <a:t>3. Một vài khái niệm</a:t>
            </a:r>
          </a:p>
        </p:txBody>
      </p:sp>
      <p:sp>
        <p:nvSpPr>
          <p:cNvPr id="18475" name="Line 124"/>
          <p:cNvSpPr/>
          <p:nvPr/>
        </p:nvSpPr>
        <p:spPr>
          <a:xfrm flipV="1">
            <a:off x="1908175" y="3206750"/>
            <a:ext cx="304800" cy="152400"/>
          </a:xfrm>
          <a:prstGeom prst="line">
            <a:avLst/>
          </a:prstGeom>
          <a:ln w="25400" cap="flat" cmpd="sng">
            <a:solidFill>
              <a:schemeClr val="tx1"/>
            </a:solidFill>
            <a:prstDash val="solid"/>
            <a:headEnd type="none" w="med" len="med"/>
            <a:tailEnd type="none" w="med" len="med"/>
          </a:ln>
        </p:spPr>
      </p:sp>
      <p:sp>
        <p:nvSpPr>
          <p:cNvPr id="18476" name="Line 125"/>
          <p:cNvSpPr/>
          <p:nvPr/>
        </p:nvSpPr>
        <p:spPr>
          <a:xfrm>
            <a:off x="2212975" y="3200400"/>
            <a:ext cx="263525" cy="158750"/>
          </a:xfrm>
          <a:prstGeom prst="line">
            <a:avLst/>
          </a:prstGeom>
          <a:ln w="25400" cap="flat" cmpd="sng">
            <a:solidFill>
              <a:schemeClr val="tx1"/>
            </a:solidFill>
            <a:prstDash val="solid"/>
            <a:headEnd type="none" w="med" len="med"/>
            <a:tailEnd type="none" w="med" len="med"/>
          </a:ln>
        </p:spPr>
      </p:sp>
      <p:sp>
        <p:nvSpPr>
          <p:cNvPr id="18477" name="Rectangle 2" descr="Water droplets"/>
          <p:cNvSpPr/>
          <p:nvPr/>
        </p:nvSpPr>
        <p:spPr>
          <a:xfrm>
            <a:off x="0" y="117475"/>
            <a:ext cx="9144000" cy="536575"/>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trips(downRight)">
                                      <p:cBhvr>
                                        <p:cTn id="7" dur="500"/>
                                        <p:tgtEl>
                                          <p:spTgt spid="5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8399"/>
                                        </p:tgtEl>
                                        <p:attrNameLst>
                                          <p:attrName>style.visibility</p:attrName>
                                        </p:attrNameLst>
                                      </p:cBhvr>
                                      <p:to>
                                        <p:strVal val="visible"/>
                                      </p:to>
                                    </p:set>
                                    <p:animEffect transition="in" filter="barn(inHorizontal)">
                                      <p:cBhvr>
                                        <p:cTn id="10" dur="500"/>
                                        <p:tgtEl>
                                          <p:spTgt spid="98399"/>
                                        </p:tgtEl>
                                      </p:cBhvr>
                                    </p:animEffect>
                                  </p:childTnLst>
                                </p:cTn>
                              </p:par>
                              <p:par>
                                <p:cTn id="11"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12" dur="2000" fill="hold"/>
                                        <p:tgtEl>
                                          <p:spTgt spid="98392"/>
                                        </p:tgtEl>
                                        <p:attrNameLst>
                                          <p:attrName>style.color</p:attrName>
                                        </p:attrNameLst>
                                      </p:cBhvr>
                                      <p:by>
                                        <p:hsl h="10842353" s="0" l="0"/>
                                      </p:by>
                                    </p:animClr>
                                    <p:animClr clrSpc="hsl" dir="cw">
                                      <p:cBhvr>
                                        <p:cTn id="13" dur="2000" fill="hold"/>
                                        <p:tgtEl>
                                          <p:spTgt spid="98392"/>
                                        </p:tgtEl>
                                        <p:attrNameLst>
                                          <p:attrName>fillcolor</p:attrName>
                                        </p:attrNameLst>
                                      </p:cBhvr>
                                      <p:by>
                                        <p:hsl h="10842353" s="0" l="0"/>
                                      </p:by>
                                    </p:animClr>
                                    <p:animClr clrSpc="hsl" dir="cw">
                                      <p:cBhvr>
                                        <p:cTn id="14" dur="2000" fill="hold"/>
                                        <p:tgtEl>
                                          <p:spTgt spid="98392"/>
                                        </p:tgtEl>
                                        <p:attrNameLst>
                                          <p:attrName>stroke.color</p:attrName>
                                        </p:attrNameLst>
                                      </p:cBhvr>
                                      <p:by>
                                        <p:hsl h="10842353" s="0" l="0"/>
                                      </p:by>
                                    </p:animClr>
                                    <p:set>
                                      <p:cBhvr>
                                        <p:cTn id="15" dur="2000" fill="hold"/>
                                        <p:tgtEl>
                                          <p:spTgt spid="98392"/>
                                        </p:tgtEl>
                                        <p:attrNameLst>
                                          <p:attrName>fill.type</p:attrName>
                                        </p:attrNameLst>
                                      </p:cBhvr>
                                      <p:to>
                                        <p:strVal val="solid"/>
                                      </p:to>
                                    </p:set>
                                  </p:childTnLst>
                                </p:cTn>
                              </p:par>
                              <p:par>
                                <p:cTn id="16"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17" dur="2000" fill="hold"/>
                                        <p:tgtEl>
                                          <p:spTgt spid="98396"/>
                                        </p:tgtEl>
                                        <p:attrNameLst>
                                          <p:attrName>style.color</p:attrName>
                                        </p:attrNameLst>
                                      </p:cBhvr>
                                      <p:by>
                                        <p:hsl h="10842353" s="0" l="0"/>
                                      </p:by>
                                    </p:animClr>
                                    <p:animClr clrSpc="hsl" dir="cw">
                                      <p:cBhvr>
                                        <p:cTn id="18" dur="2000" fill="hold"/>
                                        <p:tgtEl>
                                          <p:spTgt spid="98396"/>
                                        </p:tgtEl>
                                        <p:attrNameLst>
                                          <p:attrName>fillcolor</p:attrName>
                                        </p:attrNameLst>
                                      </p:cBhvr>
                                      <p:by>
                                        <p:hsl h="10842353" s="0" l="0"/>
                                      </p:by>
                                    </p:animClr>
                                    <p:animClr clrSpc="hsl" dir="cw">
                                      <p:cBhvr>
                                        <p:cTn id="19" dur="2000" fill="hold"/>
                                        <p:tgtEl>
                                          <p:spTgt spid="98396"/>
                                        </p:tgtEl>
                                        <p:attrNameLst>
                                          <p:attrName>stroke.color</p:attrName>
                                        </p:attrNameLst>
                                      </p:cBhvr>
                                      <p:by>
                                        <p:hsl h="10842353" s="0" l="0"/>
                                      </p:by>
                                    </p:animClr>
                                    <p:set>
                                      <p:cBhvr>
                                        <p:cTn id="20" dur="2000" fill="hold"/>
                                        <p:tgtEl>
                                          <p:spTgt spid="9839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98421"/>
                                        </p:tgtEl>
                                        <p:attrNameLst>
                                          <p:attrName>style.visibility</p:attrName>
                                        </p:attrNameLst>
                                      </p:cBhvr>
                                      <p:to>
                                        <p:strVal val="visible"/>
                                      </p:to>
                                    </p:set>
                                    <p:animEffect transition="in" filter="barn(inHorizontal)">
                                      <p:cBhvr>
                                        <p:cTn id="25" dur="500"/>
                                        <p:tgtEl>
                                          <p:spTgt spid="98421"/>
                                        </p:tgtEl>
                                      </p:cBhvr>
                                    </p:animEffect>
                                  </p:childTnLst>
                                </p:cTn>
                              </p:par>
                              <p:par>
                                <p:cTn id="26"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27" dur="2000" fill="hold"/>
                                        <p:tgtEl>
                                          <p:spTgt spid="98398"/>
                                        </p:tgtEl>
                                        <p:attrNameLst>
                                          <p:attrName>style.color</p:attrName>
                                        </p:attrNameLst>
                                      </p:cBhvr>
                                      <p:by>
                                        <p:hsl h="10842353" s="0" l="0"/>
                                      </p:by>
                                    </p:animClr>
                                    <p:animClr clrSpc="hsl" dir="cw">
                                      <p:cBhvr>
                                        <p:cTn id="28" dur="2000" fill="hold"/>
                                        <p:tgtEl>
                                          <p:spTgt spid="98398"/>
                                        </p:tgtEl>
                                        <p:attrNameLst>
                                          <p:attrName>fillcolor</p:attrName>
                                        </p:attrNameLst>
                                      </p:cBhvr>
                                      <p:by>
                                        <p:hsl h="10842353" s="0" l="0"/>
                                      </p:by>
                                    </p:animClr>
                                    <p:animClr clrSpc="hsl" dir="cw">
                                      <p:cBhvr>
                                        <p:cTn id="29" dur="2000" fill="hold"/>
                                        <p:tgtEl>
                                          <p:spTgt spid="98398"/>
                                        </p:tgtEl>
                                        <p:attrNameLst>
                                          <p:attrName>stroke.color</p:attrName>
                                        </p:attrNameLst>
                                      </p:cBhvr>
                                      <p:by>
                                        <p:hsl h="10842353" s="0" l="0"/>
                                      </p:by>
                                    </p:animClr>
                                    <p:set>
                                      <p:cBhvr>
                                        <p:cTn id="30" dur="2000" fill="hold"/>
                                        <p:tgtEl>
                                          <p:spTgt spid="98398"/>
                                        </p:tgtEl>
                                        <p:attrNameLst>
                                          <p:attrName>fill.type</p:attrName>
                                        </p:attrNameLst>
                                      </p:cBhvr>
                                      <p:to>
                                        <p:strVal val="solid"/>
                                      </p:to>
                                    </p:set>
                                  </p:childTnLst>
                                </p:cTn>
                              </p:par>
                              <p:par>
                                <p:cTn id="31"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2" dur="2000" fill="hold"/>
                                        <p:tgtEl>
                                          <p:spTgt spid="98396"/>
                                        </p:tgtEl>
                                        <p:attrNameLst>
                                          <p:attrName>style.color</p:attrName>
                                        </p:attrNameLst>
                                      </p:cBhvr>
                                      <p:by>
                                        <p:hsl h="10842353" s="0" l="0"/>
                                      </p:by>
                                    </p:animClr>
                                    <p:animClr clrSpc="hsl" dir="cw">
                                      <p:cBhvr>
                                        <p:cTn id="33" dur="2000" fill="hold"/>
                                        <p:tgtEl>
                                          <p:spTgt spid="98396"/>
                                        </p:tgtEl>
                                        <p:attrNameLst>
                                          <p:attrName>fillcolor</p:attrName>
                                        </p:attrNameLst>
                                      </p:cBhvr>
                                      <p:by>
                                        <p:hsl h="10842353" s="0" l="0"/>
                                      </p:by>
                                    </p:animClr>
                                    <p:animClr clrSpc="hsl" dir="cw">
                                      <p:cBhvr>
                                        <p:cTn id="34" dur="2000" fill="hold"/>
                                        <p:tgtEl>
                                          <p:spTgt spid="98396"/>
                                        </p:tgtEl>
                                        <p:attrNameLst>
                                          <p:attrName>stroke.color</p:attrName>
                                        </p:attrNameLst>
                                      </p:cBhvr>
                                      <p:by>
                                        <p:hsl h="10842353" s="0" l="0"/>
                                      </p:by>
                                    </p:animClr>
                                    <p:set>
                                      <p:cBhvr>
                                        <p:cTn id="35" dur="2000" fill="hold"/>
                                        <p:tgtEl>
                                          <p:spTgt spid="9839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98400"/>
                                        </p:tgtEl>
                                        <p:attrNameLst>
                                          <p:attrName>style.visibility</p:attrName>
                                        </p:attrNameLst>
                                      </p:cBhvr>
                                      <p:to>
                                        <p:strVal val="visible"/>
                                      </p:to>
                                    </p:set>
                                    <p:animEffect transition="in" filter="barn(inHorizontal)">
                                      <p:cBhvr>
                                        <p:cTn id="40" dur="500"/>
                                        <p:tgtEl>
                                          <p:spTgt spid="98400"/>
                                        </p:tgtEl>
                                      </p:cBhvr>
                                    </p:animEffect>
                                  </p:childTnLst>
                                </p:cTn>
                              </p:par>
                              <p:par>
                                <p:cTn id="41" presetID="23" presetClass="emph" presetSubtype="0" repeatCount="indefinite" fill="hold" grpId="2" nodeType="withEffect">
                                  <p:stCondLst>
                                    <p:cond delay="0"/>
                                  </p:stCondLst>
                                  <p:endCondLst>
                                    <p:cond evt="onNext" delay="0">
                                      <p:tgtEl>
                                        <p:sldTgt/>
                                      </p:tgtEl>
                                    </p:cond>
                                  </p:endCondLst>
                                  <p:childTnLst>
                                    <p:animClr clrSpc="hsl" dir="cw">
                                      <p:cBhvr override="childStyle">
                                        <p:cTn id="42" dur="2000" fill="hold"/>
                                        <p:tgtEl>
                                          <p:spTgt spid="98396"/>
                                        </p:tgtEl>
                                        <p:attrNameLst>
                                          <p:attrName>style.color</p:attrName>
                                        </p:attrNameLst>
                                      </p:cBhvr>
                                      <p:by>
                                        <p:hsl h="10842353" s="0" l="0"/>
                                      </p:by>
                                    </p:animClr>
                                    <p:animClr clrSpc="hsl" dir="cw">
                                      <p:cBhvr>
                                        <p:cTn id="43" dur="2000" fill="hold"/>
                                        <p:tgtEl>
                                          <p:spTgt spid="98396"/>
                                        </p:tgtEl>
                                        <p:attrNameLst>
                                          <p:attrName>fillcolor</p:attrName>
                                        </p:attrNameLst>
                                      </p:cBhvr>
                                      <p:by>
                                        <p:hsl h="10842353" s="0" l="0"/>
                                      </p:by>
                                    </p:animClr>
                                    <p:animClr clrSpc="hsl" dir="cw">
                                      <p:cBhvr>
                                        <p:cTn id="44" dur="2000" fill="hold"/>
                                        <p:tgtEl>
                                          <p:spTgt spid="98396"/>
                                        </p:tgtEl>
                                        <p:attrNameLst>
                                          <p:attrName>stroke.color</p:attrName>
                                        </p:attrNameLst>
                                      </p:cBhvr>
                                      <p:by>
                                        <p:hsl h="10842353" s="0" l="0"/>
                                      </p:by>
                                    </p:animClr>
                                    <p:set>
                                      <p:cBhvr>
                                        <p:cTn id="45" dur="2000" fill="hold"/>
                                        <p:tgtEl>
                                          <p:spTgt spid="98396"/>
                                        </p:tgtEl>
                                        <p:attrNameLst>
                                          <p:attrName>fill.type</p:attrName>
                                        </p:attrNameLst>
                                      </p:cBhvr>
                                      <p:to>
                                        <p:strVal val="solid"/>
                                      </p:to>
                                    </p:set>
                                  </p:childTnLst>
                                </p:cTn>
                              </p:par>
                              <p:par>
                                <p:cTn id="46"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47" dur="2000" fill="hold"/>
                                        <p:tgtEl>
                                          <p:spTgt spid="98397"/>
                                        </p:tgtEl>
                                        <p:attrNameLst>
                                          <p:attrName>style.color</p:attrName>
                                        </p:attrNameLst>
                                      </p:cBhvr>
                                      <p:by>
                                        <p:hsl h="10842353" s="0" l="0"/>
                                      </p:by>
                                    </p:animClr>
                                    <p:animClr clrSpc="hsl" dir="cw">
                                      <p:cBhvr>
                                        <p:cTn id="48" dur="2000" fill="hold"/>
                                        <p:tgtEl>
                                          <p:spTgt spid="98397"/>
                                        </p:tgtEl>
                                        <p:attrNameLst>
                                          <p:attrName>fillcolor</p:attrName>
                                        </p:attrNameLst>
                                      </p:cBhvr>
                                      <p:by>
                                        <p:hsl h="10842353" s="0" l="0"/>
                                      </p:by>
                                    </p:animClr>
                                    <p:animClr clrSpc="hsl" dir="cw">
                                      <p:cBhvr>
                                        <p:cTn id="49" dur="2000" fill="hold"/>
                                        <p:tgtEl>
                                          <p:spTgt spid="98397"/>
                                        </p:tgtEl>
                                        <p:attrNameLst>
                                          <p:attrName>stroke.color</p:attrName>
                                        </p:attrNameLst>
                                      </p:cBhvr>
                                      <p:by>
                                        <p:hsl h="10842353" s="0" l="0"/>
                                      </p:by>
                                    </p:animClr>
                                    <p:set>
                                      <p:cBhvr>
                                        <p:cTn id="50" dur="2000" fill="hold"/>
                                        <p:tgtEl>
                                          <p:spTgt spid="98397"/>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8401"/>
                                        </p:tgtEl>
                                        <p:attrNameLst>
                                          <p:attrName>style.visibility</p:attrName>
                                        </p:attrNameLst>
                                      </p:cBhvr>
                                      <p:to>
                                        <p:strVal val="visible"/>
                                      </p:to>
                                    </p:set>
                                    <p:animEffect transition="in" filter="blinds(horizontal)">
                                      <p:cBhvr>
                                        <p:cTn id="55" dur="500"/>
                                        <p:tgtEl>
                                          <p:spTgt spid="98401"/>
                                        </p:tgtEl>
                                      </p:cBhvr>
                                    </p:animEffect>
                                  </p:childTnLst>
                                </p:cTn>
                              </p:par>
                              <p:par>
                                <p:cTn id="56"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57" dur="2000" fill="hold"/>
                                        <p:tgtEl>
                                          <p:spTgt spid="98391"/>
                                        </p:tgtEl>
                                        <p:attrNameLst>
                                          <p:attrName>style.color</p:attrName>
                                        </p:attrNameLst>
                                      </p:cBhvr>
                                      <p:by>
                                        <p:hsl h="10842353" s="0" l="0"/>
                                      </p:by>
                                    </p:animClr>
                                    <p:animClr clrSpc="hsl" dir="cw">
                                      <p:cBhvr>
                                        <p:cTn id="58" dur="2000" fill="hold"/>
                                        <p:tgtEl>
                                          <p:spTgt spid="98391"/>
                                        </p:tgtEl>
                                        <p:attrNameLst>
                                          <p:attrName>fillcolor</p:attrName>
                                        </p:attrNameLst>
                                      </p:cBhvr>
                                      <p:by>
                                        <p:hsl h="10842353" s="0" l="0"/>
                                      </p:by>
                                    </p:animClr>
                                    <p:animClr clrSpc="hsl" dir="cw">
                                      <p:cBhvr>
                                        <p:cTn id="59" dur="2000" fill="hold"/>
                                        <p:tgtEl>
                                          <p:spTgt spid="98391"/>
                                        </p:tgtEl>
                                        <p:attrNameLst>
                                          <p:attrName>stroke.color</p:attrName>
                                        </p:attrNameLst>
                                      </p:cBhvr>
                                      <p:by>
                                        <p:hsl h="10842353" s="0" l="0"/>
                                      </p:by>
                                    </p:animClr>
                                    <p:set>
                                      <p:cBhvr>
                                        <p:cTn id="60" dur="2000" fill="hold"/>
                                        <p:tgtEl>
                                          <p:spTgt spid="98391"/>
                                        </p:tgtEl>
                                        <p:attrNameLst>
                                          <p:attrName>fill.type</p:attrName>
                                        </p:attrNameLst>
                                      </p:cBhvr>
                                      <p:to>
                                        <p:strVal val="solid"/>
                                      </p:to>
                                    </p:set>
                                  </p:childTnLst>
                                </p:cTn>
                              </p:par>
                              <p:par>
                                <p:cTn id="61"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62" dur="2000" fill="hold"/>
                                        <p:tgtEl>
                                          <p:spTgt spid="98393"/>
                                        </p:tgtEl>
                                        <p:attrNameLst>
                                          <p:attrName>style.color</p:attrName>
                                        </p:attrNameLst>
                                      </p:cBhvr>
                                      <p:by>
                                        <p:hsl h="10842353" s="0" l="0"/>
                                      </p:by>
                                    </p:animClr>
                                    <p:animClr clrSpc="hsl" dir="cw">
                                      <p:cBhvr>
                                        <p:cTn id="63" dur="2000" fill="hold"/>
                                        <p:tgtEl>
                                          <p:spTgt spid="98393"/>
                                        </p:tgtEl>
                                        <p:attrNameLst>
                                          <p:attrName>fillcolor</p:attrName>
                                        </p:attrNameLst>
                                      </p:cBhvr>
                                      <p:by>
                                        <p:hsl h="10842353" s="0" l="0"/>
                                      </p:by>
                                    </p:animClr>
                                    <p:animClr clrSpc="hsl" dir="cw">
                                      <p:cBhvr>
                                        <p:cTn id="64" dur="2000" fill="hold"/>
                                        <p:tgtEl>
                                          <p:spTgt spid="98393"/>
                                        </p:tgtEl>
                                        <p:attrNameLst>
                                          <p:attrName>stroke.color</p:attrName>
                                        </p:attrNameLst>
                                      </p:cBhvr>
                                      <p:by>
                                        <p:hsl h="10842353" s="0" l="0"/>
                                      </p:by>
                                    </p:animClr>
                                    <p:set>
                                      <p:cBhvr>
                                        <p:cTn id="65" dur="2000" fill="hold"/>
                                        <p:tgtEl>
                                          <p:spTgt spid="98393"/>
                                        </p:tgtEl>
                                        <p:attrNameLst>
                                          <p:attrName>fill.type</p:attrName>
                                        </p:attrNameLst>
                                      </p:cBhvr>
                                      <p:to>
                                        <p:strVal val="solid"/>
                                      </p:to>
                                    </p:set>
                                  </p:childTnLst>
                                </p:cTn>
                              </p:par>
                            </p:childTnLst>
                          </p:cTn>
                        </p:par>
                        <p:par>
                          <p:cTn id="66" fill="hold">
                            <p:stCondLst>
                              <p:cond delay="500"/>
                            </p:stCondLst>
                            <p:childTnLst>
                              <p:par>
                                <p:cTn id="67" presetID="16" presetClass="entr" presetSubtype="26" fill="hold" grpId="0" nodeType="afterEffect">
                                  <p:stCondLst>
                                    <p:cond delay="0"/>
                                  </p:stCondLst>
                                  <p:childTnLst>
                                    <p:set>
                                      <p:cBhvr>
                                        <p:cTn id="68" dur="1" fill="hold">
                                          <p:stCondLst>
                                            <p:cond delay="0"/>
                                          </p:stCondLst>
                                        </p:cTn>
                                        <p:tgtEl>
                                          <p:spTgt spid="98384"/>
                                        </p:tgtEl>
                                        <p:attrNameLst>
                                          <p:attrName>style.visibility</p:attrName>
                                        </p:attrNameLst>
                                      </p:cBhvr>
                                      <p:to>
                                        <p:strVal val="visible"/>
                                      </p:to>
                                    </p:set>
                                    <p:animEffect transition="in" filter="barn(inHorizontal)">
                                      <p:cBhvr>
                                        <p:cTn id="69" dur="500"/>
                                        <p:tgtEl>
                                          <p:spTgt spid="98384"/>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334"/>
                                        </p:tgtEl>
                                        <p:attrNameLst>
                                          <p:attrName>style.visibility</p:attrName>
                                        </p:attrNameLst>
                                      </p:cBhvr>
                                      <p:to>
                                        <p:strVal val="visible"/>
                                      </p:to>
                                    </p:set>
                                    <p:anim calcmode="lin" valueType="num">
                                      <p:cBhvr additive="base">
                                        <p:cTn id="74" dur="500" fill="hold"/>
                                        <p:tgtEl>
                                          <p:spTgt spid="12334"/>
                                        </p:tgtEl>
                                        <p:attrNameLst>
                                          <p:attrName>ppt_x</p:attrName>
                                        </p:attrNameLst>
                                      </p:cBhvr>
                                      <p:tavLst>
                                        <p:tav tm="0">
                                          <p:val>
                                            <p:strVal val="#ppt_x"/>
                                          </p:val>
                                        </p:tav>
                                        <p:tav tm="100000">
                                          <p:val>
                                            <p:strVal val="#ppt_x"/>
                                          </p:val>
                                        </p:tav>
                                      </p:tavLst>
                                    </p:anim>
                                    <p:anim calcmode="lin" valueType="num">
                                      <p:cBhvr additive="base">
                                        <p:cTn id="75" dur="500" fill="hold"/>
                                        <p:tgtEl>
                                          <p:spTgt spid="1233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4854"/>
                                        </p:tgtEl>
                                        <p:attrNameLst>
                                          <p:attrName>style.visibility</p:attrName>
                                        </p:attrNameLst>
                                      </p:cBhvr>
                                      <p:to>
                                        <p:strVal val="visible"/>
                                      </p:to>
                                    </p:set>
                                    <p:anim calcmode="lin" valueType="num">
                                      <p:cBhvr additive="base">
                                        <p:cTn id="80" dur="500" fill="hold"/>
                                        <p:tgtEl>
                                          <p:spTgt spid="34854"/>
                                        </p:tgtEl>
                                        <p:attrNameLst>
                                          <p:attrName>ppt_x</p:attrName>
                                        </p:attrNameLst>
                                      </p:cBhvr>
                                      <p:tavLst>
                                        <p:tav tm="0">
                                          <p:val>
                                            <p:strVal val="#ppt_x"/>
                                          </p:val>
                                        </p:tav>
                                        <p:tav tm="100000">
                                          <p:val>
                                            <p:strVal val="#ppt_x"/>
                                          </p:val>
                                        </p:tav>
                                      </p:tavLst>
                                    </p:anim>
                                    <p:anim calcmode="lin" valueType="num">
                                      <p:cBhvr additive="base">
                                        <p:cTn id="81" dur="500" fill="hold"/>
                                        <p:tgtEl>
                                          <p:spTgt spid="3485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xit" presetSubtype="26" fill="hold" grpId="1" nodeType="clickEffect">
                                  <p:stCondLst>
                                    <p:cond delay="0"/>
                                  </p:stCondLst>
                                  <p:childTnLst>
                                    <p:animEffect transition="out" filter="barn(inHorizontal)">
                                      <p:cBhvr>
                                        <p:cTn id="85" dur="500"/>
                                        <p:tgtEl>
                                          <p:spTgt spid="98384"/>
                                        </p:tgtEl>
                                      </p:cBhvr>
                                    </p:animEffect>
                                    <p:set>
                                      <p:cBhvr>
                                        <p:cTn id="86" dur="1" fill="hold">
                                          <p:stCondLst>
                                            <p:cond delay="499"/>
                                          </p:stCondLst>
                                        </p:cTn>
                                        <p:tgtEl>
                                          <p:spTgt spid="98384"/>
                                        </p:tgtEl>
                                        <p:attrNameLst>
                                          <p:attrName>style.visibility</p:attrName>
                                        </p:attrNameLst>
                                      </p:cBhvr>
                                      <p:to>
                                        <p:strVal val="hidden"/>
                                      </p:to>
                                    </p:set>
                                  </p:childTnLst>
                                </p:cTn>
                              </p:par>
                            </p:childTnLst>
                          </p:cTn>
                        </p:par>
                        <p:par>
                          <p:cTn id="87" fill="hold">
                            <p:stCondLst>
                              <p:cond delay="500"/>
                            </p:stCondLst>
                            <p:childTnLst>
                              <p:par>
                                <p:cTn id="88" presetID="16" presetClass="entr" presetSubtype="26" fill="hold" nodeType="afterEffect">
                                  <p:stCondLst>
                                    <p:cond delay="0"/>
                                  </p:stCondLst>
                                  <p:childTnLst>
                                    <p:set>
                                      <p:cBhvr>
                                        <p:cTn id="89" dur="1" fill="hold">
                                          <p:stCondLst>
                                            <p:cond delay="0"/>
                                          </p:stCondLst>
                                        </p:cTn>
                                        <p:tgtEl>
                                          <p:spTgt spid="98411"/>
                                        </p:tgtEl>
                                        <p:attrNameLst>
                                          <p:attrName>style.visibility</p:attrName>
                                        </p:attrNameLst>
                                      </p:cBhvr>
                                      <p:to>
                                        <p:strVal val="visible"/>
                                      </p:to>
                                    </p:set>
                                    <p:animEffect transition="in" filter="barn(inHorizontal)">
                                      <p:cBhvr>
                                        <p:cTn id="90" dur="500"/>
                                        <p:tgtEl>
                                          <p:spTgt spid="98411"/>
                                        </p:tgtEl>
                                      </p:cBhvr>
                                    </p:animEffect>
                                  </p:childTnLst>
                                </p:cTn>
                              </p:par>
                            </p:childTnLst>
                          </p:cTn>
                        </p:par>
                        <p:par>
                          <p:cTn id="91" fill="hold">
                            <p:stCondLst>
                              <p:cond delay="1000"/>
                            </p:stCondLst>
                            <p:childTnLst>
                              <p:par>
                                <p:cTn id="92" presetID="16" presetClass="entr" presetSubtype="26" fill="hold" nodeType="afterEffect">
                                  <p:stCondLst>
                                    <p:cond delay="0"/>
                                  </p:stCondLst>
                                  <p:childTnLst>
                                    <p:set>
                                      <p:cBhvr>
                                        <p:cTn id="93" dur="1" fill="hold">
                                          <p:stCondLst>
                                            <p:cond delay="0"/>
                                          </p:stCondLst>
                                        </p:cTn>
                                        <p:tgtEl>
                                          <p:spTgt spid="98410"/>
                                        </p:tgtEl>
                                        <p:attrNameLst>
                                          <p:attrName>style.visibility</p:attrName>
                                        </p:attrNameLst>
                                      </p:cBhvr>
                                      <p:to>
                                        <p:strVal val="visible"/>
                                      </p:to>
                                    </p:set>
                                    <p:animEffect transition="in" filter="barn(inHorizontal)">
                                      <p:cBhvr>
                                        <p:cTn id="94" dur="500"/>
                                        <p:tgtEl>
                                          <p:spTgt spid="98410"/>
                                        </p:tgtEl>
                                      </p:cBhvr>
                                    </p:animEffect>
                                  </p:childTnLst>
                                </p:cTn>
                              </p:par>
                            </p:childTnLst>
                          </p:cTn>
                        </p:par>
                        <p:par>
                          <p:cTn id="95" fill="hold">
                            <p:stCondLst>
                              <p:cond delay="1500"/>
                            </p:stCondLst>
                            <p:childTnLst>
                              <p:par>
                                <p:cTn id="96" presetID="16" presetClass="entr" presetSubtype="26" fill="hold" grpId="0" nodeType="afterEffect">
                                  <p:stCondLst>
                                    <p:cond delay="0"/>
                                  </p:stCondLst>
                                  <p:childTnLst>
                                    <p:set>
                                      <p:cBhvr>
                                        <p:cTn id="97" dur="1" fill="hold">
                                          <p:stCondLst>
                                            <p:cond delay="0"/>
                                          </p:stCondLst>
                                        </p:cTn>
                                        <p:tgtEl>
                                          <p:spTgt spid="98409"/>
                                        </p:tgtEl>
                                        <p:attrNameLst>
                                          <p:attrName>style.visibility</p:attrName>
                                        </p:attrNameLst>
                                      </p:cBhvr>
                                      <p:to>
                                        <p:strVal val="visible"/>
                                      </p:to>
                                    </p:set>
                                    <p:animEffect transition="in" filter="barn(inHorizontal)">
                                      <p:cBhvr>
                                        <p:cTn id="98" dur="500"/>
                                        <p:tgtEl>
                                          <p:spTgt spid="98409"/>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xit" presetSubtype="26" fill="hold" grpId="1" nodeType="clickEffect">
                                  <p:stCondLst>
                                    <p:cond delay="0"/>
                                  </p:stCondLst>
                                  <p:childTnLst>
                                    <p:animEffect transition="out" filter="barn(inHorizontal)">
                                      <p:cBhvr>
                                        <p:cTn id="102" dur="500"/>
                                        <p:tgtEl>
                                          <p:spTgt spid="98409"/>
                                        </p:tgtEl>
                                      </p:cBhvr>
                                    </p:animEffect>
                                    <p:set>
                                      <p:cBhvr>
                                        <p:cTn id="103" dur="1" fill="hold">
                                          <p:stCondLst>
                                            <p:cond delay="499"/>
                                          </p:stCondLst>
                                        </p:cTn>
                                        <p:tgtEl>
                                          <p:spTgt spid="98409"/>
                                        </p:tgtEl>
                                        <p:attrNameLst>
                                          <p:attrName>style.visibility</p:attrName>
                                        </p:attrNameLst>
                                      </p:cBhvr>
                                      <p:to>
                                        <p:strVal val="hidden"/>
                                      </p:to>
                                    </p:set>
                                  </p:childTnLst>
                                </p:cTn>
                              </p:par>
                            </p:childTnLst>
                          </p:cTn>
                        </p:par>
                        <p:par>
                          <p:cTn id="104" fill="hold">
                            <p:stCondLst>
                              <p:cond delay="500"/>
                            </p:stCondLst>
                            <p:childTnLst>
                              <p:par>
                                <p:cTn id="105" presetID="16" presetClass="entr" presetSubtype="26" fill="hold" nodeType="afterEffect">
                                  <p:stCondLst>
                                    <p:cond delay="0"/>
                                  </p:stCondLst>
                                  <p:childTnLst>
                                    <p:set>
                                      <p:cBhvr>
                                        <p:cTn id="106" dur="1" fill="hold">
                                          <p:stCondLst>
                                            <p:cond delay="0"/>
                                          </p:stCondLst>
                                        </p:cTn>
                                        <p:tgtEl>
                                          <p:spTgt spid="98412"/>
                                        </p:tgtEl>
                                        <p:attrNameLst>
                                          <p:attrName>style.visibility</p:attrName>
                                        </p:attrNameLst>
                                      </p:cBhvr>
                                      <p:to>
                                        <p:strVal val="visible"/>
                                      </p:to>
                                    </p:set>
                                    <p:animEffect transition="in" filter="barn(inHorizontal)">
                                      <p:cBhvr>
                                        <p:cTn id="107" dur="500"/>
                                        <p:tgtEl>
                                          <p:spTgt spid="98412"/>
                                        </p:tgtEl>
                                      </p:cBhvr>
                                    </p:animEffect>
                                  </p:childTnLst>
                                </p:cTn>
                              </p:par>
                              <p:par>
                                <p:cTn id="108" presetID="16" presetClass="entr" presetSubtype="26" fill="hold" nodeType="withEffect">
                                  <p:stCondLst>
                                    <p:cond delay="0"/>
                                  </p:stCondLst>
                                  <p:childTnLst>
                                    <p:set>
                                      <p:cBhvr>
                                        <p:cTn id="109" dur="1" fill="hold">
                                          <p:stCondLst>
                                            <p:cond delay="0"/>
                                          </p:stCondLst>
                                        </p:cTn>
                                        <p:tgtEl>
                                          <p:spTgt spid="98414"/>
                                        </p:tgtEl>
                                        <p:attrNameLst>
                                          <p:attrName>style.visibility</p:attrName>
                                        </p:attrNameLst>
                                      </p:cBhvr>
                                      <p:to>
                                        <p:strVal val="visible"/>
                                      </p:to>
                                    </p:set>
                                    <p:animEffect transition="in" filter="barn(inHorizontal)">
                                      <p:cBhvr>
                                        <p:cTn id="110" dur="500"/>
                                        <p:tgtEl>
                                          <p:spTgt spid="98414"/>
                                        </p:tgtEl>
                                      </p:cBhvr>
                                    </p:animEffect>
                                  </p:childTnLst>
                                </p:cTn>
                              </p:par>
                            </p:childTnLst>
                          </p:cTn>
                        </p:par>
                        <p:par>
                          <p:cTn id="111" fill="hold">
                            <p:stCondLst>
                              <p:cond delay="1000"/>
                            </p:stCondLst>
                            <p:childTnLst>
                              <p:par>
                                <p:cTn id="112" presetID="16" presetClass="entr" presetSubtype="26" fill="hold" grpId="0" nodeType="afterEffect">
                                  <p:stCondLst>
                                    <p:cond delay="0"/>
                                  </p:stCondLst>
                                  <p:childTnLst>
                                    <p:set>
                                      <p:cBhvr>
                                        <p:cTn id="113" dur="1" fill="hold">
                                          <p:stCondLst>
                                            <p:cond delay="0"/>
                                          </p:stCondLst>
                                        </p:cTn>
                                        <p:tgtEl>
                                          <p:spTgt spid="98413"/>
                                        </p:tgtEl>
                                        <p:attrNameLst>
                                          <p:attrName>style.visibility</p:attrName>
                                        </p:attrNameLst>
                                      </p:cBhvr>
                                      <p:to>
                                        <p:strVal val="visible"/>
                                      </p:to>
                                    </p:set>
                                    <p:animEffect transition="in" filter="barn(inHorizontal)">
                                      <p:cBhvr>
                                        <p:cTn id="114" dur="500"/>
                                        <p:tgtEl>
                                          <p:spTgt spid="9841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98408"/>
                                        </p:tgtEl>
                                        <p:attrNameLst>
                                          <p:attrName>style.visibility</p:attrName>
                                        </p:attrNameLst>
                                      </p:cBhvr>
                                      <p:to>
                                        <p:strVal val="visible"/>
                                      </p:to>
                                    </p:set>
                                    <p:animEffect transition="in" filter="blinds(horizontal)">
                                      <p:cBhvr>
                                        <p:cTn id="119" dur="500"/>
                                        <p:tgtEl>
                                          <p:spTgt spid="98408"/>
                                        </p:tgtEl>
                                      </p:cBhvr>
                                    </p:animEffect>
                                  </p:childTnLst>
                                </p:cTn>
                              </p:par>
                              <p:par>
                                <p:cTn id="120" presetID="27" presetClass="emph" presetSubtype="0" repeatCount="indefinite" fill="hold" grpId="0" nodeType="withEffect">
                                  <p:stCondLst>
                                    <p:cond delay="0"/>
                                  </p:stCondLst>
                                  <p:endCondLst>
                                    <p:cond evt="onNext" delay="0">
                                      <p:tgtEl>
                                        <p:sldTgt/>
                                      </p:tgtEl>
                                    </p:cond>
                                  </p:endCondLst>
                                  <p:childTnLst>
                                    <p:animClr clrSpc="rgb" dir="cw">
                                      <p:cBhvr override="childStyle">
                                        <p:cTn id="121" dur="1000" autoRev="1" fill="hold"/>
                                        <p:tgtEl>
                                          <p:spTgt spid="98378"/>
                                        </p:tgtEl>
                                        <p:attrNameLst>
                                          <p:attrName>style.color</p:attrName>
                                        </p:attrNameLst>
                                      </p:cBhvr>
                                      <p:to>
                                        <a:srgbClr val="FF6600"/>
                                      </p:to>
                                    </p:animClr>
                                    <p:animClr clrSpc="rgb" dir="cw">
                                      <p:cBhvr>
                                        <p:cTn id="122" dur="1000" autoRev="1" fill="hold"/>
                                        <p:tgtEl>
                                          <p:spTgt spid="98378"/>
                                        </p:tgtEl>
                                        <p:attrNameLst>
                                          <p:attrName>fillcolor</p:attrName>
                                        </p:attrNameLst>
                                      </p:cBhvr>
                                      <p:to>
                                        <a:srgbClr val="FF6600"/>
                                      </p:to>
                                    </p:animClr>
                                    <p:set>
                                      <p:cBhvr>
                                        <p:cTn id="123" dur="1000" autoRev="1" fill="hold"/>
                                        <p:tgtEl>
                                          <p:spTgt spid="98378"/>
                                        </p:tgtEl>
                                        <p:attrNameLst>
                                          <p:attrName>fill.type</p:attrName>
                                        </p:attrNameLst>
                                      </p:cBhvr>
                                      <p:to>
                                        <p:strVal val="solid"/>
                                      </p:to>
                                    </p:set>
                                    <p:set>
                                      <p:cBhvr>
                                        <p:cTn id="124" dur="1000" autoRev="1" fill="hold"/>
                                        <p:tgtEl>
                                          <p:spTgt spid="98378"/>
                                        </p:tgtEl>
                                        <p:attrNameLst>
                                          <p:attrName>fill.on</p:attrName>
                                        </p:attrNameLst>
                                      </p:cBhvr>
                                      <p:to>
                                        <p:strVal val="true"/>
                                      </p:to>
                                    </p:se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1"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fade">
                                      <p:cBhvr>
                                        <p:cTn id="129" dur="1000"/>
                                        <p:tgtEl>
                                          <p:spTgt spid="53"/>
                                        </p:tgtEl>
                                      </p:cBhvr>
                                    </p:animEffect>
                                    <p:anim calcmode="lin" valueType="num">
                                      <p:cBhvr>
                                        <p:cTn id="130" dur="1000" fill="hold"/>
                                        <p:tgtEl>
                                          <p:spTgt spid="53"/>
                                        </p:tgtEl>
                                        <p:attrNameLst>
                                          <p:attrName>ppt_x</p:attrName>
                                        </p:attrNameLst>
                                      </p:cBhvr>
                                      <p:tavLst>
                                        <p:tav tm="0">
                                          <p:val>
                                            <p:strVal val="#ppt_x"/>
                                          </p:val>
                                        </p:tav>
                                        <p:tav tm="100000">
                                          <p:val>
                                            <p:strVal val="#ppt_x"/>
                                          </p:val>
                                        </p:tav>
                                      </p:tavLst>
                                    </p:anim>
                                    <p:anim calcmode="lin" valueType="num">
                                      <p:cBhvr>
                                        <p:cTn id="1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78" grpId="0" animBg="1"/>
      <p:bldP spid="98384" grpId="0" animBg="1"/>
      <p:bldP spid="98384" grpId="1" animBg="1"/>
      <p:bldP spid="98391" grpId="0"/>
      <p:bldP spid="98392" grpId="0" animBg="1"/>
      <p:bldP spid="98393" grpId="0"/>
      <p:bldP spid="98396" grpId="0"/>
      <p:bldP spid="98396" grpId="1"/>
      <p:bldP spid="98396" grpId="2"/>
      <p:bldP spid="98397" grpId="0"/>
      <p:bldP spid="98398" grpId="0"/>
      <p:bldP spid="98399" grpId="0"/>
      <p:bldP spid="98400" grpId="0"/>
      <p:bldP spid="98401" grpId="0"/>
      <p:bldP spid="98408" grpId="0"/>
      <p:bldP spid="98409" grpId="0" animBg="1"/>
      <p:bldP spid="98409" grpId="1" animBg="1"/>
      <p:bldP spid="98413" grpId="0"/>
      <p:bldP spid="98421" grpId="0"/>
      <p:bldP spid="12334" grpId="0"/>
      <p:bldP spid="53" grpId="0"/>
      <p:bldP spid="5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p:nvPr/>
        </p:nvSpPr>
        <p:spPr>
          <a:xfrm>
            <a:off x="1371600" y="795338"/>
            <a:ext cx="4876800" cy="461962"/>
          </a:xfrm>
          <a:prstGeom prst="rect">
            <a:avLst/>
          </a:prstGeom>
          <a:noFill/>
          <a:ln w="9525">
            <a:noFill/>
          </a:ln>
        </p:spPr>
        <p:txBody>
          <a:bodyPr>
            <a:spAutoFit/>
          </a:bodyPr>
          <a:lstStyle/>
          <a:p>
            <a:pPr algn="just" eaLnBrk="1" hangingPunct="1">
              <a:spcBef>
                <a:spcPct val="50000"/>
              </a:spcBef>
            </a:pPr>
            <a:r>
              <a:rPr lang="en-US" altLang="en-US" sz="2400" b="1" dirty="0">
                <a:solidFill>
                  <a:srgbClr val="FF0000"/>
                </a:solidFill>
                <a:latin typeface="Times New Roman" panose="02020603050405020304" pitchFamily="18" charset="0"/>
              </a:rPr>
              <a:t>I. Hiện tượng khúc xạ ánh sáng</a:t>
            </a:r>
            <a:endParaRPr lang="en-US" altLang="en-US" sz="2800" b="1" dirty="0">
              <a:solidFill>
                <a:srgbClr val="FF0000"/>
              </a:solidFill>
              <a:latin typeface="Times New Roman" panose="02020603050405020304" pitchFamily="18" charset="0"/>
            </a:endParaRPr>
          </a:p>
        </p:txBody>
      </p:sp>
      <p:sp>
        <p:nvSpPr>
          <p:cNvPr id="10" name="Text Box 3"/>
          <p:cNvSpPr txBox="1"/>
          <p:nvPr/>
        </p:nvSpPr>
        <p:spPr>
          <a:xfrm>
            <a:off x="1576388" y="1241425"/>
            <a:ext cx="2995612" cy="461963"/>
          </a:xfrm>
          <a:prstGeom prst="rect">
            <a:avLst/>
          </a:prstGeom>
          <a:noFill/>
          <a:ln w="9525">
            <a:noFill/>
          </a:ln>
        </p:spPr>
        <p:txBody>
          <a:bodyPr>
            <a:spAutoFit/>
          </a:bodyPr>
          <a:lstStyle/>
          <a:p>
            <a:pPr eaLnBrk="1" hangingPunct="1">
              <a:spcBef>
                <a:spcPct val="50000"/>
              </a:spcBef>
              <a:buNone/>
            </a:pPr>
            <a:r>
              <a:rPr sz="2400" b="1" dirty="0">
                <a:solidFill>
                  <a:srgbClr val="006600"/>
                </a:solidFill>
                <a:latin typeface="Calibri" panose="020F0502020204030204" pitchFamily="34" charset="0"/>
              </a:rPr>
              <a:t>4. Thí nghiệm</a:t>
            </a:r>
          </a:p>
        </p:txBody>
      </p:sp>
      <p:sp>
        <p:nvSpPr>
          <p:cNvPr id="11" name="TextBox 11"/>
          <p:cNvSpPr txBox="1"/>
          <p:nvPr/>
        </p:nvSpPr>
        <p:spPr>
          <a:xfrm>
            <a:off x="1465263" y="1703388"/>
            <a:ext cx="6840537" cy="830262"/>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Quan sát đ</a:t>
            </a:r>
            <a:r>
              <a:rPr lang="vi-VN" altLang="en-US" sz="2400" dirty="0">
                <a:latin typeface="Times New Roman" panose="02020603050405020304" pitchFamily="18" charset="0"/>
              </a:rPr>
              <a:t>ư</a:t>
            </a:r>
            <a:r>
              <a:rPr lang="en-US" altLang="en-US" sz="2400" dirty="0">
                <a:latin typeface="Times New Roman" panose="02020603050405020304" pitchFamily="18" charset="0"/>
              </a:rPr>
              <a:t>ờng truyền của một tia sáng từ không khí sang n</a:t>
            </a:r>
            <a:r>
              <a:rPr lang="vi-VN" altLang="en-US" sz="2400" dirty="0">
                <a:latin typeface="Times New Roman" panose="02020603050405020304" pitchFamily="18" charset="0"/>
              </a:rPr>
              <a:t>ư</a:t>
            </a:r>
            <a:r>
              <a:rPr lang="en-US" altLang="en-US" sz="2400" dirty="0">
                <a:latin typeface="Times New Roman" panose="02020603050405020304" pitchFamily="18" charset="0"/>
              </a:rPr>
              <a:t>ớc.</a:t>
            </a:r>
          </a:p>
        </p:txBody>
      </p:sp>
      <p:sp>
        <p:nvSpPr>
          <p:cNvPr id="20485" name="Rectangle 2" descr="Water droplets"/>
          <p:cNvSpPr/>
          <p:nvPr/>
        </p:nvSpPr>
        <p:spPr>
          <a:xfrm>
            <a:off x="0" y="117475"/>
            <a:ext cx="9144000" cy="536575"/>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72"/>
          <p:cNvSpPr/>
          <p:nvPr/>
        </p:nvSpPr>
        <p:spPr>
          <a:xfrm flipV="1">
            <a:off x="631825" y="1244600"/>
            <a:ext cx="4387850" cy="46038"/>
          </a:xfrm>
          <a:prstGeom prst="line">
            <a:avLst/>
          </a:prstGeom>
          <a:ln w="12700" cap="flat" cmpd="sng">
            <a:solidFill>
              <a:schemeClr val="tx1"/>
            </a:solidFill>
            <a:prstDash val="solid"/>
            <a:headEnd type="none" w="med" len="med"/>
            <a:tailEnd type="none" w="med" len="med"/>
          </a:ln>
        </p:spPr>
      </p:sp>
      <p:sp>
        <p:nvSpPr>
          <p:cNvPr id="22531" name="Oval 136"/>
          <p:cNvSpPr>
            <a:spLocks noTextEdit="1"/>
          </p:cNvSpPr>
          <p:nvPr/>
        </p:nvSpPr>
        <p:spPr>
          <a:xfrm>
            <a:off x="2430463" y="768350"/>
            <a:ext cx="1543050" cy="68580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22532" name="Slide Number Placeholder 2"/>
          <p:cNvSpPr txBox="1">
            <a:spLocks noGrp="1"/>
          </p:cNvSpPr>
          <p:nvPr>
            <p:ph type="sldNum" sz="quarter" idx="12"/>
          </p:nvPr>
        </p:nvSpPr>
        <p:spPr>
          <a:xfrm>
            <a:off x="6805613" y="6286500"/>
            <a:ext cx="2133600" cy="476250"/>
          </a:xfrm>
          <a:noFill/>
          <a:ln>
            <a:noFill/>
          </a:ln>
        </p:spPr>
        <p:txBody>
          <a:bodyPr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a:fld id="{9A0DB2DC-4C9A-4742-B13C-FB6460FD3503}" type="slidenum">
              <a:rPr lang="en-US" altLang="en-US" sz="1400" dirty="0">
                <a:latin typeface="Times New Roman" panose="02020603050405020304" pitchFamily="18" charset="0"/>
              </a:rPr>
              <a:t>12</a:t>
            </a:fld>
            <a:endParaRPr lang="en-US" altLang="en-US" sz="1400" dirty="0">
              <a:latin typeface="Times New Roman" panose="02020603050405020304" pitchFamily="18" charset="0"/>
            </a:endParaRPr>
          </a:p>
        </p:txBody>
      </p:sp>
      <p:sp>
        <p:nvSpPr>
          <p:cNvPr id="22533" name="Rectangle 70"/>
          <p:cNvSpPr/>
          <p:nvPr/>
        </p:nvSpPr>
        <p:spPr>
          <a:xfrm>
            <a:off x="973138" y="3752850"/>
            <a:ext cx="4386262" cy="2538413"/>
          </a:xfrm>
          <a:prstGeom prst="rect">
            <a:avLst/>
          </a:prstGeom>
          <a:solidFill>
            <a:schemeClr val="bg1">
              <a:alpha val="61176"/>
            </a:schemeClr>
          </a:solidFill>
          <a:ln w="9525" cap="flat" cmpd="sng">
            <a:prstDash val="solid"/>
            <a:miter/>
            <a:headEnd type="none" w="med" len="med"/>
            <a:tailEnd type="none" w="med" len="med"/>
          </a:ln>
          <a:scene3d>
            <a:camera prst="legacyObliqueTopLeft">
              <a:rot lat="0" lon="0" rev="0"/>
            </a:camera>
            <a:lightRig rig="legacyFlat2" dir="t"/>
          </a:scene3d>
          <a:sp3d extrusionH="1243000" prstMaterial="legacyMatte">
            <a:bevelT w="13500" h="13500" prst="angle"/>
            <a:bevelB w="13500" h="13500" prst="angle"/>
            <a:extrusionClr>
              <a:srgbClr val="CCECFF"/>
            </a:extrusionClr>
          </a:sp3d>
        </p:spPr>
        <p:txBody>
          <a:bodyPr wrap="none" anchor="ctr" anchorCtr="0">
            <a:flatTx/>
          </a:bodyPr>
          <a:lstStyle/>
          <a:p>
            <a:pPr eaLnBrk="1" hangingPunct="1"/>
            <a:endParaRPr lang="en-US" altLang="en-US" sz="3200" b="1" dirty="0">
              <a:latin typeface="VNI-Top" pitchFamily="2" charset="0"/>
            </a:endParaRPr>
          </a:p>
        </p:txBody>
      </p:sp>
      <p:sp>
        <p:nvSpPr>
          <p:cNvPr id="22534" name="Line 73"/>
          <p:cNvSpPr/>
          <p:nvPr/>
        </p:nvSpPr>
        <p:spPr>
          <a:xfrm>
            <a:off x="4997450" y="1265238"/>
            <a:ext cx="341313" cy="561975"/>
          </a:xfrm>
          <a:prstGeom prst="line">
            <a:avLst/>
          </a:prstGeom>
          <a:ln w="28575" cap="flat" cmpd="sng">
            <a:solidFill>
              <a:schemeClr val="tx1"/>
            </a:solidFill>
            <a:prstDash val="solid"/>
            <a:headEnd type="none" w="med" len="med"/>
            <a:tailEnd type="none" w="med" len="med"/>
          </a:ln>
        </p:spPr>
      </p:sp>
      <p:sp>
        <p:nvSpPr>
          <p:cNvPr id="22535" name="Line 75"/>
          <p:cNvSpPr/>
          <p:nvPr/>
        </p:nvSpPr>
        <p:spPr>
          <a:xfrm>
            <a:off x="630238" y="1292225"/>
            <a:ext cx="0" cy="4541838"/>
          </a:xfrm>
          <a:prstGeom prst="line">
            <a:avLst/>
          </a:prstGeom>
          <a:ln w="19050" cap="flat" cmpd="sng">
            <a:solidFill>
              <a:schemeClr val="tx1"/>
            </a:solidFill>
            <a:prstDash val="solid"/>
            <a:headEnd type="none" w="med" len="med"/>
            <a:tailEnd type="none" w="med" len="med"/>
          </a:ln>
        </p:spPr>
      </p:sp>
      <p:sp>
        <p:nvSpPr>
          <p:cNvPr id="22536" name="Line 76"/>
          <p:cNvSpPr/>
          <p:nvPr/>
        </p:nvSpPr>
        <p:spPr>
          <a:xfrm>
            <a:off x="641350" y="1323975"/>
            <a:ext cx="341313" cy="457200"/>
          </a:xfrm>
          <a:prstGeom prst="line">
            <a:avLst/>
          </a:prstGeom>
          <a:ln w="28575" cap="flat" cmpd="sng">
            <a:solidFill>
              <a:schemeClr val="tx1"/>
            </a:solidFill>
            <a:prstDash val="solid"/>
            <a:headEnd type="none" w="med" len="med"/>
            <a:tailEnd type="none" w="med" len="med"/>
          </a:ln>
        </p:spPr>
      </p:sp>
      <p:sp>
        <p:nvSpPr>
          <p:cNvPr id="22537" name="Line 77"/>
          <p:cNvSpPr/>
          <p:nvPr/>
        </p:nvSpPr>
        <p:spPr>
          <a:xfrm>
            <a:off x="631825" y="5834063"/>
            <a:ext cx="339725" cy="457200"/>
          </a:xfrm>
          <a:prstGeom prst="line">
            <a:avLst/>
          </a:prstGeom>
          <a:ln w="28575" cap="flat" cmpd="sng">
            <a:solidFill>
              <a:schemeClr val="tx1"/>
            </a:solidFill>
            <a:prstDash val="solid"/>
            <a:headEnd type="none" w="med" len="med"/>
            <a:tailEnd type="none" w="med" len="med"/>
          </a:ln>
        </p:spPr>
      </p:sp>
      <p:sp>
        <p:nvSpPr>
          <p:cNvPr id="22538" name="Line 81"/>
          <p:cNvSpPr/>
          <p:nvPr/>
        </p:nvSpPr>
        <p:spPr>
          <a:xfrm>
            <a:off x="973138" y="1749425"/>
            <a:ext cx="4386262" cy="46038"/>
          </a:xfrm>
          <a:prstGeom prst="line">
            <a:avLst/>
          </a:prstGeom>
          <a:ln w="12700" cap="flat" cmpd="sng">
            <a:solidFill>
              <a:schemeClr val="tx1"/>
            </a:solidFill>
            <a:prstDash val="solid"/>
            <a:headEnd type="none" w="med" len="med"/>
            <a:tailEnd type="none" w="med" len="med"/>
          </a:ln>
        </p:spPr>
      </p:sp>
      <p:sp>
        <p:nvSpPr>
          <p:cNvPr id="22539" name="Line 84"/>
          <p:cNvSpPr/>
          <p:nvPr/>
        </p:nvSpPr>
        <p:spPr>
          <a:xfrm>
            <a:off x="973138" y="6245225"/>
            <a:ext cx="4386262" cy="46038"/>
          </a:xfrm>
          <a:prstGeom prst="line">
            <a:avLst/>
          </a:prstGeom>
          <a:ln w="38100" cap="flat" cmpd="sng">
            <a:solidFill>
              <a:schemeClr val="tx1"/>
            </a:solidFill>
            <a:prstDash val="solid"/>
            <a:headEnd type="none" w="med" len="med"/>
            <a:tailEnd type="none" w="med" len="med"/>
          </a:ln>
        </p:spPr>
      </p:sp>
      <p:sp>
        <p:nvSpPr>
          <p:cNvPr id="22540" name="Line 85"/>
          <p:cNvSpPr/>
          <p:nvPr/>
        </p:nvSpPr>
        <p:spPr>
          <a:xfrm>
            <a:off x="973138" y="1749425"/>
            <a:ext cx="0" cy="4541838"/>
          </a:xfrm>
          <a:prstGeom prst="line">
            <a:avLst/>
          </a:prstGeom>
          <a:ln w="38100" cap="flat" cmpd="sng">
            <a:solidFill>
              <a:schemeClr val="tx1"/>
            </a:solidFill>
            <a:prstDash val="solid"/>
            <a:headEnd type="none" w="med" len="med"/>
            <a:tailEnd type="none" w="med" len="med"/>
          </a:ln>
        </p:spPr>
      </p:sp>
      <p:sp>
        <p:nvSpPr>
          <p:cNvPr id="22541" name="Line 86"/>
          <p:cNvSpPr/>
          <p:nvPr/>
        </p:nvSpPr>
        <p:spPr>
          <a:xfrm>
            <a:off x="5316538" y="1825625"/>
            <a:ext cx="42862" cy="4465638"/>
          </a:xfrm>
          <a:prstGeom prst="line">
            <a:avLst/>
          </a:prstGeom>
          <a:ln w="38100" cap="flat" cmpd="sng">
            <a:solidFill>
              <a:schemeClr val="tx1"/>
            </a:solidFill>
            <a:prstDash val="solid"/>
            <a:headEnd type="none" w="med" len="med"/>
            <a:tailEnd type="none" w="med" len="med"/>
          </a:ln>
        </p:spPr>
      </p:sp>
      <p:sp>
        <p:nvSpPr>
          <p:cNvPr id="22542" name="Text Box 87"/>
          <p:cNvSpPr txBox="1"/>
          <p:nvPr/>
        </p:nvSpPr>
        <p:spPr>
          <a:xfrm>
            <a:off x="3032125" y="415925"/>
            <a:ext cx="342900"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22543" name="Text Box 89"/>
          <p:cNvSpPr txBox="1"/>
          <p:nvPr/>
        </p:nvSpPr>
        <p:spPr>
          <a:xfrm>
            <a:off x="3033713" y="6292850"/>
            <a:ext cx="455612" cy="1077913"/>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22544" name="Text Box 90"/>
          <p:cNvSpPr txBox="1"/>
          <p:nvPr/>
        </p:nvSpPr>
        <p:spPr>
          <a:xfrm>
            <a:off x="915988" y="3321050"/>
            <a:ext cx="342900"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P</a:t>
            </a:r>
          </a:p>
        </p:txBody>
      </p:sp>
      <p:sp>
        <p:nvSpPr>
          <p:cNvPr id="22545" name="Text Box 91"/>
          <p:cNvSpPr txBox="1"/>
          <p:nvPr/>
        </p:nvSpPr>
        <p:spPr>
          <a:xfrm>
            <a:off x="5086350" y="3292475"/>
            <a:ext cx="341313"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Q</a:t>
            </a:r>
          </a:p>
        </p:txBody>
      </p:sp>
      <p:sp>
        <p:nvSpPr>
          <p:cNvPr id="22546" name="Text Box 92"/>
          <p:cNvSpPr txBox="1"/>
          <p:nvPr/>
        </p:nvSpPr>
        <p:spPr>
          <a:xfrm>
            <a:off x="3194050" y="3073400"/>
            <a:ext cx="342900" cy="584200"/>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I</a:t>
            </a:r>
          </a:p>
        </p:txBody>
      </p:sp>
      <p:grpSp>
        <p:nvGrpSpPr>
          <p:cNvPr id="22547" name="Group 12"/>
          <p:cNvGrpSpPr/>
          <p:nvPr/>
        </p:nvGrpSpPr>
        <p:grpSpPr>
          <a:xfrm>
            <a:off x="914400" y="1295400"/>
            <a:ext cx="4495800" cy="4913313"/>
            <a:chOff x="1746" y="709"/>
            <a:chExt cx="3221" cy="3239"/>
          </a:xfrm>
        </p:grpSpPr>
        <p:sp>
          <p:nvSpPr>
            <p:cNvPr id="22583" name="Oval 13"/>
            <p:cNvSpPr/>
            <p:nvPr/>
          </p:nvSpPr>
          <p:spPr>
            <a:xfrm>
              <a:off x="1746" y="713"/>
              <a:ext cx="3216" cy="3216"/>
            </a:xfrm>
            <a:prstGeom prst="ellipse">
              <a:avLst/>
            </a:prstGeom>
            <a:noFill/>
            <a:ln w="28575" cap="flat" cmpd="sng">
              <a:solidFill>
                <a:srgbClr val="1F9D73"/>
              </a:solidFill>
              <a:prstDash val="solid"/>
              <a:headEnd type="none" w="med" len="med"/>
              <a:tailEnd type="none" w="med" len="med"/>
            </a:ln>
          </p:spPr>
          <p:txBody>
            <a:bodyPr wrap="none" anchor="ctr" anchorCtr="0"/>
            <a:lstStyle/>
            <a:p>
              <a:pPr eaLnBrk="1" hangingPunct="1"/>
              <a:endParaRPr lang="en-US" altLang="en-US" sz="2000" dirty="0">
                <a:latin typeface="Times New Roman" panose="02020603050405020304" pitchFamily="18" charset="0"/>
              </a:endParaRPr>
            </a:p>
          </p:txBody>
        </p:sp>
        <p:sp>
          <p:nvSpPr>
            <p:cNvPr id="22584" name="Line 14"/>
            <p:cNvSpPr/>
            <p:nvPr/>
          </p:nvSpPr>
          <p:spPr>
            <a:xfrm rot="-406751">
              <a:off x="2807" y="828"/>
              <a:ext cx="12" cy="48"/>
            </a:xfrm>
            <a:prstGeom prst="line">
              <a:avLst/>
            </a:prstGeom>
            <a:ln w="19050" cap="flat" cmpd="sng">
              <a:solidFill>
                <a:srgbClr val="1F9D73"/>
              </a:solidFill>
              <a:prstDash val="solid"/>
              <a:headEnd type="none" w="med" len="med"/>
              <a:tailEnd type="none" w="med" len="med"/>
            </a:ln>
          </p:spPr>
        </p:sp>
        <p:sp>
          <p:nvSpPr>
            <p:cNvPr id="22585" name="Line 15"/>
            <p:cNvSpPr/>
            <p:nvPr/>
          </p:nvSpPr>
          <p:spPr>
            <a:xfrm>
              <a:off x="3071" y="756"/>
              <a:ext cx="12" cy="48"/>
            </a:xfrm>
            <a:prstGeom prst="line">
              <a:avLst/>
            </a:prstGeom>
            <a:ln w="19050" cap="flat" cmpd="sng">
              <a:solidFill>
                <a:srgbClr val="1F9D73"/>
              </a:solidFill>
              <a:prstDash val="solid"/>
              <a:headEnd type="none" w="med" len="med"/>
              <a:tailEnd type="none" w="med" len="med"/>
            </a:ln>
          </p:spPr>
        </p:sp>
        <p:sp>
          <p:nvSpPr>
            <p:cNvPr id="22586" name="Line 16"/>
            <p:cNvSpPr/>
            <p:nvPr/>
          </p:nvSpPr>
          <p:spPr>
            <a:xfrm rot="-816584">
              <a:off x="2555" y="948"/>
              <a:ext cx="12" cy="48"/>
            </a:xfrm>
            <a:prstGeom prst="line">
              <a:avLst/>
            </a:prstGeom>
            <a:ln w="19050" cap="flat" cmpd="sng">
              <a:solidFill>
                <a:srgbClr val="1F9D73"/>
              </a:solidFill>
              <a:prstDash val="solid"/>
              <a:headEnd type="none" w="med" len="med"/>
              <a:tailEnd type="none" w="med" len="med"/>
            </a:ln>
          </p:spPr>
        </p:sp>
        <p:sp>
          <p:nvSpPr>
            <p:cNvPr id="22587" name="Line 17"/>
            <p:cNvSpPr/>
            <p:nvPr/>
          </p:nvSpPr>
          <p:spPr>
            <a:xfrm rot="-1655838">
              <a:off x="2339" y="1104"/>
              <a:ext cx="12" cy="48"/>
            </a:xfrm>
            <a:prstGeom prst="line">
              <a:avLst/>
            </a:prstGeom>
            <a:ln w="19050" cap="flat" cmpd="sng">
              <a:solidFill>
                <a:srgbClr val="1F9D73"/>
              </a:solidFill>
              <a:prstDash val="solid"/>
              <a:headEnd type="none" w="med" len="med"/>
              <a:tailEnd type="none" w="med" len="med"/>
            </a:ln>
          </p:spPr>
        </p:sp>
        <p:sp>
          <p:nvSpPr>
            <p:cNvPr id="22588" name="Line 18"/>
            <p:cNvSpPr/>
            <p:nvPr/>
          </p:nvSpPr>
          <p:spPr>
            <a:xfrm rot="-2472423">
              <a:off x="2147" y="1296"/>
              <a:ext cx="12" cy="48"/>
            </a:xfrm>
            <a:prstGeom prst="line">
              <a:avLst/>
            </a:prstGeom>
            <a:ln w="19050" cap="flat" cmpd="sng">
              <a:solidFill>
                <a:srgbClr val="1F9D73"/>
              </a:solidFill>
              <a:prstDash val="solid"/>
              <a:headEnd type="none" w="med" len="med"/>
              <a:tailEnd type="none" w="med" len="med"/>
            </a:ln>
          </p:spPr>
        </p:sp>
        <p:sp>
          <p:nvSpPr>
            <p:cNvPr id="22589" name="Line 19"/>
            <p:cNvSpPr/>
            <p:nvPr/>
          </p:nvSpPr>
          <p:spPr>
            <a:xfrm rot="-3045148">
              <a:off x="1979" y="1536"/>
              <a:ext cx="12" cy="48"/>
            </a:xfrm>
            <a:prstGeom prst="line">
              <a:avLst/>
            </a:prstGeom>
            <a:ln w="19050" cap="flat" cmpd="sng">
              <a:solidFill>
                <a:srgbClr val="1F9D73"/>
              </a:solidFill>
              <a:prstDash val="solid"/>
              <a:headEnd type="none" w="med" len="med"/>
              <a:tailEnd type="none" w="med" len="med"/>
            </a:ln>
          </p:spPr>
        </p:sp>
        <p:sp>
          <p:nvSpPr>
            <p:cNvPr id="22590" name="Line 20"/>
            <p:cNvSpPr/>
            <p:nvPr/>
          </p:nvSpPr>
          <p:spPr>
            <a:xfrm rot="-3680573">
              <a:off x="1871" y="1788"/>
              <a:ext cx="12" cy="48"/>
            </a:xfrm>
            <a:prstGeom prst="line">
              <a:avLst/>
            </a:prstGeom>
            <a:ln w="19050" cap="flat" cmpd="sng">
              <a:solidFill>
                <a:srgbClr val="1F9D73"/>
              </a:solidFill>
              <a:prstDash val="solid"/>
              <a:headEnd type="none" w="med" len="med"/>
              <a:tailEnd type="none" w="med" len="med"/>
            </a:ln>
          </p:spPr>
        </p:sp>
        <p:sp>
          <p:nvSpPr>
            <p:cNvPr id="22591" name="Line 21"/>
            <p:cNvSpPr/>
            <p:nvPr/>
          </p:nvSpPr>
          <p:spPr>
            <a:xfrm rot="-3715651">
              <a:off x="1799" y="2040"/>
              <a:ext cx="12" cy="48"/>
            </a:xfrm>
            <a:prstGeom prst="line">
              <a:avLst/>
            </a:prstGeom>
            <a:ln w="19050" cap="flat" cmpd="sng">
              <a:solidFill>
                <a:srgbClr val="1F9D73"/>
              </a:solidFill>
              <a:prstDash val="solid"/>
              <a:headEnd type="none" w="med" len="med"/>
              <a:tailEnd type="none" w="med" len="med"/>
            </a:ln>
          </p:spPr>
        </p:sp>
        <p:sp>
          <p:nvSpPr>
            <p:cNvPr id="22592" name="Line 22"/>
            <p:cNvSpPr/>
            <p:nvPr/>
          </p:nvSpPr>
          <p:spPr>
            <a:xfrm>
              <a:off x="3851" y="3792"/>
              <a:ext cx="12" cy="48"/>
            </a:xfrm>
            <a:prstGeom prst="line">
              <a:avLst/>
            </a:prstGeom>
            <a:ln w="19050" cap="flat" cmpd="sng">
              <a:solidFill>
                <a:srgbClr val="1F9D73"/>
              </a:solidFill>
              <a:prstDash val="solid"/>
              <a:headEnd type="none" w="med" len="med"/>
              <a:tailEnd type="none" w="med" len="med"/>
            </a:ln>
          </p:spPr>
        </p:sp>
        <p:sp>
          <p:nvSpPr>
            <p:cNvPr id="22593" name="Line 23"/>
            <p:cNvSpPr/>
            <p:nvPr/>
          </p:nvSpPr>
          <p:spPr>
            <a:xfrm rot="-816522">
              <a:off x="4127" y="3684"/>
              <a:ext cx="12" cy="48"/>
            </a:xfrm>
            <a:prstGeom prst="line">
              <a:avLst/>
            </a:prstGeom>
            <a:ln w="19050" cap="flat" cmpd="sng">
              <a:solidFill>
                <a:srgbClr val="1F9D73"/>
              </a:solidFill>
              <a:prstDash val="solid"/>
              <a:headEnd type="none" w="med" len="med"/>
              <a:tailEnd type="none" w="med" len="med"/>
            </a:ln>
          </p:spPr>
        </p:sp>
        <p:sp>
          <p:nvSpPr>
            <p:cNvPr id="22594" name="Line 24"/>
            <p:cNvSpPr/>
            <p:nvPr/>
          </p:nvSpPr>
          <p:spPr>
            <a:xfrm rot="-1090955">
              <a:off x="4343" y="3528"/>
              <a:ext cx="12" cy="48"/>
            </a:xfrm>
            <a:prstGeom prst="line">
              <a:avLst/>
            </a:prstGeom>
            <a:ln w="19050" cap="flat" cmpd="sng">
              <a:solidFill>
                <a:srgbClr val="1F9D73"/>
              </a:solidFill>
              <a:prstDash val="solid"/>
              <a:headEnd type="none" w="med" len="med"/>
              <a:tailEnd type="none" w="med" len="med"/>
            </a:ln>
          </p:spPr>
        </p:sp>
        <p:sp>
          <p:nvSpPr>
            <p:cNvPr id="22595" name="Line 25"/>
            <p:cNvSpPr/>
            <p:nvPr/>
          </p:nvSpPr>
          <p:spPr>
            <a:xfrm rot="-2139825">
              <a:off x="4547" y="3324"/>
              <a:ext cx="12" cy="48"/>
            </a:xfrm>
            <a:prstGeom prst="line">
              <a:avLst/>
            </a:prstGeom>
            <a:ln w="19050" cap="flat" cmpd="sng">
              <a:solidFill>
                <a:srgbClr val="1F9D73"/>
              </a:solidFill>
              <a:prstDash val="solid"/>
              <a:headEnd type="none" w="med" len="med"/>
              <a:tailEnd type="none" w="med" len="med"/>
            </a:ln>
          </p:spPr>
        </p:sp>
        <p:sp>
          <p:nvSpPr>
            <p:cNvPr id="22596" name="Line 26"/>
            <p:cNvSpPr/>
            <p:nvPr/>
          </p:nvSpPr>
          <p:spPr>
            <a:xfrm rot="-2268153">
              <a:off x="4715" y="3084"/>
              <a:ext cx="12" cy="48"/>
            </a:xfrm>
            <a:prstGeom prst="line">
              <a:avLst/>
            </a:prstGeom>
            <a:ln w="19050" cap="flat" cmpd="sng">
              <a:solidFill>
                <a:srgbClr val="1F9D73"/>
              </a:solidFill>
              <a:prstDash val="solid"/>
              <a:headEnd type="none" w="med" len="med"/>
              <a:tailEnd type="none" w="med" len="med"/>
            </a:ln>
          </p:spPr>
        </p:sp>
        <p:sp>
          <p:nvSpPr>
            <p:cNvPr id="22597" name="Line 27"/>
            <p:cNvSpPr/>
            <p:nvPr/>
          </p:nvSpPr>
          <p:spPr>
            <a:xfrm rot="-2844185">
              <a:off x="4835" y="2832"/>
              <a:ext cx="12" cy="48"/>
            </a:xfrm>
            <a:prstGeom prst="line">
              <a:avLst/>
            </a:prstGeom>
            <a:ln w="19050" cap="flat" cmpd="sng">
              <a:solidFill>
                <a:srgbClr val="1F9D73"/>
              </a:solidFill>
              <a:prstDash val="solid"/>
              <a:headEnd type="none" w="med" len="med"/>
              <a:tailEnd type="none" w="med" len="med"/>
            </a:ln>
          </p:spPr>
        </p:sp>
        <p:sp>
          <p:nvSpPr>
            <p:cNvPr id="22598" name="Line 28"/>
            <p:cNvSpPr/>
            <p:nvPr/>
          </p:nvSpPr>
          <p:spPr>
            <a:xfrm rot="-4047892">
              <a:off x="4907" y="2568"/>
              <a:ext cx="12" cy="48"/>
            </a:xfrm>
            <a:prstGeom prst="line">
              <a:avLst/>
            </a:prstGeom>
            <a:ln w="19050" cap="flat" cmpd="sng">
              <a:solidFill>
                <a:srgbClr val="1F9D73"/>
              </a:solidFill>
              <a:prstDash val="solid"/>
              <a:headEnd type="none" w="med" len="med"/>
              <a:tailEnd type="none" w="med" len="med"/>
            </a:ln>
          </p:spPr>
        </p:sp>
        <p:sp>
          <p:nvSpPr>
            <p:cNvPr id="22599" name="Line 29"/>
            <p:cNvSpPr/>
            <p:nvPr/>
          </p:nvSpPr>
          <p:spPr>
            <a:xfrm rot="414673">
              <a:off x="3599" y="3852"/>
              <a:ext cx="12" cy="48"/>
            </a:xfrm>
            <a:prstGeom prst="line">
              <a:avLst/>
            </a:prstGeom>
            <a:ln w="19050" cap="flat" cmpd="sng">
              <a:solidFill>
                <a:srgbClr val="1F9D73"/>
              </a:solidFill>
              <a:prstDash val="solid"/>
              <a:headEnd type="none" w="med" len="med"/>
              <a:tailEnd type="none" w="med" len="med"/>
            </a:ln>
          </p:spPr>
        </p:sp>
        <p:sp>
          <p:nvSpPr>
            <p:cNvPr id="22600" name="Line 30"/>
            <p:cNvSpPr/>
            <p:nvPr/>
          </p:nvSpPr>
          <p:spPr>
            <a:xfrm rot="-5400000">
              <a:off x="1805" y="2574"/>
              <a:ext cx="12" cy="48"/>
            </a:xfrm>
            <a:prstGeom prst="line">
              <a:avLst/>
            </a:prstGeom>
            <a:ln w="19050" cap="flat" cmpd="sng">
              <a:solidFill>
                <a:srgbClr val="1F9D73"/>
              </a:solidFill>
              <a:prstDash val="solid"/>
              <a:headEnd type="none" w="med" len="med"/>
              <a:tailEnd type="none" w="med" len="med"/>
            </a:ln>
          </p:spPr>
        </p:sp>
        <p:sp>
          <p:nvSpPr>
            <p:cNvPr id="22601" name="Line 31"/>
            <p:cNvSpPr/>
            <p:nvPr/>
          </p:nvSpPr>
          <p:spPr>
            <a:xfrm rot="-6151729">
              <a:off x="1865" y="2826"/>
              <a:ext cx="12" cy="48"/>
            </a:xfrm>
            <a:prstGeom prst="line">
              <a:avLst/>
            </a:prstGeom>
            <a:ln w="19050" cap="flat" cmpd="sng">
              <a:solidFill>
                <a:srgbClr val="1F9D73"/>
              </a:solidFill>
              <a:prstDash val="solid"/>
              <a:headEnd type="none" w="med" len="med"/>
              <a:tailEnd type="none" w="med" len="med"/>
            </a:ln>
          </p:spPr>
        </p:sp>
        <p:sp>
          <p:nvSpPr>
            <p:cNvPr id="22602" name="Line 32"/>
            <p:cNvSpPr/>
            <p:nvPr/>
          </p:nvSpPr>
          <p:spPr>
            <a:xfrm rot="-6855235">
              <a:off x="1973" y="3078"/>
              <a:ext cx="12" cy="48"/>
            </a:xfrm>
            <a:prstGeom prst="line">
              <a:avLst/>
            </a:prstGeom>
            <a:ln w="19050" cap="flat" cmpd="sng">
              <a:solidFill>
                <a:srgbClr val="1F9D73"/>
              </a:solidFill>
              <a:prstDash val="solid"/>
              <a:headEnd type="none" w="med" len="med"/>
              <a:tailEnd type="none" w="med" len="med"/>
            </a:ln>
          </p:spPr>
        </p:sp>
        <p:sp>
          <p:nvSpPr>
            <p:cNvPr id="22603" name="Line 33"/>
            <p:cNvSpPr/>
            <p:nvPr/>
          </p:nvSpPr>
          <p:spPr>
            <a:xfrm rot="-6887514">
              <a:off x="2117" y="3294"/>
              <a:ext cx="12" cy="48"/>
            </a:xfrm>
            <a:prstGeom prst="line">
              <a:avLst/>
            </a:prstGeom>
            <a:ln w="19050" cap="flat" cmpd="sng">
              <a:solidFill>
                <a:srgbClr val="1F9D73"/>
              </a:solidFill>
              <a:prstDash val="solid"/>
              <a:headEnd type="none" w="med" len="med"/>
              <a:tailEnd type="none" w="med" len="med"/>
            </a:ln>
          </p:spPr>
        </p:sp>
        <p:sp>
          <p:nvSpPr>
            <p:cNvPr id="22604" name="Line 34"/>
            <p:cNvSpPr/>
            <p:nvPr/>
          </p:nvSpPr>
          <p:spPr>
            <a:xfrm rot="-7364590">
              <a:off x="2321" y="3498"/>
              <a:ext cx="12" cy="48"/>
            </a:xfrm>
            <a:prstGeom prst="line">
              <a:avLst/>
            </a:prstGeom>
            <a:ln w="19050" cap="flat" cmpd="sng">
              <a:solidFill>
                <a:srgbClr val="1F9D73"/>
              </a:solidFill>
              <a:prstDash val="solid"/>
              <a:headEnd type="none" w="med" len="med"/>
              <a:tailEnd type="none" w="med" len="med"/>
            </a:ln>
          </p:spPr>
        </p:sp>
        <p:sp>
          <p:nvSpPr>
            <p:cNvPr id="22605" name="Line 35"/>
            <p:cNvSpPr/>
            <p:nvPr/>
          </p:nvSpPr>
          <p:spPr>
            <a:xfrm rot="-8297787">
              <a:off x="2549" y="3654"/>
              <a:ext cx="12" cy="48"/>
            </a:xfrm>
            <a:prstGeom prst="line">
              <a:avLst/>
            </a:prstGeom>
            <a:ln w="19050" cap="flat" cmpd="sng">
              <a:solidFill>
                <a:srgbClr val="1F9D73"/>
              </a:solidFill>
              <a:prstDash val="solid"/>
              <a:headEnd type="none" w="med" len="med"/>
              <a:tailEnd type="none" w="med" len="med"/>
            </a:ln>
          </p:spPr>
        </p:sp>
        <p:sp>
          <p:nvSpPr>
            <p:cNvPr id="22606" name="Line 36"/>
            <p:cNvSpPr/>
            <p:nvPr/>
          </p:nvSpPr>
          <p:spPr>
            <a:xfrm rot="-9060014">
              <a:off x="2777" y="3762"/>
              <a:ext cx="12" cy="48"/>
            </a:xfrm>
            <a:prstGeom prst="line">
              <a:avLst/>
            </a:prstGeom>
            <a:ln w="19050" cap="flat" cmpd="sng">
              <a:solidFill>
                <a:srgbClr val="1F9D73"/>
              </a:solidFill>
              <a:prstDash val="solid"/>
              <a:headEnd type="none" w="med" len="med"/>
              <a:tailEnd type="none" w="med" len="med"/>
            </a:ln>
          </p:spPr>
        </p:sp>
        <p:sp>
          <p:nvSpPr>
            <p:cNvPr id="22607" name="Line 37"/>
            <p:cNvSpPr/>
            <p:nvPr/>
          </p:nvSpPr>
          <p:spPr>
            <a:xfrm rot="-9304423">
              <a:off x="3065" y="3852"/>
              <a:ext cx="12" cy="48"/>
            </a:xfrm>
            <a:prstGeom prst="line">
              <a:avLst/>
            </a:prstGeom>
            <a:ln w="19050" cap="flat" cmpd="sng">
              <a:solidFill>
                <a:srgbClr val="1F9D73"/>
              </a:solidFill>
              <a:prstDash val="solid"/>
              <a:headEnd type="none" w="med" len="med"/>
              <a:tailEnd type="none" w="med" len="med"/>
            </a:ln>
          </p:spPr>
        </p:sp>
        <p:sp>
          <p:nvSpPr>
            <p:cNvPr id="22608" name="Line 38"/>
            <p:cNvSpPr/>
            <p:nvPr/>
          </p:nvSpPr>
          <p:spPr>
            <a:xfrm rot="-5400000">
              <a:off x="4901" y="2046"/>
              <a:ext cx="12" cy="48"/>
            </a:xfrm>
            <a:prstGeom prst="line">
              <a:avLst/>
            </a:prstGeom>
            <a:ln w="19050" cap="flat" cmpd="sng">
              <a:solidFill>
                <a:srgbClr val="1F9D73"/>
              </a:solidFill>
              <a:prstDash val="solid"/>
              <a:headEnd type="none" w="med" len="med"/>
              <a:tailEnd type="none" w="med" len="med"/>
            </a:ln>
          </p:spPr>
        </p:sp>
        <p:sp>
          <p:nvSpPr>
            <p:cNvPr id="22609" name="Line 39"/>
            <p:cNvSpPr/>
            <p:nvPr/>
          </p:nvSpPr>
          <p:spPr>
            <a:xfrm rot="-4153050">
              <a:off x="4937" y="2322"/>
              <a:ext cx="12" cy="48"/>
            </a:xfrm>
            <a:prstGeom prst="line">
              <a:avLst/>
            </a:prstGeom>
            <a:ln w="19050" cap="flat" cmpd="sng">
              <a:solidFill>
                <a:srgbClr val="1F9D73"/>
              </a:solidFill>
              <a:prstDash val="solid"/>
              <a:headEnd type="none" w="med" len="med"/>
              <a:tailEnd type="none" w="med" len="med"/>
            </a:ln>
          </p:spPr>
        </p:sp>
        <p:sp>
          <p:nvSpPr>
            <p:cNvPr id="22610" name="Line 40"/>
            <p:cNvSpPr/>
            <p:nvPr/>
          </p:nvSpPr>
          <p:spPr>
            <a:xfrm rot="-5840063">
              <a:off x="4829" y="1770"/>
              <a:ext cx="12" cy="48"/>
            </a:xfrm>
            <a:prstGeom prst="line">
              <a:avLst/>
            </a:prstGeom>
            <a:ln w="19050" cap="flat" cmpd="sng">
              <a:solidFill>
                <a:srgbClr val="1F9D73"/>
              </a:solidFill>
              <a:prstDash val="solid"/>
              <a:headEnd type="none" w="med" len="med"/>
              <a:tailEnd type="none" w="med" len="med"/>
            </a:ln>
          </p:spPr>
        </p:sp>
        <p:sp>
          <p:nvSpPr>
            <p:cNvPr id="22611" name="Line 41"/>
            <p:cNvSpPr/>
            <p:nvPr/>
          </p:nvSpPr>
          <p:spPr>
            <a:xfrm rot="-6578556">
              <a:off x="4709" y="1518"/>
              <a:ext cx="12" cy="48"/>
            </a:xfrm>
            <a:prstGeom prst="line">
              <a:avLst/>
            </a:prstGeom>
            <a:ln w="19050" cap="flat" cmpd="sng">
              <a:solidFill>
                <a:srgbClr val="1F9D73"/>
              </a:solidFill>
              <a:prstDash val="solid"/>
              <a:headEnd type="none" w="med" len="med"/>
              <a:tailEnd type="none" w="med" len="med"/>
            </a:ln>
          </p:spPr>
        </p:sp>
        <p:sp>
          <p:nvSpPr>
            <p:cNvPr id="22612" name="Line 42"/>
            <p:cNvSpPr/>
            <p:nvPr/>
          </p:nvSpPr>
          <p:spPr>
            <a:xfrm rot="-7363083">
              <a:off x="4565" y="1290"/>
              <a:ext cx="12" cy="48"/>
            </a:xfrm>
            <a:prstGeom prst="line">
              <a:avLst/>
            </a:prstGeom>
            <a:ln w="19050" cap="flat" cmpd="sng">
              <a:solidFill>
                <a:srgbClr val="1F9D73"/>
              </a:solidFill>
              <a:prstDash val="solid"/>
              <a:headEnd type="none" w="med" len="med"/>
              <a:tailEnd type="none" w="med" len="med"/>
            </a:ln>
          </p:spPr>
        </p:sp>
        <p:sp>
          <p:nvSpPr>
            <p:cNvPr id="22613" name="Line 43"/>
            <p:cNvSpPr/>
            <p:nvPr/>
          </p:nvSpPr>
          <p:spPr>
            <a:xfrm rot="-7420441">
              <a:off x="4361" y="1098"/>
              <a:ext cx="12" cy="48"/>
            </a:xfrm>
            <a:prstGeom prst="line">
              <a:avLst/>
            </a:prstGeom>
            <a:ln w="19050" cap="flat" cmpd="sng">
              <a:solidFill>
                <a:srgbClr val="1F9D73"/>
              </a:solidFill>
              <a:prstDash val="solid"/>
              <a:headEnd type="none" w="med" len="med"/>
              <a:tailEnd type="none" w="med" len="med"/>
            </a:ln>
          </p:spPr>
        </p:sp>
        <p:sp>
          <p:nvSpPr>
            <p:cNvPr id="22614" name="Line 44"/>
            <p:cNvSpPr/>
            <p:nvPr/>
          </p:nvSpPr>
          <p:spPr>
            <a:xfrm rot="-8426477">
              <a:off x="4133" y="942"/>
              <a:ext cx="12" cy="48"/>
            </a:xfrm>
            <a:prstGeom prst="line">
              <a:avLst/>
            </a:prstGeom>
            <a:ln w="19050" cap="flat" cmpd="sng">
              <a:solidFill>
                <a:srgbClr val="1F9D73"/>
              </a:solidFill>
              <a:prstDash val="solid"/>
              <a:headEnd type="none" w="med" len="med"/>
              <a:tailEnd type="none" w="med" len="med"/>
            </a:ln>
          </p:spPr>
        </p:sp>
        <p:sp>
          <p:nvSpPr>
            <p:cNvPr id="22615" name="Line 45"/>
            <p:cNvSpPr/>
            <p:nvPr/>
          </p:nvSpPr>
          <p:spPr>
            <a:xfrm rot="-9064603">
              <a:off x="3911" y="822"/>
              <a:ext cx="12" cy="48"/>
            </a:xfrm>
            <a:prstGeom prst="line">
              <a:avLst/>
            </a:prstGeom>
            <a:ln w="19050" cap="flat" cmpd="sng">
              <a:solidFill>
                <a:srgbClr val="1F9D73"/>
              </a:solidFill>
              <a:prstDash val="solid"/>
              <a:headEnd type="none" w="med" len="med"/>
              <a:tailEnd type="none" w="med" len="med"/>
            </a:ln>
          </p:spPr>
        </p:sp>
        <p:sp>
          <p:nvSpPr>
            <p:cNvPr id="22616" name="Line 46"/>
            <p:cNvSpPr/>
            <p:nvPr/>
          </p:nvSpPr>
          <p:spPr>
            <a:xfrm rot="-9999666">
              <a:off x="3639" y="762"/>
              <a:ext cx="12" cy="48"/>
            </a:xfrm>
            <a:prstGeom prst="line">
              <a:avLst/>
            </a:prstGeom>
            <a:ln w="19050" cap="flat" cmpd="sng">
              <a:solidFill>
                <a:srgbClr val="1F9D73"/>
              </a:solidFill>
              <a:prstDash val="solid"/>
              <a:headEnd type="none" w="med" len="med"/>
              <a:tailEnd type="none" w="med" len="med"/>
            </a:ln>
          </p:spPr>
        </p:sp>
        <p:sp>
          <p:nvSpPr>
            <p:cNvPr id="22617" name="Line 47"/>
            <p:cNvSpPr/>
            <p:nvPr/>
          </p:nvSpPr>
          <p:spPr>
            <a:xfrm rot="-4153050">
              <a:off x="1769" y="2322"/>
              <a:ext cx="12" cy="48"/>
            </a:xfrm>
            <a:prstGeom prst="line">
              <a:avLst/>
            </a:prstGeom>
            <a:ln w="19050" cap="flat" cmpd="sng">
              <a:solidFill>
                <a:srgbClr val="1F9D73"/>
              </a:solidFill>
              <a:prstDash val="solid"/>
              <a:headEnd type="none" w="med" len="med"/>
              <a:tailEnd type="none" w="med" len="med"/>
            </a:ln>
          </p:spPr>
        </p:sp>
        <p:sp>
          <p:nvSpPr>
            <p:cNvPr id="22618" name="Line 48"/>
            <p:cNvSpPr/>
            <p:nvPr/>
          </p:nvSpPr>
          <p:spPr>
            <a:xfrm rot="414673">
              <a:off x="3371" y="3888"/>
              <a:ext cx="12" cy="48"/>
            </a:xfrm>
            <a:prstGeom prst="line">
              <a:avLst/>
            </a:prstGeom>
            <a:ln w="19050" cap="flat" cmpd="sng">
              <a:solidFill>
                <a:srgbClr val="1F9D73"/>
              </a:solidFill>
              <a:prstDash val="solid"/>
              <a:headEnd type="none" w="med" len="med"/>
              <a:tailEnd type="none" w="med" len="med"/>
            </a:ln>
          </p:spPr>
        </p:sp>
        <p:sp>
          <p:nvSpPr>
            <p:cNvPr id="22619" name="Line 49"/>
            <p:cNvSpPr/>
            <p:nvPr/>
          </p:nvSpPr>
          <p:spPr>
            <a:xfrm rot="-9225894">
              <a:off x="3367" y="732"/>
              <a:ext cx="12" cy="48"/>
            </a:xfrm>
            <a:prstGeom prst="line">
              <a:avLst/>
            </a:prstGeom>
            <a:ln w="19050" cap="flat" cmpd="sng">
              <a:solidFill>
                <a:srgbClr val="1F9D73"/>
              </a:solidFill>
              <a:prstDash val="solid"/>
              <a:headEnd type="none" w="med" len="med"/>
              <a:tailEnd type="none" w="med" len="med"/>
            </a:ln>
          </p:spPr>
        </p:sp>
        <p:sp>
          <p:nvSpPr>
            <p:cNvPr id="22620" name="Rectangle 50"/>
            <p:cNvSpPr/>
            <p:nvPr/>
          </p:nvSpPr>
          <p:spPr>
            <a:xfrm>
              <a:off x="2955"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2621" name="Rectangle 51"/>
            <p:cNvSpPr/>
            <p:nvPr/>
          </p:nvSpPr>
          <p:spPr>
            <a:xfrm>
              <a:off x="2687" y="8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2622" name="Rectangle 52"/>
            <p:cNvSpPr/>
            <p:nvPr/>
          </p:nvSpPr>
          <p:spPr>
            <a:xfrm>
              <a:off x="2483" y="9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2623" name="Rectangle 53"/>
            <p:cNvSpPr/>
            <p:nvPr/>
          </p:nvSpPr>
          <p:spPr>
            <a:xfrm>
              <a:off x="229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2624" name="Rectangle 54"/>
            <p:cNvSpPr/>
            <p:nvPr/>
          </p:nvSpPr>
          <p:spPr>
            <a:xfrm>
              <a:off x="2123"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2625" name="Rectangle 55"/>
            <p:cNvSpPr/>
            <p:nvPr/>
          </p:nvSpPr>
          <p:spPr>
            <a:xfrm>
              <a:off x="1967"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2626" name="Rectangle 56"/>
            <p:cNvSpPr/>
            <p:nvPr/>
          </p:nvSpPr>
          <p:spPr>
            <a:xfrm>
              <a:off x="1859" y="17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2627" name="Rectangle 57"/>
            <p:cNvSpPr/>
            <p:nvPr/>
          </p:nvSpPr>
          <p:spPr>
            <a:xfrm>
              <a:off x="1799" y="19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2628" name="Rectangle 58"/>
            <p:cNvSpPr/>
            <p:nvPr/>
          </p:nvSpPr>
          <p:spPr>
            <a:xfrm>
              <a:off x="1751"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22629" name="Rectangle 59"/>
            <p:cNvSpPr/>
            <p:nvPr/>
          </p:nvSpPr>
          <p:spPr>
            <a:xfrm>
              <a:off x="3227" y="70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22630" name="Rectangle 60"/>
            <p:cNvSpPr/>
            <p:nvPr/>
          </p:nvSpPr>
          <p:spPr>
            <a:xfrm>
              <a:off x="4667"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22631" name="Rectangle 61"/>
            <p:cNvSpPr/>
            <p:nvPr/>
          </p:nvSpPr>
          <p:spPr>
            <a:xfrm>
              <a:off x="1787" y="24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2632" name="Rectangle 62"/>
            <p:cNvSpPr/>
            <p:nvPr/>
          </p:nvSpPr>
          <p:spPr>
            <a:xfrm>
              <a:off x="1847" y="266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2633" name="Rectangle 63"/>
            <p:cNvSpPr/>
            <p:nvPr/>
          </p:nvSpPr>
          <p:spPr>
            <a:xfrm>
              <a:off x="1943" y="289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2634" name="Rectangle 64"/>
            <p:cNvSpPr/>
            <p:nvPr/>
          </p:nvSpPr>
          <p:spPr>
            <a:xfrm>
              <a:off x="2075" y="31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2635" name="Rectangle 65"/>
            <p:cNvSpPr/>
            <p:nvPr/>
          </p:nvSpPr>
          <p:spPr>
            <a:xfrm>
              <a:off x="2267" y="330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2636" name="Rectangle 66"/>
            <p:cNvSpPr/>
            <p:nvPr/>
          </p:nvSpPr>
          <p:spPr>
            <a:xfrm>
              <a:off x="2495" y="34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2637" name="Rectangle 67"/>
            <p:cNvSpPr/>
            <p:nvPr/>
          </p:nvSpPr>
          <p:spPr>
            <a:xfrm>
              <a:off x="2711" y="35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2638" name="Rectangle 68"/>
            <p:cNvSpPr/>
            <p:nvPr/>
          </p:nvSpPr>
          <p:spPr>
            <a:xfrm>
              <a:off x="2951" y="36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2639" name="Rectangle 69"/>
            <p:cNvSpPr/>
            <p:nvPr/>
          </p:nvSpPr>
          <p:spPr>
            <a:xfrm>
              <a:off x="3227" y="366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22640" name="Rectangle 70"/>
            <p:cNvSpPr/>
            <p:nvPr/>
          </p:nvSpPr>
          <p:spPr>
            <a:xfrm>
              <a:off x="3470"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2641" name="Rectangle 71"/>
            <p:cNvSpPr/>
            <p:nvPr/>
          </p:nvSpPr>
          <p:spPr>
            <a:xfrm>
              <a:off x="3742" y="82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2642" name="Rectangle 72"/>
            <p:cNvSpPr/>
            <p:nvPr/>
          </p:nvSpPr>
          <p:spPr>
            <a:xfrm>
              <a:off x="3959" y="91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2643" name="Rectangle 73"/>
            <p:cNvSpPr/>
            <p:nvPr/>
          </p:nvSpPr>
          <p:spPr>
            <a:xfrm>
              <a:off x="415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2644" name="Rectangle 74"/>
            <p:cNvSpPr/>
            <p:nvPr/>
          </p:nvSpPr>
          <p:spPr>
            <a:xfrm>
              <a:off x="4295"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2645" name="Rectangle 75"/>
            <p:cNvSpPr/>
            <p:nvPr/>
          </p:nvSpPr>
          <p:spPr>
            <a:xfrm>
              <a:off x="4463"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2646" name="Rectangle 76"/>
            <p:cNvSpPr/>
            <p:nvPr/>
          </p:nvSpPr>
          <p:spPr>
            <a:xfrm>
              <a:off x="4571" y="172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2647" name="Rectangle 77"/>
            <p:cNvSpPr/>
            <p:nvPr/>
          </p:nvSpPr>
          <p:spPr>
            <a:xfrm>
              <a:off x="4631" y="19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2648" name="Rectangle 78"/>
            <p:cNvSpPr/>
            <p:nvPr/>
          </p:nvSpPr>
          <p:spPr>
            <a:xfrm>
              <a:off x="4643" y="24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2649" name="Rectangle 79"/>
            <p:cNvSpPr/>
            <p:nvPr/>
          </p:nvSpPr>
          <p:spPr>
            <a:xfrm>
              <a:off x="4583" y="26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2650" name="Rectangle 80"/>
            <p:cNvSpPr/>
            <p:nvPr/>
          </p:nvSpPr>
          <p:spPr>
            <a:xfrm>
              <a:off x="4463" y="290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2651" name="Rectangle 81"/>
            <p:cNvSpPr/>
            <p:nvPr/>
          </p:nvSpPr>
          <p:spPr>
            <a:xfrm>
              <a:off x="4331" y="312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2652" name="Rectangle 82"/>
            <p:cNvSpPr/>
            <p:nvPr/>
          </p:nvSpPr>
          <p:spPr>
            <a:xfrm>
              <a:off x="4115" y="33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2653" name="Rectangle 83"/>
            <p:cNvSpPr/>
            <p:nvPr/>
          </p:nvSpPr>
          <p:spPr>
            <a:xfrm>
              <a:off x="3899" y="34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2654" name="Rectangle 84"/>
            <p:cNvSpPr/>
            <p:nvPr/>
          </p:nvSpPr>
          <p:spPr>
            <a:xfrm>
              <a:off x="3695" y="35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2655" name="Rectangle 85"/>
            <p:cNvSpPr/>
            <p:nvPr/>
          </p:nvSpPr>
          <p:spPr>
            <a:xfrm>
              <a:off x="3455" y="36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2656" name="Line 86"/>
            <p:cNvSpPr/>
            <p:nvPr/>
          </p:nvSpPr>
          <p:spPr>
            <a:xfrm>
              <a:off x="3379" y="709"/>
              <a:ext cx="0" cy="3220"/>
            </a:xfrm>
            <a:prstGeom prst="line">
              <a:avLst/>
            </a:prstGeom>
            <a:ln w="38100" cap="flat" cmpd="sng">
              <a:solidFill>
                <a:srgbClr val="0000CC"/>
              </a:solidFill>
              <a:prstDash val="solid"/>
              <a:headEnd type="none" w="med" len="med"/>
              <a:tailEnd type="none" w="med" len="med"/>
            </a:ln>
          </p:spPr>
        </p:sp>
        <p:sp>
          <p:nvSpPr>
            <p:cNvPr id="22657" name="Line 87"/>
            <p:cNvSpPr/>
            <p:nvPr/>
          </p:nvSpPr>
          <p:spPr>
            <a:xfrm flipV="1">
              <a:off x="1752" y="2321"/>
              <a:ext cx="3179" cy="10"/>
            </a:xfrm>
            <a:prstGeom prst="line">
              <a:avLst/>
            </a:prstGeom>
            <a:ln w="38100" cap="flat" cmpd="sng">
              <a:solidFill>
                <a:srgbClr val="0000CC"/>
              </a:solidFill>
              <a:prstDash val="solid"/>
              <a:headEnd type="none" w="med" len="med"/>
              <a:tailEnd type="none" w="med" len="med"/>
            </a:ln>
          </p:spPr>
        </p:sp>
      </p:grpSp>
      <p:grpSp>
        <p:nvGrpSpPr>
          <p:cNvPr id="3" name="Group 150"/>
          <p:cNvGrpSpPr/>
          <p:nvPr/>
        </p:nvGrpSpPr>
        <p:grpSpPr>
          <a:xfrm>
            <a:off x="1905000" y="1371600"/>
            <a:ext cx="1295400" cy="2438400"/>
            <a:chOff x="2971800" y="275772"/>
            <a:chExt cx="2057400" cy="3352800"/>
          </a:xfrm>
        </p:grpSpPr>
        <p:cxnSp>
          <p:nvCxnSpPr>
            <p:cNvPr id="142" name="Straight Connector 141"/>
            <p:cNvCxnSpPr/>
            <p:nvPr/>
          </p:nvCxnSpPr>
          <p:spPr>
            <a:xfrm rot="16200000" flipH="1">
              <a:off x="2324100" y="923472"/>
              <a:ext cx="3352800" cy="205740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010585" y="2362541"/>
              <a:ext cx="305081" cy="76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4162699" y="2285974"/>
              <a:ext cx="303412" cy="25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549" name="Oval 98"/>
          <p:cNvSpPr>
            <a:spLocks noTextEdit="1"/>
          </p:cNvSpPr>
          <p:nvPr/>
        </p:nvSpPr>
        <p:spPr>
          <a:xfrm>
            <a:off x="3916363" y="844550"/>
            <a:ext cx="114300" cy="45720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grpSp>
        <p:nvGrpSpPr>
          <p:cNvPr id="5" name="Group 150"/>
          <p:cNvGrpSpPr/>
          <p:nvPr/>
        </p:nvGrpSpPr>
        <p:grpSpPr>
          <a:xfrm>
            <a:off x="3200400" y="3810000"/>
            <a:ext cx="671513" cy="2392363"/>
            <a:chOff x="2971800" y="275772"/>
            <a:chExt cx="2057400" cy="3352800"/>
          </a:xfrm>
        </p:grpSpPr>
        <p:cxnSp>
          <p:nvCxnSpPr>
            <p:cNvPr id="102" name="Straight Connector 101"/>
            <p:cNvCxnSpPr/>
            <p:nvPr/>
          </p:nvCxnSpPr>
          <p:spPr>
            <a:xfrm rot="16200000" flipH="1">
              <a:off x="2324100" y="923472"/>
              <a:ext cx="3352800" cy="205740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012659" y="2362650"/>
              <a:ext cx="301557" cy="756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4160703" y="2287008"/>
              <a:ext cx="307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05" name="Table 104"/>
          <p:cNvGraphicFramePr>
            <a:graphicFrameLocks noGrp="1"/>
          </p:cNvGraphicFramePr>
          <p:nvPr/>
        </p:nvGraphicFramePr>
        <p:xfrm>
          <a:off x="5867400" y="1447800"/>
          <a:ext cx="2847976" cy="1985963"/>
        </p:xfrm>
        <a:graphic>
          <a:graphicData uri="http://schemas.openxmlformats.org/drawingml/2006/table">
            <a:tbl>
              <a:tblPr firstRow="1" bandRow="1">
                <a:tableStyleId>{5C22544A-7EE6-4342-B048-85BDC9FD1C3A}</a:tableStyleId>
              </a:tblPr>
              <a:tblGrid>
                <a:gridCol w="642013">
                  <a:extLst>
                    <a:ext uri="{9D8B030D-6E8A-4147-A177-3AD203B41FA5}">
                      <a16:colId xmlns:a16="http://schemas.microsoft.com/office/drawing/2014/main" val="20000"/>
                    </a:ext>
                  </a:extLst>
                </a:gridCol>
                <a:gridCol w="1168544">
                  <a:extLst>
                    <a:ext uri="{9D8B030D-6E8A-4147-A177-3AD203B41FA5}">
                      <a16:colId xmlns:a16="http://schemas.microsoft.com/office/drawing/2014/main" val="20001"/>
                    </a:ext>
                  </a:extLst>
                </a:gridCol>
                <a:gridCol w="1037419">
                  <a:extLst>
                    <a:ext uri="{9D8B030D-6E8A-4147-A177-3AD203B41FA5}">
                      <a16:colId xmlns:a16="http://schemas.microsoft.com/office/drawing/2014/main" val="20002"/>
                    </a:ext>
                  </a:extLst>
                </a:gridCol>
              </a:tblGrid>
              <a:tr h="1223658">
                <a:tc>
                  <a:txBody>
                    <a:bodyPr/>
                    <a:lstStyle/>
                    <a:p>
                      <a:r>
                        <a:rPr lang="en-US" sz="2400" b="0" dirty="0" err="1">
                          <a:solidFill>
                            <a:srgbClr val="0000CC"/>
                          </a:solidFill>
                        </a:rPr>
                        <a:t>Lần</a:t>
                      </a:r>
                      <a:r>
                        <a:rPr lang="en-US" sz="2400" b="0" baseline="0" dirty="0">
                          <a:solidFill>
                            <a:srgbClr val="0000CC"/>
                          </a:solidFill>
                        </a:rPr>
                        <a:t> </a:t>
                      </a:r>
                      <a:endParaRPr lang="en-US" sz="2400" b="0" dirty="0">
                        <a:solidFill>
                          <a:srgbClr val="0000CC"/>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dirty="0" err="1">
                          <a:solidFill>
                            <a:srgbClr val="0000CC"/>
                          </a:solidFill>
                        </a:rPr>
                        <a:t>Góc</a:t>
                      </a:r>
                      <a:r>
                        <a:rPr lang="en-US" sz="2400" b="0" baseline="0" dirty="0">
                          <a:solidFill>
                            <a:srgbClr val="0000CC"/>
                          </a:solidFill>
                        </a:rPr>
                        <a:t> </a:t>
                      </a:r>
                      <a:r>
                        <a:rPr lang="en-US" sz="2400" b="0" baseline="0" dirty="0" err="1">
                          <a:solidFill>
                            <a:srgbClr val="0000CC"/>
                          </a:solidFill>
                        </a:rPr>
                        <a:t>tới</a:t>
                      </a:r>
                      <a:endParaRPr lang="en-US" sz="2400" b="0" dirty="0">
                        <a:solidFill>
                          <a:srgbClr val="0000CC"/>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dirty="0" err="1">
                          <a:solidFill>
                            <a:srgbClr val="0000CC"/>
                          </a:solidFill>
                        </a:rPr>
                        <a:t>Góc</a:t>
                      </a:r>
                      <a:r>
                        <a:rPr lang="en-US" sz="2400" b="0" baseline="0" dirty="0">
                          <a:solidFill>
                            <a:srgbClr val="0000CC"/>
                          </a:solidFill>
                        </a:rPr>
                        <a:t> </a:t>
                      </a:r>
                      <a:r>
                        <a:rPr lang="en-US" sz="2400" b="0" baseline="0" dirty="0" err="1">
                          <a:solidFill>
                            <a:srgbClr val="0000CC"/>
                          </a:solidFill>
                        </a:rPr>
                        <a:t>khúc</a:t>
                      </a:r>
                      <a:r>
                        <a:rPr lang="en-US" sz="2400" b="0" baseline="0" dirty="0">
                          <a:solidFill>
                            <a:srgbClr val="0000CC"/>
                          </a:solidFill>
                        </a:rPr>
                        <a:t> </a:t>
                      </a:r>
                      <a:r>
                        <a:rPr lang="en-US" sz="2400" b="0" baseline="0" dirty="0" err="1">
                          <a:solidFill>
                            <a:srgbClr val="0000CC"/>
                          </a:solidFill>
                        </a:rPr>
                        <a:t>xạ</a:t>
                      </a:r>
                      <a:endParaRPr lang="en-US" sz="2400" b="0" dirty="0">
                        <a:solidFill>
                          <a:srgbClr val="0000CC"/>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0"/>
                  </a:ext>
                </a:extLst>
              </a:tr>
              <a:tr h="762305">
                <a:tc>
                  <a:txBody>
                    <a:bodyPr/>
                    <a:lstStyle/>
                    <a:p>
                      <a:pPr algn="ctr"/>
                      <a:r>
                        <a:rPr lang="en-US" sz="2400">
                          <a:solidFill>
                            <a:schemeClr val="tx1"/>
                          </a:solidFill>
                        </a:rPr>
                        <a:t>1</a:t>
                      </a: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30</a:t>
                      </a:r>
                      <a:r>
                        <a:rPr lang="en-US" sz="2400" baseline="30000" dirty="0">
                          <a:solidFill>
                            <a:schemeClr val="tx1"/>
                          </a:solidFill>
                        </a:rPr>
                        <a:t>O</a:t>
                      </a:r>
                      <a:endParaRPr lang="en-US" sz="2400" dirty="0">
                        <a:solidFill>
                          <a:schemeClr val="tx1"/>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20</a:t>
                      </a:r>
                      <a:r>
                        <a:rPr lang="en-US" sz="2400" baseline="30000" dirty="0">
                          <a:solidFill>
                            <a:schemeClr val="tx1"/>
                          </a:solidFill>
                        </a:rPr>
                        <a:t>O</a:t>
                      </a:r>
                      <a:endParaRPr lang="en-US" sz="2400" dirty="0">
                        <a:solidFill>
                          <a:schemeClr val="tx1"/>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5889625" y="5124450"/>
            <a:ext cx="2825750" cy="1200150"/>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Tia khúc xạ có nằm trong mặt phẳng tới không ?</a:t>
            </a:r>
          </a:p>
        </p:txBody>
      </p:sp>
      <p:sp>
        <p:nvSpPr>
          <p:cNvPr id="107" name="TextBox 106"/>
          <p:cNvSpPr txBox="1"/>
          <p:nvPr/>
        </p:nvSpPr>
        <p:spPr>
          <a:xfrm>
            <a:off x="6143625" y="3605213"/>
            <a:ext cx="2619375" cy="830262"/>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So sánh góc khúc xạ và góc tới ?</a:t>
            </a:r>
          </a:p>
        </p:txBody>
      </p:sp>
      <p:sp>
        <p:nvSpPr>
          <p:cNvPr id="108" name="TextBox 107"/>
          <p:cNvSpPr txBox="1"/>
          <p:nvPr/>
        </p:nvSpPr>
        <p:spPr>
          <a:xfrm>
            <a:off x="6132513" y="4370388"/>
            <a:ext cx="2617787" cy="830262"/>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 </a:t>
            </a:r>
            <a:r>
              <a:rPr lang="en-US" altLang="en-US" sz="2400" dirty="0">
                <a:solidFill>
                  <a:srgbClr val="FF0000"/>
                </a:solidFill>
                <a:latin typeface="Times New Roman" panose="02020603050405020304" pitchFamily="18" charset="0"/>
              </a:rPr>
              <a:t>Góc khúc xạ nhỏ h</a:t>
            </a:r>
            <a:r>
              <a:rPr lang="vi-VN" altLang="en-US" sz="2400" dirty="0">
                <a:solidFill>
                  <a:srgbClr val="FF0000"/>
                </a:solidFill>
                <a:latin typeface="Times New Roman" panose="02020603050405020304" pitchFamily="18" charset="0"/>
              </a:rPr>
              <a:t>ơ</a:t>
            </a:r>
            <a:r>
              <a:rPr lang="en-US" altLang="en-US" sz="2400" dirty="0">
                <a:solidFill>
                  <a:srgbClr val="FF0000"/>
                </a:solidFill>
                <a:latin typeface="Times New Roman" panose="02020603050405020304" pitchFamily="18" charset="0"/>
              </a:rPr>
              <a:t>n góc tới (r &lt; i)</a:t>
            </a:r>
          </a:p>
        </p:txBody>
      </p:sp>
      <p:sp>
        <p:nvSpPr>
          <p:cNvPr id="109" name="TextBox 108"/>
          <p:cNvSpPr txBox="1"/>
          <p:nvPr/>
        </p:nvSpPr>
        <p:spPr>
          <a:xfrm>
            <a:off x="6132513" y="6243638"/>
            <a:ext cx="2617787" cy="461962"/>
          </a:xfrm>
          <a:prstGeom prst="rect">
            <a:avLst/>
          </a:prstGeom>
          <a:noFill/>
          <a:ln w="9525">
            <a:noFill/>
          </a:ln>
        </p:spPr>
        <p:txBody>
          <a:bodyPr>
            <a:spAutoFit/>
          </a:bodyPr>
          <a:lstStyle/>
          <a:p>
            <a:pPr eaLnBrk="1" hangingPunct="1"/>
            <a:r>
              <a:rPr lang="en-US" altLang="en-US" sz="2400" dirty="0">
                <a:solidFill>
                  <a:srgbClr val="FF0000"/>
                </a:solidFill>
                <a:latin typeface="Times New Roman" panose="02020603050405020304" pitchFamily="18" charset="0"/>
              </a:rPr>
              <a:t>- có</a:t>
            </a:r>
          </a:p>
        </p:txBody>
      </p:sp>
      <p:sp>
        <p:nvSpPr>
          <p:cNvPr id="22569" name="TextBox 4"/>
          <p:cNvSpPr txBox="1"/>
          <p:nvPr/>
        </p:nvSpPr>
        <p:spPr>
          <a:xfrm>
            <a:off x="1517650" y="414338"/>
            <a:ext cx="342900"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S</a:t>
            </a:r>
          </a:p>
        </p:txBody>
      </p:sp>
      <p:sp>
        <p:nvSpPr>
          <p:cNvPr id="22570" name="TextBox 110"/>
          <p:cNvSpPr txBox="1"/>
          <p:nvPr/>
        </p:nvSpPr>
        <p:spPr>
          <a:xfrm>
            <a:off x="1517650" y="414338"/>
            <a:ext cx="342900"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S</a:t>
            </a:r>
          </a:p>
        </p:txBody>
      </p:sp>
      <p:sp>
        <p:nvSpPr>
          <p:cNvPr id="22571" name="TextBox 111"/>
          <p:cNvSpPr txBox="1"/>
          <p:nvPr/>
        </p:nvSpPr>
        <p:spPr>
          <a:xfrm>
            <a:off x="3986213" y="5873750"/>
            <a:ext cx="341312"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K</a:t>
            </a:r>
          </a:p>
        </p:txBody>
      </p:sp>
      <p:sp>
        <p:nvSpPr>
          <p:cNvPr id="6" name="Arc 5"/>
          <p:cNvSpPr/>
          <p:nvPr/>
        </p:nvSpPr>
        <p:spPr>
          <a:xfrm rot="20580318">
            <a:off x="2417763" y="2746375"/>
            <a:ext cx="815975" cy="420688"/>
          </a:xfrm>
          <a:prstGeom prst="arc">
            <a:avLst>
              <a:gd name="adj1" fmla="val 15405443"/>
              <a:gd name="adj2" fmla="val 319929"/>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4" name="TextBox 113"/>
          <p:cNvSpPr txBox="1"/>
          <p:nvPr/>
        </p:nvSpPr>
        <p:spPr>
          <a:xfrm>
            <a:off x="2790825" y="2035175"/>
            <a:ext cx="341313"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i</a:t>
            </a:r>
          </a:p>
        </p:txBody>
      </p:sp>
      <p:sp>
        <p:nvSpPr>
          <p:cNvPr id="7" name="Arc 6"/>
          <p:cNvSpPr/>
          <p:nvPr/>
        </p:nvSpPr>
        <p:spPr>
          <a:xfrm rot="9464909">
            <a:off x="3171825" y="4473575"/>
            <a:ext cx="458788" cy="158750"/>
          </a:xfrm>
          <a:prstGeom prst="arc">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6" name="TextBox 115"/>
          <p:cNvSpPr txBox="1"/>
          <p:nvPr/>
        </p:nvSpPr>
        <p:spPr>
          <a:xfrm>
            <a:off x="3246438" y="4822825"/>
            <a:ext cx="341312"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r</a:t>
            </a:r>
          </a:p>
        </p:txBody>
      </p:sp>
      <p:sp>
        <p:nvSpPr>
          <p:cNvPr id="22576" name="TextBox 116"/>
          <p:cNvSpPr txBox="1"/>
          <p:nvPr/>
        </p:nvSpPr>
        <p:spPr>
          <a:xfrm>
            <a:off x="4706938" y="-41275"/>
            <a:ext cx="4687887" cy="830263"/>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Quan sát đ</a:t>
            </a:r>
            <a:r>
              <a:rPr lang="vi-VN" altLang="en-US" sz="2400" dirty="0">
                <a:latin typeface="Times New Roman" panose="02020603050405020304" pitchFamily="18" charset="0"/>
              </a:rPr>
              <a:t>ư</a:t>
            </a:r>
            <a:r>
              <a:rPr lang="en-US" altLang="en-US" sz="2400" dirty="0">
                <a:latin typeface="Times New Roman" panose="02020603050405020304" pitchFamily="18" charset="0"/>
              </a:rPr>
              <a:t>ờng truyền của một tia sáng từ không khí sang n</a:t>
            </a:r>
            <a:r>
              <a:rPr lang="vi-VN" altLang="en-US" sz="2400" dirty="0">
                <a:latin typeface="Times New Roman" panose="02020603050405020304" pitchFamily="18" charset="0"/>
              </a:rPr>
              <a:t>ư</a:t>
            </a:r>
            <a:r>
              <a:rPr lang="en-US" altLang="en-US" sz="2400" dirty="0">
                <a:latin typeface="Times New Roman" panose="02020603050405020304" pitchFamily="18" charset="0"/>
              </a:rPr>
              <a:t>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50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7">
                                            <p:txEl>
                                              <p:pRg st="0" end="0"/>
                                            </p:txEl>
                                          </p:spTgt>
                                        </p:tgtEl>
                                        <p:attrNameLst>
                                          <p:attrName>style.visibility</p:attrName>
                                        </p:attrNameLst>
                                      </p:cBhvr>
                                      <p:to>
                                        <p:strVal val="visible"/>
                                      </p:to>
                                    </p:set>
                                    <p:animEffect transition="in" filter="fade">
                                      <p:cBhvr>
                                        <p:cTn id="36" dur="500"/>
                                        <p:tgtEl>
                                          <p:spTgt spid="10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8">
                                            <p:txEl>
                                              <p:pRg st="0" end="0"/>
                                            </p:txEl>
                                          </p:spTgt>
                                        </p:tgtEl>
                                        <p:attrNameLst>
                                          <p:attrName>style.visibility</p:attrName>
                                        </p:attrNameLst>
                                      </p:cBhvr>
                                      <p:to>
                                        <p:strVal val="visible"/>
                                      </p:to>
                                    </p:set>
                                    <p:animEffect transition="in" filter="fade">
                                      <p:cBhvr>
                                        <p:cTn id="41" dur="500"/>
                                        <p:tgtEl>
                                          <p:spTgt spid="10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500"/>
                                        <p:tgtEl>
                                          <p:spTgt spid="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72"/>
          <p:cNvSpPr/>
          <p:nvPr/>
        </p:nvSpPr>
        <p:spPr>
          <a:xfrm flipV="1">
            <a:off x="631825" y="1244600"/>
            <a:ext cx="4387850" cy="46038"/>
          </a:xfrm>
          <a:prstGeom prst="line">
            <a:avLst/>
          </a:prstGeom>
          <a:ln w="12700" cap="flat" cmpd="sng">
            <a:solidFill>
              <a:schemeClr val="tx1"/>
            </a:solidFill>
            <a:prstDash val="solid"/>
            <a:headEnd type="none" w="med" len="med"/>
            <a:tailEnd type="none" w="med" len="med"/>
          </a:ln>
        </p:spPr>
      </p:sp>
      <p:sp>
        <p:nvSpPr>
          <p:cNvPr id="23555" name="Oval 136"/>
          <p:cNvSpPr>
            <a:spLocks noTextEdit="1"/>
          </p:cNvSpPr>
          <p:nvPr/>
        </p:nvSpPr>
        <p:spPr>
          <a:xfrm>
            <a:off x="2430463" y="768350"/>
            <a:ext cx="1543050" cy="68580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23556" name="Slide Number Placeholder 2"/>
          <p:cNvSpPr txBox="1">
            <a:spLocks noGrp="1"/>
          </p:cNvSpPr>
          <p:nvPr>
            <p:ph type="sldNum" sz="quarter" idx="12"/>
          </p:nvPr>
        </p:nvSpPr>
        <p:spPr>
          <a:xfrm>
            <a:off x="6805613" y="6286500"/>
            <a:ext cx="2133600" cy="476250"/>
          </a:xfrm>
          <a:noFill/>
          <a:ln>
            <a:noFill/>
          </a:ln>
        </p:spPr>
        <p:txBody>
          <a:bodyPr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a:fld id="{9A0DB2DC-4C9A-4742-B13C-FB6460FD3503}" type="slidenum">
              <a:rPr lang="en-US" altLang="en-US" sz="1400" dirty="0">
                <a:latin typeface="Times New Roman" panose="02020603050405020304" pitchFamily="18" charset="0"/>
              </a:rPr>
              <a:t>13</a:t>
            </a:fld>
            <a:endParaRPr lang="en-US" altLang="en-US" sz="1400" dirty="0">
              <a:latin typeface="Times New Roman" panose="02020603050405020304" pitchFamily="18" charset="0"/>
            </a:endParaRPr>
          </a:p>
        </p:txBody>
      </p:sp>
      <p:sp>
        <p:nvSpPr>
          <p:cNvPr id="23557" name="Rectangle 70"/>
          <p:cNvSpPr/>
          <p:nvPr/>
        </p:nvSpPr>
        <p:spPr>
          <a:xfrm>
            <a:off x="973138" y="3763963"/>
            <a:ext cx="4386262" cy="2527300"/>
          </a:xfrm>
          <a:prstGeom prst="rect">
            <a:avLst/>
          </a:prstGeom>
          <a:solidFill>
            <a:schemeClr val="bg1">
              <a:alpha val="61176"/>
            </a:schemeClr>
          </a:solidFill>
          <a:ln w="9525" cap="flat" cmpd="sng">
            <a:prstDash val="solid"/>
            <a:miter/>
            <a:headEnd type="none" w="med" len="med"/>
            <a:tailEnd type="none" w="med" len="med"/>
          </a:ln>
          <a:scene3d>
            <a:camera prst="legacyObliqueTopLeft">
              <a:rot lat="0" lon="0" rev="0"/>
            </a:camera>
            <a:lightRig rig="legacyFlat2" dir="t"/>
          </a:scene3d>
          <a:sp3d extrusionH="1243000" prstMaterial="legacyMatte">
            <a:bevelT w="13500" h="13500" prst="angle"/>
            <a:bevelB w="13500" h="13500" prst="angle"/>
            <a:extrusionClr>
              <a:srgbClr val="CCECFF"/>
            </a:extrusionClr>
          </a:sp3d>
        </p:spPr>
        <p:txBody>
          <a:bodyPr wrap="none" anchor="ctr" anchorCtr="0">
            <a:flatTx/>
          </a:bodyPr>
          <a:lstStyle/>
          <a:p>
            <a:pPr eaLnBrk="1" hangingPunct="1"/>
            <a:endParaRPr lang="en-US" altLang="en-US" sz="3200" b="1" dirty="0">
              <a:latin typeface="VNI-Top" pitchFamily="2" charset="0"/>
            </a:endParaRPr>
          </a:p>
        </p:txBody>
      </p:sp>
      <p:sp>
        <p:nvSpPr>
          <p:cNvPr id="23558" name="Line 73"/>
          <p:cNvSpPr/>
          <p:nvPr/>
        </p:nvSpPr>
        <p:spPr>
          <a:xfrm>
            <a:off x="4997450" y="1265238"/>
            <a:ext cx="341313" cy="561975"/>
          </a:xfrm>
          <a:prstGeom prst="line">
            <a:avLst/>
          </a:prstGeom>
          <a:ln w="28575" cap="flat" cmpd="sng">
            <a:solidFill>
              <a:schemeClr val="tx1"/>
            </a:solidFill>
            <a:prstDash val="solid"/>
            <a:headEnd type="none" w="med" len="med"/>
            <a:tailEnd type="none" w="med" len="med"/>
          </a:ln>
        </p:spPr>
      </p:sp>
      <p:sp>
        <p:nvSpPr>
          <p:cNvPr id="23559" name="Line 75"/>
          <p:cNvSpPr/>
          <p:nvPr/>
        </p:nvSpPr>
        <p:spPr>
          <a:xfrm>
            <a:off x="630238" y="1292225"/>
            <a:ext cx="0" cy="4541838"/>
          </a:xfrm>
          <a:prstGeom prst="line">
            <a:avLst/>
          </a:prstGeom>
          <a:ln w="19050" cap="flat" cmpd="sng">
            <a:solidFill>
              <a:schemeClr val="tx1"/>
            </a:solidFill>
            <a:prstDash val="solid"/>
            <a:headEnd type="none" w="med" len="med"/>
            <a:tailEnd type="none" w="med" len="med"/>
          </a:ln>
        </p:spPr>
      </p:sp>
      <p:sp>
        <p:nvSpPr>
          <p:cNvPr id="23560" name="Line 76"/>
          <p:cNvSpPr/>
          <p:nvPr/>
        </p:nvSpPr>
        <p:spPr>
          <a:xfrm>
            <a:off x="641350" y="1323975"/>
            <a:ext cx="341313" cy="457200"/>
          </a:xfrm>
          <a:prstGeom prst="line">
            <a:avLst/>
          </a:prstGeom>
          <a:ln w="28575" cap="flat" cmpd="sng">
            <a:solidFill>
              <a:schemeClr val="tx1"/>
            </a:solidFill>
            <a:prstDash val="solid"/>
            <a:headEnd type="none" w="med" len="med"/>
            <a:tailEnd type="none" w="med" len="med"/>
          </a:ln>
        </p:spPr>
      </p:sp>
      <p:sp>
        <p:nvSpPr>
          <p:cNvPr id="23561" name="Line 77"/>
          <p:cNvSpPr/>
          <p:nvPr/>
        </p:nvSpPr>
        <p:spPr>
          <a:xfrm>
            <a:off x="631825" y="5834063"/>
            <a:ext cx="339725" cy="457200"/>
          </a:xfrm>
          <a:prstGeom prst="line">
            <a:avLst/>
          </a:prstGeom>
          <a:ln w="28575" cap="flat" cmpd="sng">
            <a:solidFill>
              <a:schemeClr val="tx1"/>
            </a:solidFill>
            <a:prstDash val="solid"/>
            <a:headEnd type="none" w="med" len="med"/>
            <a:tailEnd type="none" w="med" len="med"/>
          </a:ln>
        </p:spPr>
      </p:sp>
      <p:sp>
        <p:nvSpPr>
          <p:cNvPr id="23562" name="Line 81"/>
          <p:cNvSpPr/>
          <p:nvPr/>
        </p:nvSpPr>
        <p:spPr>
          <a:xfrm>
            <a:off x="973138" y="1749425"/>
            <a:ext cx="4386262" cy="46038"/>
          </a:xfrm>
          <a:prstGeom prst="line">
            <a:avLst/>
          </a:prstGeom>
          <a:ln w="12700" cap="flat" cmpd="sng">
            <a:solidFill>
              <a:schemeClr val="tx1"/>
            </a:solidFill>
            <a:prstDash val="solid"/>
            <a:headEnd type="none" w="med" len="med"/>
            <a:tailEnd type="none" w="med" len="med"/>
          </a:ln>
        </p:spPr>
      </p:sp>
      <p:sp>
        <p:nvSpPr>
          <p:cNvPr id="23563" name="Line 84"/>
          <p:cNvSpPr/>
          <p:nvPr/>
        </p:nvSpPr>
        <p:spPr>
          <a:xfrm>
            <a:off x="973138" y="6245225"/>
            <a:ext cx="4386262" cy="46038"/>
          </a:xfrm>
          <a:prstGeom prst="line">
            <a:avLst/>
          </a:prstGeom>
          <a:ln w="38100" cap="flat" cmpd="sng">
            <a:solidFill>
              <a:schemeClr val="tx1"/>
            </a:solidFill>
            <a:prstDash val="solid"/>
            <a:headEnd type="none" w="med" len="med"/>
            <a:tailEnd type="none" w="med" len="med"/>
          </a:ln>
        </p:spPr>
      </p:sp>
      <p:sp>
        <p:nvSpPr>
          <p:cNvPr id="23564" name="Line 85"/>
          <p:cNvSpPr/>
          <p:nvPr/>
        </p:nvSpPr>
        <p:spPr>
          <a:xfrm>
            <a:off x="973138" y="1749425"/>
            <a:ext cx="0" cy="4541838"/>
          </a:xfrm>
          <a:prstGeom prst="line">
            <a:avLst/>
          </a:prstGeom>
          <a:ln w="38100" cap="flat" cmpd="sng">
            <a:solidFill>
              <a:schemeClr val="tx1"/>
            </a:solidFill>
            <a:prstDash val="solid"/>
            <a:headEnd type="none" w="med" len="med"/>
            <a:tailEnd type="none" w="med" len="med"/>
          </a:ln>
        </p:spPr>
      </p:sp>
      <p:sp>
        <p:nvSpPr>
          <p:cNvPr id="23565" name="Line 86"/>
          <p:cNvSpPr/>
          <p:nvPr/>
        </p:nvSpPr>
        <p:spPr>
          <a:xfrm>
            <a:off x="5316538" y="1825625"/>
            <a:ext cx="42862" cy="4465638"/>
          </a:xfrm>
          <a:prstGeom prst="line">
            <a:avLst/>
          </a:prstGeom>
          <a:ln w="38100" cap="flat" cmpd="sng">
            <a:solidFill>
              <a:schemeClr val="tx1"/>
            </a:solidFill>
            <a:prstDash val="solid"/>
            <a:headEnd type="none" w="med" len="med"/>
            <a:tailEnd type="none" w="med" len="med"/>
          </a:ln>
        </p:spPr>
      </p:sp>
      <p:sp>
        <p:nvSpPr>
          <p:cNvPr id="23566" name="Text Box 87"/>
          <p:cNvSpPr txBox="1"/>
          <p:nvPr/>
        </p:nvSpPr>
        <p:spPr>
          <a:xfrm>
            <a:off x="3032125" y="415925"/>
            <a:ext cx="342900"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23567" name="Text Box 89"/>
          <p:cNvSpPr txBox="1"/>
          <p:nvPr/>
        </p:nvSpPr>
        <p:spPr>
          <a:xfrm>
            <a:off x="3033713" y="6292850"/>
            <a:ext cx="455612" cy="1077913"/>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23568" name="Text Box 90"/>
          <p:cNvSpPr txBox="1"/>
          <p:nvPr/>
        </p:nvSpPr>
        <p:spPr>
          <a:xfrm>
            <a:off x="915988" y="3321050"/>
            <a:ext cx="342900"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P</a:t>
            </a:r>
          </a:p>
        </p:txBody>
      </p:sp>
      <p:sp>
        <p:nvSpPr>
          <p:cNvPr id="23569" name="Text Box 91"/>
          <p:cNvSpPr txBox="1"/>
          <p:nvPr/>
        </p:nvSpPr>
        <p:spPr>
          <a:xfrm>
            <a:off x="5086350" y="3292475"/>
            <a:ext cx="341313"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Q</a:t>
            </a:r>
          </a:p>
        </p:txBody>
      </p:sp>
      <p:sp>
        <p:nvSpPr>
          <p:cNvPr id="23570" name="Text Box 92"/>
          <p:cNvSpPr txBox="1"/>
          <p:nvPr/>
        </p:nvSpPr>
        <p:spPr>
          <a:xfrm>
            <a:off x="3194050" y="3073400"/>
            <a:ext cx="342900" cy="584200"/>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I</a:t>
            </a:r>
          </a:p>
        </p:txBody>
      </p:sp>
      <p:grpSp>
        <p:nvGrpSpPr>
          <p:cNvPr id="23571" name="Group 12"/>
          <p:cNvGrpSpPr/>
          <p:nvPr/>
        </p:nvGrpSpPr>
        <p:grpSpPr>
          <a:xfrm>
            <a:off x="838200" y="1295400"/>
            <a:ext cx="4495800" cy="4892675"/>
            <a:chOff x="1746" y="709"/>
            <a:chExt cx="3221" cy="3239"/>
          </a:xfrm>
        </p:grpSpPr>
        <p:sp>
          <p:nvSpPr>
            <p:cNvPr id="23606" name="Oval 13"/>
            <p:cNvSpPr/>
            <p:nvPr/>
          </p:nvSpPr>
          <p:spPr>
            <a:xfrm>
              <a:off x="1746" y="713"/>
              <a:ext cx="3216" cy="3216"/>
            </a:xfrm>
            <a:prstGeom prst="ellipse">
              <a:avLst/>
            </a:prstGeom>
            <a:noFill/>
            <a:ln w="28575" cap="flat" cmpd="sng">
              <a:solidFill>
                <a:srgbClr val="1F9D73"/>
              </a:solidFill>
              <a:prstDash val="solid"/>
              <a:headEnd type="none" w="med" len="med"/>
              <a:tailEnd type="none" w="med" len="med"/>
            </a:ln>
          </p:spPr>
          <p:txBody>
            <a:bodyPr wrap="none" anchor="ctr" anchorCtr="0"/>
            <a:lstStyle/>
            <a:p>
              <a:pPr eaLnBrk="1" hangingPunct="1"/>
              <a:endParaRPr lang="en-US" altLang="en-US" sz="2000" dirty="0">
                <a:latin typeface="Times New Roman" panose="02020603050405020304" pitchFamily="18" charset="0"/>
              </a:endParaRPr>
            </a:p>
          </p:txBody>
        </p:sp>
        <p:sp>
          <p:nvSpPr>
            <p:cNvPr id="23607" name="Line 14"/>
            <p:cNvSpPr/>
            <p:nvPr/>
          </p:nvSpPr>
          <p:spPr>
            <a:xfrm rot="-406751">
              <a:off x="2807" y="828"/>
              <a:ext cx="12" cy="48"/>
            </a:xfrm>
            <a:prstGeom prst="line">
              <a:avLst/>
            </a:prstGeom>
            <a:ln w="19050" cap="flat" cmpd="sng">
              <a:solidFill>
                <a:srgbClr val="1F9D73"/>
              </a:solidFill>
              <a:prstDash val="solid"/>
              <a:headEnd type="none" w="med" len="med"/>
              <a:tailEnd type="none" w="med" len="med"/>
            </a:ln>
          </p:spPr>
        </p:sp>
        <p:sp>
          <p:nvSpPr>
            <p:cNvPr id="23608" name="Line 15"/>
            <p:cNvSpPr/>
            <p:nvPr/>
          </p:nvSpPr>
          <p:spPr>
            <a:xfrm>
              <a:off x="3071" y="756"/>
              <a:ext cx="12" cy="48"/>
            </a:xfrm>
            <a:prstGeom prst="line">
              <a:avLst/>
            </a:prstGeom>
            <a:ln w="19050" cap="flat" cmpd="sng">
              <a:solidFill>
                <a:srgbClr val="1F9D73"/>
              </a:solidFill>
              <a:prstDash val="solid"/>
              <a:headEnd type="none" w="med" len="med"/>
              <a:tailEnd type="none" w="med" len="med"/>
            </a:ln>
          </p:spPr>
        </p:sp>
        <p:sp>
          <p:nvSpPr>
            <p:cNvPr id="23609" name="Line 16"/>
            <p:cNvSpPr/>
            <p:nvPr/>
          </p:nvSpPr>
          <p:spPr>
            <a:xfrm rot="-816584">
              <a:off x="2555" y="948"/>
              <a:ext cx="12" cy="48"/>
            </a:xfrm>
            <a:prstGeom prst="line">
              <a:avLst/>
            </a:prstGeom>
            <a:ln w="19050" cap="flat" cmpd="sng">
              <a:solidFill>
                <a:srgbClr val="1F9D73"/>
              </a:solidFill>
              <a:prstDash val="solid"/>
              <a:headEnd type="none" w="med" len="med"/>
              <a:tailEnd type="none" w="med" len="med"/>
            </a:ln>
          </p:spPr>
        </p:sp>
        <p:sp>
          <p:nvSpPr>
            <p:cNvPr id="23610" name="Line 17"/>
            <p:cNvSpPr/>
            <p:nvPr/>
          </p:nvSpPr>
          <p:spPr>
            <a:xfrm rot="-1655838">
              <a:off x="2339" y="1104"/>
              <a:ext cx="12" cy="48"/>
            </a:xfrm>
            <a:prstGeom prst="line">
              <a:avLst/>
            </a:prstGeom>
            <a:ln w="19050" cap="flat" cmpd="sng">
              <a:solidFill>
                <a:srgbClr val="1F9D73"/>
              </a:solidFill>
              <a:prstDash val="solid"/>
              <a:headEnd type="none" w="med" len="med"/>
              <a:tailEnd type="none" w="med" len="med"/>
            </a:ln>
          </p:spPr>
        </p:sp>
        <p:sp>
          <p:nvSpPr>
            <p:cNvPr id="23611" name="Line 18"/>
            <p:cNvSpPr/>
            <p:nvPr/>
          </p:nvSpPr>
          <p:spPr>
            <a:xfrm rot="-2472423">
              <a:off x="2147" y="1296"/>
              <a:ext cx="12" cy="48"/>
            </a:xfrm>
            <a:prstGeom prst="line">
              <a:avLst/>
            </a:prstGeom>
            <a:ln w="19050" cap="flat" cmpd="sng">
              <a:solidFill>
                <a:srgbClr val="1F9D73"/>
              </a:solidFill>
              <a:prstDash val="solid"/>
              <a:headEnd type="none" w="med" len="med"/>
              <a:tailEnd type="none" w="med" len="med"/>
            </a:ln>
          </p:spPr>
        </p:sp>
        <p:sp>
          <p:nvSpPr>
            <p:cNvPr id="23612" name="Line 19"/>
            <p:cNvSpPr/>
            <p:nvPr/>
          </p:nvSpPr>
          <p:spPr>
            <a:xfrm rot="-3045148">
              <a:off x="1979" y="1536"/>
              <a:ext cx="12" cy="48"/>
            </a:xfrm>
            <a:prstGeom prst="line">
              <a:avLst/>
            </a:prstGeom>
            <a:ln w="19050" cap="flat" cmpd="sng">
              <a:solidFill>
                <a:srgbClr val="1F9D73"/>
              </a:solidFill>
              <a:prstDash val="solid"/>
              <a:headEnd type="none" w="med" len="med"/>
              <a:tailEnd type="none" w="med" len="med"/>
            </a:ln>
          </p:spPr>
        </p:sp>
        <p:sp>
          <p:nvSpPr>
            <p:cNvPr id="23613" name="Line 20"/>
            <p:cNvSpPr/>
            <p:nvPr/>
          </p:nvSpPr>
          <p:spPr>
            <a:xfrm rot="-3680573">
              <a:off x="1871" y="1788"/>
              <a:ext cx="12" cy="48"/>
            </a:xfrm>
            <a:prstGeom prst="line">
              <a:avLst/>
            </a:prstGeom>
            <a:ln w="19050" cap="flat" cmpd="sng">
              <a:solidFill>
                <a:srgbClr val="1F9D73"/>
              </a:solidFill>
              <a:prstDash val="solid"/>
              <a:headEnd type="none" w="med" len="med"/>
              <a:tailEnd type="none" w="med" len="med"/>
            </a:ln>
          </p:spPr>
        </p:sp>
        <p:sp>
          <p:nvSpPr>
            <p:cNvPr id="23614" name="Line 21"/>
            <p:cNvSpPr/>
            <p:nvPr/>
          </p:nvSpPr>
          <p:spPr>
            <a:xfrm rot="-3715651">
              <a:off x="1799" y="2040"/>
              <a:ext cx="12" cy="48"/>
            </a:xfrm>
            <a:prstGeom prst="line">
              <a:avLst/>
            </a:prstGeom>
            <a:ln w="19050" cap="flat" cmpd="sng">
              <a:solidFill>
                <a:srgbClr val="1F9D73"/>
              </a:solidFill>
              <a:prstDash val="solid"/>
              <a:headEnd type="none" w="med" len="med"/>
              <a:tailEnd type="none" w="med" len="med"/>
            </a:ln>
          </p:spPr>
        </p:sp>
        <p:sp>
          <p:nvSpPr>
            <p:cNvPr id="23615" name="Line 22"/>
            <p:cNvSpPr/>
            <p:nvPr/>
          </p:nvSpPr>
          <p:spPr>
            <a:xfrm>
              <a:off x="3851" y="3792"/>
              <a:ext cx="12" cy="48"/>
            </a:xfrm>
            <a:prstGeom prst="line">
              <a:avLst/>
            </a:prstGeom>
            <a:ln w="19050" cap="flat" cmpd="sng">
              <a:solidFill>
                <a:srgbClr val="1F9D73"/>
              </a:solidFill>
              <a:prstDash val="solid"/>
              <a:headEnd type="none" w="med" len="med"/>
              <a:tailEnd type="none" w="med" len="med"/>
            </a:ln>
          </p:spPr>
        </p:sp>
        <p:sp>
          <p:nvSpPr>
            <p:cNvPr id="23616" name="Line 23"/>
            <p:cNvSpPr/>
            <p:nvPr/>
          </p:nvSpPr>
          <p:spPr>
            <a:xfrm rot="-816522">
              <a:off x="4127" y="3684"/>
              <a:ext cx="12" cy="48"/>
            </a:xfrm>
            <a:prstGeom prst="line">
              <a:avLst/>
            </a:prstGeom>
            <a:ln w="19050" cap="flat" cmpd="sng">
              <a:solidFill>
                <a:srgbClr val="1F9D73"/>
              </a:solidFill>
              <a:prstDash val="solid"/>
              <a:headEnd type="none" w="med" len="med"/>
              <a:tailEnd type="none" w="med" len="med"/>
            </a:ln>
          </p:spPr>
        </p:sp>
        <p:sp>
          <p:nvSpPr>
            <p:cNvPr id="23617" name="Line 24"/>
            <p:cNvSpPr/>
            <p:nvPr/>
          </p:nvSpPr>
          <p:spPr>
            <a:xfrm rot="-1090955">
              <a:off x="4343" y="3528"/>
              <a:ext cx="12" cy="48"/>
            </a:xfrm>
            <a:prstGeom prst="line">
              <a:avLst/>
            </a:prstGeom>
            <a:ln w="19050" cap="flat" cmpd="sng">
              <a:solidFill>
                <a:srgbClr val="1F9D73"/>
              </a:solidFill>
              <a:prstDash val="solid"/>
              <a:headEnd type="none" w="med" len="med"/>
              <a:tailEnd type="none" w="med" len="med"/>
            </a:ln>
          </p:spPr>
        </p:sp>
        <p:sp>
          <p:nvSpPr>
            <p:cNvPr id="23618" name="Line 25"/>
            <p:cNvSpPr/>
            <p:nvPr/>
          </p:nvSpPr>
          <p:spPr>
            <a:xfrm rot="-2139825">
              <a:off x="4547" y="3324"/>
              <a:ext cx="12" cy="48"/>
            </a:xfrm>
            <a:prstGeom prst="line">
              <a:avLst/>
            </a:prstGeom>
            <a:ln w="19050" cap="flat" cmpd="sng">
              <a:solidFill>
                <a:srgbClr val="1F9D73"/>
              </a:solidFill>
              <a:prstDash val="solid"/>
              <a:headEnd type="none" w="med" len="med"/>
              <a:tailEnd type="none" w="med" len="med"/>
            </a:ln>
          </p:spPr>
        </p:sp>
        <p:sp>
          <p:nvSpPr>
            <p:cNvPr id="23619" name="Line 26"/>
            <p:cNvSpPr/>
            <p:nvPr/>
          </p:nvSpPr>
          <p:spPr>
            <a:xfrm rot="-2268153">
              <a:off x="4715" y="3084"/>
              <a:ext cx="12" cy="48"/>
            </a:xfrm>
            <a:prstGeom prst="line">
              <a:avLst/>
            </a:prstGeom>
            <a:ln w="19050" cap="flat" cmpd="sng">
              <a:solidFill>
                <a:srgbClr val="1F9D73"/>
              </a:solidFill>
              <a:prstDash val="solid"/>
              <a:headEnd type="none" w="med" len="med"/>
              <a:tailEnd type="none" w="med" len="med"/>
            </a:ln>
          </p:spPr>
        </p:sp>
        <p:sp>
          <p:nvSpPr>
            <p:cNvPr id="23620" name="Line 27"/>
            <p:cNvSpPr/>
            <p:nvPr/>
          </p:nvSpPr>
          <p:spPr>
            <a:xfrm rot="-2844185">
              <a:off x="4835" y="2832"/>
              <a:ext cx="12" cy="48"/>
            </a:xfrm>
            <a:prstGeom prst="line">
              <a:avLst/>
            </a:prstGeom>
            <a:ln w="19050" cap="flat" cmpd="sng">
              <a:solidFill>
                <a:srgbClr val="1F9D73"/>
              </a:solidFill>
              <a:prstDash val="solid"/>
              <a:headEnd type="none" w="med" len="med"/>
              <a:tailEnd type="none" w="med" len="med"/>
            </a:ln>
          </p:spPr>
        </p:sp>
        <p:sp>
          <p:nvSpPr>
            <p:cNvPr id="23621" name="Line 28"/>
            <p:cNvSpPr/>
            <p:nvPr/>
          </p:nvSpPr>
          <p:spPr>
            <a:xfrm rot="-4047892">
              <a:off x="4907" y="2568"/>
              <a:ext cx="12" cy="48"/>
            </a:xfrm>
            <a:prstGeom prst="line">
              <a:avLst/>
            </a:prstGeom>
            <a:ln w="19050" cap="flat" cmpd="sng">
              <a:solidFill>
                <a:srgbClr val="1F9D73"/>
              </a:solidFill>
              <a:prstDash val="solid"/>
              <a:headEnd type="none" w="med" len="med"/>
              <a:tailEnd type="none" w="med" len="med"/>
            </a:ln>
          </p:spPr>
        </p:sp>
        <p:sp>
          <p:nvSpPr>
            <p:cNvPr id="23622" name="Line 29"/>
            <p:cNvSpPr/>
            <p:nvPr/>
          </p:nvSpPr>
          <p:spPr>
            <a:xfrm rot="414673">
              <a:off x="3599" y="3852"/>
              <a:ext cx="12" cy="48"/>
            </a:xfrm>
            <a:prstGeom prst="line">
              <a:avLst/>
            </a:prstGeom>
            <a:ln w="19050" cap="flat" cmpd="sng">
              <a:solidFill>
                <a:srgbClr val="1F9D73"/>
              </a:solidFill>
              <a:prstDash val="solid"/>
              <a:headEnd type="none" w="med" len="med"/>
              <a:tailEnd type="none" w="med" len="med"/>
            </a:ln>
          </p:spPr>
        </p:sp>
        <p:sp>
          <p:nvSpPr>
            <p:cNvPr id="23623" name="Line 30"/>
            <p:cNvSpPr/>
            <p:nvPr/>
          </p:nvSpPr>
          <p:spPr>
            <a:xfrm rot="-5400000">
              <a:off x="1805" y="2574"/>
              <a:ext cx="12" cy="48"/>
            </a:xfrm>
            <a:prstGeom prst="line">
              <a:avLst/>
            </a:prstGeom>
            <a:ln w="19050" cap="flat" cmpd="sng">
              <a:solidFill>
                <a:srgbClr val="1F9D73"/>
              </a:solidFill>
              <a:prstDash val="solid"/>
              <a:headEnd type="none" w="med" len="med"/>
              <a:tailEnd type="none" w="med" len="med"/>
            </a:ln>
          </p:spPr>
        </p:sp>
        <p:sp>
          <p:nvSpPr>
            <p:cNvPr id="23624" name="Line 31"/>
            <p:cNvSpPr/>
            <p:nvPr/>
          </p:nvSpPr>
          <p:spPr>
            <a:xfrm rot="-6151729">
              <a:off x="1865" y="2826"/>
              <a:ext cx="12" cy="48"/>
            </a:xfrm>
            <a:prstGeom prst="line">
              <a:avLst/>
            </a:prstGeom>
            <a:ln w="19050" cap="flat" cmpd="sng">
              <a:solidFill>
                <a:srgbClr val="1F9D73"/>
              </a:solidFill>
              <a:prstDash val="solid"/>
              <a:headEnd type="none" w="med" len="med"/>
              <a:tailEnd type="none" w="med" len="med"/>
            </a:ln>
          </p:spPr>
        </p:sp>
        <p:sp>
          <p:nvSpPr>
            <p:cNvPr id="23625" name="Line 32"/>
            <p:cNvSpPr/>
            <p:nvPr/>
          </p:nvSpPr>
          <p:spPr>
            <a:xfrm rot="-6855235">
              <a:off x="1973" y="3078"/>
              <a:ext cx="12" cy="48"/>
            </a:xfrm>
            <a:prstGeom prst="line">
              <a:avLst/>
            </a:prstGeom>
            <a:ln w="19050" cap="flat" cmpd="sng">
              <a:solidFill>
                <a:srgbClr val="1F9D73"/>
              </a:solidFill>
              <a:prstDash val="solid"/>
              <a:headEnd type="none" w="med" len="med"/>
              <a:tailEnd type="none" w="med" len="med"/>
            </a:ln>
          </p:spPr>
        </p:sp>
        <p:sp>
          <p:nvSpPr>
            <p:cNvPr id="23626" name="Line 33"/>
            <p:cNvSpPr/>
            <p:nvPr/>
          </p:nvSpPr>
          <p:spPr>
            <a:xfrm rot="-6887514">
              <a:off x="2117" y="3294"/>
              <a:ext cx="12" cy="48"/>
            </a:xfrm>
            <a:prstGeom prst="line">
              <a:avLst/>
            </a:prstGeom>
            <a:ln w="19050" cap="flat" cmpd="sng">
              <a:solidFill>
                <a:srgbClr val="1F9D73"/>
              </a:solidFill>
              <a:prstDash val="solid"/>
              <a:headEnd type="none" w="med" len="med"/>
              <a:tailEnd type="none" w="med" len="med"/>
            </a:ln>
          </p:spPr>
        </p:sp>
        <p:sp>
          <p:nvSpPr>
            <p:cNvPr id="23627" name="Line 34"/>
            <p:cNvSpPr/>
            <p:nvPr/>
          </p:nvSpPr>
          <p:spPr>
            <a:xfrm rot="-7364590">
              <a:off x="2321" y="3498"/>
              <a:ext cx="12" cy="48"/>
            </a:xfrm>
            <a:prstGeom prst="line">
              <a:avLst/>
            </a:prstGeom>
            <a:ln w="19050" cap="flat" cmpd="sng">
              <a:solidFill>
                <a:srgbClr val="1F9D73"/>
              </a:solidFill>
              <a:prstDash val="solid"/>
              <a:headEnd type="none" w="med" len="med"/>
              <a:tailEnd type="none" w="med" len="med"/>
            </a:ln>
          </p:spPr>
        </p:sp>
        <p:sp>
          <p:nvSpPr>
            <p:cNvPr id="23628" name="Line 35"/>
            <p:cNvSpPr/>
            <p:nvPr/>
          </p:nvSpPr>
          <p:spPr>
            <a:xfrm rot="-8297787">
              <a:off x="2549" y="3654"/>
              <a:ext cx="12" cy="48"/>
            </a:xfrm>
            <a:prstGeom prst="line">
              <a:avLst/>
            </a:prstGeom>
            <a:ln w="19050" cap="flat" cmpd="sng">
              <a:solidFill>
                <a:srgbClr val="1F9D73"/>
              </a:solidFill>
              <a:prstDash val="solid"/>
              <a:headEnd type="none" w="med" len="med"/>
              <a:tailEnd type="none" w="med" len="med"/>
            </a:ln>
          </p:spPr>
        </p:sp>
        <p:sp>
          <p:nvSpPr>
            <p:cNvPr id="23629" name="Line 36"/>
            <p:cNvSpPr/>
            <p:nvPr/>
          </p:nvSpPr>
          <p:spPr>
            <a:xfrm rot="-9060014">
              <a:off x="2777" y="3762"/>
              <a:ext cx="12" cy="48"/>
            </a:xfrm>
            <a:prstGeom prst="line">
              <a:avLst/>
            </a:prstGeom>
            <a:ln w="19050" cap="flat" cmpd="sng">
              <a:solidFill>
                <a:srgbClr val="1F9D73"/>
              </a:solidFill>
              <a:prstDash val="solid"/>
              <a:headEnd type="none" w="med" len="med"/>
              <a:tailEnd type="none" w="med" len="med"/>
            </a:ln>
          </p:spPr>
        </p:sp>
        <p:sp>
          <p:nvSpPr>
            <p:cNvPr id="23630" name="Line 37"/>
            <p:cNvSpPr/>
            <p:nvPr/>
          </p:nvSpPr>
          <p:spPr>
            <a:xfrm rot="-9304423">
              <a:off x="3065" y="3852"/>
              <a:ext cx="12" cy="48"/>
            </a:xfrm>
            <a:prstGeom prst="line">
              <a:avLst/>
            </a:prstGeom>
            <a:ln w="19050" cap="flat" cmpd="sng">
              <a:solidFill>
                <a:srgbClr val="1F9D73"/>
              </a:solidFill>
              <a:prstDash val="solid"/>
              <a:headEnd type="none" w="med" len="med"/>
              <a:tailEnd type="none" w="med" len="med"/>
            </a:ln>
          </p:spPr>
        </p:sp>
        <p:sp>
          <p:nvSpPr>
            <p:cNvPr id="23631" name="Line 38"/>
            <p:cNvSpPr/>
            <p:nvPr/>
          </p:nvSpPr>
          <p:spPr>
            <a:xfrm rot="-5400000">
              <a:off x="4901" y="2046"/>
              <a:ext cx="12" cy="48"/>
            </a:xfrm>
            <a:prstGeom prst="line">
              <a:avLst/>
            </a:prstGeom>
            <a:ln w="19050" cap="flat" cmpd="sng">
              <a:solidFill>
                <a:srgbClr val="1F9D73"/>
              </a:solidFill>
              <a:prstDash val="solid"/>
              <a:headEnd type="none" w="med" len="med"/>
              <a:tailEnd type="none" w="med" len="med"/>
            </a:ln>
          </p:spPr>
        </p:sp>
        <p:sp>
          <p:nvSpPr>
            <p:cNvPr id="23632" name="Line 39"/>
            <p:cNvSpPr/>
            <p:nvPr/>
          </p:nvSpPr>
          <p:spPr>
            <a:xfrm rot="-4153050">
              <a:off x="4937" y="2322"/>
              <a:ext cx="12" cy="48"/>
            </a:xfrm>
            <a:prstGeom prst="line">
              <a:avLst/>
            </a:prstGeom>
            <a:ln w="19050" cap="flat" cmpd="sng">
              <a:solidFill>
                <a:srgbClr val="1F9D73"/>
              </a:solidFill>
              <a:prstDash val="solid"/>
              <a:headEnd type="none" w="med" len="med"/>
              <a:tailEnd type="none" w="med" len="med"/>
            </a:ln>
          </p:spPr>
        </p:sp>
        <p:sp>
          <p:nvSpPr>
            <p:cNvPr id="23633" name="Line 40"/>
            <p:cNvSpPr/>
            <p:nvPr/>
          </p:nvSpPr>
          <p:spPr>
            <a:xfrm rot="-5840063">
              <a:off x="4829" y="1770"/>
              <a:ext cx="12" cy="48"/>
            </a:xfrm>
            <a:prstGeom prst="line">
              <a:avLst/>
            </a:prstGeom>
            <a:ln w="19050" cap="flat" cmpd="sng">
              <a:solidFill>
                <a:srgbClr val="1F9D73"/>
              </a:solidFill>
              <a:prstDash val="solid"/>
              <a:headEnd type="none" w="med" len="med"/>
              <a:tailEnd type="none" w="med" len="med"/>
            </a:ln>
          </p:spPr>
        </p:sp>
        <p:sp>
          <p:nvSpPr>
            <p:cNvPr id="23634" name="Line 41"/>
            <p:cNvSpPr/>
            <p:nvPr/>
          </p:nvSpPr>
          <p:spPr>
            <a:xfrm rot="-6578556">
              <a:off x="4709" y="1518"/>
              <a:ext cx="12" cy="48"/>
            </a:xfrm>
            <a:prstGeom prst="line">
              <a:avLst/>
            </a:prstGeom>
            <a:ln w="19050" cap="flat" cmpd="sng">
              <a:solidFill>
                <a:srgbClr val="1F9D73"/>
              </a:solidFill>
              <a:prstDash val="solid"/>
              <a:headEnd type="none" w="med" len="med"/>
              <a:tailEnd type="none" w="med" len="med"/>
            </a:ln>
          </p:spPr>
        </p:sp>
        <p:sp>
          <p:nvSpPr>
            <p:cNvPr id="23635" name="Line 42"/>
            <p:cNvSpPr/>
            <p:nvPr/>
          </p:nvSpPr>
          <p:spPr>
            <a:xfrm rot="-7363083">
              <a:off x="4565" y="1290"/>
              <a:ext cx="12" cy="48"/>
            </a:xfrm>
            <a:prstGeom prst="line">
              <a:avLst/>
            </a:prstGeom>
            <a:ln w="19050" cap="flat" cmpd="sng">
              <a:solidFill>
                <a:srgbClr val="1F9D73"/>
              </a:solidFill>
              <a:prstDash val="solid"/>
              <a:headEnd type="none" w="med" len="med"/>
              <a:tailEnd type="none" w="med" len="med"/>
            </a:ln>
          </p:spPr>
        </p:sp>
        <p:sp>
          <p:nvSpPr>
            <p:cNvPr id="23636" name="Line 43"/>
            <p:cNvSpPr/>
            <p:nvPr/>
          </p:nvSpPr>
          <p:spPr>
            <a:xfrm rot="-7420441">
              <a:off x="4361" y="1098"/>
              <a:ext cx="12" cy="48"/>
            </a:xfrm>
            <a:prstGeom prst="line">
              <a:avLst/>
            </a:prstGeom>
            <a:ln w="19050" cap="flat" cmpd="sng">
              <a:solidFill>
                <a:srgbClr val="1F9D73"/>
              </a:solidFill>
              <a:prstDash val="solid"/>
              <a:headEnd type="none" w="med" len="med"/>
              <a:tailEnd type="none" w="med" len="med"/>
            </a:ln>
          </p:spPr>
        </p:sp>
        <p:sp>
          <p:nvSpPr>
            <p:cNvPr id="23637" name="Line 44"/>
            <p:cNvSpPr/>
            <p:nvPr/>
          </p:nvSpPr>
          <p:spPr>
            <a:xfrm rot="-8426477">
              <a:off x="4133" y="942"/>
              <a:ext cx="12" cy="48"/>
            </a:xfrm>
            <a:prstGeom prst="line">
              <a:avLst/>
            </a:prstGeom>
            <a:ln w="19050" cap="flat" cmpd="sng">
              <a:solidFill>
                <a:srgbClr val="1F9D73"/>
              </a:solidFill>
              <a:prstDash val="solid"/>
              <a:headEnd type="none" w="med" len="med"/>
              <a:tailEnd type="none" w="med" len="med"/>
            </a:ln>
          </p:spPr>
        </p:sp>
        <p:sp>
          <p:nvSpPr>
            <p:cNvPr id="23638" name="Line 45"/>
            <p:cNvSpPr/>
            <p:nvPr/>
          </p:nvSpPr>
          <p:spPr>
            <a:xfrm rot="-9064603">
              <a:off x="3911" y="822"/>
              <a:ext cx="12" cy="48"/>
            </a:xfrm>
            <a:prstGeom prst="line">
              <a:avLst/>
            </a:prstGeom>
            <a:ln w="19050" cap="flat" cmpd="sng">
              <a:solidFill>
                <a:srgbClr val="1F9D73"/>
              </a:solidFill>
              <a:prstDash val="solid"/>
              <a:headEnd type="none" w="med" len="med"/>
              <a:tailEnd type="none" w="med" len="med"/>
            </a:ln>
          </p:spPr>
        </p:sp>
        <p:sp>
          <p:nvSpPr>
            <p:cNvPr id="23639" name="Line 46"/>
            <p:cNvSpPr/>
            <p:nvPr/>
          </p:nvSpPr>
          <p:spPr>
            <a:xfrm rot="-9999666">
              <a:off x="3639" y="762"/>
              <a:ext cx="12" cy="48"/>
            </a:xfrm>
            <a:prstGeom prst="line">
              <a:avLst/>
            </a:prstGeom>
            <a:ln w="19050" cap="flat" cmpd="sng">
              <a:solidFill>
                <a:srgbClr val="1F9D73"/>
              </a:solidFill>
              <a:prstDash val="solid"/>
              <a:headEnd type="none" w="med" len="med"/>
              <a:tailEnd type="none" w="med" len="med"/>
            </a:ln>
          </p:spPr>
        </p:sp>
        <p:sp>
          <p:nvSpPr>
            <p:cNvPr id="23640" name="Line 47"/>
            <p:cNvSpPr/>
            <p:nvPr/>
          </p:nvSpPr>
          <p:spPr>
            <a:xfrm rot="-4153050">
              <a:off x="1769" y="2322"/>
              <a:ext cx="12" cy="48"/>
            </a:xfrm>
            <a:prstGeom prst="line">
              <a:avLst/>
            </a:prstGeom>
            <a:ln w="19050" cap="flat" cmpd="sng">
              <a:solidFill>
                <a:srgbClr val="1F9D73"/>
              </a:solidFill>
              <a:prstDash val="solid"/>
              <a:headEnd type="none" w="med" len="med"/>
              <a:tailEnd type="none" w="med" len="med"/>
            </a:ln>
          </p:spPr>
        </p:sp>
        <p:sp>
          <p:nvSpPr>
            <p:cNvPr id="23641" name="Line 48"/>
            <p:cNvSpPr/>
            <p:nvPr/>
          </p:nvSpPr>
          <p:spPr>
            <a:xfrm rot="414673">
              <a:off x="3371" y="3888"/>
              <a:ext cx="12" cy="48"/>
            </a:xfrm>
            <a:prstGeom prst="line">
              <a:avLst/>
            </a:prstGeom>
            <a:ln w="19050" cap="flat" cmpd="sng">
              <a:solidFill>
                <a:srgbClr val="1F9D73"/>
              </a:solidFill>
              <a:prstDash val="solid"/>
              <a:headEnd type="none" w="med" len="med"/>
              <a:tailEnd type="none" w="med" len="med"/>
            </a:ln>
          </p:spPr>
        </p:sp>
        <p:sp>
          <p:nvSpPr>
            <p:cNvPr id="23642" name="Line 49"/>
            <p:cNvSpPr/>
            <p:nvPr/>
          </p:nvSpPr>
          <p:spPr>
            <a:xfrm rot="-9225894">
              <a:off x="3367" y="732"/>
              <a:ext cx="12" cy="48"/>
            </a:xfrm>
            <a:prstGeom prst="line">
              <a:avLst/>
            </a:prstGeom>
            <a:ln w="19050" cap="flat" cmpd="sng">
              <a:solidFill>
                <a:srgbClr val="1F9D73"/>
              </a:solidFill>
              <a:prstDash val="solid"/>
              <a:headEnd type="none" w="med" len="med"/>
              <a:tailEnd type="none" w="med" len="med"/>
            </a:ln>
          </p:spPr>
        </p:sp>
        <p:sp>
          <p:nvSpPr>
            <p:cNvPr id="23643" name="Rectangle 50"/>
            <p:cNvSpPr/>
            <p:nvPr/>
          </p:nvSpPr>
          <p:spPr>
            <a:xfrm>
              <a:off x="2955"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3644" name="Rectangle 51"/>
            <p:cNvSpPr/>
            <p:nvPr/>
          </p:nvSpPr>
          <p:spPr>
            <a:xfrm>
              <a:off x="2687" y="8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3645" name="Rectangle 52"/>
            <p:cNvSpPr/>
            <p:nvPr/>
          </p:nvSpPr>
          <p:spPr>
            <a:xfrm>
              <a:off x="2483" y="9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3646" name="Rectangle 53"/>
            <p:cNvSpPr/>
            <p:nvPr/>
          </p:nvSpPr>
          <p:spPr>
            <a:xfrm>
              <a:off x="229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3647" name="Rectangle 54"/>
            <p:cNvSpPr/>
            <p:nvPr/>
          </p:nvSpPr>
          <p:spPr>
            <a:xfrm>
              <a:off x="2123"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3648" name="Rectangle 55"/>
            <p:cNvSpPr/>
            <p:nvPr/>
          </p:nvSpPr>
          <p:spPr>
            <a:xfrm>
              <a:off x="1967"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3649" name="Rectangle 56"/>
            <p:cNvSpPr/>
            <p:nvPr/>
          </p:nvSpPr>
          <p:spPr>
            <a:xfrm>
              <a:off x="1859" y="17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3650" name="Rectangle 57"/>
            <p:cNvSpPr/>
            <p:nvPr/>
          </p:nvSpPr>
          <p:spPr>
            <a:xfrm>
              <a:off x="1799" y="19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3651" name="Rectangle 58"/>
            <p:cNvSpPr/>
            <p:nvPr/>
          </p:nvSpPr>
          <p:spPr>
            <a:xfrm>
              <a:off x="1751"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23652" name="Rectangle 59"/>
            <p:cNvSpPr/>
            <p:nvPr/>
          </p:nvSpPr>
          <p:spPr>
            <a:xfrm>
              <a:off x="3227" y="70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23653" name="Rectangle 60"/>
            <p:cNvSpPr/>
            <p:nvPr/>
          </p:nvSpPr>
          <p:spPr>
            <a:xfrm>
              <a:off x="4667"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23654" name="Rectangle 61"/>
            <p:cNvSpPr/>
            <p:nvPr/>
          </p:nvSpPr>
          <p:spPr>
            <a:xfrm>
              <a:off x="1787" y="24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3655" name="Rectangle 62"/>
            <p:cNvSpPr/>
            <p:nvPr/>
          </p:nvSpPr>
          <p:spPr>
            <a:xfrm>
              <a:off x="1847" y="266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3656" name="Rectangle 63"/>
            <p:cNvSpPr/>
            <p:nvPr/>
          </p:nvSpPr>
          <p:spPr>
            <a:xfrm>
              <a:off x="1943" y="289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3657" name="Rectangle 64"/>
            <p:cNvSpPr/>
            <p:nvPr/>
          </p:nvSpPr>
          <p:spPr>
            <a:xfrm>
              <a:off x="2075" y="31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3658" name="Rectangle 65"/>
            <p:cNvSpPr/>
            <p:nvPr/>
          </p:nvSpPr>
          <p:spPr>
            <a:xfrm>
              <a:off x="2267" y="330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3659" name="Rectangle 66"/>
            <p:cNvSpPr/>
            <p:nvPr/>
          </p:nvSpPr>
          <p:spPr>
            <a:xfrm>
              <a:off x="2495" y="34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3660" name="Rectangle 67"/>
            <p:cNvSpPr/>
            <p:nvPr/>
          </p:nvSpPr>
          <p:spPr>
            <a:xfrm>
              <a:off x="2711" y="35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3661" name="Rectangle 68"/>
            <p:cNvSpPr/>
            <p:nvPr/>
          </p:nvSpPr>
          <p:spPr>
            <a:xfrm>
              <a:off x="2951" y="36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3662" name="Rectangle 69"/>
            <p:cNvSpPr/>
            <p:nvPr/>
          </p:nvSpPr>
          <p:spPr>
            <a:xfrm>
              <a:off x="3227" y="366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23663" name="Rectangle 70"/>
            <p:cNvSpPr/>
            <p:nvPr/>
          </p:nvSpPr>
          <p:spPr>
            <a:xfrm>
              <a:off x="3470"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3664" name="Rectangle 71"/>
            <p:cNvSpPr/>
            <p:nvPr/>
          </p:nvSpPr>
          <p:spPr>
            <a:xfrm>
              <a:off x="3742" y="82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3665" name="Rectangle 72"/>
            <p:cNvSpPr/>
            <p:nvPr/>
          </p:nvSpPr>
          <p:spPr>
            <a:xfrm>
              <a:off x="3959" y="91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3666" name="Rectangle 73"/>
            <p:cNvSpPr/>
            <p:nvPr/>
          </p:nvSpPr>
          <p:spPr>
            <a:xfrm>
              <a:off x="415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3667" name="Rectangle 74"/>
            <p:cNvSpPr/>
            <p:nvPr/>
          </p:nvSpPr>
          <p:spPr>
            <a:xfrm>
              <a:off x="4295"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3668" name="Rectangle 75"/>
            <p:cNvSpPr/>
            <p:nvPr/>
          </p:nvSpPr>
          <p:spPr>
            <a:xfrm>
              <a:off x="4463"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3669" name="Rectangle 76"/>
            <p:cNvSpPr/>
            <p:nvPr/>
          </p:nvSpPr>
          <p:spPr>
            <a:xfrm>
              <a:off x="4571" y="172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3670" name="Rectangle 77"/>
            <p:cNvSpPr/>
            <p:nvPr/>
          </p:nvSpPr>
          <p:spPr>
            <a:xfrm>
              <a:off x="4631" y="19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3671" name="Rectangle 78"/>
            <p:cNvSpPr/>
            <p:nvPr/>
          </p:nvSpPr>
          <p:spPr>
            <a:xfrm>
              <a:off x="4643" y="24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3672" name="Rectangle 79"/>
            <p:cNvSpPr/>
            <p:nvPr/>
          </p:nvSpPr>
          <p:spPr>
            <a:xfrm>
              <a:off x="4583" y="26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3673" name="Rectangle 80"/>
            <p:cNvSpPr/>
            <p:nvPr/>
          </p:nvSpPr>
          <p:spPr>
            <a:xfrm>
              <a:off x="4463" y="290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3674" name="Rectangle 81"/>
            <p:cNvSpPr/>
            <p:nvPr/>
          </p:nvSpPr>
          <p:spPr>
            <a:xfrm>
              <a:off x="4331" y="312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3675" name="Rectangle 82"/>
            <p:cNvSpPr/>
            <p:nvPr/>
          </p:nvSpPr>
          <p:spPr>
            <a:xfrm>
              <a:off x="4115" y="33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3676" name="Rectangle 83"/>
            <p:cNvSpPr/>
            <p:nvPr/>
          </p:nvSpPr>
          <p:spPr>
            <a:xfrm>
              <a:off x="3899" y="34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3677" name="Rectangle 84"/>
            <p:cNvSpPr/>
            <p:nvPr/>
          </p:nvSpPr>
          <p:spPr>
            <a:xfrm>
              <a:off x="3695" y="35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3678" name="Rectangle 85"/>
            <p:cNvSpPr/>
            <p:nvPr/>
          </p:nvSpPr>
          <p:spPr>
            <a:xfrm>
              <a:off x="3455" y="36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3679" name="Line 86"/>
            <p:cNvSpPr/>
            <p:nvPr/>
          </p:nvSpPr>
          <p:spPr>
            <a:xfrm>
              <a:off x="3379" y="709"/>
              <a:ext cx="0" cy="3220"/>
            </a:xfrm>
            <a:prstGeom prst="line">
              <a:avLst/>
            </a:prstGeom>
            <a:ln w="38100" cap="flat" cmpd="sng">
              <a:solidFill>
                <a:srgbClr val="0000CC"/>
              </a:solidFill>
              <a:prstDash val="solid"/>
              <a:headEnd type="none" w="med" len="med"/>
              <a:tailEnd type="none" w="med" len="med"/>
            </a:ln>
          </p:spPr>
        </p:sp>
        <p:sp>
          <p:nvSpPr>
            <p:cNvPr id="23680" name="Line 87"/>
            <p:cNvSpPr/>
            <p:nvPr/>
          </p:nvSpPr>
          <p:spPr>
            <a:xfrm flipV="1">
              <a:off x="1752" y="2321"/>
              <a:ext cx="3179" cy="10"/>
            </a:xfrm>
            <a:prstGeom prst="line">
              <a:avLst/>
            </a:prstGeom>
            <a:ln w="38100" cap="flat" cmpd="sng">
              <a:solidFill>
                <a:srgbClr val="0000CC"/>
              </a:solidFill>
              <a:prstDash val="solid"/>
              <a:headEnd type="none" w="med" len="med"/>
              <a:tailEnd type="none" w="med" len="med"/>
            </a:ln>
          </p:spPr>
        </p:sp>
      </p:grpSp>
      <p:grpSp>
        <p:nvGrpSpPr>
          <p:cNvPr id="3" name="Group 150"/>
          <p:cNvGrpSpPr/>
          <p:nvPr/>
        </p:nvGrpSpPr>
        <p:grpSpPr>
          <a:xfrm>
            <a:off x="1436688" y="1600200"/>
            <a:ext cx="1687512" cy="2133600"/>
            <a:chOff x="2971800" y="275772"/>
            <a:chExt cx="2057400" cy="3352800"/>
          </a:xfrm>
        </p:grpSpPr>
        <p:cxnSp>
          <p:nvCxnSpPr>
            <p:cNvPr id="142" name="Straight Connector 141"/>
            <p:cNvCxnSpPr/>
            <p:nvPr/>
          </p:nvCxnSpPr>
          <p:spPr>
            <a:xfrm rot="16200000" flipH="1">
              <a:off x="2324100" y="923472"/>
              <a:ext cx="3352800" cy="205740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011145" y="2361293"/>
              <a:ext cx="303869" cy="77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4161872" y="2285488"/>
              <a:ext cx="304346" cy="19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573" name="Oval 98"/>
          <p:cNvSpPr>
            <a:spLocks noTextEdit="1"/>
          </p:cNvSpPr>
          <p:nvPr/>
        </p:nvSpPr>
        <p:spPr>
          <a:xfrm>
            <a:off x="3916363" y="844550"/>
            <a:ext cx="114300" cy="45720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grpSp>
        <p:nvGrpSpPr>
          <p:cNvPr id="5" name="Group 150"/>
          <p:cNvGrpSpPr/>
          <p:nvPr/>
        </p:nvGrpSpPr>
        <p:grpSpPr>
          <a:xfrm>
            <a:off x="3124200" y="3733800"/>
            <a:ext cx="1081088" cy="2319338"/>
            <a:chOff x="2971800" y="275772"/>
            <a:chExt cx="2057400" cy="3352800"/>
          </a:xfrm>
        </p:grpSpPr>
        <p:cxnSp>
          <p:nvCxnSpPr>
            <p:cNvPr id="102" name="Straight Connector 101"/>
            <p:cNvCxnSpPr/>
            <p:nvPr/>
          </p:nvCxnSpPr>
          <p:spPr>
            <a:xfrm rot="16200000" flipH="1">
              <a:off x="2324100" y="923472"/>
              <a:ext cx="3352800" cy="205740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011074" y="2361806"/>
              <a:ext cx="302114" cy="757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4160579" y="2287222"/>
              <a:ext cx="305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05" name="Table 104"/>
          <p:cNvGraphicFramePr>
            <a:graphicFrameLocks noGrp="1"/>
          </p:cNvGraphicFramePr>
          <p:nvPr/>
        </p:nvGraphicFramePr>
        <p:xfrm>
          <a:off x="5846763" y="1425575"/>
          <a:ext cx="2916238" cy="1985963"/>
        </p:xfrm>
        <a:graphic>
          <a:graphicData uri="http://schemas.openxmlformats.org/drawingml/2006/table">
            <a:tbl>
              <a:tblPr firstRow="1" bandRow="1">
                <a:tableStyleId>{5C22544A-7EE6-4342-B048-85BDC9FD1C3A}</a:tableStyleId>
              </a:tblPr>
              <a:tblGrid>
                <a:gridCol w="657401">
                  <a:extLst>
                    <a:ext uri="{9D8B030D-6E8A-4147-A177-3AD203B41FA5}">
                      <a16:colId xmlns:a16="http://schemas.microsoft.com/office/drawing/2014/main" val="20000"/>
                    </a:ext>
                  </a:extLst>
                </a:gridCol>
                <a:gridCol w="1196553">
                  <a:extLst>
                    <a:ext uri="{9D8B030D-6E8A-4147-A177-3AD203B41FA5}">
                      <a16:colId xmlns:a16="http://schemas.microsoft.com/office/drawing/2014/main" val="20001"/>
                    </a:ext>
                  </a:extLst>
                </a:gridCol>
                <a:gridCol w="1062284">
                  <a:extLst>
                    <a:ext uri="{9D8B030D-6E8A-4147-A177-3AD203B41FA5}">
                      <a16:colId xmlns:a16="http://schemas.microsoft.com/office/drawing/2014/main" val="20002"/>
                    </a:ext>
                  </a:extLst>
                </a:gridCol>
              </a:tblGrid>
              <a:tr h="1223658">
                <a:tc>
                  <a:txBody>
                    <a:bodyPr/>
                    <a:lstStyle/>
                    <a:p>
                      <a:r>
                        <a:rPr lang="en-US" sz="2400" b="0" dirty="0" err="1">
                          <a:solidFill>
                            <a:srgbClr val="0000CC"/>
                          </a:solidFill>
                        </a:rPr>
                        <a:t>Lần</a:t>
                      </a:r>
                      <a:r>
                        <a:rPr lang="en-US" sz="2400" b="0" baseline="0" dirty="0">
                          <a:solidFill>
                            <a:srgbClr val="0000CC"/>
                          </a:solidFill>
                        </a:rPr>
                        <a:t> </a:t>
                      </a:r>
                      <a:endParaRPr lang="en-US" sz="2400" b="0" dirty="0">
                        <a:solidFill>
                          <a:srgbClr val="0000CC"/>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a:solidFill>
                            <a:srgbClr val="0000CC"/>
                          </a:solidFill>
                        </a:rPr>
                        <a:t>Góc</a:t>
                      </a:r>
                      <a:r>
                        <a:rPr lang="en-US" sz="2400" b="0" baseline="0">
                          <a:solidFill>
                            <a:srgbClr val="0000CC"/>
                          </a:solidFill>
                        </a:rPr>
                        <a:t> tới</a:t>
                      </a:r>
                      <a:endParaRPr lang="en-US" sz="2400" b="0">
                        <a:solidFill>
                          <a:srgbClr val="0000CC"/>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a:solidFill>
                            <a:srgbClr val="0000CC"/>
                          </a:solidFill>
                        </a:rPr>
                        <a:t>Góc</a:t>
                      </a:r>
                      <a:r>
                        <a:rPr lang="en-US" sz="2400" b="0" baseline="0">
                          <a:solidFill>
                            <a:srgbClr val="0000CC"/>
                          </a:solidFill>
                        </a:rPr>
                        <a:t> khúc xạ</a:t>
                      </a:r>
                      <a:endParaRPr lang="en-US" sz="2400" b="0">
                        <a:solidFill>
                          <a:srgbClr val="0000CC"/>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0"/>
                  </a:ext>
                </a:extLst>
              </a:tr>
              <a:tr h="762305">
                <a:tc>
                  <a:txBody>
                    <a:bodyPr/>
                    <a:lstStyle/>
                    <a:p>
                      <a:pPr algn="ctr"/>
                      <a:r>
                        <a:rPr lang="en-US" sz="2400">
                          <a:solidFill>
                            <a:schemeClr val="tx1"/>
                          </a:solidFill>
                        </a:rPr>
                        <a:t>1</a:t>
                      </a: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40</a:t>
                      </a:r>
                      <a:r>
                        <a:rPr lang="en-US" sz="2400" baseline="30000" dirty="0">
                          <a:solidFill>
                            <a:schemeClr val="tx1"/>
                          </a:solidFill>
                        </a:rPr>
                        <a:t>O</a:t>
                      </a:r>
                      <a:endParaRPr lang="en-US" sz="2400" dirty="0">
                        <a:solidFill>
                          <a:schemeClr val="tx1"/>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30</a:t>
                      </a:r>
                      <a:r>
                        <a:rPr lang="en-US" sz="2400" baseline="30000" dirty="0">
                          <a:solidFill>
                            <a:schemeClr val="tx1"/>
                          </a:solidFill>
                        </a:rPr>
                        <a:t>O</a:t>
                      </a:r>
                      <a:endParaRPr lang="en-US" sz="2400" dirty="0">
                        <a:solidFill>
                          <a:schemeClr val="tx1"/>
                        </a:solidFill>
                      </a:endParaRPr>
                    </a:p>
                  </a:txBody>
                  <a:tcPr marL="68560" marR="6856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6088063" y="5048250"/>
            <a:ext cx="2619375" cy="1200150"/>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Tia khúc xạ có nằm trong mặt phẳng tới không ?</a:t>
            </a:r>
          </a:p>
        </p:txBody>
      </p:sp>
      <p:sp>
        <p:nvSpPr>
          <p:cNvPr id="107" name="TextBox 106"/>
          <p:cNvSpPr txBox="1"/>
          <p:nvPr/>
        </p:nvSpPr>
        <p:spPr>
          <a:xfrm>
            <a:off x="6143625" y="3605213"/>
            <a:ext cx="2619375" cy="830262"/>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So sánh góc khúc xạ và góc tới ?</a:t>
            </a:r>
          </a:p>
        </p:txBody>
      </p:sp>
      <p:sp>
        <p:nvSpPr>
          <p:cNvPr id="108" name="TextBox 107"/>
          <p:cNvSpPr txBox="1"/>
          <p:nvPr/>
        </p:nvSpPr>
        <p:spPr>
          <a:xfrm>
            <a:off x="6132513" y="4370388"/>
            <a:ext cx="2617787" cy="830262"/>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 </a:t>
            </a:r>
            <a:r>
              <a:rPr lang="en-US" altLang="en-US" sz="2400" dirty="0">
                <a:solidFill>
                  <a:srgbClr val="FF0000"/>
                </a:solidFill>
                <a:latin typeface="Times New Roman" panose="02020603050405020304" pitchFamily="18" charset="0"/>
              </a:rPr>
              <a:t>Góc khúc xạ nhỏ h</a:t>
            </a:r>
            <a:r>
              <a:rPr lang="vi-VN" altLang="en-US" sz="2400" dirty="0">
                <a:solidFill>
                  <a:srgbClr val="FF0000"/>
                </a:solidFill>
                <a:latin typeface="Times New Roman" panose="02020603050405020304" pitchFamily="18" charset="0"/>
              </a:rPr>
              <a:t>ơ</a:t>
            </a:r>
            <a:r>
              <a:rPr lang="en-US" altLang="en-US" sz="2400" dirty="0">
                <a:solidFill>
                  <a:srgbClr val="FF0000"/>
                </a:solidFill>
                <a:latin typeface="Times New Roman" panose="02020603050405020304" pitchFamily="18" charset="0"/>
              </a:rPr>
              <a:t>n góc tới (r &lt; i)</a:t>
            </a:r>
          </a:p>
        </p:txBody>
      </p:sp>
      <p:sp>
        <p:nvSpPr>
          <p:cNvPr id="109" name="TextBox 108"/>
          <p:cNvSpPr txBox="1"/>
          <p:nvPr/>
        </p:nvSpPr>
        <p:spPr>
          <a:xfrm>
            <a:off x="6132513" y="6091238"/>
            <a:ext cx="2617787" cy="461962"/>
          </a:xfrm>
          <a:prstGeom prst="rect">
            <a:avLst/>
          </a:prstGeom>
          <a:noFill/>
          <a:ln w="9525">
            <a:noFill/>
          </a:ln>
        </p:spPr>
        <p:txBody>
          <a:bodyPr>
            <a:spAutoFit/>
          </a:bodyPr>
          <a:lstStyle/>
          <a:p>
            <a:pPr eaLnBrk="1" hangingPunct="1"/>
            <a:r>
              <a:rPr lang="en-US" altLang="en-US" sz="2400" dirty="0">
                <a:solidFill>
                  <a:srgbClr val="FF0000"/>
                </a:solidFill>
                <a:latin typeface="Times New Roman" panose="02020603050405020304" pitchFamily="18" charset="0"/>
              </a:rPr>
              <a:t>- có</a:t>
            </a:r>
          </a:p>
        </p:txBody>
      </p:sp>
      <p:sp>
        <p:nvSpPr>
          <p:cNvPr id="23593" name="TextBox 110"/>
          <p:cNvSpPr txBox="1"/>
          <p:nvPr/>
        </p:nvSpPr>
        <p:spPr>
          <a:xfrm>
            <a:off x="1143000" y="838200"/>
            <a:ext cx="341313"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S</a:t>
            </a:r>
          </a:p>
        </p:txBody>
      </p:sp>
      <p:sp>
        <p:nvSpPr>
          <p:cNvPr id="23594" name="TextBox 111"/>
          <p:cNvSpPr txBox="1"/>
          <p:nvPr/>
        </p:nvSpPr>
        <p:spPr>
          <a:xfrm>
            <a:off x="3986213" y="5873750"/>
            <a:ext cx="341312"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K</a:t>
            </a:r>
          </a:p>
        </p:txBody>
      </p:sp>
      <p:sp>
        <p:nvSpPr>
          <p:cNvPr id="6" name="Arc 5"/>
          <p:cNvSpPr/>
          <p:nvPr/>
        </p:nvSpPr>
        <p:spPr>
          <a:xfrm rot="20580318">
            <a:off x="2214563" y="3030538"/>
            <a:ext cx="944563" cy="174625"/>
          </a:xfrm>
          <a:prstGeom prst="arc">
            <a:avLst>
              <a:gd name="adj1" fmla="val 15405443"/>
              <a:gd name="adj2" fmla="val 21595739"/>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4" name="TextBox 113"/>
          <p:cNvSpPr txBox="1"/>
          <p:nvPr/>
        </p:nvSpPr>
        <p:spPr>
          <a:xfrm>
            <a:off x="2790825" y="2035175"/>
            <a:ext cx="341313"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i</a:t>
            </a:r>
          </a:p>
        </p:txBody>
      </p:sp>
      <p:sp>
        <p:nvSpPr>
          <p:cNvPr id="7" name="Arc 6"/>
          <p:cNvSpPr/>
          <p:nvPr/>
        </p:nvSpPr>
        <p:spPr>
          <a:xfrm rot="9464909">
            <a:off x="3132138" y="4325938"/>
            <a:ext cx="750888" cy="190500"/>
          </a:xfrm>
          <a:prstGeom prst="arc">
            <a:avLst/>
          </a:prstGeom>
          <a:ln w="41275">
            <a:solidFill>
              <a:srgbClr val="9900CC"/>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6" name="TextBox 115"/>
          <p:cNvSpPr txBox="1"/>
          <p:nvPr/>
        </p:nvSpPr>
        <p:spPr>
          <a:xfrm>
            <a:off x="3246438" y="4822825"/>
            <a:ext cx="341312" cy="523875"/>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r</a:t>
            </a:r>
          </a:p>
        </p:txBody>
      </p:sp>
      <p:sp>
        <p:nvSpPr>
          <p:cNvPr id="23599" name="TextBox 116"/>
          <p:cNvSpPr txBox="1"/>
          <p:nvPr/>
        </p:nvSpPr>
        <p:spPr>
          <a:xfrm>
            <a:off x="4171950" y="287338"/>
            <a:ext cx="4687888" cy="830262"/>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Quan sát đ</a:t>
            </a:r>
            <a:r>
              <a:rPr lang="vi-VN" altLang="en-US" sz="2400" dirty="0">
                <a:latin typeface="Times New Roman" panose="02020603050405020304" pitchFamily="18" charset="0"/>
              </a:rPr>
              <a:t>ư</a:t>
            </a:r>
            <a:r>
              <a:rPr lang="en-US" altLang="en-US" sz="2400" dirty="0">
                <a:latin typeface="Times New Roman" panose="02020603050405020304" pitchFamily="18" charset="0"/>
              </a:rPr>
              <a:t>ờng truyền của một tia sáng từ không khí sang n</a:t>
            </a:r>
            <a:r>
              <a:rPr lang="vi-VN" altLang="en-US" sz="2400" dirty="0">
                <a:latin typeface="Times New Roman" panose="02020603050405020304" pitchFamily="18" charset="0"/>
              </a:rPr>
              <a:t>ư</a:t>
            </a:r>
            <a:r>
              <a:rPr lang="en-US" altLang="en-US" sz="2400" dirty="0">
                <a:latin typeface="Times New Roman" panose="02020603050405020304" pitchFamily="18" charset="0"/>
              </a:rPr>
              <a:t>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50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7">
                                            <p:txEl>
                                              <p:pRg st="0" end="0"/>
                                            </p:txEl>
                                          </p:spTgt>
                                        </p:tgtEl>
                                        <p:attrNameLst>
                                          <p:attrName>style.visibility</p:attrName>
                                        </p:attrNameLst>
                                      </p:cBhvr>
                                      <p:to>
                                        <p:strVal val="visible"/>
                                      </p:to>
                                    </p:set>
                                    <p:animEffect transition="in" filter="fade">
                                      <p:cBhvr>
                                        <p:cTn id="36" dur="500"/>
                                        <p:tgtEl>
                                          <p:spTgt spid="10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8">
                                            <p:txEl>
                                              <p:pRg st="0" end="0"/>
                                            </p:txEl>
                                          </p:spTgt>
                                        </p:tgtEl>
                                        <p:attrNameLst>
                                          <p:attrName>style.visibility</p:attrName>
                                        </p:attrNameLst>
                                      </p:cBhvr>
                                      <p:to>
                                        <p:strVal val="visible"/>
                                      </p:to>
                                    </p:set>
                                    <p:animEffect transition="in" filter="fade">
                                      <p:cBhvr>
                                        <p:cTn id="41" dur="500"/>
                                        <p:tgtEl>
                                          <p:spTgt spid="10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500"/>
                                        <p:tgtEl>
                                          <p:spTgt spid="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p:nvPr/>
        </p:nvSpPr>
        <p:spPr>
          <a:xfrm>
            <a:off x="1371600" y="790575"/>
            <a:ext cx="2528888" cy="708025"/>
          </a:xfrm>
          <a:prstGeom prst="rect">
            <a:avLst/>
          </a:prstGeom>
          <a:noFill/>
          <a:ln w="9525">
            <a:noFill/>
          </a:ln>
        </p:spPr>
        <p:txBody>
          <a:bodyPr>
            <a:spAutoFit/>
          </a:bodyPr>
          <a:lstStyle/>
          <a:p>
            <a:pPr algn="just" eaLnBrk="1" hangingPunct="1">
              <a:spcBef>
                <a:spcPct val="50000"/>
              </a:spcBef>
            </a:pPr>
            <a:r>
              <a:rPr lang="en-US" altLang="en-US" sz="2000" b="1" dirty="0">
                <a:solidFill>
                  <a:srgbClr val="FF0000"/>
                </a:solidFill>
                <a:latin typeface="Times New Roman" panose="02020603050405020304" pitchFamily="18" charset="0"/>
              </a:rPr>
              <a:t>I. Hiện tượng khúc xạ ánh sáng</a:t>
            </a:r>
          </a:p>
        </p:txBody>
      </p:sp>
      <p:sp>
        <p:nvSpPr>
          <p:cNvPr id="25603" name="Line 3"/>
          <p:cNvSpPr/>
          <p:nvPr/>
        </p:nvSpPr>
        <p:spPr>
          <a:xfrm flipH="1">
            <a:off x="3735388" y="595313"/>
            <a:ext cx="34925" cy="6262687"/>
          </a:xfrm>
          <a:prstGeom prst="line">
            <a:avLst/>
          </a:prstGeom>
          <a:ln w="57150" cap="flat" cmpd="sng">
            <a:pattFill prst="pct50">
              <a:fgClr>
                <a:srgbClr val="009900"/>
              </a:fgClr>
              <a:bgClr>
                <a:schemeClr val="tx2"/>
              </a:bgClr>
            </a:pattFill>
            <a:prstDash val="solid"/>
            <a:headEnd type="none" w="med" len="med"/>
            <a:tailEnd type="none" w="med" len="med"/>
          </a:ln>
        </p:spPr>
      </p:sp>
      <p:graphicFrame>
        <p:nvGraphicFramePr>
          <p:cNvPr id="25604" name="Table 25603"/>
          <p:cNvGraphicFramePr/>
          <p:nvPr/>
        </p:nvGraphicFramePr>
        <p:xfrm>
          <a:off x="3900488" y="871538"/>
          <a:ext cx="5032375" cy="4048125"/>
        </p:xfrm>
        <a:graphic>
          <a:graphicData uri="http://schemas.openxmlformats.org/drawingml/2006/table">
            <a:tbl>
              <a:tblPr/>
              <a:tblGrid>
                <a:gridCol w="677863">
                  <a:extLst>
                    <a:ext uri="{9D8B030D-6E8A-4147-A177-3AD203B41FA5}">
                      <a16:colId xmlns:a16="http://schemas.microsoft.com/office/drawing/2014/main" val="20000"/>
                    </a:ext>
                  </a:extLst>
                </a:gridCol>
                <a:gridCol w="725487">
                  <a:extLst>
                    <a:ext uri="{9D8B030D-6E8A-4147-A177-3AD203B41FA5}">
                      <a16:colId xmlns:a16="http://schemas.microsoft.com/office/drawing/2014/main" val="20001"/>
                    </a:ext>
                  </a:extLst>
                </a:gridCol>
                <a:gridCol w="798513">
                  <a:extLst>
                    <a:ext uri="{9D8B030D-6E8A-4147-A177-3AD203B41FA5}">
                      <a16:colId xmlns:a16="http://schemas.microsoft.com/office/drawing/2014/main" val="20002"/>
                    </a:ext>
                  </a:extLst>
                </a:gridCol>
                <a:gridCol w="1477962">
                  <a:extLst>
                    <a:ext uri="{9D8B030D-6E8A-4147-A177-3AD203B41FA5}">
                      <a16:colId xmlns:a16="http://schemas.microsoft.com/office/drawing/2014/main" val="20003"/>
                    </a:ext>
                  </a:extLst>
                </a:gridCol>
                <a:gridCol w="1352550">
                  <a:extLst>
                    <a:ext uri="{9D8B030D-6E8A-4147-A177-3AD203B41FA5}">
                      <a16:colId xmlns:a16="http://schemas.microsoft.com/office/drawing/2014/main" val="20004"/>
                    </a:ext>
                  </a:extLst>
                </a:gridCol>
              </a:tblGrid>
              <a:tr h="22860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Lần </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Góc tới</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Góc khúc xạ</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So sánh góc khúc xạ v</a:t>
                      </a:r>
                      <a:r>
                        <a:rPr sz="2400" dirty="0">
                          <a:solidFill>
                            <a:srgbClr val="0000CC"/>
                          </a:solidFill>
                          <a:latin typeface="Times New Roman" panose="02020603050405020304" pitchFamily="18" charset="0"/>
                          <a:ea typeface="Times New Roman" panose="02020603050405020304" pitchFamily="18" charset="0"/>
                        </a:rPr>
                        <a:t>à</a:t>
                      </a:r>
                      <a:r>
                        <a:rPr sz="2400" dirty="0">
                          <a:solidFill>
                            <a:srgbClr val="0000CC"/>
                          </a:solidFill>
                          <a:latin typeface="Times New Roman" panose="02020603050405020304" pitchFamily="18" charset="0"/>
                          <a:cs typeface="Times New Roman" panose="02020603050405020304" pitchFamily="18" charset="0"/>
                        </a:rPr>
                        <a:t> góc tới</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Tia khúc xạ có nằm trong mặt phẳng tới không?</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extLst>
                  <a:ext uri="{0D108BD9-81ED-4DB2-BD59-A6C34878D82A}">
                    <a16:rowId xmlns:a16="http://schemas.microsoft.com/office/drawing/2014/main" val="10000"/>
                  </a:ext>
                </a:extLst>
              </a:tr>
              <a:tr h="88106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sz="2400" dirty="0">
                          <a:latin typeface="Calibri" panose="020F0502020204030204" pitchFamily="34" charset="0"/>
                        </a:rPr>
                        <a:t>1</a:t>
                      </a: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endParaRPr lang="en-US" sz="2400" dirty="0">
                        <a:latin typeface="Calibri" panose="020F0502020204030204" pitchFamily="34" charset="0"/>
                      </a:endParaRPr>
                    </a:p>
                  </a:txBody>
                  <a:tcPr marL="68584" marR="68584" marT="45727" marB="4572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endParaRPr lang="en-US" sz="2400" dirty="0">
                        <a:latin typeface="Calibri" panose="020F0502020204030204" pitchFamily="34" charset="0"/>
                      </a:endParaRPr>
                    </a:p>
                  </a:txBody>
                  <a:tcPr marL="68584" marR="68584" marT="45727" marB="4572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1062">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sz="2400" dirty="0">
                          <a:latin typeface="Calibri" panose="020F0502020204030204" pitchFamily="34" charset="0"/>
                        </a:rPr>
                        <a:t>2</a:t>
                      </a: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p:cNvSpPr txBox="1"/>
          <p:nvPr/>
        </p:nvSpPr>
        <p:spPr>
          <a:xfrm>
            <a:off x="4572000" y="3287713"/>
            <a:ext cx="735013" cy="446087"/>
          </a:xfrm>
          <a:prstGeom prst="rect">
            <a:avLst/>
          </a:prstGeom>
          <a:noFill/>
          <a:ln w="9525">
            <a:noFill/>
          </a:ln>
        </p:spPr>
        <p:txBody>
          <a:bodyPr>
            <a:spAutoFit/>
          </a:bodyPr>
          <a:lstStyle/>
          <a:p>
            <a:pPr eaLnBrk="1" hangingPunct="1"/>
            <a:r>
              <a:rPr lang="en-US" altLang="en-US" sz="2300" dirty="0">
                <a:latin typeface="Times New Roman" panose="02020603050405020304" pitchFamily="18" charset="0"/>
              </a:rPr>
              <a:t>30</a:t>
            </a:r>
            <a:r>
              <a:rPr lang="en-US" altLang="en-US" sz="2300" baseline="30000" dirty="0">
                <a:latin typeface="Times New Roman" panose="02020603050405020304" pitchFamily="18" charset="0"/>
              </a:rPr>
              <a:t>0</a:t>
            </a:r>
            <a:endParaRPr lang="en-US" altLang="en-US" sz="2300" dirty="0">
              <a:latin typeface="Times New Roman" panose="02020603050405020304" pitchFamily="18" charset="0"/>
            </a:endParaRPr>
          </a:p>
        </p:txBody>
      </p:sp>
      <p:sp>
        <p:nvSpPr>
          <p:cNvPr id="10" name="TextBox 9"/>
          <p:cNvSpPr txBox="1"/>
          <p:nvPr/>
        </p:nvSpPr>
        <p:spPr>
          <a:xfrm>
            <a:off x="5341938" y="3271838"/>
            <a:ext cx="754062" cy="461962"/>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20</a:t>
            </a:r>
            <a:r>
              <a:rPr lang="en-US" altLang="en-US" sz="2400" baseline="30000" dirty="0">
                <a:latin typeface="Times New Roman" panose="02020603050405020304" pitchFamily="18" charset="0"/>
              </a:rPr>
              <a:t>0</a:t>
            </a:r>
            <a:endParaRPr lang="en-US" altLang="en-US" sz="2400" dirty="0">
              <a:latin typeface="Times New Roman" panose="02020603050405020304" pitchFamily="18" charset="0"/>
            </a:endParaRPr>
          </a:p>
        </p:txBody>
      </p:sp>
      <p:sp>
        <p:nvSpPr>
          <p:cNvPr id="11" name="TextBox 10"/>
          <p:cNvSpPr txBox="1"/>
          <p:nvPr/>
        </p:nvSpPr>
        <p:spPr>
          <a:xfrm>
            <a:off x="4572000" y="4186238"/>
            <a:ext cx="735013" cy="461962"/>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40</a:t>
            </a:r>
            <a:r>
              <a:rPr lang="en-US" altLang="en-US" sz="2400" baseline="30000" dirty="0">
                <a:latin typeface="Times New Roman" panose="02020603050405020304" pitchFamily="18" charset="0"/>
              </a:rPr>
              <a:t>0</a:t>
            </a:r>
            <a:endParaRPr lang="en-US" altLang="en-US" sz="2400" dirty="0">
              <a:latin typeface="Times New Roman" panose="02020603050405020304" pitchFamily="18" charset="0"/>
            </a:endParaRPr>
          </a:p>
        </p:txBody>
      </p:sp>
      <p:sp>
        <p:nvSpPr>
          <p:cNvPr id="12" name="TextBox 11"/>
          <p:cNvSpPr txBox="1"/>
          <p:nvPr/>
        </p:nvSpPr>
        <p:spPr>
          <a:xfrm>
            <a:off x="5359400" y="4186238"/>
            <a:ext cx="660400" cy="461962"/>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30</a:t>
            </a:r>
            <a:r>
              <a:rPr lang="en-US" altLang="en-US" sz="2400" baseline="30000" dirty="0">
                <a:latin typeface="Times New Roman" panose="02020603050405020304" pitchFamily="18" charset="0"/>
              </a:rPr>
              <a:t>0</a:t>
            </a:r>
            <a:endParaRPr lang="en-US" altLang="en-US" sz="2400" dirty="0">
              <a:latin typeface="Times New Roman" panose="02020603050405020304" pitchFamily="18" charset="0"/>
            </a:endParaRPr>
          </a:p>
        </p:txBody>
      </p:sp>
      <p:sp>
        <p:nvSpPr>
          <p:cNvPr id="14" name="TextBox 13"/>
          <p:cNvSpPr txBox="1"/>
          <p:nvPr/>
        </p:nvSpPr>
        <p:spPr>
          <a:xfrm>
            <a:off x="6096000" y="3230563"/>
            <a:ext cx="1447800" cy="1570037"/>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Góc khúc xạ nhỏ hơn góc tới  </a:t>
            </a:r>
          </a:p>
        </p:txBody>
      </p:sp>
      <p:sp>
        <p:nvSpPr>
          <p:cNvPr id="15" name="TextBox 14"/>
          <p:cNvSpPr txBox="1"/>
          <p:nvPr/>
        </p:nvSpPr>
        <p:spPr>
          <a:xfrm>
            <a:off x="8001000" y="3652838"/>
            <a:ext cx="608013" cy="461962"/>
          </a:xfrm>
          <a:prstGeom prst="rect">
            <a:avLst/>
          </a:prstGeom>
          <a:noFill/>
          <a:ln w="9525">
            <a:noFill/>
          </a:ln>
        </p:spPr>
        <p:txBody>
          <a:bodyPr>
            <a:spAutoFit/>
          </a:bodyPr>
          <a:lstStyle/>
          <a:p>
            <a:pPr algn="just" eaLnBrk="1" hangingPunct="1"/>
            <a:r>
              <a:rPr lang="en-US" altLang="en-US" sz="2400" dirty="0">
                <a:latin typeface="Times New Roman" panose="02020603050405020304" pitchFamily="18" charset="0"/>
              </a:rPr>
              <a:t>Có</a:t>
            </a:r>
          </a:p>
        </p:txBody>
      </p:sp>
      <p:sp>
        <p:nvSpPr>
          <p:cNvPr id="18" name="TextBox 16"/>
          <p:cNvSpPr txBox="1">
            <a:spLocks noChangeArrowheads="1"/>
          </p:cNvSpPr>
          <p:nvPr/>
        </p:nvSpPr>
        <p:spPr bwMode="auto">
          <a:xfrm>
            <a:off x="1327150" y="1890713"/>
            <a:ext cx="2493963" cy="2554288"/>
          </a:xfrm>
          <a:prstGeom prst="rect">
            <a:avLst/>
          </a:prstGeom>
          <a:noFill/>
          <a:ln>
            <a:noFill/>
          </a:ln>
        </p:spPr>
        <p:txBody>
          <a:bodyPr wrap="square">
            <a:spAutoFit/>
          </a:bodyPr>
          <a:lstStyle/>
          <a:p>
            <a:pPr algn="just" eaLnBrk="1" hangingPunct="1">
              <a:buNone/>
            </a:pPr>
            <a:r>
              <a:rPr lang="en-US" altLang="en-US" sz="2000" dirty="0">
                <a:latin typeface="Times New Roman" panose="02020603050405020304" pitchFamily="18" charset="0"/>
                <a:cs typeface="Times New Roman" panose="02020603050405020304" pitchFamily="18" charset="0"/>
              </a:rPr>
              <a:t>Khi tia sáng truyền từ không khí sang nước thì: </a:t>
            </a:r>
          </a:p>
          <a:p>
            <a:pPr algn="just" eaLnBrk="1" hangingPunct="1">
              <a:buChar char="-"/>
            </a:pPr>
            <a:r>
              <a:rPr lang="en-US" altLang="en-US" sz="2000" dirty="0">
                <a:latin typeface="Times New Roman" panose="02020603050405020304" pitchFamily="18" charset="0"/>
                <a:cs typeface="Times New Roman" panose="02020603050405020304" pitchFamily="18" charset="0"/>
              </a:rPr>
              <a:t>Tia khúc xạ nằm trong mặt phẳng tới.</a:t>
            </a:r>
          </a:p>
          <a:p>
            <a:pPr algn="just" eaLnBrk="1" hangingPunct="1">
              <a:buChar char="-"/>
            </a:pPr>
            <a:r>
              <a:rPr lang="en-US" altLang="en-US" sz="2000" dirty="0">
                <a:latin typeface="Times New Roman" panose="02020603050405020304" pitchFamily="18" charset="0"/>
                <a:cs typeface="Times New Roman" panose="02020603050405020304" pitchFamily="18" charset="0"/>
              </a:rPr>
              <a:t>Góc khúc xạ nhỏ hơn góc tới.</a:t>
            </a:r>
            <a:endParaRPr lang="en-US" altLang="en-US" sz="2000" dirty="0">
              <a:latin typeface="Times New Roman" panose="02020603050405020304" pitchFamily="18" charset="0"/>
              <a:ea typeface="Times New Roman" panose="02020603050405020304" pitchFamily="18" charset="0"/>
            </a:endParaRPr>
          </a:p>
        </p:txBody>
      </p:sp>
      <p:sp>
        <p:nvSpPr>
          <p:cNvPr id="19" name="Text Box 3"/>
          <p:cNvSpPr txBox="1"/>
          <p:nvPr/>
        </p:nvSpPr>
        <p:spPr>
          <a:xfrm>
            <a:off x="1312863" y="1490663"/>
            <a:ext cx="2343150" cy="400050"/>
          </a:xfrm>
          <a:prstGeom prst="rect">
            <a:avLst/>
          </a:prstGeom>
          <a:noFill/>
          <a:ln w="9525">
            <a:noFill/>
          </a:ln>
        </p:spPr>
        <p:txBody>
          <a:bodyPr>
            <a:spAutoFit/>
          </a:bodyPr>
          <a:lstStyle/>
          <a:p>
            <a:pPr eaLnBrk="1" hangingPunct="1">
              <a:spcBef>
                <a:spcPct val="50000"/>
              </a:spcBef>
              <a:buNone/>
            </a:pPr>
            <a:r>
              <a:rPr sz="2000" b="1" dirty="0">
                <a:solidFill>
                  <a:srgbClr val="FF0000"/>
                </a:solidFill>
                <a:latin typeface="Calibri" panose="020F0502020204030204" pitchFamily="34" charset="0"/>
              </a:rPr>
              <a:t>5. Kết luận</a:t>
            </a:r>
          </a:p>
        </p:txBody>
      </p:sp>
      <p:sp>
        <p:nvSpPr>
          <p:cNvPr id="25636" name="Rectangle: Rounded Corners 1"/>
          <p:cNvSpPr>
            <a:spLocks noTextEdit="1"/>
          </p:cNvSpPr>
          <p:nvPr/>
        </p:nvSpPr>
        <p:spPr>
          <a:xfrm>
            <a:off x="4054475" y="5075238"/>
            <a:ext cx="4443413" cy="83820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25637" name="Rectangle: Rounded Corners 2"/>
          <p:cNvSpPr>
            <a:spLocks noTextEdit="1"/>
          </p:cNvSpPr>
          <p:nvPr/>
        </p:nvSpPr>
        <p:spPr>
          <a:xfrm>
            <a:off x="4054475" y="5075238"/>
            <a:ext cx="4408488" cy="83820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20" name="Text Box 3"/>
          <p:cNvSpPr txBox="1"/>
          <p:nvPr/>
        </p:nvSpPr>
        <p:spPr>
          <a:xfrm>
            <a:off x="4054475" y="5156200"/>
            <a:ext cx="4613275" cy="830263"/>
          </a:xfrm>
          <a:prstGeom prst="rect">
            <a:avLst/>
          </a:prstGeom>
          <a:noFill/>
          <a:ln w="9525">
            <a:noFill/>
          </a:ln>
        </p:spPr>
        <p:txBody>
          <a:bodyPr>
            <a:spAutoFit/>
          </a:bodyPr>
          <a:lstStyle/>
          <a:p>
            <a:pPr eaLnBrk="1" hangingPunct="1">
              <a:spcBef>
                <a:spcPct val="50000"/>
              </a:spcBef>
              <a:buNone/>
            </a:pPr>
            <a:r>
              <a:rPr sz="2400" b="1" dirty="0">
                <a:solidFill>
                  <a:srgbClr val="0000CC"/>
                </a:solidFill>
                <a:latin typeface="Calibri" panose="020F0502020204030204" pitchFamily="34" charset="0"/>
              </a:rPr>
              <a:t>Khi góc tới tăng </a:t>
            </a:r>
            <a:r>
              <a:rPr sz="2400" b="1" dirty="0">
                <a:solidFill>
                  <a:srgbClr val="FF0000"/>
                </a:solidFill>
                <a:latin typeface="Calibri" panose="020F0502020204030204" pitchFamily="34" charset="0"/>
              </a:rPr>
              <a:t>(giảm</a:t>
            </a:r>
            <a:r>
              <a:rPr sz="2400" b="1" dirty="0">
                <a:solidFill>
                  <a:srgbClr val="0000CC"/>
                </a:solidFill>
                <a:latin typeface="Calibri" panose="020F0502020204030204" pitchFamily="34" charset="0"/>
              </a:rPr>
              <a:t>) thì góc khúc xạ cũng tăng </a:t>
            </a:r>
            <a:r>
              <a:rPr sz="2400" b="1" dirty="0">
                <a:solidFill>
                  <a:srgbClr val="FF0000"/>
                </a:solidFill>
                <a:latin typeface="Calibri" panose="020F0502020204030204" pitchFamily="34" charset="0"/>
              </a:rPr>
              <a:t>(giảm)</a:t>
            </a:r>
          </a:p>
        </p:txBody>
      </p:sp>
      <p:sp>
        <p:nvSpPr>
          <p:cNvPr id="25639" name="Rectangle 2" descr="Water droplets"/>
          <p:cNvSpPr/>
          <p:nvPr/>
        </p:nvSpPr>
        <p:spPr>
          <a:xfrm>
            <a:off x="0" y="71438"/>
            <a:ext cx="9144000" cy="538162"/>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strips(downRigh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P spid="15"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p:nvPr/>
        </p:nvSpPr>
        <p:spPr>
          <a:xfrm>
            <a:off x="1441450" y="901700"/>
            <a:ext cx="7016750" cy="830263"/>
          </a:xfrm>
          <a:prstGeom prst="rect">
            <a:avLst/>
          </a:prstGeom>
          <a:noFill/>
          <a:ln w="9525">
            <a:noFill/>
          </a:ln>
        </p:spPr>
        <p:txBody>
          <a:bodyPr>
            <a:spAutoFit/>
          </a:bodyPr>
          <a:lstStyle/>
          <a:p>
            <a:pPr algn="just" eaLnBrk="1" hangingPunct="1">
              <a:spcBef>
                <a:spcPct val="50000"/>
              </a:spcBef>
            </a:pPr>
            <a:r>
              <a:rPr lang="en-US" altLang="en-US" sz="2400" b="1" dirty="0">
                <a:solidFill>
                  <a:srgbClr val="FF0000"/>
                </a:solidFill>
                <a:latin typeface="Times New Roman" panose="02020603050405020304" pitchFamily="18" charset="0"/>
              </a:rPr>
              <a:t>II. Sự khúc xạ của tia sáng khi truyền từ nước sang không khí.</a:t>
            </a:r>
            <a:endParaRPr lang="en-US" altLang="en-US" sz="2800" b="1" dirty="0">
              <a:solidFill>
                <a:srgbClr val="FF0000"/>
              </a:solidFill>
              <a:latin typeface="Times New Roman" panose="02020603050405020304" pitchFamily="18" charset="0"/>
            </a:endParaRPr>
          </a:p>
        </p:txBody>
      </p:sp>
      <p:sp>
        <p:nvSpPr>
          <p:cNvPr id="8" name="Text Box 75"/>
          <p:cNvSpPr txBox="1">
            <a:spLocks noChangeArrowheads="1"/>
          </p:cNvSpPr>
          <p:nvPr/>
        </p:nvSpPr>
        <p:spPr bwMode="auto">
          <a:xfrm>
            <a:off x="1608138" y="1671638"/>
            <a:ext cx="1752600" cy="461963"/>
          </a:xfrm>
          <a:prstGeom prst="rect">
            <a:avLst/>
          </a:prstGeom>
          <a:noFill/>
          <a:ln>
            <a:noFill/>
          </a:ln>
          <a:effectLst/>
        </p:spPr>
        <p:txBody>
          <a:bodyPr>
            <a:spAutoFit/>
          </a:bodyPr>
          <a:lstStyle/>
          <a:p>
            <a:pPr marR="0" defTabSz="914400" eaLnBrk="1" fontAlgn="auto" hangingPunct="1">
              <a:spcBef>
                <a:spcPct val="50000"/>
              </a:spcBef>
              <a:spcAft>
                <a:spcPts val="0"/>
              </a:spcAft>
              <a:buClrTx/>
              <a:buSzTx/>
              <a:buFontTx/>
              <a:buNone/>
              <a:defRPr/>
            </a:pPr>
            <a:r>
              <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rPr>
              <a:t>1. </a:t>
            </a:r>
            <a:r>
              <a:rPr kumimoji="0" lang="en-US" sz="2400" b="1" kern="1200" cap="none" spc="0" normalizeH="0" baseline="0" noProof="0" dirty="0" err="1">
                <a:solidFill>
                  <a:srgbClr val="006600"/>
                </a:solidFill>
                <a:effectLst>
                  <a:outerShdw blurRad="38100" dist="38100" dir="2700000" algn="tl">
                    <a:srgbClr val="C0C0C0"/>
                  </a:outerShdw>
                </a:effectLst>
                <a:latin typeface="+mn-lt"/>
                <a:ea typeface="+mn-ea"/>
                <a:cs typeface="+mn-cs"/>
              </a:rPr>
              <a:t>Dự</a:t>
            </a:r>
            <a:r>
              <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rPr>
              <a:t> </a:t>
            </a:r>
            <a:r>
              <a:rPr kumimoji="0" lang="en-US" sz="2400" b="1" kern="1200" cap="none" spc="0" normalizeH="0" baseline="0" noProof="0" dirty="0" err="1">
                <a:solidFill>
                  <a:srgbClr val="006600"/>
                </a:solidFill>
                <a:effectLst>
                  <a:outerShdw blurRad="38100" dist="38100" dir="2700000" algn="tl">
                    <a:srgbClr val="C0C0C0"/>
                  </a:outerShdw>
                </a:effectLst>
                <a:latin typeface="+mn-lt"/>
                <a:ea typeface="+mn-ea"/>
                <a:cs typeface="+mn-cs"/>
              </a:rPr>
              <a:t>đoán</a:t>
            </a:r>
            <a:endPar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endParaRPr>
          </a:p>
        </p:txBody>
      </p:sp>
      <p:sp>
        <p:nvSpPr>
          <p:cNvPr id="16" name="Text Box 75"/>
          <p:cNvSpPr txBox="1">
            <a:spLocks noChangeArrowheads="1"/>
          </p:cNvSpPr>
          <p:nvPr/>
        </p:nvSpPr>
        <p:spPr bwMode="auto">
          <a:xfrm>
            <a:off x="1611313" y="2128838"/>
            <a:ext cx="3578225" cy="461963"/>
          </a:xfrm>
          <a:prstGeom prst="rect">
            <a:avLst/>
          </a:prstGeom>
          <a:noFill/>
          <a:ln>
            <a:noFill/>
          </a:ln>
          <a:effectLst/>
        </p:spPr>
        <p:txBody>
          <a:bodyPr>
            <a:spAutoFit/>
          </a:bodyPr>
          <a:lstStyle/>
          <a:p>
            <a:pPr marR="0" defTabSz="914400" eaLnBrk="1" fontAlgn="auto" hangingPunct="1">
              <a:spcBef>
                <a:spcPct val="50000"/>
              </a:spcBef>
              <a:spcAft>
                <a:spcPts val="0"/>
              </a:spcAft>
              <a:buClrTx/>
              <a:buSzTx/>
              <a:buFontTx/>
              <a:buNone/>
              <a:defRPr/>
            </a:pPr>
            <a:r>
              <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rPr>
              <a:t>2. </a:t>
            </a:r>
            <a:r>
              <a:rPr kumimoji="0" lang="en-US" sz="2400" b="1" kern="1200" cap="none" spc="0" normalizeH="0" baseline="0" noProof="0" dirty="0" err="1">
                <a:solidFill>
                  <a:srgbClr val="006600"/>
                </a:solidFill>
                <a:effectLst>
                  <a:outerShdw blurRad="38100" dist="38100" dir="2700000" algn="tl">
                    <a:srgbClr val="C0C0C0"/>
                  </a:outerShdw>
                </a:effectLst>
                <a:latin typeface="+mn-lt"/>
                <a:ea typeface="+mn-ea"/>
                <a:cs typeface="+mn-cs"/>
              </a:rPr>
              <a:t>Thí</a:t>
            </a:r>
            <a:r>
              <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rPr>
              <a:t> </a:t>
            </a:r>
            <a:r>
              <a:rPr kumimoji="0" lang="en-US" sz="2400" b="1" kern="1200" cap="none" spc="0" normalizeH="0" baseline="0" noProof="0" dirty="0" err="1">
                <a:solidFill>
                  <a:srgbClr val="006600"/>
                </a:solidFill>
                <a:effectLst>
                  <a:outerShdw blurRad="38100" dist="38100" dir="2700000" algn="tl">
                    <a:srgbClr val="C0C0C0"/>
                  </a:outerShdw>
                </a:effectLst>
                <a:latin typeface="+mn-lt"/>
                <a:ea typeface="+mn-ea"/>
                <a:cs typeface="+mn-cs"/>
              </a:rPr>
              <a:t>nghiệm</a:t>
            </a:r>
            <a:r>
              <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rPr>
              <a:t> </a:t>
            </a:r>
            <a:r>
              <a:rPr kumimoji="0" lang="en-US" sz="2400" b="1" kern="1200" cap="none" spc="0" normalizeH="0" baseline="0" noProof="0" dirty="0" err="1">
                <a:solidFill>
                  <a:srgbClr val="006600"/>
                </a:solidFill>
                <a:effectLst>
                  <a:outerShdw blurRad="38100" dist="38100" dir="2700000" algn="tl">
                    <a:srgbClr val="C0C0C0"/>
                  </a:outerShdw>
                </a:effectLst>
                <a:latin typeface="+mn-lt"/>
                <a:ea typeface="+mn-ea"/>
                <a:cs typeface="+mn-cs"/>
              </a:rPr>
              <a:t>mô</a:t>
            </a:r>
            <a:r>
              <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rPr>
              <a:t> </a:t>
            </a:r>
            <a:r>
              <a:rPr kumimoji="0" lang="en-US" sz="2400" b="1" kern="1200" cap="none" spc="0" normalizeH="0" baseline="0" noProof="0" dirty="0" err="1">
                <a:solidFill>
                  <a:srgbClr val="006600"/>
                </a:solidFill>
                <a:effectLst>
                  <a:outerShdw blurRad="38100" dist="38100" dir="2700000" algn="tl">
                    <a:srgbClr val="C0C0C0"/>
                  </a:outerShdw>
                </a:effectLst>
                <a:latin typeface="+mn-lt"/>
                <a:ea typeface="+mn-ea"/>
                <a:cs typeface="+mn-cs"/>
              </a:rPr>
              <a:t>phỏng</a:t>
            </a:r>
            <a:endPar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endParaRPr>
          </a:p>
        </p:txBody>
      </p:sp>
      <p:sp>
        <p:nvSpPr>
          <p:cNvPr id="27653" name="Rectangle 2" descr="Water droplets"/>
          <p:cNvSpPr/>
          <p:nvPr/>
        </p:nvSpPr>
        <p:spPr>
          <a:xfrm>
            <a:off x="0" y="174625"/>
            <a:ext cx="9144000" cy="538163"/>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Righ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72"/>
          <p:cNvSpPr/>
          <p:nvPr/>
        </p:nvSpPr>
        <p:spPr>
          <a:xfrm flipV="1">
            <a:off x="503238" y="758825"/>
            <a:ext cx="4378325" cy="76200"/>
          </a:xfrm>
          <a:prstGeom prst="line">
            <a:avLst/>
          </a:prstGeom>
          <a:ln w="12700" cap="flat" cmpd="sng">
            <a:solidFill>
              <a:schemeClr val="tx1"/>
            </a:solidFill>
            <a:prstDash val="solid"/>
            <a:headEnd type="none" w="med" len="med"/>
            <a:tailEnd type="none" w="med" len="med"/>
          </a:ln>
        </p:spPr>
      </p:sp>
      <p:sp>
        <p:nvSpPr>
          <p:cNvPr id="29699" name="Oval 106"/>
          <p:cNvSpPr>
            <a:spLocks noTextEdit="1"/>
          </p:cNvSpPr>
          <p:nvPr/>
        </p:nvSpPr>
        <p:spPr>
          <a:xfrm>
            <a:off x="1308100" y="-304800"/>
            <a:ext cx="3203575" cy="177165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29700" name="Slide Number Placeholder 2"/>
          <p:cNvSpPr txBox="1">
            <a:spLocks noGrp="1"/>
          </p:cNvSpPr>
          <p:nvPr>
            <p:ph type="sldNum" sz="quarter" idx="12"/>
          </p:nvPr>
        </p:nvSpPr>
        <p:spPr>
          <a:xfrm>
            <a:off x="3944938" y="6534150"/>
            <a:ext cx="1600200" cy="476250"/>
          </a:xfrm>
          <a:noFill/>
          <a:ln>
            <a:noFill/>
          </a:ln>
        </p:spPr>
        <p:txBody>
          <a:bodyPr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a:fld id="{9A0DB2DC-4C9A-4742-B13C-FB6460FD3503}" type="slidenum">
              <a:rPr lang="en-US" altLang="en-US" sz="1400" dirty="0">
                <a:latin typeface="Times New Roman" panose="02020603050405020304" pitchFamily="18" charset="0"/>
              </a:rPr>
              <a:t>16</a:t>
            </a:fld>
            <a:endParaRPr lang="en-US" altLang="en-US" sz="1400" dirty="0">
              <a:latin typeface="Times New Roman" panose="02020603050405020304" pitchFamily="18" charset="0"/>
            </a:endParaRPr>
          </a:p>
        </p:txBody>
      </p:sp>
      <p:sp>
        <p:nvSpPr>
          <p:cNvPr id="29701" name="Rectangle 70"/>
          <p:cNvSpPr/>
          <p:nvPr/>
        </p:nvSpPr>
        <p:spPr>
          <a:xfrm>
            <a:off x="555625" y="2801938"/>
            <a:ext cx="4386263" cy="3052762"/>
          </a:xfrm>
          <a:prstGeom prst="rect">
            <a:avLst/>
          </a:prstGeom>
          <a:solidFill>
            <a:schemeClr val="bg1">
              <a:alpha val="61176"/>
            </a:schemeClr>
          </a:solidFill>
          <a:ln w="9525" cap="flat" cmpd="sng">
            <a:prstDash val="solid"/>
            <a:miter/>
            <a:headEnd type="none" w="med" len="med"/>
            <a:tailEnd type="none" w="med" len="med"/>
          </a:ln>
          <a:scene3d>
            <a:camera prst="legacyObliqueTopLeft">
              <a:rot lat="0" lon="0" rev="0"/>
            </a:camera>
            <a:lightRig rig="legacyFlat2" dir="t"/>
          </a:scene3d>
          <a:sp3d extrusionH="1243000" prstMaterial="legacyMatte">
            <a:bevelT w="13500" h="13500" prst="angle"/>
            <a:bevelB w="13500" h="13500" prst="angle"/>
            <a:extrusionClr>
              <a:srgbClr val="CCECFF"/>
            </a:extrusionClr>
          </a:sp3d>
        </p:spPr>
        <p:txBody>
          <a:bodyPr wrap="none" anchor="ctr" anchorCtr="0">
            <a:flatTx/>
          </a:bodyPr>
          <a:lstStyle/>
          <a:p>
            <a:pPr eaLnBrk="1" hangingPunct="1"/>
            <a:endParaRPr lang="en-US" altLang="en-US" sz="3200" b="1" dirty="0">
              <a:latin typeface="VNI-Top" pitchFamily="2" charset="0"/>
            </a:endParaRPr>
          </a:p>
        </p:txBody>
      </p:sp>
      <p:sp>
        <p:nvSpPr>
          <p:cNvPr id="29702" name="Line 73"/>
          <p:cNvSpPr/>
          <p:nvPr/>
        </p:nvSpPr>
        <p:spPr>
          <a:xfrm>
            <a:off x="4876800" y="766763"/>
            <a:ext cx="341313" cy="561975"/>
          </a:xfrm>
          <a:prstGeom prst="line">
            <a:avLst/>
          </a:prstGeom>
          <a:ln w="28575" cap="flat" cmpd="sng">
            <a:solidFill>
              <a:schemeClr val="tx1"/>
            </a:solidFill>
            <a:prstDash val="solid"/>
            <a:headEnd type="none" w="med" len="med"/>
            <a:tailEnd type="none" w="med" len="med"/>
          </a:ln>
        </p:spPr>
      </p:sp>
      <p:sp>
        <p:nvSpPr>
          <p:cNvPr id="29703" name="Line 75"/>
          <p:cNvSpPr/>
          <p:nvPr/>
        </p:nvSpPr>
        <p:spPr>
          <a:xfrm>
            <a:off x="511175" y="779463"/>
            <a:ext cx="0" cy="4541837"/>
          </a:xfrm>
          <a:prstGeom prst="line">
            <a:avLst/>
          </a:prstGeom>
          <a:ln w="19050" cap="flat" cmpd="sng">
            <a:solidFill>
              <a:schemeClr val="tx1"/>
            </a:solidFill>
            <a:prstDash val="solid"/>
            <a:headEnd type="none" w="med" len="med"/>
            <a:tailEnd type="none" w="med" len="med"/>
          </a:ln>
        </p:spPr>
      </p:sp>
      <p:sp>
        <p:nvSpPr>
          <p:cNvPr id="29704" name="Line 76"/>
          <p:cNvSpPr/>
          <p:nvPr/>
        </p:nvSpPr>
        <p:spPr>
          <a:xfrm>
            <a:off x="522288" y="811213"/>
            <a:ext cx="339725" cy="457200"/>
          </a:xfrm>
          <a:prstGeom prst="line">
            <a:avLst/>
          </a:prstGeom>
          <a:ln w="28575" cap="flat" cmpd="sng">
            <a:solidFill>
              <a:schemeClr val="tx1"/>
            </a:solidFill>
            <a:prstDash val="solid"/>
            <a:headEnd type="none" w="med" len="med"/>
            <a:tailEnd type="none" w="med" len="med"/>
          </a:ln>
        </p:spPr>
      </p:sp>
      <p:sp>
        <p:nvSpPr>
          <p:cNvPr id="29705" name="Line 77"/>
          <p:cNvSpPr/>
          <p:nvPr/>
        </p:nvSpPr>
        <p:spPr>
          <a:xfrm>
            <a:off x="511175" y="5321300"/>
            <a:ext cx="339725" cy="457200"/>
          </a:xfrm>
          <a:prstGeom prst="line">
            <a:avLst/>
          </a:prstGeom>
          <a:ln w="28575" cap="flat" cmpd="sng">
            <a:solidFill>
              <a:schemeClr val="tx1"/>
            </a:solidFill>
            <a:prstDash val="solid"/>
            <a:headEnd type="none" w="med" len="med"/>
            <a:tailEnd type="none" w="med" len="med"/>
          </a:ln>
        </p:spPr>
      </p:sp>
      <p:sp>
        <p:nvSpPr>
          <p:cNvPr id="29706" name="Line 81"/>
          <p:cNvSpPr/>
          <p:nvPr/>
        </p:nvSpPr>
        <p:spPr>
          <a:xfrm>
            <a:off x="831850" y="1268413"/>
            <a:ext cx="4386263" cy="46037"/>
          </a:xfrm>
          <a:prstGeom prst="line">
            <a:avLst/>
          </a:prstGeom>
          <a:ln w="12700" cap="flat" cmpd="sng">
            <a:solidFill>
              <a:schemeClr val="tx1"/>
            </a:solidFill>
            <a:prstDash val="solid"/>
            <a:headEnd type="none" w="med" len="med"/>
            <a:tailEnd type="none" w="med" len="med"/>
          </a:ln>
        </p:spPr>
      </p:sp>
      <p:sp>
        <p:nvSpPr>
          <p:cNvPr id="29707" name="Line 84"/>
          <p:cNvSpPr/>
          <p:nvPr/>
        </p:nvSpPr>
        <p:spPr>
          <a:xfrm>
            <a:off x="854075" y="5732463"/>
            <a:ext cx="4386263" cy="46037"/>
          </a:xfrm>
          <a:prstGeom prst="line">
            <a:avLst/>
          </a:prstGeom>
          <a:ln w="38100" cap="flat" cmpd="sng">
            <a:solidFill>
              <a:schemeClr val="tx1"/>
            </a:solidFill>
            <a:prstDash val="solid"/>
            <a:headEnd type="none" w="med" len="med"/>
            <a:tailEnd type="none" w="med" len="med"/>
          </a:ln>
        </p:spPr>
      </p:sp>
      <p:sp>
        <p:nvSpPr>
          <p:cNvPr id="29708" name="Line 85"/>
          <p:cNvSpPr/>
          <p:nvPr/>
        </p:nvSpPr>
        <p:spPr>
          <a:xfrm>
            <a:off x="854075" y="1236663"/>
            <a:ext cx="0" cy="4541837"/>
          </a:xfrm>
          <a:prstGeom prst="line">
            <a:avLst/>
          </a:prstGeom>
          <a:ln w="38100" cap="flat" cmpd="sng">
            <a:solidFill>
              <a:schemeClr val="tx1"/>
            </a:solidFill>
            <a:prstDash val="solid"/>
            <a:headEnd type="none" w="med" len="med"/>
            <a:tailEnd type="none" w="med" len="med"/>
          </a:ln>
        </p:spPr>
      </p:sp>
      <p:sp>
        <p:nvSpPr>
          <p:cNvPr id="29709" name="Line 86"/>
          <p:cNvSpPr/>
          <p:nvPr/>
        </p:nvSpPr>
        <p:spPr>
          <a:xfrm>
            <a:off x="5197475" y="1312863"/>
            <a:ext cx="42863" cy="4465637"/>
          </a:xfrm>
          <a:prstGeom prst="line">
            <a:avLst/>
          </a:prstGeom>
          <a:ln w="38100" cap="flat" cmpd="sng">
            <a:solidFill>
              <a:schemeClr val="tx1"/>
            </a:solidFill>
            <a:prstDash val="solid"/>
            <a:headEnd type="none" w="med" len="med"/>
            <a:tailEnd type="none" w="med" len="med"/>
          </a:ln>
        </p:spPr>
      </p:sp>
      <p:sp>
        <p:nvSpPr>
          <p:cNvPr id="29710" name="Text Box 87"/>
          <p:cNvSpPr txBox="1"/>
          <p:nvPr/>
        </p:nvSpPr>
        <p:spPr>
          <a:xfrm>
            <a:off x="2859088" y="76200"/>
            <a:ext cx="341312" cy="461963"/>
          </a:xfrm>
          <a:prstGeom prst="rect">
            <a:avLst/>
          </a:prstGeom>
          <a:noFill/>
          <a:ln w="9525">
            <a:noFill/>
          </a:ln>
        </p:spPr>
        <p:txBody>
          <a:bodyPr>
            <a:spAutoFit/>
          </a:bodyPr>
          <a:lstStyle/>
          <a:p>
            <a:pPr eaLnBrk="1" hangingPunct="1">
              <a:spcBef>
                <a:spcPct val="50000"/>
              </a:spcBef>
            </a:pPr>
            <a:r>
              <a:rPr lang="en-US" altLang="en-US" sz="2400" b="1" dirty="0">
                <a:solidFill>
                  <a:srgbClr val="0000CC"/>
                </a:solidFill>
                <a:latin typeface="VNI-Times" pitchFamily="2" charset="0"/>
              </a:rPr>
              <a:t>N</a:t>
            </a:r>
          </a:p>
        </p:txBody>
      </p:sp>
      <p:sp>
        <p:nvSpPr>
          <p:cNvPr id="29711" name="Text Box 89"/>
          <p:cNvSpPr txBox="1"/>
          <p:nvPr/>
        </p:nvSpPr>
        <p:spPr>
          <a:xfrm>
            <a:off x="2913063" y="5029200"/>
            <a:ext cx="995362" cy="461963"/>
          </a:xfrm>
          <a:prstGeom prst="rect">
            <a:avLst/>
          </a:prstGeom>
          <a:noFill/>
          <a:ln w="9525">
            <a:noFill/>
          </a:ln>
        </p:spPr>
        <p:txBody>
          <a:bodyPr>
            <a:spAutoFit/>
          </a:bodyPr>
          <a:lstStyle/>
          <a:p>
            <a:pPr eaLnBrk="1" hangingPunct="1">
              <a:spcBef>
                <a:spcPct val="50000"/>
              </a:spcBef>
            </a:pPr>
            <a:r>
              <a:rPr lang="en-US" altLang="en-US" sz="2400" b="1" dirty="0">
                <a:solidFill>
                  <a:srgbClr val="0000CC"/>
                </a:solidFill>
                <a:latin typeface="VNI-Times" pitchFamily="2" charset="0"/>
              </a:rPr>
              <a:t>N’</a:t>
            </a:r>
          </a:p>
        </p:txBody>
      </p:sp>
      <p:sp>
        <p:nvSpPr>
          <p:cNvPr id="29712" name="Text Box 90"/>
          <p:cNvSpPr txBox="1"/>
          <p:nvPr/>
        </p:nvSpPr>
        <p:spPr>
          <a:xfrm>
            <a:off x="538163" y="2586038"/>
            <a:ext cx="341312" cy="461962"/>
          </a:xfrm>
          <a:prstGeom prst="rect">
            <a:avLst/>
          </a:prstGeom>
          <a:noFill/>
          <a:ln w="9525">
            <a:noFill/>
          </a:ln>
        </p:spPr>
        <p:txBody>
          <a:bodyPr>
            <a:spAutoFit/>
          </a:bodyPr>
          <a:lstStyle/>
          <a:p>
            <a:pPr eaLnBrk="1" hangingPunct="1">
              <a:spcBef>
                <a:spcPct val="50000"/>
              </a:spcBef>
            </a:pPr>
            <a:r>
              <a:rPr lang="en-US" altLang="en-US" sz="2400" b="1" dirty="0">
                <a:solidFill>
                  <a:srgbClr val="0000CC"/>
                </a:solidFill>
                <a:latin typeface="VNI-Times" pitchFamily="2" charset="0"/>
              </a:rPr>
              <a:t>P</a:t>
            </a:r>
          </a:p>
        </p:txBody>
      </p:sp>
      <p:sp>
        <p:nvSpPr>
          <p:cNvPr id="29713" name="Text Box 92"/>
          <p:cNvSpPr txBox="1"/>
          <p:nvPr/>
        </p:nvSpPr>
        <p:spPr>
          <a:xfrm>
            <a:off x="3097213" y="1754188"/>
            <a:ext cx="341312" cy="584200"/>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I</a:t>
            </a:r>
          </a:p>
        </p:txBody>
      </p:sp>
      <p:pic>
        <p:nvPicPr>
          <p:cNvPr id="29714" name="Picture 104" descr="http://media.vietq.vn/files/but-laser.jpg"/>
          <p:cNvPicPr>
            <a:picLocks noChangeAspect="1"/>
          </p:cNvPicPr>
          <p:nvPr/>
        </p:nvPicPr>
        <p:blipFill>
          <a:blip r:embed="rId2"/>
          <a:stretch>
            <a:fillRect/>
          </a:stretch>
        </p:blipFill>
        <p:spPr>
          <a:xfrm rot="5825226">
            <a:off x="4011613" y="4876800"/>
            <a:ext cx="850900" cy="673100"/>
          </a:xfrm>
          <a:prstGeom prst="rect">
            <a:avLst/>
          </a:prstGeom>
          <a:noFill/>
          <a:ln w="9525">
            <a:noFill/>
          </a:ln>
        </p:spPr>
      </p:pic>
      <p:grpSp>
        <p:nvGrpSpPr>
          <p:cNvPr id="29715" name="Group 12"/>
          <p:cNvGrpSpPr/>
          <p:nvPr/>
        </p:nvGrpSpPr>
        <p:grpSpPr>
          <a:xfrm>
            <a:off x="946150" y="576263"/>
            <a:ext cx="4257675" cy="4419600"/>
            <a:chOff x="1746" y="709"/>
            <a:chExt cx="3221" cy="3239"/>
          </a:xfrm>
        </p:grpSpPr>
        <p:sp>
          <p:nvSpPr>
            <p:cNvPr id="29743" name="Oval 13"/>
            <p:cNvSpPr/>
            <p:nvPr/>
          </p:nvSpPr>
          <p:spPr>
            <a:xfrm>
              <a:off x="1746" y="713"/>
              <a:ext cx="3216" cy="3216"/>
            </a:xfrm>
            <a:prstGeom prst="ellipse">
              <a:avLst/>
            </a:prstGeom>
            <a:noFill/>
            <a:ln w="28575" cap="flat" cmpd="sng">
              <a:solidFill>
                <a:srgbClr val="1F9D73"/>
              </a:solidFill>
              <a:prstDash val="solid"/>
              <a:headEnd type="none" w="med" len="med"/>
              <a:tailEnd type="none" w="med" len="med"/>
            </a:ln>
          </p:spPr>
          <p:txBody>
            <a:bodyPr wrap="none" anchor="ctr" anchorCtr="0"/>
            <a:lstStyle/>
            <a:p>
              <a:pPr eaLnBrk="1" hangingPunct="1"/>
              <a:endParaRPr lang="en-US" altLang="en-US" sz="2000" dirty="0">
                <a:latin typeface="Times New Roman" panose="02020603050405020304" pitchFamily="18" charset="0"/>
              </a:endParaRPr>
            </a:p>
          </p:txBody>
        </p:sp>
        <p:sp>
          <p:nvSpPr>
            <p:cNvPr id="29744" name="Line 14"/>
            <p:cNvSpPr/>
            <p:nvPr/>
          </p:nvSpPr>
          <p:spPr>
            <a:xfrm rot="-406751">
              <a:off x="2807" y="828"/>
              <a:ext cx="12" cy="48"/>
            </a:xfrm>
            <a:prstGeom prst="line">
              <a:avLst/>
            </a:prstGeom>
            <a:ln w="19050" cap="flat" cmpd="sng">
              <a:solidFill>
                <a:srgbClr val="1F9D73"/>
              </a:solidFill>
              <a:prstDash val="solid"/>
              <a:headEnd type="none" w="med" len="med"/>
              <a:tailEnd type="none" w="med" len="med"/>
            </a:ln>
          </p:spPr>
        </p:sp>
        <p:sp>
          <p:nvSpPr>
            <p:cNvPr id="29745" name="Line 15"/>
            <p:cNvSpPr/>
            <p:nvPr/>
          </p:nvSpPr>
          <p:spPr>
            <a:xfrm>
              <a:off x="3071" y="756"/>
              <a:ext cx="12" cy="48"/>
            </a:xfrm>
            <a:prstGeom prst="line">
              <a:avLst/>
            </a:prstGeom>
            <a:ln w="19050" cap="flat" cmpd="sng">
              <a:solidFill>
                <a:srgbClr val="1F9D73"/>
              </a:solidFill>
              <a:prstDash val="solid"/>
              <a:headEnd type="none" w="med" len="med"/>
              <a:tailEnd type="none" w="med" len="med"/>
            </a:ln>
          </p:spPr>
        </p:sp>
        <p:sp>
          <p:nvSpPr>
            <p:cNvPr id="29746" name="Line 16"/>
            <p:cNvSpPr/>
            <p:nvPr/>
          </p:nvSpPr>
          <p:spPr>
            <a:xfrm rot="-816584">
              <a:off x="2555" y="948"/>
              <a:ext cx="12" cy="48"/>
            </a:xfrm>
            <a:prstGeom prst="line">
              <a:avLst/>
            </a:prstGeom>
            <a:ln w="19050" cap="flat" cmpd="sng">
              <a:solidFill>
                <a:srgbClr val="1F9D73"/>
              </a:solidFill>
              <a:prstDash val="solid"/>
              <a:headEnd type="none" w="med" len="med"/>
              <a:tailEnd type="none" w="med" len="med"/>
            </a:ln>
          </p:spPr>
        </p:sp>
        <p:sp>
          <p:nvSpPr>
            <p:cNvPr id="29747" name="Line 17"/>
            <p:cNvSpPr/>
            <p:nvPr/>
          </p:nvSpPr>
          <p:spPr>
            <a:xfrm rot="-1655838">
              <a:off x="2339" y="1104"/>
              <a:ext cx="12" cy="48"/>
            </a:xfrm>
            <a:prstGeom prst="line">
              <a:avLst/>
            </a:prstGeom>
            <a:ln w="19050" cap="flat" cmpd="sng">
              <a:solidFill>
                <a:srgbClr val="1F9D73"/>
              </a:solidFill>
              <a:prstDash val="solid"/>
              <a:headEnd type="none" w="med" len="med"/>
              <a:tailEnd type="none" w="med" len="med"/>
            </a:ln>
          </p:spPr>
        </p:sp>
        <p:sp>
          <p:nvSpPr>
            <p:cNvPr id="29748" name="Line 18"/>
            <p:cNvSpPr/>
            <p:nvPr/>
          </p:nvSpPr>
          <p:spPr>
            <a:xfrm rot="-2472423">
              <a:off x="2147" y="1296"/>
              <a:ext cx="12" cy="48"/>
            </a:xfrm>
            <a:prstGeom prst="line">
              <a:avLst/>
            </a:prstGeom>
            <a:ln w="19050" cap="flat" cmpd="sng">
              <a:solidFill>
                <a:srgbClr val="1F9D73"/>
              </a:solidFill>
              <a:prstDash val="solid"/>
              <a:headEnd type="none" w="med" len="med"/>
              <a:tailEnd type="none" w="med" len="med"/>
            </a:ln>
          </p:spPr>
        </p:sp>
        <p:sp>
          <p:nvSpPr>
            <p:cNvPr id="29749" name="Line 19"/>
            <p:cNvSpPr/>
            <p:nvPr/>
          </p:nvSpPr>
          <p:spPr>
            <a:xfrm rot="-3045148">
              <a:off x="1979" y="1536"/>
              <a:ext cx="12" cy="48"/>
            </a:xfrm>
            <a:prstGeom prst="line">
              <a:avLst/>
            </a:prstGeom>
            <a:ln w="19050" cap="flat" cmpd="sng">
              <a:solidFill>
                <a:srgbClr val="1F9D73"/>
              </a:solidFill>
              <a:prstDash val="solid"/>
              <a:headEnd type="none" w="med" len="med"/>
              <a:tailEnd type="none" w="med" len="med"/>
            </a:ln>
          </p:spPr>
        </p:sp>
        <p:sp>
          <p:nvSpPr>
            <p:cNvPr id="29750" name="Line 20"/>
            <p:cNvSpPr/>
            <p:nvPr/>
          </p:nvSpPr>
          <p:spPr>
            <a:xfrm rot="-3680573">
              <a:off x="1871" y="1788"/>
              <a:ext cx="12" cy="48"/>
            </a:xfrm>
            <a:prstGeom prst="line">
              <a:avLst/>
            </a:prstGeom>
            <a:ln w="19050" cap="flat" cmpd="sng">
              <a:solidFill>
                <a:srgbClr val="1F9D73"/>
              </a:solidFill>
              <a:prstDash val="solid"/>
              <a:headEnd type="none" w="med" len="med"/>
              <a:tailEnd type="none" w="med" len="med"/>
            </a:ln>
          </p:spPr>
        </p:sp>
        <p:sp>
          <p:nvSpPr>
            <p:cNvPr id="29751" name="Line 21"/>
            <p:cNvSpPr/>
            <p:nvPr/>
          </p:nvSpPr>
          <p:spPr>
            <a:xfrm rot="-3715651">
              <a:off x="1799" y="2040"/>
              <a:ext cx="12" cy="48"/>
            </a:xfrm>
            <a:prstGeom prst="line">
              <a:avLst/>
            </a:prstGeom>
            <a:ln w="19050" cap="flat" cmpd="sng">
              <a:solidFill>
                <a:srgbClr val="1F9D73"/>
              </a:solidFill>
              <a:prstDash val="solid"/>
              <a:headEnd type="none" w="med" len="med"/>
              <a:tailEnd type="none" w="med" len="med"/>
            </a:ln>
          </p:spPr>
        </p:sp>
        <p:sp>
          <p:nvSpPr>
            <p:cNvPr id="29752" name="Line 22"/>
            <p:cNvSpPr/>
            <p:nvPr/>
          </p:nvSpPr>
          <p:spPr>
            <a:xfrm>
              <a:off x="3851" y="3792"/>
              <a:ext cx="12" cy="48"/>
            </a:xfrm>
            <a:prstGeom prst="line">
              <a:avLst/>
            </a:prstGeom>
            <a:ln w="19050" cap="flat" cmpd="sng">
              <a:solidFill>
                <a:srgbClr val="1F9D73"/>
              </a:solidFill>
              <a:prstDash val="solid"/>
              <a:headEnd type="none" w="med" len="med"/>
              <a:tailEnd type="none" w="med" len="med"/>
            </a:ln>
          </p:spPr>
        </p:sp>
        <p:sp>
          <p:nvSpPr>
            <p:cNvPr id="29753" name="Line 23"/>
            <p:cNvSpPr/>
            <p:nvPr/>
          </p:nvSpPr>
          <p:spPr>
            <a:xfrm rot="-816522">
              <a:off x="4127" y="3684"/>
              <a:ext cx="12" cy="48"/>
            </a:xfrm>
            <a:prstGeom prst="line">
              <a:avLst/>
            </a:prstGeom>
            <a:ln w="19050" cap="flat" cmpd="sng">
              <a:solidFill>
                <a:srgbClr val="1F9D73"/>
              </a:solidFill>
              <a:prstDash val="solid"/>
              <a:headEnd type="none" w="med" len="med"/>
              <a:tailEnd type="none" w="med" len="med"/>
            </a:ln>
          </p:spPr>
        </p:sp>
        <p:sp>
          <p:nvSpPr>
            <p:cNvPr id="29754" name="Line 24"/>
            <p:cNvSpPr/>
            <p:nvPr/>
          </p:nvSpPr>
          <p:spPr>
            <a:xfrm rot="-1090955">
              <a:off x="4343" y="3528"/>
              <a:ext cx="12" cy="48"/>
            </a:xfrm>
            <a:prstGeom prst="line">
              <a:avLst/>
            </a:prstGeom>
            <a:ln w="19050" cap="flat" cmpd="sng">
              <a:solidFill>
                <a:srgbClr val="1F9D73"/>
              </a:solidFill>
              <a:prstDash val="solid"/>
              <a:headEnd type="none" w="med" len="med"/>
              <a:tailEnd type="none" w="med" len="med"/>
            </a:ln>
          </p:spPr>
        </p:sp>
        <p:sp>
          <p:nvSpPr>
            <p:cNvPr id="29755" name="Line 25"/>
            <p:cNvSpPr/>
            <p:nvPr/>
          </p:nvSpPr>
          <p:spPr>
            <a:xfrm rot="-2139825">
              <a:off x="4547" y="3324"/>
              <a:ext cx="12" cy="48"/>
            </a:xfrm>
            <a:prstGeom prst="line">
              <a:avLst/>
            </a:prstGeom>
            <a:ln w="19050" cap="flat" cmpd="sng">
              <a:solidFill>
                <a:srgbClr val="1F9D73"/>
              </a:solidFill>
              <a:prstDash val="solid"/>
              <a:headEnd type="none" w="med" len="med"/>
              <a:tailEnd type="none" w="med" len="med"/>
            </a:ln>
          </p:spPr>
        </p:sp>
        <p:sp>
          <p:nvSpPr>
            <p:cNvPr id="29756" name="Line 26"/>
            <p:cNvSpPr/>
            <p:nvPr/>
          </p:nvSpPr>
          <p:spPr>
            <a:xfrm rot="-2268153">
              <a:off x="4715" y="3084"/>
              <a:ext cx="12" cy="48"/>
            </a:xfrm>
            <a:prstGeom prst="line">
              <a:avLst/>
            </a:prstGeom>
            <a:ln w="19050" cap="flat" cmpd="sng">
              <a:solidFill>
                <a:srgbClr val="1F9D73"/>
              </a:solidFill>
              <a:prstDash val="solid"/>
              <a:headEnd type="none" w="med" len="med"/>
              <a:tailEnd type="none" w="med" len="med"/>
            </a:ln>
          </p:spPr>
        </p:sp>
        <p:sp>
          <p:nvSpPr>
            <p:cNvPr id="29757" name="Line 27"/>
            <p:cNvSpPr/>
            <p:nvPr/>
          </p:nvSpPr>
          <p:spPr>
            <a:xfrm rot="-2844185">
              <a:off x="4835" y="2832"/>
              <a:ext cx="12" cy="48"/>
            </a:xfrm>
            <a:prstGeom prst="line">
              <a:avLst/>
            </a:prstGeom>
            <a:ln w="19050" cap="flat" cmpd="sng">
              <a:solidFill>
                <a:srgbClr val="1F9D73"/>
              </a:solidFill>
              <a:prstDash val="solid"/>
              <a:headEnd type="none" w="med" len="med"/>
              <a:tailEnd type="none" w="med" len="med"/>
            </a:ln>
          </p:spPr>
        </p:sp>
        <p:sp>
          <p:nvSpPr>
            <p:cNvPr id="29758" name="Line 28"/>
            <p:cNvSpPr/>
            <p:nvPr/>
          </p:nvSpPr>
          <p:spPr>
            <a:xfrm rot="-4047892">
              <a:off x="4907" y="2568"/>
              <a:ext cx="12" cy="48"/>
            </a:xfrm>
            <a:prstGeom prst="line">
              <a:avLst/>
            </a:prstGeom>
            <a:ln w="19050" cap="flat" cmpd="sng">
              <a:solidFill>
                <a:srgbClr val="1F9D73"/>
              </a:solidFill>
              <a:prstDash val="solid"/>
              <a:headEnd type="none" w="med" len="med"/>
              <a:tailEnd type="none" w="med" len="med"/>
            </a:ln>
          </p:spPr>
        </p:sp>
        <p:sp>
          <p:nvSpPr>
            <p:cNvPr id="29759" name="Line 29"/>
            <p:cNvSpPr/>
            <p:nvPr/>
          </p:nvSpPr>
          <p:spPr>
            <a:xfrm rot="414673">
              <a:off x="3599" y="3852"/>
              <a:ext cx="12" cy="48"/>
            </a:xfrm>
            <a:prstGeom prst="line">
              <a:avLst/>
            </a:prstGeom>
            <a:ln w="19050" cap="flat" cmpd="sng">
              <a:solidFill>
                <a:srgbClr val="1F9D73"/>
              </a:solidFill>
              <a:prstDash val="solid"/>
              <a:headEnd type="none" w="med" len="med"/>
              <a:tailEnd type="none" w="med" len="med"/>
            </a:ln>
          </p:spPr>
        </p:sp>
        <p:sp>
          <p:nvSpPr>
            <p:cNvPr id="29760" name="Line 30"/>
            <p:cNvSpPr/>
            <p:nvPr/>
          </p:nvSpPr>
          <p:spPr>
            <a:xfrm rot="-5400000">
              <a:off x="1805" y="2574"/>
              <a:ext cx="12" cy="48"/>
            </a:xfrm>
            <a:prstGeom prst="line">
              <a:avLst/>
            </a:prstGeom>
            <a:ln w="19050" cap="flat" cmpd="sng">
              <a:solidFill>
                <a:srgbClr val="1F9D73"/>
              </a:solidFill>
              <a:prstDash val="solid"/>
              <a:headEnd type="none" w="med" len="med"/>
              <a:tailEnd type="none" w="med" len="med"/>
            </a:ln>
          </p:spPr>
        </p:sp>
        <p:sp>
          <p:nvSpPr>
            <p:cNvPr id="29761" name="Line 31"/>
            <p:cNvSpPr/>
            <p:nvPr/>
          </p:nvSpPr>
          <p:spPr>
            <a:xfrm rot="-6151729">
              <a:off x="1865" y="2826"/>
              <a:ext cx="12" cy="48"/>
            </a:xfrm>
            <a:prstGeom prst="line">
              <a:avLst/>
            </a:prstGeom>
            <a:ln w="19050" cap="flat" cmpd="sng">
              <a:solidFill>
                <a:srgbClr val="1F9D73"/>
              </a:solidFill>
              <a:prstDash val="solid"/>
              <a:headEnd type="none" w="med" len="med"/>
              <a:tailEnd type="none" w="med" len="med"/>
            </a:ln>
          </p:spPr>
        </p:sp>
        <p:sp>
          <p:nvSpPr>
            <p:cNvPr id="29762" name="Line 32"/>
            <p:cNvSpPr/>
            <p:nvPr/>
          </p:nvSpPr>
          <p:spPr>
            <a:xfrm rot="-6855235">
              <a:off x="1973" y="3078"/>
              <a:ext cx="12" cy="48"/>
            </a:xfrm>
            <a:prstGeom prst="line">
              <a:avLst/>
            </a:prstGeom>
            <a:ln w="19050" cap="flat" cmpd="sng">
              <a:solidFill>
                <a:srgbClr val="1F9D73"/>
              </a:solidFill>
              <a:prstDash val="solid"/>
              <a:headEnd type="none" w="med" len="med"/>
              <a:tailEnd type="none" w="med" len="med"/>
            </a:ln>
          </p:spPr>
        </p:sp>
        <p:sp>
          <p:nvSpPr>
            <p:cNvPr id="29763" name="Line 33"/>
            <p:cNvSpPr/>
            <p:nvPr/>
          </p:nvSpPr>
          <p:spPr>
            <a:xfrm rot="-6887514">
              <a:off x="2117" y="3294"/>
              <a:ext cx="12" cy="48"/>
            </a:xfrm>
            <a:prstGeom prst="line">
              <a:avLst/>
            </a:prstGeom>
            <a:ln w="19050" cap="flat" cmpd="sng">
              <a:solidFill>
                <a:srgbClr val="1F9D73"/>
              </a:solidFill>
              <a:prstDash val="solid"/>
              <a:headEnd type="none" w="med" len="med"/>
              <a:tailEnd type="none" w="med" len="med"/>
            </a:ln>
          </p:spPr>
        </p:sp>
        <p:sp>
          <p:nvSpPr>
            <p:cNvPr id="29764" name="Line 34"/>
            <p:cNvSpPr/>
            <p:nvPr/>
          </p:nvSpPr>
          <p:spPr>
            <a:xfrm rot="-7364590">
              <a:off x="2321" y="3498"/>
              <a:ext cx="12" cy="48"/>
            </a:xfrm>
            <a:prstGeom prst="line">
              <a:avLst/>
            </a:prstGeom>
            <a:ln w="19050" cap="flat" cmpd="sng">
              <a:solidFill>
                <a:srgbClr val="1F9D73"/>
              </a:solidFill>
              <a:prstDash val="solid"/>
              <a:headEnd type="none" w="med" len="med"/>
              <a:tailEnd type="none" w="med" len="med"/>
            </a:ln>
          </p:spPr>
        </p:sp>
        <p:sp>
          <p:nvSpPr>
            <p:cNvPr id="29765" name="Line 35"/>
            <p:cNvSpPr/>
            <p:nvPr/>
          </p:nvSpPr>
          <p:spPr>
            <a:xfrm rot="-8297787">
              <a:off x="2549" y="3654"/>
              <a:ext cx="12" cy="48"/>
            </a:xfrm>
            <a:prstGeom prst="line">
              <a:avLst/>
            </a:prstGeom>
            <a:ln w="19050" cap="flat" cmpd="sng">
              <a:solidFill>
                <a:srgbClr val="1F9D73"/>
              </a:solidFill>
              <a:prstDash val="solid"/>
              <a:headEnd type="none" w="med" len="med"/>
              <a:tailEnd type="none" w="med" len="med"/>
            </a:ln>
          </p:spPr>
        </p:sp>
        <p:sp>
          <p:nvSpPr>
            <p:cNvPr id="29766" name="Line 36"/>
            <p:cNvSpPr/>
            <p:nvPr/>
          </p:nvSpPr>
          <p:spPr>
            <a:xfrm rot="-9060014">
              <a:off x="2777" y="3762"/>
              <a:ext cx="12" cy="48"/>
            </a:xfrm>
            <a:prstGeom prst="line">
              <a:avLst/>
            </a:prstGeom>
            <a:ln w="19050" cap="flat" cmpd="sng">
              <a:solidFill>
                <a:srgbClr val="1F9D73"/>
              </a:solidFill>
              <a:prstDash val="solid"/>
              <a:headEnd type="none" w="med" len="med"/>
              <a:tailEnd type="none" w="med" len="med"/>
            </a:ln>
          </p:spPr>
        </p:sp>
        <p:sp>
          <p:nvSpPr>
            <p:cNvPr id="29767" name="Line 37"/>
            <p:cNvSpPr/>
            <p:nvPr/>
          </p:nvSpPr>
          <p:spPr>
            <a:xfrm rot="-9304423">
              <a:off x="3065" y="3852"/>
              <a:ext cx="12" cy="48"/>
            </a:xfrm>
            <a:prstGeom prst="line">
              <a:avLst/>
            </a:prstGeom>
            <a:ln w="19050" cap="flat" cmpd="sng">
              <a:solidFill>
                <a:srgbClr val="1F9D73"/>
              </a:solidFill>
              <a:prstDash val="solid"/>
              <a:headEnd type="none" w="med" len="med"/>
              <a:tailEnd type="none" w="med" len="med"/>
            </a:ln>
          </p:spPr>
        </p:sp>
        <p:sp>
          <p:nvSpPr>
            <p:cNvPr id="29768" name="Line 38"/>
            <p:cNvSpPr/>
            <p:nvPr/>
          </p:nvSpPr>
          <p:spPr>
            <a:xfrm rot="-5400000">
              <a:off x="4901" y="2046"/>
              <a:ext cx="12" cy="48"/>
            </a:xfrm>
            <a:prstGeom prst="line">
              <a:avLst/>
            </a:prstGeom>
            <a:ln w="19050" cap="flat" cmpd="sng">
              <a:solidFill>
                <a:srgbClr val="1F9D73"/>
              </a:solidFill>
              <a:prstDash val="solid"/>
              <a:headEnd type="none" w="med" len="med"/>
              <a:tailEnd type="none" w="med" len="med"/>
            </a:ln>
          </p:spPr>
        </p:sp>
        <p:sp>
          <p:nvSpPr>
            <p:cNvPr id="29769" name="Line 39"/>
            <p:cNvSpPr/>
            <p:nvPr/>
          </p:nvSpPr>
          <p:spPr>
            <a:xfrm rot="-4153050">
              <a:off x="4937" y="2322"/>
              <a:ext cx="12" cy="48"/>
            </a:xfrm>
            <a:prstGeom prst="line">
              <a:avLst/>
            </a:prstGeom>
            <a:ln w="19050" cap="flat" cmpd="sng">
              <a:solidFill>
                <a:srgbClr val="1F9D73"/>
              </a:solidFill>
              <a:prstDash val="solid"/>
              <a:headEnd type="none" w="med" len="med"/>
              <a:tailEnd type="none" w="med" len="med"/>
            </a:ln>
          </p:spPr>
        </p:sp>
        <p:sp>
          <p:nvSpPr>
            <p:cNvPr id="29770" name="Line 40"/>
            <p:cNvSpPr/>
            <p:nvPr/>
          </p:nvSpPr>
          <p:spPr>
            <a:xfrm rot="-5840063">
              <a:off x="4829" y="1770"/>
              <a:ext cx="12" cy="48"/>
            </a:xfrm>
            <a:prstGeom prst="line">
              <a:avLst/>
            </a:prstGeom>
            <a:ln w="19050" cap="flat" cmpd="sng">
              <a:solidFill>
                <a:srgbClr val="1F9D73"/>
              </a:solidFill>
              <a:prstDash val="solid"/>
              <a:headEnd type="none" w="med" len="med"/>
              <a:tailEnd type="none" w="med" len="med"/>
            </a:ln>
          </p:spPr>
        </p:sp>
        <p:sp>
          <p:nvSpPr>
            <p:cNvPr id="29771" name="Line 41"/>
            <p:cNvSpPr/>
            <p:nvPr/>
          </p:nvSpPr>
          <p:spPr>
            <a:xfrm rot="-6578556">
              <a:off x="4709" y="1518"/>
              <a:ext cx="12" cy="48"/>
            </a:xfrm>
            <a:prstGeom prst="line">
              <a:avLst/>
            </a:prstGeom>
            <a:ln w="19050" cap="flat" cmpd="sng">
              <a:solidFill>
                <a:srgbClr val="1F9D73"/>
              </a:solidFill>
              <a:prstDash val="solid"/>
              <a:headEnd type="none" w="med" len="med"/>
              <a:tailEnd type="none" w="med" len="med"/>
            </a:ln>
          </p:spPr>
        </p:sp>
        <p:sp>
          <p:nvSpPr>
            <p:cNvPr id="29772" name="Line 42"/>
            <p:cNvSpPr/>
            <p:nvPr/>
          </p:nvSpPr>
          <p:spPr>
            <a:xfrm rot="-7363083">
              <a:off x="4565" y="1290"/>
              <a:ext cx="12" cy="48"/>
            </a:xfrm>
            <a:prstGeom prst="line">
              <a:avLst/>
            </a:prstGeom>
            <a:ln w="19050" cap="flat" cmpd="sng">
              <a:solidFill>
                <a:srgbClr val="1F9D73"/>
              </a:solidFill>
              <a:prstDash val="solid"/>
              <a:headEnd type="none" w="med" len="med"/>
              <a:tailEnd type="none" w="med" len="med"/>
            </a:ln>
          </p:spPr>
        </p:sp>
        <p:sp>
          <p:nvSpPr>
            <p:cNvPr id="29773" name="Line 43"/>
            <p:cNvSpPr/>
            <p:nvPr/>
          </p:nvSpPr>
          <p:spPr>
            <a:xfrm rot="-7420441">
              <a:off x="4361" y="1098"/>
              <a:ext cx="12" cy="48"/>
            </a:xfrm>
            <a:prstGeom prst="line">
              <a:avLst/>
            </a:prstGeom>
            <a:ln w="19050" cap="flat" cmpd="sng">
              <a:solidFill>
                <a:srgbClr val="1F9D73"/>
              </a:solidFill>
              <a:prstDash val="solid"/>
              <a:headEnd type="none" w="med" len="med"/>
              <a:tailEnd type="none" w="med" len="med"/>
            </a:ln>
          </p:spPr>
        </p:sp>
        <p:sp>
          <p:nvSpPr>
            <p:cNvPr id="29774" name="Line 44"/>
            <p:cNvSpPr/>
            <p:nvPr/>
          </p:nvSpPr>
          <p:spPr>
            <a:xfrm rot="-8426477">
              <a:off x="4133" y="942"/>
              <a:ext cx="12" cy="48"/>
            </a:xfrm>
            <a:prstGeom prst="line">
              <a:avLst/>
            </a:prstGeom>
            <a:ln w="19050" cap="flat" cmpd="sng">
              <a:solidFill>
                <a:srgbClr val="1F9D73"/>
              </a:solidFill>
              <a:prstDash val="solid"/>
              <a:headEnd type="none" w="med" len="med"/>
              <a:tailEnd type="none" w="med" len="med"/>
            </a:ln>
          </p:spPr>
        </p:sp>
        <p:sp>
          <p:nvSpPr>
            <p:cNvPr id="29775" name="Line 45"/>
            <p:cNvSpPr/>
            <p:nvPr/>
          </p:nvSpPr>
          <p:spPr>
            <a:xfrm rot="-9064603">
              <a:off x="3911" y="822"/>
              <a:ext cx="12" cy="48"/>
            </a:xfrm>
            <a:prstGeom prst="line">
              <a:avLst/>
            </a:prstGeom>
            <a:ln w="19050" cap="flat" cmpd="sng">
              <a:solidFill>
                <a:srgbClr val="1F9D73"/>
              </a:solidFill>
              <a:prstDash val="solid"/>
              <a:headEnd type="none" w="med" len="med"/>
              <a:tailEnd type="none" w="med" len="med"/>
            </a:ln>
          </p:spPr>
        </p:sp>
        <p:sp>
          <p:nvSpPr>
            <p:cNvPr id="29776" name="Line 46"/>
            <p:cNvSpPr/>
            <p:nvPr/>
          </p:nvSpPr>
          <p:spPr>
            <a:xfrm rot="-9999666">
              <a:off x="3639" y="762"/>
              <a:ext cx="12" cy="48"/>
            </a:xfrm>
            <a:prstGeom prst="line">
              <a:avLst/>
            </a:prstGeom>
            <a:ln w="19050" cap="flat" cmpd="sng">
              <a:solidFill>
                <a:srgbClr val="1F9D73"/>
              </a:solidFill>
              <a:prstDash val="solid"/>
              <a:headEnd type="none" w="med" len="med"/>
              <a:tailEnd type="none" w="med" len="med"/>
            </a:ln>
          </p:spPr>
        </p:sp>
        <p:sp>
          <p:nvSpPr>
            <p:cNvPr id="29777" name="Line 47"/>
            <p:cNvSpPr/>
            <p:nvPr/>
          </p:nvSpPr>
          <p:spPr>
            <a:xfrm rot="-4153050">
              <a:off x="1769" y="2322"/>
              <a:ext cx="12" cy="48"/>
            </a:xfrm>
            <a:prstGeom prst="line">
              <a:avLst/>
            </a:prstGeom>
            <a:ln w="19050" cap="flat" cmpd="sng">
              <a:solidFill>
                <a:srgbClr val="1F9D73"/>
              </a:solidFill>
              <a:prstDash val="solid"/>
              <a:headEnd type="none" w="med" len="med"/>
              <a:tailEnd type="none" w="med" len="med"/>
            </a:ln>
          </p:spPr>
        </p:sp>
        <p:sp>
          <p:nvSpPr>
            <p:cNvPr id="29778" name="Line 48"/>
            <p:cNvSpPr/>
            <p:nvPr/>
          </p:nvSpPr>
          <p:spPr>
            <a:xfrm rot="414673">
              <a:off x="3371" y="3888"/>
              <a:ext cx="12" cy="48"/>
            </a:xfrm>
            <a:prstGeom prst="line">
              <a:avLst/>
            </a:prstGeom>
            <a:ln w="19050" cap="flat" cmpd="sng">
              <a:solidFill>
                <a:srgbClr val="1F9D73"/>
              </a:solidFill>
              <a:prstDash val="solid"/>
              <a:headEnd type="none" w="med" len="med"/>
              <a:tailEnd type="none" w="med" len="med"/>
            </a:ln>
          </p:spPr>
        </p:sp>
        <p:sp>
          <p:nvSpPr>
            <p:cNvPr id="29779" name="Line 49"/>
            <p:cNvSpPr/>
            <p:nvPr/>
          </p:nvSpPr>
          <p:spPr>
            <a:xfrm rot="-9225894">
              <a:off x="3367" y="732"/>
              <a:ext cx="12" cy="48"/>
            </a:xfrm>
            <a:prstGeom prst="line">
              <a:avLst/>
            </a:prstGeom>
            <a:ln w="19050" cap="flat" cmpd="sng">
              <a:solidFill>
                <a:srgbClr val="1F9D73"/>
              </a:solidFill>
              <a:prstDash val="solid"/>
              <a:headEnd type="none" w="med" len="med"/>
              <a:tailEnd type="none" w="med" len="med"/>
            </a:ln>
          </p:spPr>
        </p:sp>
        <p:sp>
          <p:nvSpPr>
            <p:cNvPr id="29780" name="Rectangle 50"/>
            <p:cNvSpPr/>
            <p:nvPr/>
          </p:nvSpPr>
          <p:spPr>
            <a:xfrm>
              <a:off x="2955"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9781" name="Rectangle 51"/>
            <p:cNvSpPr/>
            <p:nvPr/>
          </p:nvSpPr>
          <p:spPr>
            <a:xfrm>
              <a:off x="2687" y="8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9782" name="Rectangle 52"/>
            <p:cNvSpPr/>
            <p:nvPr/>
          </p:nvSpPr>
          <p:spPr>
            <a:xfrm>
              <a:off x="2483" y="9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9783" name="Rectangle 53"/>
            <p:cNvSpPr/>
            <p:nvPr/>
          </p:nvSpPr>
          <p:spPr>
            <a:xfrm>
              <a:off x="229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9784" name="Rectangle 54"/>
            <p:cNvSpPr/>
            <p:nvPr/>
          </p:nvSpPr>
          <p:spPr>
            <a:xfrm>
              <a:off x="2123"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9785" name="Rectangle 55"/>
            <p:cNvSpPr/>
            <p:nvPr/>
          </p:nvSpPr>
          <p:spPr>
            <a:xfrm>
              <a:off x="1967"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9786" name="Rectangle 56"/>
            <p:cNvSpPr/>
            <p:nvPr/>
          </p:nvSpPr>
          <p:spPr>
            <a:xfrm>
              <a:off x="1859" y="17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9787" name="Rectangle 57"/>
            <p:cNvSpPr/>
            <p:nvPr/>
          </p:nvSpPr>
          <p:spPr>
            <a:xfrm>
              <a:off x="1799" y="19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9788" name="Rectangle 58"/>
            <p:cNvSpPr/>
            <p:nvPr/>
          </p:nvSpPr>
          <p:spPr>
            <a:xfrm>
              <a:off x="1751"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29789" name="Rectangle 59"/>
            <p:cNvSpPr/>
            <p:nvPr/>
          </p:nvSpPr>
          <p:spPr>
            <a:xfrm>
              <a:off x="3227" y="70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29790" name="Rectangle 60"/>
            <p:cNvSpPr/>
            <p:nvPr/>
          </p:nvSpPr>
          <p:spPr>
            <a:xfrm>
              <a:off x="4667"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29791" name="Rectangle 61"/>
            <p:cNvSpPr/>
            <p:nvPr/>
          </p:nvSpPr>
          <p:spPr>
            <a:xfrm>
              <a:off x="1787" y="24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9792" name="Rectangle 62"/>
            <p:cNvSpPr/>
            <p:nvPr/>
          </p:nvSpPr>
          <p:spPr>
            <a:xfrm>
              <a:off x="1847" y="266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9793" name="Rectangle 63"/>
            <p:cNvSpPr/>
            <p:nvPr/>
          </p:nvSpPr>
          <p:spPr>
            <a:xfrm>
              <a:off x="1943" y="289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9794" name="Rectangle 64"/>
            <p:cNvSpPr/>
            <p:nvPr/>
          </p:nvSpPr>
          <p:spPr>
            <a:xfrm>
              <a:off x="2075" y="31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9795" name="Rectangle 65"/>
            <p:cNvSpPr/>
            <p:nvPr/>
          </p:nvSpPr>
          <p:spPr>
            <a:xfrm>
              <a:off x="2267" y="330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9796" name="Rectangle 66"/>
            <p:cNvSpPr/>
            <p:nvPr/>
          </p:nvSpPr>
          <p:spPr>
            <a:xfrm>
              <a:off x="2495" y="34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9797" name="Rectangle 67"/>
            <p:cNvSpPr/>
            <p:nvPr/>
          </p:nvSpPr>
          <p:spPr>
            <a:xfrm>
              <a:off x="2711" y="35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9798" name="Rectangle 68"/>
            <p:cNvSpPr/>
            <p:nvPr/>
          </p:nvSpPr>
          <p:spPr>
            <a:xfrm>
              <a:off x="2951" y="36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9799" name="Rectangle 69"/>
            <p:cNvSpPr/>
            <p:nvPr/>
          </p:nvSpPr>
          <p:spPr>
            <a:xfrm>
              <a:off x="3227" y="366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29800" name="Rectangle 70"/>
            <p:cNvSpPr/>
            <p:nvPr/>
          </p:nvSpPr>
          <p:spPr>
            <a:xfrm>
              <a:off x="3470"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9801" name="Rectangle 71"/>
            <p:cNvSpPr/>
            <p:nvPr/>
          </p:nvSpPr>
          <p:spPr>
            <a:xfrm>
              <a:off x="3742" y="82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9802" name="Rectangle 72"/>
            <p:cNvSpPr/>
            <p:nvPr/>
          </p:nvSpPr>
          <p:spPr>
            <a:xfrm>
              <a:off x="3959" y="91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9803" name="Rectangle 73"/>
            <p:cNvSpPr/>
            <p:nvPr/>
          </p:nvSpPr>
          <p:spPr>
            <a:xfrm>
              <a:off x="415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9804" name="Rectangle 74"/>
            <p:cNvSpPr/>
            <p:nvPr/>
          </p:nvSpPr>
          <p:spPr>
            <a:xfrm>
              <a:off x="4295"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9805" name="Rectangle 75"/>
            <p:cNvSpPr/>
            <p:nvPr/>
          </p:nvSpPr>
          <p:spPr>
            <a:xfrm>
              <a:off x="4463"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9806" name="Rectangle 76"/>
            <p:cNvSpPr/>
            <p:nvPr/>
          </p:nvSpPr>
          <p:spPr>
            <a:xfrm>
              <a:off x="4571" y="172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9807" name="Rectangle 77"/>
            <p:cNvSpPr/>
            <p:nvPr/>
          </p:nvSpPr>
          <p:spPr>
            <a:xfrm>
              <a:off x="4631" y="19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9808" name="Rectangle 78"/>
            <p:cNvSpPr/>
            <p:nvPr/>
          </p:nvSpPr>
          <p:spPr>
            <a:xfrm>
              <a:off x="4643" y="24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29809" name="Rectangle 79"/>
            <p:cNvSpPr/>
            <p:nvPr/>
          </p:nvSpPr>
          <p:spPr>
            <a:xfrm>
              <a:off x="4583" y="26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29810" name="Rectangle 80"/>
            <p:cNvSpPr/>
            <p:nvPr/>
          </p:nvSpPr>
          <p:spPr>
            <a:xfrm>
              <a:off x="4463" y="290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29811" name="Rectangle 81"/>
            <p:cNvSpPr/>
            <p:nvPr/>
          </p:nvSpPr>
          <p:spPr>
            <a:xfrm>
              <a:off x="4331" y="312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29812" name="Rectangle 82"/>
            <p:cNvSpPr/>
            <p:nvPr/>
          </p:nvSpPr>
          <p:spPr>
            <a:xfrm>
              <a:off x="4115" y="33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29813" name="Rectangle 83"/>
            <p:cNvSpPr/>
            <p:nvPr/>
          </p:nvSpPr>
          <p:spPr>
            <a:xfrm>
              <a:off x="3899" y="34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29814" name="Rectangle 84"/>
            <p:cNvSpPr/>
            <p:nvPr/>
          </p:nvSpPr>
          <p:spPr>
            <a:xfrm>
              <a:off x="3695" y="35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29815" name="Rectangle 85"/>
            <p:cNvSpPr/>
            <p:nvPr/>
          </p:nvSpPr>
          <p:spPr>
            <a:xfrm>
              <a:off x="3455" y="36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29816" name="Line 86"/>
            <p:cNvSpPr/>
            <p:nvPr/>
          </p:nvSpPr>
          <p:spPr>
            <a:xfrm>
              <a:off x="3379" y="709"/>
              <a:ext cx="0" cy="3220"/>
            </a:xfrm>
            <a:prstGeom prst="line">
              <a:avLst/>
            </a:prstGeom>
            <a:ln w="38100" cap="flat" cmpd="sng">
              <a:solidFill>
                <a:srgbClr val="0000CC"/>
              </a:solidFill>
              <a:prstDash val="solid"/>
              <a:headEnd type="none" w="med" len="med"/>
              <a:tailEnd type="none" w="med" len="med"/>
            </a:ln>
          </p:spPr>
        </p:sp>
        <p:sp>
          <p:nvSpPr>
            <p:cNvPr id="29817" name="Line 87"/>
            <p:cNvSpPr/>
            <p:nvPr/>
          </p:nvSpPr>
          <p:spPr>
            <a:xfrm>
              <a:off x="1746" y="2341"/>
              <a:ext cx="3221" cy="0"/>
            </a:xfrm>
            <a:prstGeom prst="line">
              <a:avLst/>
            </a:prstGeom>
            <a:ln w="38100" cap="flat" cmpd="sng">
              <a:solidFill>
                <a:srgbClr val="0000CC"/>
              </a:solidFill>
              <a:prstDash val="solid"/>
              <a:headEnd type="none" w="med" len="med"/>
              <a:tailEnd type="none" w="med" len="med"/>
            </a:ln>
          </p:spPr>
        </p:sp>
      </p:grpSp>
      <p:sp>
        <p:nvSpPr>
          <p:cNvPr id="29716" name="Text Box 91"/>
          <p:cNvSpPr txBox="1"/>
          <p:nvPr/>
        </p:nvSpPr>
        <p:spPr>
          <a:xfrm>
            <a:off x="5146675" y="2463800"/>
            <a:ext cx="339725" cy="460375"/>
          </a:xfrm>
          <a:prstGeom prst="rect">
            <a:avLst/>
          </a:prstGeom>
          <a:noFill/>
          <a:ln w="9525">
            <a:noFill/>
          </a:ln>
        </p:spPr>
        <p:txBody>
          <a:bodyPr>
            <a:spAutoFit/>
          </a:bodyPr>
          <a:lstStyle/>
          <a:p>
            <a:pPr eaLnBrk="1" hangingPunct="1">
              <a:spcBef>
                <a:spcPct val="50000"/>
              </a:spcBef>
            </a:pPr>
            <a:r>
              <a:rPr lang="en-US" altLang="en-US" sz="2400" b="1" dirty="0">
                <a:solidFill>
                  <a:srgbClr val="0000CC"/>
                </a:solidFill>
                <a:latin typeface="VNI-Times" pitchFamily="2" charset="0"/>
              </a:rPr>
              <a:t>Q</a:t>
            </a:r>
          </a:p>
        </p:txBody>
      </p:sp>
      <p:grpSp>
        <p:nvGrpSpPr>
          <p:cNvPr id="3" name="Group 144"/>
          <p:cNvGrpSpPr/>
          <p:nvPr/>
        </p:nvGrpSpPr>
        <p:grpSpPr>
          <a:xfrm>
            <a:off x="3070225" y="2709863"/>
            <a:ext cx="1143000" cy="2133600"/>
            <a:chOff x="5029202" y="3561425"/>
            <a:chExt cx="1371599" cy="2382175"/>
          </a:xfrm>
        </p:grpSpPr>
        <p:cxnSp>
          <p:nvCxnSpPr>
            <p:cNvPr id="142" name="Straight Connector 141"/>
            <p:cNvCxnSpPr/>
            <p:nvPr/>
          </p:nvCxnSpPr>
          <p:spPr>
            <a:xfrm rot="16200000" flipV="1">
              <a:off x="4523914" y="4066713"/>
              <a:ext cx="2382175" cy="137159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5347504" y="4552871"/>
              <a:ext cx="310180" cy="323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5537837" y="4413974"/>
              <a:ext cx="280034" cy="1577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144"/>
          <p:cNvGrpSpPr/>
          <p:nvPr/>
        </p:nvGrpSpPr>
        <p:grpSpPr>
          <a:xfrm>
            <a:off x="1317625" y="576263"/>
            <a:ext cx="1752600" cy="2209800"/>
            <a:chOff x="4906739" y="3375317"/>
            <a:chExt cx="1494062" cy="2568284"/>
          </a:xfrm>
        </p:grpSpPr>
        <p:cxnSp>
          <p:nvCxnSpPr>
            <p:cNvPr id="103" name="Straight Connector 102"/>
            <p:cNvCxnSpPr/>
            <p:nvPr/>
          </p:nvCxnSpPr>
          <p:spPr>
            <a:xfrm rot="16200000" flipV="1">
              <a:off x="4369628" y="3912428"/>
              <a:ext cx="2568284" cy="149406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5349492" y="4553735"/>
              <a:ext cx="308120" cy="324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5536032" y="4415915"/>
              <a:ext cx="280136" cy="1568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06" name="Table 105"/>
          <p:cNvGraphicFramePr>
            <a:graphicFrameLocks noGrp="1"/>
          </p:cNvGraphicFramePr>
          <p:nvPr/>
        </p:nvGraphicFramePr>
        <p:xfrm>
          <a:off x="5867400" y="762000"/>
          <a:ext cx="2895600" cy="1985963"/>
        </p:xfrm>
        <a:graphic>
          <a:graphicData uri="http://schemas.openxmlformats.org/drawingml/2006/table">
            <a:tbl>
              <a:tblPr firstRow="1" bandRow="1">
                <a:tableStyleId>{5C22544A-7EE6-4342-B048-85BDC9FD1C3A}</a:tableStyleId>
              </a:tblPr>
              <a:tblGrid>
                <a:gridCol w="651510">
                  <a:extLst>
                    <a:ext uri="{9D8B030D-6E8A-4147-A177-3AD203B41FA5}">
                      <a16:colId xmlns:a16="http://schemas.microsoft.com/office/drawing/2014/main" val="20000"/>
                    </a:ext>
                  </a:extLst>
                </a:gridCol>
                <a:gridCol w="868679">
                  <a:extLst>
                    <a:ext uri="{9D8B030D-6E8A-4147-A177-3AD203B41FA5}">
                      <a16:colId xmlns:a16="http://schemas.microsoft.com/office/drawing/2014/main" val="20001"/>
                    </a:ext>
                  </a:extLst>
                </a:gridCol>
                <a:gridCol w="1375411">
                  <a:extLst>
                    <a:ext uri="{9D8B030D-6E8A-4147-A177-3AD203B41FA5}">
                      <a16:colId xmlns:a16="http://schemas.microsoft.com/office/drawing/2014/main" val="20002"/>
                    </a:ext>
                  </a:extLst>
                </a:gridCol>
              </a:tblGrid>
              <a:tr h="1223658">
                <a:tc>
                  <a:txBody>
                    <a:bodyPr/>
                    <a:lstStyle/>
                    <a:p>
                      <a:r>
                        <a:rPr lang="en-US" sz="2400" b="0" dirty="0" err="1">
                          <a:solidFill>
                            <a:srgbClr val="0000CC"/>
                          </a:solidFill>
                        </a:rPr>
                        <a:t>Lần</a:t>
                      </a:r>
                      <a:r>
                        <a:rPr lang="en-US" sz="2400" b="0" baseline="0" dirty="0">
                          <a:solidFill>
                            <a:srgbClr val="0000CC"/>
                          </a:solidFill>
                        </a:rPr>
                        <a:t> </a:t>
                      </a:r>
                      <a:endParaRPr lang="en-US" sz="2400" b="0" dirty="0">
                        <a:solidFill>
                          <a:srgbClr val="0000CC"/>
                        </a:solidFill>
                      </a:endParaRPr>
                    </a:p>
                  </a:txBody>
                  <a:tcPr marL="68581" marR="68581"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dirty="0" err="1">
                          <a:solidFill>
                            <a:srgbClr val="0000CC"/>
                          </a:solidFill>
                        </a:rPr>
                        <a:t>Góc</a:t>
                      </a:r>
                      <a:r>
                        <a:rPr lang="en-US" sz="2400" b="0" baseline="0" dirty="0">
                          <a:solidFill>
                            <a:srgbClr val="0000CC"/>
                          </a:solidFill>
                        </a:rPr>
                        <a:t> </a:t>
                      </a:r>
                      <a:r>
                        <a:rPr lang="en-US" sz="2400" b="0" baseline="0" dirty="0" err="1">
                          <a:solidFill>
                            <a:srgbClr val="0000CC"/>
                          </a:solidFill>
                        </a:rPr>
                        <a:t>tới</a:t>
                      </a:r>
                      <a:endParaRPr lang="en-US" sz="2400" b="0" dirty="0">
                        <a:solidFill>
                          <a:srgbClr val="0000CC"/>
                        </a:solidFill>
                      </a:endParaRPr>
                    </a:p>
                  </a:txBody>
                  <a:tcPr marL="68581" marR="68581"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dirty="0" err="1">
                          <a:solidFill>
                            <a:srgbClr val="0000CC"/>
                          </a:solidFill>
                        </a:rPr>
                        <a:t>Góc</a:t>
                      </a:r>
                      <a:r>
                        <a:rPr lang="en-US" sz="2400" b="0" baseline="0" dirty="0">
                          <a:solidFill>
                            <a:srgbClr val="0000CC"/>
                          </a:solidFill>
                        </a:rPr>
                        <a:t> </a:t>
                      </a:r>
                      <a:r>
                        <a:rPr lang="en-US" sz="2400" b="0" baseline="0" dirty="0" err="1">
                          <a:solidFill>
                            <a:srgbClr val="0000CC"/>
                          </a:solidFill>
                        </a:rPr>
                        <a:t>khúc</a:t>
                      </a:r>
                      <a:r>
                        <a:rPr lang="en-US" sz="2400" b="0" baseline="0" dirty="0">
                          <a:solidFill>
                            <a:srgbClr val="0000CC"/>
                          </a:solidFill>
                        </a:rPr>
                        <a:t> </a:t>
                      </a:r>
                      <a:r>
                        <a:rPr lang="en-US" sz="2400" b="0" baseline="0" dirty="0" err="1">
                          <a:solidFill>
                            <a:srgbClr val="0000CC"/>
                          </a:solidFill>
                        </a:rPr>
                        <a:t>xạ</a:t>
                      </a:r>
                      <a:endParaRPr lang="en-US" sz="2400" b="0" dirty="0">
                        <a:solidFill>
                          <a:srgbClr val="0000CC"/>
                        </a:solidFill>
                      </a:endParaRPr>
                    </a:p>
                  </a:txBody>
                  <a:tcPr marL="68581" marR="68581"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0"/>
                  </a:ext>
                </a:extLst>
              </a:tr>
              <a:tr h="762305">
                <a:tc>
                  <a:txBody>
                    <a:bodyPr/>
                    <a:lstStyle/>
                    <a:p>
                      <a:pPr algn="ctr"/>
                      <a:r>
                        <a:rPr lang="en-US" sz="2400">
                          <a:solidFill>
                            <a:schemeClr val="tx1"/>
                          </a:solidFill>
                        </a:rPr>
                        <a:t>1</a:t>
                      </a:r>
                    </a:p>
                  </a:txBody>
                  <a:tcPr marL="68581" marR="68581"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30</a:t>
                      </a:r>
                      <a:r>
                        <a:rPr lang="en-US" sz="2400" baseline="30000" dirty="0">
                          <a:solidFill>
                            <a:schemeClr val="tx1"/>
                          </a:solidFill>
                        </a:rPr>
                        <a:t>O</a:t>
                      </a:r>
                      <a:endParaRPr lang="en-US" sz="2400" dirty="0">
                        <a:solidFill>
                          <a:schemeClr val="tx1"/>
                        </a:solidFill>
                      </a:endParaRPr>
                    </a:p>
                  </a:txBody>
                  <a:tcPr marL="68581" marR="68581"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40</a:t>
                      </a:r>
                      <a:r>
                        <a:rPr lang="en-US" sz="2400" baseline="30000" dirty="0">
                          <a:solidFill>
                            <a:schemeClr val="tx1"/>
                          </a:solidFill>
                        </a:rPr>
                        <a:t>O</a:t>
                      </a:r>
                      <a:endParaRPr lang="en-US" sz="2400" dirty="0">
                        <a:solidFill>
                          <a:schemeClr val="tx1"/>
                        </a:solidFill>
                      </a:endParaRPr>
                    </a:p>
                  </a:txBody>
                  <a:tcPr marL="68581" marR="68581"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7" name="TextBox 106"/>
          <p:cNvSpPr txBox="1"/>
          <p:nvPr/>
        </p:nvSpPr>
        <p:spPr>
          <a:xfrm>
            <a:off x="5510213" y="4953000"/>
            <a:ext cx="3405187" cy="830263"/>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Tia khúc xạ có nằm trong mặt phẳng tới không ?</a:t>
            </a:r>
          </a:p>
        </p:txBody>
      </p:sp>
      <p:sp>
        <p:nvSpPr>
          <p:cNvPr id="108" name="TextBox 107"/>
          <p:cNvSpPr txBox="1"/>
          <p:nvPr/>
        </p:nvSpPr>
        <p:spPr>
          <a:xfrm>
            <a:off x="5500688" y="3124200"/>
            <a:ext cx="3262312" cy="830263"/>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So sánh góc khúc xạ và góc tới ?</a:t>
            </a:r>
          </a:p>
        </p:txBody>
      </p:sp>
      <p:sp>
        <p:nvSpPr>
          <p:cNvPr id="109" name="TextBox 108"/>
          <p:cNvSpPr txBox="1"/>
          <p:nvPr/>
        </p:nvSpPr>
        <p:spPr>
          <a:xfrm>
            <a:off x="5638800" y="4038600"/>
            <a:ext cx="3352800" cy="830263"/>
          </a:xfrm>
          <a:prstGeom prst="rect">
            <a:avLst/>
          </a:prstGeom>
          <a:noFill/>
          <a:ln w="9525">
            <a:noFill/>
          </a:ln>
        </p:spPr>
        <p:txBody>
          <a:bodyPr>
            <a:spAutoFit/>
          </a:bodyPr>
          <a:lstStyle/>
          <a:p>
            <a:pPr eaLnBrk="1" hangingPunct="1"/>
            <a:r>
              <a:rPr lang="en-US" altLang="en-US" sz="2400" dirty="0">
                <a:solidFill>
                  <a:srgbClr val="FF0000"/>
                </a:solidFill>
                <a:latin typeface="Times New Roman" panose="02020603050405020304" pitchFamily="18" charset="0"/>
              </a:rPr>
              <a:t>-</a:t>
            </a:r>
            <a:r>
              <a:rPr lang="en-US" altLang="en-US" sz="2400" dirty="0">
                <a:solidFill>
                  <a:srgbClr val="0000CC"/>
                </a:solidFill>
                <a:latin typeface="Times New Roman" panose="02020603050405020304" pitchFamily="18" charset="0"/>
              </a:rPr>
              <a:t> </a:t>
            </a:r>
            <a:r>
              <a:rPr lang="en-US" altLang="en-US" sz="2400" dirty="0">
                <a:solidFill>
                  <a:srgbClr val="FF0000"/>
                </a:solidFill>
                <a:latin typeface="Times New Roman" panose="02020603050405020304" pitchFamily="18" charset="0"/>
              </a:rPr>
              <a:t>Góc khúc xạ lớn h</a:t>
            </a:r>
            <a:r>
              <a:rPr lang="vi-VN" altLang="en-US" sz="2400" dirty="0">
                <a:solidFill>
                  <a:srgbClr val="FF0000"/>
                </a:solidFill>
                <a:latin typeface="Times New Roman" panose="02020603050405020304" pitchFamily="18" charset="0"/>
              </a:rPr>
              <a:t>ơ</a:t>
            </a:r>
            <a:r>
              <a:rPr lang="en-US" altLang="en-US" sz="2400" dirty="0">
                <a:solidFill>
                  <a:srgbClr val="FF0000"/>
                </a:solidFill>
                <a:latin typeface="Times New Roman" panose="02020603050405020304" pitchFamily="18" charset="0"/>
              </a:rPr>
              <a:t>n góc tới (r &gt; i)</a:t>
            </a:r>
          </a:p>
        </p:txBody>
      </p:sp>
      <p:sp>
        <p:nvSpPr>
          <p:cNvPr id="110" name="TextBox 109"/>
          <p:cNvSpPr txBox="1"/>
          <p:nvPr/>
        </p:nvSpPr>
        <p:spPr>
          <a:xfrm>
            <a:off x="5762625" y="5867400"/>
            <a:ext cx="2617788" cy="461963"/>
          </a:xfrm>
          <a:prstGeom prst="rect">
            <a:avLst/>
          </a:prstGeom>
          <a:noFill/>
          <a:ln w="9525">
            <a:noFill/>
          </a:ln>
        </p:spPr>
        <p:txBody>
          <a:bodyPr>
            <a:spAutoFit/>
          </a:bodyPr>
          <a:lstStyle/>
          <a:p>
            <a:pPr eaLnBrk="1" hangingPunct="1"/>
            <a:r>
              <a:rPr lang="en-US" altLang="en-US" sz="2400" dirty="0">
                <a:solidFill>
                  <a:srgbClr val="FF0000"/>
                </a:solidFill>
                <a:latin typeface="Times New Roman" panose="02020603050405020304" pitchFamily="18" charset="0"/>
              </a:rPr>
              <a:t>- Có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blinds(horizontal)">
                                      <p:cBhvr>
                                        <p:cTn id="16" dur="500"/>
                                        <p:tgtEl>
                                          <p:spTgt spid="1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8">
                                            <p:txEl>
                                              <p:pRg st="0" end="0"/>
                                            </p:txEl>
                                          </p:spTgt>
                                        </p:tgtEl>
                                        <p:attrNameLst>
                                          <p:attrName>style.visibility</p:attrName>
                                        </p:attrNameLst>
                                      </p:cBhvr>
                                      <p:to>
                                        <p:strVal val="visible"/>
                                      </p:to>
                                    </p:set>
                                    <p:animEffect transition="in" filter="fade">
                                      <p:cBhvr>
                                        <p:cTn id="21" dur="500"/>
                                        <p:tgtEl>
                                          <p:spTgt spid="10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9">
                                            <p:txEl>
                                              <p:pRg st="0" end="0"/>
                                            </p:txEl>
                                          </p:spTgt>
                                        </p:tgtEl>
                                        <p:attrNameLst>
                                          <p:attrName>style.visibility</p:attrName>
                                        </p:attrNameLst>
                                      </p:cBhvr>
                                      <p:to>
                                        <p:strVal val="visible"/>
                                      </p:to>
                                    </p:set>
                                    <p:animEffect transition="in" filter="fade">
                                      <p:cBhvr>
                                        <p:cTn id="26" dur="500"/>
                                        <p:tgtEl>
                                          <p:spTgt spid="10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7">
                                            <p:txEl>
                                              <p:pRg st="0" end="0"/>
                                            </p:txEl>
                                          </p:spTgt>
                                        </p:tgtEl>
                                        <p:attrNameLst>
                                          <p:attrName>style.visibility</p:attrName>
                                        </p:attrNameLst>
                                      </p:cBhvr>
                                      <p:to>
                                        <p:strVal val="visible"/>
                                      </p:to>
                                    </p:set>
                                    <p:animEffect transition="in" filter="fade">
                                      <p:cBhvr>
                                        <p:cTn id="31" dur="500"/>
                                        <p:tgtEl>
                                          <p:spTgt spid="10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blinds(horizontal)">
                                      <p:cBhvr>
                                        <p:cTn id="3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72"/>
          <p:cNvSpPr/>
          <p:nvPr/>
        </p:nvSpPr>
        <p:spPr>
          <a:xfrm flipV="1">
            <a:off x="352425" y="1389063"/>
            <a:ext cx="4376738" cy="76200"/>
          </a:xfrm>
          <a:prstGeom prst="line">
            <a:avLst/>
          </a:prstGeom>
          <a:ln w="12700" cap="flat" cmpd="sng">
            <a:solidFill>
              <a:schemeClr val="tx1"/>
            </a:solidFill>
            <a:prstDash val="solid"/>
            <a:headEnd type="none" w="med" len="med"/>
            <a:tailEnd type="none" w="med" len="med"/>
          </a:ln>
        </p:spPr>
      </p:sp>
      <p:sp>
        <p:nvSpPr>
          <p:cNvPr id="30723" name="Oval 106"/>
          <p:cNvSpPr>
            <a:spLocks noTextEdit="1"/>
          </p:cNvSpPr>
          <p:nvPr/>
        </p:nvSpPr>
        <p:spPr>
          <a:xfrm>
            <a:off x="1157288" y="304800"/>
            <a:ext cx="3201987" cy="177165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30724" name="Slide Number Placeholder 2"/>
          <p:cNvSpPr txBox="1">
            <a:spLocks noGrp="1"/>
          </p:cNvSpPr>
          <p:nvPr>
            <p:ph type="sldNum" sz="quarter" idx="12"/>
          </p:nvPr>
        </p:nvSpPr>
        <p:spPr>
          <a:xfrm>
            <a:off x="3900488" y="6534150"/>
            <a:ext cx="1600200" cy="476250"/>
          </a:xfrm>
          <a:noFill/>
          <a:ln>
            <a:noFill/>
          </a:ln>
        </p:spPr>
        <p:txBody>
          <a:bodyPr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a:fld id="{9A0DB2DC-4C9A-4742-B13C-FB6460FD3503}" type="slidenum">
              <a:rPr lang="en-US" altLang="en-US" sz="1400" dirty="0">
                <a:latin typeface="Times New Roman" panose="02020603050405020304" pitchFamily="18" charset="0"/>
              </a:rPr>
              <a:t>17</a:t>
            </a:fld>
            <a:endParaRPr lang="en-US" altLang="en-US" sz="1400" dirty="0">
              <a:latin typeface="Times New Roman" panose="02020603050405020304" pitchFamily="18" charset="0"/>
            </a:endParaRPr>
          </a:p>
        </p:txBody>
      </p:sp>
      <p:sp>
        <p:nvSpPr>
          <p:cNvPr id="30725" name="Rectangle 70"/>
          <p:cNvSpPr/>
          <p:nvPr/>
        </p:nvSpPr>
        <p:spPr>
          <a:xfrm>
            <a:off x="701675" y="3289300"/>
            <a:ext cx="4386263" cy="3082925"/>
          </a:xfrm>
          <a:prstGeom prst="rect">
            <a:avLst/>
          </a:prstGeom>
          <a:solidFill>
            <a:schemeClr val="bg1">
              <a:alpha val="61176"/>
            </a:schemeClr>
          </a:solidFill>
          <a:ln w="9525" cap="flat" cmpd="sng">
            <a:prstDash val="solid"/>
            <a:miter/>
            <a:headEnd type="none" w="med" len="med"/>
            <a:tailEnd type="none" w="med" len="med"/>
          </a:ln>
          <a:scene3d>
            <a:camera prst="legacyObliqueTopLeft">
              <a:rot lat="0" lon="0" rev="0"/>
            </a:camera>
            <a:lightRig rig="legacyFlat2" dir="t"/>
          </a:scene3d>
          <a:sp3d extrusionH="1243000" prstMaterial="legacyMatte">
            <a:bevelT w="13500" h="13500" prst="angle"/>
            <a:bevelB w="13500" h="13500" prst="angle"/>
            <a:extrusionClr>
              <a:srgbClr val="CCECFF"/>
            </a:extrusionClr>
          </a:sp3d>
        </p:spPr>
        <p:txBody>
          <a:bodyPr wrap="none" anchor="ctr" anchorCtr="0">
            <a:flatTx/>
          </a:bodyPr>
          <a:lstStyle/>
          <a:p>
            <a:pPr eaLnBrk="1" hangingPunct="1"/>
            <a:endParaRPr lang="en-US" altLang="en-US" sz="3200" b="1" dirty="0">
              <a:latin typeface="VNI-Top" pitchFamily="2" charset="0"/>
            </a:endParaRPr>
          </a:p>
        </p:txBody>
      </p:sp>
      <p:sp>
        <p:nvSpPr>
          <p:cNvPr id="30726" name="Line 73"/>
          <p:cNvSpPr/>
          <p:nvPr/>
        </p:nvSpPr>
        <p:spPr>
          <a:xfrm>
            <a:off x="4724400" y="1397000"/>
            <a:ext cx="342900" cy="561975"/>
          </a:xfrm>
          <a:prstGeom prst="line">
            <a:avLst/>
          </a:prstGeom>
          <a:ln w="28575" cap="flat" cmpd="sng">
            <a:solidFill>
              <a:schemeClr val="tx1"/>
            </a:solidFill>
            <a:prstDash val="solid"/>
            <a:headEnd type="none" w="med" len="med"/>
            <a:tailEnd type="none" w="med" len="med"/>
          </a:ln>
        </p:spPr>
      </p:sp>
      <p:sp>
        <p:nvSpPr>
          <p:cNvPr id="30727" name="Line 75"/>
          <p:cNvSpPr/>
          <p:nvPr/>
        </p:nvSpPr>
        <p:spPr>
          <a:xfrm>
            <a:off x="358775" y="1409700"/>
            <a:ext cx="0" cy="4541838"/>
          </a:xfrm>
          <a:prstGeom prst="line">
            <a:avLst/>
          </a:prstGeom>
          <a:ln w="19050" cap="flat" cmpd="sng">
            <a:solidFill>
              <a:schemeClr val="tx1"/>
            </a:solidFill>
            <a:prstDash val="solid"/>
            <a:headEnd type="none" w="med" len="med"/>
            <a:tailEnd type="none" w="med" len="med"/>
          </a:ln>
        </p:spPr>
      </p:sp>
      <p:sp>
        <p:nvSpPr>
          <p:cNvPr id="30728" name="Line 76"/>
          <p:cNvSpPr/>
          <p:nvPr/>
        </p:nvSpPr>
        <p:spPr>
          <a:xfrm>
            <a:off x="369888" y="1441450"/>
            <a:ext cx="339725" cy="457200"/>
          </a:xfrm>
          <a:prstGeom prst="line">
            <a:avLst/>
          </a:prstGeom>
          <a:ln w="28575" cap="flat" cmpd="sng">
            <a:solidFill>
              <a:schemeClr val="tx1"/>
            </a:solidFill>
            <a:prstDash val="solid"/>
            <a:headEnd type="none" w="med" len="med"/>
            <a:tailEnd type="none" w="med" len="med"/>
          </a:ln>
        </p:spPr>
      </p:sp>
      <p:sp>
        <p:nvSpPr>
          <p:cNvPr id="30729" name="Line 77"/>
          <p:cNvSpPr/>
          <p:nvPr/>
        </p:nvSpPr>
        <p:spPr>
          <a:xfrm>
            <a:off x="358775" y="5951538"/>
            <a:ext cx="341313" cy="457200"/>
          </a:xfrm>
          <a:prstGeom prst="line">
            <a:avLst/>
          </a:prstGeom>
          <a:ln w="28575" cap="flat" cmpd="sng">
            <a:solidFill>
              <a:schemeClr val="tx1"/>
            </a:solidFill>
            <a:prstDash val="solid"/>
            <a:headEnd type="none" w="med" len="med"/>
            <a:tailEnd type="none" w="med" len="med"/>
          </a:ln>
        </p:spPr>
      </p:sp>
      <p:sp>
        <p:nvSpPr>
          <p:cNvPr id="30730" name="Line 81"/>
          <p:cNvSpPr/>
          <p:nvPr/>
        </p:nvSpPr>
        <p:spPr>
          <a:xfrm>
            <a:off x="679450" y="1898650"/>
            <a:ext cx="4386263" cy="46038"/>
          </a:xfrm>
          <a:prstGeom prst="line">
            <a:avLst/>
          </a:prstGeom>
          <a:ln w="12700" cap="flat" cmpd="sng">
            <a:solidFill>
              <a:schemeClr val="tx1"/>
            </a:solidFill>
            <a:prstDash val="solid"/>
            <a:headEnd type="none" w="med" len="med"/>
            <a:tailEnd type="none" w="med" len="med"/>
          </a:ln>
        </p:spPr>
      </p:sp>
      <p:sp>
        <p:nvSpPr>
          <p:cNvPr id="30731" name="Line 84"/>
          <p:cNvSpPr/>
          <p:nvPr/>
        </p:nvSpPr>
        <p:spPr>
          <a:xfrm>
            <a:off x="701675" y="6362700"/>
            <a:ext cx="4386263" cy="46038"/>
          </a:xfrm>
          <a:prstGeom prst="line">
            <a:avLst/>
          </a:prstGeom>
          <a:ln w="38100" cap="flat" cmpd="sng">
            <a:solidFill>
              <a:schemeClr val="tx1"/>
            </a:solidFill>
            <a:prstDash val="solid"/>
            <a:headEnd type="none" w="med" len="med"/>
            <a:tailEnd type="none" w="med" len="med"/>
          </a:ln>
        </p:spPr>
      </p:sp>
      <p:sp>
        <p:nvSpPr>
          <p:cNvPr id="30732" name="Line 85"/>
          <p:cNvSpPr/>
          <p:nvPr/>
        </p:nvSpPr>
        <p:spPr>
          <a:xfrm>
            <a:off x="701675" y="1866900"/>
            <a:ext cx="0" cy="4541838"/>
          </a:xfrm>
          <a:prstGeom prst="line">
            <a:avLst/>
          </a:prstGeom>
          <a:ln w="38100" cap="flat" cmpd="sng">
            <a:solidFill>
              <a:schemeClr val="tx1"/>
            </a:solidFill>
            <a:prstDash val="solid"/>
            <a:headEnd type="none" w="med" len="med"/>
            <a:tailEnd type="none" w="med" len="med"/>
          </a:ln>
        </p:spPr>
      </p:sp>
      <p:sp>
        <p:nvSpPr>
          <p:cNvPr id="30733" name="Line 86"/>
          <p:cNvSpPr/>
          <p:nvPr/>
        </p:nvSpPr>
        <p:spPr>
          <a:xfrm>
            <a:off x="5045075" y="1943100"/>
            <a:ext cx="42863" cy="4465638"/>
          </a:xfrm>
          <a:prstGeom prst="line">
            <a:avLst/>
          </a:prstGeom>
          <a:ln w="38100" cap="flat" cmpd="sng">
            <a:solidFill>
              <a:schemeClr val="tx1"/>
            </a:solidFill>
            <a:prstDash val="solid"/>
            <a:headEnd type="none" w="med" len="med"/>
            <a:tailEnd type="none" w="med" len="med"/>
          </a:ln>
        </p:spPr>
      </p:sp>
      <p:sp>
        <p:nvSpPr>
          <p:cNvPr id="30734" name="Text Box 87"/>
          <p:cNvSpPr txBox="1"/>
          <p:nvPr/>
        </p:nvSpPr>
        <p:spPr>
          <a:xfrm>
            <a:off x="2706688" y="76200"/>
            <a:ext cx="341312"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30735" name="Text Box 89"/>
          <p:cNvSpPr txBox="1"/>
          <p:nvPr/>
        </p:nvSpPr>
        <p:spPr>
          <a:xfrm>
            <a:off x="2670175" y="5638800"/>
            <a:ext cx="444500" cy="1077913"/>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30736" name="Text Box 90"/>
          <p:cNvSpPr txBox="1"/>
          <p:nvPr/>
        </p:nvSpPr>
        <p:spPr>
          <a:xfrm>
            <a:off x="385763" y="2844800"/>
            <a:ext cx="342900"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P</a:t>
            </a:r>
          </a:p>
        </p:txBody>
      </p:sp>
      <p:sp>
        <p:nvSpPr>
          <p:cNvPr id="30737" name="Text Box 92"/>
          <p:cNvSpPr txBox="1"/>
          <p:nvPr/>
        </p:nvSpPr>
        <p:spPr>
          <a:xfrm>
            <a:off x="2944813" y="2384425"/>
            <a:ext cx="341312" cy="584200"/>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I</a:t>
            </a:r>
          </a:p>
        </p:txBody>
      </p:sp>
      <p:pic>
        <p:nvPicPr>
          <p:cNvPr id="30738" name="Picture 104" descr="http://media.vietq.vn/files/but-laser.jpg"/>
          <p:cNvPicPr>
            <a:picLocks noChangeAspect="1"/>
          </p:cNvPicPr>
          <p:nvPr/>
        </p:nvPicPr>
        <p:blipFill>
          <a:blip r:embed="rId2"/>
          <a:stretch>
            <a:fillRect/>
          </a:stretch>
        </p:blipFill>
        <p:spPr>
          <a:xfrm>
            <a:off x="4181475" y="5106988"/>
            <a:ext cx="815975" cy="1035050"/>
          </a:xfrm>
          <a:prstGeom prst="rect">
            <a:avLst/>
          </a:prstGeom>
          <a:noFill/>
          <a:ln w="9525">
            <a:noFill/>
          </a:ln>
        </p:spPr>
      </p:pic>
      <p:grpSp>
        <p:nvGrpSpPr>
          <p:cNvPr id="30739" name="Group 12"/>
          <p:cNvGrpSpPr/>
          <p:nvPr/>
        </p:nvGrpSpPr>
        <p:grpSpPr>
          <a:xfrm>
            <a:off x="752475" y="636588"/>
            <a:ext cx="4300538" cy="5141912"/>
            <a:chOff x="1746" y="709"/>
            <a:chExt cx="3221" cy="3239"/>
          </a:xfrm>
        </p:grpSpPr>
        <p:sp>
          <p:nvSpPr>
            <p:cNvPr id="30767" name="Oval 13"/>
            <p:cNvSpPr/>
            <p:nvPr/>
          </p:nvSpPr>
          <p:spPr>
            <a:xfrm>
              <a:off x="1746" y="713"/>
              <a:ext cx="3216" cy="3216"/>
            </a:xfrm>
            <a:prstGeom prst="ellipse">
              <a:avLst/>
            </a:prstGeom>
            <a:noFill/>
            <a:ln w="28575" cap="flat" cmpd="sng">
              <a:solidFill>
                <a:srgbClr val="1F9D73"/>
              </a:solidFill>
              <a:prstDash val="solid"/>
              <a:headEnd type="none" w="med" len="med"/>
              <a:tailEnd type="none" w="med" len="med"/>
            </a:ln>
          </p:spPr>
          <p:txBody>
            <a:bodyPr wrap="none" anchor="ctr" anchorCtr="0"/>
            <a:lstStyle/>
            <a:p>
              <a:pPr eaLnBrk="1" hangingPunct="1"/>
              <a:endParaRPr lang="en-US" altLang="en-US" sz="2000" dirty="0">
                <a:latin typeface="Times New Roman" panose="02020603050405020304" pitchFamily="18" charset="0"/>
              </a:endParaRPr>
            </a:p>
          </p:txBody>
        </p:sp>
        <p:sp>
          <p:nvSpPr>
            <p:cNvPr id="30768" name="Line 14"/>
            <p:cNvSpPr/>
            <p:nvPr/>
          </p:nvSpPr>
          <p:spPr>
            <a:xfrm rot="-406751">
              <a:off x="2807" y="828"/>
              <a:ext cx="12" cy="48"/>
            </a:xfrm>
            <a:prstGeom prst="line">
              <a:avLst/>
            </a:prstGeom>
            <a:ln w="19050" cap="flat" cmpd="sng">
              <a:solidFill>
                <a:srgbClr val="1F9D73"/>
              </a:solidFill>
              <a:prstDash val="solid"/>
              <a:headEnd type="none" w="med" len="med"/>
              <a:tailEnd type="none" w="med" len="med"/>
            </a:ln>
          </p:spPr>
        </p:sp>
        <p:sp>
          <p:nvSpPr>
            <p:cNvPr id="30769" name="Line 15"/>
            <p:cNvSpPr/>
            <p:nvPr/>
          </p:nvSpPr>
          <p:spPr>
            <a:xfrm>
              <a:off x="3071" y="756"/>
              <a:ext cx="12" cy="48"/>
            </a:xfrm>
            <a:prstGeom prst="line">
              <a:avLst/>
            </a:prstGeom>
            <a:ln w="19050" cap="flat" cmpd="sng">
              <a:solidFill>
                <a:srgbClr val="1F9D73"/>
              </a:solidFill>
              <a:prstDash val="solid"/>
              <a:headEnd type="none" w="med" len="med"/>
              <a:tailEnd type="none" w="med" len="med"/>
            </a:ln>
          </p:spPr>
        </p:sp>
        <p:sp>
          <p:nvSpPr>
            <p:cNvPr id="30770" name="Line 16"/>
            <p:cNvSpPr/>
            <p:nvPr/>
          </p:nvSpPr>
          <p:spPr>
            <a:xfrm rot="-816584">
              <a:off x="2555" y="948"/>
              <a:ext cx="12" cy="48"/>
            </a:xfrm>
            <a:prstGeom prst="line">
              <a:avLst/>
            </a:prstGeom>
            <a:ln w="19050" cap="flat" cmpd="sng">
              <a:solidFill>
                <a:srgbClr val="1F9D73"/>
              </a:solidFill>
              <a:prstDash val="solid"/>
              <a:headEnd type="none" w="med" len="med"/>
              <a:tailEnd type="none" w="med" len="med"/>
            </a:ln>
          </p:spPr>
        </p:sp>
        <p:sp>
          <p:nvSpPr>
            <p:cNvPr id="30771" name="Line 17"/>
            <p:cNvSpPr/>
            <p:nvPr/>
          </p:nvSpPr>
          <p:spPr>
            <a:xfrm rot="-1655838">
              <a:off x="2339" y="1104"/>
              <a:ext cx="12" cy="48"/>
            </a:xfrm>
            <a:prstGeom prst="line">
              <a:avLst/>
            </a:prstGeom>
            <a:ln w="19050" cap="flat" cmpd="sng">
              <a:solidFill>
                <a:srgbClr val="1F9D73"/>
              </a:solidFill>
              <a:prstDash val="solid"/>
              <a:headEnd type="none" w="med" len="med"/>
              <a:tailEnd type="none" w="med" len="med"/>
            </a:ln>
          </p:spPr>
        </p:sp>
        <p:sp>
          <p:nvSpPr>
            <p:cNvPr id="30772" name="Line 18"/>
            <p:cNvSpPr/>
            <p:nvPr/>
          </p:nvSpPr>
          <p:spPr>
            <a:xfrm rot="-2472423">
              <a:off x="2147" y="1296"/>
              <a:ext cx="12" cy="48"/>
            </a:xfrm>
            <a:prstGeom prst="line">
              <a:avLst/>
            </a:prstGeom>
            <a:ln w="19050" cap="flat" cmpd="sng">
              <a:solidFill>
                <a:srgbClr val="1F9D73"/>
              </a:solidFill>
              <a:prstDash val="solid"/>
              <a:headEnd type="none" w="med" len="med"/>
              <a:tailEnd type="none" w="med" len="med"/>
            </a:ln>
          </p:spPr>
        </p:sp>
        <p:sp>
          <p:nvSpPr>
            <p:cNvPr id="30773" name="Line 19"/>
            <p:cNvSpPr/>
            <p:nvPr/>
          </p:nvSpPr>
          <p:spPr>
            <a:xfrm rot="-3045148">
              <a:off x="1979" y="1536"/>
              <a:ext cx="12" cy="48"/>
            </a:xfrm>
            <a:prstGeom prst="line">
              <a:avLst/>
            </a:prstGeom>
            <a:ln w="19050" cap="flat" cmpd="sng">
              <a:solidFill>
                <a:srgbClr val="1F9D73"/>
              </a:solidFill>
              <a:prstDash val="solid"/>
              <a:headEnd type="none" w="med" len="med"/>
              <a:tailEnd type="none" w="med" len="med"/>
            </a:ln>
          </p:spPr>
        </p:sp>
        <p:sp>
          <p:nvSpPr>
            <p:cNvPr id="30774" name="Line 20"/>
            <p:cNvSpPr/>
            <p:nvPr/>
          </p:nvSpPr>
          <p:spPr>
            <a:xfrm rot="-3680573">
              <a:off x="1871" y="1788"/>
              <a:ext cx="12" cy="48"/>
            </a:xfrm>
            <a:prstGeom prst="line">
              <a:avLst/>
            </a:prstGeom>
            <a:ln w="19050" cap="flat" cmpd="sng">
              <a:solidFill>
                <a:srgbClr val="1F9D73"/>
              </a:solidFill>
              <a:prstDash val="solid"/>
              <a:headEnd type="none" w="med" len="med"/>
              <a:tailEnd type="none" w="med" len="med"/>
            </a:ln>
          </p:spPr>
        </p:sp>
        <p:sp>
          <p:nvSpPr>
            <p:cNvPr id="30775" name="Line 21"/>
            <p:cNvSpPr/>
            <p:nvPr/>
          </p:nvSpPr>
          <p:spPr>
            <a:xfrm rot="-3715651">
              <a:off x="1799" y="2040"/>
              <a:ext cx="12" cy="48"/>
            </a:xfrm>
            <a:prstGeom prst="line">
              <a:avLst/>
            </a:prstGeom>
            <a:ln w="19050" cap="flat" cmpd="sng">
              <a:solidFill>
                <a:srgbClr val="1F9D73"/>
              </a:solidFill>
              <a:prstDash val="solid"/>
              <a:headEnd type="none" w="med" len="med"/>
              <a:tailEnd type="none" w="med" len="med"/>
            </a:ln>
          </p:spPr>
        </p:sp>
        <p:sp>
          <p:nvSpPr>
            <p:cNvPr id="30776" name="Line 22"/>
            <p:cNvSpPr/>
            <p:nvPr/>
          </p:nvSpPr>
          <p:spPr>
            <a:xfrm>
              <a:off x="3851" y="3792"/>
              <a:ext cx="12" cy="48"/>
            </a:xfrm>
            <a:prstGeom prst="line">
              <a:avLst/>
            </a:prstGeom>
            <a:ln w="19050" cap="flat" cmpd="sng">
              <a:solidFill>
                <a:srgbClr val="1F9D73"/>
              </a:solidFill>
              <a:prstDash val="solid"/>
              <a:headEnd type="none" w="med" len="med"/>
              <a:tailEnd type="none" w="med" len="med"/>
            </a:ln>
          </p:spPr>
        </p:sp>
        <p:sp>
          <p:nvSpPr>
            <p:cNvPr id="30777" name="Line 23"/>
            <p:cNvSpPr/>
            <p:nvPr/>
          </p:nvSpPr>
          <p:spPr>
            <a:xfrm rot="-816522">
              <a:off x="4127" y="3684"/>
              <a:ext cx="12" cy="48"/>
            </a:xfrm>
            <a:prstGeom prst="line">
              <a:avLst/>
            </a:prstGeom>
            <a:ln w="19050" cap="flat" cmpd="sng">
              <a:solidFill>
                <a:srgbClr val="1F9D73"/>
              </a:solidFill>
              <a:prstDash val="solid"/>
              <a:headEnd type="none" w="med" len="med"/>
              <a:tailEnd type="none" w="med" len="med"/>
            </a:ln>
          </p:spPr>
        </p:sp>
        <p:sp>
          <p:nvSpPr>
            <p:cNvPr id="30778" name="Line 24"/>
            <p:cNvSpPr/>
            <p:nvPr/>
          </p:nvSpPr>
          <p:spPr>
            <a:xfrm rot="-1090955">
              <a:off x="4343" y="3528"/>
              <a:ext cx="12" cy="48"/>
            </a:xfrm>
            <a:prstGeom prst="line">
              <a:avLst/>
            </a:prstGeom>
            <a:ln w="19050" cap="flat" cmpd="sng">
              <a:solidFill>
                <a:srgbClr val="1F9D73"/>
              </a:solidFill>
              <a:prstDash val="solid"/>
              <a:headEnd type="none" w="med" len="med"/>
              <a:tailEnd type="none" w="med" len="med"/>
            </a:ln>
          </p:spPr>
        </p:sp>
        <p:sp>
          <p:nvSpPr>
            <p:cNvPr id="30779" name="Line 25"/>
            <p:cNvSpPr/>
            <p:nvPr/>
          </p:nvSpPr>
          <p:spPr>
            <a:xfrm rot="-2139825">
              <a:off x="4547" y="3324"/>
              <a:ext cx="12" cy="48"/>
            </a:xfrm>
            <a:prstGeom prst="line">
              <a:avLst/>
            </a:prstGeom>
            <a:ln w="19050" cap="flat" cmpd="sng">
              <a:solidFill>
                <a:srgbClr val="1F9D73"/>
              </a:solidFill>
              <a:prstDash val="solid"/>
              <a:headEnd type="none" w="med" len="med"/>
              <a:tailEnd type="none" w="med" len="med"/>
            </a:ln>
          </p:spPr>
        </p:sp>
        <p:sp>
          <p:nvSpPr>
            <p:cNvPr id="30780" name="Line 26"/>
            <p:cNvSpPr/>
            <p:nvPr/>
          </p:nvSpPr>
          <p:spPr>
            <a:xfrm rot="-2268153">
              <a:off x="4715" y="3084"/>
              <a:ext cx="12" cy="48"/>
            </a:xfrm>
            <a:prstGeom prst="line">
              <a:avLst/>
            </a:prstGeom>
            <a:ln w="19050" cap="flat" cmpd="sng">
              <a:solidFill>
                <a:srgbClr val="1F9D73"/>
              </a:solidFill>
              <a:prstDash val="solid"/>
              <a:headEnd type="none" w="med" len="med"/>
              <a:tailEnd type="none" w="med" len="med"/>
            </a:ln>
          </p:spPr>
        </p:sp>
        <p:sp>
          <p:nvSpPr>
            <p:cNvPr id="30781" name="Line 27"/>
            <p:cNvSpPr/>
            <p:nvPr/>
          </p:nvSpPr>
          <p:spPr>
            <a:xfrm rot="-2844185">
              <a:off x="4835" y="2832"/>
              <a:ext cx="12" cy="48"/>
            </a:xfrm>
            <a:prstGeom prst="line">
              <a:avLst/>
            </a:prstGeom>
            <a:ln w="19050" cap="flat" cmpd="sng">
              <a:solidFill>
                <a:srgbClr val="1F9D73"/>
              </a:solidFill>
              <a:prstDash val="solid"/>
              <a:headEnd type="none" w="med" len="med"/>
              <a:tailEnd type="none" w="med" len="med"/>
            </a:ln>
          </p:spPr>
        </p:sp>
        <p:sp>
          <p:nvSpPr>
            <p:cNvPr id="30782" name="Line 28"/>
            <p:cNvSpPr/>
            <p:nvPr/>
          </p:nvSpPr>
          <p:spPr>
            <a:xfrm rot="-4047892">
              <a:off x="4907" y="2568"/>
              <a:ext cx="12" cy="48"/>
            </a:xfrm>
            <a:prstGeom prst="line">
              <a:avLst/>
            </a:prstGeom>
            <a:ln w="19050" cap="flat" cmpd="sng">
              <a:solidFill>
                <a:srgbClr val="1F9D73"/>
              </a:solidFill>
              <a:prstDash val="solid"/>
              <a:headEnd type="none" w="med" len="med"/>
              <a:tailEnd type="none" w="med" len="med"/>
            </a:ln>
          </p:spPr>
        </p:sp>
        <p:sp>
          <p:nvSpPr>
            <p:cNvPr id="30783" name="Line 29"/>
            <p:cNvSpPr/>
            <p:nvPr/>
          </p:nvSpPr>
          <p:spPr>
            <a:xfrm rot="414673">
              <a:off x="3599" y="3852"/>
              <a:ext cx="12" cy="48"/>
            </a:xfrm>
            <a:prstGeom prst="line">
              <a:avLst/>
            </a:prstGeom>
            <a:ln w="19050" cap="flat" cmpd="sng">
              <a:solidFill>
                <a:srgbClr val="1F9D73"/>
              </a:solidFill>
              <a:prstDash val="solid"/>
              <a:headEnd type="none" w="med" len="med"/>
              <a:tailEnd type="none" w="med" len="med"/>
            </a:ln>
          </p:spPr>
        </p:sp>
        <p:sp>
          <p:nvSpPr>
            <p:cNvPr id="30784" name="Line 30"/>
            <p:cNvSpPr/>
            <p:nvPr/>
          </p:nvSpPr>
          <p:spPr>
            <a:xfrm rot="-5400000">
              <a:off x="1805" y="2574"/>
              <a:ext cx="12" cy="48"/>
            </a:xfrm>
            <a:prstGeom prst="line">
              <a:avLst/>
            </a:prstGeom>
            <a:ln w="19050" cap="flat" cmpd="sng">
              <a:solidFill>
                <a:srgbClr val="1F9D73"/>
              </a:solidFill>
              <a:prstDash val="solid"/>
              <a:headEnd type="none" w="med" len="med"/>
              <a:tailEnd type="none" w="med" len="med"/>
            </a:ln>
          </p:spPr>
        </p:sp>
        <p:sp>
          <p:nvSpPr>
            <p:cNvPr id="30785" name="Line 31"/>
            <p:cNvSpPr/>
            <p:nvPr/>
          </p:nvSpPr>
          <p:spPr>
            <a:xfrm rot="-6151729">
              <a:off x="1865" y="2826"/>
              <a:ext cx="12" cy="48"/>
            </a:xfrm>
            <a:prstGeom prst="line">
              <a:avLst/>
            </a:prstGeom>
            <a:ln w="19050" cap="flat" cmpd="sng">
              <a:solidFill>
                <a:srgbClr val="1F9D73"/>
              </a:solidFill>
              <a:prstDash val="solid"/>
              <a:headEnd type="none" w="med" len="med"/>
              <a:tailEnd type="none" w="med" len="med"/>
            </a:ln>
          </p:spPr>
        </p:sp>
        <p:sp>
          <p:nvSpPr>
            <p:cNvPr id="30786" name="Line 32"/>
            <p:cNvSpPr/>
            <p:nvPr/>
          </p:nvSpPr>
          <p:spPr>
            <a:xfrm rot="-6855235">
              <a:off x="1973" y="3078"/>
              <a:ext cx="12" cy="48"/>
            </a:xfrm>
            <a:prstGeom prst="line">
              <a:avLst/>
            </a:prstGeom>
            <a:ln w="19050" cap="flat" cmpd="sng">
              <a:solidFill>
                <a:srgbClr val="1F9D73"/>
              </a:solidFill>
              <a:prstDash val="solid"/>
              <a:headEnd type="none" w="med" len="med"/>
              <a:tailEnd type="none" w="med" len="med"/>
            </a:ln>
          </p:spPr>
        </p:sp>
        <p:sp>
          <p:nvSpPr>
            <p:cNvPr id="30787" name="Line 33"/>
            <p:cNvSpPr/>
            <p:nvPr/>
          </p:nvSpPr>
          <p:spPr>
            <a:xfrm rot="-6887514">
              <a:off x="2117" y="3294"/>
              <a:ext cx="12" cy="48"/>
            </a:xfrm>
            <a:prstGeom prst="line">
              <a:avLst/>
            </a:prstGeom>
            <a:ln w="19050" cap="flat" cmpd="sng">
              <a:solidFill>
                <a:srgbClr val="1F9D73"/>
              </a:solidFill>
              <a:prstDash val="solid"/>
              <a:headEnd type="none" w="med" len="med"/>
              <a:tailEnd type="none" w="med" len="med"/>
            </a:ln>
          </p:spPr>
        </p:sp>
        <p:sp>
          <p:nvSpPr>
            <p:cNvPr id="30788" name="Line 34"/>
            <p:cNvSpPr/>
            <p:nvPr/>
          </p:nvSpPr>
          <p:spPr>
            <a:xfrm rot="-7364590">
              <a:off x="2321" y="3498"/>
              <a:ext cx="12" cy="48"/>
            </a:xfrm>
            <a:prstGeom prst="line">
              <a:avLst/>
            </a:prstGeom>
            <a:ln w="19050" cap="flat" cmpd="sng">
              <a:solidFill>
                <a:srgbClr val="1F9D73"/>
              </a:solidFill>
              <a:prstDash val="solid"/>
              <a:headEnd type="none" w="med" len="med"/>
              <a:tailEnd type="none" w="med" len="med"/>
            </a:ln>
          </p:spPr>
        </p:sp>
        <p:sp>
          <p:nvSpPr>
            <p:cNvPr id="30789" name="Line 35"/>
            <p:cNvSpPr/>
            <p:nvPr/>
          </p:nvSpPr>
          <p:spPr>
            <a:xfrm rot="-8297787">
              <a:off x="2549" y="3654"/>
              <a:ext cx="12" cy="48"/>
            </a:xfrm>
            <a:prstGeom prst="line">
              <a:avLst/>
            </a:prstGeom>
            <a:ln w="19050" cap="flat" cmpd="sng">
              <a:solidFill>
                <a:srgbClr val="1F9D73"/>
              </a:solidFill>
              <a:prstDash val="solid"/>
              <a:headEnd type="none" w="med" len="med"/>
              <a:tailEnd type="none" w="med" len="med"/>
            </a:ln>
          </p:spPr>
        </p:sp>
        <p:sp>
          <p:nvSpPr>
            <p:cNvPr id="30790" name="Line 36"/>
            <p:cNvSpPr/>
            <p:nvPr/>
          </p:nvSpPr>
          <p:spPr>
            <a:xfrm rot="-9060014">
              <a:off x="2777" y="3762"/>
              <a:ext cx="12" cy="48"/>
            </a:xfrm>
            <a:prstGeom prst="line">
              <a:avLst/>
            </a:prstGeom>
            <a:ln w="19050" cap="flat" cmpd="sng">
              <a:solidFill>
                <a:srgbClr val="1F9D73"/>
              </a:solidFill>
              <a:prstDash val="solid"/>
              <a:headEnd type="none" w="med" len="med"/>
              <a:tailEnd type="none" w="med" len="med"/>
            </a:ln>
          </p:spPr>
        </p:sp>
        <p:sp>
          <p:nvSpPr>
            <p:cNvPr id="30791" name="Line 37"/>
            <p:cNvSpPr/>
            <p:nvPr/>
          </p:nvSpPr>
          <p:spPr>
            <a:xfrm rot="-9304423">
              <a:off x="3065" y="3852"/>
              <a:ext cx="12" cy="48"/>
            </a:xfrm>
            <a:prstGeom prst="line">
              <a:avLst/>
            </a:prstGeom>
            <a:ln w="19050" cap="flat" cmpd="sng">
              <a:solidFill>
                <a:srgbClr val="1F9D73"/>
              </a:solidFill>
              <a:prstDash val="solid"/>
              <a:headEnd type="none" w="med" len="med"/>
              <a:tailEnd type="none" w="med" len="med"/>
            </a:ln>
          </p:spPr>
        </p:sp>
        <p:sp>
          <p:nvSpPr>
            <p:cNvPr id="30792" name="Line 38"/>
            <p:cNvSpPr/>
            <p:nvPr/>
          </p:nvSpPr>
          <p:spPr>
            <a:xfrm rot="-5400000">
              <a:off x="4901" y="2046"/>
              <a:ext cx="12" cy="48"/>
            </a:xfrm>
            <a:prstGeom prst="line">
              <a:avLst/>
            </a:prstGeom>
            <a:ln w="19050" cap="flat" cmpd="sng">
              <a:solidFill>
                <a:srgbClr val="1F9D73"/>
              </a:solidFill>
              <a:prstDash val="solid"/>
              <a:headEnd type="none" w="med" len="med"/>
              <a:tailEnd type="none" w="med" len="med"/>
            </a:ln>
          </p:spPr>
        </p:sp>
        <p:sp>
          <p:nvSpPr>
            <p:cNvPr id="30793" name="Line 39"/>
            <p:cNvSpPr/>
            <p:nvPr/>
          </p:nvSpPr>
          <p:spPr>
            <a:xfrm rot="-4153050">
              <a:off x="4937" y="2322"/>
              <a:ext cx="12" cy="48"/>
            </a:xfrm>
            <a:prstGeom prst="line">
              <a:avLst/>
            </a:prstGeom>
            <a:ln w="19050" cap="flat" cmpd="sng">
              <a:solidFill>
                <a:srgbClr val="1F9D73"/>
              </a:solidFill>
              <a:prstDash val="solid"/>
              <a:headEnd type="none" w="med" len="med"/>
              <a:tailEnd type="none" w="med" len="med"/>
            </a:ln>
          </p:spPr>
        </p:sp>
        <p:sp>
          <p:nvSpPr>
            <p:cNvPr id="30794" name="Line 40"/>
            <p:cNvSpPr/>
            <p:nvPr/>
          </p:nvSpPr>
          <p:spPr>
            <a:xfrm rot="-5840063">
              <a:off x="4829" y="1770"/>
              <a:ext cx="12" cy="48"/>
            </a:xfrm>
            <a:prstGeom prst="line">
              <a:avLst/>
            </a:prstGeom>
            <a:ln w="19050" cap="flat" cmpd="sng">
              <a:solidFill>
                <a:srgbClr val="1F9D73"/>
              </a:solidFill>
              <a:prstDash val="solid"/>
              <a:headEnd type="none" w="med" len="med"/>
              <a:tailEnd type="none" w="med" len="med"/>
            </a:ln>
          </p:spPr>
        </p:sp>
        <p:sp>
          <p:nvSpPr>
            <p:cNvPr id="30795" name="Line 41"/>
            <p:cNvSpPr/>
            <p:nvPr/>
          </p:nvSpPr>
          <p:spPr>
            <a:xfrm rot="-6578556">
              <a:off x="4709" y="1518"/>
              <a:ext cx="12" cy="48"/>
            </a:xfrm>
            <a:prstGeom prst="line">
              <a:avLst/>
            </a:prstGeom>
            <a:ln w="19050" cap="flat" cmpd="sng">
              <a:solidFill>
                <a:srgbClr val="1F9D73"/>
              </a:solidFill>
              <a:prstDash val="solid"/>
              <a:headEnd type="none" w="med" len="med"/>
              <a:tailEnd type="none" w="med" len="med"/>
            </a:ln>
          </p:spPr>
        </p:sp>
        <p:sp>
          <p:nvSpPr>
            <p:cNvPr id="30796" name="Line 42"/>
            <p:cNvSpPr/>
            <p:nvPr/>
          </p:nvSpPr>
          <p:spPr>
            <a:xfrm rot="-7363083">
              <a:off x="4565" y="1290"/>
              <a:ext cx="12" cy="48"/>
            </a:xfrm>
            <a:prstGeom prst="line">
              <a:avLst/>
            </a:prstGeom>
            <a:ln w="19050" cap="flat" cmpd="sng">
              <a:solidFill>
                <a:srgbClr val="1F9D73"/>
              </a:solidFill>
              <a:prstDash val="solid"/>
              <a:headEnd type="none" w="med" len="med"/>
              <a:tailEnd type="none" w="med" len="med"/>
            </a:ln>
          </p:spPr>
        </p:sp>
        <p:sp>
          <p:nvSpPr>
            <p:cNvPr id="30797" name="Line 43"/>
            <p:cNvSpPr/>
            <p:nvPr/>
          </p:nvSpPr>
          <p:spPr>
            <a:xfrm rot="-7420441">
              <a:off x="4361" y="1098"/>
              <a:ext cx="12" cy="48"/>
            </a:xfrm>
            <a:prstGeom prst="line">
              <a:avLst/>
            </a:prstGeom>
            <a:ln w="19050" cap="flat" cmpd="sng">
              <a:solidFill>
                <a:srgbClr val="1F9D73"/>
              </a:solidFill>
              <a:prstDash val="solid"/>
              <a:headEnd type="none" w="med" len="med"/>
              <a:tailEnd type="none" w="med" len="med"/>
            </a:ln>
          </p:spPr>
        </p:sp>
        <p:sp>
          <p:nvSpPr>
            <p:cNvPr id="30798" name="Line 44"/>
            <p:cNvSpPr/>
            <p:nvPr/>
          </p:nvSpPr>
          <p:spPr>
            <a:xfrm rot="-8426477">
              <a:off x="4133" y="942"/>
              <a:ext cx="12" cy="48"/>
            </a:xfrm>
            <a:prstGeom prst="line">
              <a:avLst/>
            </a:prstGeom>
            <a:ln w="19050" cap="flat" cmpd="sng">
              <a:solidFill>
                <a:srgbClr val="1F9D73"/>
              </a:solidFill>
              <a:prstDash val="solid"/>
              <a:headEnd type="none" w="med" len="med"/>
              <a:tailEnd type="none" w="med" len="med"/>
            </a:ln>
          </p:spPr>
        </p:sp>
        <p:sp>
          <p:nvSpPr>
            <p:cNvPr id="30799" name="Line 45"/>
            <p:cNvSpPr/>
            <p:nvPr/>
          </p:nvSpPr>
          <p:spPr>
            <a:xfrm rot="-9064603">
              <a:off x="3911" y="822"/>
              <a:ext cx="12" cy="48"/>
            </a:xfrm>
            <a:prstGeom prst="line">
              <a:avLst/>
            </a:prstGeom>
            <a:ln w="19050" cap="flat" cmpd="sng">
              <a:solidFill>
                <a:srgbClr val="1F9D73"/>
              </a:solidFill>
              <a:prstDash val="solid"/>
              <a:headEnd type="none" w="med" len="med"/>
              <a:tailEnd type="none" w="med" len="med"/>
            </a:ln>
          </p:spPr>
        </p:sp>
        <p:sp>
          <p:nvSpPr>
            <p:cNvPr id="30800" name="Line 46"/>
            <p:cNvSpPr/>
            <p:nvPr/>
          </p:nvSpPr>
          <p:spPr>
            <a:xfrm rot="-9999666">
              <a:off x="3639" y="762"/>
              <a:ext cx="12" cy="48"/>
            </a:xfrm>
            <a:prstGeom prst="line">
              <a:avLst/>
            </a:prstGeom>
            <a:ln w="19050" cap="flat" cmpd="sng">
              <a:solidFill>
                <a:srgbClr val="1F9D73"/>
              </a:solidFill>
              <a:prstDash val="solid"/>
              <a:headEnd type="none" w="med" len="med"/>
              <a:tailEnd type="none" w="med" len="med"/>
            </a:ln>
          </p:spPr>
        </p:sp>
        <p:sp>
          <p:nvSpPr>
            <p:cNvPr id="30801" name="Line 47"/>
            <p:cNvSpPr/>
            <p:nvPr/>
          </p:nvSpPr>
          <p:spPr>
            <a:xfrm rot="-4153050">
              <a:off x="1769" y="2322"/>
              <a:ext cx="12" cy="48"/>
            </a:xfrm>
            <a:prstGeom prst="line">
              <a:avLst/>
            </a:prstGeom>
            <a:ln w="19050" cap="flat" cmpd="sng">
              <a:solidFill>
                <a:srgbClr val="1F9D73"/>
              </a:solidFill>
              <a:prstDash val="solid"/>
              <a:headEnd type="none" w="med" len="med"/>
              <a:tailEnd type="none" w="med" len="med"/>
            </a:ln>
          </p:spPr>
        </p:sp>
        <p:sp>
          <p:nvSpPr>
            <p:cNvPr id="30802" name="Line 48"/>
            <p:cNvSpPr/>
            <p:nvPr/>
          </p:nvSpPr>
          <p:spPr>
            <a:xfrm rot="414673">
              <a:off x="3371" y="3888"/>
              <a:ext cx="12" cy="48"/>
            </a:xfrm>
            <a:prstGeom prst="line">
              <a:avLst/>
            </a:prstGeom>
            <a:ln w="19050" cap="flat" cmpd="sng">
              <a:solidFill>
                <a:srgbClr val="1F9D73"/>
              </a:solidFill>
              <a:prstDash val="solid"/>
              <a:headEnd type="none" w="med" len="med"/>
              <a:tailEnd type="none" w="med" len="med"/>
            </a:ln>
          </p:spPr>
        </p:sp>
        <p:sp>
          <p:nvSpPr>
            <p:cNvPr id="30803" name="Line 49"/>
            <p:cNvSpPr/>
            <p:nvPr/>
          </p:nvSpPr>
          <p:spPr>
            <a:xfrm rot="-9225894">
              <a:off x="3367" y="732"/>
              <a:ext cx="12" cy="48"/>
            </a:xfrm>
            <a:prstGeom prst="line">
              <a:avLst/>
            </a:prstGeom>
            <a:ln w="19050" cap="flat" cmpd="sng">
              <a:solidFill>
                <a:srgbClr val="1F9D73"/>
              </a:solidFill>
              <a:prstDash val="solid"/>
              <a:headEnd type="none" w="med" len="med"/>
              <a:tailEnd type="none" w="med" len="med"/>
            </a:ln>
          </p:spPr>
        </p:sp>
        <p:sp>
          <p:nvSpPr>
            <p:cNvPr id="30804" name="Rectangle 50"/>
            <p:cNvSpPr/>
            <p:nvPr/>
          </p:nvSpPr>
          <p:spPr>
            <a:xfrm>
              <a:off x="2955"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30805" name="Rectangle 51"/>
            <p:cNvSpPr/>
            <p:nvPr/>
          </p:nvSpPr>
          <p:spPr>
            <a:xfrm>
              <a:off x="2687" y="8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30806" name="Rectangle 52"/>
            <p:cNvSpPr/>
            <p:nvPr/>
          </p:nvSpPr>
          <p:spPr>
            <a:xfrm>
              <a:off x="2483" y="9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30807" name="Rectangle 53"/>
            <p:cNvSpPr/>
            <p:nvPr/>
          </p:nvSpPr>
          <p:spPr>
            <a:xfrm>
              <a:off x="229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30808" name="Rectangle 54"/>
            <p:cNvSpPr/>
            <p:nvPr/>
          </p:nvSpPr>
          <p:spPr>
            <a:xfrm>
              <a:off x="2123"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30809" name="Rectangle 55"/>
            <p:cNvSpPr/>
            <p:nvPr/>
          </p:nvSpPr>
          <p:spPr>
            <a:xfrm>
              <a:off x="1967"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30810" name="Rectangle 56"/>
            <p:cNvSpPr/>
            <p:nvPr/>
          </p:nvSpPr>
          <p:spPr>
            <a:xfrm>
              <a:off x="1859" y="17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30811" name="Rectangle 57"/>
            <p:cNvSpPr/>
            <p:nvPr/>
          </p:nvSpPr>
          <p:spPr>
            <a:xfrm>
              <a:off x="1799" y="19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30812" name="Rectangle 58"/>
            <p:cNvSpPr/>
            <p:nvPr/>
          </p:nvSpPr>
          <p:spPr>
            <a:xfrm>
              <a:off x="1751"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30813" name="Rectangle 59"/>
            <p:cNvSpPr/>
            <p:nvPr/>
          </p:nvSpPr>
          <p:spPr>
            <a:xfrm>
              <a:off x="3227" y="70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30814" name="Rectangle 60"/>
            <p:cNvSpPr/>
            <p:nvPr/>
          </p:nvSpPr>
          <p:spPr>
            <a:xfrm>
              <a:off x="4667"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30815" name="Rectangle 61"/>
            <p:cNvSpPr/>
            <p:nvPr/>
          </p:nvSpPr>
          <p:spPr>
            <a:xfrm>
              <a:off x="1787" y="24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30816" name="Rectangle 62"/>
            <p:cNvSpPr/>
            <p:nvPr/>
          </p:nvSpPr>
          <p:spPr>
            <a:xfrm>
              <a:off x="1847" y="266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30817" name="Rectangle 63"/>
            <p:cNvSpPr/>
            <p:nvPr/>
          </p:nvSpPr>
          <p:spPr>
            <a:xfrm>
              <a:off x="1943" y="289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30818" name="Rectangle 64"/>
            <p:cNvSpPr/>
            <p:nvPr/>
          </p:nvSpPr>
          <p:spPr>
            <a:xfrm>
              <a:off x="2075" y="31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30819" name="Rectangle 65"/>
            <p:cNvSpPr/>
            <p:nvPr/>
          </p:nvSpPr>
          <p:spPr>
            <a:xfrm>
              <a:off x="2267" y="330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30820" name="Rectangle 66"/>
            <p:cNvSpPr/>
            <p:nvPr/>
          </p:nvSpPr>
          <p:spPr>
            <a:xfrm>
              <a:off x="2495" y="34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30821" name="Rectangle 67"/>
            <p:cNvSpPr/>
            <p:nvPr/>
          </p:nvSpPr>
          <p:spPr>
            <a:xfrm>
              <a:off x="2711" y="35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30822" name="Rectangle 68"/>
            <p:cNvSpPr/>
            <p:nvPr/>
          </p:nvSpPr>
          <p:spPr>
            <a:xfrm>
              <a:off x="2951" y="36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30823" name="Rectangle 69"/>
            <p:cNvSpPr/>
            <p:nvPr/>
          </p:nvSpPr>
          <p:spPr>
            <a:xfrm>
              <a:off x="3227" y="366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30824" name="Rectangle 70"/>
            <p:cNvSpPr/>
            <p:nvPr/>
          </p:nvSpPr>
          <p:spPr>
            <a:xfrm>
              <a:off x="3470"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30825" name="Rectangle 71"/>
            <p:cNvSpPr/>
            <p:nvPr/>
          </p:nvSpPr>
          <p:spPr>
            <a:xfrm>
              <a:off x="3742" y="82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30826" name="Rectangle 72"/>
            <p:cNvSpPr/>
            <p:nvPr/>
          </p:nvSpPr>
          <p:spPr>
            <a:xfrm>
              <a:off x="3959" y="91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30827" name="Rectangle 73"/>
            <p:cNvSpPr/>
            <p:nvPr/>
          </p:nvSpPr>
          <p:spPr>
            <a:xfrm>
              <a:off x="415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30828" name="Rectangle 74"/>
            <p:cNvSpPr/>
            <p:nvPr/>
          </p:nvSpPr>
          <p:spPr>
            <a:xfrm>
              <a:off x="4295"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30829" name="Rectangle 75"/>
            <p:cNvSpPr/>
            <p:nvPr/>
          </p:nvSpPr>
          <p:spPr>
            <a:xfrm>
              <a:off x="4463"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30830" name="Rectangle 76"/>
            <p:cNvSpPr/>
            <p:nvPr/>
          </p:nvSpPr>
          <p:spPr>
            <a:xfrm>
              <a:off x="4571" y="172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30831" name="Rectangle 77"/>
            <p:cNvSpPr/>
            <p:nvPr/>
          </p:nvSpPr>
          <p:spPr>
            <a:xfrm>
              <a:off x="4631" y="19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30832" name="Rectangle 78"/>
            <p:cNvSpPr/>
            <p:nvPr/>
          </p:nvSpPr>
          <p:spPr>
            <a:xfrm>
              <a:off x="4643" y="24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30833" name="Rectangle 79"/>
            <p:cNvSpPr/>
            <p:nvPr/>
          </p:nvSpPr>
          <p:spPr>
            <a:xfrm>
              <a:off x="4583" y="26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30834" name="Rectangle 80"/>
            <p:cNvSpPr/>
            <p:nvPr/>
          </p:nvSpPr>
          <p:spPr>
            <a:xfrm>
              <a:off x="4463" y="290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30835" name="Rectangle 81"/>
            <p:cNvSpPr/>
            <p:nvPr/>
          </p:nvSpPr>
          <p:spPr>
            <a:xfrm>
              <a:off x="4331" y="312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30836" name="Rectangle 82"/>
            <p:cNvSpPr/>
            <p:nvPr/>
          </p:nvSpPr>
          <p:spPr>
            <a:xfrm>
              <a:off x="4115" y="33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30837" name="Rectangle 83"/>
            <p:cNvSpPr/>
            <p:nvPr/>
          </p:nvSpPr>
          <p:spPr>
            <a:xfrm>
              <a:off x="3899" y="34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30838" name="Rectangle 84"/>
            <p:cNvSpPr/>
            <p:nvPr/>
          </p:nvSpPr>
          <p:spPr>
            <a:xfrm>
              <a:off x="3695" y="35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30839" name="Rectangle 85"/>
            <p:cNvSpPr/>
            <p:nvPr/>
          </p:nvSpPr>
          <p:spPr>
            <a:xfrm>
              <a:off x="3455" y="36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30840" name="Line 86"/>
            <p:cNvSpPr/>
            <p:nvPr/>
          </p:nvSpPr>
          <p:spPr>
            <a:xfrm>
              <a:off x="3379" y="709"/>
              <a:ext cx="0" cy="3220"/>
            </a:xfrm>
            <a:prstGeom prst="line">
              <a:avLst/>
            </a:prstGeom>
            <a:ln w="38100" cap="flat" cmpd="sng">
              <a:solidFill>
                <a:srgbClr val="0000CC"/>
              </a:solidFill>
              <a:prstDash val="solid"/>
              <a:headEnd type="none" w="med" len="med"/>
              <a:tailEnd type="none" w="med" len="med"/>
            </a:ln>
          </p:spPr>
        </p:sp>
        <p:sp>
          <p:nvSpPr>
            <p:cNvPr id="30841" name="Line 87"/>
            <p:cNvSpPr/>
            <p:nvPr/>
          </p:nvSpPr>
          <p:spPr>
            <a:xfrm>
              <a:off x="1746" y="2341"/>
              <a:ext cx="3221" cy="0"/>
            </a:xfrm>
            <a:prstGeom prst="line">
              <a:avLst/>
            </a:prstGeom>
            <a:ln w="38100" cap="flat" cmpd="sng">
              <a:solidFill>
                <a:srgbClr val="0000CC"/>
              </a:solidFill>
              <a:prstDash val="solid"/>
              <a:headEnd type="none" w="med" len="med"/>
              <a:tailEnd type="none" w="med" len="med"/>
            </a:ln>
          </p:spPr>
        </p:sp>
      </p:grpSp>
      <p:sp>
        <p:nvSpPr>
          <p:cNvPr id="30740" name="Text Box 91"/>
          <p:cNvSpPr txBox="1"/>
          <p:nvPr/>
        </p:nvSpPr>
        <p:spPr>
          <a:xfrm>
            <a:off x="4994275" y="2895600"/>
            <a:ext cx="339725" cy="584200"/>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Q</a:t>
            </a:r>
          </a:p>
        </p:txBody>
      </p:sp>
      <p:grpSp>
        <p:nvGrpSpPr>
          <p:cNvPr id="3" name="Group 144"/>
          <p:cNvGrpSpPr/>
          <p:nvPr/>
        </p:nvGrpSpPr>
        <p:grpSpPr>
          <a:xfrm>
            <a:off x="2913063" y="3216275"/>
            <a:ext cx="1497012" cy="2181225"/>
            <a:chOff x="5029202" y="3561425"/>
            <a:chExt cx="1371599" cy="2382175"/>
          </a:xfrm>
        </p:grpSpPr>
        <p:cxnSp>
          <p:nvCxnSpPr>
            <p:cNvPr id="142" name="Straight Connector 141"/>
            <p:cNvCxnSpPr/>
            <p:nvPr/>
          </p:nvCxnSpPr>
          <p:spPr>
            <a:xfrm rot="16200000" flipV="1">
              <a:off x="4523914" y="4066714"/>
              <a:ext cx="2382175" cy="137159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5348339" y="4552010"/>
              <a:ext cx="308608" cy="334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5535370" y="4414431"/>
              <a:ext cx="282174" cy="157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144"/>
          <p:cNvGrpSpPr/>
          <p:nvPr/>
        </p:nvGrpSpPr>
        <p:grpSpPr>
          <a:xfrm>
            <a:off x="1179513" y="1436688"/>
            <a:ext cx="1782762" cy="1827212"/>
            <a:chOff x="4906739" y="3375317"/>
            <a:chExt cx="1494062" cy="2568284"/>
          </a:xfrm>
        </p:grpSpPr>
        <p:cxnSp>
          <p:nvCxnSpPr>
            <p:cNvPr id="103" name="Straight Connector 102"/>
            <p:cNvCxnSpPr/>
            <p:nvPr/>
          </p:nvCxnSpPr>
          <p:spPr>
            <a:xfrm rot="16200000" flipV="1">
              <a:off x="4369628" y="3912428"/>
              <a:ext cx="2568284" cy="149406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5347024" y="4553575"/>
              <a:ext cx="310157" cy="332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5536028" y="4415126"/>
              <a:ext cx="280719" cy="156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06" name="Table 105"/>
          <p:cNvGraphicFramePr>
            <a:graphicFrameLocks noGrp="1"/>
          </p:cNvGraphicFramePr>
          <p:nvPr/>
        </p:nvGraphicFramePr>
        <p:xfrm>
          <a:off x="5943600" y="838200"/>
          <a:ext cx="2743200" cy="1985963"/>
        </p:xfrm>
        <a:graphic>
          <a:graphicData uri="http://schemas.openxmlformats.org/drawingml/2006/table">
            <a:tbl>
              <a:tblPr firstRow="1" bandRow="1">
                <a:tableStyleId>{5C22544A-7EE6-4342-B048-85BDC9FD1C3A}</a:tableStyleId>
              </a:tblPr>
              <a:tblGrid>
                <a:gridCol w="618393">
                  <a:extLst>
                    <a:ext uri="{9D8B030D-6E8A-4147-A177-3AD203B41FA5}">
                      <a16:colId xmlns:a16="http://schemas.microsoft.com/office/drawing/2014/main" val="20000"/>
                    </a:ext>
                  </a:extLst>
                </a:gridCol>
                <a:gridCol w="905607">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1223658">
                <a:tc>
                  <a:txBody>
                    <a:bodyPr/>
                    <a:lstStyle/>
                    <a:p>
                      <a:r>
                        <a:rPr lang="en-US" sz="2400" b="0" dirty="0" err="1">
                          <a:solidFill>
                            <a:srgbClr val="0000CC"/>
                          </a:solidFill>
                        </a:rPr>
                        <a:t>Lần</a:t>
                      </a:r>
                      <a:r>
                        <a:rPr lang="en-US" sz="2400" b="0" baseline="0" dirty="0">
                          <a:solidFill>
                            <a:srgbClr val="0000CC"/>
                          </a:solidFill>
                        </a:rPr>
                        <a:t> </a:t>
                      </a:r>
                      <a:endParaRPr lang="en-US" sz="2400" b="0" dirty="0">
                        <a:solidFill>
                          <a:srgbClr val="0000CC"/>
                        </a:solidFill>
                      </a:endParaRPr>
                    </a:p>
                  </a:txBody>
                  <a:tcPr marL="68580" marR="6858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dirty="0" err="1">
                          <a:solidFill>
                            <a:srgbClr val="0000CC"/>
                          </a:solidFill>
                        </a:rPr>
                        <a:t>Góc</a:t>
                      </a:r>
                      <a:r>
                        <a:rPr lang="en-US" sz="2400" b="0" baseline="0" dirty="0">
                          <a:solidFill>
                            <a:srgbClr val="0000CC"/>
                          </a:solidFill>
                        </a:rPr>
                        <a:t> </a:t>
                      </a:r>
                      <a:r>
                        <a:rPr lang="en-US" sz="2400" b="0" baseline="0" dirty="0" err="1">
                          <a:solidFill>
                            <a:srgbClr val="0000CC"/>
                          </a:solidFill>
                        </a:rPr>
                        <a:t>tới</a:t>
                      </a:r>
                      <a:endParaRPr lang="en-US" sz="2400" b="0" dirty="0">
                        <a:solidFill>
                          <a:srgbClr val="0000CC"/>
                        </a:solidFill>
                      </a:endParaRPr>
                    </a:p>
                  </a:txBody>
                  <a:tcPr marL="68580" marR="6858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a:solidFill>
                            <a:srgbClr val="0000CC"/>
                          </a:solidFill>
                        </a:rPr>
                        <a:t>Góc</a:t>
                      </a:r>
                      <a:r>
                        <a:rPr lang="en-US" sz="2400" b="0" baseline="0">
                          <a:solidFill>
                            <a:srgbClr val="0000CC"/>
                          </a:solidFill>
                        </a:rPr>
                        <a:t> khúc xạ</a:t>
                      </a:r>
                      <a:endParaRPr lang="en-US" sz="2400" b="0">
                        <a:solidFill>
                          <a:srgbClr val="0000CC"/>
                        </a:solidFill>
                      </a:endParaRPr>
                    </a:p>
                  </a:txBody>
                  <a:tcPr marL="68580" marR="6858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0"/>
                  </a:ext>
                </a:extLst>
              </a:tr>
              <a:tr h="762305">
                <a:tc>
                  <a:txBody>
                    <a:bodyPr/>
                    <a:lstStyle/>
                    <a:p>
                      <a:pPr algn="ctr"/>
                      <a:r>
                        <a:rPr lang="en-US" sz="2400" dirty="0">
                          <a:solidFill>
                            <a:schemeClr val="tx1"/>
                          </a:solidFill>
                        </a:rPr>
                        <a:t>1</a:t>
                      </a:r>
                    </a:p>
                  </a:txBody>
                  <a:tcPr marL="68580" marR="6858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dirty="0">
                          <a:solidFill>
                            <a:schemeClr val="tx1"/>
                          </a:solidFill>
                        </a:rPr>
                        <a:t>40</a:t>
                      </a:r>
                      <a:r>
                        <a:rPr lang="en-US" sz="2400" baseline="30000" dirty="0">
                          <a:solidFill>
                            <a:schemeClr val="tx1"/>
                          </a:solidFill>
                        </a:rPr>
                        <a:t>O</a:t>
                      </a:r>
                      <a:endParaRPr lang="en-US" sz="2400" dirty="0">
                        <a:solidFill>
                          <a:schemeClr val="tx1"/>
                        </a:solidFill>
                      </a:endParaRPr>
                    </a:p>
                  </a:txBody>
                  <a:tcPr marL="68580" marR="6858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50</a:t>
                      </a:r>
                      <a:r>
                        <a:rPr lang="en-US" sz="2400" baseline="30000" dirty="0">
                          <a:solidFill>
                            <a:schemeClr val="tx1"/>
                          </a:solidFill>
                        </a:rPr>
                        <a:t>O</a:t>
                      </a:r>
                      <a:endParaRPr lang="en-US" sz="2400" dirty="0">
                        <a:solidFill>
                          <a:schemeClr val="tx1"/>
                        </a:solidFill>
                      </a:endParaRPr>
                    </a:p>
                  </a:txBody>
                  <a:tcPr marL="68580" marR="68580"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7" name="TextBox 106"/>
          <p:cNvSpPr txBox="1"/>
          <p:nvPr/>
        </p:nvSpPr>
        <p:spPr>
          <a:xfrm>
            <a:off x="5549900" y="4800600"/>
            <a:ext cx="3157538" cy="1200150"/>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Tia khúc xạ có nằm trong mặt phẳng tới không ?</a:t>
            </a:r>
          </a:p>
        </p:txBody>
      </p:sp>
      <p:sp>
        <p:nvSpPr>
          <p:cNvPr id="108" name="TextBox 107"/>
          <p:cNvSpPr txBox="1"/>
          <p:nvPr/>
        </p:nvSpPr>
        <p:spPr>
          <a:xfrm>
            <a:off x="5522913" y="3124200"/>
            <a:ext cx="3224212" cy="830263"/>
          </a:xfrm>
          <a:prstGeom prst="rect">
            <a:avLst/>
          </a:prstGeom>
          <a:noFill/>
          <a:ln w="9525">
            <a:noFill/>
          </a:ln>
        </p:spPr>
        <p:txBody>
          <a:bodyPr>
            <a:spAutoFit/>
          </a:bodyPr>
          <a:lstStyle/>
          <a:p>
            <a:pPr eaLnBrk="1" hangingPunct="1"/>
            <a:r>
              <a:rPr lang="en-US" altLang="en-US" sz="2400" dirty="0">
                <a:solidFill>
                  <a:srgbClr val="0000CC"/>
                </a:solidFill>
                <a:latin typeface="Times New Roman" panose="02020603050405020304" pitchFamily="18" charset="0"/>
              </a:rPr>
              <a:t>So sánh góc khúc xạ và góc tới ?</a:t>
            </a:r>
          </a:p>
        </p:txBody>
      </p:sp>
      <p:sp>
        <p:nvSpPr>
          <p:cNvPr id="109" name="TextBox 108"/>
          <p:cNvSpPr txBox="1"/>
          <p:nvPr/>
        </p:nvSpPr>
        <p:spPr>
          <a:xfrm>
            <a:off x="5675313" y="3962400"/>
            <a:ext cx="3097212" cy="830263"/>
          </a:xfrm>
          <a:prstGeom prst="rect">
            <a:avLst/>
          </a:prstGeom>
          <a:noFill/>
          <a:ln w="9525">
            <a:noFill/>
          </a:ln>
        </p:spPr>
        <p:txBody>
          <a:bodyPr>
            <a:spAutoFit/>
          </a:bodyPr>
          <a:lstStyle/>
          <a:p>
            <a:pPr eaLnBrk="1" hangingPunct="1"/>
            <a:r>
              <a:rPr lang="en-US" altLang="en-US" sz="2400" dirty="0">
                <a:solidFill>
                  <a:srgbClr val="FF0000"/>
                </a:solidFill>
                <a:latin typeface="Times New Roman" panose="02020603050405020304" pitchFamily="18" charset="0"/>
              </a:rPr>
              <a:t>-</a:t>
            </a:r>
            <a:r>
              <a:rPr lang="en-US" altLang="en-US" sz="2400" dirty="0">
                <a:solidFill>
                  <a:srgbClr val="0000CC"/>
                </a:solidFill>
                <a:latin typeface="Times New Roman" panose="02020603050405020304" pitchFamily="18" charset="0"/>
              </a:rPr>
              <a:t> </a:t>
            </a:r>
            <a:r>
              <a:rPr lang="en-US" altLang="en-US" sz="2400" dirty="0">
                <a:solidFill>
                  <a:srgbClr val="FF0000"/>
                </a:solidFill>
                <a:latin typeface="Times New Roman" panose="02020603050405020304" pitchFamily="18" charset="0"/>
              </a:rPr>
              <a:t>Góc khúc xạ lớn h</a:t>
            </a:r>
            <a:r>
              <a:rPr lang="vi-VN" altLang="en-US" sz="2400" dirty="0">
                <a:solidFill>
                  <a:srgbClr val="FF0000"/>
                </a:solidFill>
                <a:latin typeface="Times New Roman" panose="02020603050405020304" pitchFamily="18" charset="0"/>
              </a:rPr>
              <a:t>ơ</a:t>
            </a:r>
            <a:r>
              <a:rPr lang="en-US" altLang="en-US" sz="2400" dirty="0">
                <a:solidFill>
                  <a:srgbClr val="FF0000"/>
                </a:solidFill>
                <a:latin typeface="Times New Roman" panose="02020603050405020304" pitchFamily="18" charset="0"/>
              </a:rPr>
              <a:t>n góc tới   (r &lt; i)</a:t>
            </a:r>
          </a:p>
        </p:txBody>
      </p:sp>
      <p:sp>
        <p:nvSpPr>
          <p:cNvPr id="110" name="TextBox 109"/>
          <p:cNvSpPr txBox="1"/>
          <p:nvPr/>
        </p:nvSpPr>
        <p:spPr>
          <a:xfrm>
            <a:off x="5799138" y="5943600"/>
            <a:ext cx="2619375" cy="461963"/>
          </a:xfrm>
          <a:prstGeom prst="rect">
            <a:avLst/>
          </a:prstGeom>
          <a:noFill/>
          <a:ln w="9525">
            <a:noFill/>
          </a:ln>
        </p:spPr>
        <p:txBody>
          <a:bodyPr>
            <a:spAutoFit/>
          </a:bodyPr>
          <a:lstStyle/>
          <a:p>
            <a:pPr eaLnBrk="1" hangingPunct="1"/>
            <a:r>
              <a:rPr lang="en-US" altLang="en-US" sz="2400" dirty="0">
                <a:solidFill>
                  <a:srgbClr val="FF0000"/>
                </a:solidFill>
                <a:latin typeface="Times New Roman" panose="02020603050405020304" pitchFamily="18" charset="0"/>
              </a:rPr>
              <a:t>- Có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fade">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9">
                                            <p:txEl>
                                              <p:pRg st="0" end="0"/>
                                            </p:txEl>
                                          </p:spTgt>
                                        </p:tgtEl>
                                        <p:attrNameLst>
                                          <p:attrName>style.visibility</p:attrName>
                                        </p:attrNameLst>
                                      </p:cBhvr>
                                      <p:to>
                                        <p:strVal val="visible"/>
                                      </p:to>
                                    </p:set>
                                    <p:animEffect transition="in" filter="fade">
                                      <p:cBhvr>
                                        <p:cTn id="26" dur="500"/>
                                        <p:tgtEl>
                                          <p:spTgt spid="109">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0">
                                            <p:txEl>
                                              <p:pRg st="0" end="0"/>
                                            </p:txEl>
                                          </p:spTgt>
                                        </p:tgtEl>
                                        <p:attrNameLst>
                                          <p:attrName>style.visibility</p:attrName>
                                        </p:attrNameLst>
                                      </p:cBhvr>
                                      <p:to>
                                        <p:strVal val="visible"/>
                                      </p:to>
                                    </p:set>
                                    <p:animEffect transition="in" filter="fade">
                                      <p:cBhvr>
                                        <p:cTn id="34"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p:nvPr/>
        </p:nvSpPr>
        <p:spPr>
          <a:xfrm>
            <a:off x="1371600" y="739775"/>
            <a:ext cx="2493963" cy="1323975"/>
          </a:xfrm>
          <a:prstGeom prst="rect">
            <a:avLst/>
          </a:prstGeom>
          <a:noFill/>
          <a:ln w="9525">
            <a:noFill/>
          </a:ln>
        </p:spPr>
        <p:txBody>
          <a:bodyPr>
            <a:spAutoFit/>
          </a:bodyPr>
          <a:lstStyle/>
          <a:p>
            <a:pPr algn="just" eaLnBrk="1" hangingPunct="1">
              <a:spcBef>
                <a:spcPct val="50000"/>
              </a:spcBef>
            </a:pPr>
            <a:r>
              <a:rPr lang="en-US" altLang="en-US" sz="2000" b="1" dirty="0">
                <a:solidFill>
                  <a:srgbClr val="FF0000"/>
                </a:solidFill>
                <a:latin typeface="Times New Roman" panose="02020603050405020304" pitchFamily="18" charset="0"/>
              </a:rPr>
              <a:t>II. Sự khúc xạ của tia sáng khi truyền từ nước sang không khí.</a:t>
            </a:r>
          </a:p>
        </p:txBody>
      </p:sp>
      <p:sp>
        <p:nvSpPr>
          <p:cNvPr id="31747" name="Line 3"/>
          <p:cNvSpPr/>
          <p:nvPr/>
        </p:nvSpPr>
        <p:spPr>
          <a:xfrm flipH="1">
            <a:off x="3735388" y="595313"/>
            <a:ext cx="34925" cy="6262687"/>
          </a:xfrm>
          <a:prstGeom prst="line">
            <a:avLst/>
          </a:prstGeom>
          <a:ln w="57150" cap="flat" cmpd="sng">
            <a:pattFill prst="pct50">
              <a:fgClr>
                <a:srgbClr val="009900"/>
              </a:fgClr>
              <a:bgClr>
                <a:schemeClr val="tx2"/>
              </a:bgClr>
            </a:pattFill>
            <a:prstDash val="solid"/>
            <a:headEnd type="none" w="med" len="med"/>
            <a:tailEnd type="none" w="med" len="med"/>
          </a:ln>
        </p:spPr>
      </p:sp>
      <p:graphicFrame>
        <p:nvGraphicFramePr>
          <p:cNvPr id="31748" name="Table 31747"/>
          <p:cNvGraphicFramePr/>
          <p:nvPr/>
        </p:nvGraphicFramePr>
        <p:xfrm>
          <a:off x="3900488" y="871538"/>
          <a:ext cx="5032375" cy="4048125"/>
        </p:xfrm>
        <a:graphic>
          <a:graphicData uri="http://schemas.openxmlformats.org/drawingml/2006/table">
            <a:tbl>
              <a:tblPr/>
              <a:tblGrid>
                <a:gridCol w="677863">
                  <a:extLst>
                    <a:ext uri="{9D8B030D-6E8A-4147-A177-3AD203B41FA5}">
                      <a16:colId xmlns:a16="http://schemas.microsoft.com/office/drawing/2014/main" val="20000"/>
                    </a:ext>
                  </a:extLst>
                </a:gridCol>
                <a:gridCol w="725487">
                  <a:extLst>
                    <a:ext uri="{9D8B030D-6E8A-4147-A177-3AD203B41FA5}">
                      <a16:colId xmlns:a16="http://schemas.microsoft.com/office/drawing/2014/main" val="20001"/>
                    </a:ext>
                  </a:extLst>
                </a:gridCol>
                <a:gridCol w="798513">
                  <a:extLst>
                    <a:ext uri="{9D8B030D-6E8A-4147-A177-3AD203B41FA5}">
                      <a16:colId xmlns:a16="http://schemas.microsoft.com/office/drawing/2014/main" val="20002"/>
                    </a:ext>
                  </a:extLst>
                </a:gridCol>
                <a:gridCol w="1477962">
                  <a:extLst>
                    <a:ext uri="{9D8B030D-6E8A-4147-A177-3AD203B41FA5}">
                      <a16:colId xmlns:a16="http://schemas.microsoft.com/office/drawing/2014/main" val="20003"/>
                    </a:ext>
                  </a:extLst>
                </a:gridCol>
                <a:gridCol w="1352550">
                  <a:extLst>
                    <a:ext uri="{9D8B030D-6E8A-4147-A177-3AD203B41FA5}">
                      <a16:colId xmlns:a16="http://schemas.microsoft.com/office/drawing/2014/main" val="20004"/>
                    </a:ext>
                  </a:extLst>
                </a:gridCol>
              </a:tblGrid>
              <a:tr h="22860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Lần </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Góc tới (i)</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Góc khúc xạ (r)</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So sánh góc khúc xạ v</a:t>
                      </a:r>
                      <a:r>
                        <a:rPr sz="2400" dirty="0">
                          <a:solidFill>
                            <a:srgbClr val="0000CC"/>
                          </a:solidFill>
                          <a:latin typeface="Times New Roman" panose="02020603050405020304" pitchFamily="18" charset="0"/>
                          <a:ea typeface="Times New Roman" panose="02020603050405020304" pitchFamily="18" charset="0"/>
                        </a:rPr>
                        <a:t>à</a:t>
                      </a:r>
                      <a:r>
                        <a:rPr sz="2400" dirty="0">
                          <a:solidFill>
                            <a:srgbClr val="0000CC"/>
                          </a:solidFill>
                          <a:latin typeface="Times New Roman" panose="02020603050405020304" pitchFamily="18" charset="0"/>
                          <a:cs typeface="Times New Roman" panose="02020603050405020304" pitchFamily="18" charset="0"/>
                        </a:rPr>
                        <a:t> góc tới</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r>
                        <a:rPr sz="2400" dirty="0">
                          <a:solidFill>
                            <a:srgbClr val="0000CC"/>
                          </a:solidFill>
                          <a:latin typeface="Times New Roman" panose="02020603050405020304" pitchFamily="18" charset="0"/>
                          <a:cs typeface="Times New Roman" panose="02020603050405020304" pitchFamily="18" charset="0"/>
                        </a:rPr>
                        <a:t>Tia khúc xạ có nằm trong mặt phẳng tới không?</a:t>
                      </a:r>
                      <a:endParaRPr lang="en-US" sz="2400" dirty="0">
                        <a:solidFill>
                          <a:srgbClr val="0000CC"/>
                        </a:solidFill>
                        <a:latin typeface="Times New Roman" panose="02020603050405020304" pitchFamily="18" charset="0"/>
                        <a:ea typeface="Times New Roman" panose="02020603050405020304" pitchFamily="18"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D9D9D"/>
                    </a:solidFill>
                  </a:tcPr>
                </a:tc>
                <a:extLst>
                  <a:ext uri="{0D108BD9-81ED-4DB2-BD59-A6C34878D82A}">
                    <a16:rowId xmlns:a16="http://schemas.microsoft.com/office/drawing/2014/main" val="10000"/>
                  </a:ext>
                </a:extLst>
              </a:tr>
              <a:tr h="88106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sz="2400" dirty="0">
                          <a:latin typeface="Calibri" panose="020F0502020204030204" pitchFamily="34" charset="0"/>
                        </a:rPr>
                        <a:t>1</a:t>
                      </a: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endParaRPr lang="en-US" sz="2400" dirty="0">
                        <a:latin typeface="Calibri" panose="020F0502020204030204" pitchFamily="34" charset="0"/>
                      </a:endParaRPr>
                    </a:p>
                  </a:txBody>
                  <a:tcPr marL="68584" marR="68584" marT="45727" marB="4572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endParaRPr lang="en-US" sz="2400" dirty="0">
                        <a:latin typeface="Calibri" panose="020F0502020204030204" pitchFamily="34" charset="0"/>
                      </a:endParaRPr>
                    </a:p>
                  </a:txBody>
                  <a:tcPr marL="68584" marR="68584" marT="45727" marB="4572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1062">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sz="2400" dirty="0">
                          <a:latin typeface="Calibri" panose="020F0502020204030204" pitchFamily="34" charset="0"/>
                        </a:rPr>
                        <a:t>2</a:t>
                      </a: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en-US" sz="2400" dirty="0">
                        <a:latin typeface="Calibri" panose="020F0502020204030204" pitchFamily="34" charset="0"/>
                      </a:endParaRPr>
                    </a:p>
                  </a:txBody>
                  <a:tcPr marL="68584" marR="68584" marT="45727" marB="45727"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p:cNvSpPr txBox="1"/>
          <p:nvPr/>
        </p:nvSpPr>
        <p:spPr>
          <a:xfrm>
            <a:off x="4572000" y="3287713"/>
            <a:ext cx="735013" cy="446087"/>
          </a:xfrm>
          <a:prstGeom prst="rect">
            <a:avLst/>
          </a:prstGeom>
          <a:noFill/>
          <a:ln w="9525">
            <a:noFill/>
          </a:ln>
        </p:spPr>
        <p:txBody>
          <a:bodyPr>
            <a:spAutoFit/>
          </a:bodyPr>
          <a:lstStyle/>
          <a:p>
            <a:pPr eaLnBrk="1" hangingPunct="1"/>
            <a:r>
              <a:rPr lang="en-US" altLang="en-US" sz="2300" dirty="0">
                <a:latin typeface="Times New Roman" panose="02020603050405020304" pitchFamily="18" charset="0"/>
              </a:rPr>
              <a:t>30</a:t>
            </a:r>
            <a:r>
              <a:rPr lang="en-US" altLang="en-US" sz="2300" baseline="30000" dirty="0">
                <a:latin typeface="Times New Roman" panose="02020603050405020304" pitchFamily="18" charset="0"/>
              </a:rPr>
              <a:t>0</a:t>
            </a:r>
            <a:endParaRPr lang="en-US" altLang="en-US" sz="2300" dirty="0">
              <a:latin typeface="Times New Roman" panose="02020603050405020304" pitchFamily="18" charset="0"/>
            </a:endParaRPr>
          </a:p>
        </p:txBody>
      </p:sp>
      <p:sp>
        <p:nvSpPr>
          <p:cNvPr id="10" name="TextBox 9"/>
          <p:cNvSpPr txBox="1"/>
          <p:nvPr/>
        </p:nvSpPr>
        <p:spPr>
          <a:xfrm>
            <a:off x="5341938" y="3271838"/>
            <a:ext cx="754062" cy="461962"/>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40</a:t>
            </a:r>
            <a:r>
              <a:rPr lang="en-US" altLang="en-US" sz="2400" baseline="30000" dirty="0">
                <a:latin typeface="Times New Roman" panose="02020603050405020304" pitchFamily="18" charset="0"/>
              </a:rPr>
              <a:t>0</a:t>
            </a:r>
            <a:endParaRPr lang="en-US" altLang="en-US" sz="2400" dirty="0">
              <a:latin typeface="Times New Roman" panose="02020603050405020304" pitchFamily="18" charset="0"/>
            </a:endParaRPr>
          </a:p>
        </p:txBody>
      </p:sp>
      <p:sp>
        <p:nvSpPr>
          <p:cNvPr id="11" name="TextBox 10"/>
          <p:cNvSpPr txBox="1"/>
          <p:nvPr/>
        </p:nvSpPr>
        <p:spPr>
          <a:xfrm>
            <a:off x="4572000" y="4186238"/>
            <a:ext cx="735013" cy="461962"/>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40</a:t>
            </a:r>
            <a:r>
              <a:rPr lang="en-US" altLang="en-US" sz="2400" baseline="30000" dirty="0">
                <a:latin typeface="Times New Roman" panose="02020603050405020304" pitchFamily="18" charset="0"/>
              </a:rPr>
              <a:t>0</a:t>
            </a:r>
            <a:endParaRPr lang="en-US" altLang="en-US" sz="2400" dirty="0">
              <a:latin typeface="Times New Roman" panose="02020603050405020304" pitchFamily="18" charset="0"/>
            </a:endParaRPr>
          </a:p>
        </p:txBody>
      </p:sp>
      <p:sp>
        <p:nvSpPr>
          <p:cNvPr id="12" name="TextBox 11"/>
          <p:cNvSpPr txBox="1"/>
          <p:nvPr/>
        </p:nvSpPr>
        <p:spPr>
          <a:xfrm>
            <a:off x="5359400" y="4186238"/>
            <a:ext cx="660400" cy="461962"/>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50</a:t>
            </a:r>
            <a:r>
              <a:rPr lang="en-US" altLang="en-US" sz="2400" baseline="30000" dirty="0">
                <a:latin typeface="Times New Roman" panose="02020603050405020304" pitchFamily="18" charset="0"/>
              </a:rPr>
              <a:t>0</a:t>
            </a:r>
            <a:endParaRPr lang="en-US" altLang="en-US" sz="2400" dirty="0">
              <a:latin typeface="Times New Roman" panose="02020603050405020304" pitchFamily="18" charset="0"/>
            </a:endParaRPr>
          </a:p>
        </p:txBody>
      </p:sp>
      <p:sp>
        <p:nvSpPr>
          <p:cNvPr id="14" name="TextBox 13"/>
          <p:cNvSpPr txBox="1"/>
          <p:nvPr/>
        </p:nvSpPr>
        <p:spPr>
          <a:xfrm>
            <a:off x="6096000" y="3230563"/>
            <a:ext cx="1447800" cy="1570037"/>
          </a:xfrm>
          <a:prstGeom prst="rect">
            <a:avLst/>
          </a:prstGeom>
          <a:noFill/>
          <a:ln w="9525">
            <a:noFill/>
          </a:ln>
        </p:spPr>
        <p:txBody>
          <a:bodyPr>
            <a:spAutoFit/>
          </a:bodyPr>
          <a:lstStyle/>
          <a:p>
            <a:pPr eaLnBrk="1" hangingPunct="1"/>
            <a:r>
              <a:rPr lang="en-US" altLang="en-US" sz="2400" dirty="0">
                <a:latin typeface="Times New Roman" panose="02020603050405020304" pitchFamily="18" charset="0"/>
              </a:rPr>
              <a:t>Góc khúc xạ lớn hơn góc tới  </a:t>
            </a:r>
          </a:p>
        </p:txBody>
      </p:sp>
      <p:sp>
        <p:nvSpPr>
          <p:cNvPr id="15" name="TextBox 14"/>
          <p:cNvSpPr txBox="1"/>
          <p:nvPr/>
        </p:nvSpPr>
        <p:spPr>
          <a:xfrm>
            <a:off x="8001000" y="3652838"/>
            <a:ext cx="608013" cy="461962"/>
          </a:xfrm>
          <a:prstGeom prst="rect">
            <a:avLst/>
          </a:prstGeom>
          <a:noFill/>
          <a:ln w="9525">
            <a:noFill/>
          </a:ln>
        </p:spPr>
        <p:txBody>
          <a:bodyPr>
            <a:spAutoFit/>
          </a:bodyPr>
          <a:lstStyle/>
          <a:p>
            <a:pPr algn="just" eaLnBrk="1" hangingPunct="1"/>
            <a:r>
              <a:rPr lang="en-US" altLang="en-US" sz="2400" dirty="0">
                <a:latin typeface="Times New Roman" panose="02020603050405020304" pitchFamily="18" charset="0"/>
              </a:rPr>
              <a:t>Có</a:t>
            </a:r>
          </a:p>
        </p:txBody>
      </p:sp>
      <p:sp>
        <p:nvSpPr>
          <p:cNvPr id="18" name="TextBox 16"/>
          <p:cNvSpPr txBox="1">
            <a:spLocks noChangeArrowheads="1"/>
          </p:cNvSpPr>
          <p:nvPr/>
        </p:nvSpPr>
        <p:spPr bwMode="auto">
          <a:xfrm>
            <a:off x="1395413" y="2417763"/>
            <a:ext cx="2374900" cy="2554288"/>
          </a:xfrm>
          <a:prstGeom prst="rect">
            <a:avLst/>
          </a:prstGeom>
          <a:noFill/>
          <a:ln>
            <a:noFill/>
          </a:ln>
        </p:spPr>
        <p:txBody>
          <a:bodyPr wrap="square">
            <a:spAutoFit/>
          </a:bodyPr>
          <a:lstStyle/>
          <a:p>
            <a:pPr algn="just" eaLnBrk="1" hangingPunct="1">
              <a:buNone/>
            </a:pPr>
            <a:r>
              <a:rPr lang="en-US" altLang="en-US" sz="2000" dirty="0">
                <a:latin typeface="Times New Roman" panose="02020603050405020304" pitchFamily="18" charset="0"/>
                <a:cs typeface="Times New Roman" panose="02020603050405020304" pitchFamily="18" charset="0"/>
              </a:rPr>
              <a:t>Khi tia sáng truyền từ nước sang không khí thì: </a:t>
            </a:r>
          </a:p>
          <a:p>
            <a:pPr algn="just" eaLnBrk="1" hangingPunct="1">
              <a:buChar char="-"/>
            </a:pPr>
            <a:r>
              <a:rPr lang="en-US" altLang="en-US" sz="2000" dirty="0">
                <a:latin typeface="Times New Roman" panose="02020603050405020304" pitchFamily="18" charset="0"/>
                <a:cs typeface="Times New Roman" panose="02020603050405020304" pitchFamily="18" charset="0"/>
              </a:rPr>
              <a:t>Tia khúc xạ nằm trong mặt phẳng tới.</a:t>
            </a:r>
          </a:p>
          <a:p>
            <a:pPr algn="just" eaLnBrk="1" hangingPunct="1">
              <a:buChar char="-"/>
            </a:pPr>
            <a:r>
              <a:rPr lang="en-US" altLang="en-US" sz="2000" dirty="0">
                <a:latin typeface="Times New Roman" panose="02020603050405020304" pitchFamily="18" charset="0"/>
                <a:cs typeface="Times New Roman" panose="02020603050405020304" pitchFamily="18" charset="0"/>
              </a:rPr>
              <a:t>Góc khúc xạ lớn hơn góc tới </a:t>
            </a:r>
            <a:r>
              <a:rPr lang="vi-VN" altLang="x-none" sz="2000" b="1" dirty="0">
                <a:latin typeface="Times New Roman" panose="02020603050405020304" pitchFamily="18" charset="0"/>
                <a:cs typeface="Times New Roman" panose="02020603050405020304" pitchFamily="18" charset="0"/>
              </a:rPr>
              <a:t>(r &gt;i)</a:t>
            </a:r>
            <a:r>
              <a:rPr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
        <p:nvSpPr>
          <p:cNvPr id="19" name="Text Box 3"/>
          <p:cNvSpPr txBox="1"/>
          <p:nvPr/>
        </p:nvSpPr>
        <p:spPr>
          <a:xfrm>
            <a:off x="1309688" y="1989138"/>
            <a:ext cx="2343150" cy="400050"/>
          </a:xfrm>
          <a:prstGeom prst="rect">
            <a:avLst/>
          </a:prstGeom>
          <a:noFill/>
          <a:ln w="9525">
            <a:noFill/>
          </a:ln>
        </p:spPr>
        <p:txBody>
          <a:bodyPr>
            <a:spAutoFit/>
          </a:bodyPr>
          <a:lstStyle/>
          <a:p>
            <a:pPr eaLnBrk="1" hangingPunct="1">
              <a:spcBef>
                <a:spcPct val="50000"/>
              </a:spcBef>
              <a:buNone/>
            </a:pPr>
            <a:r>
              <a:rPr sz="2000" b="1" dirty="0">
                <a:solidFill>
                  <a:srgbClr val="006600"/>
                </a:solidFill>
                <a:latin typeface="Calibri" panose="020F0502020204030204" pitchFamily="34" charset="0"/>
              </a:rPr>
              <a:t>3. Kết luận</a:t>
            </a:r>
          </a:p>
        </p:txBody>
      </p:sp>
      <p:sp>
        <p:nvSpPr>
          <p:cNvPr id="31780" name="Rectangle: Rounded Corners 1"/>
          <p:cNvSpPr>
            <a:spLocks noTextEdit="1"/>
          </p:cNvSpPr>
          <p:nvPr/>
        </p:nvSpPr>
        <p:spPr>
          <a:xfrm>
            <a:off x="4054475" y="5075238"/>
            <a:ext cx="4443413" cy="83820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31781" name="Rectangle: Rounded Corners 2"/>
          <p:cNvSpPr>
            <a:spLocks noTextEdit="1"/>
          </p:cNvSpPr>
          <p:nvPr/>
        </p:nvSpPr>
        <p:spPr>
          <a:xfrm>
            <a:off x="4054475" y="5075238"/>
            <a:ext cx="4408488" cy="838200"/>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20" name="Text Box 3"/>
          <p:cNvSpPr txBox="1"/>
          <p:nvPr/>
        </p:nvSpPr>
        <p:spPr>
          <a:xfrm>
            <a:off x="4054475" y="5156200"/>
            <a:ext cx="4613275" cy="830263"/>
          </a:xfrm>
          <a:prstGeom prst="rect">
            <a:avLst/>
          </a:prstGeom>
          <a:noFill/>
          <a:ln w="9525">
            <a:noFill/>
          </a:ln>
        </p:spPr>
        <p:txBody>
          <a:bodyPr>
            <a:spAutoFit/>
          </a:bodyPr>
          <a:lstStyle/>
          <a:p>
            <a:pPr eaLnBrk="1" hangingPunct="1">
              <a:spcBef>
                <a:spcPct val="50000"/>
              </a:spcBef>
              <a:buNone/>
            </a:pPr>
            <a:r>
              <a:rPr sz="2400" b="1" dirty="0">
                <a:solidFill>
                  <a:srgbClr val="0000CC"/>
                </a:solidFill>
                <a:latin typeface="Calibri" panose="020F0502020204030204" pitchFamily="34" charset="0"/>
              </a:rPr>
              <a:t>Khi góc tới tăng (giảm) thì góc khúc xạ cũng tăng (giảm)</a:t>
            </a:r>
          </a:p>
        </p:txBody>
      </p:sp>
      <p:sp>
        <p:nvSpPr>
          <p:cNvPr id="31783" name="Rectangle 2" descr="Water droplets"/>
          <p:cNvSpPr/>
          <p:nvPr/>
        </p:nvSpPr>
        <p:spPr>
          <a:xfrm>
            <a:off x="0" y="76200"/>
            <a:ext cx="9144000" cy="538163"/>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downRigh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strips(downRigh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P spid="15"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p:nvPr/>
        </p:nvSpPr>
        <p:spPr>
          <a:xfrm>
            <a:off x="1339850" y="738188"/>
            <a:ext cx="4362450" cy="400050"/>
          </a:xfrm>
          <a:prstGeom prst="rect">
            <a:avLst/>
          </a:prstGeom>
          <a:noFill/>
          <a:ln w="9525">
            <a:noFill/>
          </a:ln>
        </p:spPr>
        <p:txBody>
          <a:bodyPr>
            <a:spAutoFit/>
          </a:bodyPr>
          <a:lstStyle/>
          <a:p>
            <a:pPr algn="just" eaLnBrk="1" hangingPunct="1">
              <a:spcBef>
                <a:spcPct val="50000"/>
              </a:spcBef>
            </a:pPr>
            <a:r>
              <a:rPr lang="en-US" altLang="en-US" sz="2000" b="1" dirty="0">
                <a:solidFill>
                  <a:srgbClr val="FF0000"/>
                </a:solidFill>
                <a:latin typeface="Times New Roman" panose="02020603050405020304" pitchFamily="18" charset="0"/>
              </a:rPr>
              <a:t>I. Hiện tượng khúc xạ ánh sáng</a:t>
            </a:r>
          </a:p>
        </p:txBody>
      </p:sp>
      <p:sp>
        <p:nvSpPr>
          <p:cNvPr id="33795" name="Line 3"/>
          <p:cNvSpPr/>
          <p:nvPr/>
        </p:nvSpPr>
        <p:spPr>
          <a:xfrm flipH="1">
            <a:off x="4635500" y="630238"/>
            <a:ext cx="34925" cy="6262687"/>
          </a:xfrm>
          <a:prstGeom prst="line">
            <a:avLst/>
          </a:prstGeom>
          <a:ln w="57150" cap="flat" cmpd="sng">
            <a:pattFill prst="pct50">
              <a:fgClr>
                <a:srgbClr val="009900"/>
              </a:fgClr>
              <a:bgClr>
                <a:schemeClr val="tx2"/>
              </a:bgClr>
            </a:pattFill>
            <a:prstDash val="solid"/>
            <a:headEnd type="none" w="med" len="med"/>
            <a:tailEnd type="none" w="med" len="med"/>
          </a:ln>
        </p:spPr>
      </p:sp>
      <p:sp>
        <p:nvSpPr>
          <p:cNvPr id="33796" name="Text Box 4"/>
          <p:cNvSpPr txBox="1"/>
          <p:nvPr/>
        </p:nvSpPr>
        <p:spPr>
          <a:xfrm>
            <a:off x="1304925" y="1108075"/>
            <a:ext cx="4384675" cy="706438"/>
          </a:xfrm>
          <a:prstGeom prst="rect">
            <a:avLst/>
          </a:prstGeom>
          <a:noFill/>
          <a:ln w="9525">
            <a:noFill/>
          </a:ln>
        </p:spPr>
        <p:txBody>
          <a:bodyPr>
            <a:spAutoFit/>
          </a:bodyPr>
          <a:lstStyle/>
          <a:p>
            <a:pPr algn="just" eaLnBrk="1" hangingPunct="1">
              <a:spcBef>
                <a:spcPct val="50000"/>
              </a:spcBef>
            </a:pPr>
            <a:r>
              <a:rPr lang="en-US" altLang="en-US" sz="2000" b="1" dirty="0">
                <a:solidFill>
                  <a:srgbClr val="FF0000"/>
                </a:solidFill>
                <a:latin typeface="Times New Roman" panose="02020603050405020304" pitchFamily="18" charset="0"/>
              </a:rPr>
              <a:t>II. Sự khúc xạ của tia sáng khi truyền từ nước sang không khí.</a:t>
            </a:r>
          </a:p>
        </p:txBody>
      </p:sp>
      <p:sp>
        <p:nvSpPr>
          <p:cNvPr id="10" name="Title 1"/>
          <p:cNvSpPr txBox="1"/>
          <p:nvPr/>
        </p:nvSpPr>
        <p:spPr bwMode="auto">
          <a:xfrm>
            <a:off x="1371600" y="1776413"/>
            <a:ext cx="3498850" cy="3581400"/>
          </a:xfrm>
          <a:prstGeom prst="rect">
            <a:avLst/>
          </a:prstGeom>
          <a:noFill/>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stStyle>
          <a:p>
            <a:pPr marL="342900" lvl="0" indent="-342900" algn="just" defTabSz="914400" eaLnBrk="0" hangingPunct="0">
              <a:lnSpc>
                <a:spcPct val="100000"/>
              </a:lnSpc>
              <a:spcBef>
                <a:spcPct val="20000"/>
              </a:spcBef>
              <a:buFontTx/>
              <a:buChar char="•"/>
            </a:pPr>
            <a:r>
              <a:rPr sz="2000" b="1" dirty="0">
                <a:solidFill>
                  <a:srgbClr val="0000CC"/>
                </a:solidFill>
                <a:latin typeface="Times New Roman" panose="02020603050405020304" pitchFamily="18" charset="0"/>
                <a:cs typeface="Times New Roman" panose="02020603050405020304" pitchFamily="18" charset="0"/>
              </a:rPr>
              <a:t>L</a:t>
            </a:r>
            <a:r>
              <a:rPr lang="vi-VN" altLang="x-none" sz="2000" b="1" dirty="0">
                <a:solidFill>
                  <a:srgbClr val="0000CC"/>
                </a:solidFill>
                <a:latin typeface="Times New Roman" panose="02020603050405020304" pitchFamily="18" charset="0"/>
                <a:cs typeface="Times New Roman" panose="02020603050405020304" pitchFamily="18" charset="0"/>
              </a:rPr>
              <a:t>ư</a:t>
            </a:r>
            <a:r>
              <a:rPr sz="2000" b="1" dirty="0">
                <a:solidFill>
                  <a:srgbClr val="0000CC"/>
                </a:solidFill>
                <a:latin typeface="Times New Roman" panose="02020603050405020304" pitchFamily="18" charset="0"/>
                <a:cs typeface="Times New Roman" panose="02020603050405020304" pitchFamily="18" charset="0"/>
              </a:rPr>
              <a:t>u ý:</a:t>
            </a:r>
          </a:p>
          <a:p>
            <a:pPr marL="342900" lvl="0" indent="-342900" algn="just" defTabSz="914400" eaLnBrk="0" hangingPunct="0">
              <a:lnSpc>
                <a:spcPct val="100000"/>
              </a:lnSpc>
              <a:spcBef>
                <a:spcPct val="20000"/>
              </a:spcBef>
              <a:buFontTx/>
              <a:buNone/>
            </a:pPr>
            <a:r>
              <a:rPr sz="2000" b="1" dirty="0">
                <a:solidFill>
                  <a:srgbClr val="0000CC"/>
                </a:solidFill>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Khi tia sáng truyền từ không khí sang các môi tr</a:t>
            </a:r>
            <a:r>
              <a:rPr lang="vi-VN" altLang="x-none" sz="2000" dirty="0">
                <a:latin typeface="Times New Roman" panose="02020603050405020304" pitchFamily="18" charset="0"/>
                <a:cs typeface="Times New Roman" panose="02020603050405020304" pitchFamily="18" charset="0"/>
              </a:rPr>
              <a:t>ư</a:t>
            </a:r>
            <a:r>
              <a:rPr sz="2000" dirty="0">
                <a:latin typeface="Times New Roman" panose="02020603050405020304" pitchFamily="18" charset="0"/>
                <a:cs typeface="Times New Roman" panose="02020603050405020304" pitchFamily="18" charset="0"/>
              </a:rPr>
              <a:t>ờng trong suốt rắn, lỏng khác nhau thì góc khúc xạ nhỏ h</a:t>
            </a:r>
            <a:r>
              <a:rPr lang="vi-VN" altLang="x-none" sz="2000" dirty="0">
                <a:latin typeface="Times New Roman" panose="02020603050405020304" pitchFamily="18" charset="0"/>
                <a:cs typeface="Times New Roman" panose="02020603050405020304" pitchFamily="18" charset="0"/>
              </a:rPr>
              <a:t>ơ</a:t>
            </a:r>
            <a:r>
              <a:rPr sz="2000" dirty="0">
                <a:latin typeface="Times New Roman" panose="02020603050405020304" pitchFamily="18" charset="0"/>
                <a:cs typeface="Times New Roman" panose="02020603050405020304" pitchFamily="18" charset="0"/>
              </a:rPr>
              <a:t>n góc tới.</a:t>
            </a:r>
          </a:p>
          <a:p>
            <a:pPr marL="342900" lvl="0" indent="-342900" algn="just" defTabSz="914400" eaLnBrk="0" hangingPunct="0">
              <a:lnSpc>
                <a:spcPct val="100000"/>
              </a:lnSpc>
              <a:spcBef>
                <a:spcPct val="20000"/>
              </a:spcBef>
              <a:buFontTx/>
              <a:buChar char="-"/>
            </a:pPr>
            <a:r>
              <a:rPr sz="2000" dirty="0">
                <a:latin typeface="Times New Roman" panose="02020603050405020304" pitchFamily="18" charset="0"/>
                <a:cs typeface="Times New Roman" panose="02020603050405020304" pitchFamily="18" charset="0"/>
              </a:rPr>
              <a:t>Khi góc tới tăng ( giảm) thì góc khúc xạ cũng tăng (giảm).</a:t>
            </a:r>
          </a:p>
          <a:p>
            <a:pPr marL="342900" lvl="0" indent="-342900" algn="just" defTabSz="914400" eaLnBrk="0" hangingPunct="0">
              <a:lnSpc>
                <a:spcPct val="100000"/>
              </a:lnSpc>
              <a:spcBef>
                <a:spcPct val="20000"/>
              </a:spcBef>
              <a:buFontTx/>
              <a:buChar char="-"/>
            </a:pPr>
            <a:r>
              <a:rPr sz="2000" dirty="0">
                <a:latin typeface="Times New Roman" panose="02020603050405020304" pitchFamily="18" charset="0"/>
                <a:cs typeface="Times New Roman" panose="02020603050405020304" pitchFamily="18" charset="0"/>
              </a:rPr>
              <a:t>Khi góc tới bằng 0</a:t>
            </a:r>
            <a:r>
              <a:rPr sz="2000" baseline="30000" dirty="0">
                <a:latin typeface="Times New Roman" panose="02020603050405020304" pitchFamily="18" charset="0"/>
                <a:cs typeface="Times New Roman" panose="02020603050405020304" pitchFamily="18" charset="0"/>
              </a:rPr>
              <a:t>o</a:t>
            </a:r>
            <a:r>
              <a:rPr sz="2000" dirty="0">
                <a:latin typeface="Times New Roman" panose="02020603050405020304" pitchFamily="18" charset="0"/>
                <a:cs typeface="Times New Roman" panose="02020603050405020304" pitchFamily="18" charset="0"/>
              </a:rPr>
              <a:t> thì góc khúc xạ bằng 0</a:t>
            </a:r>
            <a:r>
              <a:rPr sz="2000" baseline="30000" dirty="0">
                <a:latin typeface="Times New Roman" panose="02020603050405020304" pitchFamily="18" charset="0"/>
                <a:cs typeface="Times New Roman" panose="02020603050405020304" pitchFamily="18" charset="0"/>
              </a:rPr>
              <a:t>o </a:t>
            </a:r>
            <a:r>
              <a:rPr sz="2000" dirty="0">
                <a:latin typeface="Times New Roman" panose="02020603050405020304" pitchFamily="18" charset="0"/>
                <a:cs typeface="Times New Roman" panose="02020603050405020304" pitchFamily="18" charset="0"/>
              </a:rPr>
              <a:t>tia sáng không bị gãy khúc khi truyền qua hai môi tr</a:t>
            </a:r>
            <a:r>
              <a:rPr lang="vi-VN" altLang="x-none" sz="2000" dirty="0">
                <a:latin typeface="Times New Roman" panose="02020603050405020304" pitchFamily="18" charset="0"/>
                <a:cs typeface="Times New Roman" panose="02020603050405020304" pitchFamily="18" charset="0"/>
              </a:rPr>
              <a:t>ư</a:t>
            </a:r>
            <a:r>
              <a:rPr sz="2000" dirty="0">
                <a:latin typeface="Times New Roman" panose="02020603050405020304" pitchFamily="18" charset="0"/>
                <a:cs typeface="Times New Roman" panose="02020603050405020304" pitchFamily="18" charset="0"/>
              </a:rPr>
              <a:t>ờng</a:t>
            </a:r>
            <a:endParaRPr sz="2000" dirty="0">
              <a:latin typeface="Times New Roman" panose="02020603050405020304" pitchFamily="18" charset="0"/>
              <a:ea typeface="Times New Roman" panose="02020603050405020304" pitchFamily="18" charset="0"/>
            </a:endParaRPr>
          </a:p>
        </p:txBody>
      </p:sp>
      <p:grpSp>
        <p:nvGrpSpPr>
          <p:cNvPr id="2" name="Group 34832"/>
          <p:cNvGrpSpPr/>
          <p:nvPr/>
        </p:nvGrpSpPr>
        <p:grpSpPr>
          <a:xfrm>
            <a:off x="4997450" y="808038"/>
            <a:ext cx="3894138" cy="5707062"/>
            <a:chOff x="6663816" y="808070"/>
            <a:chExt cx="5192607" cy="5706405"/>
          </a:xfrm>
        </p:grpSpPr>
        <p:grpSp>
          <p:nvGrpSpPr>
            <p:cNvPr id="33801" name="Group 1"/>
            <p:cNvGrpSpPr/>
            <p:nvPr/>
          </p:nvGrpSpPr>
          <p:grpSpPr>
            <a:xfrm>
              <a:off x="6663816" y="808070"/>
              <a:ext cx="5192607" cy="5706405"/>
              <a:chOff x="5669986" y="771319"/>
              <a:chExt cx="6394451" cy="6547859"/>
            </a:xfrm>
          </p:grpSpPr>
          <p:sp>
            <p:nvSpPr>
              <p:cNvPr id="33804" name="Line 72"/>
              <p:cNvSpPr/>
              <p:nvPr/>
            </p:nvSpPr>
            <p:spPr>
              <a:xfrm flipV="1">
                <a:off x="5669987" y="1601580"/>
                <a:ext cx="5851525" cy="46038"/>
              </a:xfrm>
              <a:prstGeom prst="line">
                <a:avLst/>
              </a:prstGeom>
              <a:ln w="12700" cap="flat" cmpd="sng">
                <a:solidFill>
                  <a:schemeClr val="tx1"/>
                </a:solidFill>
                <a:prstDash val="solid"/>
                <a:headEnd type="none" w="med" len="med"/>
                <a:tailEnd type="none" w="med" len="med"/>
              </a:ln>
            </p:spPr>
          </p:sp>
          <p:sp>
            <p:nvSpPr>
              <p:cNvPr id="33805" name="Oval 136"/>
              <p:cNvSpPr>
                <a:spLocks noTextEdit="1"/>
              </p:cNvSpPr>
              <p:nvPr/>
            </p:nvSpPr>
            <p:spPr>
              <a:xfrm>
                <a:off x="8068698" y="1125330"/>
                <a:ext cx="2057400" cy="685800"/>
              </a:xfrm>
              <a:prstGeom prst="rect">
                <a:avLst/>
              </a:prstGeom>
            </p:spPr>
            <p:txBody>
              <a:bodyPr wrap="none" fromWordArt="1">
                <a:prstTxWarp prst="textPlain">
                  <a:avLst>
                    <a:gd name="adj" fmla="val 50000"/>
                  </a:avLst>
                </a:prstTxWarp>
                <a:normAutofit/>
              </a:bodyPr>
              <a:lstStyle/>
              <a:p>
                <a:pPr algn="ctr"/>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33806" name="Rectangle 70"/>
              <p:cNvSpPr/>
              <p:nvPr/>
            </p:nvSpPr>
            <p:spPr>
              <a:xfrm>
                <a:off x="6198719" y="3963591"/>
                <a:ext cx="5848350" cy="2667000"/>
              </a:xfrm>
              <a:prstGeom prst="rect">
                <a:avLst/>
              </a:prstGeom>
              <a:solidFill>
                <a:schemeClr val="bg1">
                  <a:alpha val="61176"/>
                </a:schemeClr>
              </a:solidFill>
              <a:ln w="9525" cap="flat" cmpd="sng">
                <a:prstDash val="solid"/>
                <a:miter/>
                <a:headEnd type="none" w="med" len="med"/>
                <a:tailEnd type="none" w="med" len="med"/>
              </a:ln>
              <a:scene3d>
                <a:camera prst="legacyObliqueTopLeft">
                  <a:rot lat="0" lon="0" rev="0"/>
                </a:camera>
                <a:lightRig rig="legacyFlat2" dir="t"/>
              </a:scene3d>
              <a:sp3d extrusionH="1243000" prstMaterial="legacyMatte">
                <a:bevelT w="13500" h="13500" prst="angle"/>
                <a:bevelB w="13500" h="13500" prst="angle"/>
                <a:extrusionClr>
                  <a:srgbClr val="CCECFF"/>
                </a:extrusionClr>
              </a:sp3d>
            </p:spPr>
            <p:txBody>
              <a:bodyPr wrap="none" anchor="ctr" anchorCtr="0">
                <a:flatTx/>
              </a:bodyPr>
              <a:lstStyle/>
              <a:p>
                <a:pPr eaLnBrk="1" hangingPunct="1"/>
                <a:endParaRPr lang="en-US" altLang="en-US" sz="3200" b="1" dirty="0">
                  <a:latin typeface="VNI-Top" pitchFamily="2" charset="0"/>
                </a:endParaRPr>
              </a:p>
            </p:txBody>
          </p:sp>
          <p:sp>
            <p:nvSpPr>
              <p:cNvPr id="33807" name="Line 73"/>
              <p:cNvSpPr/>
              <p:nvPr/>
            </p:nvSpPr>
            <p:spPr>
              <a:xfrm>
                <a:off x="11491349" y="1620631"/>
                <a:ext cx="455613" cy="561975"/>
              </a:xfrm>
              <a:prstGeom prst="line">
                <a:avLst/>
              </a:prstGeom>
              <a:ln w="28575" cap="flat" cmpd="sng">
                <a:solidFill>
                  <a:schemeClr val="tx1"/>
                </a:solidFill>
                <a:prstDash val="solid"/>
                <a:headEnd type="none" w="med" len="med"/>
                <a:tailEnd type="none" w="med" len="med"/>
              </a:ln>
            </p:spPr>
          </p:sp>
          <p:sp>
            <p:nvSpPr>
              <p:cNvPr id="33808" name="Line 75"/>
              <p:cNvSpPr/>
              <p:nvPr/>
            </p:nvSpPr>
            <p:spPr>
              <a:xfrm>
                <a:off x="5669986" y="1649205"/>
                <a:ext cx="0" cy="4541838"/>
              </a:xfrm>
              <a:prstGeom prst="line">
                <a:avLst/>
              </a:prstGeom>
              <a:ln w="19050" cap="flat" cmpd="sng">
                <a:solidFill>
                  <a:schemeClr val="tx1"/>
                </a:solidFill>
                <a:prstDash val="solid"/>
                <a:headEnd type="none" w="med" len="med"/>
                <a:tailEnd type="none" w="med" len="med"/>
              </a:ln>
            </p:spPr>
          </p:sp>
          <p:sp>
            <p:nvSpPr>
              <p:cNvPr id="33809" name="Line 76"/>
              <p:cNvSpPr/>
              <p:nvPr/>
            </p:nvSpPr>
            <p:spPr>
              <a:xfrm>
                <a:off x="5684274" y="1680955"/>
                <a:ext cx="454025" cy="457200"/>
              </a:xfrm>
              <a:prstGeom prst="line">
                <a:avLst/>
              </a:prstGeom>
              <a:ln w="28575" cap="flat" cmpd="sng">
                <a:solidFill>
                  <a:schemeClr val="tx1"/>
                </a:solidFill>
                <a:prstDash val="solid"/>
                <a:headEnd type="none" w="med" len="med"/>
                <a:tailEnd type="none" w="med" len="med"/>
              </a:ln>
            </p:spPr>
          </p:sp>
          <p:sp>
            <p:nvSpPr>
              <p:cNvPr id="33810" name="Line 77"/>
              <p:cNvSpPr/>
              <p:nvPr/>
            </p:nvSpPr>
            <p:spPr>
              <a:xfrm>
                <a:off x="5669987" y="6191043"/>
                <a:ext cx="454025" cy="457200"/>
              </a:xfrm>
              <a:prstGeom prst="line">
                <a:avLst/>
              </a:prstGeom>
              <a:ln w="28575" cap="flat" cmpd="sng">
                <a:solidFill>
                  <a:schemeClr val="tx1"/>
                </a:solidFill>
                <a:prstDash val="solid"/>
                <a:headEnd type="none" w="med" len="med"/>
                <a:tailEnd type="none" w="med" len="med"/>
              </a:ln>
            </p:spPr>
          </p:sp>
          <p:sp>
            <p:nvSpPr>
              <p:cNvPr id="33811" name="Line 81"/>
              <p:cNvSpPr/>
              <p:nvPr/>
            </p:nvSpPr>
            <p:spPr>
              <a:xfrm>
                <a:off x="6127186" y="2106405"/>
                <a:ext cx="5848350" cy="46038"/>
              </a:xfrm>
              <a:prstGeom prst="line">
                <a:avLst/>
              </a:prstGeom>
              <a:ln w="12700" cap="flat" cmpd="sng">
                <a:solidFill>
                  <a:schemeClr val="tx1"/>
                </a:solidFill>
                <a:prstDash val="solid"/>
                <a:headEnd type="none" w="med" len="med"/>
                <a:tailEnd type="none" w="med" len="med"/>
              </a:ln>
            </p:spPr>
          </p:sp>
          <p:sp>
            <p:nvSpPr>
              <p:cNvPr id="33812" name="Line 84"/>
              <p:cNvSpPr/>
              <p:nvPr/>
            </p:nvSpPr>
            <p:spPr>
              <a:xfrm>
                <a:off x="6127186" y="6602205"/>
                <a:ext cx="5848350" cy="46038"/>
              </a:xfrm>
              <a:prstGeom prst="line">
                <a:avLst/>
              </a:prstGeom>
              <a:ln w="38100" cap="flat" cmpd="sng">
                <a:solidFill>
                  <a:schemeClr val="tx1"/>
                </a:solidFill>
                <a:prstDash val="solid"/>
                <a:headEnd type="none" w="med" len="med"/>
                <a:tailEnd type="none" w="med" len="med"/>
              </a:ln>
            </p:spPr>
          </p:sp>
          <p:sp>
            <p:nvSpPr>
              <p:cNvPr id="33813" name="Line 85"/>
              <p:cNvSpPr/>
              <p:nvPr/>
            </p:nvSpPr>
            <p:spPr>
              <a:xfrm>
                <a:off x="6127186" y="2106405"/>
                <a:ext cx="0" cy="4541838"/>
              </a:xfrm>
              <a:prstGeom prst="line">
                <a:avLst/>
              </a:prstGeom>
              <a:ln w="38100" cap="flat" cmpd="sng">
                <a:solidFill>
                  <a:schemeClr val="tx1"/>
                </a:solidFill>
                <a:prstDash val="solid"/>
                <a:headEnd type="none" w="med" len="med"/>
                <a:tailEnd type="none" w="med" len="med"/>
              </a:ln>
            </p:spPr>
          </p:sp>
          <p:sp>
            <p:nvSpPr>
              <p:cNvPr id="33814" name="Line 86"/>
              <p:cNvSpPr/>
              <p:nvPr/>
            </p:nvSpPr>
            <p:spPr>
              <a:xfrm>
                <a:off x="11918386" y="2182605"/>
                <a:ext cx="57150" cy="4465638"/>
              </a:xfrm>
              <a:prstGeom prst="line">
                <a:avLst/>
              </a:prstGeom>
              <a:ln w="38100" cap="flat" cmpd="sng">
                <a:solidFill>
                  <a:schemeClr val="tx1"/>
                </a:solidFill>
                <a:prstDash val="solid"/>
                <a:headEnd type="none" w="med" len="med"/>
                <a:tailEnd type="none" w="med" len="med"/>
              </a:ln>
            </p:spPr>
          </p:sp>
          <p:sp>
            <p:nvSpPr>
              <p:cNvPr id="33815" name="Text Box 87"/>
              <p:cNvSpPr txBox="1"/>
              <p:nvPr/>
            </p:nvSpPr>
            <p:spPr>
              <a:xfrm>
                <a:off x="8871974" y="771319"/>
                <a:ext cx="455612" cy="670934"/>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33816" name="Text Box 89"/>
              <p:cNvSpPr txBox="1"/>
              <p:nvPr/>
            </p:nvSpPr>
            <p:spPr>
              <a:xfrm>
                <a:off x="8873561" y="6648244"/>
                <a:ext cx="1226924" cy="670934"/>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N’</a:t>
                </a:r>
              </a:p>
            </p:txBody>
          </p:sp>
          <p:sp>
            <p:nvSpPr>
              <p:cNvPr id="33817" name="Text Box 90"/>
              <p:cNvSpPr txBox="1"/>
              <p:nvPr/>
            </p:nvSpPr>
            <p:spPr>
              <a:xfrm>
                <a:off x="6050986" y="3676444"/>
                <a:ext cx="455611" cy="670934"/>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P</a:t>
                </a:r>
              </a:p>
            </p:txBody>
          </p:sp>
          <p:sp>
            <p:nvSpPr>
              <p:cNvPr id="33818" name="Text Box 91"/>
              <p:cNvSpPr txBox="1"/>
              <p:nvPr/>
            </p:nvSpPr>
            <p:spPr>
              <a:xfrm>
                <a:off x="11610413" y="3647869"/>
                <a:ext cx="454024" cy="670934"/>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Q</a:t>
                </a:r>
              </a:p>
            </p:txBody>
          </p:sp>
          <p:sp>
            <p:nvSpPr>
              <p:cNvPr id="33819" name="Text Box 92"/>
              <p:cNvSpPr txBox="1"/>
              <p:nvPr/>
            </p:nvSpPr>
            <p:spPr>
              <a:xfrm>
                <a:off x="9087875" y="3430380"/>
                <a:ext cx="455612" cy="670934"/>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I</a:t>
                </a:r>
              </a:p>
            </p:txBody>
          </p:sp>
          <p:grpSp>
            <p:nvGrpSpPr>
              <p:cNvPr id="33820" name="Group 12"/>
              <p:cNvGrpSpPr/>
              <p:nvPr/>
            </p:nvGrpSpPr>
            <p:grpSpPr>
              <a:xfrm>
                <a:off x="6366898" y="1401556"/>
                <a:ext cx="5341938" cy="5141913"/>
                <a:chOff x="1746" y="709"/>
                <a:chExt cx="3221" cy="3239"/>
              </a:xfrm>
            </p:grpSpPr>
            <p:sp>
              <p:nvSpPr>
                <p:cNvPr id="33830" name="Oval 13"/>
                <p:cNvSpPr/>
                <p:nvPr/>
              </p:nvSpPr>
              <p:spPr>
                <a:xfrm>
                  <a:off x="1746" y="713"/>
                  <a:ext cx="3216" cy="3216"/>
                </a:xfrm>
                <a:prstGeom prst="ellipse">
                  <a:avLst/>
                </a:prstGeom>
                <a:noFill/>
                <a:ln w="28575" cap="flat" cmpd="sng">
                  <a:solidFill>
                    <a:srgbClr val="1F9D73"/>
                  </a:solidFill>
                  <a:prstDash val="solid"/>
                  <a:headEnd type="none" w="med" len="med"/>
                  <a:tailEnd type="none" w="med" len="med"/>
                </a:ln>
              </p:spPr>
              <p:txBody>
                <a:bodyPr wrap="none" anchor="ctr" anchorCtr="0"/>
                <a:lstStyle/>
                <a:p>
                  <a:pPr eaLnBrk="1" hangingPunct="1"/>
                  <a:endParaRPr lang="en-US" altLang="en-US" sz="2000" dirty="0">
                    <a:latin typeface="Times New Roman" panose="02020603050405020304" pitchFamily="18" charset="0"/>
                  </a:endParaRPr>
                </a:p>
              </p:txBody>
            </p:sp>
            <p:sp>
              <p:nvSpPr>
                <p:cNvPr id="33831" name="Line 14"/>
                <p:cNvSpPr/>
                <p:nvPr/>
              </p:nvSpPr>
              <p:spPr>
                <a:xfrm rot="-406751">
                  <a:off x="2807" y="828"/>
                  <a:ext cx="12" cy="48"/>
                </a:xfrm>
                <a:prstGeom prst="line">
                  <a:avLst/>
                </a:prstGeom>
                <a:ln w="19050" cap="flat" cmpd="sng">
                  <a:solidFill>
                    <a:srgbClr val="1F9D73"/>
                  </a:solidFill>
                  <a:prstDash val="solid"/>
                  <a:headEnd type="none" w="med" len="med"/>
                  <a:tailEnd type="none" w="med" len="med"/>
                </a:ln>
              </p:spPr>
            </p:sp>
            <p:sp>
              <p:nvSpPr>
                <p:cNvPr id="33832" name="Line 15"/>
                <p:cNvSpPr/>
                <p:nvPr/>
              </p:nvSpPr>
              <p:spPr>
                <a:xfrm>
                  <a:off x="3071" y="756"/>
                  <a:ext cx="12" cy="48"/>
                </a:xfrm>
                <a:prstGeom prst="line">
                  <a:avLst/>
                </a:prstGeom>
                <a:ln w="19050" cap="flat" cmpd="sng">
                  <a:solidFill>
                    <a:srgbClr val="1F9D73"/>
                  </a:solidFill>
                  <a:prstDash val="solid"/>
                  <a:headEnd type="none" w="med" len="med"/>
                  <a:tailEnd type="none" w="med" len="med"/>
                </a:ln>
              </p:spPr>
            </p:sp>
            <p:sp>
              <p:nvSpPr>
                <p:cNvPr id="33833" name="Line 16"/>
                <p:cNvSpPr/>
                <p:nvPr/>
              </p:nvSpPr>
              <p:spPr>
                <a:xfrm rot="-816584">
                  <a:off x="2555" y="948"/>
                  <a:ext cx="12" cy="48"/>
                </a:xfrm>
                <a:prstGeom prst="line">
                  <a:avLst/>
                </a:prstGeom>
                <a:ln w="19050" cap="flat" cmpd="sng">
                  <a:solidFill>
                    <a:srgbClr val="1F9D73"/>
                  </a:solidFill>
                  <a:prstDash val="solid"/>
                  <a:headEnd type="none" w="med" len="med"/>
                  <a:tailEnd type="none" w="med" len="med"/>
                </a:ln>
              </p:spPr>
            </p:sp>
            <p:sp>
              <p:nvSpPr>
                <p:cNvPr id="33834" name="Line 17"/>
                <p:cNvSpPr/>
                <p:nvPr/>
              </p:nvSpPr>
              <p:spPr>
                <a:xfrm rot="-1655838">
                  <a:off x="2339" y="1104"/>
                  <a:ext cx="12" cy="48"/>
                </a:xfrm>
                <a:prstGeom prst="line">
                  <a:avLst/>
                </a:prstGeom>
                <a:ln w="19050" cap="flat" cmpd="sng">
                  <a:solidFill>
                    <a:srgbClr val="1F9D73"/>
                  </a:solidFill>
                  <a:prstDash val="solid"/>
                  <a:headEnd type="none" w="med" len="med"/>
                  <a:tailEnd type="none" w="med" len="med"/>
                </a:ln>
              </p:spPr>
            </p:sp>
            <p:sp>
              <p:nvSpPr>
                <p:cNvPr id="33835" name="Line 18"/>
                <p:cNvSpPr/>
                <p:nvPr/>
              </p:nvSpPr>
              <p:spPr>
                <a:xfrm rot="-2472423">
                  <a:off x="2147" y="1296"/>
                  <a:ext cx="12" cy="48"/>
                </a:xfrm>
                <a:prstGeom prst="line">
                  <a:avLst/>
                </a:prstGeom>
                <a:ln w="19050" cap="flat" cmpd="sng">
                  <a:solidFill>
                    <a:srgbClr val="1F9D73"/>
                  </a:solidFill>
                  <a:prstDash val="solid"/>
                  <a:headEnd type="none" w="med" len="med"/>
                  <a:tailEnd type="none" w="med" len="med"/>
                </a:ln>
              </p:spPr>
            </p:sp>
            <p:sp>
              <p:nvSpPr>
                <p:cNvPr id="33836" name="Line 19"/>
                <p:cNvSpPr/>
                <p:nvPr/>
              </p:nvSpPr>
              <p:spPr>
                <a:xfrm rot="-3045148">
                  <a:off x="1979" y="1536"/>
                  <a:ext cx="12" cy="48"/>
                </a:xfrm>
                <a:prstGeom prst="line">
                  <a:avLst/>
                </a:prstGeom>
                <a:ln w="19050" cap="flat" cmpd="sng">
                  <a:solidFill>
                    <a:srgbClr val="1F9D73"/>
                  </a:solidFill>
                  <a:prstDash val="solid"/>
                  <a:headEnd type="none" w="med" len="med"/>
                  <a:tailEnd type="none" w="med" len="med"/>
                </a:ln>
              </p:spPr>
            </p:sp>
            <p:sp>
              <p:nvSpPr>
                <p:cNvPr id="33837" name="Line 20"/>
                <p:cNvSpPr/>
                <p:nvPr/>
              </p:nvSpPr>
              <p:spPr>
                <a:xfrm rot="-3680573">
                  <a:off x="1871" y="1788"/>
                  <a:ext cx="12" cy="48"/>
                </a:xfrm>
                <a:prstGeom prst="line">
                  <a:avLst/>
                </a:prstGeom>
                <a:ln w="19050" cap="flat" cmpd="sng">
                  <a:solidFill>
                    <a:srgbClr val="1F9D73"/>
                  </a:solidFill>
                  <a:prstDash val="solid"/>
                  <a:headEnd type="none" w="med" len="med"/>
                  <a:tailEnd type="none" w="med" len="med"/>
                </a:ln>
              </p:spPr>
            </p:sp>
            <p:sp>
              <p:nvSpPr>
                <p:cNvPr id="33838" name="Line 21"/>
                <p:cNvSpPr/>
                <p:nvPr/>
              </p:nvSpPr>
              <p:spPr>
                <a:xfrm rot="-3715651">
                  <a:off x="1799" y="2040"/>
                  <a:ext cx="12" cy="48"/>
                </a:xfrm>
                <a:prstGeom prst="line">
                  <a:avLst/>
                </a:prstGeom>
                <a:ln w="19050" cap="flat" cmpd="sng">
                  <a:solidFill>
                    <a:srgbClr val="1F9D73"/>
                  </a:solidFill>
                  <a:prstDash val="solid"/>
                  <a:headEnd type="none" w="med" len="med"/>
                  <a:tailEnd type="none" w="med" len="med"/>
                </a:ln>
              </p:spPr>
            </p:sp>
            <p:sp>
              <p:nvSpPr>
                <p:cNvPr id="33839" name="Line 22"/>
                <p:cNvSpPr/>
                <p:nvPr/>
              </p:nvSpPr>
              <p:spPr>
                <a:xfrm>
                  <a:off x="3851" y="3792"/>
                  <a:ext cx="12" cy="48"/>
                </a:xfrm>
                <a:prstGeom prst="line">
                  <a:avLst/>
                </a:prstGeom>
                <a:ln w="19050" cap="flat" cmpd="sng">
                  <a:solidFill>
                    <a:srgbClr val="1F9D73"/>
                  </a:solidFill>
                  <a:prstDash val="solid"/>
                  <a:headEnd type="none" w="med" len="med"/>
                  <a:tailEnd type="none" w="med" len="med"/>
                </a:ln>
              </p:spPr>
            </p:sp>
            <p:sp>
              <p:nvSpPr>
                <p:cNvPr id="33840" name="Line 23"/>
                <p:cNvSpPr/>
                <p:nvPr/>
              </p:nvSpPr>
              <p:spPr>
                <a:xfrm rot="-816522">
                  <a:off x="4127" y="3684"/>
                  <a:ext cx="12" cy="48"/>
                </a:xfrm>
                <a:prstGeom prst="line">
                  <a:avLst/>
                </a:prstGeom>
                <a:ln w="19050" cap="flat" cmpd="sng">
                  <a:solidFill>
                    <a:srgbClr val="1F9D73"/>
                  </a:solidFill>
                  <a:prstDash val="solid"/>
                  <a:headEnd type="none" w="med" len="med"/>
                  <a:tailEnd type="none" w="med" len="med"/>
                </a:ln>
              </p:spPr>
            </p:sp>
            <p:sp>
              <p:nvSpPr>
                <p:cNvPr id="33841" name="Line 24"/>
                <p:cNvSpPr/>
                <p:nvPr/>
              </p:nvSpPr>
              <p:spPr>
                <a:xfrm rot="-1090955">
                  <a:off x="4343" y="3528"/>
                  <a:ext cx="12" cy="48"/>
                </a:xfrm>
                <a:prstGeom prst="line">
                  <a:avLst/>
                </a:prstGeom>
                <a:ln w="19050" cap="flat" cmpd="sng">
                  <a:solidFill>
                    <a:srgbClr val="1F9D73"/>
                  </a:solidFill>
                  <a:prstDash val="solid"/>
                  <a:headEnd type="none" w="med" len="med"/>
                  <a:tailEnd type="none" w="med" len="med"/>
                </a:ln>
              </p:spPr>
            </p:sp>
            <p:sp>
              <p:nvSpPr>
                <p:cNvPr id="33842" name="Line 25"/>
                <p:cNvSpPr/>
                <p:nvPr/>
              </p:nvSpPr>
              <p:spPr>
                <a:xfrm rot="-2139825">
                  <a:off x="4547" y="3324"/>
                  <a:ext cx="12" cy="48"/>
                </a:xfrm>
                <a:prstGeom prst="line">
                  <a:avLst/>
                </a:prstGeom>
                <a:ln w="19050" cap="flat" cmpd="sng">
                  <a:solidFill>
                    <a:srgbClr val="1F9D73"/>
                  </a:solidFill>
                  <a:prstDash val="solid"/>
                  <a:headEnd type="none" w="med" len="med"/>
                  <a:tailEnd type="none" w="med" len="med"/>
                </a:ln>
              </p:spPr>
            </p:sp>
            <p:sp>
              <p:nvSpPr>
                <p:cNvPr id="33843" name="Line 26"/>
                <p:cNvSpPr/>
                <p:nvPr/>
              </p:nvSpPr>
              <p:spPr>
                <a:xfrm rot="-2268153">
                  <a:off x="4715" y="3084"/>
                  <a:ext cx="12" cy="48"/>
                </a:xfrm>
                <a:prstGeom prst="line">
                  <a:avLst/>
                </a:prstGeom>
                <a:ln w="19050" cap="flat" cmpd="sng">
                  <a:solidFill>
                    <a:srgbClr val="1F9D73"/>
                  </a:solidFill>
                  <a:prstDash val="solid"/>
                  <a:headEnd type="none" w="med" len="med"/>
                  <a:tailEnd type="none" w="med" len="med"/>
                </a:ln>
              </p:spPr>
            </p:sp>
            <p:sp>
              <p:nvSpPr>
                <p:cNvPr id="33844" name="Line 27"/>
                <p:cNvSpPr/>
                <p:nvPr/>
              </p:nvSpPr>
              <p:spPr>
                <a:xfrm rot="-2844185">
                  <a:off x="4835" y="2832"/>
                  <a:ext cx="12" cy="48"/>
                </a:xfrm>
                <a:prstGeom prst="line">
                  <a:avLst/>
                </a:prstGeom>
                <a:ln w="19050" cap="flat" cmpd="sng">
                  <a:solidFill>
                    <a:srgbClr val="1F9D73"/>
                  </a:solidFill>
                  <a:prstDash val="solid"/>
                  <a:headEnd type="none" w="med" len="med"/>
                  <a:tailEnd type="none" w="med" len="med"/>
                </a:ln>
              </p:spPr>
            </p:sp>
            <p:sp>
              <p:nvSpPr>
                <p:cNvPr id="33845" name="Line 28"/>
                <p:cNvSpPr/>
                <p:nvPr/>
              </p:nvSpPr>
              <p:spPr>
                <a:xfrm rot="-4047892">
                  <a:off x="4907" y="2568"/>
                  <a:ext cx="12" cy="48"/>
                </a:xfrm>
                <a:prstGeom prst="line">
                  <a:avLst/>
                </a:prstGeom>
                <a:ln w="19050" cap="flat" cmpd="sng">
                  <a:solidFill>
                    <a:srgbClr val="1F9D73"/>
                  </a:solidFill>
                  <a:prstDash val="solid"/>
                  <a:headEnd type="none" w="med" len="med"/>
                  <a:tailEnd type="none" w="med" len="med"/>
                </a:ln>
              </p:spPr>
            </p:sp>
            <p:sp>
              <p:nvSpPr>
                <p:cNvPr id="33846" name="Line 29"/>
                <p:cNvSpPr/>
                <p:nvPr/>
              </p:nvSpPr>
              <p:spPr>
                <a:xfrm rot="414673">
                  <a:off x="3599" y="3852"/>
                  <a:ext cx="12" cy="48"/>
                </a:xfrm>
                <a:prstGeom prst="line">
                  <a:avLst/>
                </a:prstGeom>
                <a:ln w="19050" cap="flat" cmpd="sng">
                  <a:solidFill>
                    <a:srgbClr val="1F9D73"/>
                  </a:solidFill>
                  <a:prstDash val="solid"/>
                  <a:headEnd type="none" w="med" len="med"/>
                  <a:tailEnd type="none" w="med" len="med"/>
                </a:ln>
              </p:spPr>
            </p:sp>
            <p:sp>
              <p:nvSpPr>
                <p:cNvPr id="33847" name="Line 30"/>
                <p:cNvSpPr/>
                <p:nvPr/>
              </p:nvSpPr>
              <p:spPr>
                <a:xfrm rot="-5400000">
                  <a:off x="1805" y="2574"/>
                  <a:ext cx="12" cy="48"/>
                </a:xfrm>
                <a:prstGeom prst="line">
                  <a:avLst/>
                </a:prstGeom>
                <a:ln w="19050" cap="flat" cmpd="sng">
                  <a:solidFill>
                    <a:srgbClr val="1F9D73"/>
                  </a:solidFill>
                  <a:prstDash val="solid"/>
                  <a:headEnd type="none" w="med" len="med"/>
                  <a:tailEnd type="none" w="med" len="med"/>
                </a:ln>
              </p:spPr>
            </p:sp>
            <p:sp>
              <p:nvSpPr>
                <p:cNvPr id="33848" name="Line 31"/>
                <p:cNvSpPr/>
                <p:nvPr/>
              </p:nvSpPr>
              <p:spPr>
                <a:xfrm rot="-6151729">
                  <a:off x="1865" y="2826"/>
                  <a:ext cx="12" cy="48"/>
                </a:xfrm>
                <a:prstGeom prst="line">
                  <a:avLst/>
                </a:prstGeom>
                <a:ln w="19050" cap="flat" cmpd="sng">
                  <a:solidFill>
                    <a:srgbClr val="1F9D73"/>
                  </a:solidFill>
                  <a:prstDash val="solid"/>
                  <a:headEnd type="none" w="med" len="med"/>
                  <a:tailEnd type="none" w="med" len="med"/>
                </a:ln>
              </p:spPr>
            </p:sp>
            <p:sp>
              <p:nvSpPr>
                <p:cNvPr id="33849" name="Line 32"/>
                <p:cNvSpPr/>
                <p:nvPr/>
              </p:nvSpPr>
              <p:spPr>
                <a:xfrm rot="-6855235">
                  <a:off x="1973" y="3078"/>
                  <a:ext cx="12" cy="48"/>
                </a:xfrm>
                <a:prstGeom prst="line">
                  <a:avLst/>
                </a:prstGeom>
                <a:ln w="19050" cap="flat" cmpd="sng">
                  <a:solidFill>
                    <a:srgbClr val="1F9D73"/>
                  </a:solidFill>
                  <a:prstDash val="solid"/>
                  <a:headEnd type="none" w="med" len="med"/>
                  <a:tailEnd type="none" w="med" len="med"/>
                </a:ln>
              </p:spPr>
            </p:sp>
            <p:sp>
              <p:nvSpPr>
                <p:cNvPr id="33850" name="Line 33"/>
                <p:cNvSpPr/>
                <p:nvPr/>
              </p:nvSpPr>
              <p:spPr>
                <a:xfrm rot="-6887514">
                  <a:off x="2117" y="3294"/>
                  <a:ext cx="12" cy="48"/>
                </a:xfrm>
                <a:prstGeom prst="line">
                  <a:avLst/>
                </a:prstGeom>
                <a:ln w="19050" cap="flat" cmpd="sng">
                  <a:solidFill>
                    <a:srgbClr val="1F9D73"/>
                  </a:solidFill>
                  <a:prstDash val="solid"/>
                  <a:headEnd type="none" w="med" len="med"/>
                  <a:tailEnd type="none" w="med" len="med"/>
                </a:ln>
              </p:spPr>
            </p:sp>
            <p:sp>
              <p:nvSpPr>
                <p:cNvPr id="33851" name="Line 34"/>
                <p:cNvSpPr/>
                <p:nvPr/>
              </p:nvSpPr>
              <p:spPr>
                <a:xfrm rot="-7364590">
                  <a:off x="2321" y="3498"/>
                  <a:ext cx="12" cy="48"/>
                </a:xfrm>
                <a:prstGeom prst="line">
                  <a:avLst/>
                </a:prstGeom>
                <a:ln w="19050" cap="flat" cmpd="sng">
                  <a:solidFill>
                    <a:srgbClr val="1F9D73"/>
                  </a:solidFill>
                  <a:prstDash val="solid"/>
                  <a:headEnd type="none" w="med" len="med"/>
                  <a:tailEnd type="none" w="med" len="med"/>
                </a:ln>
              </p:spPr>
            </p:sp>
            <p:sp>
              <p:nvSpPr>
                <p:cNvPr id="33852" name="Line 35"/>
                <p:cNvSpPr/>
                <p:nvPr/>
              </p:nvSpPr>
              <p:spPr>
                <a:xfrm rot="-8297787">
                  <a:off x="2549" y="3654"/>
                  <a:ext cx="12" cy="48"/>
                </a:xfrm>
                <a:prstGeom prst="line">
                  <a:avLst/>
                </a:prstGeom>
                <a:ln w="19050" cap="flat" cmpd="sng">
                  <a:solidFill>
                    <a:srgbClr val="1F9D73"/>
                  </a:solidFill>
                  <a:prstDash val="solid"/>
                  <a:headEnd type="none" w="med" len="med"/>
                  <a:tailEnd type="none" w="med" len="med"/>
                </a:ln>
              </p:spPr>
            </p:sp>
            <p:sp>
              <p:nvSpPr>
                <p:cNvPr id="33853" name="Line 36"/>
                <p:cNvSpPr/>
                <p:nvPr/>
              </p:nvSpPr>
              <p:spPr>
                <a:xfrm rot="-9060014">
                  <a:off x="2777" y="3762"/>
                  <a:ext cx="12" cy="48"/>
                </a:xfrm>
                <a:prstGeom prst="line">
                  <a:avLst/>
                </a:prstGeom>
                <a:ln w="19050" cap="flat" cmpd="sng">
                  <a:solidFill>
                    <a:srgbClr val="1F9D73"/>
                  </a:solidFill>
                  <a:prstDash val="solid"/>
                  <a:headEnd type="none" w="med" len="med"/>
                  <a:tailEnd type="none" w="med" len="med"/>
                </a:ln>
              </p:spPr>
            </p:sp>
            <p:sp>
              <p:nvSpPr>
                <p:cNvPr id="33854" name="Line 37"/>
                <p:cNvSpPr/>
                <p:nvPr/>
              </p:nvSpPr>
              <p:spPr>
                <a:xfrm rot="-9304423">
                  <a:off x="3065" y="3852"/>
                  <a:ext cx="12" cy="48"/>
                </a:xfrm>
                <a:prstGeom prst="line">
                  <a:avLst/>
                </a:prstGeom>
                <a:ln w="19050" cap="flat" cmpd="sng">
                  <a:solidFill>
                    <a:srgbClr val="1F9D73"/>
                  </a:solidFill>
                  <a:prstDash val="solid"/>
                  <a:headEnd type="none" w="med" len="med"/>
                  <a:tailEnd type="none" w="med" len="med"/>
                </a:ln>
              </p:spPr>
            </p:sp>
            <p:sp>
              <p:nvSpPr>
                <p:cNvPr id="33855" name="Line 38"/>
                <p:cNvSpPr/>
                <p:nvPr/>
              </p:nvSpPr>
              <p:spPr>
                <a:xfrm rot="-5400000">
                  <a:off x="4901" y="2046"/>
                  <a:ext cx="12" cy="48"/>
                </a:xfrm>
                <a:prstGeom prst="line">
                  <a:avLst/>
                </a:prstGeom>
                <a:ln w="19050" cap="flat" cmpd="sng">
                  <a:solidFill>
                    <a:srgbClr val="1F9D73"/>
                  </a:solidFill>
                  <a:prstDash val="solid"/>
                  <a:headEnd type="none" w="med" len="med"/>
                  <a:tailEnd type="none" w="med" len="med"/>
                </a:ln>
              </p:spPr>
            </p:sp>
            <p:sp>
              <p:nvSpPr>
                <p:cNvPr id="33856" name="Line 39"/>
                <p:cNvSpPr/>
                <p:nvPr/>
              </p:nvSpPr>
              <p:spPr>
                <a:xfrm rot="-4153050">
                  <a:off x="4937" y="2322"/>
                  <a:ext cx="12" cy="48"/>
                </a:xfrm>
                <a:prstGeom prst="line">
                  <a:avLst/>
                </a:prstGeom>
                <a:ln w="19050" cap="flat" cmpd="sng">
                  <a:solidFill>
                    <a:srgbClr val="1F9D73"/>
                  </a:solidFill>
                  <a:prstDash val="solid"/>
                  <a:headEnd type="none" w="med" len="med"/>
                  <a:tailEnd type="none" w="med" len="med"/>
                </a:ln>
              </p:spPr>
            </p:sp>
            <p:sp>
              <p:nvSpPr>
                <p:cNvPr id="33857" name="Line 40"/>
                <p:cNvSpPr/>
                <p:nvPr/>
              </p:nvSpPr>
              <p:spPr>
                <a:xfrm rot="-5840063">
                  <a:off x="4829" y="1770"/>
                  <a:ext cx="12" cy="48"/>
                </a:xfrm>
                <a:prstGeom prst="line">
                  <a:avLst/>
                </a:prstGeom>
                <a:ln w="19050" cap="flat" cmpd="sng">
                  <a:solidFill>
                    <a:srgbClr val="1F9D73"/>
                  </a:solidFill>
                  <a:prstDash val="solid"/>
                  <a:headEnd type="none" w="med" len="med"/>
                  <a:tailEnd type="none" w="med" len="med"/>
                </a:ln>
              </p:spPr>
            </p:sp>
            <p:sp>
              <p:nvSpPr>
                <p:cNvPr id="33858" name="Line 41"/>
                <p:cNvSpPr/>
                <p:nvPr/>
              </p:nvSpPr>
              <p:spPr>
                <a:xfrm rot="-6578556">
                  <a:off x="4709" y="1518"/>
                  <a:ext cx="12" cy="48"/>
                </a:xfrm>
                <a:prstGeom prst="line">
                  <a:avLst/>
                </a:prstGeom>
                <a:ln w="19050" cap="flat" cmpd="sng">
                  <a:solidFill>
                    <a:srgbClr val="1F9D73"/>
                  </a:solidFill>
                  <a:prstDash val="solid"/>
                  <a:headEnd type="none" w="med" len="med"/>
                  <a:tailEnd type="none" w="med" len="med"/>
                </a:ln>
              </p:spPr>
            </p:sp>
            <p:sp>
              <p:nvSpPr>
                <p:cNvPr id="33859" name="Line 42"/>
                <p:cNvSpPr/>
                <p:nvPr/>
              </p:nvSpPr>
              <p:spPr>
                <a:xfrm rot="-7363083">
                  <a:off x="4565" y="1290"/>
                  <a:ext cx="12" cy="48"/>
                </a:xfrm>
                <a:prstGeom prst="line">
                  <a:avLst/>
                </a:prstGeom>
                <a:ln w="19050" cap="flat" cmpd="sng">
                  <a:solidFill>
                    <a:srgbClr val="1F9D73"/>
                  </a:solidFill>
                  <a:prstDash val="solid"/>
                  <a:headEnd type="none" w="med" len="med"/>
                  <a:tailEnd type="none" w="med" len="med"/>
                </a:ln>
              </p:spPr>
            </p:sp>
            <p:sp>
              <p:nvSpPr>
                <p:cNvPr id="33860" name="Line 43"/>
                <p:cNvSpPr/>
                <p:nvPr/>
              </p:nvSpPr>
              <p:spPr>
                <a:xfrm rot="-7420441">
                  <a:off x="4361" y="1098"/>
                  <a:ext cx="12" cy="48"/>
                </a:xfrm>
                <a:prstGeom prst="line">
                  <a:avLst/>
                </a:prstGeom>
                <a:ln w="19050" cap="flat" cmpd="sng">
                  <a:solidFill>
                    <a:srgbClr val="1F9D73"/>
                  </a:solidFill>
                  <a:prstDash val="solid"/>
                  <a:headEnd type="none" w="med" len="med"/>
                  <a:tailEnd type="none" w="med" len="med"/>
                </a:ln>
              </p:spPr>
            </p:sp>
            <p:sp>
              <p:nvSpPr>
                <p:cNvPr id="33861" name="Line 44"/>
                <p:cNvSpPr/>
                <p:nvPr/>
              </p:nvSpPr>
              <p:spPr>
                <a:xfrm rot="-8426477">
                  <a:off x="4133" y="942"/>
                  <a:ext cx="12" cy="48"/>
                </a:xfrm>
                <a:prstGeom prst="line">
                  <a:avLst/>
                </a:prstGeom>
                <a:ln w="19050" cap="flat" cmpd="sng">
                  <a:solidFill>
                    <a:srgbClr val="1F9D73"/>
                  </a:solidFill>
                  <a:prstDash val="solid"/>
                  <a:headEnd type="none" w="med" len="med"/>
                  <a:tailEnd type="none" w="med" len="med"/>
                </a:ln>
              </p:spPr>
            </p:sp>
            <p:sp>
              <p:nvSpPr>
                <p:cNvPr id="33862" name="Line 45"/>
                <p:cNvSpPr/>
                <p:nvPr/>
              </p:nvSpPr>
              <p:spPr>
                <a:xfrm rot="-9064603">
                  <a:off x="3911" y="822"/>
                  <a:ext cx="12" cy="48"/>
                </a:xfrm>
                <a:prstGeom prst="line">
                  <a:avLst/>
                </a:prstGeom>
                <a:ln w="19050" cap="flat" cmpd="sng">
                  <a:solidFill>
                    <a:srgbClr val="1F9D73"/>
                  </a:solidFill>
                  <a:prstDash val="solid"/>
                  <a:headEnd type="none" w="med" len="med"/>
                  <a:tailEnd type="none" w="med" len="med"/>
                </a:ln>
              </p:spPr>
            </p:sp>
            <p:sp>
              <p:nvSpPr>
                <p:cNvPr id="33863" name="Line 46"/>
                <p:cNvSpPr/>
                <p:nvPr/>
              </p:nvSpPr>
              <p:spPr>
                <a:xfrm rot="-9999666">
                  <a:off x="3639" y="762"/>
                  <a:ext cx="12" cy="48"/>
                </a:xfrm>
                <a:prstGeom prst="line">
                  <a:avLst/>
                </a:prstGeom>
                <a:ln w="19050" cap="flat" cmpd="sng">
                  <a:solidFill>
                    <a:srgbClr val="1F9D73"/>
                  </a:solidFill>
                  <a:prstDash val="solid"/>
                  <a:headEnd type="none" w="med" len="med"/>
                  <a:tailEnd type="none" w="med" len="med"/>
                </a:ln>
              </p:spPr>
            </p:sp>
            <p:sp>
              <p:nvSpPr>
                <p:cNvPr id="33864" name="Line 47"/>
                <p:cNvSpPr/>
                <p:nvPr/>
              </p:nvSpPr>
              <p:spPr>
                <a:xfrm rot="-4153050">
                  <a:off x="1769" y="2322"/>
                  <a:ext cx="12" cy="48"/>
                </a:xfrm>
                <a:prstGeom prst="line">
                  <a:avLst/>
                </a:prstGeom>
                <a:ln w="19050" cap="flat" cmpd="sng">
                  <a:solidFill>
                    <a:srgbClr val="1F9D73"/>
                  </a:solidFill>
                  <a:prstDash val="solid"/>
                  <a:headEnd type="none" w="med" len="med"/>
                  <a:tailEnd type="none" w="med" len="med"/>
                </a:ln>
              </p:spPr>
            </p:sp>
            <p:sp>
              <p:nvSpPr>
                <p:cNvPr id="33865" name="Line 48"/>
                <p:cNvSpPr/>
                <p:nvPr/>
              </p:nvSpPr>
              <p:spPr>
                <a:xfrm rot="414673">
                  <a:off x="3371" y="3888"/>
                  <a:ext cx="12" cy="48"/>
                </a:xfrm>
                <a:prstGeom prst="line">
                  <a:avLst/>
                </a:prstGeom>
                <a:ln w="19050" cap="flat" cmpd="sng">
                  <a:solidFill>
                    <a:srgbClr val="1F9D73"/>
                  </a:solidFill>
                  <a:prstDash val="solid"/>
                  <a:headEnd type="none" w="med" len="med"/>
                  <a:tailEnd type="none" w="med" len="med"/>
                </a:ln>
              </p:spPr>
            </p:sp>
            <p:sp>
              <p:nvSpPr>
                <p:cNvPr id="33866" name="Line 49"/>
                <p:cNvSpPr/>
                <p:nvPr/>
              </p:nvSpPr>
              <p:spPr>
                <a:xfrm rot="-9225894">
                  <a:off x="3367" y="732"/>
                  <a:ext cx="12" cy="48"/>
                </a:xfrm>
                <a:prstGeom prst="line">
                  <a:avLst/>
                </a:prstGeom>
                <a:ln w="19050" cap="flat" cmpd="sng">
                  <a:solidFill>
                    <a:srgbClr val="1F9D73"/>
                  </a:solidFill>
                  <a:prstDash val="solid"/>
                  <a:headEnd type="none" w="med" len="med"/>
                  <a:tailEnd type="none" w="med" len="med"/>
                </a:ln>
              </p:spPr>
            </p:sp>
            <p:sp>
              <p:nvSpPr>
                <p:cNvPr id="33867" name="Rectangle 50"/>
                <p:cNvSpPr/>
                <p:nvPr/>
              </p:nvSpPr>
              <p:spPr>
                <a:xfrm>
                  <a:off x="2955"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33868" name="Rectangle 51"/>
                <p:cNvSpPr/>
                <p:nvPr/>
              </p:nvSpPr>
              <p:spPr>
                <a:xfrm>
                  <a:off x="2687" y="8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33869" name="Rectangle 52"/>
                <p:cNvSpPr/>
                <p:nvPr/>
              </p:nvSpPr>
              <p:spPr>
                <a:xfrm>
                  <a:off x="2483" y="9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33870" name="Rectangle 53"/>
                <p:cNvSpPr/>
                <p:nvPr/>
              </p:nvSpPr>
              <p:spPr>
                <a:xfrm>
                  <a:off x="229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33871" name="Rectangle 54"/>
                <p:cNvSpPr/>
                <p:nvPr/>
              </p:nvSpPr>
              <p:spPr>
                <a:xfrm>
                  <a:off x="2123"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33872" name="Rectangle 55"/>
                <p:cNvSpPr/>
                <p:nvPr/>
              </p:nvSpPr>
              <p:spPr>
                <a:xfrm>
                  <a:off x="1967"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33873" name="Rectangle 56"/>
                <p:cNvSpPr/>
                <p:nvPr/>
              </p:nvSpPr>
              <p:spPr>
                <a:xfrm>
                  <a:off x="1859" y="171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33874" name="Rectangle 57"/>
                <p:cNvSpPr/>
                <p:nvPr/>
              </p:nvSpPr>
              <p:spPr>
                <a:xfrm>
                  <a:off x="1799" y="19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33875" name="Rectangle 58"/>
                <p:cNvSpPr/>
                <p:nvPr/>
              </p:nvSpPr>
              <p:spPr>
                <a:xfrm>
                  <a:off x="1751"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33876" name="Rectangle 59"/>
                <p:cNvSpPr/>
                <p:nvPr/>
              </p:nvSpPr>
              <p:spPr>
                <a:xfrm>
                  <a:off x="3227" y="70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33877" name="Rectangle 60"/>
                <p:cNvSpPr/>
                <p:nvPr/>
              </p:nvSpPr>
              <p:spPr>
                <a:xfrm>
                  <a:off x="4667" y="22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90</a:t>
                  </a:r>
                </a:p>
              </p:txBody>
            </p:sp>
            <p:sp>
              <p:nvSpPr>
                <p:cNvPr id="33878" name="Rectangle 61"/>
                <p:cNvSpPr/>
                <p:nvPr/>
              </p:nvSpPr>
              <p:spPr>
                <a:xfrm>
                  <a:off x="1787" y="24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33879" name="Rectangle 62"/>
                <p:cNvSpPr/>
                <p:nvPr/>
              </p:nvSpPr>
              <p:spPr>
                <a:xfrm>
                  <a:off x="1847" y="266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33880" name="Rectangle 63"/>
                <p:cNvSpPr/>
                <p:nvPr/>
              </p:nvSpPr>
              <p:spPr>
                <a:xfrm>
                  <a:off x="1943" y="289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33881" name="Rectangle 64"/>
                <p:cNvSpPr/>
                <p:nvPr/>
              </p:nvSpPr>
              <p:spPr>
                <a:xfrm>
                  <a:off x="2075" y="310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33882" name="Rectangle 65"/>
                <p:cNvSpPr/>
                <p:nvPr/>
              </p:nvSpPr>
              <p:spPr>
                <a:xfrm>
                  <a:off x="2267" y="330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33883" name="Rectangle 66"/>
                <p:cNvSpPr/>
                <p:nvPr/>
              </p:nvSpPr>
              <p:spPr>
                <a:xfrm>
                  <a:off x="2495" y="344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33884" name="Rectangle 67"/>
                <p:cNvSpPr/>
                <p:nvPr/>
              </p:nvSpPr>
              <p:spPr>
                <a:xfrm>
                  <a:off x="2711" y="35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33885" name="Rectangle 68"/>
                <p:cNvSpPr/>
                <p:nvPr/>
              </p:nvSpPr>
              <p:spPr>
                <a:xfrm>
                  <a:off x="2951" y="363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33886" name="Rectangle 69"/>
                <p:cNvSpPr/>
                <p:nvPr/>
              </p:nvSpPr>
              <p:spPr>
                <a:xfrm>
                  <a:off x="3227" y="366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0</a:t>
                  </a:r>
                </a:p>
              </p:txBody>
            </p:sp>
            <p:sp>
              <p:nvSpPr>
                <p:cNvPr id="33887" name="Rectangle 70"/>
                <p:cNvSpPr/>
                <p:nvPr/>
              </p:nvSpPr>
              <p:spPr>
                <a:xfrm>
                  <a:off x="3470" y="75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33888" name="Rectangle 71"/>
                <p:cNvSpPr/>
                <p:nvPr/>
              </p:nvSpPr>
              <p:spPr>
                <a:xfrm>
                  <a:off x="3742" y="829"/>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33889" name="Rectangle 72"/>
                <p:cNvSpPr/>
                <p:nvPr/>
              </p:nvSpPr>
              <p:spPr>
                <a:xfrm>
                  <a:off x="3959" y="91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33890" name="Rectangle 73"/>
                <p:cNvSpPr/>
                <p:nvPr/>
              </p:nvSpPr>
              <p:spPr>
                <a:xfrm>
                  <a:off x="4151" y="108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33891" name="Rectangle 74"/>
                <p:cNvSpPr/>
                <p:nvPr/>
              </p:nvSpPr>
              <p:spPr>
                <a:xfrm>
                  <a:off x="4295" y="12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33892" name="Rectangle 75"/>
                <p:cNvSpPr/>
                <p:nvPr/>
              </p:nvSpPr>
              <p:spPr>
                <a:xfrm>
                  <a:off x="4463" y="14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33893" name="Rectangle 76"/>
                <p:cNvSpPr/>
                <p:nvPr/>
              </p:nvSpPr>
              <p:spPr>
                <a:xfrm>
                  <a:off x="4571" y="172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33894" name="Rectangle 77"/>
                <p:cNvSpPr/>
                <p:nvPr/>
              </p:nvSpPr>
              <p:spPr>
                <a:xfrm>
                  <a:off x="4631" y="19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33895" name="Rectangle 78"/>
                <p:cNvSpPr/>
                <p:nvPr/>
              </p:nvSpPr>
              <p:spPr>
                <a:xfrm>
                  <a:off x="4643" y="24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80</a:t>
                  </a:r>
                </a:p>
              </p:txBody>
            </p:sp>
            <p:sp>
              <p:nvSpPr>
                <p:cNvPr id="33896" name="Rectangle 79"/>
                <p:cNvSpPr/>
                <p:nvPr/>
              </p:nvSpPr>
              <p:spPr>
                <a:xfrm>
                  <a:off x="4583" y="2652"/>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70</a:t>
                  </a:r>
                </a:p>
              </p:txBody>
            </p:sp>
            <p:sp>
              <p:nvSpPr>
                <p:cNvPr id="33897" name="Rectangle 80"/>
                <p:cNvSpPr/>
                <p:nvPr/>
              </p:nvSpPr>
              <p:spPr>
                <a:xfrm>
                  <a:off x="4463" y="290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60</a:t>
                  </a:r>
                </a:p>
              </p:txBody>
            </p:sp>
            <p:sp>
              <p:nvSpPr>
                <p:cNvPr id="33898" name="Rectangle 81"/>
                <p:cNvSpPr/>
                <p:nvPr/>
              </p:nvSpPr>
              <p:spPr>
                <a:xfrm>
                  <a:off x="4331" y="3120"/>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50</a:t>
                  </a:r>
                </a:p>
              </p:txBody>
            </p:sp>
            <p:sp>
              <p:nvSpPr>
                <p:cNvPr id="33899" name="Rectangle 82"/>
                <p:cNvSpPr/>
                <p:nvPr/>
              </p:nvSpPr>
              <p:spPr>
                <a:xfrm>
                  <a:off x="4115" y="3324"/>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40</a:t>
                  </a:r>
                </a:p>
              </p:txBody>
            </p:sp>
            <p:sp>
              <p:nvSpPr>
                <p:cNvPr id="33900" name="Rectangle 83"/>
                <p:cNvSpPr/>
                <p:nvPr/>
              </p:nvSpPr>
              <p:spPr>
                <a:xfrm>
                  <a:off x="3899" y="345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30</a:t>
                  </a:r>
                </a:p>
              </p:txBody>
            </p:sp>
            <p:sp>
              <p:nvSpPr>
                <p:cNvPr id="33901" name="Rectangle 84"/>
                <p:cNvSpPr/>
                <p:nvPr/>
              </p:nvSpPr>
              <p:spPr>
                <a:xfrm>
                  <a:off x="3695" y="3576"/>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20</a:t>
                  </a:r>
                </a:p>
              </p:txBody>
            </p:sp>
            <p:sp>
              <p:nvSpPr>
                <p:cNvPr id="33902" name="Rectangle 85"/>
                <p:cNvSpPr/>
                <p:nvPr/>
              </p:nvSpPr>
              <p:spPr>
                <a:xfrm>
                  <a:off x="3455" y="3648"/>
                  <a:ext cx="288" cy="288"/>
                </a:xfrm>
                <a:prstGeom prst="rect">
                  <a:avLst/>
                </a:prstGeom>
                <a:noFill/>
                <a:ln w="9525">
                  <a:noFill/>
                </a:ln>
              </p:spPr>
              <p:txBody>
                <a:bodyPr wrap="none" anchor="ctr" anchorCtr="0"/>
                <a:lstStyle/>
                <a:p>
                  <a:pPr algn="ctr" eaLnBrk="1" hangingPunct="1"/>
                  <a:r>
                    <a:rPr lang="en-US" altLang="en-US" sz="2000" dirty="0">
                      <a:solidFill>
                        <a:srgbClr val="1F9D73"/>
                      </a:solidFill>
                      <a:latin typeface="Arial" panose="020B0604020202020204" pitchFamily="34" charset="0"/>
                    </a:rPr>
                    <a:t>10</a:t>
                  </a:r>
                </a:p>
              </p:txBody>
            </p:sp>
            <p:sp>
              <p:nvSpPr>
                <p:cNvPr id="33903" name="Line 86"/>
                <p:cNvSpPr/>
                <p:nvPr/>
              </p:nvSpPr>
              <p:spPr>
                <a:xfrm>
                  <a:off x="3379" y="709"/>
                  <a:ext cx="0" cy="3220"/>
                </a:xfrm>
                <a:prstGeom prst="line">
                  <a:avLst/>
                </a:prstGeom>
                <a:ln w="38100" cap="flat" cmpd="sng">
                  <a:solidFill>
                    <a:srgbClr val="0000CC"/>
                  </a:solidFill>
                  <a:prstDash val="solid"/>
                  <a:headEnd type="none" w="med" len="med"/>
                  <a:tailEnd type="none" w="med" len="med"/>
                </a:ln>
              </p:spPr>
            </p:sp>
            <p:sp>
              <p:nvSpPr>
                <p:cNvPr id="33904" name="Line 87"/>
                <p:cNvSpPr/>
                <p:nvPr/>
              </p:nvSpPr>
              <p:spPr>
                <a:xfrm flipV="1">
                  <a:off x="1752" y="2321"/>
                  <a:ext cx="3179" cy="10"/>
                </a:xfrm>
                <a:prstGeom prst="line">
                  <a:avLst/>
                </a:prstGeom>
                <a:ln w="38100" cap="flat" cmpd="sng">
                  <a:solidFill>
                    <a:srgbClr val="0000CC"/>
                  </a:solidFill>
                  <a:prstDash val="solid"/>
                  <a:headEnd type="none" w="med" len="med"/>
                  <a:tailEnd type="none" w="med" len="med"/>
                </a:ln>
              </p:spPr>
            </p:sp>
          </p:grpSp>
          <p:cxnSp>
            <p:nvCxnSpPr>
              <p:cNvPr id="104" name="Straight Connector 103"/>
              <p:cNvCxnSpPr/>
              <p:nvPr/>
            </p:nvCxnSpPr>
            <p:spPr bwMode="auto">
              <a:xfrm>
                <a:off x="9066631" y="1339589"/>
                <a:ext cx="0" cy="263735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3822" name="Oval 98"/>
              <p:cNvSpPr>
                <a:spLocks noTextEdit="1"/>
              </p:cNvSpPr>
              <p:nvPr/>
            </p:nvSpPr>
            <p:spPr>
              <a:xfrm>
                <a:off x="10049898" y="1201530"/>
                <a:ext cx="152400" cy="457200"/>
              </a:xfrm>
              <a:prstGeom prst="rect">
                <a:avLst/>
              </a:prstGeom>
            </p:spPr>
            <p:txBody>
              <a:bodyPr wrap="none" fromWordArt="1">
                <a:prstTxWarp prst="textPlain">
                  <a:avLst>
                    <a:gd name="adj" fmla="val 50000"/>
                  </a:avLst>
                </a:prstTxWarp>
                <a:normAutofit/>
              </a:bodyPr>
              <a:lstStyle/>
              <a:p>
                <a:pPr algn="ctr"/>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grpSp>
            <p:nvGrpSpPr>
              <p:cNvPr id="33823" name="Group 150"/>
              <p:cNvGrpSpPr/>
              <p:nvPr/>
            </p:nvGrpSpPr>
            <p:grpSpPr>
              <a:xfrm>
                <a:off x="9068249" y="3903035"/>
                <a:ext cx="588192" cy="2848544"/>
                <a:chOff x="3055618" y="267609"/>
                <a:chExt cx="1258485" cy="3604195"/>
              </a:xfrm>
            </p:grpSpPr>
            <p:cxnSp>
              <p:nvCxnSpPr>
                <p:cNvPr id="109" name="Straight Connector 108"/>
                <p:cNvCxnSpPr/>
                <p:nvPr/>
              </p:nvCxnSpPr>
              <p:spPr>
                <a:xfrm>
                  <a:off x="3057733" y="266641"/>
                  <a:ext cx="27889" cy="360431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011477" y="2361476"/>
                  <a:ext cx="301182" cy="760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824" name="TextBox 112"/>
              <p:cNvSpPr txBox="1"/>
              <p:nvPr/>
            </p:nvSpPr>
            <p:spPr>
              <a:xfrm>
                <a:off x="8414491" y="1108851"/>
                <a:ext cx="455612" cy="600310"/>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S</a:t>
                </a:r>
              </a:p>
            </p:txBody>
          </p:sp>
          <p:sp>
            <p:nvSpPr>
              <p:cNvPr id="33825" name="TextBox 113"/>
              <p:cNvSpPr txBox="1"/>
              <p:nvPr/>
            </p:nvSpPr>
            <p:spPr>
              <a:xfrm>
                <a:off x="9126798" y="6161863"/>
                <a:ext cx="455612" cy="600310"/>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K</a:t>
                </a:r>
              </a:p>
            </p:txBody>
          </p:sp>
          <p:sp>
            <p:nvSpPr>
              <p:cNvPr id="33826" name="TextBox 115"/>
              <p:cNvSpPr txBox="1"/>
              <p:nvPr/>
            </p:nvSpPr>
            <p:spPr>
              <a:xfrm>
                <a:off x="9126381" y="2741171"/>
                <a:ext cx="1599684" cy="600310"/>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i=0</a:t>
                </a:r>
                <a:r>
                  <a:rPr lang="en-US" altLang="en-US" sz="2800" baseline="30000" dirty="0">
                    <a:solidFill>
                      <a:srgbClr val="FF0000"/>
                    </a:solidFill>
                    <a:latin typeface="Times New Roman" panose="02020603050405020304" pitchFamily="18" charset="0"/>
                  </a:rPr>
                  <a:t>o</a:t>
                </a:r>
                <a:endParaRPr lang="en-US" altLang="en-US" sz="2800" dirty="0">
                  <a:solidFill>
                    <a:srgbClr val="FF0000"/>
                  </a:solidFill>
                  <a:latin typeface="Times New Roman" panose="02020603050405020304" pitchFamily="18" charset="0"/>
                </a:endParaRPr>
              </a:p>
            </p:txBody>
          </p:sp>
          <p:sp>
            <p:nvSpPr>
              <p:cNvPr id="33827" name="TextBox 136"/>
              <p:cNvSpPr txBox="1"/>
              <p:nvPr/>
            </p:nvSpPr>
            <p:spPr>
              <a:xfrm>
                <a:off x="9181629" y="4524459"/>
                <a:ext cx="1544437" cy="564998"/>
              </a:xfrm>
              <a:prstGeom prst="rect">
                <a:avLst/>
              </a:prstGeom>
              <a:noFill/>
              <a:ln w="9525">
                <a:noFill/>
              </a:ln>
            </p:spPr>
            <p:txBody>
              <a:bodyPr>
                <a:spAutoFit/>
              </a:bodyPr>
              <a:lstStyle/>
              <a:p>
                <a:pPr eaLnBrk="1" hangingPunct="1"/>
                <a:r>
                  <a:rPr lang="en-US" altLang="en-US" sz="2600" dirty="0">
                    <a:solidFill>
                      <a:srgbClr val="FF0000"/>
                    </a:solidFill>
                    <a:latin typeface="Times New Roman" panose="02020603050405020304" pitchFamily="18" charset="0"/>
                  </a:rPr>
                  <a:t>r = 0</a:t>
                </a:r>
                <a:r>
                  <a:rPr lang="en-US" altLang="en-US" sz="2600" baseline="30000" dirty="0">
                    <a:solidFill>
                      <a:srgbClr val="FF0000"/>
                    </a:solidFill>
                    <a:latin typeface="Times New Roman" panose="02020603050405020304" pitchFamily="18" charset="0"/>
                  </a:rPr>
                  <a:t>o</a:t>
                </a:r>
                <a:endParaRPr lang="en-US" altLang="en-US" sz="2600" dirty="0">
                  <a:solidFill>
                    <a:srgbClr val="FF0000"/>
                  </a:solidFill>
                  <a:latin typeface="Times New Roman" panose="02020603050405020304" pitchFamily="18" charset="0"/>
                </a:endParaRPr>
              </a:p>
            </p:txBody>
          </p:sp>
        </p:grpSp>
        <p:cxnSp>
          <p:nvCxnSpPr>
            <p:cNvPr id="34832" name="Straight Arrow Connector 34831"/>
            <p:cNvCxnSpPr/>
            <p:nvPr/>
          </p:nvCxnSpPr>
          <p:spPr>
            <a:xfrm>
              <a:off x="9419941" y="2233481"/>
              <a:ext cx="0" cy="6857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9419941" y="4144611"/>
              <a:ext cx="0" cy="6857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3799" name="Rectangle 34833"/>
          <p:cNvSpPr>
            <a:spLocks noTextEdit="1"/>
          </p:cNvSpPr>
          <p:nvPr/>
        </p:nvSpPr>
        <p:spPr>
          <a:xfrm>
            <a:off x="6802438" y="3165475"/>
            <a:ext cx="260350" cy="434975"/>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FF0000"/>
                </a:solidFill>
                <a:prstDash val="solid"/>
                <a:headEnd type="none" w="med" len="med"/>
                <a:tailEnd type="none" w="med" len="med"/>
              </a:ln>
              <a:solidFill>
                <a:srgbClr val="3333FF"/>
              </a:solidFill>
              <a:effectLst>
                <a:outerShdw dist="45791" dir="2021404" algn="ctr" rotWithShape="0">
                  <a:srgbClr val="B2B2B2">
                    <a:alpha val="79999"/>
                  </a:srgbClr>
                </a:outerShdw>
              </a:effectLst>
              <a:latin typeface="+mn-lt"/>
              <a:ea typeface="+mn-lt"/>
            </a:endParaRPr>
          </a:p>
        </p:txBody>
      </p:sp>
      <p:sp>
        <p:nvSpPr>
          <p:cNvPr id="33800" name="Rectangle 2" descr="Water droplets"/>
          <p:cNvSpPr/>
          <p:nvPr/>
        </p:nvSpPr>
        <p:spPr>
          <a:xfrm>
            <a:off x="0" y="-4762"/>
            <a:ext cx="9144000" cy="538162"/>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9"/>
                                        </p:tgtEl>
                                        <p:attrNameLst>
                                          <p:attrName>style.visibility</p:attrName>
                                        </p:attrNameLst>
                                      </p:cBhvr>
                                      <p:to>
                                        <p:strVal val="visible"/>
                                      </p:to>
                                    </p:set>
                                    <p:animEffect transition="in" filter="fade">
                                      <p:cBhvr>
                                        <p:cTn id="22"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2590800" y="17463"/>
            <a:ext cx="4876800" cy="520700"/>
          </a:xfrm>
        </p:spPr>
        <p:txBody>
          <a:bodyPr vert="horz" wrap="square" lIns="91440" tIns="45720" rIns="91440" bIns="45720" anchor="ctr" anchorCtr="0"/>
          <a:lstStyle/>
          <a:p>
            <a:pPr algn="just"/>
            <a:r>
              <a:rPr lang="en-US" altLang="en-US" sz="2800" b="1" dirty="0">
                <a:solidFill>
                  <a:srgbClr val="FF0066"/>
                </a:solidFill>
                <a:latin typeface="Times New Roman" panose="02020603050405020304" pitchFamily="18" charset="0"/>
                <a:cs typeface="Times New Roman" panose="02020603050405020304" pitchFamily="18" charset="0"/>
              </a:rPr>
              <a:t>ÔN TẬP KIẾN THỨC LỚP 7</a:t>
            </a:r>
            <a:endParaRPr lang="en-US" altLang="en-US" sz="2800" b="1" dirty="0">
              <a:solidFill>
                <a:srgbClr val="FF0066"/>
              </a:solidFill>
              <a:latin typeface="Times New Roman" panose="02020603050405020304" pitchFamily="18" charset="0"/>
              <a:ea typeface="Times New Roman" panose="02020603050405020304" pitchFamily="18" charset="0"/>
            </a:endParaRPr>
          </a:p>
        </p:txBody>
      </p:sp>
      <p:sp>
        <p:nvSpPr>
          <p:cNvPr id="3075" name="Rectangle 3"/>
          <p:cNvSpPr>
            <a:spLocks noGrp="1" noChangeArrowheads="1"/>
          </p:cNvSpPr>
          <p:nvPr>
            <p:ph idx="1"/>
          </p:nvPr>
        </p:nvSpPr>
        <p:spPr>
          <a:xfrm>
            <a:off x="2057400" y="838200"/>
            <a:ext cx="6553200" cy="5592763"/>
          </a:xfrm>
        </p:spPr>
        <p:txBody>
          <a:bodyPr vert="horz" lIns="91440" tIns="45720" rIns="91440" bIns="45720" rtlCol="0"/>
          <a:lstStyle/>
          <a:p>
            <a:pPr marL="0" indent="0" algn="just">
              <a:buFontTx/>
              <a:buNone/>
            </a:pPr>
            <a:r>
              <a:rPr lang="en-US" altLang="en-US" sz="2200" b="1" dirty="0">
                <a:solidFill>
                  <a:schemeClr val="bg1"/>
                </a:solidFill>
                <a:latin typeface="Times New Roman" panose="02020603050405020304" pitchFamily="18" charset="0"/>
                <a:cs typeface="Times New Roman" panose="02020603050405020304" pitchFamily="18" charset="0"/>
              </a:rPr>
              <a:t>1. Ta nhận biết được ánh sáng khi n</a:t>
            </a:r>
            <a:r>
              <a:rPr lang="en-US" altLang="en-US" sz="2200" b="1" dirty="0">
                <a:solidFill>
                  <a:schemeClr val="bg1"/>
                </a:solidFill>
                <a:latin typeface="Times New Roman" panose="02020603050405020304" pitchFamily="18" charset="0"/>
                <a:ea typeface="Times New Roman" panose="02020603050405020304" pitchFamily="18" charset="0"/>
              </a:rPr>
              <a:t>à</a:t>
            </a:r>
            <a:r>
              <a:rPr lang="en-US" altLang="en-US" sz="2200" b="1" dirty="0">
                <a:solidFill>
                  <a:schemeClr val="bg1"/>
                </a:solidFill>
                <a:latin typeface="Times New Roman" panose="02020603050405020304" pitchFamily="18" charset="0"/>
                <a:cs typeface="Times New Roman" panose="02020603050405020304" pitchFamily="18" charset="0"/>
              </a:rPr>
              <a:t>o </a:t>
            </a:r>
            <a:r>
              <a:rPr lang="vi-VN" altLang="en-US" sz="2200" b="1" dirty="0">
                <a:solidFill>
                  <a:schemeClr val="bg1"/>
                </a:solidFill>
                <a:latin typeface="Times New Roman" panose="02020603050405020304" pitchFamily="18" charset="0"/>
                <a:cs typeface="Times New Roman" panose="02020603050405020304" pitchFamily="18" charset="0"/>
              </a:rPr>
              <a:t>?</a:t>
            </a:r>
          </a:p>
          <a:p>
            <a:pPr marL="0" indent="0" algn="just">
              <a:buFont typeface="Wingdings 3" panose="05040102010807070707" pitchFamily="18" charset="2"/>
              <a:buChar char=""/>
            </a:pPr>
            <a:r>
              <a:rPr lang="en-US" altLang="en-US" sz="2200" i="1" dirty="0">
                <a:solidFill>
                  <a:schemeClr val="bg1"/>
                </a:solidFill>
                <a:latin typeface="Times New Roman" panose="02020603050405020304" pitchFamily="18" charset="0"/>
                <a:cs typeface="Times New Roman" panose="02020603050405020304" pitchFamily="18" charset="0"/>
              </a:rPr>
              <a:t>Ta nhận biết được ánh sáng khi có ánh sáng truyền v</a:t>
            </a:r>
            <a:r>
              <a:rPr lang="en-US" altLang="en-US" sz="2200" i="1" dirty="0">
                <a:solidFill>
                  <a:schemeClr val="bg1"/>
                </a:solidFill>
                <a:latin typeface="Times New Roman" panose="02020603050405020304" pitchFamily="18" charset="0"/>
                <a:ea typeface="Times New Roman" panose="02020603050405020304" pitchFamily="18" charset="0"/>
              </a:rPr>
              <a:t>à</a:t>
            </a:r>
            <a:r>
              <a:rPr lang="en-US" altLang="en-US" sz="2200" i="1" dirty="0">
                <a:solidFill>
                  <a:schemeClr val="bg1"/>
                </a:solidFill>
                <a:latin typeface="Times New Roman" panose="02020603050405020304" pitchFamily="18" charset="0"/>
                <a:cs typeface="Times New Roman" panose="02020603050405020304" pitchFamily="18" charset="0"/>
              </a:rPr>
              <a:t>o mắt ta.</a:t>
            </a:r>
          </a:p>
          <a:p>
            <a:pPr marL="0" indent="0" algn="just">
              <a:buFontTx/>
              <a:buNone/>
            </a:pPr>
            <a:r>
              <a:rPr lang="en-US" altLang="en-US" sz="2200" b="1" dirty="0">
                <a:solidFill>
                  <a:schemeClr val="bg1"/>
                </a:solidFill>
                <a:latin typeface="Times New Roman" panose="02020603050405020304" pitchFamily="18" charset="0"/>
                <a:cs typeface="Times New Roman" panose="02020603050405020304" pitchFamily="18" charset="0"/>
              </a:rPr>
              <a:t>2. Ta nhìn thấy một vật khi n</a:t>
            </a:r>
            <a:r>
              <a:rPr lang="en-US" altLang="en-US" sz="2200" b="1" dirty="0">
                <a:solidFill>
                  <a:schemeClr val="bg1"/>
                </a:solidFill>
                <a:latin typeface="Times New Roman" panose="02020603050405020304" pitchFamily="18" charset="0"/>
                <a:ea typeface="Times New Roman" panose="02020603050405020304" pitchFamily="18" charset="0"/>
              </a:rPr>
              <a:t>à</a:t>
            </a:r>
            <a:r>
              <a:rPr lang="en-US" altLang="en-US" sz="2200" b="1" dirty="0">
                <a:solidFill>
                  <a:schemeClr val="bg1"/>
                </a:solidFill>
                <a:latin typeface="Times New Roman" panose="02020603050405020304" pitchFamily="18" charset="0"/>
                <a:cs typeface="Times New Roman" panose="02020603050405020304" pitchFamily="18" charset="0"/>
              </a:rPr>
              <a:t>o ?</a:t>
            </a:r>
          </a:p>
          <a:p>
            <a:pPr marL="0" indent="0" algn="just">
              <a:buFont typeface="Wingdings 3" panose="05040102010807070707" pitchFamily="18" charset="2"/>
              <a:buChar char=""/>
            </a:pPr>
            <a:r>
              <a:rPr lang="en-US" altLang="en-US" sz="2200" i="1" dirty="0">
                <a:solidFill>
                  <a:schemeClr val="bg1"/>
                </a:solidFill>
                <a:latin typeface="Times New Roman" panose="02020603050405020304" pitchFamily="18" charset="0"/>
                <a:cs typeface="Times New Roman" panose="02020603050405020304" pitchFamily="18" charset="0"/>
              </a:rPr>
              <a:t>Ta nhìn thấy một vật khi có ánh sáng từ vật đó truyền v</a:t>
            </a:r>
            <a:r>
              <a:rPr lang="en-US" altLang="en-US" sz="2200" i="1" dirty="0">
                <a:solidFill>
                  <a:schemeClr val="bg1"/>
                </a:solidFill>
                <a:latin typeface="Times New Roman" panose="02020603050405020304" pitchFamily="18" charset="0"/>
                <a:ea typeface="Times New Roman" panose="02020603050405020304" pitchFamily="18" charset="0"/>
              </a:rPr>
              <a:t>à</a:t>
            </a:r>
            <a:r>
              <a:rPr lang="en-US" altLang="en-US" sz="2200" i="1" dirty="0">
                <a:solidFill>
                  <a:schemeClr val="bg1"/>
                </a:solidFill>
                <a:latin typeface="Times New Roman" panose="02020603050405020304" pitchFamily="18" charset="0"/>
                <a:cs typeface="Times New Roman" panose="02020603050405020304" pitchFamily="18" charset="0"/>
              </a:rPr>
              <a:t>o mắt ta.</a:t>
            </a:r>
            <a:endParaRPr lang="vi-VN" altLang="en-US" sz="2200" i="1" dirty="0">
              <a:solidFill>
                <a:schemeClr val="bg1"/>
              </a:solidFill>
              <a:latin typeface="Times New Roman" panose="02020603050405020304" pitchFamily="18" charset="0"/>
              <a:cs typeface="Times New Roman" panose="02020603050405020304" pitchFamily="18" charset="0"/>
            </a:endParaRPr>
          </a:p>
          <a:p>
            <a:pPr marL="0" indent="0" algn="just">
              <a:buFont typeface="Wingdings 3" panose="05040102010807070707" pitchFamily="18" charset="2"/>
              <a:buNone/>
            </a:pPr>
            <a:r>
              <a:rPr lang="en-US" altLang="en-US" sz="2200" b="1" dirty="0">
                <a:solidFill>
                  <a:schemeClr val="bg1"/>
                </a:solidFill>
                <a:latin typeface="Times New Roman" panose="02020603050405020304" pitchFamily="18" charset="0"/>
                <a:cs typeface="Times New Roman" panose="02020603050405020304" pitchFamily="18" charset="0"/>
              </a:rPr>
              <a:t>3. Đường truyền của ánh sáng được biểu diễn khi n</a:t>
            </a:r>
            <a:r>
              <a:rPr lang="en-US" altLang="en-US" sz="2200" b="1" dirty="0">
                <a:solidFill>
                  <a:schemeClr val="bg1"/>
                </a:solidFill>
                <a:latin typeface="Times New Roman" panose="02020603050405020304" pitchFamily="18" charset="0"/>
                <a:ea typeface="Times New Roman" panose="02020603050405020304" pitchFamily="18" charset="0"/>
              </a:rPr>
              <a:t>à</a:t>
            </a:r>
            <a:r>
              <a:rPr lang="en-US" altLang="en-US" sz="2200" b="1" dirty="0">
                <a:solidFill>
                  <a:schemeClr val="bg1"/>
                </a:solidFill>
                <a:latin typeface="Times New Roman" panose="02020603050405020304" pitchFamily="18" charset="0"/>
                <a:cs typeface="Times New Roman" panose="02020603050405020304" pitchFamily="18" charset="0"/>
              </a:rPr>
              <a:t>o </a:t>
            </a:r>
            <a:r>
              <a:rPr lang="vi-VN" altLang="en-US" sz="2200" b="1" dirty="0">
                <a:solidFill>
                  <a:schemeClr val="bg1"/>
                </a:solidFill>
                <a:latin typeface="Times New Roman" panose="02020603050405020304" pitchFamily="18" charset="0"/>
                <a:cs typeface="Times New Roman" panose="02020603050405020304" pitchFamily="18" charset="0"/>
              </a:rPr>
              <a:t>?</a:t>
            </a:r>
          </a:p>
          <a:p>
            <a:pPr marL="0" indent="0" algn="just">
              <a:buFont typeface="Wingdings 3" panose="05040102010807070707" pitchFamily="18" charset="2"/>
              <a:buChar char=""/>
            </a:pPr>
            <a:r>
              <a:rPr lang="en-US" altLang="en-US" sz="2200" i="1" dirty="0">
                <a:solidFill>
                  <a:schemeClr val="bg1"/>
                </a:solidFill>
                <a:latin typeface="Times New Roman" panose="02020603050405020304" pitchFamily="18" charset="0"/>
                <a:cs typeface="Times New Roman" panose="02020603050405020304" pitchFamily="18" charset="0"/>
              </a:rPr>
              <a:t>Đường truyền của ánh sáng được biểu diễn bằng một đường thẳng có mũi tên chỉ hướng gọi l</a:t>
            </a:r>
            <a:r>
              <a:rPr lang="en-US" altLang="en-US" sz="2200" i="1" dirty="0">
                <a:solidFill>
                  <a:schemeClr val="bg1"/>
                </a:solidFill>
                <a:latin typeface="Times New Roman" panose="02020603050405020304" pitchFamily="18" charset="0"/>
                <a:ea typeface="Times New Roman" panose="02020603050405020304" pitchFamily="18" charset="0"/>
              </a:rPr>
              <a:t>à</a:t>
            </a:r>
            <a:r>
              <a:rPr lang="en-US" altLang="en-US" sz="2200" i="1" dirty="0">
                <a:solidFill>
                  <a:schemeClr val="bg1"/>
                </a:solidFill>
                <a:latin typeface="Times New Roman" panose="02020603050405020304" pitchFamily="18" charset="0"/>
                <a:cs typeface="Times New Roman" panose="02020603050405020304" pitchFamily="18" charset="0"/>
              </a:rPr>
              <a:t> tia sáng.</a:t>
            </a:r>
            <a:endParaRPr lang="vi-VN" altLang="en-US" sz="2200" i="1" dirty="0">
              <a:solidFill>
                <a:schemeClr val="bg1"/>
              </a:solidFill>
              <a:latin typeface="Times New Roman" panose="02020603050405020304" pitchFamily="18" charset="0"/>
              <a:cs typeface="Times New Roman" panose="02020603050405020304" pitchFamily="18" charset="0"/>
            </a:endParaRPr>
          </a:p>
          <a:p>
            <a:pPr marL="0" indent="0" algn="just">
              <a:buFont typeface="Wingdings 3" panose="05040102010807070707" pitchFamily="18" charset="2"/>
              <a:buNone/>
            </a:pPr>
            <a:r>
              <a:rPr lang="en-US" altLang="en-US" sz="2200" b="1" dirty="0">
                <a:solidFill>
                  <a:schemeClr val="bg1"/>
                </a:solidFill>
                <a:latin typeface="Times New Roman" panose="02020603050405020304" pitchFamily="18" charset="0"/>
                <a:cs typeface="Times New Roman" panose="02020603050405020304" pitchFamily="18" charset="0"/>
              </a:rPr>
              <a:t>4. Định luật truyền thẳng của ánh sáng ?</a:t>
            </a:r>
          </a:p>
          <a:p>
            <a:pPr marL="0" indent="0" algn="just">
              <a:buFont typeface="Wingdings 3" panose="05040102010807070707" pitchFamily="18" charset="2"/>
              <a:buChar char=""/>
            </a:pPr>
            <a:r>
              <a:rPr lang="en-US" altLang="en-US" sz="2200" i="1" dirty="0">
                <a:solidFill>
                  <a:schemeClr val="bg1"/>
                </a:solidFill>
                <a:latin typeface="Times New Roman" panose="02020603050405020304" pitchFamily="18" charset="0"/>
                <a:cs typeface="Times New Roman" panose="02020603050405020304" pitchFamily="18" charset="0"/>
              </a:rPr>
              <a:t>Định luật truyền thẳng của ánh sáng: Trong môi trường trong suốt v</a:t>
            </a:r>
            <a:r>
              <a:rPr lang="en-US" altLang="en-US" sz="2200" i="1" dirty="0">
                <a:solidFill>
                  <a:schemeClr val="bg1"/>
                </a:solidFill>
                <a:latin typeface="Times New Roman" panose="02020603050405020304" pitchFamily="18" charset="0"/>
                <a:ea typeface="Times New Roman" panose="02020603050405020304" pitchFamily="18" charset="0"/>
              </a:rPr>
              <a:t>à</a:t>
            </a:r>
            <a:r>
              <a:rPr lang="en-US" altLang="en-US" sz="2200" i="1" dirty="0">
                <a:solidFill>
                  <a:schemeClr val="bg1"/>
                </a:solidFill>
                <a:latin typeface="Times New Roman" panose="02020603050405020304" pitchFamily="18" charset="0"/>
                <a:cs typeface="Times New Roman" panose="02020603050405020304" pitchFamily="18" charset="0"/>
              </a:rPr>
              <a:t> đồng tính ánh sáng truyền đi theo đường thẳng</a:t>
            </a:r>
            <a:r>
              <a:rPr lang="en-US" altLang="en-US" sz="2200" dirty="0">
                <a:solidFill>
                  <a:schemeClr val="bg1"/>
                </a:solidFill>
                <a:latin typeface="Times New Roman" panose="02020603050405020304" pitchFamily="18" charset="0"/>
                <a:cs typeface="Times New Roman" panose="02020603050405020304" pitchFamily="18" charset="0"/>
              </a:rPr>
              <a:t>.</a:t>
            </a:r>
          </a:p>
          <a:p>
            <a:pPr marL="0" indent="0" algn="just">
              <a:lnSpc>
                <a:spcPct val="80000"/>
              </a:lnSpc>
              <a:buFont typeface="Wingdings 3" panose="05040102010807070707" pitchFamily="18" charset="2"/>
              <a:buChar char=""/>
            </a:pPr>
            <a:endParaRPr lang="en-US" altLang="en-US" sz="22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fade">
                                      <p:cBhvr>
                                        <p:cTn id="37" dur="500"/>
                                        <p:tgtEl>
                                          <p:spTgt spid="30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fade">
                                      <p:cBhvr>
                                        <p:cTn id="42"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Table 35841"/>
          <p:cNvGraphicFramePr/>
          <p:nvPr/>
        </p:nvGraphicFramePr>
        <p:xfrm>
          <a:off x="1371600" y="1676400"/>
          <a:ext cx="7696200" cy="4183063"/>
        </p:xfrm>
        <a:graphic>
          <a:graphicData uri="http://schemas.openxmlformats.org/drawingml/2006/table">
            <a:tbl>
              <a:tblPr/>
              <a:tblGrid>
                <a:gridCol w="3886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8890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lang="vi-VN" altLang="x-none" sz="2400" b="1" dirty="0">
                          <a:latin typeface="Times New Roman" panose="02020603050405020304" pitchFamily="18" charset="0"/>
                          <a:cs typeface="Times New Roman" panose="02020603050405020304" pitchFamily="18" charset="0"/>
                        </a:rPr>
                        <a:t>HIỆN TƯỢNG</a:t>
                      </a:r>
                      <a:r>
                        <a:rPr sz="2400" b="1" dirty="0">
                          <a:latin typeface="Times New Roman" panose="02020603050405020304" pitchFamily="18" charset="0"/>
                          <a:cs typeface="Times New Roman" panose="02020603050405020304" pitchFamily="18" charset="0"/>
                        </a:rPr>
                        <a:t> PHẢN XẠ ÁNH SÁNG</a:t>
                      </a:r>
                      <a:endParaRPr lang="en-US" sz="2400" b="1" dirty="0">
                        <a:latin typeface="Times New Roman" panose="02020603050405020304" pitchFamily="18" charset="0"/>
                        <a:ea typeface="Times New Roman" panose="02020603050405020304" pitchFamily="18" charset="0"/>
                      </a:endParaRPr>
                    </a:p>
                  </a:txBody>
                  <a:tcPr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lang="vi-VN" altLang="x-none" sz="2400" b="1" dirty="0">
                          <a:latin typeface="Times New Roman" panose="02020603050405020304" pitchFamily="18" charset="0"/>
                          <a:cs typeface="Times New Roman" panose="02020603050405020304" pitchFamily="18" charset="0"/>
                        </a:rPr>
                        <a:t>HIỆN TƯỢNG</a:t>
                      </a:r>
                      <a:r>
                        <a:rPr sz="2400" b="1" dirty="0">
                          <a:latin typeface="Times New Roman" panose="02020603050405020304" pitchFamily="18" charset="0"/>
                          <a:cs typeface="Times New Roman" panose="02020603050405020304" pitchFamily="18" charset="0"/>
                        </a:rPr>
                        <a:t> KHÚC XẠ ÁNH SÁNG</a:t>
                      </a:r>
                      <a:endParaRPr lang="en-US" sz="2400" b="1" dirty="0">
                        <a:latin typeface="Times New Roman" panose="02020603050405020304" pitchFamily="18" charset="0"/>
                        <a:ea typeface="Times New Roman" panose="02020603050405020304" pitchFamily="18" charset="0"/>
                      </a:endParaRPr>
                    </a:p>
                  </a:txBody>
                  <a:tcPr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9406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Char char="-"/>
                      </a:pPr>
                      <a:r>
                        <a:rPr sz="2400" b="1" dirty="0">
                          <a:solidFill>
                            <a:srgbClr val="0000FF"/>
                          </a:solidFill>
                          <a:latin typeface="Times New Roman" panose="02020603050405020304" pitchFamily="18" charset="0"/>
                          <a:cs typeface="Times New Roman" panose="02020603050405020304" pitchFamily="18" charset="0"/>
                        </a:rPr>
                        <a:t>Tia tới gặp mặt phân cách giữa hai môi trường </a:t>
                      </a:r>
                      <a:r>
                        <a:rPr sz="2400" dirty="0">
                          <a:solidFill>
                            <a:srgbClr val="0000FF"/>
                          </a:solidFill>
                          <a:latin typeface="Times New Roman" panose="02020603050405020304" pitchFamily="18" charset="0"/>
                          <a:ea typeface="Times New Roman" panose="02020603050405020304" pitchFamily="18" charset="0"/>
                        </a:rPr>
                        <a:t>………</a:t>
                      </a:r>
                      <a:endParaRPr sz="2400" dirty="0">
                        <a:solidFill>
                          <a:srgbClr val="0000FF"/>
                        </a:solidFill>
                        <a:latin typeface="Times New Roman" panose="02020603050405020304" pitchFamily="18" charset="0"/>
                        <a:cs typeface="Times New Roman" panose="02020603050405020304" pitchFamily="18" charset="0"/>
                      </a:endParaRPr>
                    </a:p>
                    <a:p>
                      <a:pPr lvl="0" defTabSz="685800" eaLnBrk="1" hangingPunct="1">
                        <a:buNone/>
                      </a:pPr>
                      <a:r>
                        <a:rPr sz="2400" dirty="0">
                          <a:solidFill>
                            <a:srgbClr val="0000FF"/>
                          </a:solidFill>
                          <a:latin typeface="Times New Roman" panose="02020603050405020304" pitchFamily="18" charset="0"/>
                          <a:ea typeface="Times New Roman" panose="02020603050405020304" pitchFamily="18" charset="0"/>
                        </a:rPr>
                        <a:t>………………………………………………………………</a:t>
                      </a:r>
                      <a:endParaRPr sz="2400" dirty="0">
                        <a:solidFill>
                          <a:srgbClr val="0000FF"/>
                        </a:solidFill>
                        <a:latin typeface="Times New Roman" panose="02020603050405020304" pitchFamily="18" charset="0"/>
                        <a:cs typeface="Times New Roman" panose="02020603050405020304" pitchFamily="18" charset="0"/>
                      </a:endParaRPr>
                    </a:p>
                    <a:p>
                      <a:pPr lvl="0" defTabSz="685800" eaLnBrk="1" hangingPunct="1">
                        <a:buNone/>
                      </a:pPr>
                      <a:endParaRPr sz="2400" dirty="0">
                        <a:solidFill>
                          <a:srgbClr val="0000FF"/>
                        </a:solidFill>
                        <a:latin typeface="Times New Roman" panose="02020603050405020304" pitchFamily="18" charset="0"/>
                        <a:cs typeface="Times New Roman" panose="02020603050405020304" pitchFamily="18" charset="0"/>
                      </a:endParaRPr>
                    </a:p>
                    <a:p>
                      <a:pPr lvl="0" defTabSz="685800" eaLnBrk="1" hangingPunct="1">
                        <a:spcBef>
                          <a:spcPct val="20000"/>
                        </a:spcBef>
                        <a:buNone/>
                      </a:pPr>
                      <a:r>
                        <a:rPr sz="2400" dirty="0">
                          <a:solidFill>
                            <a:srgbClr val="0000FF"/>
                          </a:solidFill>
                          <a:latin typeface="Times New Roman" panose="02020603050405020304" pitchFamily="18" charset="0"/>
                          <a:cs typeface="Times New Roman" panose="02020603050405020304" pitchFamily="18" charset="0"/>
                        </a:rPr>
                        <a:t>- </a:t>
                      </a:r>
                      <a:r>
                        <a:rPr sz="2400" b="1" dirty="0">
                          <a:solidFill>
                            <a:srgbClr val="0000FF"/>
                          </a:solidFill>
                          <a:latin typeface="Times New Roman" panose="02020603050405020304" pitchFamily="18" charset="0"/>
                          <a:cs typeface="Times New Roman" panose="02020603050405020304" pitchFamily="18" charset="0"/>
                        </a:rPr>
                        <a:t>Góc phản xạ </a:t>
                      </a:r>
                      <a:r>
                        <a:rPr sz="2400" dirty="0">
                          <a:solidFill>
                            <a:srgbClr val="0000FF"/>
                          </a:solidFill>
                          <a:latin typeface="Times New Roman" panose="02020603050405020304" pitchFamily="18" charset="0"/>
                          <a:ea typeface="Times New Roman" panose="02020603050405020304" pitchFamily="18" charset="0"/>
                        </a:rPr>
                        <a:t>……</a:t>
                      </a:r>
                      <a:r>
                        <a:rPr sz="2400" dirty="0">
                          <a:solidFill>
                            <a:srgbClr val="0000FF"/>
                          </a:solidFill>
                          <a:latin typeface="Times New Roman" panose="02020603050405020304" pitchFamily="18" charset="0"/>
                          <a:cs typeface="Times New Roman" panose="02020603050405020304" pitchFamily="18" charset="0"/>
                        </a:rPr>
                        <a:t>.........</a:t>
                      </a:r>
                      <a:r>
                        <a:rPr sz="2400" b="1" dirty="0">
                          <a:solidFill>
                            <a:srgbClr val="0000FF"/>
                          </a:solidFill>
                          <a:latin typeface="Times New Roman" panose="02020603050405020304" pitchFamily="18" charset="0"/>
                          <a:cs typeface="Times New Roman" panose="02020603050405020304" pitchFamily="18" charset="0"/>
                        </a:rPr>
                        <a:t>góc tới.</a:t>
                      </a:r>
                    </a:p>
                    <a:p>
                      <a:pPr lvl="0" defTabSz="68580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r>
                        <a:rPr sz="2400" b="1" dirty="0">
                          <a:solidFill>
                            <a:srgbClr val="0000FF"/>
                          </a:solidFill>
                          <a:latin typeface="Times New Roman" panose="02020603050405020304" pitchFamily="18" charset="0"/>
                          <a:cs typeface="Times New Roman" panose="02020603050405020304" pitchFamily="18" charset="0"/>
                        </a:rPr>
                        <a:t>-Tia tới gặp mặt phân cách giữa hai môi trường </a:t>
                      </a:r>
                      <a:r>
                        <a:rPr sz="2400" dirty="0">
                          <a:solidFill>
                            <a:srgbClr val="0000FF"/>
                          </a:solidFill>
                          <a:latin typeface="Times New Roman" panose="02020603050405020304" pitchFamily="18" charset="0"/>
                          <a:ea typeface="Times New Roman" panose="02020603050405020304" pitchFamily="18" charset="0"/>
                        </a:rPr>
                        <a:t>………</a:t>
                      </a:r>
                      <a:endParaRPr sz="2400" dirty="0">
                        <a:solidFill>
                          <a:srgbClr val="0000FF"/>
                        </a:solidFill>
                        <a:latin typeface="Times New Roman" panose="02020603050405020304" pitchFamily="18" charset="0"/>
                        <a:cs typeface="Times New Roman" panose="02020603050405020304" pitchFamily="18" charset="0"/>
                      </a:endParaRPr>
                    </a:p>
                    <a:p>
                      <a:pPr lvl="0" defTabSz="685800" eaLnBrk="1" hangingPunct="1">
                        <a:buNone/>
                      </a:pPr>
                      <a:r>
                        <a:rPr sz="2400" dirty="0">
                          <a:solidFill>
                            <a:srgbClr val="0000FF"/>
                          </a:solidFill>
                          <a:latin typeface="Times New Roman" panose="02020603050405020304" pitchFamily="18" charset="0"/>
                          <a:ea typeface="Times New Roman" panose="02020603050405020304" pitchFamily="18" charset="0"/>
                        </a:rPr>
                        <a:t>…………………………………………………………</a:t>
                      </a:r>
                      <a:endParaRPr sz="2400" dirty="0">
                        <a:solidFill>
                          <a:srgbClr val="0000FF"/>
                        </a:solidFill>
                        <a:latin typeface="Times New Roman" panose="02020603050405020304" pitchFamily="18" charset="0"/>
                        <a:cs typeface="Times New Roman" panose="02020603050405020304" pitchFamily="18" charset="0"/>
                      </a:endParaRPr>
                    </a:p>
                    <a:p>
                      <a:pPr lvl="0" defTabSz="685800" eaLnBrk="1" hangingPunct="1">
                        <a:buNone/>
                      </a:pPr>
                      <a:endParaRPr sz="2400" dirty="0">
                        <a:solidFill>
                          <a:srgbClr val="0000FF"/>
                        </a:solidFill>
                        <a:latin typeface="Times New Roman" panose="02020603050405020304" pitchFamily="18" charset="0"/>
                        <a:cs typeface="Times New Roman" panose="02020603050405020304" pitchFamily="18" charset="0"/>
                      </a:endParaRPr>
                    </a:p>
                    <a:p>
                      <a:pPr lvl="0" defTabSz="685800" eaLnBrk="1" hangingPunct="1">
                        <a:spcBef>
                          <a:spcPct val="20000"/>
                        </a:spcBef>
                        <a:buChar char="-"/>
                      </a:pPr>
                      <a:r>
                        <a:rPr sz="2400" b="1" dirty="0">
                          <a:solidFill>
                            <a:srgbClr val="0000FF"/>
                          </a:solidFill>
                          <a:latin typeface="Times New Roman" panose="02020603050405020304" pitchFamily="18" charset="0"/>
                          <a:cs typeface="Times New Roman" panose="02020603050405020304" pitchFamily="18" charset="0"/>
                        </a:rPr>
                        <a:t>Góc khúc </a:t>
                      </a:r>
                      <a:r>
                        <a:rPr sz="2400" dirty="0">
                          <a:solidFill>
                            <a:srgbClr val="0000FF"/>
                          </a:solidFill>
                          <a:latin typeface="Times New Roman" panose="02020603050405020304" pitchFamily="18" charset="0"/>
                          <a:cs typeface="Times New Roman" panose="02020603050405020304" pitchFamily="18" charset="0"/>
                        </a:rPr>
                        <a:t>xạ </a:t>
                      </a:r>
                      <a:r>
                        <a:rPr sz="2400" dirty="0">
                          <a:solidFill>
                            <a:srgbClr val="0000FF"/>
                          </a:solidFill>
                          <a:latin typeface="Times New Roman" panose="02020603050405020304" pitchFamily="18" charset="0"/>
                          <a:ea typeface="Times New Roman" panose="02020603050405020304" pitchFamily="18" charset="0"/>
                        </a:rPr>
                        <a:t>………………</a:t>
                      </a:r>
                      <a:endParaRPr sz="2400" dirty="0">
                        <a:solidFill>
                          <a:srgbClr val="0000FF"/>
                        </a:solidFill>
                        <a:latin typeface="Times New Roman" panose="02020603050405020304" pitchFamily="18" charset="0"/>
                        <a:cs typeface="Times New Roman" panose="02020603050405020304" pitchFamily="18" charset="0"/>
                      </a:endParaRPr>
                    </a:p>
                    <a:p>
                      <a:pPr lvl="0" defTabSz="685800" eaLnBrk="1" hangingPunct="1">
                        <a:spcBef>
                          <a:spcPct val="20000"/>
                        </a:spcBef>
                        <a:buNone/>
                      </a:pPr>
                      <a:r>
                        <a:rPr sz="2400" dirty="0">
                          <a:solidFill>
                            <a:srgbClr val="0000FF"/>
                          </a:solidFill>
                          <a:latin typeface="Times New Roman" panose="02020603050405020304" pitchFamily="18" charset="0"/>
                          <a:ea typeface="Times New Roman" panose="02020603050405020304" pitchFamily="18" charset="0"/>
                        </a:rPr>
                        <a:t>…</a:t>
                      </a:r>
                      <a:r>
                        <a:rPr sz="2400" b="1" dirty="0">
                          <a:solidFill>
                            <a:srgbClr val="0000FF"/>
                          </a:solidFill>
                          <a:latin typeface="Times New Roman" panose="02020603050405020304" pitchFamily="18" charset="0"/>
                          <a:cs typeface="Times New Roman" panose="02020603050405020304" pitchFamily="18" charset="0"/>
                        </a:rPr>
                        <a:t>góc tới.</a:t>
                      </a:r>
                      <a:endParaRPr sz="2400" dirty="0">
                        <a:latin typeface="Times New Roman" panose="02020603050405020304" pitchFamily="18" charset="0"/>
                        <a:cs typeface="Times New Roman" panose="02020603050405020304" pitchFamily="18" charset="0"/>
                      </a:endParaRPr>
                    </a:p>
                    <a:p>
                      <a:pPr lvl="0" defTabSz="68580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Text Box 83"/>
          <p:cNvSpPr txBox="1"/>
          <p:nvPr/>
        </p:nvSpPr>
        <p:spPr>
          <a:xfrm>
            <a:off x="1524000" y="3251200"/>
            <a:ext cx="3429000" cy="830263"/>
          </a:xfrm>
          <a:prstGeom prst="rect">
            <a:avLst/>
          </a:prstGeom>
          <a:noFill/>
          <a:ln w="25400">
            <a:noFill/>
          </a:ln>
        </p:spPr>
        <p:txBody>
          <a:bodyPr>
            <a:spAutoFit/>
          </a:bodyPr>
          <a:lstStyle/>
          <a:p>
            <a:pPr eaLnBrk="1" hangingPunct="1">
              <a:spcBef>
                <a:spcPct val="50000"/>
              </a:spcBef>
            </a:pPr>
            <a:r>
              <a:rPr lang="en-US" altLang="en-US" sz="2400" b="1" dirty="0">
                <a:solidFill>
                  <a:srgbClr val="FF0000"/>
                </a:solidFill>
                <a:latin typeface="Times New Roman" panose="02020603050405020304" pitchFamily="18" charset="0"/>
              </a:rPr>
              <a:t>bị hắt trở lại môi trường trong suốt cũ. </a:t>
            </a:r>
          </a:p>
        </p:txBody>
      </p:sp>
      <p:sp>
        <p:nvSpPr>
          <p:cNvPr id="6" name="Text Box 91"/>
          <p:cNvSpPr txBox="1"/>
          <p:nvPr/>
        </p:nvSpPr>
        <p:spPr>
          <a:xfrm>
            <a:off x="5257800" y="2900363"/>
            <a:ext cx="3717925" cy="1570037"/>
          </a:xfrm>
          <a:prstGeom prst="rect">
            <a:avLst/>
          </a:prstGeom>
          <a:noFill/>
          <a:ln w="25400">
            <a:noFill/>
          </a:ln>
        </p:spPr>
        <p:txBody>
          <a:bodyPr>
            <a:spAutoFit/>
          </a:bodyPr>
          <a:lstStyle/>
          <a:p>
            <a:pPr algn="just" eaLnBrk="1" hangingPunct="1">
              <a:spcBef>
                <a:spcPct val="50000"/>
              </a:spcBef>
            </a:pPr>
            <a:r>
              <a:rPr lang="en-US" altLang="en-US" sz="2400" b="1" dirty="0">
                <a:solidFill>
                  <a:srgbClr val="FF0000"/>
                </a:solidFill>
                <a:latin typeface="Times New Roman" panose="02020603050405020304" pitchFamily="18" charset="0"/>
              </a:rPr>
              <a:t>                                    bị gãy khúc và tiếp tục truyền vào môi trường trong suốt thứ hai. </a:t>
            </a:r>
          </a:p>
        </p:txBody>
      </p:sp>
      <p:sp>
        <p:nvSpPr>
          <p:cNvPr id="7" name="Text Box 114"/>
          <p:cNvSpPr txBox="1"/>
          <p:nvPr/>
        </p:nvSpPr>
        <p:spPr>
          <a:xfrm>
            <a:off x="3527425" y="4422775"/>
            <a:ext cx="1143000" cy="461963"/>
          </a:xfrm>
          <a:prstGeom prst="rect">
            <a:avLst/>
          </a:prstGeom>
          <a:noFill/>
          <a:ln w="25400">
            <a:noFill/>
          </a:ln>
        </p:spPr>
        <p:txBody>
          <a:bodyPr>
            <a:spAutoFit/>
          </a:bodyPr>
          <a:lstStyle/>
          <a:p>
            <a:pPr eaLnBrk="1" hangingPunct="1">
              <a:spcBef>
                <a:spcPct val="50000"/>
              </a:spcBef>
            </a:pPr>
            <a:r>
              <a:rPr lang="en-US" altLang="en-US" sz="2400" b="1" dirty="0">
                <a:solidFill>
                  <a:srgbClr val="FF0000"/>
                </a:solidFill>
                <a:latin typeface="Times New Roman" panose="02020603050405020304" pitchFamily="18" charset="0"/>
              </a:rPr>
              <a:t>bằng</a:t>
            </a:r>
          </a:p>
        </p:txBody>
      </p:sp>
      <p:sp>
        <p:nvSpPr>
          <p:cNvPr id="8" name="Text Box 115"/>
          <p:cNvSpPr txBox="1"/>
          <p:nvPr/>
        </p:nvSpPr>
        <p:spPr>
          <a:xfrm>
            <a:off x="7162800" y="4435475"/>
            <a:ext cx="1828800" cy="461963"/>
          </a:xfrm>
          <a:prstGeom prst="rect">
            <a:avLst/>
          </a:prstGeom>
          <a:noFill/>
          <a:ln w="25400">
            <a:noFill/>
          </a:ln>
        </p:spPr>
        <p:txBody>
          <a:bodyPr>
            <a:spAutoFit/>
          </a:bodyPr>
          <a:lstStyle/>
          <a:p>
            <a:pPr eaLnBrk="1" hangingPunct="1">
              <a:spcBef>
                <a:spcPct val="50000"/>
              </a:spcBef>
            </a:pPr>
            <a:r>
              <a:rPr lang="en-US" altLang="en-US" sz="2400" b="1" dirty="0">
                <a:solidFill>
                  <a:srgbClr val="FF0000"/>
                </a:solidFill>
                <a:latin typeface="Times New Roman" panose="02020603050405020304" pitchFamily="18" charset="0"/>
              </a:rPr>
              <a:t>không bằng</a:t>
            </a:r>
          </a:p>
        </p:txBody>
      </p:sp>
      <p:sp>
        <p:nvSpPr>
          <p:cNvPr id="35857" name="AutoShape 15">
            <a:hlinkClick r:id="rId3" action="ppaction://hlinkfile"/>
          </p:cNvPr>
          <p:cNvSpPr/>
          <p:nvPr/>
        </p:nvSpPr>
        <p:spPr>
          <a:xfrm>
            <a:off x="1295400" y="1149350"/>
            <a:ext cx="8915400" cy="511175"/>
          </a:xfrm>
          <a:prstGeom prst="flowChartAlternateProcess">
            <a:avLst/>
          </a:prstGeom>
          <a:noFill/>
          <a:ln w="9525">
            <a:noFill/>
          </a:ln>
        </p:spPr>
        <p:txBody>
          <a:bodyPr>
            <a:spAutoFit/>
          </a:bodyPr>
          <a:lstStyle/>
          <a:p>
            <a:pPr eaLnBrk="1" hangingPunct="1"/>
            <a:r>
              <a:rPr lang="vi-VN" altLang="en-US" sz="2400" b="1" u="sng" dirty="0">
                <a:solidFill>
                  <a:srgbClr val="FF0000"/>
                </a:solidFill>
                <a:latin typeface="Times New Roman" panose="02020603050405020304" pitchFamily="18" charset="0"/>
              </a:rPr>
              <a:t>C</a:t>
            </a:r>
            <a:r>
              <a:rPr lang="vi-VN" altLang="en-US" sz="2400" b="1" baseline="-25000" dirty="0">
                <a:solidFill>
                  <a:srgbClr val="FF0000"/>
                </a:solidFill>
                <a:latin typeface="Times New Roman" panose="02020603050405020304" pitchFamily="18" charset="0"/>
              </a:rPr>
              <a:t>7</a:t>
            </a:r>
            <a:r>
              <a:rPr lang="vi-VN" altLang="en-US" sz="2400" b="1" dirty="0">
                <a:solidFill>
                  <a:srgbClr val="FF0000"/>
                </a:solidFill>
                <a:latin typeface="Times New Roman" panose="02020603050405020304" pitchFamily="18" charset="0"/>
              </a:rPr>
              <a:t>: </a:t>
            </a:r>
            <a:r>
              <a:rPr lang="vi-VN" altLang="en-US" sz="2400" dirty="0">
                <a:latin typeface="Times New Roman" panose="02020603050405020304" pitchFamily="18" charset="0"/>
              </a:rPr>
              <a:t>Phân biệt các hiện tượng khúc xạ và phản xạ ánh sáng.</a:t>
            </a:r>
          </a:p>
        </p:txBody>
      </p:sp>
      <p:sp>
        <p:nvSpPr>
          <p:cNvPr id="35858" name="AutoShape 15">
            <a:hlinkClick r:id="rId3" action="ppaction://hlinkfile"/>
          </p:cNvPr>
          <p:cNvSpPr/>
          <p:nvPr/>
        </p:nvSpPr>
        <p:spPr>
          <a:xfrm>
            <a:off x="1371600" y="709613"/>
            <a:ext cx="8915400" cy="511175"/>
          </a:xfrm>
          <a:prstGeom prst="flowChartAlternateProcess">
            <a:avLst/>
          </a:prstGeom>
          <a:noFill/>
          <a:ln w="9525">
            <a:noFill/>
          </a:ln>
        </p:spPr>
        <p:txBody>
          <a:bodyPr>
            <a:spAutoFit/>
          </a:bodyPr>
          <a:lstStyle/>
          <a:p>
            <a:pPr eaLnBrk="1" hangingPunct="1"/>
            <a:r>
              <a:rPr lang="en-US" altLang="en-US" sz="2400" b="1" dirty="0">
                <a:solidFill>
                  <a:srgbClr val="FF0000"/>
                </a:solidFill>
                <a:latin typeface="Times New Roman" panose="02020603050405020304" pitchFamily="18" charset="0"/>
              </a:rPr>
              <a:t>III. Vận dụng</a:t>
            </a:r>
            <a:endParaRPr lang="vi-VN" altLang="en-US" sz="2400" dirty="0">
              <a:latin typeface="Times New Roman" panose="02020603050405020304" pitchFamily="18" charset="0"/>
            </a:endParaRPr>
          </a:p>
        </p:txBody>
      </p:sp>
      <p:sp>
        <p:nvSpPr>
          <p:cNvPr id="35859" name="Rectangle 2" descr="Water droplets"/>
          <p:cNvSpPr/>
          <p:nvPr/>
        </p:nvSpPr>
        <p:spPr>
          <a:xfrm>
            <a:off x="0" y="-4762"/>
            <a:ext cx="9144000" cy="538162"/>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363" y="1779588"/>
            <a:ext cx="5608638" cy="2667000"/>
          </a:xfrm>
        </p:spPr>
        <p:txBody>
          <a:bodyPr vert="horz" lIns="91440" tIns="45720" rIns="91440" bIns="45720" rtlCol="0" anchor="ctr"/>
          <a:lstStyle/>
          <a:p>
            <a:pPr>
              <a:buNone/>
            </a:pPr>
            <a:r>
              <a:rPr lang="vi-VN" altLang="en-US" sz="2200" dirty="0">
                <a:latin typeface="Times New Roman" panose="02020603050405020304" pitchFamily="18" charset="0"/>
                <a:cs typeface="Times New Roman" panose="02020603050405020304" pitchFamily="18" charset="0"/>
              </a:rPr>
              <a:t>+ Trong không khí, ánh sáng chỉ có thể đi theo đường thẳng từ A đến mắt. Nhưng những điểm trên chiếc đũa thẳng đã chắn mất đường truyền đó nên tia sáng n</a:t>
            </a:r>
            <a:r>
              <a:rPr lang="vi-VN" altLang="en-US" sz="2200" dirty="0">
                <a:latin typeface="Times New Roman" panose="02020603050405020304" pitchFamily="18" charset="0"/>
                <a:ea typeface="Times New Roman" panose="02020603050405020304" pitchFamily="18" charset="0"/>
              </a:rPr>
              <a:t>à</a:t>
            </a:r>
            <a:r>
              <a:rPr lang="vi-VN" altLang="en-US" sz="2200" dirty="0">
                <a:latin typeface="Times New Roman" panose="02020603050405020304" pitchFamily="18" charset="0"/>
                <a:cs typeface="Times New Roman" panose="02020603050405020304" pitchFamily="18" charset="0"/>
              </a:rPr>
              <a:t>y không đến được mắt.</a:t>
            </a:r>
            <a:br>
              <a:rPr lang="vi-VN" altLang="en-US" sz="2200" dirty="0">
                <a:latin typeface="Times New Roman" panose="02020603050405020304" pitchFamily="18" charset="0"/>
                <a:cs typeface="Times New Roman" panose="02020603050405020304" pitchFamily="18" charset="0"/>
              </a:rPr>
            </a:br>
            <a:r>
              <a:rPr lang="vi-VN" altLang="en-US" sz="2200" dirty="0">
                <a:latin typeface="Times New Roman" panose="02020603050405020304" pitchFamily="18" charset="0"/>
                <a:cs typeface="Times New Roman" panose="02020603050405020304" pitchFamily="18" charset="0"/>
              </a:rPr>
              <a:t>+ Giữ nguyên vị trí đặt mắt v</a:t>
            </a:r>
            <a:r>
              <a:rPr lang="vi-VN" altLang="en-US" sz="2200" dirty="0">
                <a:latin typeface="Times New Roman" panose="02020603050405020304" pitchFamily="18" charset="0"/>
                <a:ea typeface="Times New Roman" panose="02020603050405020304" pitchFamily="18" charset="0"/>
              </a:rPr>
              <a:t>à</a:t>
            </a:r>
            <a:r>
              <a:rPr lang="vi-VN" altLang="en-US" sz="2200" dirty="0">
                <a:latin typeface="Times New Roman" panose="02020603050405020304" pitchFamily="18" charset="0"/>
                <a:cs typeface="Times New Roman" panose="02020603050405020304" pitchFamily="18" charset="0"/>
              </a:rPr>
              <a:t> đũa. Đổ nước v</a:t>
            </a:r>
            <a:r>
              <a:rPr lang="vi-VN" altLang="en-US" sz="2200" dirty="0">
                <a:latin typeface="Times New Roman" panose="02020603050405020304" pitchFamily="18" charset="0"/>
                <a:ea typeface="Times New Roman" panose="02020603050405020304" pitchFamily="18" charset="0"/>
              </a:rPr>
              <a:t>à</a:t>
            </a:r>
            <a:r>
              <a:rPr lang="vi-VN" altLang="en-US" sz="2200" dirty="0">
                <a:latin typeface="Times New Roman" panose="02020603050405020304" pitchFamily="18" charset="0"/>
                <a:cs typeface="Times New Roman" panose="02020603050405020304" pitchFamily="18" charset="0"/>
              </a:rPr>
              <a:t>o bát tới một vị trí n</a:t>
            </a:r>
            <a:r>
              <a:rPr lang="vi-VN" altLang="en-US" sz="2200" dirty="0">
                <a:latin typeface="Times New Roman" panose="02020603050405020304" pitchFamily="18" charset="0"/>
                <a:ea typeface="Times New Roman" panose="02020603050405020304" pitchFamily="18" charset="0"/>
              </a:rPr>
              <a:t>à</a:t>
            </a:r>
            <a:r>
              <a:rPr lang="vi-VN" altLang="en-US" sz="2200" dirty="0">
                <a:latin typeface="Times New Roman" panose="02020603050405020304" pitchFamily="18" charset="0"/>
                <a:cs typeface="Times New Roman" panose="02020603050405020304" pitchFamily="18" charset="0"/>
              </a:rPr>
              <a:t>o đó, ta l</a:t>
            </a:r>
            <a:r>
              <a:rPr lang="en-US" altLang="en-US" sz="2200" dirty="0">
                <a:latin typeface="Times New Roman" panose="02020603050405020304" pitchFamily="18" charset="0"/>
                <a:cs typeface="Times New Roman" panose="02020603050405020304" pitchFamily="18" charset="0"/>
              </a:rPr>
              <a:t>ạ</a:t>
            </a:r>
            <a:r>
              <a:rPr lang="vi-VN" altLang="en-US" sz="2200" dirty="0">
                <a:latin typeface="Times New Roman" panose="02020603050405020304" pitchFamily="18" charset="0"/>
                <a:cs typeface="Times New Roman" panose="02020603050405020304" pitchFamily="18" charset="0"/>
              </a:rPr>
              <a:t>i nhìn thấy A. </a:t>
            </a:r>
            <a:br>
              <a:rPr lang="en-US" altLang="en-US" sz="2200" dirty="0">
                <a:latin typeface="Times New Roman" panose="02020603050405020304" pitchFamily="18" charset="0"/>
                <a:cs typeface="Times New Roman" panose="02020603050405020304" pitchFamily="18" charset="0"/>
              </a:rPr>
            </a:br>
            <a:br>
              <a:rPr lang="vi-VN" altLang="en-US" sz="2500" dirty="0">
                <a:latin typeface="Times New Roman" panose="02020603050405020304" pitchFamily="18" charset="0"/>
                <a:cs typeface="Times New Roman" panose="02020603050405020304" pitchFamily="18" charset="0"/>
              </a:rPr>
            </a:br>
            <a:br>
              <a:rPr lang="en-US" altLang="en-US" sz="2500" dirty="0">
                <a:latin typeface="Times New Roman" panose="02020603050405020304" pitchFamily="18" charset="0"/>
                <a:cs typeface="Times New Roman" panose="02020603050405020304" pitchFamily="18" charset="0"/>
              </a:rPr>
            </a:br>
            <a:br>
              <a:rPr lang="vi-VN" altLang="en-US" sz="2500" dirty="0">
                <a:latin typeface="Times New Roman" panose="02020603050405020304" pitchFamily="18" charset="0"/>
                <a:cs typeface="Times New Roman" panose="02020603050405020304" pitchFamily="18" charset="0"/>
              </a:rPr>
            </a:br>
            <a:endParaRPr lang="en-US" altLang="en-US" sz="2500" dirty="0">
              <a:latin typeface="Times New Roman" panose="02020603050405020304" pitchFamily="18" charset="0"/>
              <a:ea typeface="Times New Roman" panose="02020603050405020304" pitchFamily="18" charset="0"/>
            </a:endParaRPr>
          </a:p>
        </p:txBody>
      </p:sp>
      <p:sp>
        <p:nvSpPr>
          <p:cNvPr id="37891" name="Slide Number Placeholder 3"/>
          <p:cNvSpPr txBox="1">
            <a:spLocks noGrp="1"/>
          </p:cNvSpPr>
          <p:nvPr>
            <p:ph type="sldNum" sz="quarter" idx="12"/>
          </p:nvPr>
        </p:nvSpPr>
        <p:spPr>
          <a:noFill/>
          <a:ln>
            <a:noFill/>
          </a:ln>
        </p:spPr>
        <p:txBody>
          <a:bodyPr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a:fld id="{9A0DB2DC-4C9A-4742-B13C-FB6460FD3503}" type="slidenum">
              <a:rPr lang="en-US" altLang="en-US" sz="1400" dirty="0">
                <a:latin typeface="Times New Roman" panose="02020603050405020304" pitchFamily="18" charset="0"/>
              </a:rPr>
              <a:t>21</a:t>
            </a:fld>
            <a:endParaRPr lang="en-US" altLang="en-US" sz="1400" dirty="0">
              <a:latin typeface="Times New Roman" panose="02020603050405020304" pitchFamily="18" charset="0"/>
            </a:endParaRPr>
          </a:p>
        </p:txBody>
      </p:sp>
      <p:pic>
        <p:nvPicPr>
          <p:cNvPr id="37892" name="Picture 4" descr="Giải bài tập Vật Lí 9 | Để học tốt Vật Lí 9"/>
          <p:cNvPicPr>
            <a:picLocks noChangeAspect="1"/>
          </p:cNvPicPr>
          <p:nvPr/>
        </p:nvPicPr>
        <p:blipFill>
          <a:blip r:embed="rId2"/>
          <a:stretch>
            <a:fillRect/>
          </a:stretch>
        </p:blipFill>
        <p:spPr>
          <a:xfrm>
            <a:off x="5818188" y="762000"/>
            <a:ext cx="3219450" cy="2779713"/>
          </a:xfrm>
          <a:prstGeom prst="rect">
            <a:avLst/>
          </a:prstGeom>
          <a:noFill/>
          <a:ln w="9525">
            <a:noFill/>
          </a:ln>
        </p:spPr>
      </p:pic>
      <p:sp>
        <p:nvSpPr>
          <p:cNvPr id="37893" name="AutoShape 15">
            <a:hlinkClick r:id="rId3" action="ppaction://hlinkfile"/>
          </p:cNvPr>
          <p:cNvSpPr/>
          <p:nvPr/>
        </p:nvSpPr>
        <p:spPr>
          <a:xfrm>
            <a:off x="123825" y="9525"/>
            <a:ext cx="6686550" cy="511175"/>
          </a:xfrm>
          <a:prstGeom prst="flowChartAlternateProcess">
            <a:avLst/>
          </a:prstGeom>
          <a:noFill/>
          <a:ln w="9525">
            <a:noFill/>
          </a:ln>
        </p:spPr>
        <p:txBody>
          <a:bodyPr>
            <a:spAutoFit/>
          </a:bodyPr>
          <a:lstStyle/>
          <a:p>
            <a:pPr eaLnBrk="1" hangingPunct="1"/>
            <a:r>
              <a:rPr lang="vi-VN" altLang="en-US" sz="2400" b="1" u="sng" dirty="0">
                <a:latin typeface="Times New Roman" panose="02020603050405020304" pitchFamily="18" charset="0"/>
              </a:rPr>
              <a:t>C</a:t>
            </a:r>
            <a:r>
              <a:rPr lang="en-US" altLang="en-US" sz="2400" b="1" u="sng" baseline="-25000" dirty="0">
                <a:latin typeface="Times New Roman" panose="02020603050405020304" pitchFamily="18" charset="0"/>
              </a:rPr>
              <a:t>8</a:t>
            </a:r>
            <a:r>
              <a:rPr lang="vi-VN" altLang="en-US" sz="2400" b="1" dirty="0">
                <a:latin typeface="Times New Roman" panose="02020603050405020304" pitchFamily="18" charset="0"/>
              </a:rPr>
              <a:t>:</a:t>
            </a:r>
            <a:r>
              <a:rPr lang="en-US" altLang="en-US" sz="2400" b="1" dirty="0">
                <a:latin typeface="Times New Roman" panose="02020603050405020304" pitchFamily="18" charset="0"/>
              </a:rPr>
              <a:t> Giải thích hiện tượng nêu ở đầu bài?</a:t>
            </a:r>
            <a:endParaRPr lang="vi-VN" altLang="en-US" sz="2400" dirty="0">
              <a:latin typeface="Times New Roman" panose="02020603050405020304" pitchFamily="18" charset="0"/>
            </a:endParaRPr>
          </a:p>
        </p:txBody>
      </p:sp>
      <p:sp>
        <p:nvSpPr>
          <p:cNvPr id="37894" name="Title 1"/>
          <p:cNvSpPr txBox="1"/>
          <p:nvPr/>
        </p:nvSpPr>
        <p:spPr>
          <a:xfrm>
            <a:off x="76200" y="603250"/>
            <a:ext cx="5410200" cy="914400"/>
          </a:xfrm>
          <a:prstGeom prst="rect">
            <a:avLst/>
          </a:prstGeom>
          <a:noFill/>
          <a:ln w="9525">
            <a:noFill/>
          </a:ln>
        </p:spPr>
        <p:txBody>
          <a:bodyPr anchor="ctr" anchorCtr="0"/>
          <a:lstStyle/>
          <a:p>
            <a:pPr eaLnBrk="1" hangingPunct="1"/>
            <a:r>
              <a:rPr lang="en-US" altLang="en-US" sz="2400" dirty="0">
                <a:latin typeface="Times New Roman" panose="02020603050405020304" pitchFamily="18" charset="0"/>
              </a:rPr>
              <a:t>+</a:t>
            </a:r>
            <a:r>
              <a:rPr lang="vi-VN" altLang="en-US" sz="2400" dirty="0">
                <a:latin typeface="Times New Roman" panose="02020603050405020304" pitchFamily="18" charset="0"/>
              </a:rPr>
              <a:t> Khi chưa đổ nước vào bát, ta không nhìn thấy đầu dưới (A) của chiếc đũa.</a:t>
            </a:r>
            <a:endParaRPr lang="en-US" altLang="en-US" sz="2400" dirty="0">
              <a:latin typeface="Times New Roman" panose="02020603050405020304" pitchFamily="18" charset="0"/>
            </a:endParaRPr>
          </a:p>
        </p:txBody>
      </p:sp>
      <p:sp>
        <p:nvSpPr>
          <p:cNvPr id="37895" name="Title 1"/>
          <p:cNvSpPr txBox="1"/>
          <p:nvPr/>
        </p:nvSpPr>
        <p:spPr>
          <a:xfrm>
            <a:off x="2325688" y="3989388"/>
            <a:ext cx="6824662" cy="2133600"/>
          </a:xfrm>
          <a:prstGeom prst="rect">
            <a:avLst/>
          </a:prstGeom>
          <a:noFill/>
          <a:ln w="9525">
            <a:noFill/>
          </a:ln>
        </p:spPr>
        <p:txBody>
          <a:bodyPr anchor="ctr" anchorCtr="0"/>
          <a:lstStyle/>
          <a:p>
            <a:pPr eaLnBrk="1" hangingPunct="1"/>
            <a:r>
              <a:rPr lang="vi-VN" altLang="en-US" sz="2400" dirty="0">
                <a:latin typeface="Times New Roman" panose="02020603050405020304" pitchFamily="18" charset="0"/>
              </a:rPr>
              <a:t>+ Hình vẽ </a:t>
            </a:r>
            <a:r>
              <a:rPr lang="en-US" altLang="en-US" sz="2400" dirty="0">
                <a:latin typeface="Times New Roman" panose="02020603050405020304" pitchFamily="18" charset="0"/>
              </a:rPr>
              <a:t>bên</a:t>
            </a:r>
            <a:r>
              <a:rPr lang="vi-VN" altLang="en-US" sz="2400" dirty="0">
                <a:latin typeface="Times New Roman" panose="02020603050405020304" pitchFamily="18" charset="0"/>
              </a:rPr>
              <a:t> cho thấy không có tia sáng đi theo đường thẳng nối A với mắt. Một tia sáng AI đến mặt nước, bị khúc xạ đi được tới mắt nên ta nhìn thấy A.</a:t>
            </a:r>
            <a:br>
              <a:rPr lang="vi-VN" altLang="en-US" sz="2400" dirty="0">
                <a:latin typeface="Times New Roman" panose="02020603050405020304" pitchFamily="18" charset="0"/>
              </a:rPr>
            </a:br>
            <a:r>
              <a:rPr lang="vi-VN" altLang="en-US" sz="2400" dirty="0">
                <a:latin typeface="Times New Roman" panose="02020603050405020304" pitchFamily="18" charset="0"/>
              </a:rPr>
              <a:t>Th</a:t>
            </a:r>
            <a:r>
              <a:rPr lang="en-US" altLang="en-US" sz="2400" dirty="0">
                <a:latin typeface="Times New Roman" panose="02020603050405020304" pitchFamily="18" charset="0"/>
              </a:rPr>
              <a:t>ự</a:t>
            </a:r>
            <a:r>
              <a:rPr lang="vi-VN" altLang="en-US" sz="2400" dirty="0">
                <a:latin typeface="Times New Roman" panose="02020603050405020304" pitchFamily="18" charset="0"/>
              </a:rPr>
              <a:t>c ra người quan sát không nhìn thấy được đầu đũa A mà nhìn thấy ảnh của đầu đũa qua hiện tư</a:t>
            </a:r>
            <a:r>
              <a:rPr lang="en-US" altLang="en-US" sz="2400" dirty="0">
                <a:latin typeface="Times New Roman" panose="02020603050405020304" pitchFamily="18" charset="0"/>
              </a:rPr>
              <a:t>ợ</a:t>
            </a:r>
            <a:r>
              <a:rPr lang="vi-VN" altLang="en-US" sz="2400" dirty="0">
                <a:latin typeface="Times New Roman" panose="02020603050405020304" pitchFamily="18" charset="0"/>
              </a:rPr>
              <a:t>ng khúc x</a:t>
            </a:r>
            <a:r>
              <a:rPr lang="en-US" altLang="en-US" sz="2400" dirty="0">
                <a:latin typeface="Times New Roman" panose="02020603050405020304" pitchFamily="18" charset="0"/>
              </a:rPr>
              <a:t>ạ</a:t>
            </a:r>
            <a:r>
              <a:rPr lang="vi-VN" altLang="en-US" sz="2400" dirty="0">
                <a:latin typeface="Times New Roman" panose="02020603050405020304" pitchFamily="18" charset="0"/>
              </a:rPr>
              <a:t> ánh sáng</a:t>
            </a:r>
            <a:r>
              <a:rPr lang="vi-VN" altLang="en-US" sz="2800" dirty="0">
                <a:latin typeface="Times New Roman" panose="02020603050405020304" pitchFamily="18" charset="0"/>
              </a:rPr>
              <a:t>.</a:t>
            </a:r>
            <a:endParaRPr lang="en-US" altLang="en-US" sz="2800" dirty="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1" name="Object 5"/>
          <p:cNvGraphicFramePr>
            <a:graphicFrameLocks noChangeAspect="1"/>
          </p:cNvGraphicFramePr>
          <p:nvPr/>
        </p:nvGraphicFramePr>
        <p:xfrm>
          <a:off x="4419600" y="2735263"/>
          <a:ext cx="3810000" cy="2743200"/>
        </p:xfrm>
        <a:graphic>
          <a:graphicData uri="http://schemas.openxmlformats.org/presentationml/2006/ole">
            <mc:AlternateContent xmlns:mc="http://schemas.openxmlformats.org/markup-compatibility/2006">
              <mc:Choice xmlns:v="urn:schemas-microsoft-com:vml" Requires="v">
                <p:oleObj r:id="rId2" imgW="2609850" imgH="1905000" progId="Paint.Picture">
                  <p:embed/>
                </p:oleObj>
              </mc:Choice>
              <mc:Fallback>
                <p:oleObj r:id="rId2" imgW="2609850" imgH="1905000" progId="Paint.Picture">
                  <p:embed/>
                  <p:pic>
                    <p:nvPicPr>
                      <p:cNvPr id="0" name="Picture 3075"/>
                      <p:cNvPicPr/>
                      <p:nvPr/>
                    </p:nvPicPr>
                    <p:blipFill>
                      <a:blip r:embed="rId3"/>
                      <a:stretch>
                        <a:fillRect/>
                      </a:stretch>
                    </p:blipFill>
                    <p:spPr>
                      <a:xfrm>
                        <a:off x="4419600" y="2735263"/>
                        <a:ext cx="3810000" cy="2743200"/>
                      </a:xfrm>
                      <a:prstGeom prst="rect">
                        <a:avLst/>
                      </a:prstGeom>
                      <a:noFill/>
                      <a:ln w="38100">
                        <a:noFill/>
                        <a:miter/>
                      </a:ln>
                    </p:spPr>
                  </p:pic>
                </p:oleObj>
              </mc:Fallback>
            </mc:AlternateContent>
          </a:graphicData>
        </a:graphic>
      </p:graphicFrame>
      <p:sp>
        <p:nvSpPr>
          <p:cNvPr id="38915" name="Rectangle 6"/>
          <p:cNvSpPr/>
          <p:nvPr/>
        </p:nvSpPr>
        <p:spPr>
          <a:xfrm>
            <a:off x="0" y="1647825"/>
            <a:ext cx="9144000" cy="0"/>
          </a:xfrm>
          <a:prstGeom prst="rect">
            <a:avLst/>
          </a:prstGeom>
          <a:noFill/>
          <a:ln w="9525">
            <a:noFill/>
          </a:ln>
        </p:spPr>
        <p:txBody>
          <a:bodyPr wrap="none" anchor="ctr" anchorCtr="0">
            <a:spAutoFit/>
          </a:bodyPr>
          <a:lstStyle/>
          <a:p>
            <a:pPr eaLnBrk="1" hangingPunct="1"/>
            <a:endParaRPr lang="en-US" altLang="en-US" dirty="0">
              <a:latin typeface="Times New Roman" panose="02020603050405020304" pitchFamily="18" charset="0"/>
            </a:endParaRPr>
          </a:p>
        </p:txBody>
      </p:sp>
      <p:sp>
        <p:nvSpPr>
          <p:cNvPr id="45063" name="Rectangle 7"/>
          <p:cNvSpPr>
            <a:spLocks noChangeArrowheads="1"/>
          </p:cNvSpPr>
          <p:nvPr/>
        </p:nvSpPr>
        <p:spPr bwMode="auto">
          <a:xfrm>
            <a:off x="1314450" y="112713"/>
            <a:ext cx="7162800" cy="4154488"/>
          </a:xfrm>
          <a:prstGeom prst="rect">
            <a:avLst/>
          </a:prstGeom>
          <a:noFill/>
          <a:ln w="9525">
            <a:noFill/>
            <a:miter lim="800000"/>
          </a:ln>
          <a:effectLst/>
        </p:spPr>
        <p:txBody>
          <a:bodyPr wrap="square" anchor="ctr">
            <a:spAutoFit/>
          </a:bodyPr>
          <a:lstStyle/>
          <a:p>
            <a:pPr algn="just" eaLnBrk="1" hangingPunct="1">
              <a:buNone/>
            </a:pPr>
            <a:endParaRPr sz="2400" b="1" dirty="0">
              <a:solidFill>
                <a:srgbClr val="0000FF"/>
              </a:solidFill>
              <a:latin typeface="Calibri" panose="020F0502020204030204" pitchFamily="34" charset="0"/>
            </a:endParaRPr>
          </a:p>
          <a:p>
            <a:pPr algn="just" eaLnBrk="1" hangingPunct="1">
              <a:buNone/>
            </a:pPr>
            <a:endParaRPr sz="2400" b="1" dirty="0">
              <a:solidFill>
                <a:srgbClr val="0000FF"/>
              </a:solidFill>
              <a:latin typeface="Calibri" panose="020F0502020204030204" pitchFamily="34" charset="0"/>
            </a:endParaRPr>
          </a:p>
          <a:p>
            <a:pPr algn="just" eaLnBrk="1" hangingPunct="1">
              <a:buNone/>
            </a:pPr>
            <a:r>
              <a:rPr lang="vi-VN" altLang="x-none" sz="2400" b="1" dirty="0">
                <a:solidFill>
                  <a:srgbClr val="0000FF"/>
                </a:solidFill>
                <a:latin typeface="Arial" panose="020B0604020202020204" pitchFamily="34" charset="0"/>
              </a:rPr>
              <a:t>1. Một bạn học sinh vẽ đường truyền  của bốn tia sáng phát ra từ một ngọn đèn ở trong bể nước  ra ngoài không khí . </a:t>
            </a:r>
            <a:endParaRPr sz="2400" b="1" dirty="0">
              <a:latin typeface="Calibri" panose="020F0502020204030204" pitchFamily="34" charset="0"/>
            </a:endParaRPr>
          </a:p>
          <a:p>
            <a:pPr eaLnBrk="1" hangingPunct="1">
              <a:buNone/>
            </a:pPr>
            <a:r>
              <a:rPr lang="vi-VN" altLang="x-none" sz="2400" b="1" dirty="0">
                <a:latin typeface="Arial" panose="020B0604020202020204" pitchFamily="34" charset="0"/>
              </a:rPr>
              <a:t>Đường truyền nào có thể đúng  ?</a:t>
            </a:r>
            <a:endParaRPr lang="vi-VN" altLang="x-none" sz="2400" dirty="0">
              <a:latin typeface="Arial" panose="020B0604020202020204" pitchFamily="34" charset="0"/>
            </a:endParaRPr>
          </a:p>
          <a:p>
            <a:pPr eaLnBrk="1" hangingPunct="1">
              <a:buNone/>
            </a:pPr>
            <a:r>
              <a:rPr lang="vi-VN" altLang="x-none" sz="2400" b="1" dirty="0">
                <a:latin typeface="Arial" panose="020B0604020202020204" pitchFamily="34" charset="0"/>
              </a:rPr>
              <a:t>A. Đường 1</a:t>
            </a:r>
            <a:endParaRPr lang="vi-VN" altLang="x-none" sz="2400" dirty="0">
              <a:latin typeface="Arial" panose="020B0604020202020204" pitchFamily="34" charset="0"/>
            </a:endParaRPr>
          </a:p>
          <a:p>
            <a:pPr eaLnBrk="1" hangingPunct="1">
              <a:buNone/>
            </a:pPr>
            <a:r>
              <a:rPr lang="vi-VN" altLang="x-none" sz="2400" b="1" dirty="0">
                <a:latin typeface="Arial" panose="020B0604020202020204" pitchFamily="34" charset="0"/>
              </a:rPr>
              <a:t>B. Đường 2</a:t>
            </a:r>
            <a:endParaRPr lang="vi-VN" altLang="x-none" sz="2400" dirty="0">
              <a:latin typeface="Arial" panose="020B0604020202020204" pitchFamily="34" charset="0"/>
            </a:endParaRPr>
          </a:p>
          <a:p>
            <a:pPr eaLnBrk="1" hangingPunct="1">
              <a:buNone/>
            </a:pPr>
            <a:r>
              <a:rPr lang="vi-VN" altLang="x-none" sz="2400" b="1" dirty="0">
                <a:latin typeface="Arial" panose="020B0604020202020204" pitchFamily="34" charset="0"/>
              </a:rPr>
              <a:t>C. Đường 3</a:t>
            </a:r>
            <a:endParaRPr lang="vi-VN" altLang="x-none" sz="2400" dirty="0">
              <a:latin typeface="Arial" panose="020B0604020202020204" pitchFamily="34" charset="0"/>
            </a:endParaRPr>
          </a:p>
          <a:p>
            <a:pPr eaLnBrk="1" hangingPunct="1">
              <a:buNone/>
            </a:pPr>
            <a:r>
              <a:rPr lang="vi-VN" altLang="x-none" sz="2400" b="1" dirty="0">
                <a:latin typeface="Arial" panose="020B0604020202020204" pitchFamily="34" charset="0"/>
              </a:rPr>
              <a:t>D. Đường 4</a:t>
            </a:r>
            <a:endParaRPr lang="vi-VN" altLang="x-none" sz="2400" dirty="0">
              <a:latin typeface="Arial" panose="020B0604020202020204" pitchFamily="34" charset="0"/>
            </a:endParaRPr>
          </a:p>
          <a:p>
            <a:pPr eaLnBrk="1" hangingPunct="1">
              <a:buNone/>
            </a:pPr>
            <a:endParaRPr sz="2400" dirty="0">
              <a:latin typeface="Calibri" panose="020F0502020204030204" pitchFamily="34" charset="0"/>
            </a:endParaRPr>
          </a:p>
        </p:txBody>
      </p:sp>
      <p:sp>
        <p:nvSpPr>
          <p:cNvPr id="45065" name="Oval 9"/>
          <p:cNvSpPr/>
          <p:nvPr/>
        </p:nvSpPr>
        <p:spPr>
          <a:xfrm>
            <a:off x="1314450" y="3113088"/>
            <a:ext cx="438150" cy="392112"/>
          </a:xfrm>
          <a:prstGeom prst="ellipse">
            <a:avLst/>
          </a:prstGeom>
          <a:noFill/>
          <a:ln w="9525" cap="flat" cmpd="sng">
            <a:solidFill>
              <a:srgbClr val="FF3300"/>
            </a:solidFill>
            <a:prstDash val="solid"/>
            <a:headEnd type="none" w="med" len="med"/>
            <a:tailEnd type="none" w="med" len="med"/>
          </a:ln>
        </p:spPr>
        <p:txBody>
          <a:bodyPr wrap="none" anchor="ctr" anchorCtr="0"/>
          <a:lstStyle/>
          <a:p>
            <a:pPr algn="ctr" eaLnBrk="1" hangingPunct="1"/>
            <a:endParaRPr lang="en-US" altLang="en-US" dirty="0">
              <a:latin typeface="Times New Roman" panose="02020603050405020304" pitchFamily="18" charset="0"/>
            </a:endParaRPr>
          </a:p>
        </p:txBody>
      </p:sp>
      <p:sp>
        <p:nvSpPr>
          <p:cNvPr id="38918" name="Rectangle 9"/>
          <p:cNvSpPr/>
          <p:nvPr/>
        </p:nvSpPr>
        <p:spPr>
          <a:xfrm>
            <a:off x="3505200" y="103188"/>
            <a:ext cx="4343400" cy="457200"/>
          </a:xfrm>
          <a:prstGeom prst="rect">
            <a:avLst/>
          </a:prstGeom>
          <a:noFill/>
          <a:ln w="9525">
            <a:noFill/>
          </a:ln>
        </p:spPr>
        <p:txBody>
          <a:bodyPr wrap="none" anchor="ctr" anchorCtr="0"/>
          <a:lstStyle/>
          <a:p>
            <a:pPr eaLnBrk="1" hangingPunct="1"/>
            <a:r>
              <a:rPr lang="en-US" altLang="en-US" sz="4000" b="1" dirty="0">
                <a:latin typeface="Times New Roman" panose="02020603050405020304" pitchFamily="18" charset="0"/>
              </a:rPr>
              <a:t>Củng cố </a:t>
            </a:r>
            <a:endParaRPr lang="vi-VN" altLang="en-US" sz="40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checkerboard(across)">
                                      <p:cBhvr>
                                        <p:cTn id="7" dur="500"/>
                                        <p:tgtEl>
                                          <p:spTgt spid="45063"/>
                                        </p:tgtEl>
                                      </p:cBhvr>
                                    </p:animEffect>
                                  </p:childTnLst>
                                </p:cTn>
                              </p:par>
                              <p:par>
                                <p:cTn id="8" presetID="4" presetClass="entr" presetSubtype="16" fill="hold" nodeType="withEffect">
                                  <p:stCondLst>
                                    <p:cond delay="0"/>
                                  </p:stCondLst>
                                  <p:childTnLst>
                                    <p:set>
                                      <p:cBhvr>
                                        <p:cTn id="9" dur="1" fill="hold">
                                          <p:stCondLst>
                                            <p:cond delay="0"/>
                                          </p:stCondLst>
                                        </p:cTn>
                                        <p:tgtEl>
                                          <p:spTgt spid="45061"/>
                                        </p:tgtEl>
                                        <p:attrNameLst>
                                          <p:attrName>style.visibility</p:attrName>
                                        </p:attrNameLst>
                                      </p:cBhvr>
                                      <p:to>
                                        <p:strVal val="visible"/>
                                      </p:to>
                                    </p:set>
                                    <p:animEffect transition="in" filter="box(in)">
                                      <p:cBhvr>
                                        <p:cTn id="10" dur="500"/>
                                        <p:tgtEl>
                                          <p:spTgt spid="4506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5065"/>
                                        </p:tgtEl>
                                        <p:attrNameLst>
                                          <p:attrName>style.visibility</p:attrName>
                                        </p:attrNameLst>
                                      </p:cBhvr>
                                      <p:to>
                                        <p:strVal val="visible"/>
                                      </p:to>
                                    </p:set>
                                    <p:anim calcmode="lin" valueType="num">
                                      <p:cBhvr additive="base">
                                        <p:cTn id="15" dur="500" fill="hold"/>
                                        <p:tgtEl>
                                          <p:spTgt spid="45065"/>
                                        </p:tgtEl>
                                        <p:attrNameLst>
                                          <p:attrName>ppt_x</p:attrName>
                                        </p:attrNameLst>
                                      </p:cBhvr>
                                      <p:tavLst>
                                        <p:tav tm="0">
                                          <p:val>
                                            <p:strVal val="0-#ppt_w/2"/>
                                          </p:val>
                                        </p:tav>
                                        <p:tav tm="100000">
                                          <p:val>
                                            <p:strVal val="#ppt_x"/>
                                          </p:val>
                                        </p:tav>
                                      </p:tavLst>
                                    </p:anim>
                                    <p:anim calcmode="lin" valueType="num">
                                      <p:cBhvr additive="base">
                                        <p:cTn id="16" dur="500" fill="hold"/>
                                        <p:tgtEl>
                                          <p:spTgt spid="450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type="title"/>
          </p:nvPr>
        </p:nvSpPr>
        <p:spPr>
          <a:xfrm>
            <a:off x="1371600" y="552450"/>
            <a:ext cx="9144000" cy="990600"/>
          </a:xfrm>
        </p:spPr>
        <p:txBody>
          <a:bodyPr vert="horz" wrap="square" lIns="91440" tIns="45720" rIns="91440" bIns="45720" anchor="ctr" anchorCtr="0"/>
          <a:lstStyle/>
          <a:p>
            <a:r>
              <a:rPr lang="en-US" altLang="en-US" sz="2300" b="1" dirty="0">
                <a:solidFill>
                  <a:srgbClr val="0000FF"/>
                </a:solidFill>
                <a:latin typeface="Times New Roman" panose="02020603050405020304" pitchFamily="18" charset="0"/>
                <a:cs typeface="Times New Roman" panose="02020603050405020304" pitchFamily="18" charset="0"/>
              </a:rPr>
              <a:t>2) Tia n</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cs typeface="Times New Roman" panose="02020603050405020304" pitchFamily="18" charset="0"/>
              </a:rPr>
              <a:t>o sau đây l</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cs typeface="Times New Roman" panose="02020603050405020304" pitchFamily="18" charset="0"/>
              </a:rPr>
              <a:t> tia khúc xạ của tia tới SI? Vì sao?</a:t>
            </a:r>
            <a:endParaRPr lang="en-US" altLang="en-US" sz="2300" b="1" dirty="0">
              <a:solidFill>
                <a:srgbClr val="0000FF"/>
              </a:solidFill>
              <a:latin typeface="Times New Roman" panose="02020603050405020304" pitchFamily="18" charset="0"/>
              <a:ea typeface="Times New Roman" panose="02020603050405020304" pitchFamily="18" charset="0"/>
            </a:endParaRPr>
          </a:p>
        </p:txBody>
      </p:sp>
      <p:sp>
        <p:nvSpPr>
          <p:cNvPr id="19460" name="Rectangle 4"/>
          <p:cNvSpPr/>
          <p:nvPr/>
        </p:nvSpPr>
        <p:spPr>
          <a:xfrm>
            <a:off x="3124200" y="4210050"/>
            <a:ext cx="5486400" cy="2193925"/>
          </a:xfrm>
          <a:prstGeom prst="rect">
            <a:avLst/>
          </a:prstGeom>
          <a:solidFill>
            <a:srgbClr val="CCFFFF"/>
          </a:solidFill>
          <a:ln w="9525" cap="flat" cmpd="sng">
            <a:solidFill>
              <a:srgbClr val="CCFFFF"/>
            </a:solidFill>
            <a:prstDash val="solid"/>
            <a:miter/>
            <a:headEnd type="none" w="med" len="med"/>
            <a:tailEnd type="none" w="med" len="med"/>
          </a:ln>
        </p:spPr>
        <p:txBody>
          <a:bodyPr wrap="none" anchor="ctr" anchorCtr="0"/>
          <a:lstStyle/>
          <a:p>
            <a:pPr eaLnBrk="1" hangingPunct="1"/>
            <a:endParaRPr lang="en-US" altLang="en-US" sz="2400" dirty="0">
              <a:latin typeface="Times New Roman" panose="02020603050405020304" pitchFamily="18" charset="0"/>
            </a:endParaRPr>
          </a:p>
        </p:txBody>
      </p:sp>
      <p:sp>
        <p:nvSpPr>
          <p:cNvPr id="19461" name="Line 5"/>
          <p:cNvSpPr/>
          <p:nvPr/>
        </p:nvSpPr>
        <p:spPr>
          <a:xfrm>
            <a:off x="3124200" y="4194175"/>
            <a:ext cx="5334000" cy="0"/>
          </a:xfrm>
          <a:prstGeom prst="line">
            <a:avLst/>
          </a:prstGeom>
          <a:ln w="9525" cap="flat" cmpd="sng">
            <a:solidFill>
              <a:schemeClr val="accent2"/>
            </a:solidFill>
            <a:prstDash val="solid"/>
            <a:headEnd type="none" w="med" len="med"/>
            <a:tailEnd type="none" w="med" len="med"/>
          </a:ln>
        </p:spPr>
      </p:sp>
      <p:sp>
        <p:nvSpPr>
          <p:cNvPr id="19462" name="Text Box 6"/>
          <p:cNvSpPr txBox="1"/>
          <p:nvPr/>
        </p:nvSpPr>
        <p:spPr>
          <a:xfrm>
            <a:off x="3048000" y="3884613"/>
            <a:ext cx="685800" cy="461962"/>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P</a:t>
            </a:r>
          </a:p>
        </p:txBody>
      </p:sp>
      <p:sp>
        <p:nvSpPr>
          <p:cNvPr id="19463" name="Text Box 7"/>
          <p:cNvSpPr txBox="1"/>
          <p:nvPr/>
        </p:nvSpPr>
        <p:spPr>
          <a:xfrm>
            <a:off x="8229600" y="3835400"/>
            <a:ext cx="4699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Q</a:t>
            </a:r>
          </a:p>
        </p:txBody>
      </p:sp>
      <p:grpSp>
        <p:nvGrpSpPr>
          <p:cNvPr id="2" name="Group 11"/>
          <p:cNvGrpSpPr/>
          <p:nvPr/>
        </p:nvGrpSpPr>
        <p:grpSpPr>
          <a:xfrm flipH="1" flipV="1">
            <a:off x="5638800" y="4211638"/>
            <a:ext cx="2116138" cy="2116137"/>
            <a:chOff x="2352" y="912"/>
            <a:chExt cx="1296" cy="1440"/>
          </a:xfrm>
        </p:grpSpPr>
        <p:sp>
          <p:nvSpPr>
            <p:cNvPr id="39973" name="Line 12"/>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39974" name="Line 13"/>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sp>
        <p:nvSpPr>
          <p:cNvPr id="19470" name="Text Box 14"/>
          <p:cNvSpPr txBox="1"/>
          <p:nvPr/>
        </p:nvSpPr>
        <p:spPr>
          <a:xfrm>
            <a:off x="7620000" y="6072188"/>
            <a:ext cx="469900" cy="461962"/>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S</a:t>
            </a:r>
          </a:p>
        </p:txBody>
      </p:sp>
      <p:sp>
        <p:nvSpPr>
          <p:cNvPr id="19471" name="Line 15"/>
          <p:cNvSpPr/>
          <p:nvPr/>
        </p:nvSpPr>
        <p:spPr>
          <a:xfrm>
            <a:off x="5638800" y="1908175"/>
            <a:ext cx="15875" cy="4572000"/>
          </a:xfrm>
          <a:prstGeom prst="line">
            <a:avLst/>
          </a:prstGeom>
          <a:ln w="12700" cap="flat" cmpd="sng">
            <a:solidFill>
              <a:schemeClr val="tx1"/>
            </a:solidFill>
            <a:prstDash val="solid"/>
            <a:headEnd type="none" w="med" len="med"/>
            <a:tailEnd type="none" w="med" len="med"/>
          </a:ln>
        </p:spPr>
      </p:sp>
      <p:sp>
        <p:nvSpPr>
          <p:cNvPr id="19472" name="Text Box 16"/>
          <p:cNvSpPr txBox="1"/>
          <p:nvPr/>
        </p:nvSpPr>
        <p:spPr>
          <a:xfrm>
            <a:off x="5662613" y="6240463"/>
            <a:ext cx="549275" cy="461962"/>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N’</a:t>
            </a:r>
          </a:p>
        </p:txBody>
      </p:sp>
      <p:sp>
        <p:nvSpPr>
          <p:cNvPr id="19473" name="Text Box 17"/>
          <p:cNvSpPr txBox="1"/>
          <p:nvPr/>
        </p:nvSpPr>
        <p:spPr>
          <a:xfrm>
            <a:off x="5562600" y="1679575"/>
            <a:ext cx="3810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N</a:t>
            </a:r>
          </a:p>
        </p:txBody>
      </p:sp>
      <p:grpSp>
        <p:nvGrpSpPr>
          <p:cNvPr id="3" name="Group 18"/>
          <p:cNvGrpSpPr/>
          <p:nvPr/>
        </p:nvGrpSpPr>
        <p:grpSpPr>
          <a:xfrm flipH="1" flipV="1">
            <a:off x="3276600" y="1917700"/>
            <a:ext cx="2430463" cy="2352675"/>
            <a:chOff x="2352" y="912"/>
            <a:chExt cx="1296" cy="1440"/>
          </a:xfrm>
        </p:grpSpPr>
        <p:sp>
          <p:nvSpPr>
            <p:cNvPr id="39971" name="Line 19"/>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39972" name="Line 20"/>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grpSp>
        <p:nvGrpSpPr>
          <p:cNvPr id="4" name="Group 21"/>
          <p:cNvGrpSpPr/>
          <p:nvPr/>
        </p:nvGrpSpPr>
        <p:grpSpPr>
          <a:xfrm flipH="1" flipV="1">
            <a:off x="4343400" y="1603375"/>
            <a:ext cx="1295400" cy="2667000"/>
            <a:chOff x="2352" y="912"/>
            <a:chExt cx="1296" cy="1440"/>
          </a:xfrm>
        </p:grpSpPr>
        <p:sp>
          <p:nvSpPr>
            <p:cNvPr id="39969" name="Line 22"/>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39970" name="Line 23"/>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grpSp>
        <p:nvGrpSpPr>
          <p:cNvPr id="5" name="Group 24"/>
          <p:cNvGrpSpPr/>
          <p:nvPr/>
        </p:nvGrpSpPr>
        <p:grpSpPr>
          <a:xfrm flipH="1" flipV="1">
            <a:off x="2743200" y="2624138"/>
            <a:ext cx="2978150" cy="1646237"/>
            <a:chOff x="2352" y="912"/>
            <a:chExt cx="1296" cy="1440"/>
          </a:xfrm>
        </p:grpSpPr>
        <p:sp>
          <p:nvSpPr>
            <p:cNvPr id="39967" name="Line 25"/>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39968" name="Line 26"/>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grpSp>
        <p:nvGrpSpPr>
          <p:cNvPr id="6" name="Group 27"/>
          <p:cNvGrpSpPr/>
          <p:nvPr/>
        </p:nvGrpSpPr>
        <p:grpSpPr>
          <a:xfrm flipH="1">
            <a:off x="3767138" y="4208463"/>
            <a:ext cx="1885950" cy="2209800"/>
            <a:chOff x="2352" y="912"/>
            <a:chExt cx="1296" cy="1440"/>
          </a:xfrm>
        </p:grpSpPr>
        <p:sp>
          <p:nvSpPr>
            <p:cNvPr id="39965" name="Line 28"/>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39966" name="Line 29"/>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sp>
        <p:nvSpPr>
          <p:cNvPr id="19486" name="Text Box 30"/>
          <p:cNvSpPr txBox="1"/>
          <p:nvPr/>
        </p:nvSpPr>
        <p:spPr>
          <a:xfrm>
            <a:off x="5638800" y="3889375"/>
            <a:ext cx="457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I</a:t>
            </a:r>
          </a:p>
        </p:txBody>
      </p:sp>
      <p:sp>
        <p:nvSpPr>
          <p:cNvPr id="19487" name="Text Box 31"/>
          <p:cNvSpPr txBox="1"/>
          <p:nvPr/>
        </p:nvSpPr>
        <p:spPr>
          <a:xfrm>
            <a:off x="2971800" y="1527175"/>
            <a:ext cx="3810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A</a:t>
            </a:r>
          </a:p>
        </p:txBody>
      </p:sp>
      <p:sp>
        <p:nvSpPr>
          <p:cNvPr id="19488" name="Text Box 32"/>
          <p:cNvSpPr txBox="1"/>
          <p:nvPr/>
        </p:nvSpPr>
        <p:spPr>
          <a:xfrm>
            <a:off x="166688" y="1905000"/>
            <a:ext cx="1981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a)   Tia IA?</a:t>
            </a:r>
          </a:p>
        </p:txBody>
      </p:sp>
      <p:sp>
        <p:nvSpPr>
          <p:cNvPr id="19489" name="Text Box 33"/>
          <p:cNvSpPr txBox="1"/>
          <p:nvPr/>
        </p:nvSpPr>
        <p:spPr>
          <a:xfrm>
            <a:off x="4267200" y="1298575"/>
            <a:ext cx="381000" cy="400050"/>
          </a:xfrm>
          <a:prstGeom prst="rect">
            <a:avLst/>
          </a:prstGeom>
          <a:noFill/>
          <a:ln w="9525">
            <a:noFill/>
          </a:ln>
        </p:spPr>
        <p:txBody>
          <a:bodyPr>
            <a:spAutoFit/>
          </a:bodyPr>
          <a:lstStyle/>
          <a:p>
            <a:pPr eaLnBrk="1" hangingPunct="1">
              <a:spcBef>
                <a:spcPct val="50000"/>
              </a:spcBef>
            </a:pPr>
            <a:r>
              <a:rPr lang="en-US" altLang="en-US" sz="2000" dirty="0">
                <a:latin typeface="Times New Roman" panose="02020603050405020304" pitchFamily="18" charset="0"/>
              </a:rPr>
              <a:t>B</a:t>
            </a:r>
          </a:p>
        </p:txBody>
      </p:sp>
      <p:sp>
        <p:nvSpPr>
          <p:cNvPr id="19490" name="Text Box 34"/>
          <p:cNvSpPr txBox="1"/>
          <p:nvPr/>
        </p:nvSpPr>
        <p:spPr>
          <a:xfrm>
            <a:off x="152400" y="2409825"/>
            <a:ext cx="17526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b)   Tia IB?</a:t>
            </a:r>
          </a:p>
        </p:txBody>
      </p:sp>
      <p:sp>
        <p:nvSpPr>
          <p:cNvPr id="19491" name="Text Box 35"/>
          <p:cNvSpPr txBox="1"/>
          <p:nvPr/>
        </p:nvSpPr>
        <p:spPr>
          <a:xfrm>
            <a:off x="2438400" y="2212975"/>
            <a:ext cx="457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C</a:t>
            </a:r>
          </a:p>
        </p:txBody>
      </p:sp>
      <p:sp>
        <p:nvSpPr>
          <p:cNvPr id="19492" name="Text Box 36"/>
          <p:cNvSpPr txBox="1"/>
          <p:nvPr/>
        </p:nvSpPr>
        <p:spPr>
          <a:xfrm>
            <a:off x="166688" y="2819400"/>
            <a:ext cx="17526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c)   Tia IC?</a:t>
            </a:r>
          </a:p>
        </p:txBody>
      </p:sp>
      <p:sp>
        <p:nvSpPr>
          <p:cNvPr id="19493" name="Text Box 37"/>
          <p:cNvSpPr txBox="1"/>
          <p:nvPr/>
        </p:nvSpPr>
        <p:spPr>
          <a:xfrm>
            <a:off x="3505200" y="6148388"/>
            <a:ext cx="469900" cy="461962"/>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D</a:t>
            </a:r>
          </a:p>
        </p:txBody>
      </p:sp>
      <p:sp>
        <p:nvSpPr>
          <p:cNvPr id="19494" name="Text Box 38"/>
          <p:cNvSpPr txBox="1"/>
          <p:nvPr/>
        </p:nvSpPr>
        <p:spPr>
          <a:xfrm>
            <a:off x="166688" y="3200400"/>
            <a:ext cx="17526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d)   Tia ID?</a:t>
            </a:r>
          </a:p>
        </p:txBody>
      </p:sp>
      <p:sp>
        <p:nvSpPr>
          <p:cNvPr id="19495" name="Text Box 39"/>
          <p:cNvSpPr txBox="1"/>
          <p:nvPr/>
        </p:nvSpPr>
        <p:spPr>
          <a:xfrm>
            <a:off x="5710238" y="2025650"/>
            <a:ext cx="2978150" cy="1938338"/>
          </a:xfrm>
          <a:prstGeom prst="rect">
            <a:avLst/>
          </a:prstGeom>
          <a:noFill/>
          <a:ln w="9525">
            <a:noFill/>
          </a:ln>
        </p:spPr>
        <p:txBody>
          <a:bodyPr>
            <a:spAutoFit/>
          </a:bodyPr>
          <a:lstStyle/>
          <a:p>
            <a:pPr eaLnBrk="1" hangingPunct="1">
              <a:spcBef>
                <a:spcPct val="50000"/>
              </a:spcBef>
            </a:pPr>
            <a:r>
              <a:rPr lang="en-US" altLang="en-US" sz="2400" dirty="0">
                <a:solidFill>
                  <a:srgbClr val="000099"/>
                </a:solidFill>
                <a:latin typeface="Times New Roman" panose="02020603050405020304" pitchFamily="18" charset="0"/>
                <a:sym typeface="WP IconicSymbolsA" pitchFamily="2" charset="2"/>
              </a:rPr>
              <a:t>Tia chọn là tia </a:t>
            </a:r>
            <a:r>
              <a:rPr lang="en-US" altLang="en-US" sz="2400" dirty="0">
                <a:solidFill>
                  <a:srgbClr val="800000"/>
                </a:solidFill>
                <a:latin typeface="Times New Roman" panose="02020603050405020304" pitchFamily="18" charset="0"/>
                <a:sym typeface="WP IconicSymbolsA" pitchFamily="2" charset="2"/>
              </a:rPr>
              <a:t>IC </a:t>
            </a:r>
            <a:r>
              <a:rPr lang="en-US" altLang="en-US" sz="2400" dirty="0">
                <a:solidFill>
                  <a:srgbClr val="000099"/>
                </a:solidFill>
                <a:latin typeface="Times New Roman" panose="02020603050405020304" pitchFamily="18" charset="0"/>
                <a:sym typeface="WP IconicSymbolsA" pitchFamily="2" charset="2"/>
              </a:rPr>
              <a:t>vì khi ánh sáng truyền từ nước sang không khí thì góc khúc xạ lớn hơn góc tới</a:t>
            </a:r>
          </a:p>
        </p:txBody>
      </p:sp>
      <p:sp>
        <p:nvSpPr>
          <p:cNvPr id="19496" name="Text Box 40"/>
          <p:cNvSpPr txBox="1"/>
          <p:nvPr/>
        </p:nvSpPr>
        <p:spPr>
          <a:xfrm>
            <a:off x="3352800" y="4259263"/>
            <a:ext cx="1176338" cy="461962"/>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Nước</a:t>
            </a:r>
          </a:p>
        </p:txBody>
      </p:sp>
      <p:sp>
        <p:nvSpPr>
          <p:cNvPr id="19497" name="Text Box 41"/>
          <p:cNvSpPr txBox="1"/>
          <p:nvPr/>
        </p:nvSpPr>
        <p:spPr>
          <a:xfrm>
            <a:off x="3352800" y="3802063"/>
            <a:ext cx="1646238" cy="461962"/>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Không khí</a:t>
            </a:r>
          </a:p>
        </p:txBody>
      </p:sp>
      <p:sp>
        <p:nvSpPr>
          <p:cNvPr id="19498" name="Oval 42"/>
          <p:cNvSpPr/>
          <p:nvPr/>
        </p:nvSpPr>
        <p:spPr>
          <a:xfrm>
            <a:off x="166688" y="2819400"/>
            <a:ext cx="381000" cy="457200"/>
          </a:xfrm>
          <a:prstGeom prst="ellipse">
            <a:avLst/>
          </a:prstGeom>
          <a:noFill/>
          <a:ln w="38100" cap="flat" cmpd="sng">
            <a:solidFill>
              <a:srgbClr val="FF0000"/>
            </a:solidFill>
            <a:prstDash val="solid"/>
            <a:headEnd type="none" w="med" len="med"/>
            <a:tailEnd type="none" w="med" len="med"/>
          </a:ln>
        </p:spPr>
        <p:txBody>
          <a:bodyPr wrap="none" anchor="ctr" anchorCtr="0"/>
          <a:lstStyle/>
          <a:p>
            <a:pPr eaLnBrk="1" hangingPunct="1"/>
            <a:endParaRPr lang="en-US" altLang="en-US" sz="24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edge">
                                      <p:cBhvr>
                                        <p:cTn id="7" dur="500"/>
                                        <p:tgtEl>
                                          <p:spTgt spid="1946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wedge">
                                      <p:cBhvr>
                                        <p:cTn id="10" dur="500"/>
                                        <p:tgtEl>
                                          <p:spTgt spid="19460"/>
                                        </p:tgtEl>
                                      </p:cBhvr>
                                    </p:animEffect>
                                  </p:childTnLst>
                                </p:cTn>
                              </p:par>
                              <p:par>
                                <p:cTn id="11" presetID="20" presetClass="entr" presetSubtype="0" fill="hold" nodeType="withEffect">
                                  <p:stCondLst>
                                    <p:cond delay="0"/>
                                  </p:stCondLst>
                                  <p:childTnLst>
                                    <p:set>
                                      <p:cBhvr>
                                        <p:cTn id="12" dur="1" fill="hold">
                                          <p:stCondLst>
                                            <p:cond delay="0"/>
                                          </p:stCondLst>
                                        </p:cTn>
                                        <p:tgtEl>
                                          <p:spTgt spid="19470"/>
                                        </p:tgtEl>
                                        <p:attrNameLst>
                                          <p:attrName>style.visibility</p:attrName>
                                        </p:attrNameLst>
                                      </p:cBhvr>
                                      <p:to>
                                        <p:strVal val="visible"/>
                                      </p:to>
                                    </p:set>
                                    <p:animEffect transition="in" filter="wedge">
                                      <p:cBhvr>
                                        <p:cTn id="13" dur="500"/>
                                        <p:tgtEl>
                                          <p:spTgt spid="19470"/>
                                        </p:tgtEl>
                                      </p:cBhvr>
                                    </p:animEffect>
                                  </p:childTnLst>
                                </p:cTn>
                              </p:par>
                              <p:par>
                                <p:cTn id="14" presetID="2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500"/>
                                        <p:tgtEl>
                                          <p:spTgt spid="2"/>
                                        </p:tgtEl>
                                      </p:cBhvr>
                                    </p:animEffect>
                                  </p:childTnLst>
                                </p:cTn>
                              </p:par>
                              <p:par>
                                <p:cTn id="17" presetID="20" presetClass="entr" presetSubtype="0" fill="hold" nodeType="with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edge">
                                      <p:cBhvr>
                                        <p:cTn id="19" dur="500"/>
                                        <p:tgtEl>
                                          <p:spTgt spid="19472"/>
                                        </p:tgtEl>
                                      </p:cBhvr>
                                    </p:animEffect>
                                  </p:childTnLst>
                                </p:cTn>
                              </p:par>
                              <p:par>
                                <p:cTn id="20" presetID="20" presetClass="entr" presetSubtype="0" fill="hold" nodeType="withEffect">
                                  <p:stCondLst>
                                    <p:cond delay="0"/>
                                  </p:stCondLst>
                                  <p:childTnLst>
                                    <p:set>
                                      <p:cBhvr>
                                        <p:cTn id="21" dur="1" fill="hold">
                                          <p:stCondLst>
                                            <p:cond delay="0"/>
                                          </p:stCondLst>
                                        </p:cTn>
                                        <p:tgtEl>
                                          <p:spTgt spid="19493"/>
                                        </p:tgtEl>
                                        <p:attrNameLst>
                                          <p:attrName>style.visibility</p:attrName>
                                        </p:attrNameLst>
                                      </p:cBhvr>
                                      <p:to>
                                        <p:strVal val="visible"/>
                                      </p:to>
                                    </p:set>
                                    <p:animEffect transition="in" filter="wedge">
                                      <p:cBhvr>
                                        <p:cTn id="22" dur="500"/>
                                        <p:tgtEl>
                                          <p:spTgt spid="19493"/>
                                        </p:tgtEl>
                                      </p:cBhvr>
                                    </p:animEffect>
                                  </p:childTnLst>
                                </p:cTn>
                              </p:par>
                              <p:par>
                                <p:cTn id="23" presetID="20" presetClass="entr" presetSubtype="0" fill="hold" nodeType="withEffect">
                                  <p:stCondLst>
                                    <p:cond delay="0"/>
                                  </p:stCondLst>
                                  <p:childTnLst>
                                    <p:set>
                                      <p:cBhvr>
                                        <p:cTn id="24" dur="1" fill="hold">
                                          <p:stCondLst>
                                            <p:cond delay="0"/>
                                          </p:stCondLst>
                                        </p:cTn>
                                        <p:tgtEl>
                                          <p:spTgt spid="19496"/>
                                        </p:tgtEl>
                                        <p:attrNameLst>
                                          <p:attrName>style.visibility</p:attrName>
                                        </p:attrNameLst>
                                      </p:cBhvr>
                                      <p:to>
                                        <p:strVal val="visible"/>
                                      </p:to>
                                    </p:set>
                                    <p:animEffect transition="in" filter="wedge">
                                      <p:cBhvr>
                                        <p:cTn id="25" dur="500"/>
                                        <p:tgtEl>
                                          <p:spTgt spid="19496"/>
                                        </p:tgtEl>
                                      </p:cBhvr>
                                    </p:animEffect>
                                  </p:childTnLst>
                                </p:cTn>
                              </p:par>
                              <p:par>
                                <p:cTn id="26" presetID="2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edge">
                                      <p:cBhvr>
                                        <p:cTn id="28" dur="500"/>
                                        <p:tgtEl>
                                          <p:spTgt spid="4"/>
                                        </p:tgtEl>
                                      </p:cBhvr>
                                    </p:animEffect>
                                  </p:childTnLst>
                                </p:cTn>
                              </p:par>
                              <p:par>
                                <p:cTn id="29" presetID="20" presetClass="entr" presetSubtype="0" fill="hold" nodeType="withEffect">
                                  <p:stCondLst>
                                    <p:cond delay="0"/>
                                  </p:stCondLst>
                                  <p:childTnLst>
                                    <p:set>
                                      <p:cBhvr>
                                        <p:cTn id="30" dur="1" fill="hold">
                                          <p:stCondLst>
                                            <p:cond delay="0"/>
                                          </p:stCondLst>
                                        </p:cTn>
                                        <p:tgtEl>
                                          <p:spTgt spid="19471"/>
                                        </p:tgtEl>
                                        <p:attrNameLst>
                                          <p:attrName>style.visibility</p:attrName>
                                        </p:attrNameLst>
                                      </p:cBhvr>
                                      <p:to>
                                        <p:strVal val="visible"/>
                                      </p:to>
                                    </p:set>
                                    <p:animEffect transition="in" filter="wedge">
                                      <p:cBhvr>
                                        <p:cTn id="31" dur="500"/>
                                        <p:tgtEl>
                                          <p:spTgt spid="19471"/>
                                        </p:tgtEl>
                                      </p:cBhvr>
                                    </p:animEffect>
                                  </p:childTnLst>
                                </p:cTn>
                              </p:par>
                              <p:par>
                                <p:cTn id="32" presetID="20" presetClass="entr" presetSubtype="0" fill="hold" nodeType="withEffect">
                                  <p:stCondLst>
                                    <p:cond delay="0"/>
                                  </p:stCondLst>
                                  <p:childTnLst>
                                    <p:set>
                                      <p:cBhvr>
                                        <p:cTn id="33" dur="1" fill="hold">
                                          <p:stCondLst>
                                            <p:cond delay="0"/>
                                          </p:stCondLst>
                                        </p:cTn>
                                        <p:tgtEl>
                                          <p:spTgt spid="19473"/>
                                        </p:tgtEl>
                                        <p:attrNameLst>
                                          <p:attrName>style.visibility</p:attrName>
                                        </p:attrNameLst>
                                      </p:cBhvr>
                                      <p:to>
                                        <p:strVal val="visible"/>
                                      </p:to>
                                    </p:set>
                                    <p:animEffect transition="in" filter="wedge">
                                      <p:cBhvr>
                                        <p:cTn id="34" dur="500"/>
                                        <p:tgtEl>
                                          <p:spTgt spid="19473"/>
                                        </p:tgtEl>
                                      </p:cBhvr>
                                    </p:animEffect>
                                  </p:childTnLst>
                                </p:cTn>
                              </p:par>
                              <p:par>
                                <p:cTn id="35" presetID="20" presetClass="entr" presetSubtype="0" fill="hold" nodeType="withEffect">
                                  <p:stCondLst>
                                    <p:cond delay="0"/>
                                  </p:stCondLst>
                                  <p:childTnLst>
                                    <p:set>
                                      <p:cBhvr>
                                        <p:cTn id="36" dur="1" fill="hold">
                                          <p:stCondLst>
                                            <p:cond delay="0"/>
                                          </p:stCondLst>
                                        </p:cTn>
                                        <p:tgtEl>
                                          <p:spTgt spid="19489"/>
                                        </p:tgtEl>
                                        <p:attrNameLst>
                                          <p:attrName>style.visibility</p:attrName>
                                        </p:attrNameLst>
                                      </p:cBhvr>
                                      <p:to>
                                        <p:strVal val="visible"/>
                                      </p:to>
                                    </p:set>
                                    <p:animEffect transition="in" filter="wedge">
                                      <p:cBhvr>
                                        <p:cTn id="37" dur="500"/>
                                        <p:tgtEl>
                                          <p:spTgt spid="19489"/>
                                        </p:tgtEl>
                                      </p:cBhvr>
                                    </p:animEffect>
                                  </p:childTnLst>
                                </p:cTn>
                              </p:par>
                              <p:par>
                                <p:cTn id="38" presetID="20" presetClass="entr" presetSubtype="0" fill="hold" nodeType="withEffect">
                                  <p:stCondLst>
                                    <p:cond delay="0"/>
                                  </p:stCondLst>
                                  <p:childTnLst>
                                    <p:set>
                                      <p:cBhvr>
                                        <p:cTn id="39" dur="1" fill="hold">
                                          <p:stCondLst>
                                            <p:cond delay="0"/>
                                          </p:stCondLst>
                                        </p:cTn>
                                        <p:tgtEl>
                                          <p:spTgt spid="19487"/>
                                        </p:tgtEl>
                                        <p:attrNameLst>
                                          <p:attrName>style.visibility</p:attrName>
                                        </p:attrNameLst>
                                      </p:cBhvr>
                                      <p:to>
                                        <p:strVal val="visible"/>
                                      </p:to>
                                    </p:set>
                                    <p:animEffect transition="in" filter="wedge">
                                      <p:cBhvr>
                                        <p:cTn id="40" dur="500"/>
                                        <p:tgtEl>
                                          <p:spTgt spid="19487"/>
                                        </p:tgtEl>
                                      </p:cBhvr>
                                    </p:animEffect>
                                  </p:childTnLst>
                                </p:cTn>
                              </p:par>
                              <p:par>
                                <p:cTn id="41" presetID="20" presetClass="entr" presetSubtype="0" fill="hold" nodeType="withEffect">
                                  <p:stCondLst>
                                    <p:cond delay="0"/>
                                  </p:stCondLst>
                                  <p:childTnLst>
                                    <p:set>
                                      <p:cBhvr>
                                        <p:cTn id="42" dur="1" fill="hold">
                                          <p:stCondLst>
                                            <p:cond delay="0"/>
                                          </p:stCondLst>
                                        </p:cTn>
                                        <p:tgtEl>
                                          <p:spTgt spid="19491"/>
                                        </p:tgtEl>
                                        <p:attrNameLst>
                                          <p:attrName>style.visibility</p:attrName>
                                        </p:attrNameLst>
                                      </p:cBhvr>
                                      <p:to>
                                        <p:strVal val="visible"/>
                                      </p:to>
                                    </p:set>
                                    <p:animEffect transition="in" filter="wedge">
                                      <p:cBhvr>
                                        <p:cTn id="43" dur="500"/>
                                        <p:tgtEl>
                                          <p:spTgt spid="19491"/>
                                        </p:tgtEl>
                                      </p:cBhvr>
                                    </p:animEffect>
                                  </p:childTnLst>
                                </p:cTn>
                              </p:par>
                              <p:par>
                                <p:cTn id="44" presetID="20" presetClass="entr" presetSubtype="0" fill="hold" nodeType="withEffect">
                                  <p:stCondLst>
                                    <p:cond delay="0"/>
                                  </p:stCondLst>
                                  <p:childTnLst>
                                    <p:set>
                                      <p:cBhvr>
                                        <p:cTn id="45" dur="1" fill="hold">
                                          <p:stCondLst>
                                            <p:cond delay="0"/>
                                          </p:stCondLst>
                                        </p:cTn>
                                        <p:tgtEl>
                                          <p:spTgt spid="19488"/>
                                        </p:tgtEl>
                                        <p:attrNameLst>
                                          <p:attrName>style.visibility</p:attrName>
                                        </p:attrNameLst>
                                      </p:cBhvr>
                                      <p:to>
                                        <p:strVal val="visible"/>
                                      </p:to>
                                    </p:set>
                                    <p:animEffect transition="in" filter="wedge">
                                      <p:cBhvr>
                                        <p:cTn id="46" dur="500"/>
                                        <p:tgtEl>
                                          <p:spTgt spid="19488"/>
                                        </p:tgtEl>
                                      </p:cBhvr>
                                    </p:animEffect>
                                  </p:childTnLst>
                                </p:cTn>
                              </p:par>
                              <p:par>
                                <p:cTn id="47" presetID="20" presetClass="entr" presetSubtype="0" fill="hold" nodeType="withEffect">
                                  <p:stCondLst>
                                    <p:cond delay="0"/>
                                  </p:stCondLst>
                                  <p:childTnLst>
                                    <p:set>
                                      <p:cBhvr>
                                        <p:cTn id="48" dur="1" fill="hold">
                                          <p:stCondLst>
                                            <p:cond delay="0"/>
                                          </p:stCondLst>
                                        </p:cTn>
                                        <p:tgtEl>
                                          <p:spTgt spid="19490"/>
                                        </p:tgtEl>
                                        <p:attrNameLst>
                                          <p:attrName>style.visibility</p:attrName>
                                        </p:attrNameLst>
                                      </p:cBhvr>
                                      <p:to>
                                        <p:strVal val="visible"/>
                                      </p:to>
                                    </p:set>
                                    <p:animEffect transition="in" filter="wedge">
                                      <p:cBhvr>
                                        <p:cTn id="49" dur="500"/>
                                        <p:tgtEl>
                                          <p:spTgt spid="19490"/>
                                        </p:tgtEl>
                                      </p:cBhvr>
                                    </p:animEffect>
                                  </p:childTnLst>
                                </p:cTn>
                              </p:par>
                              <p:par>
                                <p:cTn id="50" presetID="20" presetClass="entr" presetSubtype="0" fill="hold" nodeType="withEffect">
                                  <p:stCondLst>
                                    <p:cond delay="0"/>
                                  </p:stCondLst>
                                  <p:childTnLst>
                                    <p:set>
                                      <p:cBhvr>
                                        <p:cTn id="51" dur="1" fill="hold">
                                          <p:stCondLst>
                                            <p:cond delay="0"/>
                                          </p:stCondLst>
                                        </p:cTn>
                                        <p:tgtEl>
                                          <p:spTgt spid="19494"/>
                                        </p:tgtEl>
                                        <p:attrNameLst>
                                          <p:attrName>style.visibility</p:attrName>
                                        </p:attrNameLst>
                                      </p:cBhvr>
                                      <p:to>
                                        <p:strVal val="visible"/>
                                      </p:to>
                                    </p:set>
                                    <p:animEffect transition="in" filter="wedge">
                                      <p:cBhvr>
                                        <p:cTn id="52" dur="500"/>
                                        <p:tgtEl>
                                          <p:spTgt spid="19494"/>
                                        </p:tgtEl>
                                      </p:cBhvr>
                                    </p:animEffect>
                                  </p:childTnLst>
                                </p:cTn>
                              </p:par>
                              <p:par>
                                <p:cTn id="53" presetID="20" presetClass="entr" presetSubtype="0" fill="hold" nodeType="withEffect">
                                  <p:stCondLst>
                                    <p:cond delay="0"/>
                                  </p:stCondLst>
                                  <p:childTnLst>
                                    <p:set>
                                      <p:cBhvr>
                                        <p:cTn id="54" dur="1" fill="hold">
                                          <p:stCondLst>
                                            <p:cond delay="0"/>
                                          </p:stCondLst>
                                        </p:cTn>
                                        <p:tgtEl>
                                          <p:spTgt spid="19492"/>
                                        </p:tgtEl>
                                        <p:attrNameLst>
                                          <p:attrName>style.visibility</p:attrName>
                                        </p:attrNameLst>
                                      </p:cBhvr>
                                      <p:to>
                                        <p:strVal val="visible"/>
                                      </p:to>
                                    </p:set>
                                    <p:animEffect transition="in" filter="wedge">
                                      <p:cBhvr>
                                        <p:cTn id="55" dur="500"/>
                                        <p:tgtEl>
                                          <p:spTgt spid="19492"/>
                                        </p:tgtEl>
                                      </p:cBhvr>
                                    </p:animEffect>
                                  </p:childTnLst>
                                </p:cTn>
                              </p:par>
                              <p:par>
                                <p:cTn id="56" presetID="20" presetClass="entr" presetSubtype="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edge">
                                      <p:cBhvr>
                                        <p:cTn id="58" dur="500"/>
                                        <p:tgtEl>
                                          <p:spTgt spid="3"/>
                                        </p:tgtEl>
                                      </p:cBhvr>
                                    </p:animEffect>
                                  </p:childTnLst>
                                </p:cTn>
                              </p:par>
                              <p:par>
                                <p:cTn id="59" presetID="20"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edge">
                                      <p:cBhvr>
                                        <p:cTn id="61" dur="500"/>
                                        <p:tgtEl>
                                          <p:spTgt spid="5"/>
                                        </p:tgtEl>
                                      </p:cBhvr>
                                    </p:animEffect>
                                  </p:childTnLst>
                                </p:cTn>
                              </p:par>
                              <p:par>
                                <p:cTn id="62" presetID="20" presetClass="entr" presetSubtype="0" fill="hold" nodeType="withEffect">
                                  <p:stCondLst>
                                    <p:cond delay="0"/>
                                  </p:stCondLst>
                                  <p:childTnLst>
                                    <p:set>
                                      <p:cBhvr>
                                        <p:cTn id="63" dur="1" fill="hold">
                                          <p:stCondLst>
                                            <p:cond delay="0"/>
                                          </p:stCondLst>
                                        </p:cTn>
                                        <p:tgtEl>
                                          <p:spTgt spid="19461"/>
                                        </p:tgtEl>
                                        <p:attrNameLst>
                                          <p:attrName>style.visibility</p:attrName>
                                        </p:attrNameLst>
                                      </p:cBhvr>
                                      <p:to>
                                        <p:strVal val="visible"/>
                                      </p:to>
                                    </p:set>
                                    <p:animEffect transition="in" filter="wedge">
                                      <p:cBhvr>
                                        <p:cTn id="64" dur="500"/>
                                        <p:tgtEl>
                                          <p:spTgt spid="19461"/>
                                        </p:tgtEl>
                                      </p:cBhvr>
                                    </p:animEffect>
                                  </p:childTnLst>
                                </p:cTn>
                              </p:par>
                              <p:par>
                                <p:cTn id="65" presetID="20" presetClass="entr" presetSubtype="0" fill="hold" nodeType="withEffect">
                                  <p:stCondLst>
                                    <p:cond delay="0"/>
                                  </p:stCondLst>
                                  <p:childTnLst>
                                    <p:set>
                                      <p:cBhvr>
                                        <p:cTn id="66" dur="1" fill="hold">
                                          <p:stCondLst>
                                            <p:cond delay="0"/>
                                          </p:stCondLst>
                                        </p:cTn>
                                        <p:tgtEl>
                                          <p:spTgt spid="19486"/>
                                        </p:tgtEl>
                                        <p:attrNameLst>
                                          <p:attrName>style.visibility</p:attrName>
                                        </p:attrNameLst>
                                      </p:cBhvr>
                                      <p:to>
                                        <p:strVal val="visible"/>
                                      </p:to>
                                    </p:set>
                                    <p:animEffect transition="in" filter="wedge">
                                      <p:cBhvr>
                                        <p:cTn id="67" dur="500"/>
                                        <p:tgtEl>
                                          <p:spTgt spid="19486"/>
                                        </p:tgtEl>
                                      </p:cBhvr>
                                    </p:animEffect>
                                  </p:childTnLst>
                                </p:cTn>
                              </p:par>
                              <p:par>
                                <p:cTn id="68" presetID="20" presetClass="entr" presetSubtype="0" fill="hold" nodeType="withEffect">
                                  <p:stCondLst>
                                    <p:cond delay="0"/>
                                  </p:stCondLst>
                                  <p:childTnLst>
                                    <p:set>
                                      <p:cBhvr>
                                        <p:cTn id="69" dur="1" fill="hold">
                                          <p:stCondLst>
                                            <p:cond delay="0"/>
                                          </p:stCondLst>
                                        </p:cTn>
                                        <p:tgtEl>
                                          <p:spTgt spid="19497"/>
                                        </p:tgtEl>
                                        <p:attrNameLst>
                                          <p:attrName>style.visibility</p:attrName>
                                        </p:attrNameLst>
                                      </p:cBhvr>
                                      <p:to>
                                        <p:strVal val="visible"/>
                                      </p:to>
                                    </p:set>
                                    <p:animEffect transition="in" filter="wedge">
                                      <p:cBhvr>
                                        <p:cTn id="70" dur="500"/>
                                        <p:tgtEl>
                                          <p:spTgt spid="19497"/>
                                        </p:tgtEl>
                                      </p:cBhvr>
                                    </p:animEffect>
                                  </p:childTnLst>
                                </p:cTn>
                              </p:par>
                              <p:par>
                                <p:cTn id="71" presetID="20" presetClass="entr" presetSubtype="0" fill="hold" nodeType="withEffect">
                                  <p:stCondLst>
                                    <p:cond delay="0"/>
                                  </p:stCondLst>
                                  <p:childTnLst>
                                    <p:set>
                                      <p:cBhvr>
                                        <p:cTn id="72" dur="1" fill="hold">
                                          <p:stCondLst>
                                            <p:cond delay="0"/>
                                          </p:stCondLst>
                                        </p:cTn>
                                        <p:tgtEl>
                                          <p:spTgt spid="19462"/>
                                        </p:tgtEl>
                                        <p:attrNameLst>
                                          <p:attrName>style.visibility</p:attrName>
                                        </p:attrNameLst>
                                      </p:cBhvr>
                                      <p:to>
                                        <p:strVal val="visible"/>
                                      </p:to>
                                    </p:set>
                                    <p:animEffect transition="in" filter="wedge">
                                      <p:cBhvr>
                                        <p:cTn id="73" dur="500"/>
                                        <p:tgtEl>
                                          <p:spTgt spid="19462"/>
                                        </p:tgtEl>
                                      </p:cBhvr>
                                    </p:animEffect>
                                  </p:childTnLst>
                                </p:cTn>
                              </p:par>
                              <p:par>
                                <p:cTn id="74" presetID="20"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edge">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6" fill="hold" grpId="0" nodeType="clickEffect">
                                  <p:stCondLst>
                                    <p:cond delay="0"/>
                                  </p:stCondLst>
                                  <p:childTnLst>
                                    <p:set>
                                      <p:cBhvr>
                                        <p:cTn id="80" dur="1" fill="hold">
                                          <p:stCondLst>
                                            <p:cond delay="0"/>
                                          </p:stCondLst>
                                        </p:cTn>
                                        <p:tgtEl>
                                          <p:spTgt spid="19498"/>
                                        </p:tgtEl>
                                        <p:attrNameLst>
                                          <p:attrName>style.visibility</p:attrName>
                                        </p:attrNameLst>
                                      </p:cBhvr>
                                      <p:to>
                                        <p:strVal val="visible"/>
                                      </p:to>
                                    </p:set>
                                    <p:animEffect transition="in" filter="barn(inHorizontal)">
                                      <p:cBhvr>
                                        <p:cTn id="81" dur="500"/>
                                        <p:tgtEl>
                                          <p:spTgt spid="19498"/>
                                        </p:tgtEl>
                                      </p:cBhvr>
                                    </p:animEffect>
                                  </p:childTnLst>
                                </p:cTn>
                              </p:par>
                              <p:par>
                                <p:cTn id="82" presetID="16" presetClass="entr" presetSubtype="26" fill="hold" grpId="0" nodeType="withEffect">
                                  <p:stCondLst>
                                    <p:cond delay="0"/>
                                  </p:stCondLst>
                                  <p:childTnLst>
                                    <p:set>
                                      <p:cBhvr>
                                        <p:cTn id="83" dur="1" fill="hold">
                                          <p:stCondLst>
                                            <p:cond delay="0"/>
                                          </p:stCondLst>
                                        </p:cTn>
                                        <p:tgtEl>
                                          <p:spTgt spid="19495"/>
                                        </p:tgtEl>
                                        <p:attrNameLst>
                                          <p:attrName>style.visibility</p:attrName>
                                        </p:attrNameLst>
                                      </p:cBhvr>
                                      <p:to>
                                        <p:strVal val="visible"/>
                                      </p:to>
                                    </p:set>
                                    <p:animEffect transition="in" filter="barn(inHorizontal)">
                                      <p:cBhvr>
                                        <p:cTn id="84" dur="500"/>
                                        <p:tgtEl>
                                          <p:spTgt spid="19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95" grpId="0"/>
      <p:bldP spid="194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1371600" y="533400"/>
            <a:ext cx="8686800" cy="990600"/>
          </a:xfrm>
        </p:spPr>
        <p:txBody>
          <a:bodyPr vert="horz" wrap="square" lIns="91440" tIns="45720" rIns="91440" bIns="45720" anchor="ctr" anchorCtr="0"/>
          <a:lstStyle/>
          <a:p>
            <a:pPr defTabSz="685800">
              <a:tabLst>
                <a:tab pos="465455" algn="l"/>
              </a:tabLst>
            </a:pPr>
            <a:r>
              <a:rPr lang="en-US" altLang="en-US" sz="23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3) </a:t>
            </a:r>
            <a:r>
              <a:rPr lang="en-US" altLang="en-US" sz="2300" b="1" dirty="0">
                <a:solidFill>
                  <a:srgbClr val="0000FF"/>
                </a:solidFill>
                <a:latin typeface="Times New Roman" panose="02020603050405020304" pitchFamily="18" charset="0"/>
                <a:cs typeface="Times New Roman" panose="02020603050405020304" pitchFamily="18" charset="0"/>
              </a:rPr>
              <a:t>Tia n</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cs typeface="Times New Roman" panose="02020603050405020304" pitchFamily="18" charset="0"/>
              </a:rPr>
              <a:t>o sau đây l</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cs typeface="Times New Roman" panose="02020603050405020304" pitchFamily="18" charset="0"/>
              </a:rPr>
              <a:t> tia khúc xạ của tia tới SI? Vì sao?</a:t>
            </a:r>
            <a:endParaRPr lang="en-US" altLang="en-US" sz="2300" b="1" dirty="0">
              <a:solidFill>
                <a:srgbClr val="0000FF"/>
              </a:solidFill>
              <a:latin typeface="Times New Roman" panose="02020603050405020304" pitchFamily="18" charset="0"/>
              <a:ea typeface="Times New Roman" panose="02020603050405020304" pitchFamily="18" charset="0"/>
            </a:endParaRPr>
          </a:p>
        </p:txBody>
      </p:sp>
      <p:sp>
        <p:nvSpPr>
          <p:cNvPr id="20483" name="Rectangle 3"/>
          <p:cNvSpPr/>
          <p:nvPr/>
        </p:nvSpPr>
        <p:spPr>
          <a:xfrm>
            <a:off x="3276600" y="3733800"/>
            <a:ext cx="5334000" cy="2133600"/>
          </a:xfrm>
          <a:prstGeom prst="rect">
            <a:avLst/>
          </a:prstGeom>
          <a:solidFill>
            <a:srgbClr val="CCFFFF"/>
          </a:solidFill>
          <a:ln w="9525" cap="flat" cmpd="sng">
            <a:solidFill>
              <a:srgbClr val="CCFFFF"/>
            </a:solidFill>
            <a:prstDash val="solid"/>
            <a:miter/>
            <a:headEnd type="none" w="med" len="med"/>
            <a:tailEnd type="none" w="med" len="med"/>
          </a:ln>
        </p:spPr>
        <p:txBody>
          <a:bodyPr wrap="none" anchor="ctr" anchorCtr="0"/>
          <a:lstStyle/>
          <a:p>
            <a:pPr eaLnBrk="1" hangingPunct="1"/>
            <a:endParaRPr lang="en-US" altLang="en-US" sz="2400" dirty="0">
              <a:latin typeface="Times New Roman" panose="02020603050405020304" pitchFamily="18" charset="0"/>
            </a:endParaRPr>
          </a:p>
        </p:txBody>
      </p:sp>
      <p:sp>
        <p:nvSpPr>
          <p:cNvPr id="20484" name="Line 4"/>
          <p:cNvSpPr/>
          <p:nvPr/>
        </p:nvSpPr>
        <p:spPr>
          <a:xfrm>
            <a:off x="3276600" y="3733800"/>
            <a:ext cx="5334000" cy="0"/>
          </a:xfrm>
          <a:prstGeom prst="line">
            <a:avLst/>
          </a:prstGeom>
          <a:ln w="9525" cap="flat" cmpd="sng">
            <a:solidFill>
              <a:schemeClr val="accent2"/>
            </a:solidFill>
            <a:prstDash val="solid"/>
            <a:headEnd type="none" w="med" len="med"/>
            <a:tailEnd type="none" w="med" len="med"/>
          </a:ln>
        </p:spPr>
      </p:sp>
      <p:sp>
        <p:nvSpPr>
          <p:cNvPr id="20485" name="Text Box 5"/>
          <p:cNvSpPr txBox="1"/>
          <p:nvPr/>
        </p:nvSpPr>
        <p:spPr>
          <a:xfrm>
            <a:off x="3200400" y="3348038"/>
            <a:ext cx="685800" cy="461962"/>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P</a:t>
            </a:r>
          </a:p>
        </p:txBody>
      </p:sp>
      <p:sp>
        <p:nvSpPr>
          <p:cNvPr id="20486" name="Text Box 6"/>
          <p:cNvSpPr txBox="1"/>
          <p:nvPr/>
        </p:nvSpPr>
        <p:spPr>
          <a:xfrm>
            <a:off x="8382000" y="3309938"/>
            <a:ext cx="457200" cy="461962"/>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Q</a:t>
            </a:r>
          </a:p>
        </p:txBody>
      </p:sp>
      <p:grpSp>
        <p:nvGrpSpPr>
          <p:cNvPr id="2" name="Group 9"/>
          <p:cNvGrpSpPr/>
          <p:nvPr/>
        </p:nvGrpSpPr>
        <p:grpSpPr>
          <a:xfrm>
            <a:off x="3733800" y="1447800"/>
            <a:ext cx="2057400" cy="2286000"/>
            <a:chOff x="2352" y="912"/>
            <a:chExt cx="1296" cy="1440"/>
          </a:xfrm>
        </p:grpSpPr>
        <p:sp>
          <p:nvSpPr>
            <p:cNvPr id="40997" name="Line 10"/>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40998" name="Line 11"/>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sp>
        <p:nvSpPr>
          <p:cNvPr id="20492" name="Text Box 12"/>
          <p:cNvSpPr txBox="1"/>
          <p:nvPr/>
        </p:nvSpPr>
        <p:spPr>
          <a:xfrm>
            <a:off x="3429000" y="1295400"/>
            <a:ext cx="457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S</a:t>
            </a:r>
          </a:p>
        </p:txBody>
      </p:sp>
      <p:sp>
        <p:nvSpPr>
          <p:cNvPr id="20493" name="Line 13"/>
          <p:cNvSpPr/>
          <p:nvPr/>
        </p:nvSpPr>
        <p:spPr>
          <a:xfrm>
            <a:off x="5791200" y="1295400"/>
            <a:ext cx="12700" cy="4648200"/>
          </a:xfrm>
          <a:prstGeom prst="line">
            <a:avLst/>
          </a:prstGeom>
          <a:ln w="12700" cap="flat" cmpd="sng">
            <a:solidFill>
              <a:schemeClr val="tx1"/>
            </a:solidFill>
            <a:prstDash val="solid"/>
            <a:headEnd type="none" w="med" len="med"/>
            <a:tailEnd type="none" w="med" len="med"/>
          </a:ln>
        </p:spPr>
      </p:sp>
      <p:sp>
        <p:nvSpPr>
          <p:cNvPr id="20494" name="Text Box 14"/>
          <p:cNvSpPr txBox="1"/>
          <p:nvPr/>
        </p:nvSpPr>
        <p:spPr>
          <a:xfrm>
            <a:off x="5815013" y="5715000"/>
            <a:ext cx="5334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N’</a:t>
            </a:r>
          </a:p>
        </p:txBody>
      </p:sp>
      <p:sp>
        <p:nvSpPr>
          <p:cNvPr id="20495" name="Text Box 15"/>
          <p:cNvSpPr txBox="1"/>
          <p:nvPr/>
        </p:nvSpPr>
        <p:spPr>
          <a:xfrm>
            <a:off x="5791200" y="1143000"/>
            <a:ext cx="3810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N</a:t>
            </a:r>
          </a:p>
        </p:txBody>
      </p:sp>
      <p:grpSp>
        <p:nvGrpSpPr>
          <p:cNvPr id="3" name="Group 16"/>
          <p:cNvGrpSpPr/>
          <p:nvPr/>
        </p:nvGrpSpPr>
        <p:grpSpPr>
          <a:xfrm>
            <a:off x="5791200" y="3733800"/>
            <a:ext cx="1752600" cy="2133600"/>
            <a:chOff x="2352" y="912"/>
            <a:chExt cx="1296" cy="1440"/>
          </a:xfrm>
        </p:grpSpPr>
        <p:sp>
          <p:nvSpPr>
            <p:cNvPr id="40995" name="Line 17"/>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40996" name="Line 18"/>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grpSp>
        <p:nvGrpSpPr>
          <p:cNvPr id="4" name="Group 19"/>
          <p:cNvGrpSpPr/>
          <p:nvPr/>
        </p:nvGrpSpPr>
        <p:grpSpPr>
          <a:xfrm>
            <a:off x="5791200" y="3733800"/>
            <a:ext cx="1066800" cy="2133600"/>
            <a:chOff x="2352" y="912"/>
            <a:chExt cx="1296" cy="1440"/>
          </a:xfrm>
        </p:grpSpPr>
        <p:sp>
          <p:nvSpPr>
            <p:cNvPr id="40993" name="Line 20"/>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40994" name="Line 21"/>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grpSp>
        <p:nvGrpSpPr>
          <p:cNvPr id="5" name="Group 22"/>
          <p:cNvGrpSpPr/>
          <p:nvPr/>
        </p:nvGrpSpPr>
        <p:grpSpPr>
          <a:xfrm>
            <a:off x="5791200" y="3733800"/>
            <a:ext cx="2514600" cy="1524000"/>
            <a:chOff x="2352" y="912"/>
            <a:chExt cx="1296" cy="1440"/>
          </a:xfrm>
        </p:grpSpPr>
        <p:sp>
          <p:nvSpPr>
            <p:cNvPr id="40991" name="Line 23"/>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40992" name="Line 24"/>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grpSp>
        <p:nvGrpSpPr>
          <p:cNvPr id="6" name="Group 25"/>
          <p:cNvGrpSpPr/>
          <p:nvPr/>
        </p:nvGrpSpPr>
        <p:grpSpPr>
          <a:xfrm flipV="1">
            <a:off x="5824538" y="1371600"/>
            <a:ext cx="1643062" cy="2362200"/>
            <a:chOff x="2352" y="912"/>
            <a:chExt cx="1296" cy="1440"/>
          </a:xfrm>
        </p:grpSpPr>
        <p:sp>
          <p:nvSpPr>
            <p:cNvPr id="40989" name="Line 26"/>
            <p:cNvSpPr/>
            <p:nvPr/>
          </p:nvSpPr>
          <p:spPr>
            <a:xfrm>
              <a:off x="2352" y="912"/>
              <a:ext cx="1296" cy="1440"/>
            </a:xfrm>
            <a:prstGeom prst="line">
              <a:avLst/>
            </a:prstGeom>
            <a:ln w="28575" cap="flat" cmpd="sng">
              <a:solidFill>
                <a:srgbClr val="FF3300"/>
              </a:solidFill>
              <a:prstDash val="solid"/>
              <a:headEnd type="none" w="med" len="med"/>
              <a:tailEnd type="none" w="med" len="med"/>
            </a:ln>
          </p:spPr>
        </p:sp>
        <p:sp>
          <p:nvSpPr>
            <p:cNvPr id="40990" name="Line 27"/>
            <p:cNvSpPr/>
            <p:nvPr/>
          </p:nvSpPr>
          <p:spPr>
            <a:xfrm>
              <a:off x="2871" y="1488"/>
              <a:ext cx="96" cy="96"/>
            </a:xfrm>
            <a:prstGeom prst="line">
              <a:avLst/>
            </a:prstGeom>
            <a:ln w="38100" cap="flat" cmpd="sng">
              <a:solidFill>
                <a:srgbClr val="FF3300"/>
              </a:solidFill>
              <a:prstDash val="solid"/>
              <a:headEnd type="none" w="med" len="med"/>
              <a:tailEnd type="triangle" w="med" len="med"/>
            </a:ln>
          </p:spPr>
        </p:sp>
      </p:grpSp>
      <p:sp>
        <p:nvSpPr>
          <p:cNvPr id="20508" name="Text Box 28"/>
          <p:cNvSpPr txBox="1"/>
          <p:nvPr/>
        </p:nvSpPr>
        <p:spPr>
          <a:xfrm>
            <a:off x="5334000" y="3352800"/>
            <a:ext cx="457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I</a:t>
            </a:r>
          </a:p>
        </p:txBody>
      </p:sp>
      <p:sp>
        <p:nvSpPr>
          <p:cNvPr id="20509" name="Text Box 29"/>
          <p:cNvSpPr txBox="1"/>
          <p:nvPr/>
        </p:nvSpPr>
        <p:spPr>
          <a:xfrm>
            <a:off x="7467600" y="5638800"/>
            <a:ext cx="3810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A</a:t>
            </a:r>
          </a:p>
        </p:txBody>
      </p:sp>
      <p:sp>
        <p:nvSpPr>
          <p:cNvPr id="20510" name="Text Box 30"/>
          <p:cNvSpPr txBox="1"/>
          <p:nvPr/>
        </p:nvSpPr>
        <p:spPr>
          <a:xfrm>
            <a:off x="381000" y="1371600"/>
            <a:ext cx="1981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a)   Tia IA?</a:t>
            </a:r>
          </a:p>
        </p:txBody>
      </p:sp>
      <p:sp>
        <p:nvSpPr>
          <p:cNvPr id="20511" name="Text Box 31"/>
          <p:cNvSpPr txBox="1"/>
          <p:nvPr/>
        </p:nvSpPr>
        <p:spPr>
          <a:xfrm>
            <a:off x="6781800" y="5715000"/>
            <a:ext cx="3810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B</a:t>
            </a:r>
          </a:p>
        </p:txBody>
      </p:sp>
      <p:sp>
        <p:nvSpPr>
          <p:cNvPr id="20512" name="Text Box 32"/>
          <p:cNvSpPr txBox="1"/>
          <p:nvPr/>
        </p:nvSpPr>
        <p:spPr>
          <a:xfrm>
            <a:off x="366713" y="1905000"/>
            <a:ext cx="17526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b)  Tia IB?</a:t>
            </a:r>
          </a:p>
        </p:txBody>
      </p:sp>
      <p:sp>
        <p:nvSpPr>
          <p:cNvPr id="20513" name="Text Box 33"/>
          <p:cNvSpPr txBox="1"/>
          <p:nvPr/>
        </p:nvSpPr>
        <p:spPr>
          <a:xfrm>
            <a:off x="8229600" y="5105400"/>
            <a:ext cx="457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C</a:t>
            </a:r>
          </a:p>
        </p:txBody>
      </p:sp>
      <p:sp>
        <p:nvSpPr>
          <p:cNvPr id="20514" name="Text Box 34"/>
          <p:cNvSpPr txBox="1"/>
          <p:nvPr/>
        </p:nvSpPr>
        <p:spPr>
          <a:xfrm>
            <a:off x="381000" y="2438400"/>
            <a:ext cx="17526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c)  Tia IC?</a:t>
            </a:r>
          </a:p>
        </p:txBody>
      </p:sp>
      <p:sp>
        <p:nvSpPr>
          <p:cNvPr id="20515" name="Text Box 35"/>
          <p:cNvSpPr txBox="1"/>
          <p:nvPr/>
        </p:nvSpPr>
        <p:spPr>
          <a:xfrm>
            <a:off x="7391400" y="1295400"/>
            <a:ext cx="457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D</a:t>
            </a:r>
          </a:p>
        </p:txBody>
      </p:sp>
      <p:sp>
        <p:nvSpPr>
          <p:cNvPr id="20516" name="Text Box 36"/>
          <p:cNvSpPr txBox="1"/>
          <p:nvPr/>
        </p:nvSpPr>
        <p:spPr>
          <a:xfrm>
            <a:off x="381000" y="2971800"/>
            <a:ext cx="17526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d)  Tia ID?</a:t>
            </a:r>
          </a:p>
        </p:txBody>
      </p:sp>
      <p:sp>
        <p:nvSpPr>
          <p:cNvPr id="20517" name="Text Box 37"/>
          <p:cNvSpPr txBox="1"/>
          <p:nvPr/>
        </p:nvSpPr>
        <p:spPr>
          <a:xfrm>
            <a:off x="2205038" y="4852988"/>
            <a:ext cx="2819400" cy="1938337"/>
          </a:xfrm>
          <a:prstGeom prst="rect">
            <a:avLst/>
          </a:prstGeom>
          <a:noFill/>
          <a:ln w="9525">
            <a:noFill/>
          </a:ln>
        </p:spPr>
        <p:txBody>
          <a:bodyPr>
            <a:spAutoFit/>
          </a:bodyPr>
          <a:lstStyle/>
          <a:p>
            <a:pPr algn="just" eaLnBrk="1" hangingPunct="1">
              <a:spcBef>
                <a:spcPct val="50000"/>
              </a:spcBef>
            </a:pPr>
            <a:r>
              <a:rPr lang="en-US" altLang="en-US" sz="2400" dirty="0">
                <a:solidFill>
                  <a:srgbClr val="0000CC"/>
                </a:solidFill>
                <a:latin typeface="Times New Roman" panose="02020603050405020304" pitchFamily="18" charset="0"/>
                <a:sym typeface="WP IconicSymbolsA" pitchFamily="2" charset="2"/>
              </a:rPr>
              <a:t>Tia chọn là tia </a:t>
            </a:r>
            <a:r>
              <a:rPr lang="en-US" altLang="en-US" sz="2400" dirty="0">
                <a:solidFill>
                  <a:srgbClr val="FF3300"/>
                </a:solidFill>
                <a:latin typeface="Times New Roman" panose="02020603050405020304" pitchFamily="18" charset="0"/>
                <a:sym typeface="WP IconicSymbolsA" pitchFamily="2" charset="2"/>
              </a:rPr>
              <a:t>IB</a:t>
            </a:r>
            <a:r>
              <a:rPr lang="en-US" altLang="en-US" sz="2400" dirty="0">
                <a:solidFill>
                  <a:srgbClr val="0000CC"/>
                </a:solidFill>
                <a:latin typeface="Times New Roman" panose="02020603050405020304" pitchFamily="18" charset="0"/>
                <a:sym typeface="WP IconicSymbolsA" pitchFamily="2" charset="2"/>
              </a:rPr>
              <a:t> vì khi ánh sáng truyền từ không khí sang</a:t>
            </a:r>
            <a:r>
              <a:rPr lang="en-US" altLang="en-US" sz="2400" dirty="0">
                <a:latin typeface="Times New Roman" panose="02020603050405020304" pitchFamily="18" charset="0"/>
                <a:sym typeface="WP IconicSymbolsA" pitchFamily="2" charset="2"/>
              </a:rPr>
              <a:t> </a:t>
            </a:r>
            <a:r>
              <a:rPr lang="en-US" altLang="en-US" sz="2400" dirty="0">
                <a:solidFill>
                  <a:srgbClr val="0000CC"/>
                </a:solidFill>
                <a:latin typeface="Times New Roman" panose="02020603050405020304" pitchFamily="18" charset="0"/>
                <a:sym typeface="WP IconicSymbolsA" pitchFamily="2" charset="2"/>
              </a:rPr>
              <a:t>nước</a:t>
            </a:r>
            <a:r>
              <a:rPr lang="en-US" altLang="en-US" sz="2400" dirty="0">
                <a:latin typeface="Times New Roman" panose="02020603050405020304" pitchFamily="18" charset="0"/>
                <a:sym typeface="WP IconicSymbolsA" pitchFamily="2" charset="2"/>
              </a:rPr>
              <a:t> </a:t>
            </a:r>
            <a:r>
              <a:rPr lang="en-US" altLang="en-US" sz="2400" dirty="0">
                <a:solidFill>
                  <a:srgbClr val="0000CC"/>
                </a:solidFill>
                <a:latin typeface="Times New Roman" panose="02020603050405020304" pitchFamily="18" charset="0"/>
                <a:sym typeface="WP IconicSymbolsA" pitchFamily="2" charset="2"/>
              </a:rPr>
              <a:t>thì góc khúc xạ nhỏ hơn góc tới</a:t>
            </a:r>
          </a:p>
        </p:txBody>
      </p:sp>
      <p:sp>
        <p:nvSpPr>
          <p:cNvPr id="20518" name="Text Box 38"/>
          <p:cNvSpPr txBox="1"/>
          <p:nvPr/>
        </p:nvSpPr>
        <p:spPr>
          <a:xfrm>
            <a:off x="3505200" y="3733800"/>
            <a:ext cx="11430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Nước</a:t>
            </a:r>
          </a:p>
        </p:txBody>
      </p:sp>
      <p:sp>
        <p:nvSpPr>
          <p:cNvPr id="20519" name="Text Box 39"/>
          <p:cNvSpPr txBox="1"/>
          <p:nvPr/>
        </p:nvSpPr>
        <p:spPr>
          <a:xfrm>
            <a:off x="3505200" y="3276600"/>
            <a:ext cx="1600200" cy="461963"/>
          </a:xfrm>
          <a:prstGeom prst="rect">
            <a:avLst/>
          </a:prstGeom>
          <a:noFill/>
          <a:ln w="9525">
            <a:noFill/>
          </a:ln>
        </p:spPr>
        <p:txBody>
          <a:bodyPr>
            <a:spAutoFit/>
          </a:bodyPr>
          <a:lstStyle/>
          <a:p>
            <a:pPr eaLnBrk="1" hangingPunct="1">
              <a:spcBef>
                <a:spcPct val="50000"/>
              </a:spcBef>
            </a:pPr>
            <a:r>
              <a:rPr lang="en-US" altLang="en-US" sz="2400" dirty="0">
                <a:latin typeface="Times New Roman" panose="02020603050405020304" pitchFamily="18" charset="0"/>
              </a:rPr>
              <a:t>Không khí</a:t>
            </a:r>
          </a:p>
        </p:txBody>
      </p:sp>
      <p:sp>
        <p:nvSpPr>
          <p:cNvPr id="20520" name="Oval 40"/>
          <p:cNvSpPr/>
          <p:nvPr/>
        </p:nvSpPr>
        <p:spPr>
          <a:xfrm>
            <a:off x="381000" y="1981200"/>
            <a:ext cx="381000" cy="381000"/>
          </a:xfrm>
          <a:prstGeom prst="ellipse">
            <a:avLst/>
          </a:prstGeom>
          <a:noFill/>
          <a:ln w="38100" cap="flat" cmpd="sng">
            <a:solidFill>
              <a:srgbClr val="FF3300"/>
            </a:solidFill>
            <a:prstDash val="solid"/>
            <a:headEnd type="none" w="med" len="med"/>
            <a:tailEnd type="none" w="med" len="med"/>
          </a:ln>
        </p:spPr>
        <p:txBody>
          <a:bodyPr wrap="none" anchor="ctr" anchorCtr="0"/>
          <a:lstStyle/>
          <a:p>
            <a:pPr eaLnBrk="1" hangingPunct="1"/>
            <a:endParaRPr lang="en-US" altLang="en-US" sz="24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16"/>
                                        </p:tgtEl>
                                        <p:attrNameLst>
                                          <p:attrName>style.visibility</p:attrName>
                                        </p:attrNameLst>
                                      </p:cBhvr>
                                      <p:to>
                                        <p:strVal val="visible"/>
                                      </p:to>
                                    </p:set>
                                    <p:animEffect transition="in" filter="wedge">
                                      <p:cBhvr>
                                        <p:cTn id="7" dur="500"/>
                                        <p:tgtEl>
                                          <p:spTgt spid="2051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514"/>
                                        </p:tgtEl>
                                        <p:attrNameLst>
                                          <p:attrName>style.visibility</p:attrName>
                                        </p:attrNameLst>
                                      </p:cBhvr>
                                      <p:to>
                                        <p:strVal val="visible"/>
                                      </p:to>
                                    </p:set>
                                    <p:animEffect transition="in" filter="wedge">
                                      <p:cBhvr>
                                        <p:cTn id="10" dur="500"/>
                                        <p:tgtEl>
                                          <p:spTgt spid="2051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0512"/>
                                        </p:tgtEl>
                                        <p:attrNameLst>
                                          <p:attrName>style.visibility</p:attrName>
                                        </p:attrNameLst>
                                      </p:cBhvr>
                                      <p:to>
                                        <p:strVal val="visible"/>
                                      </p:to>
                                    </p:set>
                                    <p:animEffect transition="in" filter="wedge">
                                      <p:cBhvr>
                                        <p:cTn id="13" dur="500"/>
                                        <p:tgtEl>
                                          <p:spTgt spid="205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0510"/>
                                        </p:tgtEl>
                                        <p:attrNameLst>
                                          <p:attrName>style.visibility</p:attrName>
                                        </p:attrNameLst>
                                      </p:cBhvr>
                                      <p:to>
                                        <p:strVal val="visible"/>
                                      </p:to>
                                    </p:set>
                                    <p:animEffect transition="in" filter="wedge">
                                      <p:cBhvr>
                                        <p:cTn id="16" dur="500"/>
                                        <p:tgtEl>
                                          <p:spTgt spid="20510"/>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0518"/>
                                        </p:tgtEl>
                                        <p:attrNameLst>
                                          <p:attrName>style.visibility</p:attrName>
                                        </p:attrNameLst>
                                      </p:cBhvr>
                                      <p:to>
                                        <p:strVal val="visible"/>
                                      </p:to>
                                    </p:set>
                                    <p:animEffect transition="in" filter="wedge">
                                      <p:cBhvr>
                                        <p:cTn id="19" dur="500"/>
                                        <p:tgtEl>
                                          <p:spTgt spid="2051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0519"/>
                                        </p:tgtEl>
                                        <p:attrNameLst>
                                          <p:attrName>style.visibility</p:attrName>
                                        </p:attrNameLst>
                                      </p:cBhvr>
                                      <p:to>
                                        <p:strVal val="visible"/>
                                      </p:to>
                                    </p:set>
                                    <p:animEffect transition="in" filter="wedge">
                                      <p:cBhvr>
                                        <p:cTn id="22" dur="500"/>
                                        <p:tgtEl>
                                          <p:spTgt spid="20519"/>
                                        </p:tgtEl>
                                      </p:cBhvr>
                                    </p:animEffect>
                                  </p:childTnLst>
                                </p:cTn>
                              </p:par>
                              <p:par>
                                <p:cTn id="23" presetID="20" presetClass="entr" presetSubtype="0" fill="hold" nodeType="withEffect">
                                  <p:stCondLst>
                                    <p:cond delay="0"/>
                                  </p:stCondLst>
                                  <p:childTnLst>
                                    <p:set>
                                      <p:cBhvr>
                                        <p:cTn id="24" dur="1" fill="hold">
                                          <p:stCondLst>
                                            <p:cond delay="0"/>
                                          </p:stCondLst>
                                        </p:cTn>
                                        <p:tgtEl>
                                          <p:spTgt spid="20484"/>
                                        </p:tgtEl>
                                        <p:attrNameLst>
                                          <p:attrName>style.visibility</p:attrName>
                                        </p:attrNameLst>
                                      </p:cBhvr>
                                      <p:to>
                                        <p:strVal val="visible"/>
                                      </p:to>
                                    </p:set>
                                    <p:animEffect transition="in" filter="wedge">
                                      <p:cBhvr>
                                        <p:cTn id="25" dur="500"/>
                                        <p:tgtEl>
                                          <p:spTgt spid="2048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492"/>
                                        </p:tgtEl>
                                        <p:attrNameLst>
                                          <p:attrName>style.visibility</p:attrName>
                                        </p:attrNameLst>
                                      </p:cBhvr>
                                      <p:to>
                                        <p:strVal val="visible"/>
                                      </p:to>
                                    </p:set>
                                    <p:animEffect transition="in" filter="wedge">
                                      <p:cBhvr>
                                        <p:cTn id="28" dur="500"/>
                                        <p:tgtEl>
                                          <p:spTgt spid="20492"/>
                                        </p:tgtEl>
                                      </p:cBhvr>
                                    </p:animEffect>
                                  </p:childTnLst>
                                </p:cTn>
                              </p:par>
                              <p:par>
                                <p:cTn id="29" presetID="2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edge">
                                      <p:cBhvr>
                                        <p:cTn id="31" dur="500"/>
                                        <p:tgtEl>
                                          <p:spTgt spid="2"/>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0495"/>
                                        </p:tgtEl>
                                        <p:attrNameLst>
                                          <p:attrName>style.visibility</p:attrName>
                                        </p:attrNameLst>
                                      </p:cBhvr>
                                      <p:to>
                                        <p:strVal val="visible"/>
                                      </p:to>
                                    </p:set>
                                    <p:animEffect transition="in" filter="wedge">
                                      <p:cBhvr>
                                        <p:cTn id="34" dur="500"/>
                                        <p:tgtEl>
                                          <p:spTgt spid="20495"/>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20515"/>
                                        </p:tgtEl>
                                        <p:attrNameLst>
                                          <p:attrName>style.visibility</p:attrName>
                                        </p:attrNameLst>
                                      </p:cBhvr>
                                      <p:to>
                                        <p:strVal val="visible"/>
                                      </p:to>
                                    </p:set>
                                    <p:animEffect transition="in" filter="wedge">
                                      <p:cBhvr>
                                        <p:cTn id="37" dur="500"/>
                                        <p:tgtEl>
                                          <p:spTgt spid="20515"/>
                                        </p:tgtEl>
                                      </p:cBhvr>
                                    </p:animEffect>
                                  </p:childTnLst>
                                </p:cTn>
                              </p:par>
                              <p:par>
                                <p:cTn id="38" presetID="2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edge">
                                      <p:cBhvr>
                                        <p:cTn id="40" dur="500"/>
                                        <p:tgtEl>
                                          <p:spTgt spid="6"/>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20486"/>
                                        </p:tgtEl>
                                        <p:attrNameLst>
                                          <p:attrName>style.visibility</p:attrName>
                                        </p:attrNameLst>
                                      </p:cBhvr>
                                      <p:to>
                                        <p:strVal val="visible"/>
                                      </p:to>
                                    </p:set>
                                    <p:animEffect transition="in" filter="wedge">
                                      <p:cBhvr>
                                        <p:cTn id="43" dur="500"/>
                                        <p:tgtEl>
                                          <p:spTgt spid="20486"/>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20508"/>
                                        </p:tgtEl>
                                        <p:attrNameLst>
                                          <p:attrName>style.visibility</p:attrName>
                                        </p:attrNameLst>
                                      </p:cBhvr>
                                      <p:to>
                                        <p:strVal val="visible"/>
                                      </p:to>
                                    </p:set>
                                    <p:animEffect transition="in" filter="wedge">
                                      <p:cBhvr>
                                        <p:cTn id="46" dur="500"/>
                                        <p:tgtEl>
                                          <p:spTgt spid="2050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0494"/>
                                        </p:tgtEl>
                                        <p:attrNameLst>
                                          <p:attrName>style.visibility</p:attrName>
                                        </p:attrNameLst>
                                      </p:cBhvr>
                                      <p:to>
                                        <p:strVal val="visible"/>
                                      </p:to>
                                    </p:set>
                                    <p:animEffect transition="in" filter="wedge">
                                      <p:cBhvr>
                                        <p:cTn id="49" dur="500"/>
                                        <p:tgtEl>
                                          <p:spTgt spid="20494"/>
                                        </p:tgtEl>
                                      </p:cBhvr>
                                    </p:animEffect>
                                  </p:childTnLst>
                                </p:cTn>
                              </p:par>
                              <p:par>
                                <p:cTn id="50" presetID="2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edge">
                                      <p:cBhvr>
                                        <p:cTn id="52" dur="500"/>
                                        <p:tgtEl>
                                          <p:spTgt spid="4"/>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20511"/>
                                        </p:tgtEl>
                                        <p:attrNameLst>
                                          <p:attrName>style.visibility</p:attrName>
                                        </p:attrNameLst>
                                      </p:cBhvr>
                                      <p:to>
                                        <p:strVal val="visible"/>
                                      </p:to>
                                    </p:set>
                                    <p:animEffect transition="in" filter="wedge">
                                      <p:cBhvr>
                                        <p:cTn id="55" dur="500"/>
                                        <p:tgtEl>
                                          <p:spTgt spid="20511"/>
                                        </p:tgtEl>
                                      </p:cBhvr>
                                    </p:animEffect>
                                  </p:childTnLst>
                                </p:cTn>
                              </p:par>
                              <p:par>
                                <p:cTn id="56" presetID="20" presetClass="entr" presetSubtype="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edge">
                                      <p:cBhvr>
                                        <p:cTn id="58" dur="500"/>
                                        <p:tgtEl>
                                          <p:spTgt spid="3"/>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20509"/>
                                        </p:tgtEl>
                                        <p:attrNameLst>
                                          <p:attrName>style.visibility</p:attrName>
                                        </p:attrNameLst>
                                      </p:cBhvr>
                                      <p:to>
                                        <p:strVal val="visible"/>
                                      </p:to>
                                    </p:set>
                                    <p:animEffect transition="in" filter="wedge">
                                      <p:cBhvr>
                                        <p:cTn id="61" dur="500"/>
                                        <p:tgtEl>
                                          <p:spTgt spid="20509"/>
                                        </p:tgtEl>
                                      </p:cBhvr>
                                    </p:animEffect>
                                  </p:childTnLst>
                                </p:cTn>
                              </p:par>
                              <p:par>
                                <p:cTn id="62" presetID="2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edge">
                                      <p:cBhvr>
                                        <p:cTn id="64" dur="500"/>
                                        <p:tgtEl>
                                          <p:spTgt spid="5"/>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20513"/>
                                        </p:tgtEl>
                                        <p:attrNameLst>
                                          <p:attrName>style.visibility</p:attrName>
                                        </p:attrNameLst>
                                      </p:cBhvr>
                                      <p:to>
                                        <p:strVal val="visible"/>
                                      </p:to>
                                    </p:set>
                                    <p:animEffect transition="in" filter="wedge">
                                      <p:cBhvr>
                                        <p:cTn id="67" dur="500"/>
                                        <p:tgtEl>
                                          <p:spTgt spid="20513"/>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0483"/>
                                        </p:tgtEl>
                                        <p:attrNameLst>
                                          <p:attrName>style.visibility</p:attrName>
                                        </p:attrNameLst>
                                      </p:cBhvr>
                                      <p:to>
                                        <p:strVal val="visible"/>
                                      </p:to>
                                    </p:set>
                                    <p:animEffect transition="in" filter="wedge">
                                      <p:cBhvr>
                                        <p:cTn id="70" dur="500"/>
                                        <p:tgtEl>
                                          <p:spTgt spid="20483"/>
                                        </p:tgtEl>
                                      </p:cBhvr>
                                    </p:animEffect>
                                  </p:childTnLst>
                                </p:cTn>
                              </p:par>
                              <p:par>
                                <p:cTn id="71" presetID="20" presetClass="entr" presetSubtype="0" fill="hold" nodeType="withEffect">
                                  <p:stCondLst>
                                    <p:cond delay="0"/>
                                  </p:stCondLst>
                                  <p:childTnLst>
                                    <p:set>
                                      <p:cBhvr>
                                        <p:cTn id="72" dur="1" fill="hold">
                                          <p:stCondLst>
                                            <p:cond delay="0"/>
                                          </p:stCondLst>
                                        </p:cTn>
                                        <p:tgtEl>
                                          <p:spTgt spid="20493"/>
                                        </p:tgtEl>
                                        <p:attrNameLst>
                                          <p:attrName>style.visibility</p:attrName>
                                        </p:attrNameLst>
                                      </p:cBhvr>
                                      <p:to>
                                        <p:strVal val="visible"/>
                                      </p:to>
                                    </p:set>
                                    <p:animEffect transition="in" filter="wedge">
                                      <p:cBhvr>
                                        <p:cTn id="73" dur="500"/>
                                        <p:tgtEl>
                                          <p:spTgt spid="20493"/>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20485"/>
                                        </p:tgtEl>
                                        <p:attrNameLst>
                                          <p:attrName>style.visibility</p:attrName>
                                        </p:attrNameLst>
                                      </p:cBhvr>
                                      <p:to>
                                        <p:strVal val="visible"/>
                                      </p:to>
                                    </p:set>
                                    <p:animEffect transition="in" filter="wedge">
                                      <p:cBhvr>
                                        <p:cTn id="76" dur="500"/>
                                        <p:tgtEl>
                                          <p:spTgt spid="2048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6" fill="hold" grpId="0" nodeType="clickEffect">
                                  <p:stCondLst>
                                    <p:cond delay="0"/>
                                  </p:stCondLst>
                                  <p:childTnLst>
                                    <p:set>
                                      <p:cBhvr>
                                        <p:cTn id="80" dur="1" fill="hold">
                                          <p:stCondLst>
                                            <p:cond delay="0"/>
                                          </p:stCondLst>
                                        </p:cTn>
                                        <p:tgtEl>
                                          <p:spTgt spid="20520"/>
                                        </p:tgtEl>
                                        <p:attrNameLst>
                                          <p:attrName>style.visibility</p:attrName>
                                        </p:attrNameLst>
                                      </p:cBhvr>
                                      <p:to>
                                        <p:strVal val="visible"/>
                                      </p:to>
                                    </p:set>
                                    <p:animEffect transition="in" filter="barn(inHorizontal)">
                                      <p:cBhvr>
                                        <p:cTn id="81" dur="500"/>
                                        <p:tgtEl>
                                          <p:spTgt spid="20520"/>
                                        </p:tgtEl>
                                      </p:cBhvr>
                                    </p:animEffect>
                                  </p:childTnLst>
                                </p:cTn>
                              </p:par>
                              <p:par>
                                <p:cTn id="82" presetID="16" presetClass="entr" presetSubtype="26" fill="hold" grpId="0" nodeType="withEffect">
                                  <p:stCondLst>
                                    <p:cond delay="0"/>
                                  </p:stCondLst>
                                  <p:childTnLst>
                                    <p:set>
                                      <p:cBhvr>
                                        <p:cTn id="83" dur="1" fill="hold">
                                          <p:stCondLst>
                                            <p:cond delay="0"/>
                                          </p:stCondLst>
                                        </p:cTn>
                                        <p:tgtEl>
                                          <p:spTgt spid="20517"/>
                                        </p:tgtEl>
                                        <p:attrNameLst>
                                          <p:attrName>style.visibility</p:attrName>
                                        </p:attrNameLst>
                                      </p:cBhvr>
                                      <p:to>
                                        <p:strVal val="visible"/>
                                      </p:to>
                                    </p:set>
                                    <p:animEffect transition="in" filter="barn(inHorizontal)">
                                      <p:cBhvr>
                                        <p:cTn id="84" dur="500"/>
                                        <p:tgtEl>
                                          <p:spTgt spid="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5" grpId="0"/>
      <p:bldP spid="20486" grpId="0"/>
      <p:bldP spid="20492" grpId="0"/>
      <p:bldP spid="20494" grpId="0"/>
      <p:bldP spid="20495" grpId="0"/>
      <p:bldP spid="20508" grpId="0"/>
      <p:bldP spid="20509" grpId="0"/>
      <p:bldP spid="20510" grpId="0"/>
      <p:bldP spid="20511" grpId="0"/>
      <p:bldP spid="20512" grpId="0"/>
      <p:bldP spid="20513" grpId="0"/>
      <p:bldP spid="20514" grpId="0"/>
      <p:bldP spid="20515" grpId="0"/>
      <p:bldP spid="20516" grpId="0"/>
      <p:bldP spid="20517" grpId="0"/>
      <p:bldP spid="20518" grpId="0"/>
      <p:bldP spid="20519" grpId="0"/>
      <p:bldP spid="205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5" name="Rectangle 9"/>
          <p:cNvSpPr>
            <a:spLocks noChangeArrowheads="1"/>
          </p:cNvSpPr>
          <p:nvPr/>
        </p:nvSpPr>
        <p:spPr bwMode="auto">
          <a:xfrm>
            <a:off x="2667000" y="685800"/>
            <a:ext cx="4343400" cy="838200"/>
          </a:xfrm>
          <a:prstGeom prst="rect">
            <a:avLst/>
          </a:prstGeom>
          <a:noFill/>
          <a:ln>
            <a:noFill/>
          </a:ln>
          <a:effectLst/>
        </p:spPr>
        <p:txBody>
          <a:bodyPr wrap="none" anchor="ctr"/>
          <a:lstStyle/>
          <a:p>
            <a:pPr eaLnBrk="1" hangingPunct="1">
              <a:buNone/>
            </a:pPr>
            <a:r>
              <a:rPr lang="vi-VN" altLang="x-none" sz="4000" b="1" i="1" dirty="0">
                <a:latin typeface="Times New Roman" panose="02020603050405020304" pitchFamily="18" charset="0"/>
              </a:rPr>
              <a:t>Hướng dẫn về nh</a:t>
            </a:r>
            <a:r>
              <a:rPr sz="4000" b="1" i="1" dirty="0">
                <a:latin typeface="Calibri Light" panose="020F0302020204030204" charset="0"/>
              </a:rPr>
              <a:t>à</a:t>
            </a:r>
            <a:endParaRPr lang="vi-VN" altLang="x-none" sz="4000" b="1" i="1" dirty="0">
              <a:latin typeface="Times New Roman" panose="02020603050405020304" pitchFamily="18" charset="0"/>
            </a:endParaRPr>
          </a:p>
        </p:txBody>
      </p:sp>
      <p:sp>
        <p:nvSpPr>
          <p:cNvPr id="41987" name="Line 12"/>
          <p:cNvSpPr/>
          <p:nvPr/>
        </p:nvSpPr>
        <p:spPr>
          <a:xfrm>
            <a:off x="3124200" y="1506538"/>
            <a:ext cx="3124200" cy="0"/>
          </a:xfrm>
          <a:prstGeom prst="line">
            <a:avLst/>
          </a:prstGeom>
          <a:ln w="76200" cap="flat" cmpd="tri">
            <a:solidFill>
              <a:srgbClr val="FF0000"/>
            </a:solidFill>
            <a:prstDash val="solid"/>
            <a:headEnd type="none" w="med" len="med"/>
            <a:tailEnd type="none" w="med" len="med"/>
          </a:ln>
        </p:spPr>
      </p:sp>
      <p:sp>
        <p:nvSpPr>
          <p:cNvPr id="41988" name="Text Box 14"/>
          <p:cNvSpPr txBox="1"/>
          <p:nvPr/>
        </p:nvSpPr>
        <p:spPr>
          <a:xfrm>
            <a:off x="2362200" y="1752600"/>
            <a:ext cx="6019800" cy="3232150"/>
          </a:xfrm>
          <a:prstGeom prst="rect">
            <a:avLst/>
          </a:prstGeom>
          <a:noFill/>
          <a:ln w="76200" cap="flat" cmpd="sng">
            <a:solidFill>
              <a:srgbClr val="0000FF"/>
            </a:solidFill>
            <a:prstDash val="solid"/>
            <a:miter/>
            <a:headEnd type="none" w="med" len="med"/>
            <a:tailEnd type="none" w="med" len="med"/>
          </a:ln>
        </p:spPr>
        <p:txBody>
          <a:bodyPr>
            <a:spAutoFit/>
          </a:bodyPr>
          <a:lstStyle/>
          <a:p>
            <a:pPr eaLnBrk="1" hangingPunct="1">
              <a:spcBef>
                <a:spcPct val="50000"/>
              </a:spcBef>
            </a:pPr>
            <a:endParaRPr lang="en-US" altLang="en-US" sz="2400" i="1" dirty="0">
              <a:latin typeface="Times New Roman" panose="02020603050405020304" pitchFamily="18" charset="0"/>
            </a:endParaRPr>
          </a:p>
          <a:p>
            <a:pPr eaLnBrk="1" hangingPunct="1">
              <a:spcBef>
                <a:spcPct val="50000"/>
              </a:spcBef>
            </a:pPr>
            <a:r>
              <a:rPr lang="en-US" altLang="en-US" sz="2400" i="1" dirty="0">
                <a:latin typeface="Times New Roman" panose="02020603050405020304" pitchFamily="18" charset="0"/>
              </a:rPr>
              <a:t> - Học bài</a:t>
            </a:r>
          </a:p>
          <a:p>
            <a:pPr eaLnBrk="1" hangingPunct="1">
              <a:spcBef>
                <a:spcPct val="50000"/>
              </a:spcBef>
            </a:pPr>
            <a:r>
              <a:rPr lang="en-US" altLang="en-US" sz="2400" i="1" dirty="0">
                <a:latin typeface="Times New Roman" panose="02020603050405020304" pitchFamily="18" charset="0"/>
              </a:rPr>
              <a:t> - Đọc phần: “Có thể em chưa biết”</a:t>
            </a:r>
          </a:p>
          <a:p>
            <a:pPr eaLnBrk="1" hangingPunct="1">
              <a:spcBef>
                <a:spcPct val="50000"/>
              </a:spcBef>
            </a:pPr>
            <a:r>
              <a:rPr lang="en-US" altLang="en-US" sz="2400" i="1" dirty="0">
                <a:latin typeface="Times New Roman" panose="02020603050405020304" pitchFamily="18" charset="0"/>
              </a:rPr>
              <a:t> - Làm bài tập trong SBT</a:t>
            </a:r>
          </a:p>
          <a:p>
            <a:pPr eaLnBrk="1" hangingPunct="1">
              <a:spcBef>
                <a:spcPct val="50000"/>
              </a:spcBef>
            </a:pPr>
            <a:r>
              <a:rPr lang="en-US" altLang="en-US" sz="2400" i="1" dirty="0">
                <a:latin typeface="Times New Roman" panose="02020603050405020304" pitchFamily="18" charset="0"/>
              </a:rPr>
              <a:t> - Chuẩn bị “Bài 42: THẤU KÍNH HỘI TỤ”.</a:t>
            </a:r>
          </a:p>
          <a:p>
            <a:pPr eaLnBrk="1" hangingPunct="1">
              <a:spcBef>
                <a:spcPct val="50000"/>
              </a:spcBef>
            </a:pPr>
            <a:endParaRPr lang="en-US" altLang="en-US" sz="2400" i="1" dirty="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úa"/>
          <p:cNvPicPr>
            <a:picLocks noChangeAspect="1"/>
          </p:cNvPicPr>
          <p:nvPr/>
        </p:nvPicPr>
        <p:blipFill>
          <a:blip r:embed="rId6">
            <a:lum bright="23999" contrast="6000"/>
          </a:blip>
          <a:stretch>
            <a:fillRect/>
          </a:stretch>
        </p:blipFill>
        <p:spPr>
          <a:xfrm>
            <a:off x="0" y="0"/>
            <a:ext cx="9144000" cy="6858000"/>
          </a:xfrm>
          <a:prstGeom prst="rect">
            <a:avLst/>
          </a:prstGeom>
          <a:noFill/>
          <a:ln w="9525">
            <a:noFill/>
          </a:ln>
        </p:spPr>
      </p:pic>
      <p:pic>
        <p:nvPicPr>
          <p:cNvPr id="26627" name="Ba ngon nen lung linh - Phuong Thao &amp; Ngoc Le 1(Ban thau moi)-[wWw.HaySo1.Com].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7562850" y="6197600"/>
            <a:ext cx="304800" cy="355600"/>
          </a:xfrm>
          <a:prstGeom prst="rect">
            <a:avLst/>
          </a:prstGeom>
          <a:noFill/>
          <a:ln w="9525">
            <a:noFill/>
          </a:ln>
        </p:spPr>
      </p:pic>
      <p:sp>
        <p:nvSpPr>
          <p:cNvPr id="43012" name="Rectangle 4"/>
          <p:cNvSpPr/>
          <p:nvPr/>
        </p:nvSpPr>
        <p:spPr>
          <a:xfrm>
            <a:off x="0" y="228600"/>
            <a:ext cx="9144000" cy="6629400"/>
          </a:xfrm>
          <a:prstGeom prst="rect">
            <a:avLst/>
          </a:prstGeom>
          <a:noFill/>
          <a:ln w="9525">
            <a:noFill/>
          </a:ln>
        </p:spPr>
        <p:txBody>
          <a:bodyPr/>
          <a:lstStyle/>
          <a:p>
            <a:pPr marL="812800" indent="-812800" eaLnBrk="1" hangingPunct="1">
              <a:spcBef>
                <a:spcPct val="20000"/>
              </a:spcBef>
              <a:buChar char="•"/>
            </a:pPr>
            <a:r>
              <a:rPr lang="en-US" altLang="en-US" sz="3200" b="1" dirty="0">
                <a:latin typeface="Times New Roman" panose="02020603050405020304" pitchFamily="18" charset="0"/>
              </a:rPr>
              <a:t> </a:t>
            </a:r>
          </a:p>
        </p:txBody>
      </p:sp>
      <p:pic>
        <p:nvPicPr>
          <p:cNvPr id="43013" name="Picture 5" descr="POINSET2"/>
          <p:cNvPicPr>
            <a:picLocks noChangeAspect="1"/>
          </p:cNvPicPr>
          <p:nvPr/>
        </p:nvPicPr>
        <p:blipFill>
          <a:blip r:embed="rId8"/>
          <a:stretch>
            <a:fillRect/>
          </a:stretch>
        </p:blipFill>
        <p:spPr>
          <a:xfrm>
            <a:off x="150813" y="0"/>
            <a:ext cx="2514600" cy="2922588"/>
          </a:xfrm>
          <a:prstGeom prst="rect">
            <a:avLst/>
          </a:prstGeom>
          <a:noFill/>
          <a:ln w="9525">
            <a:noFill/>
          </a:ln>
        </p:spPr>
      </p:pic>
      <p:pic>
        <p:nvPicPr>
          <p:cNvPr id="43014" name="Picture 6" descr="15"/>
          <p:cNvPicPr>
            <a:picLocks noChangeAspect="1"/>
          </p:cNvPicPr>
          <p:nvPr/>
        </p:nvPicPr>
        <p:blipFill>
          <a:blip r:embed="rId9"/>
          <a:stretch>
            <a:fillRect/>
          </a:stretch>
        </p:blipFill>
        <p:spPr>
          <a:xfrm>
            <a:off x="3657600" y="195263"/>
            <a:ext cx="1828800" cy="2211387"/>
          </a:xfrm>
          <a:prstGeom prst="rect">
            <a:avLst/>
          </a:prstGeom>
          <a:noFill/>
          <a:ln w="9525">
            <a:noFill/>
          </a:ln>
        </p:spPr>
      </p:pic>
      <p:sp>
        <p:nvSpPr>
          <p:cNvPr id="43015" name="Rectangle 9"/>
          <p:cNvSpPr/>
          <p:nvPr/>
        </p:nvSpPr>
        <p:spPr>
          <a:xfrm>
            <a:off x="0" y="6342063"/>
            <a:ext cx="9144000" cy="515937"/>
          </a:xfrm>
          <a:prstGeom prst="rect">
            <a:avLst/>
          </a:prstGeom>
          <a:gradFill rotWithShape="1">
            <a:gsLst>
              <a:gs pos="0">
                <a:schemeClr val="bg1"/>
              </a:gs>
              <a:gs pos="100000">
                <a:srgbClr val="00CC00"/>
              </a:gs>
            </a:gsLst>
            <a:lin ang="5400000" scaled="1"/>
            <a:tileRect/>
          </a:gradFill>
          <a:ln w="9525">
            <a:noFill/>
          </a:ln>
        </p:spPr>
        <p:txBody>
          <a:bodyPr wrap="none" anchor="ctr" anchorCtr="0"/>
          <a:lstStyle/>
          <a:p>
            <a:pPr eaLnBrk="1" hangingPunct="1">
              <a:buNone/>
            </a:pPr>
            <a:endParaRPr lang="en-US" altLang="en-US" sz="2800" b="1" dirty="0">
              <a:latin typeface="Times New Roman" panose="02020603050405020304" pitchFamily="18" charset="0"/>
            </a:endParaRPr>
          </a:p>
        </p:txBody>
      </p:sp>
      <p:pic>
        <p:nvPicPr>
          <p:cNvPr id="43016" name="Picture 10" descr="21"/>
          <p:cNvPicPr>
            <a:picLocks noChangeAspect="1"/>
          </p:cNvPicPr>
          <p:nvPr/>
        </p:nvPicPr>
        <p:blipFill>
          <a:blip r:embed="rId10"/>
          <a:stretch>
            <a:fillRect/>
          </a:stretch>
        </p:blipFill>
        <p:spPr>
          <a:xfrm>
            <a:off x="841375" y="4689475"/>
            <a:ext cx="1978025" cy="2168525"/>
          </a:xfrm>
          <a:prstGeom prst="rect">
            <a:avLst/>
          </a:prstGeom>
          <a:noFill/>
          <a:ln w="9525">
            <a:noFill/>
          </a:ln>
        </p:spPr>
      </p:pic>
      <p:pic>
        <p:nvPicPr>
          <p:cNvPr id="43017" name="Picture 11" descr="POINSET3"/>
          <p:cNvPicPr>
            <a:picLocks noChangeAspect="1"/>
          </p:cNvPicPr>
          <p:nvPr/>
        </p:nvPicPr>
        <p:blipFill>
          <a:blip r:embed="rId11"/>
          <a:stretch>
            <a:fillRect/>
          </a:stretch>
        </p:blipFill>
        <p:spPr>
          <a:xfrm>
            <a:off x="7143750" y="4721225"/>
            <a:ext cx="2000250" cy="2136775"/>
          </a:xfrm>
          <a:prstGeom prst="rect">
            <a:avLst/>
          </a:prstGeom>
          <a:noFill/>
          <a:ln w="9525">
            <a:noFill/>
          </a:ln>
        </p:spPr>
      </p:pic>
      <p:sp>
        <p:nvSpPr>
          <p:cNvPr id="43018" name="WordArt 13"/>
          <p:cNvSpPr>
            <a:spLocks noTextEdit="1"/>
          </p:cNvSpPr>
          <p:nvPr/>
        </p:nvSpPr>
        <p:spPr>
          <a:xfrm>
            <a:off x="693738" y="1555750"/>
            <a:ext cx="8164512" cy="928688"/>
          </a:xfrm>
          <a:prstGeom prst="rect">
            <a:avLst/>
          </a:prstGeom>
        </p:spPr>
        <p:txBody>
          <a:bodyPr wrap="none" fromWordArt="1">
            <a:prstTxWarp prst="textPlain">
              <a:avLst>
                <a:gd name="adj" fmla="val 50000"/>
              </a:avLst>
            </a:prstTxWarp>
            <a:normAutofit/>
          </a:bodyPr>
          <a:lstStyle/>
          <a:p>
            <a:pPr algn="ctr" eaLnBrk="1" hangingPunct="1"/>
            <a:endParaRPr lang="en-US" sz="3600">
              <a:ln w="9525" cap="flat" cmpd="sng">
                <a:solidFill>
                  <a:srgbClr val="000000"/>
                </a:solidFill>
                <a:prstDash val="soli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latin typeface="Times New Roman" panose="02020603050405020304" pitchFamily="18" charset="0"/>
              <a:ea typeface="Times New Roman" panose="02020603050405020304" pitchFamily="18" charset="0"/>
            </a:endParaRPr>
          </a:p>
        </p:txBody>
      </p:sp>
      <p:sp>
        <p:nvSpPr>
          <p:cNvPr id="12" name="AutoShape 2"/>
          <p:cNvSpPr>
            <a:spLocks noChangeArrowheads="1"/>
          </p:cNvSpPr>
          <p:nvPr/>
        </p:nvSpPr>
        <p:spPr bwMode="auto">
          <a:xfrm>
            <a:off x="3981450" y="1717675"/>
            <a:ext cx="609600" cy="650875"/>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AutoShape 3"/>
          <p:cNvSpPr>
            <a:spLocks noChangeArrowheads="1"/>
          </p:cNvSpPr>
          <p:nvPr/>
        </p:nvSpPr>
        <p:spPr bwMode="auto">
          <a:xfrm>
            <a:off x="5246688" y="1044575"/>
            <a:ext cx="609600" cy="650875"/>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AutoShape 4"/>
          <p:cNvSpPr>
            <a:spLocks noChangeArrowheads="1"/>
          </p:cNvSpPr>
          <p:nvPr/>
        </p:nvSpPr>
        <p:spPr bwMode="auto">
          <a:xfrm>
            <a:off x="2803525" y="6073775"/>
            <a:ext cx="609600" cy="650875"/>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AutoShape 5"/>
          <p:cNvSpPr>
            <a:spLocks noChangeArrowheads="1"/>
          </p:cNvSpPr>
          <p:nvPr/>
        </p:nvSpPr>
        <p:spPr bwMode="auto">
          <a:xfrm>
            <a:off x="6210300" y="5737225"/>
            <a:ext cx="609600" cy="650875"/>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AutoShape 7"/>
          <p:cNvSpPr>
            <a:spLocks noChangeArrowheads="1"/>
          </p:cNvSpPr>
          <p:nvPr/>
        </p:nvSpPr>
        <p:spPr bwMode="auto">
          <a:xfrm>
            <a:off x="1466850" y="574675"/>
            <a:ext cx="609600" cy="650875"/>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AutoShape 8"/>
          <p:cNvSpPr>
            <a:spLocks noChangeArrowheads="1"/>
          </p:cNvSpPr>
          <p:nvPr/>
        </p:nvSpPr>
        <p:spPr bwMode="auto">
          <a:xfrm>
            <a:off x="7181850" y="708025"/>
            <a:ext cx="609600" cy="650875"/>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43025" name="Picture 10" descr="c58[1]"/>
          <p:cNvPicPr>
            <a:picLocks noChangeAspect="1"/>
          </p:cNvPicPr>
          <p:nvPr/>
        </p:nvPicPr>
        <p:blipFill>
          <a:blip r:embed="rId12"/>
          <a:stretch>
            <a:fillRect/>
          </a:stretch>
        </p:blipFill>
        <p:spPr>
          <a:xfrm>
            <a:off x="3279775" y="4635500"/>
            <a:ext cx="2857500" cy="2222500"/>
          </a:xfrm>
          <a:prstGeom prst="rect">
            <a:avLst/>
          </a:prstGeom>
          <a:noFill/>
          <a:ln w="9525">
            <a:noFill/>
          </a:ln>
        </p:spPr>
      </p:pic>
      <p:pic>
        <p:nvPicPr>
          <p:cNvPr id="19" name="Picture 11"/>
          <p:cNvPicPr>
            <a:picLocks noChangeAspect="1"/>
          </p:cNvPicPr>
          <p:nvPr/>
        </p:nvPicPr>
        <p:blipFill>
          <a:blip r:embed="rId13">
            <a:lum bright="100000"/>
          </a:blip>
          <a:stretch>
            <a:fillRect/>
          </a:stretch>
        </p:blipFill>
        <p:spPr>
          <a:xfrm rot="5400000" flipH="1">
            <a:off x="3757613" y="5522913"/>
            <a:ext cx="1914525" cy="76200"/>
          </a:xfrm>
          <a:prstGeom prst="rect">
            <a:avLst/>
          </a:prstGeom>
          <a:noFill/>
          <a:ln w="9525">
            <a:noFill/>
          </a:ln>
        </p:spPr>
      </p:pic>
      <p:sp>
        <p:nvSpPr>
          <p:cNvPr id="43027" name="WordArt 12"/>
          <p:cNvSpPr>
            <a:spLocks noTextEdit="1"/>
          </p:cNvSpPr>
          <p:nvPr/>
        </p:nvSpPr>
        <p:spPr>
          <a:xfrm>
            <a:off x="695325" y="1911350"/>
            <a:ext cx="7239000" cy="2297113"/>
          </a:xfrm>
          <a:prstGeom prst="rect">
            <a:avLst/>
          </a:prstGeom>
        </p:spPr>
        <p:txBody>
          <a:bodyPr wrap="none" fromWordArt="1">
            <a:prstTxWarp prst="textPlain">
              <a:avLst>
                <a:gd name="adj" fmla="val 51843"/>
              </a:avLst>
            </a:prstTxWarp>
            <a:normAutofit/>
          </a:bodyPr>
          <a:lstStyle/>
          <a:p>
            <a:pPr algn="ctr" eaLnBrk="1" hangingPunct="1"/>
            <a:r>
              <a:rPr lang="en-US" sz="3600">
                <a:ln w="9525" cap="flat" cmpd="sng">
                  <a:solidFill>
                    <a:srgbClr val="000099"/>
                  </a:solidFill>
                  <a:prstDash val="solid"/>
                  <a:headEnd type="none" w="sm" len="sm"/>
                  <a:tailEnd type="none" w="sm" len="sm"/>
                </a:ln>
                <a:solidFill>
                  <a:srgbClr val="00B0F0"/>
                </a:solidFill>
                <a:effectLst>
                  <a:outerShdw dist="53882" dir="2699999" algn="ctr" rotWithShape="0">
                    <a:schemeClr val="tx1">
                      <a:alpha val="79999"/>
                    </a:schemeClr>
                  </a:outerShdw>
                </a:effectLst>
                <a:latin typeface=".VnAvant" charset="0"/>
                <a:ea typeface=".VnAvant" charset="0"/>
              </a:rPr>
              <a:t>Chóc c¸c em häc tËp tèt !</a:t>
            </a:r>
          </a:p>
        </p:txBody>
      </p:sp>
      <p:sp>
        <p:nvSpPr>
          <p:cNvPr id="43028" name="WordArt 9"/>
          <p:cNvSpPr>
            <a:spLocks noTextEdit="1"/>
          </p:cNvSpPr>
          <p:nvPr/>
        </p:nvSpPr>
        <p:spPr>
          <a:xfrm>
            <a:off x="635000" y="4648200"/>
            <a:ext cx="7721600" cy="1447800"/>
          </a:xfrm>
          <a:prstGeom prst="rect">
            <a:avLst/>
          </a:prstGeom>
        </p:spPr>
        <p:txBody>
          <a:bodyPr wrap="none" fromWordArt="1">
            <a:prstTxWarp prst="textDoubleWave1">
              <a:avLst>
                <a:gd name="adj1" fmla="val 6500"/>
                <a:gd name="adj2" fmla="val -199"/>
              </a:avLst>
            </a:prstTxWarp>
            <a:normAutofit/>
          </a:bodyPr>
          <a:lstStyle/>
          <a:p>
            <a:pPr algn="ctr" eaLnBrk="1" hangingPunct="1"/>
            <a:r>
              <a:rPr lang="en-US" sz="400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Tiết học đến đây xin kết thúc!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indefinite"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3000" fill="hold"/>
                                        <p:tgtEl>
                                          <p:spTgt spid="13"/>
                                        </p:tgtEl>
                                        <p:attrNameLst>
                                          <p:attrName>ppt_x</p:attrName>
                                        </p:attrNameLst>
                                      </p:cBhvr>
                                      <p:tavLst>
                                        <p:tav tm="0">
                                          <p:val>
                                            <p:strVal val="#ppt_x"/>
                                          </p:val>
                                        </p:tav>
                                        <p:tav tm="100000">
                                          <p:val>
                                            <p:strVal val="#ppt_x"/>
                                          </p:val>
                                        </p:tav>
                                      </p:tavLst>
                                    </p:anim>
                                    <p:anim calcmode="lin" valueType="num">
                                      <p:cBhvr additive="base">
                                        <p:cTn id="12" dur="3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3000" fill="hold"/>
                                        <p:tgtEl>
                                          <p:spTgt spid="17"/>
                                        </p:tgtEl>
                                        <p:attrNameLst>
                                          <p:attrName>ppt_x</p:attrName>
                                        </p:attrNameLst>
                                      </p:cBhvr>
                                      <p:tavLst>
                                        <p:tav tm="0">
                                          <p:val>
                                            <p:strVal val="#ppt_x"/>
                                          </p:val>
                                        </p:tav>
                                        <p:tav tm="100000">
                                          <p:val>
                                            <p:strVal val="#ppt_x"/>
                                          </p:val>
                                        </p:tav>
                                      </p:tavLst>
                                    </p:anim>
                                    <p:anim calcmode="lin" valueType="num">
                                      <p:cBhvr additive="base">
                                        <p:cTn id="16" dur="3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repeatCount="indefinite"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3000" fill="hold"/>
                                        <p:tgtEl>
                                          <p:spTgt spid="15"/>
                                        </p:tgtEl>
                                        <p:attrNameLst>
                                          <p:attrName>ppt_x</p:attrName>
                                        </p:attrNameLst>
                                      </p:cBhvr>
                                      <p:tavLst>
                                        <p:tav tm="0">
                                          <p:val>
                                            <p:strVal val="#ppt_x"/>
                                          </p:val>
                                        </p:tav>
                                        <p:tav tm="100000">
                                          <p:val>
                                            <p:strVal val="#ppt_x"/>
                                          </p:val>
                                        </p:tav>
                                      </p:tavLst>
                                    </p:anim>
                                    <p:anim calcmode="lin" valueType="num">
                                      <p:cBhvr additive="base">
                                        <p:cTn id="20" dur="3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repeatCount="indefinite"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3000" fill="hold"/>
                                        <p:tgtEl>
                                          <p:spTgt spid="16"/>
                                        </p:tgtEl>
                                        <p:attrNameLst>
                                          <p:attrName>ppt_x</p:attrName>
                                        </p:attrNameLst>
                                      </p:cBhvr>
                                      <p:tavLst>
                                        <p:tav tm="0">
                                          <p:val>
                                            <p:strVal val="#ppt_x"/>
                                          </p:val>
                                        </p:tav>
                                        <p:tav tm="100000">
                                          <p:val>
                                            <p:strVal val="#ppt_x"/>
                                          </p:val>
                                        </p:tav>
                                      </p:tavLst>
                                    </p:anim>
                                    <p:anim calcmode="lin" valueType="num">
                                      <p:cBhvr additive="base">
                                        <p:cTn id="24" dur="3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repeatCount="indefinite"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3000" fill="hold"/>
                                        <p:tgtEl>
                                          <p:spTgt spid="14"/>
                                        </p:tgtEl>
                                        <p:attrNameLst>
                                          <p:attrName>ppt_x</p:attrName>
                                        </p:attrNameLst>
                                      </p:cBhvr>
                                      <p:tavLst>
                                        <p:tav tm="0">
                                          <p:val>
                                            <p:strVal val="#ppt_x"/>
                                          </p:val>
                                        </p:tav>
                                        <p:tav tm="100000">
                                          <p:val>
                                            <p:strVal val="#ppt_x"/>
                                          </p:val>
                                        </p:tav>
                                      </p:tavLst>
                                    </p:anim>
                                    <p:anim calcmode="lin" valueType="num">
                                      <p:cBhvr additive="base">
                                        <p:cTn id="28" dur="3000" fill="hold"/>
                                        <p:tgtEl>
                                          <p:spTgt spid="14"/>
                                        </p:tgtEl>
                                        <p:attrNameLst>
                                          <p:attrName>ppt_y</p:attrName>
                                        </p:attrNameLst>
                                      </p:cBhvr>
                                      <p:tavLst>
                                        <p:tav tm="0">
                                          <p:val>
                                            <p:strVal val="0-#ppt_h/2"/>
                                          </p:val>
                                        </p:tav>
                                        <p:tav tm="100000">
                                          <p:val>
                                            <p:strVal val="#ppt_y"/>
                                          </p:val>
                                        </p:tav>
                                      </p:tavLst>
                                    </p:anim>
                                  </p:childTnLst>
                                </p:cTn>
                              </p:par>
                              <p:par>
                                <p:cTn id="29" presetID="8" presetClass="emph" presetSubtype="0" repeatCount="indefinite" accel="50000" autoRev="1" fill="hold" nodeType="withEffect">
                                  <p:stCondLst>
                                    <p:cond delay="0"/>
                                  </p:stCondLst>
                                  <p:childTnLst>
                                    <p:animRot by="-21600000">
                                      <p:cBhvr>
                                        <p:cTn id="30" dur="2000" fill="hold"/>
                                        <p:tgtEl>
                                          <p:spTgt spid="19"/>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5" name="TuoiTreTheHeBacHo-TrieuDang.wav"/>
                                        </p:tgtEl>
                                      </p:cMediaNode>
                                    </p:audio>
                                  </p:subTnLst>
                                </p:cTn>
                              </p:par>
                              <p:par>
                                <p:cTn id="31" presetID="28" presetClass="entr" presetSubtype="0" repeatCount="indefinite" fill="hold" nodeType="withEffect">
                                  <p:stCondLst>
                                    <p:cond delay="0"/>
                                  </p:stCondLst>
                                  <p:endCondLst>
                                    <p:cond evt="onNext" delay="0">
                                      <p:tgtEl>
                                        <p:sldTgt/>
                                      </p:tgtEl>
                                    </p:cond>
                                  </p:endCondLst>
                                  <p:childTnLst>
                                    <p:set>
                                      <p:cBhvr>
                                        <p:cTn id="32" dur="1" fill="hold">
                                          <p:stCondLst>
                                            <p:cond delay="0"/>
                                          </p:stCondLst>
                                        </p:cTn>
                                        <p:tgtEl>
                                          <p:spTgt spid="43027"/>
                                        </p:tgtEl>
                                        <p:attrNameLst>
                                          <p:attrName>style.visibility</p:attrName>
                                        </p:attrNameLst>
                                      </p:cBhvr>
                                      <p:to>
                                        <p:strVal val="visible"/>
                                      </p:to>
                                    </p:set>
                                    <p:anim calcmode="lin" valueType="num">
                                      <p:cBhvr>
                                        <p:cTn id="33" dur="15000" fill="hold"/>
                                        <p:tgtEl>
                                          <p:spTgt spid="43027"/>
                                        </p:tgtEl>
                                        <p:attrNameLst>
                                          <p:attrName>ppt_x</p:attrName>
                                        </p:attrNameLst>
                                      </p:cBhvr>
                                      <p:tavLst>
                                        <p:tav tm="0">
                                          <p:val>
                                            <p:strVal val="#ppt_x"/>
                                          </p:val>
                                        </p:tav>
                                        <p:tav tm="100000">
                                          <p:val>
                                            <p:strVal val="#ppt_x"/>
                                          </p:val>
                                        </p:tav>
                                      </p:tavLst>
                                    </p:anim>
                                    <p:anim calcmode="lin" valueType="num">
                                      <p:cBhvr>
                                        <p:cTn id="34" dur="15000" fill="hold"/>
                                        <p:tgtEl>
                                          <p:spTgt spid="4302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2662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447800" y="762000"/>
            <a:ext cx="7010400" cy="5592763"/>
          </a:xfrm>
        </p:spPr>
        <p:txBody>
          <a:bodyPr vert="horz" lIns="91440" tIns="45720" rIns="91440" bIns="45720" rtlCol="0"/>
          <a:lstStyle/>
          <a:p>
            <a:pPr marL="0" indent="0">
              <a:buFontTx/>
              <a:buNone/>
            </a:pPr>
            <a:r>
              <a:rPr lang="en-US" altLang="en-US" sz="2800" b="1" dirty="0">
                <a:solidFill>
                  <a:schemeClr val="bg1"/>
                </a:solidFill>
                <a:latin typeface="Times New Roman" panose="02020603050405020304" pitchFamily="18" charset="0"/>
                <a:cs typeface="Times New Roman" panose="02020603050405020304" pitchFamily="18" charset="0"/>
              </a:rPr>
              <a:t>5. Định luật phản xạ ánh sáng</a:t>
            </a:r>
            <a:r>
              <a:rPr lang="vi-VN" altLang="en-US" sz="2800" b="1" dirty="0">
                <a:solidFill>
                  <a:schemeClr val="bg1"/>
                </a:solidFill>
                <a:latin typeface="Times New Roman" panose="02020603050405020304" pitchFamily="18" charset="0"/>
                <a:cs typeface="Times New Roman" panose="02020603050405020304" pitchFamily="18" charset="0"/>
              </a:rPr>
              <a:t>?</a:t>
            </a:r>
          </a:p>
          <a:p>
            <a:pPr marL="0" indent="0" algn="just">
              <a:buFont typeface="Wingdings 3" panose="05040102010807070707" pitchFamily="18" charset="2"/>
              <a:buChar char=""/>
            </a:pPr>
            <a:r>
              <a:rPr sz="2800" dirty="0">
                <a:solidFill>
                  <a:schemeClr val="bg1"/>
                </a:solidFill>
                <a:latin typeface="Times New Roman" panose="02020603050405020304" pitchFamily="18" charset="0"/>
                <a:cs typeface="Times New Roman" panose="02020603050405020304" pitchFamily="18" charset="0"/>
              </a:rPr>
              <a:t>Tia phản xạ nằm trong cùng mặt phẳng với tia tới v</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 đường  pháp tuyến.</a:t>
            </a:r>
          </a:p>
          <a:p>
            <a:pPr marL="0" indent="0" algn="just">
              <a:buFont typeface="Wingdings 3" panose="05040102010807070707" pitchFamily="18" charset="2"/>
              <a:buChar char=""/>
            </a:pPr>
            <a:r>
              <a:rPr sz="2800" dirty="0">
                <a:solidFill>
                  <a:schemeClr val="bg1"/>
                </a:solidFill>
                <a:latin typeface="Times New Roman" panose="02020603050405020304" pitchFamily="18" charset="0"/>
                <a:cs typeface="Times New Roman" panose="02020603050405020304" pitchFamily="18" charset="0"/>
              </a:rPr>
              <a:t>Góc phản xạ bằng góc tới (i’ = i)</a:t>
            </a:r>
          </a:p>
          <a:p>
            <a:pPr marL="0" indent="0">
              <a:buFontTx/>
              <a:buNone/>
            </a:pPr>
            <a:endParaRPr lang="en-US" altLang="en-US" dirty="0">
              <a:solidFill>
                <a:schemeClr val="bg1"/>
              </a:solidFill>
              <a:latin typeface="Times New Roman" panose="02020603050405020304" pitchFamily="18" charset="0"/>
              <a:ea typeface="Times New Roman" panose="02020603050405020304" pitchFamily="18" charset="0"/>
            </a:endParaRPr>
          </a:p>
        </p:txBody>
      </p:sp>
      <p:sp>
        <p:nvSpPr>
          <p:cNvPr id="7171" name="AutoShape 252"/>
          <p:cNvSpPr>
            <a:spLocks noChangeAspect="1" noTextEdit="1"/>
          </p:cNvSpPr>
          <p:nvPr/>
        </p:nvSpPr>
        <p:spPr>
          <a:xfrm rot="-10862">
            <a:off x="1758950" y="3714750"/>
            <a:ext cx="2276475" cy="1563688"/>
          </a:xfrm>
          <a:prstGeom prst="rect">
            <a:avLst/>
          </a:prstGeom>
          <a:noFill/>
          <a:ln w="9525">
            <a:noFill/>
          </a:ln>
        </p:spPr>
        <p:txBody>
          <a:bodyPr/>
          <a:lstStyle/>
          <a:p>
            <a:endParaRPr lang="en-US"/>
          </a:p>
        </p:txBody>
      </p:sp>
      <p:sp>
        <p:nvSpPr>
          <p:cNvPr id="140" name="Line 246"/>
          <p:cNvSpPr/>
          <p:nvPr/>
        </p:nvSpPr>
        <p:spPr>
          <a:xfrm flipH="1">
            <a:off x="2895600" y="3975100"/>
            <a:ext cx="842963" cy="1295400"/>
          </a:xfrm>
          <a:prstGeom prst="line">
            <a:avLst/>
          </a:prstGeom>
          <a:ln w="25400" cap="flat" cmpd="sng">
            <a:solidFill>
              <a:srgbClr val="FF6600"/>
            </a:solidFill>
            <a:prstDash val="solid"/>
            <a:headEnd type="none" w="med" len="med"/>
            <a:tailEnd type="none" w="med" len="med"/>
          </a:ln>
        </p:spPr>
      </p:sp>
      <p:sp>
        <p:nvSpPr>
          <p:cNvPr id="141" name="Text Box 294"/>
          <p:cNvSpPr txBox="1"/>
          <p:nvPr/>
        </p:nvSpPr>
        <p:spPr>
          <a:xfrm>
            <a:off x="3581400" y="3514725"/>
            <a:ext cx="390525" cy="461963"/>
          </a:xfrm>
          <a:prstGeom prst="rect">
            <a:avLst/>
          </a:prstGeom>
          <a:noFill/>
          <a:ln w="9525">
            <a:noFill/>
          </a:ln>
        </p:spPr>
        <p:txBody>
          <a:bodyPr wrap="none">
            <a:spAutoFit/>
          </a:bodyPr>
          <a:lstStyle/>
          <a:p>
            <a:pPr eaLnBrk="1" hangingPunct="1"/>
            <a:r>
              <a:rPr lang="en-US" altLang="en-US" sz="2400" dirty="0">
                <a:solidFill>
                  <a:schemeClr val="bg1"/>
                </a:solidFill>
                <a:latin typeface="Times New Roman" panose="02020603050405020304" pitchFamily="18" charset="0"/>
              </a:rPr>
              <a:t>R</a:t>
            </a:r>
          </a:p>
        </p:txBody>
      </p:sp>
      <p:sp>
        <p:nvSpPr>
          <p:cNvPr id="7174" name="Freeform 295"/>
          <p:cNvSpPr/>
          <p:nvPr/>
        </p:nvSpPr>
        <p:spPr>
          <a:xfrm rot="-1942841">
            <a:off x="2728913" y="4916488"/>
            <a:ext cx="158750" cy="92075"/>
          </a:xfrm>
          <a:custGeom>
            <a:avLst/>
            <a:gdLst>
              <a:gd name="txL" fmla="*/ 0 w 144"/>
              <a:gd name="txT" fmla="*/ 0 h 104"/>
              <a:gd name="txR" fmla="*/ 144 w 144"/>
              <a:gd name="txB" fmla="*/ 104 h 104"/>
            </a:gdLst>
            <a:ahLst/>
            <a:cxnLst>
              <a:cxn ang="0">
                <a:pos x="0" y="2147483646"/>
              </a:cxn>
              <a:cxn ang="0">
                <a:pos x="2147483646" y="2147483646"/>
              </a:cxn>
              <a:cxn ang="0">
                <a:pos x="2147483646" y="2147483646"/>
              </a:cxn>
            </a:cxnLst>
            <a:rect l="txL" t="txT" r="txR" b="txB"/>
            <a:pathLst>
              <a:path w="144" h="104">
                <a:moveTo>
                  <a:pt x="0" y="56"/>
                </a:moveTo>
                <a:cubicBezTo>
                  <a:pt x="36" y="28"/>
                  <a:pt x="72" y="0"/>
                  <a:pt x="96" y="8"/>
                </a:cubicBezTo>
                <a:cubicBezTo>
                  <a:pt x="120" y="16"/>
                  <a:pt x="132" y="60"/>
                  <a:pt x="144" y="104"/>
                </a:cubicBezTo>
              </a:path>
            </a:pathLst>
          </a:custGeom>
          <a:noFill/>
          <a:ln w="22225" cap="flat" cmpd="sng">
            <a:solidFill>
              <a:srgbClr val="003300">
                <a:alpha val="100000"/>
              </a:srgbClr>
            </a:solidFill>
            <a:prstDash val="solid"/>
            <a:round/>
            <a:headEnd type="none" w="med" len="med"/>
            <a:tailEnd type="none" w="med" len="med"/>
          </a:ln>
        </p:spPr>
        <p:txBody>
          <a:bodyPr/>
          <a:lstStyle/>
          <a:p>
            <a:endParaRPr lang="en-US"/>
          </a:p>
        </p:txBody>
      </p:sp>
      <p:sp>
        <p:nvSpPr>
          <p:cNvPr id="7175" name="Freeform 296"/>
          <p:cNvSpPr/>
          <p:nvPr/>
        </p:nvSpPr>
        <p:spPr>
          <a:xfrm rot="2146068" flipH="1">
            <a:off x="2903538" y="4937125"/>
            <a:ext cx="158750" cy="92075"/>
          </a:xfrm>
          <a:custGeom>
            <a:avLst/>
            <a:gdLst>
              <a:gd name="txL" fmla="*/ 0 w 144"/>
              <a:gd name="txT" fmla="*/ 0 h 104"/>
              <a:gd name="txR" fmla="*/ 144 w 144"/>
              <a:gd name="txB" fmla="*/ 104 h 104"/>
            </a:gdLst>
            <a:ahLst/>
            <a:cxnLst>
              <a:cxn ang="0">
                <a:pos x="0" y="2147483646"/>
              </a:cxn>
              <a:cxn ang="0">
                <a:pos x="2147483646" y="2147483646"/>
              </a:cxn>
              <a:cxn ang="0">
                <a:pos x="2147483646" y="2147483646"/>
              </a:cxn>
            </a:cxnLst>
            <a:rect l="txL" t="txT" r="txR" b="txB"/>
            <a:pathLst>
              <a:path w="144" h="104">
                <a:moveTo>
                  <a:pt x="0" y="56"/>
                </a:moveTo>
                <a:cubicBezTo>
                  <a:pt x="36" y="28"/>
                  <a:pt x="72" y="0"/>
                  <a:pt x="96" y="8"/>
                </a:cubicBezTo>
                <a:cubicBezTo>
                  <a:pt x="120" y="16"/>
                  <a:pt x="132" y="60"/>
                  <a:pt x="144" y="104"/>
                </a:cubicBezTo>
              </a:path>
            </a:pathLst>
          </a:custGeom>
          <a:noFill/>
          <a:ln w="22225" cap="flat" cmpd="sng">
            <a:solidFill>
              <a:srgbClr val="003300">
                <a:alpha val="100000"/>
              </a:srgbClr>
            </a:solidFill>
            <a:prstDash val="solid"/>
            <a:round/>
            <a:headEnd type="none" w="med" len="med"/>
            <a:tailEnd type="none" w="med" len="med"/>
          </a:ln>
        </p:spPr>
        <p:txBody>
          <a:bodyPr/>
          <a:lstStyle/>
          <a:p>
            <a:endParaRPr lang="en-US"/>
          </a:p>
        </p:txBody>
      </p:sp>
      <p:sp>
        <p:nvSpPr>
          <p:cNvPr id="7176" name="Text Box 297"/>
          <p:cNvSpPr txBox="1"/>
          <p:nvPr/>
        </p:nvSpPr>
        <p:spPr>
          <a:xfrm>
            <a:off x="2684463" y="4429125"/>
            <a:ext cx="263525" cy="461963"/>
          </a:xfrm>
          <a:prstGeom prst="rect">
            <a:avLst/>
          </a:prstGeom>
          <a:noFill/>
          <a:ln w="9525">
            <a:noFill/>
          </a:ln>
        </p:spPr>
        <p:txBody>
          <a:bodyPr>
            <a:spAutoFit/>
          </a:bodyPr>
          <a:lstStyle/>
          <a:p>
            <a:pPr eaLnBrk="1" hangingPunct="1">
              <a:spcBef>
                <a:spcPct val="50000"/>
              </a:spcBef>
            </a:pPr>
            <a:r>
              <a:rPr lang="en-US" altLang="en-US" sz="2400" dirty="0">
                <a:solidFill>
                  <a:schemeClr val="bg1"/>
                </a:solidFill>
                <a:latin typeface="Times New Roman" panose="02020603050405020304" pitchFamily="18" charset="0"/>
              </a:rPr>
              <a:t>i</a:t>
            </a:r>
          </a:p>
        </p:txBody>
      </p:sp>
      <p:sp>
        <p:nvSpPr>
          <p:cNvPr id="7177" name="Text Box 298"/>
          <p:cNvSpPr txBox="1"/>
          <p:nvPr/>
        </p:nvSpPr>
        <p:spPr>
          <a:xfrm>
            <a:off x="2908300" y="4467225"/>
            <a:ext cx="315913" cy="830263"/>
          </a:xfrm>
          <a:prstGeom prst="rect">
            <a:avLst/>
          </a:prstGeom>
          <a:noFill/>
          <a:ln w="9525">
            <a:noFill/>
          </a:ln>
        </p:spPr>
        <p:txBody>
          <a:bodyPr>
            <a:spAutoFit/>
          </a:bodyPr>
          <a:lstStyle/>
          <a:p>
            <a:pPr eaLnBrk="1" hangingPunct="1">
              <a:spcBef>
                <a:spcPct val="50000"/>
              </a:spcBef>
            </a:pPr>
            <a:r>
              <a:rPr lang="en-US" altLang="en-US" sz="2400" dirty="0">
                <a:solidFill>
                  <a:schemeClr val="bg1"/>
                </a:solidFill>
                <a:latin typeface="Times New Roman" panose="02020603050405020304" pitchFamily="18" charset="0"/>
              </a:rPr>
              <a:t>i’</a:t>
            </a:r>
          </a:p>
        </p:txBody>
      </p:sp>
      <p:sp>
        <p:nvSpPr>
          <p:cNvPr id="7178" name="Line 299"/>
          <p:cNvSpPr/>
          <p:nvPr/>
        </p:nvSpPr>
        <p:spPr>
          <a:xfrm flipV="1">
            <a:off x="3146425" y="4657725"/>
            <a:ext cx="157163" cy="228600"/>
          </a:xfrm>
          <a:prstGeom prst="line">
            <a:avLst/>
          </a:prstGeom>
          <a:ln w="6350" cap="flat" cmpd="sng">
            <a:solidFill>
              <a:srgbClr val="FF6600"/>
            </a:solidFill>
            <a:prstDash val="solid"/>
            <a:headEnd type="none" w="med" len="med"/>
            <a:tailEnd type="triangle" w="med" len="med"/>
          </a:ln>
        </p:spPr>
      </p:sp>
      <p:sp>
        <p:nvSpPr>
          <p:cNvPr id="193" name="Text Box 301"/>
          <p:cNvSpPr txBox="1"/>
          <p:nvPr/>
        </p:nvSpPr>
        <p:spPr>
          <a:xfrm>
            <a:off x="2049463" y="3505200"/>
            <a:ext cx="355600" cy="461963"/>
          </a:xfrm>
          <a:prstGeom prst="rect">
            <a:avLst/>
          </a:prstGeom>
          <a:noFill/>
          <a:ln w="9525">
            <a:noFill/>
          </a:ln>
        </p:spPr>
        <p:txBody>
          <a:bodyPr wrap="none">
            <a:spAutoFit/>
          </a:bodyPr>
          <a:lstStyle/>
          <a:p>
            <a:pPr eaLnBrk="1" hangingPunct="1"/>
            <a:r>
              <a:rPr lang="en-US" altLang="en-US" sz="2400" dirty="0">
                <a:solidFill>
                  <a:schemeClr val="bg1"/>
                </a:solidFill>
                <a:latin typeface="Times New Roman" panose="02020603050405020304" pitchFamily="18" charset="0"/>
              </a:rPr>
              <a:t>S</a:t>
            </a:r>
          </a:p>
        </p:txBody>
      </p:sp>
      <p:sp>
        <p:nvSpPr>
          <p:cNvPr id="194" name="Text Box 302"/>
          <p:cNvSpPr txBox="1"/>
          <p:nvPr/>
        </p:nvSpPr>
        <p:spPr>
          <a:xfrm>
            <a:off x="2798763" y="5241925"/>
            <a:ext cx="287337" cy="461963"/>
          </a:xfrm>
          <a:prstGeom prst="rect">
            <a:avLst/>
          </a:prstGeom>
          <a:noFill/>
          <a:ln w="9525">
            <a:noFill/>
          </a:ln>
        </p:spPr>
        <p:txBody>
          <a:bodyPr wrap="none">
            <a:spAutoFit/>
          </a:bodyPr>
          <a:lstStyle/>
          <a:p>
            <a:pPr eaLnBrk="1" hangingPunct="1"/>
            <a:r>
              <a:rPr lang="en-US" altLang="en-US" sz="2400" dirty="0">
                <a:solidFill>
                  <a:schemeClr val="bg1"/>
                </a:solidFill>
                <a:latin typeface="Times New Roman" panose="02020603050405020304" pitchFamily="18" charset="0"/>
              </a:rPr>
              <a:t>I</a:t>
            </a:r>
          </a:p>
        </p:txBody>
      </p:sp>
      <p:sp>
        <p:nvSpPr>
          <p:cNvPr id="195" name="Text Box 303"/>
          <p:cNvSpPr txBox="1"/>
          <p:nvPr/>
        </p:nvSpPr>
        <p:spPr>
          <a:xfrm>
            <a:off x="2787650" y="3276600"/>
            <a:ext cx="407988" cy="461963"/>
          </a:xfrm>
          <a:prstGeom prst="rect">
            <a:avLst/>
          </a:prstGeom>
          <a:noFill/>
          <a:ln w="9525">
            <a:noFill/>
          </a:ln>
        </p:spPr>
        <p:txBody>
          <a:bodyPr wrap="none">
            <a:spAutoFit/>
          </a:bodyPr>
          <a:lstStyle/>
          <a:p>
            <a:pPr eaLnBrk="1" hangingPunct="1"/>
            <a:r>
              <a:rPr lang="en-US" altLang="en-US" sz="2400" dirty="0">
                <a:solidFill>
                  <a:schemeClr val="bg1"/>
                </a:solidFill>
                <a:latin typeface="Times New Roman" panose="02020603050405020304" pitchFamily="18" charset="0"/>
              </a:rPr>
              <a:t>N</a:t>
            </a:r>
          </a:p>
        </p:txBody>
      </p:sp>
      <p:sp>
        <p:nvSpPr>
          <p:cNvPr id="196" name="Line 304"/>
          <p:cNvSpPr/>
          <p:nvPr/>
        </p:nvSpPr>
        <p:spPr>
          <a:xfrm flipV="1">
            <a:off x="2894013" y="3733800"/>
            <a:ext cx="0" cy="1524000"/>
          </a:xfrm>
          <a:prstGeom prst="line">
            <a:avLst/>
          </a:prstGeom>
          <a:ln w="9525" cap="flat" cmpd="sng">
            <a:solidFill>
              <a:schemeClr val="tx1"/>
            </a:solidFill>
            <a:prstDash val="solid"/>
            <a:headEnd type="none" w="med" len="med"/>
            <a:tailEnd type="none" w="med" len="med"/>
          </a:ln>
        </p:spPr>
      </p:sp>
      <p:sp>
        <p:nvSpPr>
          <p:cNvPr id="197" name="Line 305"/>
          <p:cNvSpPr/>
          <p:nvPr/>
        </p:nvSpPr>
        <p:spPr>
          <a:xfrm>
            <a:off x="2049463" y="3889375"/>
            <a:ext cx="844550" cy="1371600"/>
          </a:xfrm>
          <a:prstGeom prst="line">
            <a:avLst/>
          </a:prstGeom>
          <a:ln w="28575" cap="flat" cmpd="sng">
            <a:solidFill>
              <a:srgbClr val="FF6600"/>
            </a:solidFill>
            <a:prstDash val="solid"/>
            <a:headEnd type="none" w="med" len="med"/>
            <a:tailEnd type="none" w="med" len="med"/>
          </a:ln>
        </p:spPr>
      </p:sp>
      <p:sp>
        <p:nvSpPr>
          <p:cNvPr id="7184" name="Line 306"/>
          <p:cNvSpPr/>
          <p:nvPr/>
        </p:nvSpPr>
        <p:spPr>
          <a:xfrm>
            <a:off x="2312988" y="4324350"/>
            <a:ext cx="158750" cy="228600"/>
          </a:xfrm>
          <a:prstGeom prst="line">
            <a:avLst/>
          </a:prstGeom>
          <a:ln w="6350" cap="flat" cmpd="sng">
            <a:solidFill>
              <a:srgbClr val="FF6600"/>
            </a:solidFill>
            <a:prstDash val="solid"/>
            <a:headEnd type="none" w="med" len="med"/>
            <a:tailEnd type="triangle" w="med" len="med"/>
          </a:ln>
        </p:spPr>
      </p:sp>
      <p:grpSp>
        <p:nvGrpSpPr>
          <p:cNvPr id="3" name="Group 198"/>
          <p:cNvGrpSpPr/>
          <p:nvPr/>
        </p:nvGrpSpPr>
        <p:grpSpPr>
          <a:xfrm>
            <a:off x="1733550" y="5257800"/>
            <a:ext cx="2320925" cy="76200"/>
            <a:chOff x="384" y="3072"/>
            <a:chExt cx="2112" cy="48"/>
          </a:xfrm>
        </p:grpSpPr>
        <p:sp>
          <p:nvSpPr>
            <p:cNvPr id="7197" name="Line 308"/>
            <p:cNvSpPr/>
            <p:nvPr/>
          </p:nvSpPr>
          <p:spPr>
            <a:xfrm>
              <a:off x="384" y="3072"/>
              <a:ext cx="2112" cy="0"/>
            </a:xfrm>
            <a:prstGeom prst="line">
              <a:avLst/>
            </a:prstGeom>
            <a:ln w="31750" cap="flat" cmpd="sng">
              <a:solidFill>
                <a:schemeClr val="tx1"/>
              </a:solidFill>
              <a:prstDash val="solid"/>
              <a:headEnd type="none" w="med" len="med"/>
              <a:tailEnd type="none" w="med" len="med"/>
            </a:ln>
          </p:spPr>
        </p:sp>
        <p:sp>
          <p:nvSpPr>
            <p:cNvPr id="7198" name="Rectangle 200" descr="Light upward diagonal"/>
            <p:cNvSpPr/>
            <p:nvPr/>
          </p:nvSpPr>
          <p:spPr>
            <a:xfrm>
              <a:off x="384" y="3072"/>
              <a:ext cx="2112" cy="48"/>
            </a:xfrm>
            <a:prstGeom prst="rect">
              <a:avLst/>
            </a:prstGeom>
            <a:blipFill rotWithShape="0">
              <a:blip r:embed="rId2"/>
            </a:blipFill>
            <a:ln w="9525">
              <a:noFill/>
            </a:ln>
          </p:spPr>
          <p:txBody>
            <a:bodyPr wrap="none" anchor="ctr" anchorCtr="0"/>
            <a:lstStyle/>
            <a:p>
              <a:pPr eaLnBrk="1" hangingPunct="1"/>
              <a:endParaRPr lang="en-US" altLang="en-US" dirty="0">
                <a:solidFill>
                  <a:schemeClr val="bg1"/>
                </a:solidFill>
                <a:latin typeface="Arial" panose="020B0604020202020204" pitchFamily="34" charset="0"/>
              </a:endParaRPr>
            </a:p>
          </p:txBody>
        </p:sp>
      </p:grpSp>
      <p:sp>
        <p:nvSpPr>
          <p:cNvPr id="2" name="TextBox 1"/>
          <p:cNvSpPr txBox="1"/>
          <p:nvPr/>
        </p:nvSpPr>
        <p:spPr>
          <a:xfrm>
            <a:off x="4267200" y="2667000"/>
            <a:ext cx="4235450" cy="1938338"/>
          </a:xfrm>
          <a:prstGeom prst="rect">
            <a:avLst/>
          </a:prstGeom>
          <a:noFill/>
          <a:ln w="9525">
            <a:noFill/>
          </a:ln>
        </p:spPr>
        <p:txBody>
          <a:bodyPr>
            <a:spAutoFit/>
          </a:bodyPr>
          <a:lstStyle/>
          <a:p>
            <a:pPr eaLnBrk="1" hangingPunct="1"/>
            <a:r>
              <a:rPr lang="en-US" altLang="en-US" sz="2400" dirty="0">
                <a:solidFill>
                  <a:schemeClr val="bg1"/>
                </a:solidFill>
                <a:latin typeface="Times New Roman" panose="02020603050405020304" pitchFamily="18" charset="0"/>
              </a:rPr>
              <a:t>I là điểm tới ; </a:t>
            </a:r>
          </a:p>
          <a:p>
            <a:pPr eaLnBrk="1" hangingPunct="1"/>
            <a:r>
              <a:rPr lang="en-US" altLang="en-US" sz="2400" dirty="0">
                <a:solidFill>
                  <a:schemeClr val="bg1"/>
                </a:solidFill>
                <a:latin typeface="Times New Roman" panose="02020603050405020304" pitchFamily="18" charset="0"/>
              </a:rPr>
              <a:t>IN là pháp tuyến tại điểm tới</a:t>
            </a:r>
          </a:p>
          <a:p>
            <a:pPr eaLnBrk="1" hangingPunct="1"/>
            <a:r>
              <a:rPr lang="en-US" altLang="en-US" sz="2400" dirty="0">
                <a:solidFill>
                  <a:schemeClr val="bg1"/>
                </a:solidFill>
                <a:latin typeface="Times New Roman" panose="02020603050405020304" pitchFamily="18" charset="0"/>
              </a:rPr>
              <a:t>SI : tia tới;</a:t>
            </a:r>
          </a:p>
          <a:p>
            <a:pPr eaLnBrk="1" hangingPunct="1"/>
            <a:r>
              <a:rPr lang="en-US" altLang="en-US" sz="2400" dirty="0">
                <a:solidFill>
                  <a:schemeClr val="bg1"/>
                </a:solidFill>
                <a:latin typeface="Times New Roman" panose="02020603050405020304" pitchFamily="18" charset="0"/>
              </a:rPr>
              <a:t> IR : tia phản xạ</a:t>
            </a:r>
          </a:p>
          <a:p>
            <a:pPr eaLnBrk="1" hangingPunct="1"/>
            <a:endParaRPr lang="en-US" altLang="en-US" sz="2400" dirty="0">
              <a:solidFill>
                <a:schemeClr val="bg1"/>
              </a:solidFill>
              <a:latin typeface="Times New Roman" panose="02020603050405020304" pitchFamily="18" charset="0"/>
            </a:endParaRPr>
          </a:p>
        </p:txBody>
      </p:sp>
      <p:grpSp>
        <p:nvGrpSpPr>
          <p:cNvPr id="4" name="Group 67"/>
          <p:cNvGrpSpPr/>
          <p:nvPr/>
        </p:nvGrpSpPr>
        <p:grpSpPr>
          <a:xfrm>
            <a:off x="4267200" y="4189413"/>
            <a:ext cx="2792413" cy="474662"/>
            <a:chOff x="1069" y="2607"/>
            <a:chExt cx="2345" cy="299"/>
          </a:xfrm>
        </p:grpSpPr>
        <p:sp>
          <p:nvSpPr>
            <p:cNvPr id="7194" name="Text Box 110"/>
            <p:cNvSpPr txBox="1"/>
            <p:nvPr/>
          </p:nvSpPr>
          <p:spPr>
            <a:xfrm>
              <a:off x="1069" y="2615"/>
              <a:ext cx="2345" cy="291"/>
            </a:xfrm>
            <a:prstGeom prst="rect">
              <a:avLst/>
            </a:prstGeom>
            <a:noFill/>
            <a:ln w="9525">
              <a:noFill/>
            </a:ln>
          </p:spPr>
          <p:txBody>
            <a:bodyPr wrap="none">
              <a:spAutoFit/>
            </a:bodyPr>
            <a:lstStyle/>
            <a:p>
              <a:pPr eaLnBrk="1" hangingPunct="1"/>
              <a:r>
                <a:rPr lang="en-US" altLang="en-US" sz="2400" dirty="0">
                  <a:solidFill>
                    <a:schemeClr val="bg1"/>
                  </a:solidFill>
                  <a:latin typeface="Times New Roman" panose="02020603050405020304" pitchFamily="18" charset="0"/>
                </a:rPr>
                <a:t>SIN = i gọi là góc tới</a:t>
              </a:r>
            </a:p>
          </p:txBody>
        </p:sp>
        <p:sp>
          <p:nvSpPr>
            <p:cNvPr id="7195" name="Line 111"/>
            <p:cNvSpPr/>
            <p:nvPr/>
          </p:nvSpPr>
          <p:spPr>
            <a:xfrm flipV="1">
              <a:off x="1168" y="2607"/>
              <a:ext cx="92" cy="58"/>
            </a:xfrm>
            <a:prstGeom prst="line">
              <a:avLst/>
            </a:prstGeom>
            <a:ln w="9525" cap="flat" cmpd="sng">
              <a:solidFill>
                <a:schemeClr val="tx1"/>
              </a:solidFill>
              <a:prstDash val="solid"/>
              <a:headEnd type="none" w="med" len="med"/>
              <a:tailEnd type="none" w="med" len="med"/>
            </a:ln>
          </p:spPr>
        </p:sp>
        <p:sp>
          <p:nvSpPr>
            <p:cNvPr id="7196" name="Line 112"/>
            <p:cNvSpPr/>
            <p:nvPr/>
          </p:nvSpPr>
          <p:spPr>
            <a:xfrm>
              <a:off x="1262" y="2607"/>
              <a:ext cx="76" cy="59"/>
            </a:xfrm>
            <a:prstGeom prst="line">
              <a:avLst/>
            </a:prstGeom>
            <a:ln w="9525" cap="flat" cmpd="sng">
              <a:solidFill>
                <a:schemeClr val="tx1"/>
              </a:solidFill>
              <a:prstDash val="solid"/>
              <a:headEnd type="none" w="med" len="med"/>
              <a:tailEnd type="none" w="med" len="med"/>
            </a:ln>
          </p:spPr>
        </p:sp>
      </p:grpSp>
      <p:grpSp>
        <p:nvGrpSpPr>
          <p:cNvPr id="5" name="Group 72"/>
          <p:cNvGrpSpPr/>
          <p:nvPr/>
        </p:nvGrpSpPr>
        <p:grpSpPr>
          <a:xfrm>
            <a:off x="4267200" y="4572000"/>
            <a:ext cx="3538538" cy="474663"/>
            <a:chOff x="1069" y="2607"/>
            <a:chExt cx="2972" cy="299"/>
          </a:xfrm>
        </p:grpSpPr>
        <p:sp>
          <p:nvSpPr>
            <p:cNvPr id="7191" name="Text Box 110"/>
            <p:cNvSpPr txBox="1"/>
            <p:nvPr/>
          </p:nvSpPr>
          <p:spPr>
            <a:xfrm>
              <a:off x="1069" y="2615"/>
              <a:ext cx="2972" cy="291"/>
            </a:xfrm>
            <a:prstGeom prst="rect">
              <a:avLst/>
            </a:prstGeom>
            <a:noFill/>
            <a:ln w="9525">
              <a:noFill/>
            </a:ln>
          </p:spPr>
          <p:txBody>
            <a:bodyPr wrap="none">
              <a:spAutoFit/>
            </a:bodyPr>
            <a:lstStyle/>
            <a:p>
              <a:pPr eaLnBrk="1" hangingPunct="1"/>
              <a:r>
                <a:rPr lang="en-US" altLang="en-US" sz="2400" dirty="0">
                  <a:solidFill>
                    <a:schemeClr val="bg1"/>
                  </a:solidFill>
                  <a:latin typeface="Times New Roman" panose="02020603050405020304" pitchFamily="18" charset="0"/>
                </a:rPr>
                <a:t>NIR = i’ gọi là góc phản xạ</a:t>
              </a:r>
            </a:p>
          </p:txBody>
        </p:sp>
        <p:sp>
          <p:nvSpPr>
            <p:cNvPr id="7192" name="Line 111"/>
            <p:cNvSpPr/>
            <p:nvPr/>
          </p:nvSpPr>
          <p:spPr>
            <a:xfrm flipV="1">
              <a:off x="1168" y="2607"/>
              <a:ext cx="92" cy="58"/>
            </a:xfrm>
            <a:prstGeom prst="line">
              <a:avLst/>
            </a:prstGeom>
            <a:ln w="9525" cap="flat" cmpd="sng">
              <a:solidFill>
                <a:schemeClr val="tx1"/>
              </a:solidFill>
              <a:prstDash val="solid"/>
              <a:headEnd type="none" w="med" len="med"/>
              <a:tailEnd type="none" w="med" len="med"/>
            </a:ln>
          </p:spPr>
        </p:sp>
        <p:sp>
          <p:nvSpPr>
            <p:cNvPr id="7193" name="Line 112"/>
            <p:cNvSpPr/>
            <p:nvPr/>
          </p:nvSpPr>
          <p:spPr>
            <a:xfrm>
              <a:off x="1262" y="2607"/>
              <a:ext cx="76" cy="59"/>
            </a:xfrm>
            <a:prstGeom prst="line">
              <a:avLst/>
            </a:prstGeom>
            <a:ln w="9525" cap="flat" cmpd="sng">
              <a:solidFill>
                <a:schemeClr val="tx1"/>
              </a:solidFill>
              <a:prstDash val="solid"/>
              <a:headEnd type="none" w="med" len="med"/>
              <a:tailEnd type="none" w="med" len="med"/>
            </a:ln>
          </p:spPr>
        </p:sp>
      </p:grpSp>
      <p:sp>
        <p:nvSpPr>
          <p:cNvPr id="79" name="Text Box 110"/>
          <p:cNvSpPr txBox="1"/>
          <p:nvPr/>
        </p:nvSpPr>
        <p:spPr>
          <a:xfrm>
            <a:off x="4191000" y="4945063"/>
            <a:ext cx="4362450" cy="769937"/>
          </a:xfrm>
          <a:prstGeom prst="rect">
            <a:avLst/>
          </a:prstGeom>
          <a:noFill/>
          <a:ln w="9525">
            <a:noFill/>
          </a:ln>
        </p:spPr>
        <p:txBody>
          <a:bodyPr>
            <a:spAutoFit/>
          </a:bodyPr>
          <a:lstStyle/>
          <a:p>
            <a:pPr eaLnBrk="1" hangingPunct="1"/>
            <a:r>
              <a:rPr lang="en-US" altLang="en-US" sz="2400" dirty="0">
                <a:solidFill>
                  <a:schemeClr val="bg1"/>
                </a:solidFill>
                <a:latin typeface="Times New Roman" panose="02020603050405020304" pitchFamily="18" charset="0"/>
              </a:rPr>
              <a:t> </a:t>
            </a:r>
            <a:r>
              <a:rPr lang="en-US" altLang="en-US" sz="2000" dirty="0">
                <a:solidFill>
                  <a:schemeClr val="bg1"/>
                </a:solidFill>
                <a:latin typeface="Times New Roman" panose="02020603050405020304" pitchFamily="18" charset="0"/>
              </a:rPr>
              <a:t>Mặt phẳng chứa tia tới SI và pháp tuyến IN gọi là mặt phẳng tới</a:t>
            </a:r>
          </a:p>
        </p:txBody>
      </p:sp>
      <p:sp>
        <p:nvSpPr>
          <p:cNvPr id="7190" name="Rectangle 2"/>
          <p:cNvSpPr txBox="1"/>
          <p:nvPr/>
        </p:nvSpPr>
        <p:spPr>
          <a:xfrm>
            <a:off x="2365375" y="49213"/>
            <a:ext cx="4953000" cy="520700"/>
          </a:xfrm>
          <a:prstGeom prst="rect">
            <a:avLst/>
          </a:prstGeom>
          <a:noFill/>
          <a:ln w="9525">
            <a:noFill/>
          </a:ln>
        </p:spPr>
        <p:txBody>
          <a:bodyPr/>
          <a:lstStyle/>
          <a:p>
            <a:pPr algn="just" defTabSz="457200" eaLnBrk="1" hangingPunct="1"/>
            <a:r>
              <a:rPr lang="en-US" altLang="en-US" sz="2800" b="1" dirty="0">
                <a:solidFill>
                  <a:srgbClr val="FF0066"/>
                </a:solidFill>
                <a:latin typeface="Times New Roman" panose="02020603050405020304" pitchFamily="18" charset="0"/>
              </a:rPr>
              <a:t>ÔN TẬP KIẾN THỨC LỚP 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fade">
                                      <p:cBhvr>
                                        <p:cTn id="27" dur="500"/>
                                        <p:tgtEl>
                                          <p:spTgt spid="1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fade">
                                      <p:cBhvr>
                                        <p:cTn id="32" dur="500"/>
                                        <p:tgtEl>
                                          <p:spTgt spid="194"/>
                                        </p:tgtEl>
                                      </p:cBhvr>
                                    </p:animEffect>
                                  </p:childTnLst>
                                </p:cTn>
                              </p:par>
                              <p:par>
                                <p:cTn id="33" presetID="10" presetClass="entr" presetSubtype="0" fill="hold" nodeType="withEffect">
                                  <p:stCondLst>
                                    <p:cond delay="0"/>
                                  </p:stCondLst>
                                  <p:childTnLst>
                                    <p:set>
                                      <p:cBhvr>
                                        <p:cTn id="34" dur="1" fill="hold">
                                          <p:stCondLst>
                                            <p:cond delay="0"/>
                                          </p:stCondLst>
                                        </p:cTn>
                                        <p:tgtEl>
                                          <p:spTgt spid="196"/>
                                        </p:tgtEl>
                                        <p:attrNameLst>
                                          <p:attrName>style.visibility</p:attrName>
                                        </p:attrNameLst>
                                      </p:cBhvr>
                                      <p:to>
                                        <p:strVal val="visible"/>
                                      </p:to>
                                    </p:set>
                                    <p:animEffect transition="in" filter="fade">
                                      <p:cBhvr>
                                        <p:cTn id="35" dur="500"/>
                                        <p:tgtEl>
                                          <p:spTgt spid="19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5"/>
                                        </p:tgtEl>
                                        <p:attrNameLst>
                                          <p:attrName>style.visibility</p:attrName>
                                        </p:attrNameLst>
                                      </p:cBhvr>
                                      <p:to>
                                        <p:strVal val="visible"/>
                                      </p:to>
                                    </p:set>
                                    <p:animEffect transition="in" filter="fade">
                                      <p:cBhvr>
                                        <p:cTn id="38" dur="500"/>
                                        <p:tgtEl>
                                          <p:spTgt spid="1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500"/>
                                        <p:tgtEl>
                                          <p:spTgt spid="1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fade">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fade">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fade">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fade">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9">
                                            <p:txEl>
                                              <p:pRg st="0" end="0"/>
                                            </p:txEl>
                                          </p:spTgt>
                                        </p:tgtEl>
                                        <p:attrNameLst>
                                          <p:attrName>style.visibility</p:attrName>
                                        </p:attrNameLst>
                                      </p:cBhvr>
                                      <p:to>
                                        <p:strVal val="visible"/>
                                      </p:to>
                                    </p:set>
                                    <p:animEffect transition="in" filter="fade">
                                      <p:cBhvr>
                                        <p:cTn id="81" dur="500"/>
                                        <p:tgtEl>
                                          <p:spTgt spid="7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075">
                                            <p:txEl>
                                              <p:pRg st="1" end="1"/>
                                            </p:txEl>
                                          </p:spTgt>
                                        </p:tgtEl>
                                        <p:attrNameLst>
                                          <p:attrName>style.visibility</p:attrName>
                                        </p:attrNameLst>
                                      </p:cBhvr>
                                      <p:to>
                                        <p:strVal val="visible"/>
                                      </p:to>
                                    </p:set>
                                    <p:animEffect transition="in" filter="fade">
                                      <p:cBhvr>
                                        <p:cTn id="86" dur="500"/>
                                        <p:tgtEl>
                                          <p:spTgt spid="3075">
                                            <p:txEl>
                                              <p:pRg st="1" end="1"/>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3075">
                                            <p:txEl>
                                              <p:pRg st="2" end="2"/>
                                            </p:txEl>
                                          </p:spTgt>
                                        </p:tgtEl>
                                        <p:attrNameLst>
                                          <p:attrName>style.visibility</p:attrName>
                                        </p:attrNameLst>
                                      </p:cBhvr>
                                      <p:to>
                                        <p:strVal val="visible"/>
                                      </p:to>
                                    </p:set>
                                    <p:animEffect transition="in" filter="fade">
                                      <p:cBhvr>
                                        <p:cTn id="89"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141" grpId="0"/>
      <p:bldP spid="193" grpId="0"/>
      <p:bldP spid="194" grpId="0"/>
      <p:bldP spid="1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txBox="1">
            <a:spLocks noGrp="1"/>
          </p:cNvSpPr>
          <p:nvPr>
            <p:ph type="sldNum" sz="quarter" idx="12"/>
          </p:nvPr>
        </p:nvSpPr>
        <p:spPr>
          <a:noFill/>
          <a:ln>
            <a:noFill/>
          </a:ln>
        </p:spPr>
        <p:txBody>
          <a:bodyPr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a:fld id="{9A0DB2DC-4C9A-4742-B13C-FB6460FD3503}" type="slidenum">
              <a:rPr lang="en-US" altLang="en-US" sz="1400" dirty="0">
                <a:latin typeface="Times New Roman" panose="02020603050405020304" pitchFamily="18" charset="0"/>
              </a:rPr>
              <a:t>4</a:t>
            </a:fld>
            <a:endParaRPr lang="en-US" altLang="en-US" sz="1400" dirty="0">
              <a:latin typeface="Times New Roman" panose="02020603050405020304" pitchFamily="18" charset="0"/>
            </a:endParaRPr>
          </a:p>
        </p:txBody>
      </p:sp>
      <p:pic>
        <p:nvPicPr>
          <p:cNvPr id="4099" name="Picture 4" descr="DSCF5434.JPG"/>
          <p:cNvPicPr>
            <a:picLocks noChangeAspect="1"/>
          </p:cNvPicPr>
          <p:nvPr/>
        </p:nvPicPr>
        <p:blipFill>
          <a:blip r:embed="rId2"/>
          <a:stretch>
            <a:fillRect/>
          </a:stretch>
        </p:blipFill>
        <p:spPr>
          <a:xfrm>
            <a:off x="2286000" y="990600"/>
            <a:ext cx="5791200" cy="3549650"/>
          </a:xfrm>
          <a:prstGeom prst="rect">
            <a:avLst/>
          </a:prstGeom>
          <a:noFill/>
          <a:ln w="9525">
            <a:noFill/>
          </a:ln>
        </p:spPr>
      </p:pic>
      <p:sp>
        <p:nvSpPr>
          <p:cNvPr id="5" name="Text Box 29"/>
          <p:cNvSpPr txBox="1"/>
          <p:nvPr/>
        </p:nvSpPr>
        <p:spPr>
          <a:xfrm>
            <a:off x="2438400" y="4724400"/>
            <a:ext cx="5886450" cy="830263"/>
          </a:xfrm>
          <a:prstGeom prst="rect">
            <a:avLst/>
          </a:prstGeom>
          <a:solidFill>
            <a:srgbClr val="990000"/>
          </a:solidFill>
          <a:ln w="25400">
            <a:noFill/>
          </a:ln>
        </p:spPr>
        <p:txBody>
          <a:bodyPr>
            <a:spAutoFit/>
          </a:bodyPr>
          <a:lstStyle/>
          <a:p>
            <a:pPr algn="just" eaLnBrk="1" hangingPunct="1">
              <a:spcBef>
                <a:spcPct val="50000"/>
              </a:spcBef>
            </a:pPr>
            <a:r>
              <a:rPr lang="en-US" altLang="en-US" sz="2400" dirty="0">
                <a:solidFill>
                  <a:schemeClr val="bg1"/>
                </a:solidFill>
                <a:latin typeface="Times New Roman" panose="02020603050405020304" pitchFamily="18" charset="0"/>
              </a:rPr>
              <a:t>Tại sao khi nhúng trong nước, ta thấy chiếc đũa bị gãy khúc ? </a:t>
            </a:r>
          </a:p>
        </p:txBody>
      </p:sp>
      <p:sp>
        <p:nvSpPr>
          <p:cNvPr id="8197" name="Rectangle 2" descr="Water droplets"/>
          <p:cNvSpPr/>
          <p:nvPr/>
        </p:nvSpPr>
        <p:spPr>
          <a:xfrm>
            <a:off x="0" y="28575"/>
            <a:ext cx="9144000" cy="536575"/>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par>
                                <p:cTn id="8" presetID="5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92" decel="100000"/>
                                        <p:tgtEl>
                                          <p:spTgt spid="5"/>
                                        </p:tgtEl>
                                      </p:cBhvr>
                                    </p:animEffect>
                                    <p:animScale>
                                      <p:cBhvr>
                                        <p:cTn id="11" dur="192" decel="100000"/>
                                        <p:tgtEl>
                                          <p:spTgt spid="5"/>
                                        </p:tgtEl>
                                      </p:cBhvr>
                                      <p:from x="10000" y="10000"/>
                                      <p:to x="200000" y="450000"/>
                                    </p:animScale>
                                    <p:animScale>
                                      <p:cBhvr>
                                        <p:cTn id="12" dur="308" accel="100000" fill="hold">
                                          <p:stCondLst>
                                            <p:cond delay="192"/>
                                          </p:stCondLst>
                                        </p:cTn>
                                        <p:tgtEl>
                                          <p:spTgt spid="5"/>
                                        </p:tgtEl>
                                      </p:cBhvr>
                                      <p:from x="200000" y="450000"/>
                                      <p:to x="100000" y="100000"/>
                                    </p:animScale>
                                    <p:set>
                                      <p:cBhvr>
                                        <p:cTn id="13" dur="192" fill="hold"/>
                                        <p:tgtEl>
                                          <p:spTgt spid="5"/>
                                        </p:tgtEl>
                                        <p:attrNameLst>
                                          <p:attrName>ppt_x</p:attrName>
                                        </p:attrNameLst>
                                      </p:cBhvr>
                                      <p:to>
                                        <p:strVal val="(0.5)"/>
                                      </p:to>
                                    </p:set>
                                    <p:anim from="(0.5)" to="(#ppt_x)" calcmode="lin" valueType="num">
                                      <p:cBhvr>
                                        <p:cTn id="14" dur="308" accel="100000" fill="hold">
                                          <p:stCondLst>
                                            <p:cond delay="192"/>
                                          </p:stCondLst>
                                        </p:cTn>
                                        <p:tgtEl>
                                          <p:spTgt spid="5"/>
                                        </p:tgtEl>
                                        <p:attrNameLst>
                                          <p:attrName>ppt_x</p:attrName>
                                        </p:attrNameLst>
                                      </p:cBhvr>
                                    </p:anim>
                                    <p:set>
                                      <p:cBhvr>
                                        <p:cTn id="15" dur="192" fill="hold"/>
                                        <p:tgtEl>
                                          <p:spTgt spid="5"/>
                                        </p:tgtEl>
                                        <p:attrNameLst>
                                          <p:attrName>ppt_y</p:attrName>
                                        </p:attrNameLst>
                                      </p:cBhvr>
                                      <p:to>
                                        <p:strVal val="(#ppt_y+0.4)"/>
                                      </p:to>
                                    </p:set>
                                    <p:anim from="(#ppt_y+0.4)" to="(#ppt_y)" calcmode="lin" valueType="num">
                                      <p:cBhvr>
                                        <p:cTn id="16" dur="308" accel="100000" fill="hold">
                                          <p:stCondLst>
                                            <p:cond delay="192"/>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txBox="1">
            <a:spLocks noGrp="1"/>
          </p:cNvSpPr>
          <p:nvPr>
            <p:ph type="sldNum" sz="quarter" idx="12"/>
          </p:nvPr>
        </p:nvSpPr>
        <p:spPr>
          <a:noFill/>
          <a:ln>
            <a:noFill/>
          </a:ln>
        </p:spPr>
        <p:txBody>
          <a:bodyPr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a:fld id="{9A0DB2DC-4C9A-4742-B13C-FB6460FD3503}" type="slidenum">
              <a:rPr lang="en-US" altLang="en-US" sz="900" dirty="0">
                <a:solidFill>
                  <a:srgbClr val="FEFFFF"/>
                </a:solidFill>
                <a:latin typeface="Times New Roman" panose="02020603050405020304" pitchFamily="18" charset="0"/>
              </a:rPr>
              <a:t>5</a:t>
            </a:fld>
            <a:endParaRPr lang="en-US" altLang="en-US" sz="900" dirty="0">
              <a:solidFill>
                <a:srgbClr val="FEFFFF"/>
              </a:solidFill>
              <a:latin typeface="Times New Roman" panose="02020603050405020304" pitchFamily="18" charset="0"/>
            </a:endParaRPr>
          </a:p>
        </p:txBody>
      </p:sp>
      <p:pic>
        <p:nvPicPr>
          <p:cNvPr id="3" name="Picture 15" descr="128700592467187500"/>
          <p:cNvPicPr>
            <a:picLocks noChangeAspect="1"/>
          </p:cNvPicPr>
          <p:nvPr/>
        </p:nvPicPr>
        <p:blipFill>
          <a:blip r:embed="rId2"/>
          <a:stretch>
            <a:fillRect/>
          </a:stretch>
        </p:blipFill>
        <p:spPr>
          <a:xfrm>
            <a:off x="5192713" y="990600"/>
            <a:ext cx="3048000" cy="4483100"/>
          </a:xfrm>
          <a:prstGeom prst="rect">
            <a:avLst/>
          </a:prstGeom>
          <a:noFill/>
          <a:ln w="9525">
            <a:noFill/>
          </a:ln>
        </p:spPr>
      </p:pic>
      <p:pic>
        <p:nvPicPr>
          <p:cNvPr id="9220" name="Picture 4"/>
          <p:cNvPicPr>
            <a:picLocks noChangeAspect="1"/>
          </p:cNvPicPr>
          <p:nvPr/>
        </p:nvPicPr>
        <p:blipFill>
          <a:blip r:embed="rId3"/>
          <a:stretch>
            <a:fillRect/>
          </a:stretch>
        </p:blipFill>
        <p:spPr>
          <a:xfrm>
            <a:off x="1627188" y="838200"/>
            <a:ext cx="2960687" cy="3124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1835150" y="1697038"/>
            <a:ext cx="6081713" cy="923925"/>
          </a:xfrm>
          <a:prstGeom prst="rect">
            <a:avLst/>
          </a:prstGeom>
          <a:noFill/>
          <a:ln>
            <a:noFill/>
          </a:ln>
          <a:effectLst/>
        </p:spPr>
        <p:txBody>
          <a:bodyPr>
            <a:spAutoFit/>
          </a:bodyPr>
          <a:lstStyle/>
          <a:p>
            <a:pPr marR="0" algn="ctr" defTabSz="914400" eaLnBrk="1" fontAlgn="auto" hangingPunct="1">
              <a:spcBef>
                <a:spcPct val="50000"/>
              </a:spcBef>
              <a:spcAft>
                <a:spcPts val="0"/>
              </a:spcAft>
              <a:buClrTx/>
              <a:buSzTx/>
              <a:buFontTx/>
              <a:buNone/>
              <a:defRPr/>
            </a:pPr>
            <a:r>
              <a:rPr kumimoji="0" lang="en-US" sz="5400" b="1" kern="1200" cap="none" spc="0" normalizeH="0" baseline="0" noProof="0" dirty="0">
                <a:solidFill>
                  <a:srgbClr val="0000FF"/>
                </a:solidFill>
                <a:effectLst>
                  <a:outerShdw blurRad="38100" dist="38100" dir="2700000" algn="tl">
                    <a:srgbClr val="C0C0C0"/>
                  </a:outerShdw>
                </a:effectLst>
                <a:latin typeface="+mn-lt"/>
                <a:ea typeface="+mn-ea"/>
                <a:cs typeface="+mn-cs"/>
              </a:rPr>
              <a:t>TIẾT 43.Bài 40</a:t>
            </a:r>
          </a:p>
        </p:txBody>
      </p:sp>
      <p:sp>
        <p:nvSpPr>
          <p:cNvPr id="7" name="Rectangle 6"/>
          <p:cNvSpPr/>
          <p:nvPr/>
        </p:nvSpPr>
        <p:spPr bwMode="auto">
          <a:xfrm>
            <a:off x="1143000" y="3352800"/>
            <a:ext cx="914400" cy="914400"/>
          </a:xfrm>
          <a:prstGeom prst="rect">
            <a:avLst/>
          </a:prstGeom>
          <a:noFill/>
          <a:effectLst>
            <a:glow rad="127000">
              <a:srgbClr val="0000FF"/>
            </a:glow>
          </a:effectLst>
        </p:spPr>
        <p:txBody>
          <a:bodyPr spcFirstLastPara="1" wrap="none" numCol="1" fromWordArt="1" anchor="ctr">
            <a:prstTxWarp prst="textArchUp">
              <a:avLst>
                <a:gd name="adj" fmla="val 10800004"/>
              </a:avLst>
            </a:prstTxWarp>
            <a:scene3d>
              <a:camera prst="legacyPerspectiveBottom"/>
              <a:lightRig rig="legacyFlat3" dir="t"/>
            </a:scene3d>
            <a:sp3d extrusionH="887400" prstMaterial="legacyMatte">
              <a:extrusionClr>
                <a:srgbClr val="CCCCFF"/>
              </a:extrusion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0" cap="none" spc="0" normalizeH="0" baseline="0" noProof="0" err="1">
              <a:ln w="9525">
                <a:round/>
              </a:ln>
              <a:gradFill rotWithShape="1">
                <a:gsLst>
                  <a:gs pos="0">
                    <a:srgbClr val="CCCCFF"/>
                  </a:gs>
                  <a:gs pos="100000">
                    <a:srgbClr val="0000FF"/>
                  </a:gs>
                </a:gsLst>
                <a:path path="rect">
                  <a:fillToRect l="50000" t="50000" r="50000" b="50000"/>
                </a:path>
              </a:gradFill>
              <a:effectLst/>
              <a:uLnTx/>
              <a:uFillTx/>
              <a:latin typeface="Times New Roman" panose="02020603050405020304"/>
              <a:ea typeface="+mn-ea"/>
              <a:cs typeface="Times New Roman" panose="02020603050405020304"/>
            </a:endParaRPr>
          </a:p>
        </p:txBody>
      </p:sp>
      <p:sp>
        <p:nvSpPr>
          <p:cNvPr id="9" name="Rectangle 8"/>
          <p:cNvSpPr/>
          <p:nvPr/>
        </p:nvSpPr>
        <p:spPr>
          <a:xfrm>
            <a:off x="304800" y="2840740"/>
            <a:ext cx="9318170" cy="677108"/>
          </a:xfrm>
          <a:prstGeom prst="rect">
            <a:avLst/>
          </a:prstGeom>
          <a:noFill/>
          <a:ln>
            <a:noFill/>
          </a:ln>
          <a:effectLst>
            <a:outerShdw blurRad="50800" dist="50800" dir="5400000" algn="ctr" rotWithShape="0">
              <a:schemeClr val="bg1"/>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800" b="1" i="0" u="none" strike="noStrike" kern="1200" cap="none" spc="0" normalizeH="0" baseline="0" noProof="0" dirty="0">
                <a:ln w="11430">
                  <a:noFill/>
                </a:ln>
                <a:solidFill>
                  <a:srgbClr val="FF0000"/>
                </a:solidFill>
                <a:effectLst/>
                <a:uLnTx/>
                <a:uFillTx/>
                <a:latin typeface="+mn-lt"/>
                <a:ea typeface="+mn-ea"/>
                <a:cs typeface="+mn-cs"/>
              </a:rPr>
              <a:t>HIỆN TƯỢNG KHÚC XẠ ÁNH SÁNG</a:t>
            </a:r>
          </a:p>
        </p:txBody>
      </p:sp>
      <p:sp>
        <p:nvSpPr>
          <p:cNvPr id="10" name="Rectangle 2"/>
          <p:cNvSpPr txBox="1">
            <a:spLocks noChangeArrowheads="1"/>
          </p:cNvSpPr>
          <p:nvPr/>
        </p:nvSpPr>
        <p:spPr bwMode="auto">
          <a:xfrm>
            <a:off x="762000" y="628650"/>
            <a:ext cx="8229600" cy="1143000"/>
          </a:xfrm>
          <a:prstGeom prst="rect">
            <a:avLst/>
          </a:prstGeom>
          <a:noFill/>
          <a:ln w="9525">
            <a:noFill/>
            <a:miter lim="800000"/>
          </a:ln>
        </p:spPr>
        <p:txBody>
          <a:bodyPr anchor="ctr"/>
          <a:lstStyle/>
          <a:p>
            <a:pPr marR="0" algn="ctr" defTabSz="914400" eaLnBrk="1" fontAlgn="auto" hangingPunct="1">
              <a:spcBef>
                <a:spcPts val="0"/>
              </a:spcBef>
              <a:spcAft>
                <a:spcPts val="0"/>
              </a:spcAft>
              <a:buClrTx/>
              <a:buSzTx/>
              <a:buFontTx/>
              <a:buNone/>
              <a:defRPr/>
            </a:pPr>
            <a:r>
              <a:rPr kumimoji="0" lang="en-US" sz="4000" b="1" kern="0" cap="none" spc="0" normalizeH="0" baseline="0" noProof="0" dirty="0">
                <a:solidFill>
                  <a:srgbClr val="FF0066"/>
                </a:solidFill>
                <a:latin typeface="+mn-lt"/>
                <a:ea typeface="+mj-ea"/>
                <a:cs typeface="+mn-cs"/>
              </a:rPr>
              <a:t>CHƯƠNG III: QUANG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6"/>
          <p:cNvSpPr txBox="1"/>
          <p:nvPr/>
        </p:nvSpPr>
        <p:spPr>
          <a:xfrm>
            <a:off x="1524000" y="4389438"/>
            <a:ext cx="5105400" cy="400050"/>
          </a:xfrm>
          <a:prstGeom prst="rect">
            <a:avLst/>
          </a:prstGeom>
          <a:noFill/>
          <a:ln w="25400">
            <a:noFill/>
          </a:ln>
        </p:spPr>
        <p:txBody>
          <a:bodyPr>
            <a:spAutoFit/>
          </a:bodyPr>
          <a:lstStyle/>
          <a:p>
            <a:pPr algn="ctr" eaLnBrk="1" hangingPunct="1">
              <a:spcBef>
                <a:spcPct val="50000"/>
              </a:spcBef>
            </a:pPr>
            <a:r>
              <a:rPr lang="en-US" altLang="en-US" sz="2000" b="1" dirty="0">
                <a:solidFill>
                  <a:srgbClr val="660066"/>
                </a:solidFill>
                <a:latin typeface="Times New Roman" panose="02020603050405020304" pitchFamily="18" charset="0"/>
                <a:sym typeface="Wingdings" panose="05000000000000000000" pitchFamily="2" charset="2"/>
              </a:rPr>
              <a:t> </a:t>
            </a:r>
            <a:r>
              <a:rPr lang="en-US" altLang="en-US" sz="2000" b="1" dirty="0">
                <a:solidFill>
                  <a:srgbClr val="660066"/>
                </a:solidFill>
                <a:latin typeface="Times New Roman" panose="02020603050405020304" pitchFamily="18" charset="0"/>
              </a:rPr>
              <a:t>đường gãy khúc (gãy khúc tại I)</a:t>
            </a:r>
          </a:p>
        </p:txBody>
      </p:sp>
      <p:sp>
        <p:nvSpPr>
          <p:cNvPr id="8" name="Text Box 6"/>
          <p:cNvSpPr txBox="1">
            <a:spLocks noChangeArrowheads="1"/>
          </p:cNvSpPr>
          <p:nvPr/>
        </p:nvSpPr>
        <p:spPr bwMode="auto">
          <a:xfrm>
            <a:off x="1392238" y="1414463"/>
            <a:ext cx="4543425" cy="3016250"/>
          </a:xfrm>
          <a:prstGeom prst="rect">
            <a:avLst/>
          </a:prstGeom>
          <a:noFill/>
          <a:ln w="9525">
            <a:noFill/>
            <a:miter lim="800000"/>
          </a:ln>
        </p:spPr>
        <p:txBody>
          <a:bodyPr wrap="square">
            <a:spAutoFit/>
          </a:bodyPr>
          <a:lstStyle/>
          <a:p>
            <a:pPr marR="0" algn="just" defTabSz="914400" eaLnBrk="1" fontAlgn="auto" hangingPunct="1">
              <a:spcBef>
                <a:spcPct val="50000"/>
              </a:spcBef>
              <a:spcAft>
                <a:spcPts val="0"/>
              </a:spcAft>
              <a:buClrTx/>
              <a:buSzTx/>
              <a:buFontTx/>
              <a:buNone/>
              <a:defRPr/>
            </a:pPr>
            <a:r>
              <a:rPr kumimoji="0" lang="en-US" sz="2000" b="1" kern="1200" cap="none" spc="0" normalizeH="0" baseline="0" noProof="0" dirty="0">
                <a:solidFill>
                  <a:srgbClr val="0000FF"/>
                </a:solidFill>
                <a:latin typeface="+mn-lt"/>
                <a:ea typeface="+mn-ea"/>
                <a:cs typeface="+mn-cs"/>
              </a:rPr>
              <a:t>Quan </a:t>
            </a:r>
            <a:r>
              <a:rPr kumimoji="0" lang="en-US" sz="2000" b="1" kern="1200" cap="none" spc="0" normalizeH="0" baseline="0" noProof="0" dirty="0" err="1">
                <a:solidFill>
                  <a:srgbClr val="0000FF"/>
                </a:solidFill>
                <a:latin typeface="+mn-lt"/>
                <a:ea typeface="+mn-ea"/>
                <a:cs typeface="+mn-cs"/>
              </a:rPr>
              <a:t>sát</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hình</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bên</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và</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nêu</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nhận</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xét</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về</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đường</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truyền</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tia</a:t>
            </a:r>
            <a:r>
              <a:rPr kumimoji="0" lang="en-US" sz="2000" b="1" kern="1200" cap="none" spc="0" normalizeH="0" baseline="0" noProof="0" dirty="0">
                <a:solidFill>
                  <a:srgbClr val="0000FF"/>
                </a:solidFill>
                <a:latin typeface="+mn-lt"/>
                <a:ea typeface="+mn-ea"/>
                <a:cs typeface="+mn-cs"/>
              </a:rPr>
              <a:t> </a:t>
            </a:r>
            <a:r>
              <a:rPr kumimoji="0" lang="en-US" sz="2000" b="1" kern="1200" cap="none" spc="0" normalizeH="0" baseline="0" noProof="0" dirty="0" err="1">
                <a:solidFill>
                  <a:srgbClr val="0000FF"/>
                </a:solidFill>
                <a:latin typeface="+mn-lt"/>
                <a:ea typeface="+mn-ea"/>
                <a:cs typeface="+mn-cs"/>
              </a:rPr>
              <a:t>sáng</a:t>
            </a:r>
            <a:r>
              <a:rPr kumimoji="0" lang="en-US" sz="2000" b="1" kern="1200" cap="none" spc="0" normalizeH="0" baseline="0" noProof="0" dirty="0">
                <a:solidFill>
                  <a:srgbClr val="0000FF"/>
                </a:solidFill>
                <a:latin typeface="+mn-lt"/>
                <a:ea typeface="+mn-ea"/>
                <a:cs typeface="+mn-cs"/>
              </a:rPr>
              <a:t>:</a:t>
            </a:r>
          </a:p>
          <a:p>
            <a:pPr marL="342900" marR="0" indent="-342900" defTabSz="914400" eaLnBrk="1" fontAlgn="auto" hangingPunct="1">
              <a:spcBef>
                <a:spcPct val="50000"/>
              </a:spcBef>
              <a:spcAft>
                <a:spcPts val="0"/>
              </a:spcAft>
              <a:buClrTx/>
              <a:buSzTx/>
              <a:buFontTx/>
              <a:buNone/>
              <a:defRPr/>
            </a:pPr>
            <a:r>
              <a:rPr kumimoji="0" lang="en-US" sz="2000" b="1" kern="1200" cap="none" spc="0" normalizeH="0" baseline="0" noProof="0" dirty="0">
                <a:latin typeface="+mn-lt"/>
                <a:ea typeface="+mn-ea"/>
                <a:cs typeface="+mn-cs"/>
              </a:rPr>
              <a:t>a)</a:t>
            </a:r>
            <a:r>
              <a:rPr kumimoji="0" lang="en-US" sz="2000" b="1" kern="1200" cap="none" spc="0" normalizeH="0" baseline="0" noProof="0" dirty="0" err="1">
                <a:solidFill>
                  <a:srgbClr val="003300"/>
                </a:solidFill>
                <a:latin typeface="+mn-lt"/>
                <a:ea typeface="+mn-ea"/>
                <a:cs typeface="+mn-cs"/>
              </a:rPr>
              <a:t>Từ</a:t>
            </a:r>
            <a:r>
              <a:rPr kumimoji="0" lang="en-US" sz="2000" b="1" kern="1200" cap="none" spc="0" normalizeH="0" baseline="0" noProof="0" dirty="0">
                <a:solidFill>
                  <a:srgbClr val="003300"/>
                </a:solidFill>
                <a:latin typeface="+mn-lt"/>
                <a:ea typeface="+mn-ea"/>
                <a:cs typeface="+mn-cs"/>
              </a:rPr>
              <a:t> S </a:t>
            </a:r>
            <a:r>
              <a:rPr kumimoji="0" lang="en-US" sz="2000" b="1" kern="1200" cap="none" spc="0" normalizeH="0" baseline="0" noProof="0" dirty="0" err="1">
                <a:solidFill>
                  <a:srgbClr val="003300"/>
                </a:solidFill>
                <a:latin typeface="+mn-lt"/>
                <a:ea typeface="+mn-ea"/>
                <a:cs typeface="+mn-cs"/>
              </a:rPr>
              <a:t>đến</a:t>
            </a:r>
            <a:r>
              <a:rPr kumimoji="0" lang="en-US" sz="2000" b="1" kern="1200" cap="none" spc="0" normalizeH="0" baseline="0" noProof="0" dirty="0">
                <a:solidFill>
                  <a:srgbClr val="003300"/>
                </a:solidFill>
                <a:latin typeface="+mn-lt"/>
                <a:ea typeface="+mn-ea"/>
                <a:cs typeface="+mn-cs"/>
              </a:rPr>
              <a:t> I</a:t>
            </a:r>
            <a:r>
              <a:rPr kumimoji="0" lang="en-US" sz="2000" b="1" kern="1200" cap="none" spc="0" normalizeH="0" baseline="0" noProof="0" dirty="0">
                <a:solidFill>
                  <a:srgbClr val="FF0000"/>
                </a:solidFill>
                <a:latin typeface="+mn-lt"/>
                <a:ea typeface="+mn-ea"/>
                <a:cs typeface="+mn-cs"/>
              </a:rPr>
              <a:t> </a:t>
            </a:r>
            <a:r>
              <a:rPr kumimoji="0" lang="en-US" sz="2000" b="1" kern="1200" cap="none" spc="0" normalizeH="0" baseline="0" noProof="0" dirty="0">
                <a:solidFill>
                  <a:srgbClr val="003300"/>
                </a:solidFill>
                <a:latin typeface="+mn-lt"/>
                <a:ea typeface="+mn-ea"/>
                <a:cs typeface="+mn-cs"/>
              </a:rPr>
              <a:t>( </a:t>
            </a:r>
            <a:r>
              <a:rPr kumimoji="0" lang="en-US" sz="2000" b="1" kern="1200" cap="none" spc="0" normalizeH="0" baseline="0" noProof="0" dirty="0" err="1">
                <a:solidFill>
                  <a:srgbClr val="003300"/>
                </a:solidFill>
                <a:latin typeface="+mn-lt"/>
                <a:ea typeface="+mn-ea"/>
                <a:cs typeface="+mn-cs"/>
              </a:rPr>
              <a:t>trong</a:t>
            </a:r>
            <a:r>
              <a:rPr kumimoji="0" lang="en-US" sz="2000" b="1" kern="1200" cap="none" spc="0" normalizeH="0" baseline="0" noProof="0" dirty="0">
                <a:solidFill>
                  <a:srgbClr val="003300"/>
                </a:solidFill>
                <a:latin typeface="+mn-lt"/>
                <a:ea typeface="+mn-ea"/>
                <a:cs typeface="+mn-cs"/>
              </a:rPr>
              <a:t> </a:t>
            </a:r>
            <a:r>
              <a:rPr kumimoji="0" lang="en-US" sz="2000" b="1" kern="1200" cap="none" spc="0" normalizeH="0" baseline="0" noProof="0" dirty="0" err="1">
                <a:solidFill>
                  <a:srgbClr val="003300"/>
                </a:solidFill>
                <a:latin typeface="+mn-lt"/>
                <a:ea typeface="+mn-ea"/>
                <a:cs typeface="+mn-cs"/>
              </a:rPr>
              <a:t>không</a:t>
            </a:r>
            <a:r>
              <a:rPr kumimoji="0" lang="en-US" sz="2000" b="1" kern="1200" cap="none" spc="0" normalizeH="0" baseline="0" noProof="0" dirty="0">
                <a:solidFill>
                  <a:srgbClr val="003300"/>
                </a:solidFill>
                <a:latin typeface="+mn-lt"/>
                <a:ea typeface="+mn-ea"/>
                <a:cs typeface="+mn-cs"/>
              </a:rPr>
              <a:t> </a:t>
            </a:r>
            <a:r>
              <a:rPr kumimoji="0" lang="en-US" sz="2000" b="1" kern="1200" cap="none" spc="0" normalizeH="0" baseline="0" noProof="0" dirty="0" err="1">
                <a:solidFill>
                  <a:srgbClr val="003300"/>
                </a:solidFill>
                <a:latin typeface="+mn-lt"/>
                <a:ea typeface="+mn-ea"/>
                <a:cs typeface="+mn-cs"/>
              </a:rPr>
              <a:t>khí</a:t>
            </a:r>
            <a:r>
              <a:rPr kumimoji="0" lang="en-US" sz="2000" b="1" kern="1200" cap="none" spc="0" normalizeH="0" baseline="0" noProof="0" dirty="0">
                <a:solidFill>
                  <a:srgbClr val="003300"/>
                </a:solidFill>
                <a:latin typeface="+mn-lt"/>
                <a:ea typeface="+mn-ea"/>
                <a:cs typeface="+mn-cs"/>
              </a:rPr>
              <a:t> ).</a:t>
            </a:r>
          </a:p>
          <a:p>
            <a:pPr marL="342900" marR="0" indent="-342900" defTabSz="914400" eaLnBrk="1" fontAlgn="auto" hangingPunct="1">
              <a:spcBef>
                <a:spcPct val="50000"/>
              </a:spcBef>
              <a:spcAft>
                <a:spcPts val="0"/>
              </a:spcAft>
              <a:buClrTx/>
              <a:buSzTx/>
              <a:buFontTx/>
              <a:buNone/>
              <a:defRPr/>
            </a:pPr>
            <a:endParaRPr kumimoji="0" lang="en-US" sz="2000" b="1" kern="1200" cap="none" spc="0" normalizeH="0" baseline="0" noProof="0" dirty="0">
              <a:solidFill>
                <a:srgbClr val="990000"/>
              </a:solidFill>
              <a:latin typeface="+mn-lt"/>
              <a:ea typeface="+mn-ea"/>
              <a:cs typeface="+mn-cs"/>
            </a:endParaRPr>
          </a:p>
          <a:p>
            <a:pPr marL="342900" marR="0" indent="-342900" defTabSz="914400" eaLnBrk="1" fontAlgn="auto" hangingPunct="1">
              <a:spcBef>
                <a:spcPct val="50000"/>
              </a:spcBef>
              <a:spcAft>
                <a:spcPts val="0"/>
              </a:spcAft>
              <a:buClrTx/>
              <a:buSzTx/>
              <a:buFontTx/>
              <a:buNone/>
              <a:defRPr/>
            </a:pPr>
            <a:r>
              <a:rPr kumimoji="0" lang="en-US" sz="2000" b="1" kern="1200" cap="none" spc="0" normalizeH="0" baseline="0" noProof="0" dirty="0">
                <a:solidFill>
                  <a:srgbClr val="990000"/>
                </a:solidFill>
                <a:latin typeface="+mn-lt"/>
                <a:ea typeface="+mn-ea"/>
                <a:cs typeface="+mn-cs"/>
              </a:rPr>
              <a:t>b)</a:t>
            </a:r>
            <a:r>
              <a:rPr kumimoji="0" lang="en-US" sz="2000" b="1" kern="1200" cap="none" spc="0" normalizeH="0" baseline="0" noProof="0" dirty="0" err="1">
                <a:solidFill>
                  <a:srgbClr val="990000"/>
                </a:solidFill>
                <a:latin typeface="+mn-lt"/>
                <a:ea typeface="+mn-ea"/>
                <a:cs typeface="+mn-cs"/>
              </a:rPr>
              <a:t>Từ</a:t>
            </a:r>
            <a:r>
              <a:rPr kumimoji="0" lang="en-US" sz="2000" b="1" kern="1200" cap="none" spc="0" normalizeH="0" baseline="0" noProof="0" dirty="0">
                <a:solidFill>
                  <a:srgbClr val="990000"/>
                </a:solidFill>
                <a:latin typeface="+mn-lt"/>
                <a:ea typeface="+mn-ea"/>
                <a:cs typeface="+mn-cs"/>
              </a:rPr>
              <a:t> I </a:t>
            </a:r>
            <a:r>
              <a:rPr kumimoji="0" lang="en-US" sz="2000" b="1" kern="1200" cap="none" spc="0" normalizeH="0" baseline="0" noProof="0" dirty="0" err="1">
                <a:solidFill>
                  <a:srgbClr val="990000"/>
                </a:solidFill>
                <a:latin typeface="+mn-lt"/>
                <a:ea typeface="+mn-ea"/>
                <a:cs typeface="+mn-cs"/>
              </a:rPr>
              <a:t>đến</a:t>
            </a:r>
            <a:r>
              <a:rPr kumimoji="0" lang="en-US" sz="2000" b="1" kern="1200" cap="none" spc="0" normalizeH="0" baseline="0" noProof="0" dirty="0">
                <a:solidFill>
                  <a:srgbClr val="990000"/>
                </a:solidFill>
                <a:latin typeface="+mn-lt"/>
                <a:ea typeface="+mn-ea"/>
                <a:cs typeface="+mn-cs"/>
              </a:rPr>
              <a:t> K ( </a:t>
            </a:r>
            <a:r>
              <a:rPr kumimoji="0" lang="en-US" sz="2000" b="1" kern="1200" cap="none" spc="0" normalizeH="0" baseline="0" noProof="0" dirty="0" err="1">
                <a:solidFill>
                  <a:srgbClr val="990000"/>
                </a:solidFill>
                <a:latin typeface="+mn-lt"/>
                <a:ea typeface="+mn-ea"/>
                <a:cs typeface="+mn-cs"/>
              </a:rPr>
              <a:t>trong</a:t>
            </a:r>
            <a:r>
              <a:rPr kumimoji="0" lang="en-US" sz="2000" b="1" kern="1200" cap="none" spc="0" normalizeH="0" baseline="0" noProof="0" dirty="0">
                <a:solidFill>
                  <a:srgbClr val="990000"/>
                </a:solidFill>
                <a:latin typeface="+mn-lt"/>
                <a:ea typeface="+mn-ea"/>
                <a:cs typeface="+mn-cs"/>
              </a:rPr>
              <a:t> </a:t>
            </a:r>
            <a:r>
              <a:rPr kumimoji="0" lang="en-US" sz="2000" b="1" kern="1200" cap="none" spc="0" normalizeH="0" baseline="0" noProof="0" dirty="0" err="1">
                <a:solidFill>
                  <a:srgbClr val="990000"/>
                </a:solidFill>
                <a:latin typeface="+mn-lt"/>
                <a:ea typeface="+mn-ea"/>
                <a:cs typeface="+mn-cs"/>
              </a:rPr>
              <a:t>nước</a:t>
            </a:r>
            <a:r>
              <a:rPr kumimoji="0" lang="en-US" sz="2000" b="1" kern="1200" cap="none" spc="0" normalizeH="0" baseline="0" noProof="0" dirty="0">
                <a:solidFill>
                  <a:srgbClr val="990000"/>
                </a:solidFill>
                <a:latin typeface="+mn-lt"/>
                <a:ea typeface="+mn-ea"/>
                <a:cs typeface="+mn-cs"/>
              </a:rPr>
              <a:t> ).</a:t>
            </a:r>
          </a:p>
          <a:p>
            <a:pPr marL="342900" marR="0" indent="-342900" defTabSz="914400" eaLnBrk="1" fontAlgn="auto" hangingPunct="1">
              <a:spcBef>
                <a:spcPct val="50000"/>
              </a:spcBef>
              <a:spcAft>
                <a:spcPts val="0"/>
              </a:spcAft>
              <a:buClrTx/>
              <a:buSzTx/>
              <a:buFontTx/>
              <a:buNone/>
              <a:defRPr/>
            </a:pPr>
            <a:endParaRPr kumimoji="0" lang="en-US" sz="2000" b="1" kern="1200" cap="none" spc="0" normalizeH="0" baseline="0" noProof="0" dirty="0">
              <a:solidFill>
                <a:srgbClr val="660066"/>
              </a:solidFill>
              <a:latin typeface="+mn-lt"/>
              <a:ea typeface="+mn-ea"/>
              <a:cs typeface="+mn-cs"/>
            </a:endParaRPr>
          </a:p>
          <a:p>
            <a:pPr marL="342900" marR="0" indent="-342900" defTabSz="914400" eaLnBrk="1" fontAlgn="auto" hangingPunct="1">
              <a:spcBef>
                <a:spcPct val="50000"/>
              </a:spcBef>
              <a:spcAft>
                <a:spcPts val="0"/>
              </a:spcAft>
              <a:buClrTx/>
              <a:buSzTx/>
              <a:buFontTx/>
              <a:buNone/>
              <a:defRPr/>
            </a:pPr>
            <a:r>
              <a:rPr kumimoji="0" lang="en-US" sz="2000" b="1" kern="1200" cap="none" spc="0" normalizeH="0" baseline="0" noProof="0" dirty="0">
                <a:solidFill>
                  <a:srgbClr val="660066"/>
                </a:solidFill>
                <a:latin typeface="+mn-lt"/>
                <a:ea typeface="+mn-ea"/>
                <a:cs typeface="+mn-cs"/>
              </a:rPr>
              <a:t>         c)</a:t>
            </a:r>
            <a:r>
              <a:rPr kumimoji="0" lang="en-US" sz="2000" b="1" kern="1200" cap="none" spc="0" normalizeH="0" baseline="0" noProof="0" dirty="0" err="1">
                <a:solidFill>
                  <a:srgbClr val="660066"/>
                </a:solidFill>
                <a:latin typeface="+mn-lt"/>
                <a:ea typeface="+mn-ea"/>
                <a:cs typeface="+mn-cs"/>
              </a:rPr>
              <a:t>Từ</a:t>
            </a:r>
            <a:r>
              <a:rPr kumimoji="0" lang="en-US" sz="2000" b="1" kern="1200" cap="none" spc="0" normalizeH="0" baseline="0" noProof="0" dirty="0">
                <a:solidFill>
                  <a:srgbClr val="660066"/>
                </a:solidFill>
                <a:latin typeface="+mn-lt"/>
                <a:ea typeface="+mn-ea"/>
                <a:cs typeface="+mn-cs"/>
              </a:rPr>
              <a:t> S </a:t>
            </a:r>
            <a:r>
              <a:rPr kumimoji="0" lang="en-US" sz="2000" b="1" kern="1200" cap="none" spc="0" normalizeH="0" baseline="0" noProof="0" dirty="0" err="1">
                <a:solidFill>
                  <a:srgbClr val="660066"/>
                </a:solidFill>
                <a:latin typeface="+mn-lt"/>
                <a:ea typeface="+mn-ea"/>
                <a:cs typeface="+mn-cs"/>
              </a:rPr>
              <a:t>đến</a:t>
            </a:r>
            <a:r>
              <a:rPr kumimoji="0" lang="en-US" sz="2000" b="1" kern="1200" cap="none" spc="0" normalizeH="0" baseline="0" noProof="0" dirty="0">
                <a:solidFill>
                  <a:srgbClr val="660066"/>
                </a:solidFill>
                <a:latin typeface="+mn-lt"/>
                <a:ea typeface="+mn-ea"/>
                <a:cs typeface="+mn-cs"/>
              </a:rPr>
              <a:t> </a:t>
            </a:r>
            <a:r>
              <a:rPr kumimoji="0" lang="en-US" sz="2000" b="1" kern="1200" cap="none" spc="0" normalizeH="0" baseline="0" noProof="0" dirty="0" err="1">
                <a:solidFill>
                  <a:srgbClr val="660066"/>
                </a:solidFill>
                <a:latin typeface="+mn-lt"/>
                <a:ea typeface="+mn-ea"/>
                <a:cs typeface="+mn-cs"/>
              </a:rPr>
              <a:t>mặt</a:t>
            </a:r>
            <a:r>
              <a:rPr kumimoji="0" lang="en-US" sz="2000" b="1" kern="1200" cap="none" spc="0" normalizeH="0" baseline="0" noProof="0" dirty="0">
                <a:solidFill>
                  <a:srgbClr val="660066"/>
                </a:solidFill>
                <a:latin typeface="+mn-lt"/>
                <a:ea typeface="+mn-ea"/>
                <a:cs typeface="+mn-cs"/>
              </a:rPr>
              <a:t> </a:t>
            </a:r>
            <a:r>
              <a:rPr kumimoji="0" lang="en-US" sz="2000" b="1" kern="1200" cap="none" spc="0" normalizeH="0" baseline="0" noProof="0" dirty="0" err="1">
                <a:solidFill>
                  <a:srgbClr val="660066"/>
                </a:solidFill>
                <a:latin typeface="+mn-lt"/>
                <a:ea typeface="+mn-ea"/>
                <a:cs typeface="+mn-cs"/>
              </a:rPr>
              <a:t>phân</a:t>
            </a:r>
            <a:r>
              <a:rPr kumimoji="0" lang="en-US" sz="2000" b="1" kern="1200" cap="none" spc="0" normalizeH="0" baseline="0" noProof="0" dirty="0">
                <a:solidFill>
                  <a:srgbClr val="660066"/>
                </a:solidFill>
                <a:latin typeface="+mn-lt"/>
                <a:ea typeface="+mn-ea"/>
                <a:cs typeface="+mn-cs"/>
              </a:rPr>
              <a:t> </a:t>
            </a:r>
            <a:r>
              <a:rPr kumimoji="0" lang="en-US" sz="2000" b="1" kern="1200" cap="none" spc="0" normalizeH="0" baseline="0" noProof="0" dirty="0" err="1">
                <a:solidFill>
                  <a:srgbClr val="660066"/>
                </a:solidFill>
                <a:latin typeface="+mn-lt"/>
                <a:ea typeface="+mn-ea"/>
                <a:cs typeface="+mn-cs"/>
              </a:rPr>
              <a:t>cách</a:t>
            </a:r>
            <a:r>
              <a:rPr kumimoji="0" lang="en-US" sz="2000" b="1" kern="1200" cap="none" spc="0" normalizeH="0" baseline="0" noProof="0" dirty="0">
                <a:solidFill>
                  <a:srgbClr val="660066"/>
                </a:solidFill>
                <a:latin typeface="+mn-lt"/>
                <a:ea typeface="+mn-ea"/>
                <a:cs typeface="+mn-cs"/>
              </a:rPr>
              <a:t> </a:t>
            </a:r>
            <a:r>
              <a:rPr kumimoji="0" lang="en-US" sz="2000" b="1" kern="1200" cap="none" spc="0" normalizeH="0" baseline="0" noProof="0" dirty="0" err="1">
                <a:solidFill>
                  <a:srgbClr val="660066"/>
                </a:solidFill>
                <a:latin typeface="+mn-lt"/>
                <a:ea typeface="+mn-ea"/>
                <a:cs typeface="+mn-cs"/>
              </a:rPr>
              <a:t>rồi</a:t>
            </a:r>
            <a:r>
              <a:rPr kumimoji="0" lang="en-US" sz="2000" b="1" kern="1200" cap="none" spc="0" normalizeH="0" baseline="0" noProof="0" dirty="0">
                <a:solidFill>
                  <a:srgbClr val="660066"/>
                </a:solidFill>
                <a:latin typeface="+mn-lt"/>
                <a:ea typeface="+mn-ea"/>
                <a:cs typeface="+mn-cs"/>
              </a:rPr>
              <a:t> </a:t>
            </a:r>
            <a:r>
              <a:rPr kumimoji="0" lang="en-US" sz="2000" b="1" kern="1200" cap="none" spc="0" normalizeH="0" baseline="0" noProof="0" dirty="0" err="1">
                <a:solidFill>
                  <a:srgbClr val="660066"/>
                </a:solidFill>
                <a:latin typeface="+mn-lt"/>
                <a:ea typeface="+mn-ea"/>
                <a:cs typeface="+mn-cs"/>
              </a:rPr>
              <a:t>đến</a:t>
            </a:r>
            <a:r>
              <a:rPr kumimoji="0" lang="en-US" sz="2000" b="1" kern="1200" cap="none" spc="0" normalizeH="0" baseline="0" noProof="0" dirty="0">
                <a:solidFill>
                  <a:srgbClr val="660066"/>
                </a:solidFill>
                <a:latin typeface="+mn-lt"/>
                <a:ea typeface="+mn-ea"/>
                <a:cs typeface="+mn-cs"/>
              </a:rPr>
              <a:t> K.</a:t>
            </a:r>
          </a:p>
        </p:txBody>
      </p:sp>
      <p:sp>
        <p:nvSpPr>
          <p:cNvPr id="9" name="Text Box 34"/>
          <p:cNvSpPr txBox="1"/>
          <p:nvPr/>
        </p:nvSpPr>
        <p:spPr>
          <a:xfrm>
            <a:off x="1420813" y="2570163"/>
            <a:ext cx="3505200" cy="400050"/>
          </a:xfrm>
          <a:prstGeom prst="rect">
            <a:avLst/>
          </a:prstGeom>
          <a:solidFill>
            <a:schemeClr val="bg1"/>
          </a:solidFill>
          <a:ln w="25400">
            <a:noFill/>
          </a:ln>
        </p:spPr>
        <p:txBody>
          <a:bodyPr>
            <a:spAutoFit/>
          </a:bodyPr>
          <a:lstStyle/>
          <a:p>
            <a:pPr algn="ctr" eaLnBrk="1" hangingPunct="1">
              <a:spcBef>
                <a:spcPct val="50000"/>
              </a:spcBef>
            </a:pPr>
            <a:r>
              <a:rPr lang="en-US" altLang="en-US" sz="2000" b="1" dirty="0">
                <a:solidFill>
                  <a:srgbClr val="0000FF"/>
                </a:solidFill>
                <a:latin typeface="Times New Roman" panose="02020603050405020304" pitchFamily="18" charset="0"/>
                <a:sym typeface="Wingdings" panose="05000000000000000000" pitchFamily="2" charset="2"/>
              </a:rPr>
              <a:t> </a:t>
            </a:r>
            <a:r>
              <a:rPr lang="en-US" altLang="en-US" sz="2000" b="1" dirty="0">
                <a:solidFill>
                  <a:srgbClr val="0000FF"/>
                </a:solidFill>
                <a:latin typeface="Times New Roman" panose="02020603050405020304" pitchFamily="18" charset="0"/>
              </a:rPr>
              <a:t>đường thẳng.</a:t>
            </a:r>
          </a:p>
        </p:txBody>
      </p:sp>
      <p:sp>
        <p:nvSpPr>
          <p:cNvPr id="10" name="Text Box 35"/>
          <p:cNvSpPr txBox="1"/>
          <p:nvPr/>
        </p:nvSpPr>
        <p:spPr>
          <a:xfrm>
            <a:off x="1414463" y="3540125"/>
            <a:ext cx="3619500" cy="400050"/>
          </a:xfrm>
          <a:prstGeom prst="rect">
            <a:avLst/>
          </a:prstGeom>
          <a:solidFill>
            <a:schemeClr val="bg1"/>
          </a:solidFill>
          <a:ln w="25400">
            <a:noFill/>
          </a:ln>
        </p:spPr>
        <p:txBody>
          <a:bodyPr>
            <a:spAutoFit/>
          </a:bodyPr>
          <a:lstStyle/>
          <a:p>
            <a:pPr algn="ctr" eaLnBrk="1" hangingPunct="1">
              <a:spcBef>
                <a:spcPct val="50000"/>
              </a:spcBef>
            </a:pPr>
            <a:r>
              <a:rPr lang="en-US" altLang="en-US" sz="2000" b="1" dirty="0">
                <a:solidFill>
                  <a:srgbClr val="990000"/>
                </a:solidFill>
                <a:latin typeface="Times New Roman" panose="02020603050405020304" pitchFamily="18" charset="0"/>
                <a:sym typeface="Wingdings" panose="05000000000000000000" pitchFamily="2" charset="2"/>
              </a:rPr>
              <a:t> </a:t>
            </a:r>
            <a:r>
              <a:rPr lang="en-US" altLang="en-US" sz="2000" b="1" dirty="0">
                <a:solidFill>
                  <a:srgbClr val="990000"/>
                </a:solidFill>
                <a:latin typeface="Times New Roman" panose="02020603050405020304" pitchFamily="18" charset="0"/>
              </a:rPr>
              <a:t>đường thẳng.</a:t>
            </a:r>
          </a:p>
        </p:txBody>
      </p:sp>
      <p:grpSp>
        <p:nvGrpSpPr>
          <p:cNvPr id="2" name="Group 42"/>
          <p:cNvGrpSpPr/>
          <p:nvPr/>
        </p:nvGrpSpPr>
        <p:grpSpPr>
          <a:xfrm>
            <a:off x="5800725" y="1636713"/>
            <a:ext cx="3190875" cy="4343400"/>
            <a:chOff x="3654" y="528"/>
            <a:chExt cx="2010" cy="2736"/>
          </a:xfrm>
        </p:grpSpPr>
        <p:grpSp>
          <p:nvGrpSpPr>
            <p:cNvPr id="12303" name="Group 7"/>
            <p:cNvGrpSpPr/>
            <p:nvPr/>
          </p:nvGrpSpPr>
          <p:grpSpPr>
            <a:xfrm>
              <a:off x="3654" y="528"/>
              <a:ext cx="2010" cy="2736"/>
              <a:chOff x="2786" y="912"/>
              <a:chExt cx="2010" cy="2736"/>
            </a:xfrm>
          </p:grpSpPr>
          <p:sp>
            <p:nvSpPr>
              <p:cNvPr id="12308" name="Rectangle 8"/>
              <p:cNvSpPr/>
              <p:nvPr/>
            </p:nvSpPr>
            <p:spPr>
              <a:xfrm>
                <a:off x="3213" y="1968"/>
                <a:ext cx="1575" cy="1680"/>
              </a:xfrm>
              <a:prstGeom prst="rect">
                <a:avLst/>
              </a:prstGeom>
              <a:solidFill>
                <a:schemeClr val="bg1">
                  <a:alpha val="61176"/>
                </a:schemeClr>
              </a:solidFill>
              <a:ln w="9525" cap="flat" cmpd="sng">
                <a:prstDash val="solid"/>
                <a:miter/>
                <a:headEnd type="none" w="med" len="med"/>
                <a:tailEnd type="none" w="med" len="med"/>
              </a:ln>
              <a:scene3d>
                <a:camera prst="legacyObliqueTopLeft">
                  <a:rot lat="0" lon="0" rev="0"/>
                </a:camera>
                <a:lightRig rig="legacyFlat2" dir="t"/>
              </a:scene3d>
              <a:sp3d extrusionH="1243000" prstMaterial="legacyMatte">
                <a:bevelT w="13500" h="13500" prst="angle"/>
                <a:bevelB w="13500" h="13500" prst="angle"/>
                <a:extrusionClr>
                  <a:srgbClr val="CCECFF"/>
                </a:extrusionClr>
              </a:sp3d>
            </p:spPr>
            <p:txBody>
              <a:bodyPr wrap="none" anchor="ctr" anchorCtr="0">
                <a:flatTx/>
              </a:bodyPr>
              <a:lstStyle/>
              <a:p>
                <a:pPr eaLnBrk="1" hangingPunct="1"/>
                <a:endParaRPr lang="en-US" altLang="en-US" sz="3200" b="1" dirty="0">
                  <a:latin typeface="VNI-Top" pitchFamily="2" charset="0"/>
                </a:endParaRPr>
              </a:p>
            </p:txBody>
          </p:sp>
          <p:sp>
            <p:nvSpPr>
              <p:cNvPr id="12309" name="Rectangle 9"/>
              <p:cNvSpPr/>
              <p:nvPr/>
            </p:nvSpPr>
            <p:spPr>
              <a:xfrm>
                <a:off x="3034" y="2352"/>
                <a:ext cx="1575" cy="1104"/>
              </a:xfrm>
              <a:prstGeom prst="rect">
                <a:avLst/>
              </a:prstGeom>
              <a:solidFill>
                <a:srgbClr val="CCFFFF">
                  <a:alpha val="47842"/>
                </a:srgbClr>
              </a:solidFill>
              <a:ln w="9525" cap="flat" cmpd="sng">
                <a:prstDash val="solid"/>
                <a:miter/>
                <a:headEnd type="none" w="med" len="med"/>
                <a:tailEnd type="none" w="med" len="med"/>
              </a:ln>
              <a:scene3d>
                <a:camera prst="legacyObliqueTopLeft">
                  <a:rot lat="0" lon="0" rev="0"/>
                </a:camera>
                <a:lightRig rig="legacyFlat4" dir="b"/>
              </a:scene3d>
              <a:sp3d extrusionH="430200" prstMaterial="legacyMatte">
                <a:bevelT w="13500" h="13500" prst="angle"/>
                <a:bevelB w="13500" h="13500" prst="angle"/>
                <a:extrusionClr>
                  <a:srgbClr val="E1FFFF"/>
                </a:extrusionClr>
              </a:sp3d>
            </p:spPr>
            <p:txBody>
              <a:bodyPr wrap="none" anchor="ctr" anchorCtr="0">
                <a:flatTx/>
              </a:bodyPr>
              <a:lstStyle/>
              <a:p>
                <a:pPr eaLnBrk="1" hangingPunct="1"/>
                <a:endParaRPr lang="en-US" altLang="en-US" sz="3200" b="1" dirty="0">
                  <a:latin typeface="VNI-Top" pitchFamily="2" charset="0"/>
                </a:endParaRPr>
              </a:p>
            </p:txBody>
          </p:sp>
          <p:sp>
            <p:nvSpPr>
              <p:cNvPr id="12310" name="Line 10"/>
              <p:cNvSpPr/>
              <p:nvPr/>
            </p:nvSpPr>
            <p:spPr>
              <a:xfrm>
                <a:off x="2927" y="1676"/>
                <a:ext cx="1575" cy="0"/>
              </a:xfrm>
              <a:prstGeom prst="line">
                <a:avLst/>
              </a:prstGeom>
              <a:ln w="12700" cap="flat" cmpd="sng">
                <a:solidFill>
                  <a:schemeClr val="tx1"/>
                </a:solidFill>
                <a:prstDash val="solid"/>
                <a:headEnd type="none" w="med" len="med"/>
                <a:tailEnd type="none" w="med" len="med"/>
              </a:ln>
            </p:spPr>
          </p:sp>
          <p:sp>
            <p:nvSpPr>
              <p:cNvPr id="12311" name="Line 11"/>
              <p:cNvSpPr/>
              <p:nvPr/>
            </p:nvSpPr>
            <p:spPr>
              <a:xfrm>
                <a:off x="4510" y="1672"/>
                <a:ext cx="286" cy="288"/>
              </a:xfrm>
              <a:prstGeom prst="line">
                <a:avLst/>
              </a:prstGeom>
              <a:ln w="28575" cap="flat" cmpd="sng">
                <a:solidFill>
                  <a:schemeClr val="tx1"/>
                </a:solidFill>
                <a:prstDash val="solid"/>
                <a:headEnd type="none" w="med" len="med"/>
                <a:tailEnd type="none" w="med" len="med"/>
              </a:ln>
            </p:spPr>
          </p:sp>
          <p:sp>
            <p:nvSpPr>
              <p:cNvPr id="12312" name="Rectangle 12"/>
              <p:cNvSpPr/>
              <p:nvPr/>
            </p:nvSpPr>
            <p:spPr>
              <a:xfrm>
                <a:off x="3022" y="1152"/>
                <a:ext cx="1569" cy="2256"/>
              </a:xfrm>
              <a:prstGeom prst="rect">
                <a:avLst/>
              </a:prstGeom>
              <a:gradFill rotWithShape="1">
                <a:gsLst>
                  <a:gs pos="0">
                    <a:srgbClr val="E0E0E0"/>
                  </a:gs>
                  <a:gs pos="100000">
                    <a:srgbClr val="AAAAAA"/>
                  </a:gs>
                </a:gsLst>
                <a:lin ang="5400000" scaled="1"/>
                <a:tileRect/>
              </a:gradFill>
              <a:ln w="9525">
                <a:noFill/>
              </a:ln>
            </p:spPr>
            <p:txBody>
              <a:bodyPr wrap="none" anchor="ctr" anchorCtr="0"/>
              <a:lstStyle/>
              <a:p>
                <a:pPr eaLnBrk="1" hangingPunct="1"/>
                <a:endParaRPr lang="en-US" altLang="en-US" sz="3200" b="1" dirty="0">
                  <a:latin typeface="VNI-Top" pitchFamily="2" charset="0"/>
                </a:endParaRPr>
              </a:p>
            </p:txBody>
          </p:sp>
          <p:sp>
            <p:nvSpPr>
              <p:cNvPr id="12313" name="Line 13"/>
              <p:cNvSpPr/>
              <p:nvPr/>
            </p:nvSpPr>
            <p:spPr>
              <a:xfrm>
                <a:off x="2931" y="1680"/>
                <a:ext cx="0" cy="1680"/>
              </a:xfrm>
              <a:prstGeom prst="line">
                <a:avLst/>
              </a:prstGeom>
              <a:ln w="19050" cap="flat" cmpd="sng">
                <a:solidFill>
                  <a:schemeClr val="tx1"/>
                </a:solidFill>
                <a:prstDash val="solid"/>
                <a:headEnd type="none" w="med" len="med"/>
                <a:tailEnd type="none" w="med" len="med"/>
              </a:ln>
            </p:spPr>
          </p:sp>
          <p:sp>
            <p:nvSpPr>
              <p:cNvPr id="12314" name="Line 14"/>
              <p:cNvSpPr/>
              <p:nvPr/>
            </p:nvSpPr>
            <p:spPr>
              <a:xfrm>
                <a:off x="2927" y="1680"/>
                <a:ext cx="286" cy="288"/>
              </a:xfrm>
              <a:prstGeom prst="line">
                <a:avLst/>
              </a:prstGeom>
              <a:ln w="28575" cap="flat" cmpd="sng">
                <a:solidFill>
                  <a:schemeClr val="tx1"/>
                </a:solidFill>
                <a:prstDash val="solid"/>
                <a:headEnd type="none" w="med" len="med"/>
                <a:tailEnd type="none" w="med" len="med"/>
              </a:ln>
            </p:spPr>
          </p:sp>
          <p:sp>
            <p:nvSpPr>
              <p:cNvPr id="12315" name="Line 15"/>
              <p:cNvSpPr/>
              <p:nvPr/>
            </p:nvSpPr>
            <p:spPr>
              <a:xfrm>
                <a:off x="2927" y="3360"/>
                <a:ext cx="286" cy="288"/>
              </a:xfrm>
              <a:prstGeom prst="line">
                <a:avLst/>
              </a:prstGeom>
              <a:ln w="28575" cap="flat" cmpd="sng">
                <a:solidFill>
                  <a:schemeClr val="tx1"/>
                </a:solidFill>
                <a:prstDash val="solid"/>
                <a:headEnd type="none" w="med" len="med"/>
                <a:tailEnd type="none" w="med" len="med"/>
              </a:ln>
            </p:spPr>
          </p:sp>
          <p:sp>
            <p:nvSpPr>
              <p:cNvPr id="12316" name="Rectangle 16"/>
              <p:cNvSpPr/>
              <p:nvPr/>
            </p:nvSpPr>
            <p:spPr>
              <a:xfrm>
                <a:off x="3213" y="2326"/>
                <a:ext cx="1575" cy="1305"/>
              </a:xfrm>
              <a:prstGeom prst="rect">
                <a:avLst/>
              </a:prstGeom>
              <a:solidFill>
                <a:srgbClr val="CCFFFF">
                  <a:alpha val="47842"/>
                </a:srgbClr>
              </a:solidFill>
              <a:ln w="9525" cap="flat" cmpd="sng">
                <a:prstDash val="solid"/>
                <a:miter/>
                <a:headEnd type="none" w="med" len="med"/>
                <a:tailEnd type="none" w="med" len="med"/>
              </a:ln>
              <a:scene3d>
                <a:camera prst="legacyObliqueTopLeft">
                  <a:rot lat="0" lon="0" rev="0"/>
                </a:camera>
                <a:lightRig rig="legacyFlat4" dir="b"/>
              </a:scene3d>
              <a:sp3d extrusionH="887400" prstMaterial="legacyMatte">
                <a:bevelT w="13500" h="13500" prst="angle"/>
                <a:bevelB w="13500" h="13500" prst="angle"/>
                <a:extrusionClr>
                  <a:srgbClr val="E1FFFF"/>
                </a:extrusionClr>
              </a:sp3d>
            </p:spPr>
            <p:txBody>
              <a:bodyPr wrap="none" anchor="ctr" anchorCtr="0">
                <a:flatTx/>
              </a:bodyPr>
              <a:lstStyle/>
              <a:p>
                <a:pPr eaLnBrk="1" hangingPunct="1"/>
                <a:endParaRPr lang="en-US" altLang="en-US" sz="3200" b="1" dirty="0">
                  <a:latin typeface="VNI-Top" pitchFamily="2" charset="0"/>
                </a:endParaRPr>
              </a:p>
            </p:txBody>
          </p:sp>
          <p:sp>
            <p:nvSpPr>
              <p:cNvPr id="12317" name="Line 17"/>
              <p:cNvSpPr/>
              <p:nvPr/>
            </p:nvSpPr>
            <p:spPr>
              <a:xfrm>
                <a:off x="3213" y="1968"/>
                <a:ext cx="1575" cy="0"/>
              </a:xfrm>
              <a:prstGeom prst="line">
                <a:avLst/>
              </a:prstGeom>
              <a:ln w="12700" cap="flat" cmpd="sng">
                <a:solidFill>
                  <a:schemeClr val="tx1"/>
                </a:solidFill>
                <a:prstDash val="solid"/>
                <a:headEnd type="none" w="med" len="med"/>
                <a:tailEnd type="none" w="med" len="med"/>
              </a:ln>
            </p:spPr>
          </p:sp>
          <p:sp>
            <p:nvSpPr>
              <p:cNvPr id="12318" name="Line 18"/>
              <p:cNvSpPr/>
              <p:nvPr/>
            </p:nvSpPr>
            <p:spPr>
              <a:xfrm>
                <a:off x="3840" y="1131"/>
                <a:ext cx="5" cy="2279"/>
              </a:xfrm>
              <a:prstGeom prst="line">
                <a:avLst/>
              </a:prstGeom>
              <a:ln w="38100" cap="flat" cmpd="sng">
                <a:solidFill>
                  <a:srgbClr val="FF00FF"/>
                </a:solidFill>
                <a:prstDash val="solid"/>
                <a:headEnd type="none" w="med" len="med"/>
                <a:tailEnd type="none" w="med" len="med"/>
              </a:ln>
            </p:spPr>
          </p:sp>
          <p:sp>
            <p:nvSpPr>
              <p:cNvPr id="12319" name="Line 19"/>
              <p:cNvSpPr/>
              <p:nvPr/>
            </p:nvSpPr>
            <p:spPr>
              <a:xfrm>
                <a:off x="3845" y="2344"/>
                <a:ext cx="382" cy="1056"/>
              </a:xfrm>
              <a:prstGeom prst="line">
                <a:avLst/>
              </a:prstGeom>
              <a:ln w="44450" cap="flat" cmpd="sng">
                <a:solidFill>
                  <a:srgbClr val="FFCC00"/>
                </a:solidFill>
                <a:prstDash val="solid"/>
                <a:headEnd type="none" w="med" len="med"/>
                <a:tailEnd type="none" w="med" len="med"/>
              </a:ln>
            </p:spPr>
          </p:sp>
          <p:sp>
            <p:nvSpPr>
              <p:cNvPr id="12320" name="Line 20"/>
              <p:cNvSpPr/>
              <p:nvPr/>
            </p:nvSpPr>
            <p:spPr>
              <a:xfrm>
                <a:off x="3213" y="3648"/>
                <a:ext cx="1575" cy="0"/>
              </a:xfrm>
              <a:prstGeom prst="line">
                <a:avLst/>
              </a:prstGeom>
              <a:ln w="38100" cap="flat" cmpd="sng">
                <a:solidFill>
                  <a:schemeClr val="tx1"/>
                </a:solidFill>
                <a:prstDash val="solid"/>
                <a:headEnd type="none" w="med" len="med"/>
                <a:tailEnd type="none" w="med" len="med"/>
              </a:ln>
            </p:spPr>
          </p:sp>
          <p:sp>
            <p:nvSpPr>
              <p:cNvPr id="12321" name="Line 21"/>
              <p:cNvSpPr/>
              <p:nvPr/>
            </p:nvSpPr>
            <p:spPr>
              <a:xfrm>
                <a:off x="3213" y="1968"/>
                <a:ext cx="0" cy="1680"/>
              </a:xfrm>
              <a:prstGeom prst="line">
                <a:avLst/>
              </a:prstGeom>
              <a:ln w="38100" cap="flat" cmpd="sng">
                <a:solidFill>
                  <a:schemeClr val="tx1"/>
                </a:solidFill>
                <a:prstDash val="solid"/>
                <a:headEnd type="none" w="med" len="med"/>
                <a:tailEnd type="none" w="med" len="med"/>
              </a:ln>
            </p:spPr>
          </p:sp>
          <p:sp>
            <p:nvSpPr>
              <p:cNvPr id="12322" name="Line 22"/>
              <p:cNvSpPr/>
              <p:nvPr/>
            </p:nvSpPr>
            <p:spPr>
              <a:xfrm>
                <a:off x="4788" y="1968"/>
                <a:ext cx="0" cy="1680"/>
              </a:xfrm>
              <a:prstGeom prst="line">
                <a:avLst/>
              </a:prstGeom>
              <a:ln w="38100" cap="flat" cmpd="sng">
                <a:solidFill>
                  <a:schemeClr val="tx1"/>
                </a:solidFill>
                <a:prstDash val="solid"/>
                <a:headEnd type="none" w="med" len="med"/>
                <a:tailEnd type="none" w="med" len="med"/>
              </a:ln>
            </p:spPr>
          </p:sp>
          <p:sp>
            <p:nvSpPr>
              <p:cNvPr id="12323" name="Text Box 23"/>
              <p:cNvSpPr txBox="1"/>
              <p:nvPr/>
            </p:nvSpPr>
            <p:spPr>
              <a:xfrm>
                <a:off x="3865" y="1048"/>
                <a:ext cx="287" cy="368"/>
              </a:xfrm>
              <a:prstGeom prst="rect">
                <a:avLst/>
              </a:prstGeom>
              <a:noFill/>
              <a:ln w="9525">
                <a:noFill/>
              </a:ln>
            </p:spPr>
            <p:txBody>
              <a:bodyPr>
                <a:spAutoFit/>
              </a:bodyPr>
              <a:lstStyle/>
              <a:p>
                <a:pPr eaLnBrk="1" hangingPunct="1">
                  <a:spcBef>
                    <a:spcPct val="50000"/>
                  </a:spcBef>
                </a:pPr>
                <a:r>
                  <a:rPr lang="en-US" altLang="en-US" sz="3200" b="1" dirty="0">
                    <a:solidFill>
                      <a:srgbClr val="006600"/>
                    </a:solidFill>
                    <a:latin typeface="VNI-Times" pitchFamily="2" charset="0"/>
                  </a:rPr>
                  <a:t>N</a:t>
                </a:r>
              </a:p>
            </p:txBody>
          </p:sp>
          <p:sp>
            <p:nvSpPr>
              <p:cNvPr id="12324" name="Text Box 24"/>
              <p:cNvSpPr txBox="1"/>
              <p:nvPr/>
            </p:nvSpPr>
            <p:spPr>
              <a:xfrm>
                <a:off x="3499" y="3114"/>
                <a:ext cx="382" cy="368"/>
              </a:xfrm>
              <a:prstGeom prst="rect">
                <a:avLst/>
              </a:prstGeom>
              <a:noFill/>
              <a:ln w="9525">
                <a:noFill/>
              </a:ln>
            </p:spPr>
            <p:txBody>
              <a:bodyPr>
                <a:spAutoFit/>
              </a:bodyPr>
              <a:lstStyle/>
              <a:p>
                <a:pPr eaLnBrk="1" hangingPunct="1">
                  <a:spcBef>
                    <a:spcPct val="50000"/>
                  </a:spcBef>
                </a:pPr>
                <a:r>
                  <a:rPr lang="en-US" altLang="en-US" sz="3200" b="1" dirty="0">
                    <a:solidFill>
                      <a:srgbClr val="006600"/>
                    </a:solidFill>
                    <a:latin typeface="VNI-Times" pitchFamily="2" charset="0"/>
                  </a:rPr>
                  <a:t>N’</a:t>
                </a:r>
              </a:p>
            </p:txBody>
          </p:sp>
          <p:sp>
            <p:nvSpPr>
              <p:cNvPr id="12325" name="Text Box 25"/>
              <p:cNvSpPr txBox="1"/>
              <p:nvPr/>
            </p:nvSpPr>
            <p:spPr>
              <a:xfrm>
                <a:off x="2974" y="2035"/>
                <a:ext cx="287" cy="368"/>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P</a:t>
                </a:r>
              </a:p>
            </p:txBody>
          </p:sp>
          <p:sp>
            <p:nvSpPr>
              <p:cNvPr id="12326" name="Text Box 26"/>
              <p:cNvSpPr txBox="1"/>
              <p:nvPr/>
            </p:nvSpPr>
            <p:spPr>
              <a:xfrm>
                <a:off x="4454" y="2016"/>
                <a:ext cx="286" cy="368"/>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Q</a:t>
                </a:r>
              </a:p>
            </p:txBody>
          </p:sp>
          <p:sp>
            <p:nvSpPr>
              <p:cNvPr id="12327" name="Text Box 27"/>
              <p:cNvSpPr txBox="1"/>
              <p:nvPr/>
            </p:nvSpPr>
            <p:spPr>
              <a:xfrm>
                <a:off x="3937" y="2008"/>
                <a:ext cx="287" cy="368"/>
              </a:xfrm>
              <a:prstGeom prst="rect">
                <a:avLst/>
              </a:prstGeom>
              <a:noFill/>
              <a:ln w="9525">
                <a:noFill/>
              </a:ln>
            </p:spPr>
            <p:txBody>
              <a:bodyPr>
                <a:spAutoFit/>
              </a:bodyPr>
              <a:lstStyle/>
              <a:p>
                <a:pPr eaLnBrk="1" hangingPunct="1">
                  <a:spcBef>
                    <a:spcPct val="50000"/>
                  </a:spcBef>
                </a:pPr>
                <a:r>
                  <a:rPr lang="en-US" altLang="en-US" sz="3200" b="1" dirty="0">
                    <a:solidFill>
                      <a:srgbClr val="990000"/>
                    </a:solidFill>
                    <a:latin typeface="VNI-Times" pitchFamily="2" charset="0"/>
                  </a:rPr>
                  <a:t>I</a:t>
                </a:r>
              </a:p>
            </p:txBody>
          </p:sp>
          <p:sp>
            <p:nvSpPr>
              <p:cNvPr id="12328" name="Line 28"/>
              <p:cNvSpPr/>
              <p:nvPr/>
            </p:nvSpPr>
            <p:spPr>
              <a:xfrm>
                <a:off x="3024" y="1152"/>
                <a:ext cx="816" cy="1200"/>
              </a:xfrm>
              <a:prstGeom prst="line">
                <a:avLst/>
              </a:prstGeom>
              <a:ln w="44450" cap="flat" cmpd="sng">
                <a:solidFill>
                  <a:srgbClr val="FFCC00"/>
                </a:solidFill>
                <a:prstDash val="solid"/>
                <a:headEnd type="none" w="med" len="med"/>
                <a:tailEnd type="none" w="med" len="med"/>
              </a:ln>
            </p:spPr>
          </p:sp>
          <p:sp>
            <p:nvSpPr>
              <p:cNvPr id="12329" name="Text Box 29"/>
              <p:cNvSpPr txBox="1"/>
              <p:nvPr/>
            </p:nvSpPr>
            <p:spPr>
              <a:xfrm>
                <a:off x="4227" y="3103"/>
                <a:ext cx="382" cy="368"/>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K</a:t>
                </a:r>
              </a:p>
            </p:txBody>
          </p:sp>
          <p:sp>
            <p:nvSpPr>
              <p:cNvPr id="12330" name="Text Box 30"/>
              <p:cNvSpPr txBox="1"/>
              <p:nvPr/>
            </p:nvSpPr>
            <p:spPr>
              <a:xfrm>
                <a:off x="2786" y="912"/>
                <a:ext cx="286" cy="368"/>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S</a:t>
                </a:r>
              </a:p>
            </p:txBody>
          </p:sp>
          <p:sp>
            <p:nvSpPr>
              <p:cNvPr id="12331" name="AutoShape 31"/>
              <p:cNvSpPr/>
              <p:nvPr/>
            </p:nvSpPr>
            <p:spPr>
              <a:xfrm>
                <a:off x="3824" y="2315"/>
                <a:ext cx="48" cy="48"/>
              </a:xfrm>
              <a:prstGeom prst="flowChartConnector">
                <a:avLst/>
              </a:prstGeom>
              <a:solidFill>
                <a:srgbClr val="FF0000"/>
              </a:solidFill>
              <a:ln w="76200" cap="flat" cmpd="sng">
                <a:solidFill>
                  <a:srgbClr val="0000FF"/>
                </a:solidFill>
                <a:prstDash val="solid"/>
                <a:headEnd type="none" w="med" len="med"/>
                <a:tailEnd type="none" w="med" len="med"/>
              </a:ln>
            </p:spPr>
            <p:txBody>
              <a:bodyPr wrap="none" anchor="ctr" anchorCtr="0"/>
              <a:lstStyle/>
              <a:p>
                <a:pPr algn="ctr" eaLnBrk="1" hangingPunct="1"/>
                <a:endParaRPr lang="vi-VN" altLang="en-US" sz="3200" b="1" dirty="0">
                  <a:solidFill>
                    <a:srgbClr val="CC0099"/>
                  </a:solidFill>
                  <a:latin typeface="VNI-Vari" pitchFamily="2" charset="0"/>
                </a:endParaRPr>
              </a:p>
            </p:txBody>
          </p:sp>
        </p:grpSp>
        <p:sp>
          <p:nvSpPr>
            <p:cNvPr id="12304" name="Line 38"/>
            <p:cNvSpPr/>
            <p:nvPr/>
          </p:nvSpPr>
          <p:spPr>
            <a:xfrm>
              <a:off x="4224" y="1273"/>
              <a:ext cx="62" cy="71"/>
            </a:xfrm>
            <a:prstGeom prst="line">
              <a:avLst/>
            </a:prstGeom>
            <a:ln w="44450" cap="flat" cmpd="sng">
              <a:solidFill>
                <a:srgbClr val="FFCC00"/>
              </a:solidFill>
              <a:prstDash val="solid"/>
              <a:headEnd type="none" w="med" len="med"/>
              <a:tailEnd type="stealth" w="lg" len="lg"/>
            </a:ln>
          </p:spPr>
        </p:sp>
        <p:sp>
          <p:nvSpPr>
            <p:cNvPr id="12305" name="Line 39"/>
            <p:cNvSpPr/>
            <p:nvPr/>
          </p:nvSpPr>
          <p:spPr>
            <a:xfrm>
              <a:off x="4935" y="2569"/>
              <a:ext cx="36" cy="119"/>
            </a:xfrm>
            <a:prstGeom prst="line">
              <a:avLst/>
            </a:prstGeom>
            <a:ln w="44450" cap="flat" cmpd="sng">
              <a:solidFill>
                <a:srgbClr val="FFCC00"/>
              </a:solidFill>
              <a:prstDash val="solid"/>
              <a:headEnd type="none" w="med" len="med"/>
              <a:tailEnd type="stealth" w="lg" len="lg"/>
            </a:ln>
          </p:spPr>
        </p:sp>
        <p:sp>
          <p:nvSpPr>
            <p:cNvPr id="12306" name="Text Box 40"/>
            <p:cNvSpPr txBox="1"/>
            <p:nvPr/>
          </p:nvSpPr>
          <p:spPr>
            <a:xfrm>
              <a:off x="4126" y="720"/>
              <a:ext cx="624" cy="446"/>
            </a:xfrm>
            <a:prstGeom prst="rect">
              <a:avLst/>
            </a:prstGeom>
            <a:noFill/>
            <a:ln w="9525">
              <a:noFill/>
            </a:ln>
          </p:spPr>
          <p:txBody>
            <a:bodyPr>
              <a:spAutoFit/>
            </a:bodyPr>
            <a:lstStyle/>
            <a:p>
              <a:pPr eaLnBrk="1" hangingPunct="1"/>
              <a:r>
                <a:rPr lang="en-US" altLang="en-US" sz="2000" b="1" dirty="0">
                  <a:solidFill>
                    <a:srgbClr val="FF0000"/>
                  </a:solidFill>
                  <a:latin typeface="Times New Roman" panose="02020603050405020304" pitchFamily="18" charset="0"/>
                </a:rPr>
                <a:t>Không khí</a:t>
              </a:r>
            </a:p>
          </p:txBody>
        </p:sp>
        <p:sp>
          <p:nvSpPr>
            <p:cNvPr id="12307" name="Text Box 41"/>
            <p:cNvSpPr txBox="1"/>
            <p:nvPr/>
          </p:nvSpPr>
          <p:spPr>
            <a:xfrm>
              <a:off x="4099" y="2142"/>
              <a:ext cx="672" cy="252"/>
            </a:xfrm>
            <a:prstGeom prst="rect">
              <a:avLst/>
            </a:prstGeom>
            <a:noFill/>
            <a:ln w="9525">
              <a:noFill/>
            </a:ln>
          </p:spPr>
          <p:txBody>
            <a:bodyPr>
              <a:spAutoFit/>
            </a:bodyPr>
            <a:lstStyle/>
            <a:p>
              <a:pPr eaLnBrk="1" hangingPunct="1"/>
              <a:r>
                <a:rPr lang="vi-VN" altLang="en-US" sz="2000" b="1" dirty="0">
                  <a:solidFill>
                    <a:srgbClr val="FF0000"/>
                  </a:solidFill>
                  <a:latin typeface="Times New Roman" panose="02020603050405020304" pitchFamily="18" charset="0"/>
                </a:rPr>
                <a:t>Nước</a:t>
              </a:r>
            </a:p>
          </p:txBody>
        </p:sp>
      </p:grpSp>
      <p:grpSp>
        <p:nvGrpSpPr>
          <p:cNvPr id="4" name="Group 52"/>
          <p:cNvGrpSpPr/>
          <p:nvPr/>
        </p:nvGrpSpPr>
        <p:grpSpPr>
          <a:xfrm>
            <a:off x="6553200" y="762000"/>
            <a:ext cx="2362200" cy="3119438"/>
            <a:chOff x="6553200" y="762000"/>
            <a:chExt cx="2362200" cy="3119649"/>
          </a:xfrm>
        </p:grpSpPr>
        <p:grpSp>
          <p:nvGrpSpPr>
            <p:cNvPr id="12299" name="Group 50"/>
            <p:cNvGrpSpPr/>
            <p:nvPr/>
          </p:nvGrpSpPr>
          <p:grpSpPr>
            <a:xfrm>
              <a:off x="6553200" y="1295436"/>
              <a:ext cx="1981200" cy="2586213"/>
              <a:chOff x="6553200" y="1295436"/>
              <a:chExt cx="1981200" cy="2586213"/>
            </a:xfrm>
          </p:grpSpPr>
          <p:cxnSp>
            <p:nvCxnSpPr>
              <p:cNvPr id="42" name="Straight Arrow Connector 41"/>
              <p:cNvCxnSpPr/>
              <p:nvPr/>
            </p:nvCxnSpPr>
            <p:spPr>
              <a:xfrm flipH="1">
                <a:off x="8083550" y="1295436"/>
                <a:ext cx="450850" cy="258621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53200" y="1295436"/>
                <a:ext cx="19812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00" name="TextBox 51"/>
            <p:cNvSpPr txBox="1"/>
            <p:nvPr/>
          </p:nvSpPr>
          <p:spPr>
            <a:xfrm>
              <a:off x="6629400" y="762000"/>
              <a:ext cx="2286000" cy="523255"/>
            </a:xfrm>
            <a:prstGeom prst="rect">
              <a:avLst/>
            </a:prstGeom>
            <a:noFill/>
            <a:ln w="9525">
              <a:noFill/>
            </a:ln>
          </p:spPr>
          <p:txBody>
            <a:bodyPr>
              <a:spAutoFit/>
            </a:bodyPr>
            <a:lstStyle/>
            <a:p>
              <a:pPr eaLnBrk="1" hangingPunct="1"/>
              <a:r>
                <a:rPr lang="en-US" altLang="en-US" sz="2800" dirty="0">
                  <a:latin typeface="Times New Roman" panose="02020603050405020304" pitchFamily="18" charset="0"/>
                </a:rPr>
                <a:t>Mặt phân cách</a:t>
              </a:r>
            </a:p>
          </p:txBody>
        </p:sp>
      </p:grpSp>
      <p:sp>
        <p:nvSpPr>
          <p:cNvPr id="44" name="Text Box 4"/>
          <p:cNvSpPr txBox="1"/>
          <p:nvPr/>
        </p:nvSpPr>
        <p:spPr>
          <a:xfrm>
            <a:off x="1352550" y="727075"/>
            <a:ext cx="4746625" cy="400050"/>
          </a:xfrm>
          <a:prstGeom prst="rect">
            <a:avLst/>
          </a:prstGeom>
          <a:noFill/>
          <a:ln w="9525">
            <a:noFill/>
          </a:ln>
        </p:spPr>
        <p:txBody>
          <a:bodyPr>
            <a:spAutoFit/>
          </a:bodyPr>
          <a:lstStyle/>
          <a:p>
            <a:pPr algn="just" eaLnBrk="1" hangingPunct="1">
              <a:spcBef>
                <a:spcPct val="50000"/>
              </a:spcBef>
            </a:pPr>
            <a:r>
              <a:rPr lang="en-US" altLang="en-US" sz="2000" b="1" dirty="0">
                <a:solidFill>
                  <a:srgbClr val="FF0000"/>
                </a:solidFill>
                <a:latin typeface="Times New Roman" panose="02020603050405020304" pitchFamily="18" charset="0"/>
              </a:rPr>
              <a:t>I. Hiện tượng khúc xạ ánh sáng</a:t>
            </a:r>
          </a:p>
        </p:txBody>
      </p:sp>
      <p:sp>
        <p:nvSpPr>
          <p:cNvPr id="45" name="Text Box 4"/>
          <p:cNvSpPr txBox="1"/>
          <p:nvPr/>
        </p:nvSpPr>
        <p:spPr>
          <a:xfrm>
            <a:off x="1352550" y="1066800"/>
            <a:ext cx="4746625" cy="400050"/>
          </a:xfrm>
          <a:prstGeom prst="rect">
            <a:avLst/>
          </a:prstGeom>
          <a:noFill/>
          <a:ln w="9525">
            <a:noFill/>
          </a:ln>
        </p:spPr>
        <p:txBody>
          <a:bodyPr>
            <a:spAutoFit/>
          </a:bodyPr>
          <a:lstStyle/>
          <a:p>
            <a:pPr algn="just" eaLnBrk="1" hangingPunct="1">
              <a:spcBef>
                <a:spcPct val="50000"/>
              </a:spcBef>
            </a:pPr>
            <a:r>
              <a:rPr lang="vi-VN" altLang="en-US" sz="2000" b="1" dirty="0">
                <a:solidFill>
                  <a:srgbClr val="FF0000"/>
                </a:solidFill>
                <a:latin typeface="Times New Roman" panose="02020603050405020304" pitchFamily="18" charset="0"/>
              </a:rPr>
              <a:t>1. Quan sát</a:t>
            </a:r>
            <a:endParaRPr lang="en-US" altLang="en-US" sz="2000" b="1" dirty="0">
              <a:solidFill>
                <a:srgbClr val="FF0000"/>
              </a:solidFill>
              <a:latin typeface="Times New Roman" panose="02020603050405020304" pitchFamily="18" charset="0"/>
            </a:endParaRPr>
          </a:p>
        </p:txBody>
      </p:sp>
      <p:sp>
        <p:nvSpPr>
          <p:cNvPr id="12298" name="Rectangle 2" descr="Water droplets"/>
          <p:cNvSpPr/>
          <p:nvPr/>
        </p:nvSpPr>
        <p:spPr>
          <a:xfrm>
            <a:off x="0" y="31750"/>
            <a:ext cx="9144000" cy="536575"/>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linds(horizontal)">
                                      <p:cBhvr>
                                        <p:cTn id="19" dur="500"/>
                                        <p:tgtEl>
                                          <p:spTgt spid="8">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linds(horizontal)">
                                      <p:cBhvr>
                                        <p:cTn id="32" dur="500"/>
                                        <p:tgtEl>
                                          <p:spTgt spid="8">
                                            <p:txEl>
                                              <p:pRg st="1" end="1"/>
                                            </p:txEl>
                                          </p:spTgt>
                                        </p:tgtEl>
                                      </p:cBhvr>
                                    </p:animEffect>
                                  </p:childTnLst>
                                </p:cTn>
                              </p:par>
                              <p:par>
                                <p:cTn id="33" presetID="4" presetClass="exit" presetSubtype="16" fill="hold" nodeType="withEffect">
                                  <p:stCondLst>
                                    <p:cond delay="0"/>
                                  </p:stCondLst>
                                  <p:childTnLst>
                                    <p:animEffect transition="out" filter="box(in)">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diamond(in)">
                                      <p:cBhvr>
                                        <p:cTn id="45" dur="500"/>
                                        <p:tgtEl>
                                          <p:spTgt spid="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Effect transition="in" filter="diamond(in)">
                                      <p:cBhvr>
                                        <p:cTn id="55" dur="500"/>
                                        <p:tgtEl>
                                          <p:spTgt spid="8">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dissolv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linds(horizontal)">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blinds(horizontal)">
                                      <p:cBhvr>
                                        <p:cTn id="7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44" grpId="0"/>
      <p:bldP spid="44" grpId="1"/>
      <p:bldP spid="45" grpId="0"/>
      <p:bldP spid="4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2"/>
          <p:cNvGrpSpPr/>
          <p:nvPr/>
        </p:nvGrpSpPr>
        <p:grpSpPr>
          <a:xfrm>
            <a:off x="5638800" y="1066800"/>
            <a:ext cx="3190875" cy="4343400"/>
            <a:chOff x="3654" y="528"/>
            <a:chExt cx="2010" cy="2736"/>
          </a:xfrm>
        </p:grpSpPr>
        <p:grpSp>
          <p:nvGrpSpPr>
            <p:cNvPr id="14341" name="Group 7"/>
            <p:cNvGrpSpPr/>
            <p:nvPr/>
          </p:nvGrpSpPr>
          <p:grpSpPr>
            <a:xfrm>
              <a:off x="3654" y="528"/>
              <a:ext cx="2010" cy="2736"/>
              <a:chOff x="2786" y="912"/>
              <a:chExt cx="2010" cy="2736"/>
            </a:xfrm>
          </p:grpSpPr>
          <p:sp>
            <p:nvSpPr>
              <p:cNvPr id="14346" name="Rectangle 8"/>
              <p:cNvSpPr/>
              <p:nvPr/>
            </p:nvSpPr>
            <p:spPr>
              <a:xfrm>
                <a:off x="3213" y="1968"/>
                <a:ext cx="1575" cy="1680"/>
              </a:xfrm>
              <a:prstGeom prst="rect">
                <a:avLst/>
              </a:prstGeom>
              <a:solidFill>
                <a:schemeClr val="bg1">
                  <a:alpha val="61176"/>
                </a:schemeClr>
              </a:solidFill>
              <a:ln w="9525" cap="flat" cmpd="sng">
                <a:prstDash val="solid"/>
                <a:miter/>
                <a:headEnd type="none" w="med" len="med"/>
                <a:tailEnd type="none" w="med" len="med"/>
              </a:ln>
              <a:scene3d>
                <a:camera prst="legacyObliqueTopLeft">
                  <a:rot lat="0" lon="0" rev="0"/>
                </a:camera>
                <a:lightRig rig="legacyFlat2" dir="t"/>
              </a:scene3d>
              <a:sp3d extrusionH="1243000" prstMaterial="legacyMatte">
                <a:bevelT w="13500" h="13500" prst="angle"/>
                <a:bevelB w="13500" h="13500" prst="angle"/>
                <a:extrusionClr>
                  <a:srgbClr val="CCECFF"/>
                </a:extrusionClr>
              </a:sp3d>
            </p:spPr>
            <p:txBody>
              <a:bodyPr wrap="none" anchor="ctr" anchorCtr="0">
                <a:flatTx/>
              </a:bodyPr>
              <a:lstStyle/>
              <a:p>
                <a:pPr eaLnBrk="1" hangingPunct="1"/>
                <a:endParaRPr lang="en-US" altLang="en-US" sz="3200" b="1" dirty="0">
                  <a:latin typeface="VNI-Top" pitchFamily="2" charset="0"/>
                </a:endParaRPr>
              </a:p>
            </p:txBody>
          </p:sp>
          <p:sp>
            <p:nvSpPr>
              <p:cNvPr id="14347" name="Rectangle 9"/>
              <p:cNvSpPr/>
              <p:nvPr/>
            </p:nvSpPr>
            <p:spPr>
              <a:xfrm>
                <a:off x="3034" y="2352"/>
                <a:ext cx="1575" cy="1104"/>
              </a:xfrm>
              <a:prstGeom prst="rect">
                <a:avLst/>
              </a:prstGeom>
              <a:solidFill>
                <a:srgbClr val="CCFFFF">
                  <a:alpha val="47842"/>
                </a:srgbClr>
              </a:solidFill>
              <a:ln w="9525" cap="flat" cmpd="sng">
                <a:prstDash val="solid"/>
                <a:miter/>
                <a:headEnd type="none" w="med" len="med"/>
                <a:tailEnd type="none" w="med" len="med"/>
              </a:ln>
              <a:scene3d>
                <a:camera prst="legacyObliqueTopLeft">
                  <a:rot lat="0" lon="0" rev="0"/>
                </a:camera>
                <a:lightRig rig="legacyFlat4" dir="b"/>
              </a:scene3d>
              <a:sp3d extrusionH="430200" prstMaterial="legacyMatte">
                <a:bevelT w="13500" h="13500" prst="angle"/>
                <a:bevelB w="13500" h="13500" prst="angle"/>
                <a:extrusionClr>
                  <a:srgbClr val="E1FFFF"/>
                </a:extrusionClr>
              </a:sp3d>
            </p:spPr>
            <p:txBody>
              <a:bodyPr wrap="none" anchor="ctr" anchorCtr="0">
                <a:flatTx/>
              </a:bodyPr>
              <a:lstStyle/>
              <a:p>
                <a:pPr eaLnBrk="1" hangingPunct="1"/>
                <a:endParaRPr lang="en-US" altLang="en-US" sz="3200" b="1" dirty="0">
                  <a:latin typeface="VNI-Top" pitchFamily="2" charset="0"/>
                </a:endParaRPr>
              </a:p>
            </p:txBody>
          </p:sp>
          <p:sp>
            <p:nvSpPr>
              <p:cNvPr id="14348" name="Line 10"/>
              <p:cNvSpPr/>
              <p:nvPr/>
            </p:nvSpPr>
            <p:spPr>
              <a:xfrm>
                <a:off x="2927" y="1676"/>
                <a:ext cx="1575" cy="0"/>
              </a:xfrm>
              <a:prstGeom prst="line">
                <a:avLst/>
              </a:prstGeom>
              <a:ln w="12700" cap="flat" cmpd="sng">
                <a:solidFill>
                  <a:schemeClr val="tx1"/>
                </a:solidFill>
                <a:prstDash val="solid"/>
                <a:headEnd type="none" w="med" len="med"/>
                <a:tailEnd type="none" w="med" len="med"/>
              </a:ln>
            </p:spPr>
          </p:sp>
          <p:sp>
            <p:nvSpPr>
              <p:cNvPr id="14349" name="Line 11"/>
              <p:cNvSpPr/>
              <p:nvPr/>
            </p:nvSpPr>
            <p:spPr>
              <a:xfrm>
                <a:off x="4510" y="1672"/>
                <a:ext cx="286" cy="288"/>
              </a:xfrm>
              <a:prstGeom prst="line">
                <a:avLst/>
              </a:prstGeom>
              <a:ln w="28575" cap="flat" cmpd="sng">
                <a:solidFill>
                  <a:schemeClr val="tx1"/>
                </a:solidFill>
                <a:prstDash val="solid"/>
                <a:headEnd type="none" w="med" len="med"/>
                <a:tailEnd type="none" w="med" len="med"/>
              </a:ln>
            </p:spPr>
          </p:sp>
          <p:sp>
            <p:nvSpPr>
              <p:cNvPr id="14350" name="Rectangle 12"/>
              <p:cNvSpPr/>
              <p:nvPr/>
            </p:nvSpPr>
            <p:spPr>
              <a:xfrm>
                <a:off x="3022" y="1152"/>
                <a:ext cx="1569" cy="2256"/>
              </a:xfrm>
              <a:prstGeom prst="rect">
                <a:avLst/>
              </a:prstGeom>
              <a:gradFill rotWithShape="1">
                <a:gsLst>
                  <a:gs pos="0">
                    <a:srgbClr val="E0E0E0"/>
                  </a:gs>
                  <a:gs pos="100000">
                    <a:srgbClr val="AAAAAA"/>
                  </a:gs>
                </a:gsLst>
                <a:lin ang="5400000" scaled="1"/>
                <a:tileRect/>
              </a:gradFill>
              <a:ln w="9525">
                <a:noFill/>
              </a:ln>
            </p:spPr>
            <p:txBody>
              <a:bodyPr wrap="none" anchor="ctr" anchorCtr="0"/>
              <a:lstStyle/>
              <a:p>
                <a:pPr eaLnBrk="1" hangingPunct="1"/>
                <a:endParaRPr lang="en-US" altLang="en-US" sz="3200" b="1" dirty="0">
                  <a:latin typeface="VNI-Top" pitchFamily="2" charset="0"/>
                </a:endParaRPr>
              </a:p>
            </p:txBody>
          </p:sp>
          <p:sp>
            <p:nvSpPr>
              <p:cNvPr id="14351" name="Line 13"/>
              <p:cNvSpPr/>
              <p:nvPr/>
            </p:nvSpPr>
            <p:spPr>
              <a:xfrm>
                <a:off x="2931" y="1680"/>
                <a:ext cx="0" cy="1680"/>
              </a:xfrm>
              <a:prstGeom prst="line">
                <a:avLst/>
              </a:prstGeom>
              <a:ln w="19050" cap="flat" cmpd="sng">
                <a:solidFill>
                  <a:schemeClr val="tx1"/>
                </a:solidFill>
                <a:prstDash val="solid"/>
                <a:headEnd type="none" w="med" len="med"/>
                <a:tailEnd type="none" w="med" len="med"/>
              </a:ln>
            </p:spPr>
          </p:sp>
          <p:sp>
            <p:nvSpPr>
              <p:cNvPr id="14352" name="Line 14"/>
              <p:cNvSpPr/>
              <p:nvPr/>
            </p:nvSpPr>
            <p:spPr>
              <a:xfrm>
                <a:off x="2927" y="1680"/>
                <a:ext cx="286" cy="288"/>
              </a:xfrm>
              <a:prstGeom prst="line">
                <a:avLst/>
              </a:prstGeom>
              <a:ln w="28575" cap="flat" cmpd="sng">
                <a:solidFill>
                  <a:schemeClr val="tx1"/>
                </a:solidFill>
                <a:prstDash val="solid"/>
                <a:headEnd type="none" w="med" len="med"/>
                <a:tailEnd type="none" w="med" len="med"/>
              </a:ln>
            </p:spPr>
          </p:sp>
          <p:sp>
            <p:nvSpPr>
              <p:cNvPr id="14353" name="Line 15"/>
              <p:cNvSpPr/>
              <p:nvPr/>
            </p:nvSpPr>
            <p:spPr>
              <a:xfrm>
                <a:off x="2927" y="3360"/>
                <a:ext cx="286" cy="288"/>
              </a:xfrm>
              <a:prstGeom prst="line">
                <a:avLst/>
              </a:prstGeom>
              <a:ln w="28575" cap="flat" cmpd="sng">
                <a:solidFill>
                  <a:schemeClr val="tx1"/>
                </a:solidFill>
                <a:prstDash val="solid"/>
                <a:headEnd type="none" w="med" len="med"/>
                <a:tailEnd type="none" w="med" len="med"/>
              </a:ln>
            </p:spPr>
          </p:sp>
          <p:sp>
            <p:nvSpPr>
              <p:cNvPr id="14354" name="Rectangle 16"/>
              <p:cNvSpPr/>
              <p:nvPr/>
            </p:nvSpPr>
            <p:spPr>
              <a:xfrm>
                <a:off x="3213" y="2381"/>
                <a:ext cx="1575" cy="1250"/>
              </a:xfrm>
              <a:prstGeom prst="rect">
                <a:avLst/>
              </a:prstGeom>
              <a:solidFill>
                <a:srgbClr val="CCFFFF">
                  <a:alpha val="47842"/>
                </a:srgbClr>
              </a:solidFill>
              <a:ln w="9525" cap="flat" cmpd="sng">
                <a:prstDash val="solid"/>
                <a:miter/>
                <a:headEnd type="none" w="med" len="med"/>
                <a:tailEnd type="none" w="med" len="med"/>
              </a:ln>
              <a:scene3d>
                <a:camera prst="legacyObliqueTopLeft">
                  <a:rot lat="0" lon="0" rev="0"/>
                </a:camera>
                <a:lightRig rig="legacyFlat4" dir="b"/>
              </a:scene3d>
              <a:sp3d extrusionH="887400" prstMaterial="legacyMatte">
                <a:bevelT w="13500" h="13500" prst="angle"/>
                <a:bevelB w="13500" h="13500" prst="angle"/>
                <a:extrusionClr>
                  <a:srgbClr val="E1FFFF"/>
                </a:extrusionClr>
              </a:sp3d>
            </p:spPr>
            <p:txBody>
              <a:bodyPr wrap="none" anchor="ctr" anchorCtr="0">
                <a:flatTx/>
              </a:bodyPr>
              <a:lstStyle/>
              <a:p>
                <a:pPr eaLnBrk="1" hangingPunct="1"/>
                <a:endParaRPr lang="en-US" altLang="en-US" sz="3200" b="1" dirty="0">
                  <a:latin typeface="VNI-Top" pitchFamily="2" charset="0"/>
                </a:endParaRPr>
              </a:p>
            </p:txBody>
          </p:sp>
          <p:sp>
            <p:nvSpPr>
              <p:cNvPr id="14355" name="Line 17"/>
              <p:cNvSpPr/>
              <p:nvPr/>
            </p:nvSpPr>
            <p:spPr>
              <a:xfrm>
                <a:off x="3213" y="1968"/>
                <a:ext cx="1575" cy="0"/>
              </a:xfrm>
              <a:prstGeom prst="line">
                <a:avLst/>
              </a:prstGeom>
              <a:ln w="12700" cap="flat" cmpd="sng">
                <a:solidFill>
                  <a:schemeClr val="tx1"/>
                </a:solidFill>
                <a:prstDash val="solid"/>
                <a:headEnd type="none" w="med" len="med"/>
                <a:tailEnd type="none" w="med" len="med"/>
              </a:ln>
            </p:spPr>
          </p:sp>
          <p:sp>
            <p:nvSpPr>
              <p:cNvPr id="14356" name="Line 18"/>
              <p:cNvSpPr/>
              <p:nvPr/>
            </p:nvSpPr>
            <p:spPr>
              <a:xfrm>
                <a:off x="3840" y="1131"/>
                <a:ext cx="5" cy="2279"/>
              </a:xfrm>
              <a:prstGeom prst="line">
                <a:avLst/>
              </a:prstGeom>
              <a:ln w="38100" cap="flat" cmpd="sng">
                <a:solidFill>
                  <a:srgbClr val="FF00FF"/>
                </a:solidFill>
                <a:prstDash val="solid"/>
                <a:headEnd type="none" w="med" len="med"/>
                <a:tailEnd type="none" w="med" len="med"/>
              </a:ln>
            </p:spPr>
          </p:sp>
          <p:sp>
            <p:nvSpPr>
              <p:cNvPr id="14357" name="Line 19"/>
              <p:cNvSpPr/>
              <p:nvPr/>
            </p:nvSpPr>
            <p:spPr>
              <a:xfrm>
                <a:off x="3845" y="2344"/>
                <a:ext cx="382" cy="1056"/>
              </a:xfrm>
              <a:prstGeom prst="line">
                <a:avLst/>
              </a:prstGeom>
              <a:ln w="44450" cap="flat" cmpd="sng">
                <a:solidFill>
                  <a:srgbClr val="FFCC00"/>
                </a:solidFill>
                <a:prstDash val="solid"/>
                <a:headEnd type="none" w="med" len="med"/>
                <a:tailEnd type="none" w="med" len="med"/>
              </a:ln>
            </p:spPr>
          </p:sp>
          <p:sp>
            <p:nvSpPr>
              <p:cNvPr id="14358" name="Line 20"/>
              <p:cNvSpPr/>
              <p:nvPr/>
            </p:nvSpPr>
            <p:spPr>
              <a:xfrm>
                <a:off x="3213" y="3648"/>
                <a:ext cx="1575" cy="0"/>
              </a:xfrm>
              <a:prstGeom prst="line">
                <a:avLst/>
              </a:prstGeom>
              <a:ln w="38100" cap="flat" cmpd="sng">
                <a:solidFill>
                  <a:schemeClr val="tx1"/>
                </a:solidFill>
                <a:prstDash val="solid"/>
                <a:headEnd type="none" w="med" len="med"/>
                <a:tailEnd type="none" w="med" len="med"/>
              </a:ln>
            </p:spPr>
          </p:sp>
          <p:sp>
            <p:nvSpPr>
              <p:cNvPr id="14359" name="Line 21"/>
              <p:cNvSpPr/>
              <p:nvPr/>
            </p:nvSpPr>
            <p:spPr>
              <a:xfrm>
                <a:off x="3213" y="1968"/>
                <a:ext cx="0" cy="1680"/>
              </a:xfrm>
              <a:prstGeom prst="line">
                <a:avLst/>
              </a:prstGeom>
              <a:ln w="38100" cap="flat" cmpd="sng">
                <a:solidFill>
                  <a:schemeClr val="tx1"/>
                </a:solidFill>
                <a:prstDash val="solid"/>
                <a:headEnd type="none" w="med" len="med"/>
                <a:tailEnd type="none" w="med" len="med"/>
              </a:ln>
            </p:spPr>
          </p:sp>
          <p:sp>
            <p:nvSpPr>
              <p:cNvPr id="14360" name="Line 22"/>
              <p:cNvSpPr/>
              <p:nvPr/>
            </p:nvSpPr>
            <p:spPr>
              <a:xfrm>
                <a:off x="4788" y="1968"/>
                <a:ext cx="0" cy="1680"/>
              </a:xfrm>
              <a:prstGeom prst="line">
                <a:avLst/>
              </a:prstGeom>
              <a:ln w="38100" cap="flat" cmpd="sng">
                <a:solidFill>
                  <a:schemeClr val="tx1"/>
                </a:solidFill>
                <a:prstDash val="solid"/>
                <a:headEnd type="none" w="med" len="med"/>
                <a:tailEnd type="none" w="med" len="med"/>
              </a:ln>
            </p:spPr>
          </p:sp>
          <p:sp>
            <p:nvSpPr>
              <p:cNvPr id="14361" name="Text Box 23"/>
              <p:cNvSpPr txBox="1"/>
              <p:nvPr/>
            </p:nvSpPr>
            <p:spPr>
              <a:xfrm>
                <a:off x="3865" y="1048"/>
                <a:ext cx="287" cy="368"/>
              </a:xfrm>
              <a:prstGeom prst="rect">
                <a:avLst/>
              </a:prstGeom>
              <a:noFill/>
              <a:ln w="9525">
                <a:noFill/>
              </a:ln>
            </p:spPr>
            <p:txBody>
              <a:bodyPr>
                <a:spAutoFit/>
              </a:bodyPr>
              <a:lstStyle/>
              <a:p>
                <a:pPr eaLnBrk="1" hangingPunct="1">
                  <a:spcBef>
                    <a:spcPct val="50000"/>
                  </a:spcBef>
                </a:pPr>
                <a:r>
                  <a:rPr lang="en-US" altLang="en-US" sz="3200" b="1" dirty="0">
                    <a:solidFill>
                      <a:srgbClr val="006600"/>
                    </a:solidFill>
                    <a:latin typeface="VNI-Times" pitchFamily="2" charset="0"/>
                  </a:rPr>
                  <a:t>N</a:t>
                </a:r>
              </a:p>
            </p:txBody>
          </p:sp>
          <p:sp>
            <p:nvSpPr>
              <p:cNvPr id="14362" name="Text Box 24"/>
              <p:cNvSpPr txBox="1"/>
              <p:nvPr/>
            </p:nvSpPr>
            <p:spPr>
              <a:xfrm>
                <a:off x="3499" y="3114"/>
                <a:ext cx="382" cy="368"/>
              </a:xfrm>
              <a:prstGeom prst="rect">
                <a:avLst/>
              </a:prstGeom>
              <a:noFill/>
              <a:ln w="9525">
                <a:noFill/>
              </a:ln>
            </p:spPr>
            <p:txBody>
              <a:bodyPr>
                <a:spAutoFit/>
              </a:bodyPr>
              <a:lstStyle/>
              <a:p>
                <a:pPr eaLnBrk="1" hangingPunct="1">
                  <a:spcBef>
                    <a:spcPct val="50000"/>
                  </a:spcBef>
                </a:pPr>
                <a:r>
                  <a:rPr lang="en-US" altLang="en-US" sz="3200" b="1" dirty="0">
                    <a:solidFill>
                      <a:srgbClr val="006600"/>
                    </a:solidFill>
                    <a:latin typeface="VNI-Times" pitchFamily="2" charset="0"/>
                  </a:rPr>
                  <a:t>N’</a:t>
                </a:r>
              </a:p>
            </p:txBody>
          </p:sp>
          <p:sp>
            <p:nvSpPr>
              <p:cNvPr id="14363" name="Text Box 25"/>
              <p:cNvSpPr txBox="1"/>
              <p:nvPr/>
            </p:nvSpPr>
            <p:spPr>
              <a:xfrm>
                <a:off x="2974" y="2035"/>
                <a:ext cx="287" cy="368"/>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P</a:t>
                </a:r>
              </a:p>
            </p:txBody>
          </p:sp>
          <p:sp>
            <p:nvSpPr>
              <p:cNvPr id="14364" name="Text Box 26"/>
              <p:cNvSpPr txBox="1"/>
              <p:nvPr/>
            </p:nvSpPr>
            <p:spPr>
              <a:xfrm>
                <a:off x="4454" y="2016"/>
                <a:ext cx="286" cy="368"/>
              </a:xfrm>
              <a:prstGeom prst="rect">
                <a:avLst/>
              </a:prstGeom>
              <a:noFill/>
              <a:ln w="9525">
                <a:noFill/>
              </a:ln>
            </p:spPr>
            <p:txBody>
              <a:bodyPr>
                <a:spAutoFit/>
              </a:bodyPr>
              <a:lstStyle/>
              <a:p>
                <a:pPr eaLnBrk="1" hangingPunct="1">
                  <a:spcBef>
                    <a:spcPct val="50000"/>
                  </a:spcBef>
                </a:pPr>
                <a:r>
                  <a:rPr lang="en-US" altLang="en-US" sz="3200" b="1" dirty="0">
                    <a:solidFill>
                      <a:srgbClr val="0000CC"/>
                    </a:solidFill>
                    <a:latin typeface="VNI-Times" pitchFamily="2" charset="0"/>
                  </a:rPr>
                  <a:t>Q</a:t>
                </a:r>
              </a:p>
            </p:txBody>
          </p:sp>
          <p:sp>
            <p:nvSpPr>
              <p:cNvPr id="14365" name="Text Box 27"/>
              <p:cNvSpPr txBox="1"/>
              <p:nvPr/>
            </p:nvSpPr>
            <p:spPr>
              <a:xfrm>
                <a:off x="3937" y="2008"/>
                <a:ext cx="287" cy="368"/>
              </a:xfrm>
              <a:prstGeom prst="rect">
                <a:avLst/>
              </a:prstGeom>
              <a:noFill/>
              <a:ln w="9525">
                <a:noFill/>
              </a:ln>
            </p:spPr>
            <p:txBody>
              <a:bodyPr>
                <a:spAutoFit/>
              </a:bodyPr>
              <a:lstStyle/>
              <a:p>
                <a:pPr eaLnBrk="1" hangingPunct="1">
                  <a:spcBef>
                    <a:spcPct val="50000"/>
                  </a:spcBef>
                </a:pPr>
                <a:r>
                  <a:rPr lang="en-US" altLang="en-US" sz="3200" b="1" dirty="0">
                    <a:solidFill>
                      <a:srgbClr val="990000"/>
                    </a:solidFill>
                    <a:latin typeface="VNI-Times" pitchFamily="2" charset="0"/>
                  </a:rPr>
                  <a:t>I</a:t>
                </a:r>
              </a:p>
            </p:txBody>
          </p:sp>
          <p:sp>
            <p:nvSpPr>
              <p:cNvPr id="14366" name="Line 28"/>
              <p:cNvSpPr/>
              <p:nvPr/>
            </p:nvSpPr>
            <p:spPr>
              <a:xfrm>
                <a:off x="3024" y="1152"/>
                <a:ext cx="816" cy="1200"/>
              </a:xfrm>
              <a:prstGeom prst="line">
                <a:avLst/>
              </a:prstGeom>
              <a:ln w="44450" cap="flat" cmpd="sng">
                <a:solidFill>
                  <a:srgbClr val="FFCC00"/>
                </a:solidFill>
                <a:prstDash val="solid"/>
                <a:headEnd type="none" w="med" len="med"/>
                <a:tailEnd type="none" w="med" len="med"/>
              </a:ln>
            </p:spPr>
          </p:sp>
          <p:sp>
            <p:nvSpPr>
              <p:cNvPr id="14367" name="Text Box 29"/>
              <p:cNvSpPr txBox="1"/>
              <p:nvPr/>
            </p:nvSpPr>
            <p:spPr>
              <a:xfrm>
                <a:off x="4227" y="3103"/>
                <a:ext cx="382" cy="368"/>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K</a:t>
                </a:r>
              </a:p>
            </p:txBody>
          </p:sp>
          <p:sp>
            <p:nvSpPr>
              <p:cNvPr id="14368" name="Text Box 30"/>
              <p:cNvSpPr txBox="1"/>
              <p:nvPr/>
            </p:nvSpPr>
            <p:spPr>
              <a:xfrm>
                <a:off x="2786" y="912"/>
                <a:ext cx="286" cy="368"/>
              </a:xfrm>
              <a:prstGeom prst="rect">
                <a:avLst/>
              </a:prstGeom>
              <a:noFill/>
              <a:ln w="9525">
                <a:noFill/>
              </a:ln>
            </p:spPr>
            <p:txBody>
              <a:bodyPr>
                <a:spAutoFit/>
              </a:bodyPr>
              <a:lstStyle/>
              <a:p>
                <a:pPr eaLnBrk="1" hangingPunct="1">
                  <a:spcBef>
                    <a:spcPct val="50000"/>
                  </a:spcBef>
                </a:pPr>
                <a:r>
                  <a:rPr lang="en-US" altLang="en-US" sz="3200" b="1" dirty="0">
                    <a:solidFill>
                      <a:srgbClr val="FF0000"/>
                    </a:solidFill>
                    <a:latin typeface="VNI-Times" pitchFamily="2" charset="0"/>
                  </a:rPr>
                  <a:t>S</a:t>
                </a:r>
              </a:p>
            </p:txBody>
          </p:sp>
          <p:sp>
            <p:nvSpPr>
              <p:cNvPr id="14369" name="AutoShape 31"/>
              <p:cNvSpPr/>
              <p:nvPr/>
            </p:nvSpPr>
            <p:spPr>
              <a:xfrm>
                <a:off x="3824" y="2315"/>
                <a:ext cx="48" cy="48"/>
              </a:xfrm>
              <a:prstGeom prst="flowChartConnector">
                <a:avLst/>
              </a:prstGeom>
              <a:solidFill>
                <a:srgbClr val="FF0000"/>
              </a:solidFill>
              <a:ln w="76200" cap="flat" cmpd="sng">
                <a:solidFill>
                  <a:srgbClr val="0000FF"/>
                </a:solidFill>
                <a:prstDash val="solid"/>
                <a:headEnd type="none" w="med" len="med"/>
                <a:tailEnd type="none" w="med" len="med"/>
              </a:ln>
            </p:spPr>
            <p:txBody>
              <a:bodyPr wrap="none" anchor="ctr" anchorCtr="0"/>
              <a:lstStyle/>
              <a:p>
                <a:pPr algn="ctr" eaLnBrk="1" hangingPunct="1"/>
                <a:endParaRPr lang="vi-VN" altLang="en-US" sz="3200" b="1" dirty="0">
                  <a:solidFill>
                    <a:srgbClr val="CC0099"/>
                  </a:solidFill>
                  <a:latin typeface="VNI-Vari" pitchFamily="2" charset="0"/>
                </a:endParaRPr>
              </a:p>
            </p:txBody>
          </p:sp>
        </p:grpSp>
        <p:sp>
          <p:nvSpPr>
            <p:cNvPr id="14342" name="Line 38"/>
            <p:cNvSpPr/>
            <p:nvPr/>
          </p:nvSpPr>
          <p:spPr>
            <a:xfrm>
              <a:off x="4242" y="1273"/>
              <a:ext cx="62" cy="98"/>
            </a:xfrm>
            <a:prstGeom prst="line">
              <a:avLst/>
            </a:prstGeom>
            <a:ln w="44450" cap="flat" cmpd="sng">
              <a:solidFill>
                <a:srgbClr val="FFCC00"/>
              </a:solidFill>
              <a:prstDash val="solid"/>
              <a:headEnd type="none" w="med" len="med"/>
              <a:tailEnd type="stealth" w="lg" len="lg"/>
            </a:ln>
          </p:spPr>
        </p:sp>
        <p:sp>
          <p:nvSpPr>
            <p:cNvPr id="14343" name="Line 39"/>
            <p:cNvSpPr/>
            <p:nvPr/>
          </p:nvSpPr>
          <p:spPr>
            <a:xfrm>
              <a:off x="4956" y="2617"/>
              <a:ext cx="29" cy="96"/>
            </a:xfrm>
            <a:prstGeom prst="line">
              <a:avLst/>
            </a:prstGeom>
            <a:ln w="44450" cap="flat" cmpd="sng">
              <a:solidFill>
                <a:srgbClr val="FFCC00"/>
              </a:solidFill>
              <a:prstDash val="solid"/>
              <a:headEnd type="none" w="med" len="med"/>
              <a:tailEnd type="stealth" w="lg" len="lg"/>
            </a:ln>
          </p:spPr>
        </p:sp>
        <p:sp>
          <p:nvSpPr>
            <p:cNvPr id="14344" name="Text Box 40"/>
            <p:cNvSpPr txBox="1"/>
            <p:nvPr/>
          </p:nvSpPr>
          <p:spPr>
            <a:xfrm>
              <a:off x="4126" y="720"/>
              <a:ext cx="624" cy="446"/>
            </a:xfrm>
            <a:prstGeom prst="rect">
              <a:avLst/>
            </a:prstGeom>
            <a:noFill/>
            <a:ln w="9525">
              <a:noFill/>
            </a:ln>
          </p:spPr>
          <p:txBody>
            <a:bodyPr>
              <a:spAutoFit/>
            </a:bodyPr>
            <a:lstStyle/>
            <a:p>
              <a:pPr eaLnBrk="1" hangingPunct="1"/>
              <a:r>
                <a:rPr lang="en-US" altLang="en-US" sz="2000" b="1" dirty="0">
                  <a:solidFill>
                    <a:srgbClr val="FF0000"/>
                  </a:solidFill>
                  <a:latin typeface="Times New Roman" panose="02020603050405020304" pitchFamily="18" charset="0"/>
                </a:rPr>
                <a:t>Không khí</a:t>
              </a:r>
            </a:p>
          </p:txBody>
        </p:sp>
        <p:sp>
          <p:nvSpPr>
            <p:cNvPr id="14345" name="Text Box 41"/>
            <p:cNvSpPr txBox="1"/>
            <p:nvPr/>
          </p:nvSpPr>
          <p:spPr>
            <a:xfrm>
              <a:off x="4099" y="2142"/>
              <a:ext cx="672" cy="252"/>
            </a:xfrm>
            <a:prstGeom prst="rect">
              <a:avLst/>
            </a:prstGeom>
            <a:noFill/>
            <a:ln w="9525">
              <a:noFill/>
            </a:ln>
          </p:spPr>
          <p:txBody>
            <a:bodyPr>
              <a:spAutoFit/>
            </a:bodyPr>
            <a:lstStyle/>
            <a:p>
              <a:pPr eaLnBrk="1" hangingPunct="1"/>
              <a:r>
                <a:rPr lang="vi-VN" altLang="en-US" sz="2000" b="1" dirty="0">
                  <a:solidFill>
                    <a:srgbClr val="FF0000"/>
                  </a:solidFill>
                  <a:latin typeface="Times New Roman" panose="02020603050405020304" pitchFamily="18" charset="0"/>
                </a:rPr>
                <a:t>Nước</a:t>
              </a:r>
            </a:p>
          </p:txBody>
        </p:sp>
      </p:grpSp>
      <p:sp>
        <p:nvSpPr>
          <p:cNvPr id="43" name="Text Box 11"/>
          <p:cNvSpPr txBox="1"/>
          <p:nvPr/>
        </p:nvSpPr>
        <p:spPr>
          <a:xfrm>
            <a:off x="1411288" y="749300"/>
            <a:ext cx="4325937" cy="3294063"/>
          </a:xfrm>
          <a:prstGeom prst="rect">
            <a:avLst/>
          </a:prstGeom>
          <a:noFill/>
          <a:ln w="9525">
            <a:noFill/>
          </a:ln>
        </p:spPr>
        <p:txBody>
          <a:bodyPr>
            <a:spAutoFit/>
          </a:bodyPr>
          <a:lstStyle/>
          <a:p>
            <a:pPr algn="just" eaLnBrk="1" hangingPunct="1">
              <a:spcBef>
                <a:spcPct val="50000"/>
              </a:spcBef>
            </a:pPr>
            <a:r>
              <a:rPr lang="en-US" altLang="en-US" sz="2600" b="1" dirty="0">
                <a:solidFill>
                  <a:srgbClr val="0000FF"/>
                </a:solidFill>
                <a:latin typeface="Times New Roman" panose="02020603050405020304" pitchFamily="18" charset="0"/>
              </a:rPr>
              <a:t> Tia sáng truyền từ không khí sang nước </a:t>
            </a:r>
            <a:r>
              <a:rPr lang="en-US" altLang="en-US" sz="2600" b="1" dirty="0">
                <a:solidFill>
                  <a:srgbClr val="990000"/>
                </a:solidFill>
                <a:latin typeface="Times New Roman" panose="02020603050405020304" pitchFamily="18" charset="0"/>
              </a:rPr>
              <a:t>(tức là truyền từ môi trường trong suốt này sang môi trường trong suốt khác)</a:t>
            </a:r>
            <a:r>
              <a:rPr lang="en-US" altLang="en-US" sz="2600" b="1" dirty="0">
                <a:solidFill>
                  <a:srgbClr val="0000FF"/>
                </a:solidFill>
                <a:latin typeface="Times New Roman" panose="02020603050405020304" pitchFamily="18" charset="0"/>
              </a:rPr>
              <a:t> thì bị gãy khúc tại mặt phân cách giữa hai môi trường, gọi là </a:t>
            </a:r>
            <a:r>
              <a:rPr lang="en-US" altLang="en-US" sz="2600" b="1" dirty="0">
                <a:solidFill>
                  <a:srgbClr val="FF0000"/>
                </a:solidFill>
                <a:latin typeface="Times New Roman" panose="02020603050405020304" pitchFamily="18" charset="0"/>
              </a:rPr>
              <a:t>hiện tượng khúc xạ ánh sáng.</a:t>
            </a:r>
          </a:p>
        </p:txBody>
      </p:sp>
      <p:sp>
        <p:nvSpPr>
          <p:cNvPr id="14340" name="Rectangle 2" descr="Water droplets"/>
          <p:cNvSpPr/>
          <p:nvPr/>
        </p:nvSpPr>
        <p:spPr>
          <a:xfrm>
            <a:off x="0" y="117475"/>
            <a:ext cx="9144000" cy="536575"/>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p:nvPr/>
        </p:nvSpPr>
        <p:spPr>
          <a:xfrm>
            <a:off x="1371600" y="681038"/>
            <a:ext cx="5181600" cy="461962"/>
          </a:xfrm>
          <a:prstGeom prst="rect">
            <a:avLst/>
          </a:prstGeom>
          <a:noFill/>
          <a:ln w="9525">
            <a:noFill/>
          </a:ln>
        </p:spPr>
        <p:txBody>
          <a:bodyPr>
            <a:spAutoFit/>
          </a:bodyPr>
          <a:lstStyle/>
          <a:p>
            <a:pPr algn="just" eaLnBrk="1" hangingPunct="1">
              <a:spcBef>
                <a:spcPct val="50000"/>
              </a:spcBef>
            </a:pPr>
            <a:r>
              <a:rPr lang="en-US" altLang="en-US" sz="2400" b="1" dirty="0">
                <a:solidFill>
                  <a:srgbClr val="FF0000"/>
                </a:solidFill>
                <a:latin typeface="Times New Roman" panose="02020603050405020304" pitchFamily="18" charset="0"/>
              </a:rPr>
              <a:t>I. Hiện tượng khúc xạ ánh sáng</a:t>
            </a:r>
            <a:endParaRPr lang="en-US" altLang="en-US" sz="2800" b="1" dirty="0">
              <a:solidFill>
                <a:srgbClr val="FF0000"/>
              </a:solidFill>
              <a:latin typeface="Times New Roman" panose="02020603050405020304" pitchFamily="18" charset="0"/>
            </a:endParaRPr>
          </a:p>
        </p:txBody>
      </p:sp>
      <p:sp>
        <p:nvSpPr>
          <p:cNvPr id="55" name="Text Box 3"/>
          <p:cNvSpPr txBox="1">
            <a:spLocks noChangeArrowheads="1"/>
          </p:cNvSpPr>
          <p:nvPr/>
        </p:nvSpPr>
        <p:spPr bwMode="auto">
          <a:xfrm>
            <a:off x="1524000" y="1295400"/>
            <a:ext cx="1981200" cy="461963"/>
          </a:xfrm>
          <a:prstGeom prst="rect">
            <a:avLst/>
          </a:prstGeom>
          <a:noFill/>
          <a:ln>
            <a:noFill/>
          </a:ln>
          <a:effectLst/>
        </p:spPr>
        <p:txBody>
          <a:bodyPr>
            <a:spAutoFit/>
          </a:bodyPr>
          <a:lstStyle/>
          <a:p>
            <a:pPr marR="0" defTabSz="914400" eaLnBrk="1" fontAlgn="auto" hangingPunct="1">
              <a:spcBef>
                <a:spcPct val="50000"/>
              </a:spcBef>
              <a:spcAft>
                <a:spcPts val="0"/>
              </a:spcAft>
              <a:buClrTx/>
              <a:buSzTx/>
              <a:buFontTx/>
              <a:buNone/>
              <a:defRPr/>
            </a:pPr>
            <a:r>
              <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rPr>
              <a:t>1. </a:t>
            </a:r>
            <a:r>
              <a:rPr kumimoji="0" lang="en-US" sz="2400" b="1" kern="1200" cap="none" spc="0" normalizeH="0" baseline="0" noProof="0" dirty="0" err="1">
                <a:solidFill>
                  <a:srgbClr val="006600"/>
                </a:solidFill>
                <a:effectLst>
                  <a:outerShdw blurRad="38100" dist="38100" dir="2700000" algn="tl">
                    <a:srgbClr val="C0C0C0"/>
                  </a:outerShdw>
                </a:effectLst>
                <a:latin typeface="+mn-lt"/>
                <a:ea typeface="+mn-ea"/>
                <a:cs typeface="+mn-cs"/>
              </a:rPr>
              <a:t>Quan</a:t>
            </a:r>
            <a:r>
              <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rPr>
              <a:t> </a:t>
            </a:r>
            <a:r>
              <a:rPr kumimoji="0" lang="en-US" sz="2400" b="1" kern="1200" cap="none" spc="0" normalizeH="0" baseline="0" noProof="0" dirty="0" err="1">
                <a:solidFill>
                  <a:srgbClr val="006600"/>
                </a:solidFill>
                <a:effectLst>
                  <a:outerShdw blurRad="38100" dist="38100" dir="2700000" algn="tl">
                    <a:srgbClr val="C0C0C0"/>
                  </a:outerShdw>
                </a:effectLst>
                <a:latin typeface="+mn-lt"/>
                <a:ea typeface="+mn-ea"/>
                <a:cs typeface="+mn-cs"/>
              </a:rPr>
              <a:t>sát</a:t>
            </a:r>
            <a:endParaRPr kumimoji="0" lang="en-US" sz="2400" b="1" kern="1200" cap="none" spc="0" normalizeH="0" baseline="0" noProof="0" dirty="0">
              <a:solidFill>
                <a:srgbClr val="006600"/>
              </a:solidFill>
              <a:effectLst>
                <a:outerShdw blurRad="38100" dist="38100" dir="2700000" algn="tl">
                  <a:srgbClr val="C0C0C0"/>
                </a:outerShdw>
              </a:effectLst>
              <a:latin typeface="+mn-lt"/>
              <a:ea typeface="+mn-ea"/>
              <a:cs typeface="+mn-cs"/>
            </a:endParaRPr>
          </a:p>
        </p:txBody>
      </p:sp>
      <p:sp>
        <p:nvSpPr>
          <p:cNvPr id="6" name="Text Box 3"/>
          <p:cNvSpPr txBox="1"/>
          <p:nvPr/>
        </p:nvSpPr>
        <p:spPr>
          <a:xfrm>
            <a:off x="1541463" y="1831975"/>
            <a:ext cx="1981200" cy="461963"/>
          </a:xfrm>
          <a:prstGeom prst="rect">
            <a:avLst/>
          </a:prstGeom>
          <a:noFill/>
          <a:ln w="9525">
            <a:noFill/>
          </a:ln>
        </p:spPr>
        <p:txBody>
          <a:bodyPr>
            <a:spAutoFit/>
          </a:bodyPr>
          <a:lstStyle/>
          <a:p>
            <a:pPr eaLnBrk="1" hangingPunct="1">
              <a:spcBef>
                <a:spcPct val="50000"/>
              </a:spcBef>
              <a:buNone/>
            </a:pPr>
            <a:r>
              <a:rPr sz="2400" b="1" dirty="0">
                <a:solidFill>
                  <a:srgbClr val="006600"/>
                </a:solidFill>
                <a:latin typeface="Calibri" panose="020F0502020204030204" pitchFamily="34" charset="0"/>
              </a:rPr>
              <a:t>2. Kết luận</a:t>
            </a:r>
          </a:p>
        </p:txBody>
      </p:sp>
      <p:sp>
        <p:nvSpPr>
          <p:cNvPr id="7" name="Text Box 11"/>
          <p:cNvSpPr txBox="1"/>
          <p:nvPr/>
        </p:nvSpPr>
        <p:spPr>
          <a:xfrm>
            <a:off x="1371600" y="2286000"/>
            <a:ext cx="7010400" cy="1570038"/>
          </a:xfrm>
          <a:prstGeom prst="rect">
            <a:avLst/>
          </a:prstGeom>
          <a:noFill/>
          <a:ln w="9525">
            <a:noFill/>
          </a:ln>
        </p:spPr>
        <p:txBody>
          <a:bodyPr>
            <a:spAutoFit/>
          </a:bodyPr>
          <a:lstStyle/>
          <a:p>
            <a:pPr algn="just" eaLnBrk="1" hangingPunct="1">
              <a:spcBef>
                <a:spcPct val="50000"/>
              </a:spcBef>
            </a:pPr>
            <a:r>
              <a:rPr lang="en-US" altLang="en-US" sz="2400" dirty="0">
                <a:latin typeface="Times New Roman" panose="02020603050405020304" pitchFamily="18" charset="0"/>
              </a:rPr>
              <a:t>  </a:t>
            </a:r>
            <a:r>
              <a:rPr lang="en-US" altLang="en-US" sz="2400" b="1" dirty="0">
                <a:latin typeface="Times New Roman" panose="02020603050405020304" pitchFamily="18" charset="0"/>
              </a:rPr>
              <a:t>Hiện tượng tia sáng truyền từ môi trường trong suốt này sang môi trường trong suốt khác bị gãy khúc tại mặt phân cách giữa hai môi trường, được gọi là hiện tượng khúc xạ ánh sáng.</a:t>
            </a:r>
          </a:p>
        </p:txBody>
      </p:sp>
      <p:sp>
        <p:nvSpPr>
          <p:cNvPr id="16390" name="Rectangle 2" descr="Water droplets"/>
          <p:cNvSpPr/>
          <p:nvPr/>
        </p:nvSpPr>
        <p:spPr>
          <a:xfrm>
            <a:off x="0" y="117475"/>
            <a:ext cx="9144000" cy="536575"/>
          </a:xfrm>
          <a:prstGeom prst="rect">
            <a:avLst/>
          </a:prstGeom>
          <a:noFill/>
          <a:ln w="9525">
            <a:noFill/>
          </a:ln>
        </p:spPr>
        <p:txBody>
          <a:bodyPr wrap="none" anchor="ctr" anchorCtr="0"/>
          <a:lstStyle/>
          <a:p>
            <a:pPr algn="ctr" eaLnBrk="1" hangingPunct="1"/>
            <a:r>
              <a:rPr lang="en-US" altLang="en-US" sz="2800" b="1" dirty="0">
                <a:solidFill>
                  <a:srgbClr val="7030A0"/>
                </a:solidFill>
                <a:latin typeface="Times New Roman" panose="02020603050405020304" pitchFamily="18" charset="0"/>
              </a:rPr>
              <a:t>Bài 40 : HIỆN TƯỢNG KHÚC XẠ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2139</Words>
  <Application>Microsoft Office PowerPoint</Application>
  <PresentationFormat>On-screen Show (4:3)</PresentationFormat>
  <Paragraphs>507</Paragraphs>
  <Slides>26</Slides>
  <Notes>13</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.VnAvant</vt:lpstr>
      <vt:lpstr>.VnTime</vt:lpstr>
      <vt:lpstr>Arial</vt:lpstr>
      <vt:lpstr>Calibri</vt:lpstr>
      <vt:lpstr>Calibri Light</vt:lpstr>
      <vt:lpstr>Times New Roman</vt:lpstr>
      <vt:lpstr>VNI-Times</vt:lpstr>
      <vt:lpstr>VNI-Top</vt:lpstr>
      <vt:lpstr>VNI-Vari</vt:lpstr>
      <vt:lpstr>Wingdings 3</vt:lpstr>
      <vt:lpstr>Office Theme</vt:lpstr>
      <vt:lpstr>Bitmap Image</vt:lpstr>
      <vt:lpstr>CHƯƠNG III: QUANG HỌC</vt:lpstr>
      <vt:lpstr>ÔN TẬP KIẾN THỨC LỚP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không khí, ánh sáng chỉ có thể đi theo đường thẳng từ A đến mắt. Nhưng những điểm trên chiếc đũa thẳng đã chắn mất đường truyền đó nên tia sáng này không đến được mắt. + Giữ nguyên vị trí đặt mắt và đũa. Đổ nước vào bát tới một vị trí nào đó, ta lại nhìn thấy A.     </vt:lpstr>
      <vt:lpstr>PowerPoint Presentation</vt:lpstr>
      <vt:lpstr>2) Tia nào sau đây là tia khúc xạ của tia tới SI? Vì sao?</vt:lpstr>
      <vt:lpstr>3) Tia nào sau đây là tia khúc xạ của tia tới SI? Vì sao?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QUANG HỌC</dc:title>
  <dc:creator>asus</dc:creator>
  <cp:lastModifiedBy>asus</cp:lastModifiedBy>
  <cp:revision>4</cp:revision>
  <dcterms:created xsi:type="dcterms:W3CDTF">2011-02-24T13:21:00Z</dcterms:created>
  <dcterms:modified xsi:type="dcterms:W3CDTF">2023-08-04T09:12:33Z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6C05961298A44829933CEAF572383CC7</vt:lpwstr>
  </property>
  <property fmtid="{D5CDD505-2E9C-101B-9397-08002B2CF9AE}" pid="3" name="KSOProductBuildVer">
    <vt:lpwstr>1033-11.2.0.11440</vt:lpwstr>
  </property>
</Properties>
</file>