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4" r:id="rId6"/>
    <p:sldId id="276" r:id="rId7"/>
    <p:sldId id="259" r:id="rId8"/>
    <p:sldId id="277" r:id="rId9"/>
    <p:sldId id="278" r:id="rId10"/>
    <p:sldId id="260" r:id="rId11"/>
    <p:sldId id="261" r:id="rId12"/>
    <p:sldId id="262" r:id="rId13"/>
    <p:sldId id="263" r:id="rId14"/>
    <p:sldId id="264" r:id="rId15"/>
    <p:sldId id="265" r:id="rId16"/>
    <p:sldId id="266" r:id="rId17"/>
    <p:sldId id="267" r:id="rId18"/>
    <p:sldId id="268" r:id="rId19"/>
    <p:sldId id="269" r:id="rId20"/>
    <p:sldId id="273"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D9AB19-42C5-4C99-A3CB-F3803FAC0A9A}"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9AB19-42C5-4C99-A3CB-F3803FAC0A9A}"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9AB19-42C5-4C99-A3CB-F3803FAC0A9A}"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9AB19-42C5-4C99-A3CB-F3803FAC0A9A}"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9AB19-42C5-4C99-A3CB-F3803FAC0A9A}"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D9AB19-42C5-4C99-A3CB-F3803FAC0A9A}"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D9AB19-42C5-4C99-A3CB-F3803FAC0A9A}"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9AB19-42C5-4C99-A3CB-F3803FAC0A9A}"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9AB19-42C5-4C99-A3CB-F3803FAC0A9A}"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9AB19-42C5-4C99-A3CB-F3803FAC0A9A}"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9AB19-42C5-4C99-A3CB-F3803FAC0A9A}"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0567E-C3A0-480E-897F-E4520F72C6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9AB19-42C5-4C99-A3CB-F3803FAC0A9A}" type="datetimeFigureOut">
              <a:rPr lang="en-US" smtClean="0"/>
              <a:pPr/>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0567E-C3A0-480E-897F-E4520F72C6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Background Powerpoint Đẹp cho bài thuyết trình chuyên nghiệp | Hình  nền, Phong cảnh, Hình"/>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6" name="Rectangle 5"/>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MỪNG QUÝ 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7" name="Rectangle 6"/>
          <p:cNvSpPr/>
          <p:nvPr/>
        </p:nvSpPr>
        <p:spPr>
          <a:xfrm>
            <a:off x="2133600" y="2971800"/>
            <a:ext cx="5658920" cy="1938992"/>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000" b="1" kern="0" dirty="0">
                <a:solidFill>
                  <a:srgbClr val="FF0000"/>
                </a:solidFill>
                <a:latin typeface="+mj-lt"/>
              </a:rPr>
              <a:t>MÔN</a:t>
            </a:r>
            <a:r>
              <a:rPr lang="en-US" altLang="en-US" sz="6000" b="1" kern="0" dirty="0">
                <a:solidFill>
                  <a:srgbClr val="FF0000"/>
                </a:solidFill>
                <a:latin typeface="+mj-lt"/>
              </a:rPr>
              <a:t>: </a:t>
            </a:r>
            <a:r>
              <a:rPr lang="vi-VN" altLang="en-US" sz="6000" b="1" kern="0" dirty="0">
                <a:solidFill>
                  <a:srgbClr val="FF0000"/>
                </a:solidFill>
                <a:latin typeface="+mj-lt"/>
              </a:rPr>
              <a:t>VẬT LÍ 9</a:t>
            </a:r>
          </a:p>
          <a:p>
            <a:pPr lvl="0" algn="ctr" eaLnBrk="0" fontAlgn="base" hangingPunct="0">
              <a:spcBef>
                <a:spcPct val="0"/>
              </a:spcBef>
              <a:spcAft>
                <a:spcPct val="0"/>
              </a:spcAft>
              <a:buClrTx/>
              <a:buNone/>
              <a:defRPr/>
            </a:pPr>
            <a:r>
              <a:rPr lang="vi-VN" altLang="en-US" sz="6000" b="1" kern="0" dirty="0">
                <a:solidFill>
                  <a:srgbClr val="FF0000"/>
                </a:solidFill>
                <a:latin typeface="+mj-lt"/>
              </a:rPr>
              <a:t> </a:t>
            </a:r>
            <a:endParaRPr lang="en-US" altLang="en-US" sz="6000" b="1" kern="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Wave Border Abstract Modern Certificate Background Illustration  52728947 - Megapixl"/>
          <p:cNvPicPr>
            <a:picLocks noChangeAspect="1" noChangeArrowheads="1"/>
          </p:cNvPicPr>
          <p:nvPr/>
        </p:nvPicPr>
        <p:blipFill>
          <a:blip r:embed="rId2"/>
          <a:srcRect/>
          <a:stretch>
            <a:fillRect/>
          </a:stretch>
        </p:blipFill>
        <p:spPr bwMode="auto">
          <a:xfrm>
            <a:off x="0" y="0"/>
            <a:ext cx="9144000" cy="6858005"/>
          </a:xfrm>
          <a:prstGeom prst="rect">
            <a:avLst/>
          </a:prstGeom>
          <a:noFill/>
        </p:spPr>
      </p:pic>
      <p:pic>
        <p:nvPicPr>
          <p:cNvPr id="3" name="Picture 435" descr="Georg Simon Ohm"/>
          <p:cNvPicPr>
            <a:picLocks noChangeAspect="1" noChangeArrowheads="1"/>
          </p:cNvPicPr>
          <p:nvPr/>
        </p:nvPicPr>
        <p:blipFill>
          <a:blip r:embed="rId3"/>
          <a:srcRect/>
          <a:stretch>
            <a:fillRect/>
          </a:stretch>
        </p:blipFill>
        <p:spPr bwMode="auto">
          <a:xfrm>
            <a:off x="0" y="609600"/>
            <a:ext cx="3508375" cy="5791200"/>
          </a:xfrm>
          <a:prstGeom prst="rect">
            <a:avLst/>
          </a:prstGeom>
          <a:noFill/>
          <a:ln w="9525">
            <a:noFill/>
            <a:miter lim="800000"/>
            <a:headEnd/>
            <a:tailEnd/>
          </a:ln>
        </p:spPr>
      </p:pic>
      <p:sp>
        <p:nvSpPr>
          <p:cNvPr id="4" name="Text Box 41"/>
          <p:cNvSpPr txBox="1">
            <a:spLocks noChangeArrowheads="1"/>
          </p:cNvSpPr>
          <p:nvPr/>
        </p:nvSpPr>
        <p:spPr bwMode="auto">
          <a:xfrm>
            <a:off x="3505200" y="0"/>
            <a:ext cx="5638800" cy="6986528"/>
          </a:xfrm>
          <a:prstGeom prst="rect">
            <a:avLst/>
          </a:prstGeom>
          <a:noFill/>
          <a:ln w="9525">
            <a:noFill/>
            <a:miter lim="800000"/>
            <a:headEnd/>
            <a:tailEnd/>
          </a:ln>
        </p:spPr>
        <p:txBody>
          <a:bodyPr wrap="square">
            <a:spAutoFit/>
          </a:bodyPr>
          <a:lstStyle/>
          <a:p>
            <a:pPr>
              <a:spcBef>
                <a:spcPct val="50000"/>
              </a:spcBef>
            </a:pPr>
            <a:r>
              <a:rPr lang="en-US" altLang="vi-VN" sz="3200" b="1" dirty="0" err="1">
                <a:solidFill>
                  <a:srgbClr val="663300"/>
                </a:solidFill>
                <a:latin typeface="Times New Roman" pitchFamily="18" charset="0"/>
                <a:cs typeface="Times New Roman" pitchFamily="18" charset="0"/>
              </a:rPr>
              <a:t>Nhà</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vật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lí</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học</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người</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Đức</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G.S.Ôm</a:t>
            </a:r>
            <a:r>
              <a:rPr lang="en-US" altLang="vi-VN" sz="3200" b="1" dirty="0">
                <a:solidFill>
                  <a:srgbClr val="663300"/>
                </a:solidFill>
                <a:latin typeface="Times New Roman" pitchFamily="18" charset="0"/>
                <a:cs typeface="Times New Roman" pitchFamily="18" charset="0"/>
              </a:rPr>
              <a:t> (Georg Simon Ohm, 1789 – 1854) </a:t>
            </a:r>
            <a:r>
              <a:rPr lang="en-US" altLang="vi-VN" sz="3200" b="1" dirty="0" err="1">
                <a:solidFill>
                  <a:srgbClr val="663300"/>
                </a:solidFill>
                <a:latin typeface="Times New Roman" pitchFamily="18" charset="0"/>
                <a:cs typeface="Times New Roman" pitchFamily="18" charset="0"/>
              </a:rPr>
              <a:t>bằng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những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dụng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cụ</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rất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thô</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sơ</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chưa</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có</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ampe</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kế</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vôn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kế</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đã</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nghiên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cứu</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và</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công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bố</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định</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luật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trên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vào</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năm</a:t>
            </a:r>
            <a:r>
              <a:rPr lang="en-US" altLang="vi-VN" sz="3200" b="1" dirty="0">
                <a:solidFill>
                  <a:srgbClr val="663300"/>
                </a:solidFill>
                <a:latin typeface="Times New Roman" pitchFamily="18" charset="0"/>
                <a:cs typeface="Times New Roman" pitchFamily="18" charset="0"/>
              </a:rPr>
              <a:t> 1827, </a:t>
            </a:r>
            <a:r>
              <a:rPr lang="en-US" altLang="vi-VN" sz="3200" b="1" dirty="0" err="1">
                <a:solidFill>
                  <a:srgbClr val="663300"/>
                </a:solidFill>
                <a:latin typeface="Times New Roman" pitchFamily="18" charset="0"/>
                <a:cs typeface="Times New Roman" pitchFamily="18" charset="0"/>
              </a:rPr>
              <a:t>mãi</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đến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năm</a:t>
            </a:r>
            <a:r>
              <a:rPr lang="en-US" altLang="vi-VN" sz="3200" b="1" dirty="0">
                <a:solidFill>
                  <a:srgbClr val="663300"/>
                </a:solidFill>
                <a:latin typeface="Times New Roman" pitchFamily="18" charset="0"/>
                <a:cs typeface="Times New Roman" pitchFamily="18" charset="0"/>
              </a:rPr>
              <a:t> 1876 (49 </a:t>
            </a:r>
            <a:r>
              <a:rPr lang="en-US" altLang="vi-VN" sz="3200" b="1" dirty="0" err="1">
                <a:solidFill>
                  <a:srgbClr val="663300"/>
                </a:solidFill>
                <a:latin typeface="Times New Roman" pitchFamily="18" charset="0"/>
                <a:cs typeface="Times New Roman" pitchFamily="18" charset="0"/>
              </a:rPr>
              <a:t>năm</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sau</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khi</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công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bố</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Viện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hàn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lâm</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khoa</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học</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Anh</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mới</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kiểm</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nghiệm</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và</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công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nhận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tính</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đúng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đắn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của</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định</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luật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Người</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ta</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đã</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lấy</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tên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của</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ông</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đặt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tên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cho</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định</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luật</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và</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đơn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vị</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điện</a:t>
            </a:r>
            <a:r>
              <a:rPr lang="en-US" altLang="vi-VN" sz="3200" b="1" dirty="0">
                <a:solidFill>
                  <a:srgbClr val="663300"/>
                </a:solidFill>
                <a:latin typeface="Times New Roman" pitchFamily="18" charset="0"/>
                <a:cs typeface="Times New Roman" pitchFamily="18" charset="0"/>
              </a:rPr>
              <a:t> </a:t>
            </a:r>
            <a:r>
              <a:rPr lang="en-US" altLang="vi-VN" sz="3200" b="1" dirty="0" err="1">
                <a:solidFill>
                  <a:srgbClr val="663300"/>
                </a:solidFill>
                <a:latin typeface="Times New Roman" pitchFamily="18" charset="0"/>
                <a:cs typeface="Times New Roman" pitchFamily="18" charset="0"/>
              </a:rPr>
              <a:t>trở</a:t>
            </a:r>
            <a:r>
              <a:rPr lang="en-US" altLang="vi-VN" sz="3200" b="1" dirty="0">
                <a:solidFill>
                  <a:srgbClr val="663300"/>
                </a:solidFill>
                <a:latin typeface="Times New Roman" pitchFamily="18" charset="0"/>
                <a:cs typeface="Times New Roman"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Corporate Presentation with Curves PowerPoint templa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6"/>
          <p:cNvSpPr>
            <a:spLocks noGrp="1" noChangeArrowheads="1"/>
          </p:cNvSpPr>
          <p:nvPr>
            <p:ph type="title"/>
          </p:nvPr>
        </p:nvSpPr>
        <p:spPr>
          <a:xfrm>
            <a:off x="228600" y="228601"/>
            <a:ext cx="3581400" cy="457200"/>
          </a:xfrm>
        </p:spPr>
        <p:txBody>
          <a:bodyPr rtlCol="0">
            <a:noAutofit/>
          </a:bodyPr>
          <a:lstStyle/>
          <a:p>
            <a:pPr algn="l" eaLnBrk="1" fontAlgn="auto" hangingPunct="1">
              <a:spcAft>
                <a:spcPts val="0"/>
              </a:spcAft>
              <a:defRPr/>
            </a:pPr>
            <a:r>
              <a:rPr lang="en-US" sz="3600" b="1" dirty="0">
                <a:latin typeface="Times New Roman" pitchFamily="18" charset="0"/>
                <a:cs typeface="Times New Roman" pitchFamily="18" charset="0"/>
              </a:rPr>
              <a:t>III/ VẬN DỤNG</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txBox="1">
            <a:spLocks noChangeArrowheads="1"/>
          </p:cNvSpPr>
          <p:nvPr/>
        </p:nvSpPr>
        <p:spPr>
          <a:xfrm>
            <a:off x="0" y="685800"/>
            <a:ext cx="9144000" cy="23622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vi-VN" altLang="vi-VN" sz="3200" b="0" i="0" u="none" strike="noStrike" kern="1200" cap="none" spc="0" normalizeH="0" baseline="0" noProof="0" dirty="0">
                <a:ln>
                  <a:noFill/>
                </a:ln>
                <a:solidFill>
                  <a:schemeClr val="tx1"/>
                </a:solidFill>
                <a:effectLst/>
                <a:uLnTx/>
                <a:uFillTx/>
                <a:latin typeface="+mn-lt"/>
                <a:ea typeface="+mn-ea"/>
                <a:cs typeface="+mn-cs"/>
              </a:rPr>
              <a:t> </a:t>
            </a:r>
            <a:r>
              <a:rPr kumimoji="0" lang="vi-VN" altLang="vi-VN" sz="3900" b="0" i="0" u="sng" strike="noStrike" kern="1200" cap="none" spc="0" normalizeH="0" baseline="0" noProof="0" dirty="0">
                <a:ln>
                  <a:noFill/>
                </a:ln>
                <a:solidFill>
                  <a:schemeClr val="tx1"/>
                </a:solidFill>
                <a:effectLst/>
                <a:uLnTx/>
                <a:uFillTx/>
                <a:latin typeface="+mj-lt"/>
                <a:ea typeface="+mn-ea"/>
                <a:cs typeface="+mn-cs"/>
              </a:rPr>
              <a:t>C3</a:t>
            </a:r>
            <a:r>
              <a:rPr kumimoji="0" lang="vi-VN" altLang="vi-VN" sz="3900" b="0" i="0" u="none" strike="noStrike" kern="1200" cap="none" spc="0" normalizeH="0" baseline="0" noProof="0" dirty="0">
                <a:ln>
                  <a:noFill/>
                </a:ln>
                <a:solidFill>
                  <a:schemeClr val="tx1"/>
                </a:solidFill>
                <a:effectLst/>
                <a:uLnTx/>
                <a:uFillTx/>
                <a:latin typeface="+mj-lt"/>
                <a:ea typeface="+mn-ea"/>
                <a:cs typeface="+mn-cs"/>
              </a:rPr>
              <a:t>: Một bóng đèn lúc thắp sáng có điện trở 12</a:t>
            </a:r>
            <a:r>
              <a:rPr kumimoji="0" lang="el-GR" altLang="vi-VN" sz="3900" b="0" i="0" u="none" strike="noStrike" kern="1200" cap="none" spc="0" normalizeH="0" baseline="0" noProof="0" dirty="0">
                <a:ln>
                  <a:noFill/>
                </a:ln>
                <a:solidFill>
                  <a:schemeClr val="tx1"/>
                </a:solidFill>
                <a:effectLst/>
                <a:uLnTx/>
                <a:uFillTx/>
                <a:latin typeface="+mj-lt"/>
                <a:ea typeface="+mn-ea"/>
                <a:cs typeface="+mn-cs"/>
              </a:rPr>
              <a:t>Ω</a:t>
            </a:r>
            <a:r>
              <a:rPr kumimoji="0" lang="vi-VN" altLang="vi-VN" sz="3900" b="0" i="0" u="none" strike="noStrike" kern="1200" cap="none" spc="0" normalizeH="0" baseline="0" noProof="0" dirty="0">
                <a:ln>
                  <a:noFill/>
                </a:ln>
                <a:solidFill>
                  <a:schemeClr val="tx1"/>
                </a:solidFill>
                <a:effectLst/>
                <a:uLnTx/>
                <a:uFillTx/>
                <a:latin typeface="+mj-lt"/>
                <a:ea typeface="+mn-ea"/>
                <a:cs typeface="+mn-cs"/>
              </a:rPr>
              <a:t> cường độ dòng điện chạy qua dây tóc bóng đèn là 0,5 A. Tính hiệu điện thế giữa hai đầu dây tóc bóng đèn khi đó.</a:t>
            </a:r>
            <a:endParaRPr kumimoji="0" lang="en-US" altLang="vi-VN" sz="39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Hộp_Văn_Bản 13"/>
          <p:cNvSpPr txBox="1">
            <a:spLocks noChangeArrowheads="1"/>
          </p:cNvSpPr>
          <p:nvPr/>
        </p:nvSpPr>
        <p:spPr bwMode="auto">
          <a:xfrm>
            <a:off x="762000" y="2895600"/>
            <a:ext cx="1236663" cy="461962"/>
          </a:xfrm>
          <a:prstGeom prst="rect">
            <a:avLst/>
          </a:prstGeom>
          <a:noFill/>
          <a:ln w="9525">
            <a:noFill/>
            <a:miter lim="800000"/>
            <a:headEnd/>
            <a:tailEnd/>
          </a:ln>
        </p:spPr>
        <p:txBody>
          <a:bodyPr wrap="none">
            <a:spAutoFit/>
          </a:bodyPr>
          <a:lstStyle/>
          <a:p>
            <a:r>
              <a:rPr lang="en-US" altLang="vi-VN" sz="2400" b="1" u="sng" dirty="0" err="1">
                <a:solidFill>
                  <a:srgbClr val="006600"/>
                </a:solidFill>
                <a:latin typeface="Times New Roman" pitchFamily="18" charset="0"/>
                <a:cs typeface="Times New Roman" pitchFamily="18" charset="0"/>
              </a:rPr>
              <a:t>Tóm</a:t>
            </a:r>
            <a:r>
              <a:rPr lang="en-US" altLang="vi-VN" sz="2400" b="1" u="sng" dirty="0">
                <a:solidFill>
                  <a:srgbClr val="006600"/>
                </a:solidFill>
                <a:latin typeface="Times New Roman" pitchFamily="18" charset="0"/>
                <a:cs typeface="Times New Roman" pitchFamily="18" charset="0"/>
              </a:rPr>
              <a:t> </a:t>
            </a:r>
            <a:r>
              <a:rPr lang="en-US" altLang="vi-VN" sz="2400" b="1" u="sng" dirty="0" err="1">
                <a:solidFill>
                  <a:srgbClr val="006600"/>
                </a:solidFill>
                <a:latin typeface="Times New Roman" pitchFamily="18" charset="0"/>
                <a:cs typeface="Times New Roman" pitchFamily="18" charset="0"/>
              </a:rPr>
              <a:t>tắt</a:t>
            </a:r>
            <a:endParaRPr lang="vi-VN" altLang="vi-VN" sz="2400" b="1" u="sng" dirty="0">
              <a:solidFill>
                <a:srgbClr val="0066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228600" y="3429000"/>
            <a:ext cx="1773237" cy="1570037"/>
          </a:xfrm>
          <a:prstGeom prst="rect">
            <a:avLst/>
          </a:prstGeom>
          <a:noFill/>
          <a:ln w="9525">
            <a:noFill/>
            <a:miter lim="800000"/>
            <a:headEnd/>
            <a:tailEnd/>
          </a:ln>
          <a:effectLst/>
        </p:spPr>
        <p:txBody>
          <a:bodyPr>
            <a:spAutoFit/>
          </a:bodyPr>
          <a:lstStyle/>
          <a:p>
            <a:pPr>
              <a:spcBef>
                <a:spcPct val="50000"/>
              </a:spcBef>
            </a:pPr>
            <a:r>
              <a:rPr lang="en-US" altLang="vi-VN" sz="2400" b="1" dirty="0">
                <a:solidFill>
                  <a:srgbClr val="000066"/>
                </a:solidFill>
                <a:latin typeface="Times New Roman" pitchFamily="18" charset="0"/>
                <a:cs typeface="Times New Roman" pitchFamily="18" charset="0"/>
              </a:rPr>
              <a:t>R = 12</a:t>
            </a:r>
            <a:r>
              <a:rPr lang="el-GR" altLang="vi-VN" sz="2400" b="1" dirty="0">
                <a:solidFill>
                  <a:srgbClr val="000066"/>
                </a:solidFill>
                <a:latin typeface="Times New Roman" pitchFamily="18" charset="0"/>
                <a:cs typeface="Times New Roman" pitchFamily="18" charset="0"/>
              </a:rPr>
              <a:t>Ώ</a:t>
            </a:r>
            <a:endParaRPr lang="en-US" altLang="vi-VN" sz="2400" b="1" dirty="0">
              <a:solidFill>
                <a:srgbClr val="000066"/>
              </a:solidFill>
              <a:latin typeface="Times New Roman" pitchFamily="18" charset="0"/>
              <a:cs typeface="Times New Roman" pitchFamily="18" charset="0"/>
            </a:endParaRPr>
          </a:p>
          <a:p>
            <a:pPr>
              <a:spcBef>
                <a:spcPct val="50000"/>
              </a:spcBef>
            </a:pPr>
            <a:r>
              <a:rPr lang="en-US" altLang="vi-VN" sz="2400" b="1" dirty="0">
                <a:solidFill>
                  <a:srgbClr val="000066"/>
                </a:solidFill>
                <a:latin typeface="Times New Roman" pitchFamily="18" charset="0"/>
                <a:cs typeface="Times New Roman" pitchFamily="18" charset="0"/>
              </a:rPr>
              <a:t>I = 0,5A</a:t>
            </a:r>
          </a:p>
          <a:p>
            <a:pPr>
              <a:spcBef>
                <a:spcPct val="50000"/>
              </a:spcBef>
            </a:pPr>
            <a:r>
              <a:rPr lang="en-US" altLang="vi-VN" sz="2400" b="1" dirty="0">
                <a:solidFill>
                  <a:srgbClr val="000066"/>
                </a:solidFill>
                <a:latin typeface="Times New Roman" pitchFamily="18" charset="0"/>
                <a:cs typeface="Times New Roman" pitchFamily="18" charset="0"/>
              </a:rPr>
              <a:t>U = ?</a:t>
            </a:r>
            <a:endParaRPr lang="el-GR" altLang="vi-VN" sz="2400" b="1" dirty="0">
              <a:solidFill>
                <a:srgbClr val="000066"/>
              </a:solidFill>
              <a:latin typeface="Times New Roman" pitchFamily="18" charset="0"/>
              <a:cs typeface="Times New Roman" pitchFamily="18" charset="0"/>
            </a:endParaRPr>
          </a:p>
        </p:txBody>
      </p:sp>
      <p:sp>
        <p:nvSpPr>
          <p:cNvPr id="7" name="Hộp_Văn_Bản 14"/>
          <p:cNvSpPr txBox="1">
            <a:spLocks noChangeArrowheads="1"/>
          </p:cNvSpPr>
          <p:nvPr/>
        </p:nvSpPr>
        <p:spPr bwMode="auto">
          <a:xfrm>
            <a:off x="6019800" y="2971800"/>
            <a:ext cx="765175" cy="460375"/>
          </a:xfrm>
          <a:prstGeom prst="rect">
            <a:avLst/>
          </a:prstGeom>
          <a:noFill/>
          <a:ln w="9525">
            <a:noFill/>
            <a:miter lim="800000"/>
            <a:headEnd/>
            <a:tailEnd/>
          </a:ln>
        </p:spPr>
        <p:txBody>
          <a:bodyPr wrap="none">
            <a:spAutoFit/>
          </a:bodyPr>
          <a:lstStyle/>
          <a:p>
            <a:r>
              <a:rPr lang="en-US" altLang="vi-VN" sz="2400" b="1" u="sng" dirty="0" err="1">
                <a:solidFill>
                  <a:srgbClr val="006600"/>
                </a:solidFill>
                <a:latin typeface="Times New Roman" pitchFamily="18" charset="0"/>
                <a:cs typeface="Times New Roman" pitchFamily="18" charset="0"/>
              </a:rPr>
              <a:t>Giải</a:t>
            </a:r>
            <a:endParaRPr lang="vi-VN" altLang="vi-VN" sz="2400" b="1" u="sng" dirty="0">
              <a:solidFill>
                <a:srgbClr val="006600"/>
              </a:solidFill>
              <a:latin typeface="Times New Roman" pitchFamily="18" charset="0"/>
              <a:cs typeface="Times New Roman" pitchFamily="18" charset="0"/>
            </a:endParaRPr>
          </a:p>
        </p:txBody>
      </p:sp>
      <p:sp>
        <p:nvSpPr>
          <p:cNvPr id="8" name="Hộp_Văn_Bản 11"/>
          <p:cNvSpPr txBox="1">
            <a:spLocks noChangeArrowheads="1"/>
          </p:cNvSpPr>
          <p:nvPr/>
        </p:nvSpPr>
        <p:spPr bwMode="auto">
          <a:xfrm>
            <a:off x="4267200" y="3429000"/>
            <a:ext cx="3655168" cy="584775"/>
          </a:xfrm>
          <a:prstGeom prst="rect">
            <a:avLst/>
          </a:prstGeom>
          <a:noFill/>
          <a:ln w="9525">
            <a:noFill/>
            <a:miter lim="800000"/>
            <a:headEnd/>
            <a:tailEnd/>
          </a:ln>
        </p:spPr>
        <p:txBody>
          <a:bodyPr wrap="none">
            <a:spAutoFit/>
          </a:bodyPr>
          <a:lstStyle/>
          <a:p>
            <a:r>
              <a:rPr lang="vi-VN" altLang="vi-VN" sz="3200" b="1" dirty="0">
                <a:solidFill>
                  <a:srgbClr val="000099"/>
                </a:solidFill>
                <a:latin typeface="Times New Roman" pitchFamily="18" charset="0"/>
                <a:cs typeface="Times New Roman" pitchFamily="18" charset="0"/>
              </a:rPr>
              <a:t>Áp dụng công thức:</a:t>
            </a:r>
          </a:p>
        </p:txBody>
      </p:sp>
      <p:graphicFrame>
        <p:nvGraphicFramePr>
          <p:cNvPr id="11" name="Đối tượng 10"/>
          <p:cNvGraphicFramePr>
            <a:graphicFrameLocks noChangeAspect="1"/>
          </p:cNvGraphicFramePr>
          <p:nvPr/>
        </p:nvGraphicFramePr>
        <p:xfrm>
          <a:off x="3581400" y="3962400"/>
          <a:ext cx="4102100" cy="939800"/>
        </p:xfrm>
        <a:graphic>
          <a:graphicData uri="http://schemas.openxmlformats.org/presentationml/2006/ole">
            <mc:AlternateContent xmlns:mc="http://schemas.openxmlformats.org/markup-compatibility/2006">
              <mc:Choice xmlns:v="urn:schemas-microsoft-com:vml" Requires="v">
                <p:oleObj spid="_x0000_s6146" name="Equation" r:id="rId3" imgW="1117115" imgH="393529" progId="">
                  <p:embed/>
                </p:oleObj>
              </mc:Choice>
              <mc:Fallback>
                <p:oleObj name="Equation" r:id="rId3" imgW="1117115" imgH="393529" progId="">
                  <p:embed/>
                  <p:pic>
                    <p:nvPicPr>
                      <p:cNvPr id="0" name="Đối tượng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962400"/>
                        <a:ext cx="41021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Hộp_Văn_Bản 12"/>
          <p:cNvSpPr txBox="1">
            <a:spLocks noChangeArrowheads="1"/>
          </p:cNvSpPr>
          <p:nvPr/>
        </p:nvSpPr>
        <p:spPr bwMode="auto">
          <a:xfrm>
            <a:off x="2362200" y="4876800"/>
            <a:ext cx="6405562" cy="584775"/>
          </a:xfrm>
          <a:prstGeom prst="rect">
            <a:avLst/>
          </a:prstGeom>
          <a:noFill/>
          <a:ln w="9525">
            <a:noFill/>
            <a:miter lim="800000"/>
            <a:headEnd/>
            <a:tailEnd/>
          </a:ln>
        </p:spPr>
        <p:txBody>
          <a:bodyPr wrap="square">
            <a:spAutoFit/>
          </a:bodyPr>
          <a:lstStyle/>
          <a:p>
            <a:r>
              <a:rPr lang="vi-VN" altLang="vi-VN" sz="3200" b="1" dirty="0">
                <a:solidFill>
                  <a:srgbClr val="003300"/>
                </a:solidFill>
                <a:latin typeface="Times New Roman" pitchFamily="18" charset="0"/>
                <a:cs typeface="Times New Roman" pitchFamily="18" charset="0"/>
              </a:rPr>
              <a:t>Ta có:  U = </a:t>
            </a:r>
            <a:r>
              <a:rPr lang="en-US" altLang="vi-VN" sz="3200" b="1" dirty="0">
                <a:solidFill>
                  <a:srgbClr val="003300"/>
                </a:solidFill>
                <a:latin typeface="Times New Roman" pitchFamily="18" charset="0"/>
                <a:cs typeface="Times New Roman" pitchFamily="18" charset="0"/>
              </a:rPr>
              <a:t>I.R = 12.0,5 = 6(V)</a:t>
            </a:r>
          </a:p>
        </p:txBody>
      </p:sp>
      <p:sp>
        <p:nvSpPr>
          <p:cNvPr id="12" name="Text Box 7"/>
          <p:cNvSpPr txBox="1">
            <a:spLocks noChangeArrowheads="1"/>
          </p:cNvSpPr>
          <p:nvPr/>
        </p:nvSpPr>
        <p:spPr bwMode="auto">
          <a:xfrm>
            <a:off x="2286000" y="5562600"/>
            <a:ext cx="6624638" cy="1077218"/>
          </a:xfrm>
          <a:prstGeom prst="rect">
            <a:avLst/>
          </a:prstGeom>
          <a:noFill/>
          <a:ln w="57150" cmpd="thinThick">
            <a:noFill/>
            <a:miter lim="800000"/>
            <a:headEnd/>
            <a:tailEnd/>
          </a:ln>
          <a:effectLst/>
        </p:spPr>
        <p:txBody>
          <a:bodyPr>
            <a:spAutoFit/>
          </a:bodyPr>
          <a:lstStyle/>
          <a:p>
            <a:pPr>
              <a:spcBef>
                <a:spcPct val="50000"/>
              </a:spcBef>
            </a:pPr>
            <a:r>
              <a:rPr lang="en-US" altLang="vi-VN" sz="3200" b="1" noProof="1">
                <a:solidFill>
                  <a:srgbClr val="000099"/>
                </a:solidFill>
                <a:latin typeface="Times New Roman" pitchFamily="18" charset="0"/>
                <a:cs typeface="Times New Roman" pitchFamily="18" charset="0"/>
              </a:rPr>
              <a:t>Vậy: Hiệu </a:t>
            </a:r>
            <a:r>
              <a:rPr lang="vi-VN" altLang="vi-VN" sz="3200" b="1" noProof="1">
                <a:solidFill>
                  <a:srgbClr val="000099"/>
                </a:solidFill>
                <a:latin typeface="Times New Roman" pitchFamily="18" charset="0"/>
                <a:cs typeface="Times New Roman" pitchFamily="18" charset="0"/>
              </a:rPr>
              <a:t>điện thế giữa hai đầu dây tóc bóng đèn là 6V.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Horizontal)">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p:bldP spid="7"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werPoint Presentation PPT Templates | Free Powerpoint Templates |  Powerpoint, Powerpoint presentation, Background powerpoint"/>
          <p:cNvPicPr>
            <a:picLocks noChangeAspect="1" noChangeArrowheads="1"/>
          </p:cNvPicPr>
          <p:nvPr/>
        </p:nvPicPr>
        <p:blipFill>
          <a:blip r:embed="rId2"/>
          <a:srcRect/>
          <a:stretch>
            <a:fillRect/>
          </a:stretch>
        </p:blipFill>
        <p:spPr bwMode="auto">
          <a:xfrm>
            <a:off x="0" y="30477"/>
            <a:ext cx="9144000" cy="6827523"/>
          </a:xfrm>
          <a:prstGeom prst="rect">
            <a:avLst/>
          </a:prstGeom>
          <a:noFill/>
        </p:spPr>
      </p:pic>
      <p:sp>
        <p:nvSpPr>
          <p:cNvPr id="3" name="Rectangle 2"/>
          <p:cNvSpPr/>
          <p:nvPr/>
        </p:nvSpPr>
        <p:spPr>
          <a:xfrm>
            <a:off x="0" y="0"/>
            <a:ext cx="9144000" cy="2308324"/>
          </a:xfrm>
          <a:prstGeom prst="rect">
            <a:avLst/>
          </a:prstGeom>
        </p:spPr>
        <p:txBody>
          <a:bodyPr wrap="square">
            <a:spAutoFit/>
          </a:bodyPr>
          <a:lstStyle/>
          <a:p>
            <a:r>
              <a:rPr lang="vi-VN" sz="3600" u="sng" dirty="0">
                <a:latin typeface="Times New Roman" panose="02020603050405020304" pitchFamily="18" charset="0"/>
                <a:cs typeface="Times New Roman" panose="02020603050405020304" pitchFamily="18" charset="0"/>
              </a:rPr>
              <a:t>C4</a:t>
            </a:r>
            <a:r>
              <a:rPr lang="vi-VN" sz="3600" dirty="0">
                <a:latin typeface="Times New Roman" panose="02020603050405020304" pitchFamily="18" charset="0"/>
                <a:cs typeface="Times New Roman" panose="02020603050405020304" pitchFamily="18" charset="0"/>
              </a:rPr>
              <a:t>: Đặt  cùng một hiệu điện thế vào hai đầu các dây dẫn có điện trở  R</a:t>
            </a:r>
            <a:r>
              <a:rPr lang="vi-VN" sz="3600" baseline="-25000" dirty="0">
                <a:latin typeface="Times New Roman" panose="02020603050405020304" pitchFamily="18" charset="0"/>
                <a:cs typeface="Times New Roman" panose="02020603050405020304" pitchFamily="18" charset="0"/>
              </a:rPr>
              <a:t>1</a:t>
            </a:r>
            <a:r>
              <a:rPr lang="vi-VN" sz="3600" dirty="0">
                <a:latin typeface="Times New Roman" panose="02020603050405020304" pitchFamily="18" charset="0"/>
                <a:cs typeface="Times New Roman" panose="02020603050405020304" pitchFamily="18" charset="0"/>
              </a:rPr>
              <a:t> và R</a:t>
            </a:r>
            <a:r>
              <a:rPr lang="vi-VN" sz="3600" baseline="-25000" dirty="0">
                <a:latin typeface="Times New Roman" panose="02020603050405020304" pitchFamily="18" charset="0"/>
                <a:cs typeface="Times New Roman" panose="02020603050405020304" pitchFamily="18" charset="0"/>
              </a:rPr>
              <a:t>2</a:t>
            </a:r>
            <a:r>
              <a:rPr lang="vi-VN" sz="3600" dirty="0">
                <a:latin typeface="Times New Roman" panose="02020603050405020304" pitchFamily="18" charset="0"/>
                <a:cs typeface="Times New Roman" panose="02020603050405020304" pitchFamily="18" charset="0"/>
              </a:rPr>
              <a:t> =3R</a:t>
            </a:r>
            <a:r>
              <a:rPr lang="vi-VN" sz="3600" baseline="-25000" dirty="0">
                <a:latin typeface="Times New Roman" panose="02020603050405020304" pitchFamily="18" charset="0"/>
                <a:cs typeface="Times New Roman" panose="02020603050405020304" pitchFamily="18" charset="0"/>
              </a:rPr>
              <a:t>1</a:t>
            </a:r>
            <a:r>
              <a:rPr lang="vi-VN" sz="3600" dirty="0">
                <a:latin typeface="Times New Roman" panose="02020603050405020304" pitchFamily="18" charset="0"/>
                <a:cs typeface="Times New Roman" panose="02020603050405020304" pitchFamily="18" charset="0"/>
              </a:rPr>
              <a:t>. Dòng điện chạy qua dây dẫn nào có cường độ lớn hơn và lớn hơn bao nhiêu lần?</a:t>
            </a:r>
            <a:endParaRPr lang="en-US" sz="3600" dirty="0"/>
          </a:p>
        </p:txBody>
      </p:sp>
      <p:sp>
        <p:nvSpPr>
          <p:cNvPr id="4" name="Hộp_Văn_Bản 13"/>
          <p:cNvSpPr txBox="1">
            <a:spLocks noChangeArrowheads="1"/>
          </p:cNvSpPr>
          <p:nvPr/>
        </p:nvSpPr>
        <p:spPr bwMode="auto">
          <a:xfrm>
            <a:off x="914400" y="2286000"/>
            <a:ext cx="1236663" cy="461962"/>
          </a:xfrm>
          <a:prstGeom prst="rect">
            <a:avLst/>
          </a:prstGeom>
          <a:noFill/>
          <a:ln w="9525">
            <a:noFill/>
            <a:miter lim="800000"/>
            <a:headEnd/>
            <a:tailEnd/>
          </a:ln>
        </p:spPr>
        <p:txBody>
          <a:bodyPr wrap="none">
            <a:spAutoFit/>
          </a:bodyPr>
          <a:lstStyle/>
          <a:p>
            <a:r>
              <a:rPr lang="en-US" altLang="vi-VN" sz="2400" b="1" u="sng" dirty="0" err="1">
                <a:solidFill>
                  <a:srgbClr val="006600"/>
                </a:solidFill>
                <a:latin typeface="Times New Roman" pitchFamily="18" charset="0"/>
                <a:cs typeface="Times New Roman" pitchFamily="18" charset="0"/>
              </a:rPr>
              <a:t>Tóm</a:t>
            </a:r>
            <a:r>
              <a:rPr lang="en-US" altLang="vi-VN" sz="2400" b="1" u="sng" dirty="0">
                <a:solidFill>
                  <a:srgbClr val="006600"/>
                </a:solidFill>
                <a:latin typeface="Times New Roman" pitchFamily="18" charset="0"/>
                <a:cs typeface="Times New Roman" pitchFamily="18" charset="0"/>
              </a:rPr>
              <a:t> </a:t>
            </a:r>
            <a:r>
              <a:rPr lang="en-US" altLang="vi-VN" sz="2400" b="1" u="sng" dirty="0" err="1">
                <a:solidFill>
                  <a:srgbClr val="006600"/>
                </a:solidFill>
                <a:latin typeface="Times New Roman" pitchFamily="18" charset="0"/>
                <a:cs typeface="Times New Roman" pitchFamily="18" charset="0"/>
              </a:rPr>
              <a:t>tắt</a:t>
            </a:r>
            <a:endParaRPr lang="vi-VN" altLang="vi-VN" sz="2400" b="1" u="sng" dirty="0">
              <a:solidFill>
                <a:srgbClr val="006600"/>
              </a:solidFill>
              <a:latin typeface="Times New Roman" pitchFamily="18" charset="0"/>
              <a:cs typeface="Times New Roman" pitchFamily="18" charset="0"/>
            </a:endParaRPr>
          </a:p>
        </p:txBody>
      </p:sp>
      <p:sp>
        <p:nvSpPr>
          <p:cNvPr id="5" name="Hộp_Văn_Bản 14"/>
          <p:cNvSpPr txBox="1">
            <a:spLocks noChangeArrowheads="1"/>
          </p:cNvSpPr>
          <p:nvPr/>
        </p:nvSpPr>
        <p:spPr bwMode="auto">
          <a:xfrm>
            <a:off x="5867400" y="2286000"/>
            <a:ext cx="765175" cy="460375"/>
          </a:xfrm>
          <a:prstGeom prst="rect">
            <a:avLst/>
          </a:prstGeom>
          <a:noFill/>
          <a:ln w="9525">
            <a:noFill/>
            <a:miter lim="800000"/>
            <a:headEnd/>
            <a:tailEnd/>
          </a:ln>
        </p:spPr>
        <p:txBody>
          <a:bodyPr wrap="none">
            <a:spAutoFit/>
          </a:bodyPr>
          <a:lstStyle/>
          <a:p>
            <a:r>
              <a:rPr lang="en-US" altLang="vi-VN" sz="2400" b="1" dirty="0" err="1">
                <a:solidFill>
                  <a:srgbClr val="006600"/>
                </a:solidFill>
                <a:latin typeface="Times New Roman" pitchFamily="18" charset="0"/>
                <a:cs typeface="Times New Roman" pitchFamily="18" charset="0"/>
              </a:rPr>
              <a:t>Giải</a:t>
            </a:r>
            <a:endParaRPr lang="vi-VN" altLang="vi-VN" sz="2400" b="1" dirty="0">
              <a:solidFill>
                <a:srgbClr val="006600"/>
              </a:solidFill>
              <a:latin typeface="Times New Roman" pitchFamily="18" charset="0"/>
              <a:cs typeface="Times New Roman" pitchFamily="18" charset="0"/>
            </a:endParaRPr>
          </a:p>
        </p:txBody>
      </p:sp>
      <p:sp>
        <p:nvSpPr>
          <p:cNvPr id="6" name="Text Box 10"/>
          <p:cNvSpPr txBox="1">
            <a:spLocks noChangeArrowheads="1"/>
          </p:cNvSpPr>
          <p:nvPr/>
        </p:nvSpPr>
        <p:spPr bwMode="auto">
          <a:xfrm>
            <a:off x="0" y="2971800"/>
            <a:ext cx="2543175" cy="1570038"/>
          </a:xfrm>
          <a:prstGeom prst="rect">
            <a:avLst/>
          </a:prstGeom>
          <a:noFill/>
          <a:ln w="9525">
            <a:noFill/>
            <a:miter lim="800000"/>
            <a:headEnd/>
            <a:tailEnd/>
          </a:ln>
          <a:effectLst/>
        </p:spPr>
        <p:txBody>
          <a:bodyPr>
            <a:spAutoFit/>
          </a:bodyPr>
          <a:lstStyle/>
          <a:p>
            <a:pPr>
              <a:spcBef>
                <a:spcPct val="50000"/>
              </a:spcBef>
            </a:pPr>
            <a:r>
              <a:rPr lang="en-US" altLang="vi-VN" sz="2400" b="1" dirty="0">
                <a:solidFill>
                  <a:srgbClr val="663300"/>
                </a:solidFill>
                <a:latin typeface="Times New Roman" pitchFamily="18" charset="0"/>
                <a:cs typeface="Times New Roman" pitchFamily="18" charset="0"/>
              </a:rPr>
              <a:t>U</a:t>
            </a:r>
            <a:r>
              <a:rPr lang="en-US" altLang="vi-VN" sz="2400" b="1" baseline="-25000" dirty="0">
                <a:solidFill>
                  <a:srgbClr val="663300"/>
                </a:solidFill>
                <a:latin typeface="Times New Roman" pitchFamily="18" charset="0"/>
                <a:cs typeface="Times New Roman" pitchFamily="18" charset="0"/>
              </a:rPr>
              <a:t>1</a:t>
            </a:r>
            <a:r>
              <a:rPr lang="en-US" altLang="vi-VN" sz="2400" b="1" dirty="0">
                <a:solidFill>
                  <a:srgbClr val="663300"/>
                </a:solidFill>
                <a:latin typeface="Times New Roman" pitchFamily="18" charset="0"/>
                <a:cs typeface="Times New Roman" pitchFamily="18" charset="0"/>
              </a:rPr>
              <a:t>= U</a:t>
            </a:r>
            <a:r>
              <a:rPr lang="en-US" altLang="vi-VN" sz="2400" b="1" baseline="-25000" dirty="0">
                <a:solidFill>
                  <a:srgbClr val="663300"/>
                </a:solidFill>
                <a:latin typeface="Times New Roman" pitchFamily="18" charset="0"/>
                <a:cs typeface="Times New Roman" pitchFamily="18" charset="0"/>
              </a:rPr>
              <a:t>2</a:t>
            </a:r>
            <a:r>
              <a:rPr lang="en-US" altLang="vi-VN" sz="2400" b="1" dirty="0">
                <a:solidFill>
                  <a:srgbClr val="663300"/>
                </a:solidFill>
                <a:latin typeface="Times New Roman" pitchFamily="18" charset="0"/>
                <a:cs typeface="Times New Roman" pitchFamily="18" charset="0"/>
              </a:rPr>
              <a:t>= U</a:t>
            </a:r>
          </a:p>
          <a:p>
            <a:pPr>
              <a:spcBef>
                <a:spcPct val="50000"/>
              </a:spcBef>
            </a:pPr>
            <a:r>
              <a:rPr lang="en-US" altLang="vi-VN" sz="2400" b="1" dirty="0">
                <a:solidFill>
                  <a:srgbClr val="663300"/>
                </a:solidFill>
                <a:latin typeface="Times New Roman" pitchFamily="18" charset="0"/>
                <a:cs typeface="Times New Roman" pitchFamily="18" charset="0"/>
              </a:rPr>
              <a:t>R</a:t>
            </a:r>
            <a:r>
              <a:rPr lang="en-US" altLang="vi-VN" sz="2400" b="1" baseline="-25000" dirty="0">
                <a:solidFill>
                  <a:srgbClr val="663300"/>
                </a:solidFill>
                <a:latin typeface="Times New Roman" pitchFamily="18" charset="0"/>
                <a:cs typeface="Times New Roman" pitchFamily="18" charset="0"/>
              </a:rPr>
              <a:t>2 </a:t>
            </a:r>
            <a:r>
              <a:rPr lang="en-US" altLang="vi-VN" sz="2400" b="1" dirty="0">
                <a:solidFill>
                  <a:srgbClr val="663300"/>
                </a:solidFill>
                <a:latin typeface="Times New Roman" pitchFamily="18" charset="0"/>
                <a:cs typeface="Times New Roman" pitchFamily="18" charset="0"/>
              </a:rPr>
              <a:t>= 3.R</a:t>
            </a:r>
            <a:r>
              <a:rPr lang="en-US" altLang="vi-VN" sz="2400" b="1" baseline="-25000" dirty="0">
                <a:solidFill>
                  <a:srgbClr val="663300"/>
                </a:solidFill>
                <a:latin typeface="Times New Roman" pitchFamily="18" charset="0"/>
                <a:cs typeface="Times New Roman" pitchFamily="18" charset="0"/>
              </a:rPr>
              <a:t>1</a:t>
            </a:r>
          </a:p>
          <a:p>
            <a:pPr>
              <a:spcBef>
                <a:spcPct val="50000"/>
              </a:spcBef>
            </a:pPr>
            <a:r>
              <a:rPr lang="en-US" altLang="vi-VN" sz="2400" b="1" dirty="0">
                <a:solidFill>
                  <a:srgbClr val="663300"/>
                </a:solidFill>
                <a:latin typeface="Times New Roman" pitchFamily="18" charset="0"/>
                <a:cs typeface="Times New Roman" pitchFamily="18" charset="0"/>
              </a:rPr>
              <a:t>So </a:t>
            </a:r>
            <a:r>
              <a:rPr lang="en-US" altLang="vi-VN" sz="2400" b="1" dirty="0" err="1">
                <a:solidFill>
                  <a:srgbClr val="663300"/>
                </a:solidFill>
                <a:latin typeface="Times New Roman" pitchFamily="18" charset="0"/>
                <a:cs typeface="Times New Roman" pitchFamily="18" charset="0"/>
              </a:rPr>
              <a:t>sánh</a:t>
            </a:r>
            <a:r>
              <a:rPr lang="en-US" altLang="vi-VN" sz="2400" b="1" dirty="0">
                <a:solidFill>
                  <a:srgbClr val="663300"/>
                </a:solidFill>
                <a:latin typeface="Times New Roman" pitchFamily="18" charset="0"/>
                <a:cs typeface="Times New Roman" pitchFamily="18" charset="0"/>
              </a:rPr>
              <a:t> I</a:t>
            </a:r>
            <a:r>
              <a:rPr lang="en-US" altLang="vi-VN" sz="2400" b="1" baseline="-25000" dirty="0">
                <a:solidFill>
                  <a:srgbClr val="663300"/>
                </a:solidFill>
                <a:latin typeface="Times New Roman" pitchFamily="18" charset="0"/>
                <a:cs typeface="Times New Roman" pitchFamily="18" charset="0"/>
              </a:rPr>
              <a:t>1 </a:t>
            </a:r>
            <a:r>
              <a:rPr lang="en-US" altLang="vi-VN" sz="2400" b="1" dirty="0" err="1">
                <a:solidFill>
                  <a:srgbClr val="663300"/>
                </a:solidFill>
                <a:latin typeface="Times New Roman" pitchFamily="18" charset="0"/>
                <a:cs typeface="Times New Roman" pitchFamily="18" charset="0"/>
              </a:rPr>
              <a:t>và</a:t>
            </a:r>
            <a:r>
              <a:rPr lang="en-US" altLang="vi-VN" sz="2400" b="1" dirty="0">
                <a:solidFill>
                  <a:srgbClr val="663300"/>
                </a:solidFill>
                <a:latin typeface="Times New Roman" pitchFamily="18" charset="0"/>
                <a:cs typeface="Times New Roman" pitchFamily="18" charset="0"/>
              </a:rPr>
              <a:t> I</a:t>
            </a:r>
            <a:r>
              <a:rPr lang="en-US" altLang="vi-VN" sz="2400" b="1" baseline="-25000" dirty="0">
                <a:solidFill>
                  <a:srgbClr val="663300"/>
                </a:solidFill>
                <a:latin typeface="Times New Roman" pitchFamily="18" charset="0"/>
                <a:cs typeface="Times New Roman" pitchFamily="18" charset="0"/>
              </a:rPr>
              <a:t>2</a:t>
            </a:r>
          </a:p>
        </p:txBody>
      </p:sp>
      <p:sp>
        <p:nvSpPr>
          <p:cNvPr id="7" name="Hộp_Văn_Bản 11"/>
          <p:cNvSpPr txBox="1">
            <a:spLocks noChangeArrowheads="1"/>
          </p:cNvSpPr>
          <p:nvPr/>
        </p:nvSpPr>
        <p:spPr bwMode="auto">
          <a:xfrm>
            <a:off x="3276600" y="2971800"/>
            <a:ext cx="2790825" cy="461963"/>
          </a:xfrm>
          <a:prstGeom prst="rect">
            <a:avLst/>
          </a:prstGeom>
          <a:noFill/>
          <a:ln w="9525">
            <a:noFill/>
            <a:miter lim="800000"/>
            <a:headEnd/>
            <a:tailEnd/>
          </a:ln>
        </p:spPr>
        <p:txBody>
          <a:bodyPr wrap="none">
            <a:spAutoFit/>
          </a:bodyPr>
          <a:lstStyle/>
          <a:p>
            <a:r>
              <a:rPr lang="vi-VN" altLang="vi-VN" sz="2400" b="1" dirty="0">
                <a:solidFill>
                  <a:srgbClr val="000099"/>
                </a:solidFill>
                <a:latin typeface="Times New Roman" pitchFamily="18" charset="0"/>
                <a:cs typeface="Times New Roman" pitchFamily="18" charset="0"/>
              </a:rPr>
              <a:t>Áp dụng công thức:</a:t>
            </a:r>
          </a:p>
        </p:txBody>
      </p:sp>
      <p:graphicFrame>
        <p:nvGraphicFramePr>
          <p:cNvPr id="11" name="Đối tượng 10"/>
          <p:cNvGraphicFramePr>
            <a:graphicFrameLocks noChangeAspect="1"/>
          </p:cNvGraphicFramePr>
          <p:nvPr/>
        </p:nvGraphicFramePr>
        <p:xfrm>
          <a:off x="2590800" y="3581400"/>
          <a:ext cx="6127750" cy="949325"/>
        </p:xfrm>
        <a:graphic>
          <a:graphicData uri="http://schemas.openxmlformats.org/presentationml/2006/ole">
            <mc:AlternateContent xmlns:mc="http://schemas.openxmlformats.org/markup-compatibility/2006">
              <mc:Choice xmlns:v="urn:schemas-microsoft-com:vml" Requires="v">
                <p:oleObj spid="_x0000_s7170" name="Equation" r:id="rId3" imgW="2019300" imgH="431800" progId="">
                  <p:embed/>
                </p:oleObj>
              </mc:Choice>
              <mc:Fallback>
                <p:oleObj name="Equation" r:id="rId3" imgW="2019300" imgH="431800" progId="">
                  <p:embed/>
                  <p:pic>
                    <p:nvPicPr>
                      <p:cNvPr id="0" name="Đối tượng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81400"/>
                        <a:ext cx="612775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Đối tượng 1"/>
          <p:cNvGraphicFramePr>
            <a:graphicFrameLocks noChangeAspect="1"/>
          </p:cNvGraphicFramePr>
          <p:nvPr/>
        </p:nvGraphicFramePr>
        <p:xfrm>
          <a:off x="2590800" y="4343400"/>
          <a:ext cx="3503612" cy="1712913"/>
        </p:xfrm>
        <a:graphic>
          <a:graphicData uri="http://schemas.openxmlformats.org/presentationml/2006/ole">
            <mc:AlternateContent xmlns:mc="http://schemas.openxmlformats.org/markup-compatibility/2006">
              <mc:Choice xmlns:v="urn:schemas-microsoft-com:vml" Requires="v">
                <p:oleObj spid="_x0000_s7171" name="Equation" r:id="rId5" imgW="1676400" imgH="838200" progId="">
                  <p:embed/>
                </p:oleObj>
              </mc:Choice>
              <mc:Fallback>
                <p:oleObj name="Equation" r:id="rId5" imgW="1676400" imgH="838200" progId="">
                  <p:embed/>
                  <p:pic>
                    <p:nvPicPr>
                      <p:cNvPr id="0" name="Đối tượng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343400"/>
                        <a:ext cx="3503612" cy="171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Đối tượng 2"/>
          <p:cNvGraphicFramePr>
            <a:graphicFrameLocks noChangeAspect="1"/>
          </p:cNvGraphicFramePr>
          <p:nvPr/>
        </p:nvGraphicFramePr>
        <p:xfrm>
          <a:off x="6400800" y="4876800"/>
          <a:ext cx="1717675" cy="542925"/>
        </p:xfrm>
        <a:graphic>
          <a:graphicData uri="http://schemas.openxmlformats.org/presentationml/2006/ole">
            <mc:AlternateContent xmlns:mc="http://schemas.openxmlformats.org/markup-compatibility/2006">
              <mc:Choice xmlns:v="urn:schemas-microsoft-com:vml" Requires="v">
                <p:oleObj spid="_x0000_s7172" name="Equation" r:id="rId7" imgW="723586" imgH="228501" progId="">
                  <p:embed/>
                </p:oleObj>
              </mc:Choice>
              <mc:Fallback>
                <p:oleObj name="Equation" r:id="rId7" imgW="723586" imgH="228501" progId="">
                  <p:embed/>
                  <p:pic>
                    <p:nvPicPr>
                      <p:cNvPr id="0" name="Đối tượng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876800"/>
                        <a:ext cx="17176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p:nvSpPr>
        <p:spPr bwMode="auto">
          <a:xfrm>
            <a:off x="3276600" y="6019800"/>
            <a:ext cx="4784725" cy="646331"/>
          </a:xfrm>
          <a:prstGeom prst="rect">
            <a:avLst/>
          </a:prstGeom>
          <a:noFill/>
          <a:ln w="57150" cmpd="thinThick">
            <a:noFill/>
            <a:miter lim="800000"/>
            <a:headEnd/>
            <a:tailEnd/>
          </a:ln>
          <a:effectLst/>
        </p:spPr>
        <p:txBody>
          <a:bodyPr>
            <a:spAutoFit/>
          </a:bodyPr>
          <a:lstStyle/>
          <a:p>
            <a:pPr>
              <a:spcBef>
                <a:spcPct val="50000"/>
              </a:spcBef>
            </a:pPr>
            <a:r>
              <a:rPr lang="en-US" altLang="vi-VN" sz="3600" b="1" noProof="1">
                <a:solidFill>
                  <a:srgbClr val="000099"/>
                </a:solidFill>
                <a:latin typeface="Times New Roman" pitchFamily="18" charset="0"/>
                <a:cs typeface="Times New Roman" pitchFamily="18" charset="0"/>
              </a:rPr>
              <a:t>Vậy: </a:t>
            </a:r>
            <a:r>
              <a:rPr lang="en-US" altLang="vi-VN" sz="3600" b="1" dirty="0">
                <a:solidFill>
                  <a:srgbClr val="000099"/>
                </a:solidFill>
                <a:latin typeface="Times New Roman" pitchFamily="18" charset="0"/>
                <a:cs typeface="Times New Roman" pitchFamily="18" charset="0"/>
              </a:rPr>
              <a:t>I</a:t>
            </a:r>
            <a:r>
              <a:rPr lang="en-US" altLang="vi-VN" sz="3600" b="1" baseline="-25000" dirty="0">
                <a:solidFill>
                  <a:srgbClr val="000099"/>
                </a:solidFill>
                <a:latin typeface="Times New Roman" pitchFamily="18" charset="0"/>
                <a:cs typeface="Times New Roman" pitchFamily="18" charset="0"/>
              </a:rPr>
              <a:t>1 </a:t>
            </a:r>
            <a:r>
              <a:rPr lang="en-US" altLang="vi-VN" sz="3600" b="1" dirty="0" err="1">
                <a:solidFill>
                  <a:srgbClr val="000099"/>
                </a:solidFill>
                <a:latin typeface="Times New Roman" pitchFamily="18" charset="0"/>
                <a:cs typeface="Times New Roman" pitchFamily="18" charset="0"/>
              </a:rPr>
              <a:t>gấp</a:t>
            </a:r>
            <a:r>
              <a:rPr lang="en-US" altLang="vi-VN" sz="3600" b="1" dirty="0">
                <a:solidFill>
                  <a:srgbClr val="000099"/>
                </a:solidFill>
                <a:latin typeface="Times New Roman" pitchFamily="18" charset="0"/>
                <a:cs typeface="Times New Roman" pitchFamily="18" charset="0"/>
              </a:rPr>
              <a:t> 3 </a:t>
            </a:r>
            <a:r>
              <a:rPr lang="en-US" altLang="vi-VN" sz="3600" b="1" dirty="0" err="1">
                <a:solidFill>
                  <a:srgbClr val="000099"/>
                </a:solidFill>
                <a:latin typeface="Times New Roman" pitchFamily="18" charset="0"/>
                <a:cs typeface="Times New Roman" pitchFamily="18" charset="0"/>
              </a:rPr>
              <a:t>lần</a:t>
            </a:r>
            <a:r>
              <a:rPr lang="en-US" altLang="vi-VN" sz="3600" b="1" dirty="0">
                <a:solidFill>
                  <a:srgbClr val="000099"/>
                </a:solidFill>
                <a:latin typeface="Times New Roman" pitchFamily="18" charset="0"/>
                <a:cs typeface="Times New Roman" pitchFamily="18" charset="0"/>
              </a:rPr>
              <a:t> I</a:t>
            </a:r>
            <a:r>
              <a:rPr lang="en-US" altLang="vi-VN" sz="3600" b="1" baseline="-25000" dirty="0">
                <a:solidFill>
                  <a:srgbClr val="000099"/>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p Hoa đơn Giản | Free Nude Porn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ộp_Văn_Bản 14"/>
          <p:cNvSpPr txBox="1">
            <a:spLocks noChangeArrowheads="1"/>
          </p:cNvSpPr>
          <p:nvPr/>
        </p:nvSpPr>
        <p:spPr bwMode="auto">
          <a:xfrm>
            <a:off x="2667000" y="0"/>
            <a:ext cx="3583032" cy="646331"/>
          </a:xfrm>
          <a:prstGeom prst="rect">
            <a:avLst/>
          </a:prstGeom>
          <a:noFill/>
          <a:ln w="9525">
            <a:noFill/>
            <a:miter lim="800000"/>
            <a:headEnd/>
            <a:tailEnd/>
          </a:ln>
        </p:spPr>
        <p:txBody>
          <a:bodyPr wrap="none">
            <a:spAutoFit/>
          </a:bodyPr>
          <a:lstStyle/>
          <a:p>
            <a:pPr algn="ctr"/>
            <a:r>
              <a:rPr lang="vi-VN" altLang="vi-VN" sz="3600" b="1" dirty="0">
                <a:solidFill>
                  <a:srgbClr val="006600"/>
                </a:solidFill>
                <a:latin typeface="Times New Roman" pitchFamily="18" charset="0"/>
                <a:cs typeface="Times New Roman" pitchFamily="18" charset="0"/>
              </a:rPr>
              <a:t>TRẮC NGHIỆM</a:t>
            </a:r>
          </a:p>
        </p:txBody>
      </p:sp>
      <p:sp>
        <p:nvSpPr>
          <p:cNvPr id="4" name="Rectangle 3"/>
          <p:cNvSpPr/>
          <p:nvPr/>
        </p:nvSpPr>
        <p:spPr>
          <a:xfrm>
            <a:off x="0" y="609600"/>
            <a:ext cx="9144000" cy="3416320"/>
          </a:xfrm>
          <a:prstGeom prst="rect">
            <a:avLst/>
          </a:prstGeom>
        </p:spPr>
        <p:txBody>
          <a:bodyPr wrap="square">
            <a:spAutoFit/>
          </a:bodyPr>
          <a:lstStyle/>
          <a:p>
            <a:r>
              <a:rPr lang="vi-VN" sz="3600" b="1" dirty="0">
                <a:latin typeface="+mj-lt"/>
              </a:rPr>
              <a:t>Câu 1:</a:t>
            </a:r>
            <a:r>
              <a:rPr lang="vi-VN" sz="3600" dirty="0">
                <a:latin typeface="+mj-lt"/>
              </a:rPr>
              <a:t> Lựa chọn từ thích hợp điền vào chỗ trống.</a:t>
            </a:r>
          </a:p>
          <a:p>
            <a:r>
              <a:rPr lang="vi-VN" sz="3600" dirty="0">
                <a:latin typeface="+mj-lt"/>
              </a:rPr>
              <a:t>…………. của dây dẫn càng nhỏ thì dây dẫn đó dẫn điện càng tốt.</a:t>
            </a:r>
          </a:p>
          <a:p>
            <a:r>
              <a:rPr lang="vi-VN" sz="3600" dirty="0">
                <a:latin typeface="+mj-lt"/>
              </a:rPr>
              <a:t>A. Điện trở                              B. Chiều dài</a:t>
            </a:r>
          </a:p>
          <a:p>
            <a:r>
              <a:rPr lang="vi-VN" sz="3600" dirty="0">
                <a:latin typeface="+mj-lt"/>
              </a:rPr>
              <a:t>C. Cường độ                            D. Hiệu điện thế</a:t>
            </a:r>
          </a:p>
        </p:txBody>
      </p:sp>
      <p:sp>
        <p:nvSpPr>
          <p:cNvPr id="5" name="Oval 4"/>
          <p:cNvSpPr/>
          <p:nvPr/>
        </p:nvSpPr>
        <p:spPr>
          <a:xfrm>
            <a:off x="152400" y="2819400"/>
            <a:ext cx="457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C00000"/>
                </a:solidFill>
                <a:latin typeface="+mj-lt"/>
              </a:rPr>
              <a:t>A</a:t>
            </a:r>
            <a:endParaRPr lang="en-US" sz="3200" dirty="0">
              <a:solidFill>
                <a:srgbClr val="C00000"/>
              </a:solidFill>
              <a:latin typeface="+mj-lt"/>
            </a:endParaRPr>
          </a:p>
        </p:txBody>
      </p:sp>
      <p:pic>
        <p:nvPicPr>
          <p:cNvPr id="19458"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28600" y="4724400"/>
            <a:ext cx="8915400" cy="1371600"/>
          </a:xfrm>
          <a:prstGeom prst="rect">
            <a:avLst/>
          </a:prstGeom>
          <a:noFill/>
        </p:spPr>
      </p:pic>
      <p:sp>
        <p:nvSpPr>
          <p:cNvPr id="8" name="Rectangle 7"/>
          <p:cNvSpPr/>
          <p:nvPr/>
        </p:nvSpPr>
        <p:spPr>
          <a:xfrm>
            <a:off x="0" y="4114800"/>
            <a:ext cx="8839200" cy="646331"/>
          </a:xfrm>
          <a:prstGeom prst="rect">
            <a:avLst/>
          </a:prstGeom>
        </p:spPr>
        <p:txBody>
          <a:bodyPr wrap="square">
            <a:spAutoFit/>
          </a:bodyPr>
          <a:lstStyle/>
          <a:p>
            <a:pPr lvl="0" fontAlgn="base">
              <a:spcBef>
                <a:spcPct val="0"/>
              </a:spcBef>
              <a:spcAft>
                <a:spcPct val="0"/>
              </a:spcAft>
            </a:pP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2</a:t>
            </a:r>
            <a:r>
              <a:rPr lang="en-US" sz="3600" b="1" dirty="0">
                <a:solidFill>
                  <a:srgbClr val="0000FF"/>
                </a:solidFill>
                <a:latin typeface="Times New Roman" pitchFamily="18" charset="0"/>
                <a:cs typeface="Times New Roman" pitchFamily="18" charset="0"/>
              </a:rPr>
              <a: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Biểu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thức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đúng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định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luật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Ôm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là</a:t>
            </a:r>
            <a:r>
              <a:rPr lang="en-US" sz="3600" dirty="0">
                <a:solidFill>
                  <a:srgbClr val="000000"/>
                </a:solidFill>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9" name="Oval 8"/>
          <p:cNvSpPr/>
          <p:nvPr/>
        </p:nvSpPr>
        <p:spPr>
          <a:xfrm>
            <a:off x="2590800" y="5029200"/>
            <a:ext cx="457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C00000"/>
                </a:solidFill>
                <a:latin typeface="+mj-lt"/>
              </a:rPr>
              <a:t>B</a:t>
            </a:r>
            <a:endParaRPr lang="en-US" sz="32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9458"/>
                                        </p:tgtEl>
                                        <p:attrNameLst>
                                          <p:attrName>style.visibility</p:attrName>
                                        </p:attrNameLst>
                                      </p:cBhvr>
                                      <p:to>
                                        <p:strVal val="visible"/>
                                      </p:to>
                                    </p:set>
                                    <p:animEffect transition="in" filter="wheel(4)">
                                      <p:cBhvr>
                                        <p:cTn id="31" dur="2000"/>
                                        <p:tgtEl>
                                          <p:spTgt spid="194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0 mẫu hình nền powerpoint chuyên nghiệp-Tin học Thái Bình - Thiết kế  website chuẩn SEO - Thiết kế phần mềm theo yêu cầ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4876800" y="2743201"/>
            <a:ext cx="13131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D. 6V</a:t>
            </a:r>
          </a:p>
        </p:txBody>
      </p:sp>
      <p:pic>
        <p:nvPicPr>
          <p:cNvPr id="18434"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713038" y="-282575"/>
            <a:ext cx="257175" cy="238125"/>
          </a:xfrm>
          <a:prstGeom prst="rect">
            <a:avLst/>
          </a:prstGeom>
          <a:noFill/>
        </p:spPr>
      </p:pic>
      <p:sp>
        <p:nvSpPr>
          <p:cNvPr id="5" name="Rectangle 4"/>
          <p:cNvSpPr/>
          <p:nvPr/>
        </p:nvSpPr>
        <p:spPr>
          <a:xfrm>
            <a:off x="0" y="0"/>
            <a:ext cx="9144000" cy="1754326"/>
          </a:xfrm>
          <a:prstGeom prst="rect">
            <a:avLst/>
          </a:prstGeom>
        </p:spPr>
        <p:txBody>
          <a:bodyPr wrap="square">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3</a:t>
            </a:r>
            <a:r>
              <a:rPr lang="en-US" sz="3600" b="1" dirty="0">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Một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dây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dẫn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trở</a:t>
            </a:r>
            <a:r>
              <a:rPr lang="en-US" sz="3600" dirty="0">
                <a:solidFill>
                  <a:srgbClr val="000000"/>
                </a:solidFill>
                <a:latin typeface="Times New Roman" pitchFamily="18" charset="0"/>
                <a:cs typeface="Times New Roman" pitchFamily="18" charset="0"/>
              </a:rPr>
              <a:t> 50    </a:t>
            </a:r>
            <a:r>
              <a:rPr lang="en-US" sz="3600" dirty="0" err="1">
                <a:solidFill>
                  <a:srgbClr val="000000"/>
                </a:solidFill>
                <a:latin typeface="Times New Roman" pitchFamily="18" charset="0"/>
                <a:cs typeface="Times New Roman" pitchFamily="18" charset="0"/>
              </a:rPr>
              <a:t>chịu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được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dòng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cường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độ</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nhất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là</a:t>
            </a:r>
            <a:r>
              <a:rPr lang="en-US" sz="3600" dirty="0">
                <a:solidFill>
                  <a:srgbClr val="000000"/>
                </a:solidFill>
                <a:latin typeface="Times New Roman" pitchFamily="18" charset="0"/>
                <a:cs typeface="Times New Roman" pitchFamily="18" charset="0"/>
              </a:rPr>
              <a:t> 300mA. </a:t>
            </a:r>
            <a:r>
              <a:rPr lang="en-US" sz="3600" dirty="0" err="1">
                <a:solidFill>
                  <a:srgbClr val="000000"/>
                </a:solidFill>
                <a:latin typeface="Times New Roman" pitchFamily="18" charset="0"/>
                <a:cs typeface="Times New Roman" pitchFamily="18" charset="0"/>
              </a:rPr>
              <a:t>Hiệu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thế</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nhất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đặt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giữa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hai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đầu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dây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dẫn</a:t>
            </a:r>
            <a:r>
              <a:rPr lang="en-US" sz="3600" dirty="0">
                <a:solidFill>
                  <a:srgbClr val="000000"/>
                </a:solidFill>
                <a:latin typeface="Times New Roman" pitchFamily="18" charset="0"/>
                <a:cs typeface="Times New Roman" pitchFamily="18" charset="0"/>
              </a:rPr>
              <a:t> </a:t>
            </a:r>
            <a:r>
              <a:rPr lang="vi-VN" sz="3600" dirty="0">
                <a:solidFill>
                  <a:srgbClr val="000000"/>
                </a:solidFill>
                <a:latin typeface="Times New Roman" pitchFamily="18" charset="0"/>
                <a:cs typeface="Times New Roman" pitchFamily="18" charset="0"/>
              </a:rPr>
              <a:t>đó là: </a:t>
            </a:r>
            <a:endParaRPr lang="en-US" sz="3600" dirty="0">
              <a:latin typeface="Times New Roman" pitchFamily="18" charset="0"/>
              <a:cs typeface="Times New Roman" pitchFamily="18" charset="0"/>
            </a:endParaRPr>
          </a:p>
        </p:txBody>
      </p:sp>
      <p:pic>
        <p:nvPicPr>
          <p:cNvPr id="18436" name="Picture 4" descr="Vật Lí lớp 9 | Tổng hợp Lý thuyết - Bài tập Vật Lý 9 có đáp án"/>
          <p:cNvPicPr>
            <a:picLocks noChangeAspect="1" noChangeArrowheads="1"/>
          </p:cNvPicPr>
          <p:nvPr/>
        </p:nvPicPr>
        <p:blipFill>
          <a:blip r:embed="rId3"/>
          <a:srcRect/>
          <a:stretch>
            <a:fillRect/>
          </a:stretch>
        </p:blipFill>
        <p:spPr bwMode="auto">
          <a:xfrm>
            <a:off x="6477000" y="152400"/>
            <a:ext cx="381000" cy="352778"/>
          </a:xfrm>
          <a:prstGeom prst="rect">
            <a:avLst/>
          </a:prstGeom>
          <a:noFill/>
        </p:spPr>
      </p:pic>
      <p:sp>
        <p:nvSpPr>
          <p:cNvPr id="7" name="Rectangle 6"/>
          <p:cNvSpPr/>
          <p:nvPr/>
        </p:nvSpPr>
        <p:spPr>
          <a:xfrm>
            <a:off x="228600" y="1981200"/>
            <a:ext cx="2005677" cy="646331"/>
          </a:xfrm>
          <a:prstGeom prst="rect">
            <a:avLst/>
          </a:prstGeom>
        </p:spPr>
        <p:txBody>
          <a:bodyPr wrap="none">
            <a:spAutoFit/>
          </a:bodyPr>
          <a:lstStyle/>
          <a:p>
            <a:pPr lvl="0" algn="just" eaLnBrk="0" fontAlgn="base" hangingPunct="0">
              <a:spcBef>
                <a:spcPct val="0"/>
              </a:spcBef>
              <a:spcAft>
                <a:spcPct val="0"/>
              </a:spcAft>
            </a:pPr>
            <a:r>
              <a:rPr lang="en-US" sz="3600" dirty="0">
                <a:solidFill>
                  <a:srgbClr val="000000"/>
                </a:solidFill>
                <a:latin typeface="Times New Roman" pitchFamily="18" charset="0"/>
                <a:cs typeface="Times New Roman" pitchFamily="18" charset="0"/>
              </a:rPr>
              <a:t>A. 1500V</a:t>
            </a:r>
            <a:endParaRPr lang="en-US" sz="3600" dirty="0">
              <a:latin typeface="Times New Roman" pitchFamily="18" charset="0"/>
              <a:cs typeface="Times New Roman" pitchFamily="18" charset="0"/>
            </a:endParaRPr>
          </a:p>
        </p:txBody>
      </p:sp>
      <p:sp>
        <p:nvSpPr>
          <p:cNvPr id="8" name="Rectangle 7"/>
          <p:cNvSpPr/>
          <p:nvPr/>
        </p:nvSpPr>
        <p:spPr>
          <a:xfrm>
            <a:off x="4800600" y="2057400"/>
            <a:ext cx="1518364" cy="646331"/>
          </a:xfrm>
          <a:prstGeom prst="rect">
            <a:avLst/>
          </a:prstGeom>
        </p:spPr>
        <p:txBody>
          <a:bodyPr wrap="none">
            <a:spAutoFit/>
          </a:bodyPr>
          <a:lstStyle/>
          <a:p>
            <a:pPr lvl="0" algn="just" eaLnBrk="0" fontAlgn="base" hangingPunct="0">
              <a:spcBef>
                <a:spcPct val="0"/>
              </a:spcBef>
              <a:spcAft>
                <a:spcPct val="0"/>
              </a:spcAft>
            </a:pPr>
            <a:r>
              <a:rPr lang="en-US" sz="3600" dirty="0">
                <a:solidFill>
                  <a:srgbClr val="000000"/>
                </a:solidFill>
                <a:latin typeface="Times New Roman" pitchFamily="18" charset="0"/>
                <a:cs typeface="Times New Roman" pitchFamily="18" charset="0"/>
              </a:rPr>
              <a:t>B. 15V</a:t>
            </a:r>
            <a:endParaRPr lang="en-US" sz="3600" dirty="0">
              <a:latin typeface="Times New Roman" pitchFamily="18" charset="0"/>
              <a:cs typeface="Times New Roman" pitchFamily="18" charset="0"/>
            </a:endParaRPr>
          </a:p>
        </p:txBody>
      </p:sp>
      <p:sp>
        <p:nvSpPr>
          <p:cNvPr id="9" name="Rectangle 8"/>
          <p:cNvSpPr/>
          <p:nvPr/>
        </p:nvSpPr>
        <p:spPr>
          <a:xfrm>
            <a:off x="304800" y="2743200"/>
            <a:ext cx="1518364" cy="646331"/>
          </a:xfrm>
          <a:prstGeom prst="rect">
            <a:avLst/>
          </a:prstGeom>
        </p:spPr>
        <p:txBody>
          <a:bodyPr wrap="none">
            <a:spAutoFit/>
          </a:bodyPr>
          <a:lstStyle/>
          <a:p>
            <a:pPr lvl="0" algn="just" eaLnBrk="0" fontAlgn="base" hangingPunct="0">
              <a:spcBef>
                <a:spcPct val="0"/>
              </a:spcBef>
              <a:spcAft>
                <a:spcPct val="0"/>
              </a:spcAft>
            </a:pPr>
            <a:r>
              <a:rPr lang="en-US" sz="3600" dirty="0">
                <a:solidFill>
                  <a:srgbClr val="000000"/>
                </a:solidFill>
                <a:latin typeface="Times New Roman" pitchFamily="18" charset="0"/>
                <a:cs typeface="Times New Roman" pitchFamily="18" charset="0"/>
              </a:rPr>
              <a:t>C. 60V</a:t>
            </a:r>
            <a:endParaRPr lang="en-US" sz="3600" dirty="0">
              <a:latin typeface="Times New Roman" pitchFamily="18" charset="0"/>
              <a:cs typeface="Times New Roman" pitchFamily="18" charset="0"/>
            </a:endParaRPr>
          </a:p>
        </p:txBody>
      </p:sp>
      <p:sp>
        <p:nvSpPr>
          <p:cNvPr id="10" name="Rectangle 9"/>
          <p:cNvSpPr/>
          <p:nvPr/>
        </p:nvSpPr>
        <p:spPr>
          <a:xfrm>
            <a:off x="0" y="3810000"/>
            <a:ext cx="9144000" cy="2308324"/>
          </a:xfrm>
          <a:prstGeom prst="rect">
            <a:avLst/>
          </a:prstGeom>
        </p:spPr>
        <p:txBody>
          <a:bodyPr wrap="square">
            <a:spAutoFit/>
          </a:bodyPr>
          <a:lstStyle/>
          <a:p>
            <a:r>
              <a:rPr lang="vi-VN" sz="3600" b="1" dirty="0">
                <a:latin typeface="Times New Roman" pitchFamily="18" charset="0"/>
                <a:cs typeface="Times New Roman" pitchFamily="18" charset="0"/>
              </a:rPr>
              <a:t>Câu 4:</a:t>
            </a:r>
            <a:r>
              <a:rPr lang="vi-VN" sz="3600" dirty="0">
                <a:latin typeface="Times New Roman" pitchFamily="18" charset="0"/>
                <a:cs typeface="Times New Roman" pitchFamily="18" charset="0"/>
              </a:rPr>
              <a:t> Đơn vị nào dưới đây là đơn vị của điện trở?</a:t>
            </a:r>
          </a:p>
          <a:p>
            <a:r>
              <a:rPr lang="vi-VN" sz="3600" dirty="0">
                <a:latin typeface="Times New Roman" pitchFamily="18" charset="0"/>
                <a:cs typeface="Times New Roman" pitchFamily="18" charset="0"/>
              </a:rPr>
              <a:t>       A. Ôm                           B. Oát</a:t>
            </a:r>
          </a:p>
          <a:p>
            <a:r>
              <a:rPr lang="vi-VN" sz="3600" dirty="0">
                <a:latin typeface="Times New Roman" pitchFamily="18" charset="0"/>
                <a:cs typeface="Times New Roman" pitchFamily="18" charset="0"/>
              </a:rPr>
              <a:t>       C. Vôn                          D. Ampe</a:t>
            </a:r>
          </a:p>
        </p:txBody>
      </p:sp>
      <p:sp>
        <p:nvSpPr>
          <p:cNvPr id="11" name="Oval 10"/>
          <p:cNvSpPr/>
          <p:nvPr/>
        </p:nvSpPr>
        <p:spPr>
          <a:xfrm>
            <a:off x="762000" y="4953000"/>
            <a:ext cx="457200" cy="533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dirty="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plus(in)">
                                      <p:cBhvr>
                                        <p:cTn id="12" dur="2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433"/>
                                        </p:tgtEl>
                                        <p:attrNameLst>
                                          <p:attrName>style.visibility</p:attrName>
                                        </p:attrNameLst>
                                      </p:cBhvr>
                                      <p:to>
                                        <p:strVal val="visible"/>
                                      </p:to>
                                    </p:set>
                                    <p:animEffect transition="in" filter="wipe(down)">
                                      <p:cBhvr>
                                        <p:cTn id="34" dur="500"/>
                                        <p:tgtEl>
                                          <p:spTgt spid="1843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2000" fill="hold"/>
                                        <p:tgtEl>
                                          <p:spTgt spid="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heel(4)">
                                      <p:cBhvr>
                                        <p:cTn id="48"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5" grpId="0"/>
      <p:bldP spid="8" grpId="0"/>
      <p:bldP spid="8" grpId="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Trắng 2022 ❤️ 1001 Ảnh Nền Trắng Full HD Đẹp – Beatwik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609600"/>
            <a:ext cx="9144000" cy="5078313"/>
          </a:xfrm>
          <a:prstGeom prst="rect">
            <a:avLst/>
          </a:prstGeom>
        </p:spPr>
        <p:txBody>
          <a:bodyPr wrap="square">
            <a:spAutoFit/>
          </a:bodyPr>
          <a:lstStyle/>
          <a:p>
            <a:r>
              <a:rPr lang="vi-VN" sz="3600" b="1" dirty="0">
                <a:latin typeface="Times New Roman" pitchFamily="18" charset="0"/>
                <a:cs typeface="Times New Roman" pitchFamily="18" charset="0"/>
              </a:rPr>
              <a:t>Câu 5:</a:t>
            </a:r>
            <a:r>
              <a:rPr lang="vi-VN" sz="3600" dirty="0">
                <a:latin typeface="Times New Roman" pitchFamily="18" charset="0"/>
                <a:cs typeface="Times New Roman" pitchFamily="18" charset="0"/>
              </a:rPr>
              <a:t> Cường độ dòng điện chạy qua một bóng đèn là 1,2A khi mắc nó vào hiệu điện thế 12V. Muốn cường độ dòng điện chạy qua bóng đèn tăng thêm 0,3A thì hiệu điện thế giữa hai đầu bóng đèn tăng hoặc giảm bao nhiêu?</a:t>
            </a:r>
          </a:p>
          <a:p>
            <a:r>
              <a:rPr lang="vi-VN" sz="3600" dirty="0">
                <a:latin typeface="Times New Roman" pitchFamily="18" charset="0"/>
                <a:cs typeface="Times New Roman" pitchFamily="18" charset="0"/>
              </a:rPr>
              <a:t>    A. tăng 5V</a:t>
            </a:r>
          </a:p>
          <a:p>
            <a:r>
              <a:rPr lang="vi-VN" sz="3600" dirty="0">
                <a:latin typeface="Times New Roman" pitchFamily="18" charset="0"/>
                <a:cs typeface="Times New Roman" pitchFamily="18" charset="0"/>
              </a:rPr>
              <a:t>    B. tăng 3V</a:t>
            </a:r>
          </a:p>
          <a:p>
            <a:r>
              <a:rPr lang="vi-VN" sz="3600" dirty="0">
                <a:latin typeface="Times New Roman" pitchFamily="18" charset="0"/>
                <a:cs typeface="Times New Roman" pitchFamily="18" charset="0"/>
              </a:rPr>
              <a:t>    C. giảm 3V</a:t>
            </a:r>
          </a:p>
          <a:p>
            <a:r>
              <a:rPr lang="vi-VN" sz="3600" dirty="0">
                <a:latin typeface="Times New Roman" pitchFamily="18" charset="0"/>
                <a:cs typeface="Times New Roman" pitchFamily="18" charset="0"/>
              </a:rPr>
              <a:t>    D. giảm 2V</a:t>
            </a:r>
          </a:p>
        </p:txBody>
      </p:sp>
      <p:sp>
        <p:nvSpPr>
          <p:cNvPr id="4" name="Oval 3"/>
          <p:cNvSpPr/>
          <p:nvPr/>
        </p:nvSpPr>
        <p:spPr>
          <a:xfrm>
            <a:off x="457200" y="3962400"/>
            <a:ext cx="457200" cy="533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dirty="0">
                <a:solidFill>
                  <a:srgbClr val="C00000"/>
                </a:solidFill>
                <a:latin typeface="Times New Roman" pitchFamily="18" charset="0"/>
                <a:cs typeface="Times New Roman" pitchFamily="18" charset="0"/>
              </a:rPr>
              <a:t>B</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ctor nền lượn sóng màu hồng. | Thư viện stock vector đẹp miễn phí"/>
          <p:cNvPicPr>
            <a:picLocks noChangeAspect="1" noChangeArrowheads="1"/>
          </p:cNvPicPr>
          <p:nvPr/>
        </p:nvPicPr>
        <p:blipFill>
          <a:blip r:embed="rId2"/>
          <a:srcRect/>
          <a:stretch>
            <a:fillRect/>
          </a:stretch>
        </p:blipFill>
        <p:spPr bwMode="auto">
          <a:xfrm>
            <a:off x="-1" y="0"/>
            <a:ext cx="9267565" cy="6858000"/>
          </a:xfrm>
          <a:prstGeom prst="rect">
            <a:avLst/>
          </a:prstGeom>
          <a:noFill/>
        </p:spPr>
      </p:pic>
      <p:sp>
        <p:nvSpPr>
          <p:cNvPr id="4" name="Rectangle 3"/>
          <p:cNvSpPr/>
          <p:nvPr/>
        </p:nvSpPr>
        <p:spPr>
          <a:xfrm>
            <a:off x="0" y="0"/>
            <a:ext cx="9144000" cy="646331"/>
          </a:xfrm>
          <a:prstGeom prst="rect">
            <a:avLst/>
          </a:prstGeom>
        </p:spPr>
        <p:txBody>
          <a:bodyPr wrap="square">
            <a:spAutoFit/>
          </a:bodyPr>
          <a:lstStyle/>
          <a:p>
            <a:r>
              <a:rPr lang="vi-VN" sz="3600" b="1" dirty="0">
                <a:latin typeface="Times New Roman" pitchFamily="18" charset="0"/>
                <a:cs typeface="Times New Roman" pitchFamily="18" charset="0"/>
              </a:rPr>
              <a:t>Câu 6:</a:t>
            </a:r>
            <a:r>
              <a:rPr lang="vi-VN" sz="3600" dirty="0">
                <a:latin typeface="Times New Roman" pitchFamily="18" charset="0"/>
                <a:cs typeface="Times New Roman" pitchFamily="18" charset="0"/>
              </a:rPr>
              <a:t> Cho mạch điện có sơ đồ như hình vẽ:</a:t>
            </a:r>
          </a:p>
        </p:txBody>
      </p:sp>
      <p:pic>
        <p:nvPicPr>
          <p:cNvPr id="16386"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286000" y="685800"/>
            <a:ext cx="5334000" cy="3008026"/>
          </a:xfrm>
          <a:prstGeom prst="rect">
            <a:avLst/>
          </a:prstGeom>
          <a:noFill/>
        </p:spPr>
      </p:pic>
      <p:sp>
        <p:nvSpPr>
          <p:cNvPr id="6" name="Rectangle 5"/>
          <p:cNvSpPr/>
          <p:nvPr/>
        </p:nvSpPr>
        <p:spPr>
          <a:xfrm>
            <a:off x="0" y="3962400"/>
            <a:ext cx="9144000" cy="2308324"/>
          </a:xfrm>
          <a:prstGeom prst="rect">
            <a:avLst/>
          </a:prstGeom>
        </p:spPr>
        <p:txBody>
          <a:bodyPr wrap="square">
            <a:spAutoFit/>
          </a:bodyPr>
          <a:lstStyle/>
          <a:p>
            <a:r>
              <a:rPr lang="vi-VN" sz="3600" dirty="0">
                <a:latin typeface="Times New Roman" pitchFamily="18" charset="0"/>
                <a:cs typeface="Times New Roman" pitchFamily="18" charset="0"/>
              </a:rPr>
              <a:t>Khi K</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và K</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đều đóng, ampe kế chỉ 0,5A. Nếu thay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bằng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thì thấy ampe kế chỉ 1,25A. Hãy so sánh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với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Biết rằng bộ nguồn không thay đổi.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1000" fill="hold"/>
                                        <p:tgtEl>
                                          <p:spTgt spid="16386"/>
                                        </p:tgtEl>
                                        <p:attrNameLst>
                                          <p:attrName>ppt_w</p:attrName>
                                        </p:attrNameLst>
                                      </p:cBhvr>
                                      <p:tavLst>
                                        <p:tav tm="0">
                                          <p:val>
                                            <p:strVal val="#ppt_w*0.70"/>
                                          </p:val>
                                        </p:tav>
                                        <p:tav tm="100000">
                                          <p:val>
                                            <p:strVal val="#ppt_w"/>
                                          </p:val>
                                        </p:tav>
                                      </p:tavLst>
                                    </p:anim>
                                    <p:anim calcmode="lin" valueType="num">
                                      <p:cBhvr>
                                        <p:cTn id="13" dur="1000" fill="hold"/>
                                        <p:tgtEl>
                                          <p:spTgt spid="16386"/>
                                        </p:tgtEl>
                                        <p:attrNameLst>
                                          <p:attrName>ppt_h</p:attrName>
                                        </p:attrNameLst>
                                      </p:cBhvr>
                                      <p:tavLst>
                                        <p:tav tm="0">
                                          <p:val>
                                            <p:strVal val="#ppt_h"/>
                                          </p:val>
                                        </p:tav>
                                        <p:tav tm="100000">
                                          <p:val>
                                            <p:strVal val="#ppt_h"/>
                                          </p:val>
                                        </p:tav>
                                      </p:tavLst>
                                    </p:anim>
                                    <p:animEffect transition="in" filter="fade">
                                      <p:cBhvr>
                                        <p:cTn id="14" dur="10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êu lắm] Hình nền dễ thương màu hồng cute nhất hành t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583306" cy="646331"/>
          </a:xfrm>
          <a:prstGeom prst="rect">
            <a:avLst/>
          </a:prstGeom>
        </p:spPr>
        <p:txBody>
          <a:bodyPr wrap="none">
            <a:spAutoFit/>
          </a:bodyPr>
          <a:lstStyle/>
          <a:p>
            <a:r>
              <a:rPr lang="vi-VN" sz="3600" dirty="0">
                <a:latin typeface="Times New Roman" pitchFamily="18" charset="0"/>
                <a:cs typeface="Times New Roman" pitchFamily="18" charset="0"/>
              </a:rPr>
              <a:t>Khi K</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và K</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đều đóng:</a:t>
            </a:r>
            <a:endParaRPr lang="en-US" sz="3600" dirty="0">
              <a:latin typeface="Times New Roman" pitchFamily="18" charset="0"/>
              <a:cs typeface="Times New Roman" pitchFamily="18" charset="0"/>
            </a:endParaRPr>
          </a:p>
        </p:txBody>
      </p:sp>
      <p:pic>
        <p:nvPicPr>
          <p:cNvPr id="15362"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28600" y="762000"/>
            <a:ext cx="8610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Horizont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Hình nền trái tim đẹp nhất - Thợ điện thoạ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0" y="685800"/>
            <a:ext cx="9144000" cy="5632311"/>
          </a:xfrm>
          <a:prstGeom prst="rect">
            <a:avLst/>
          </a:prstGeom>
        </p:spPr>
        <p:txBody>
          <a:bodyPr wrap="square">
            <a:spAutoFit/>
          </a:bodyPr>
          <a:lstStyle/>
          <a:p>
            <a:r>
              <a:rPr lang="vi-VN" sz="3600" b="1" dirty="0">
                <a:solidFill>
                  <a:srgbClr val="002060"/>
                </a:solidFill>
                <a:latin typeface="Times New Roman" pitchFamily="18" charset="0"/>
                <a:cs typeface="Times New Roman" pitchFamily="18" charset="0"/>
              </a:rPr>
              <a:t>Câu 7:</a:t>
            </a:r>
            <a:r>
              <a:rPr lang="vi-VN" sz="3600" dirty="0">
                <a:solidFill>
                  <a:srgbClr val="002060"/>
                </a:solidFill>
                <a:latin typeface="Times New Roman" pitchFamily="18" charset="0"/>
                <a:cs typeface="Times New Roman" pitchFamily="18" charset="0"/>
              </a:rPr>
              <a:t> Cho hai dây dẫn có giá trị điện trở là R</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và R</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Hiệu điện thế đặt vào giữa hai đầu mỗi dây dẫn lần lượt là U</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và U</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Biết R</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 2.R</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và U</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 2.U</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Khi đưa ra câu hỏi so sánh cường độ dòng điện chạy qua hai dây dẫn đó, bạn A trả lời: “Cường độ dòng điện qua R</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lớn hơn qua R</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2 lần vì U</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lớn hơn U</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2 lần”. Bạn B lại nói rằng: “Cường độ dòng điện qua R</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lớn hơn qua R</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2 lần vì R</a:t>
            </a:r>
            <a:r>
              <a:rPr lang="vi-VN" sz="3600" baseline="-25000" dirty="0">
                <a:solidFill>
                  <a:srgbClr val="002060"/>
                </a:solidFill>
                <a:latin typeface="Times New Roman" pitchFamily="18" charset="0"/>
                <a:cs typeface="Times New Roman" pitchFamily="18" charset="0"/>
              </a:rPr>
              <a:t>1</a:t>
            </a:r>
            <a:r>
              <a:rPr lang="vi-VN" sz="3600" dirty="0">
                <a:solidFill>
                  <a:srgbClr val="002060"/>
                </a:solidFill>
                <a:latin typeface="Times New Roman" pitchFamily="18" charset="0"/>
                <a:cs typeface="Times New Roman" pitchFamily="18" charset="0"/>
              </a:rPr>
              <a:t> nhỏ hơn R</a:t>
            </a:r>
            <a:r>
              <a:rPr lang="vi-VN" sz="3600" baseline="-25000" dirty="0">
                <a:solidFill>
                  <a:srgbClr val="002060"/>
                </a:solidFill>
                <a:latin typeface="Times New Roman" pitchFamily="18" charset="0"/>
                <a:cs typeface="Times New Roman" pitchFamily="18" charset="0"/>
              </a:rPr>
              <a:t>2</a:t>
            </a:r>
            <a:r>
              <a:rPr lang="vi-VN" sz="3600" dirty="0">
                <a:solidFill>
                  <a:srgbClr val="002060"/>
                </a:solidFill>
                <a:latin typeface="Times New Roman" pitchFamily="18" charset="0"/>
                <a:cs typeface="Times New Roman" pitchFamily="18" charset="0"/>
              </a:rPr>
              <a:t> 2 lần”. Vậy bạn nào đúng? Bạn nào sai? Tại sao?</a:t>
            </a: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ackground tình yêu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r>
              <a:rPr lang="vi-VN" sz="3600" dirty="0">
                <a:latin typeface="Times New Roman" pitchFamily="18" charset="0"/>
                <a:cs typeface="Times New Roman" pitchFamily="18" charset="0"/>
              </a:rPr>
              <a:t>Theo định luật Ôm, cường độ dòng điện qua các điện trở được tính theo công thức:</a:t>
            </a:r>
            <a:endParaRPr lang="en-US" sz="3600" dirty="0">
              <a:latin typeface="Times New Roman" pitchFamily="18" charset="0"/>
              <a:cs typeface="Times New Roman" pitchFamily="18" charset="0"/>
            </a:endParaRPr>
          </a:p>
        </p:txBody>
      </p:sp>
      <p:pic>
        <p:nvPicPr>
          <p:cNvPr id="13314"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762000" y="1295400"/>
            <a:ext cx="8077200" cy="3124200"/>
          </a:xfrm>
          <a:prstGeom prst="rect">
            <a:avLst/>
          </a:prstGeom>
          <a:noFill/>
        </p:spPr>
      </p:pic>
      <p:sp>
        <p:nvSpPr>
          <p:cNvPr id="5" name="Rectangle 4"/>
          <p:cNvSpPr/>
          <p:nvPr/>
        </p:nvSpPr>
        <p:spPr>
          <a:xfrm>
            <a:off x="0" y="4800600"/>
            <a:ext cx="8991600" cy="1200329"/>
          </a:xfrm>
          <a:prstGeom prst="rect">
            <a:avLst/>
          </a:prstGeom>
        </p:spPr>
        <p:txBody>
          <a:bodyPr wrap="square">
            <a:spAutoFit/>
          </a:bodyPr>
          <a:lstStyle/>
          <a:p>
            <a:r>
              <a:rPr lang="vi-VN" sz="3600" dirty="0">
                <a:latin typeface="Times New Roman" pitchFamily="18" charset="0"/>
                <a:cs typeface="Times New Roman" pitchFamily="18" charset="0"/>
              </a:rPr>
              <a:t>⇒ Cường độ dòng điện qua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lớn hơn qua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4 lần ⇒ Hai bạn đều sai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Horizont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Ảnh nền cây tre làm Slid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itle 1"/>
          <p:cNvSpPr>
            <a:spLocks noGrp="1"/>
          </p:cNvSpPr>
          <p:nvPr>
            <p:ph type="title"/>
          </p:nvPr>
        </p:nvSpPr>
        <p:spPr>
          <a:xfrm>
            <a:off x="762000" y="198438"/>
            <a:ext cx="7848600" cy="639762"/>
          </a:xfrm>
        </p:spPr>
        <p:txBody>
          <a:bodyPr>
            <a:noAutofit/>
          </a:bodyPr>
          <a:lstStyle/>
          <a:p>
            <a:pPr algn="ctr"/>
            <a:r>
              <a:rPr lang="en-US" sz="5400" b="1" dirty="0">
                <a:solidFill>
                  <a:srgbClr val="FF0000"/>
                </a:solidFill>
                <a:latin typeface="Times New Roman" pitchFamily="18" charset="0"/>
                <a:cs typeface="Times New Roman" pitchFamily="18" charset="0"/>
              </a:rPr>
              <a:t>K</a:t>
            </a:r>
            <a:r>
              <a:rPr lang="vi-VN" sz="5400" b="1" dirty="0">
                <a:solidFill>
                  <a:srgbClr val="FF0000"/>
                </a:solidFill>
                <a:latin typeface="Times New Roman" pitchFamily="18" charset="0"/>
                <a:cs typeface="Times New Roman" pitchFamily="18" charset="0"/>
              </a:rPr>
              <a:t>I</a:t>
            </a:r>
            <a:r>
              <a:rPr lang="en-US" sz="5400" b="1" dirty="0">
                <a:solidFill>
                  <a:srgbClr val="FF0000"/>
                </a:solidFill>
                <a:latin typeface="Times New Roman" pitchFamily="18" charset="0"/>
                <a:cs typeface="Times New Roman" pitchFamily="18" charset="0"/>
              </a:rPr>
              <a:t>ỂM TRA BÀI CŨ</a:t>
            </a:r>
          </a:p>
        </p:txBody>
      </p:sp>
      <p:sp>
        <p:nvSpPr>
          <p:cNvPr id="5" name="Rectangle 4"/>
          <p:cNvSpPr/>
          <p:nvPr/>
        </p:nvSpPr>
        <p:spPr>
          <a:xfrm>
            <a:off x="990600" y="2590800"/>
            <a:ext cx="7543800"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HĐT </a:t>
            </a:r>
            <a:r>
              <a:rPr lang="en-US" sz="3600" b="1" dirty="0" err="1">
                <a:solidFill>
                  <a:srgbClr val="FF0000"/>
                </a:solidFill>
                <a:latin typeface="Times New Roman" pitchFamily="18" charset="0"/>
                <a:cs typeface="Times New Roman" pitchFamily="18" charset="0"/>
              </a:rPr>
              <a:t>giữa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tăng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thì</a:t>
            </a:r>
            <a:r>
              <a:rPr lang="en-US" sz="3600" b="1" dirty="0">
                <a:solidFill>
                  <a:srgbClr val="FF0000"/>
                </a:solidFill>
                <a:latin typeface="Times New Roman" pitchFamily="18" charset="0"/>
                <a:cs typeface="Times New Roman" pitchFamily="18" charset="0"/>
              </a:rPr>
              <a:t> CĐDĐ </a:t>
            </a:r>
            <a:r>
              <a:rPr lang="en-US" sz="3600" b="1" dirty="0" err="1">
                <a:solidFill>
                  <a:srgbClr val="FF0000"/>
                </a:solidFill>
                <a:latin typeface="Times New Roman" pitchFamily="18" charset="0"/>
                <a:cs typeface="Times New Roman" pitchFamily="18" charset="0"/>
              </a:rPr>
              <a:t>chạy</a:t>
            </a: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dây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tăng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lần</a:t>
            </a:r>
            <a:r>
              <a:rPr lang="en-US" sz="3600" b="1" dirty="0">
                <a:solidFill>
                  <a:srgbClr val="FF0000"/>
                </a:solidFill>
                <a:latin typeface="Times New Roman" pitchFamily="18" charset="0"/>
                <a:cs typeface="Times New Roman" pitchFamily="18" charset="0"/>
              </a:rPr>
              <a:t>.</a:t>
            </a:r>
          </a:p>
        </p:txBody>
      </p:sp>
      <p:sp>
        <p:nvSpPr>
          <p:cNvPr id="6" name="Rectangle 5"/>
          <p:cNvSpPr/>
          <p:nvPr/>
        </p:nvSpPr>
        <p:spPr>
          <a:xfrm>
            <a:off x="914400" y="914400"/>
            <a:ext cx="7543800" cy="1754326"/>
          </a:xfrm>
          <a:prstGeom prst="rect">
            <a:avLst/>
          </a:prstGeom>
        </p:spPr>
        <p:txBody>
          <a:bodyPr wrap="square">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Phát</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biểu</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mối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quan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hệ</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giữa</a:t>
            </a:r>
            <a:r>
              <a:rPr lang="en-US" sz="3600" b="1" dirty="0">
                <a:solidFill>
                  <a:srgbClr val="1A04C0"/>
                </a:solidFill>
                <a:latin typeface="Times New Roman" pitchFamily="18" charset="0"/>
                <a:cs typeface="Times New Roman" pitchFamily="18" charset="0"/>
              </a:rPr>
              <a:t> HĐT </a:t>
            </a:r>
            <a:r>
              <a:rPr lang="en-US" sz="3600" b="1" dirty="0" err="1">
                <a:solidFill>
                  <a:srgbClr val="1A04C0"/>
                </a:solidFill>
                <a:latin typeface="Times New Roman" pitchFamily="18" charset="0"/>
                <a:cs typeface="Times New Roman" pitchFamily="18" charset="0"/>
              </a:rPr>
              <a:t>giữa</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hai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đầu</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với</a:t>
            </a:r>
            <a:r>
              <a:rPr lang="en-US" sz="3600" b="1" dirty="0">
                <a:solidFill>
                  <a:srgbClr val="1A04C0"/>
                </a:solidFill>
                <a:latin typeface="Times New Roman" pitchFamily="18" charset="0"/>
                <a:cs typeface="Times New Roman" pitchFamily="18" charset="0"/>
              </a:rPr>
              <a:t> CĐDĐ </a:t>
            </a:r>
            <a:r>
              <a:rPr lang="en-US" sz="3600" b="1" dirty="0" err="1">
                <a:solidFill>
                  <a:srgbClr val="1A04C0"/>
                </a:solidFill>
                <a:latin typeface="Times New Roman" pitchFamily="18" charset="0"/>
                <a:cs typeface="Times New Roman" pitchFamily="18" charset="0"/>
              </a:rPr>
              <a:t>chạy</a:t>
            </a:r>
            <a:r>
              <a:rPr lang="en-US" sz="3600" b="1" dirty="0">
                <a:solidFill>
                  <a:srgbClr val="1A04C0"/>
                </a:solidFill>
                <a:latin typeface="Times New Roman" pitchFamily="18" charset="0"/>
                <a:cs typeface="Times New Roman" pitchFamily="18" charset="0"/>
              </a:rPr>
              <a:t> qua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đó</a:t>
            </a:r>
            <a:r>
              <a:rPr lang="en-US" sz="3600" b="1" dirty="0">
                <a:solidFill>
                  <a:srgbClr val="1A04C0"/>
                </a:solidFill>
                <a:latin typeface="Times New Roman" pitchFamily="18" charset="0"/>
                <a:cs typeface="Times New Roman" pitchFamily="18" charset="0"/>
              </a:rPr>
              <a:t> ?</a:t>
            </a:r>
          </a:p>
        </p:txBody>
      </p:sp>
      <p:graphicFrame>
        <p:nvGraphicFramePr>
          <p:cNvPr id="1026" name="Object 2"/>
          <p:cNvGraphicFramePr>
            <a:graphicFrameLocks noChangeAspect="1"/>
          </p:cNvGraphicFramePr>
          <p:nvPr/>
        </p:nvGraphicFramePr>
        <p:xfrm>
          <a:off x="5486400" y="4800600"/>
          <a:ext cx="1252538" cy="1066800"/>
        </p:xfrm>
        <a:graphic>
          <a:graphicData uri="http://schemas.openxmlformats.org/presentationml/2006/ole">
            <mc:AlternateContent xmlns:mc="http://schemas.openxmlformats.org/markup-compatibility/2006">
              <mc:Choice xmlns:v="urn:schemas-microsoft-com:vml" Requires="v">
                <p:oleObj spid="_x0000_s1026" name="Equation" r:id="rId3" imgW="545760" imgH="431640" progId="Equation.3">
                  <p:embed/>
                </p:oleObj>
              </mc:Choice>
              <mc:Fallback>
                <p:oleObj name="Equation" r:id="rId3" imgW="5457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00600"/>
                        <a:ext cx="1252538" cy="106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te powerpoint wallpaper | Hình nền, Giáo dục, Hình ảnh"/>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NV-Ve-Nha"/>
          <p:cNvPicPr>
            <a:picLocks noChangeAspect="1" noChangeArrowheads="1"/>
          </p:cNvPicPr>
          <p:nvPr/>
        </p:nvPicPr>
        <p:blipFill>
          <a:blip r:embed="rId4"/>
          <a:srcRect/>
          <a:stretch>
            <a:fillRect/>
          </a:stretch>
        </p:blipFill>
        <p:spPr bwMode="auto">
          <a:xfrm>
            <a:off x="0" y="0"/>
            <a:ext cx="8534400" cy="1781175"/>
          </a:xfrm>
          <a:prstGeom prst="rect">
            <a:avLst/>
          </a:prstGeom>
          <a:noFill/>
        </p:spPr>
      </p:pic>
      <p:sp>
        <p:nvSpPr>
          <p:cNvPr id="4" name="Text Box 4"/>
          <p:cNvSpPr txBox="1">
            <a:spLocks noChangeArrowheads="1"/>
          </p:cNvSpPr>
          <p:nvPr/>
        </p:nvSpPr>
        <p:spPr bwMode="auto">
          <a:xfrm>
            <a:off x="152400" y="1828800"/>
            <a:ext cx="8991600" cy="3749675"/>
          </a:xfrm>
          <a:prstGeom prst="rect">
            <a:avLst/>
          </a:prstGeom>
          <a:noFill/>
          <a:ln w="9525">
            <a:noFill/>
            <a:miter lim="800000"/>
            <a:headEnd/>
            <a:tailEnd/>
          </a:ln>
          <a:effectLst/>
        </p:spPr>
        <p:txBody>
          <a:bodyPr>
            <a:spAutoFit/>
          </a:bodyPr>
          <a:lstStyle/>
          <a:p>
            <a:pPr>
              <a:spcBef>
                <a:spcPct val="50000"/>
              </a:spcBef>
              <a:buFontTx/>
              <a:buChar char="•"/>
            </a:pPr>
            <a:r>
              <a:rPr lang="en-US" sz="3200" b="1" dirty="0" err="1">
                <a:solidFill>
                  <a:srgbClr val="000066"/>
                </a:solidFill>
                <a:latin typeface="Times New Roman" pitchFamily="18" charset="0"/>
                <a:cs typeface="Times New Roman" pitchFamily="18" charset="0"/>
              </a:rPr>
              <a:t>Nắm</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vững</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kiến</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thức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bài</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học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và</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phần</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ghi</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nhớ</a:t>
            </a:r>
            <a:r>
              <a:rPr lang="en-US" sz="3200" b="1" dirty="0">
                <a:solidFill>
                  <a:srgbClr val="000066"/>
                </a:solidFill>
                <a:latin typeface="Times New Roman" pitchFamily="18" charset="0"/>
                <a:cs typeface="Times New Roman" pitchFamily="18" charset="0"/>
              </a:rPr>
              <a:t> SGK </a:t>
            </a:r>
            <a:r>
              <a:rPr lang="en-US" sz="3200" b="1" dirty="0" err="1">
                <a:solidFill>
                  <a:srgbClr val="000066"/>
                </a:solidFill>
                <a:latin typeface="Times New Roman" pitchFamily="18" charset="0"/>
                <a:cs typeface="Times New Roman" pitchFamily="18" charset="0"/>
              </a:rPr>
              <a:t>trang</a:t>
            </a:r>
            <a:r>
              <a:rPr lang="en-US" sz="3200" b="1" dirty="0">
                <a:solidFill>
                  <a:srgbClr val="000066"/>
                </a:solidFill>
                <a:latin typeface="Times New Roman" pitchFamily="18" charset="0"/>
                <a:cs typeface="Times New Roman" pitchFamily="18" charset="0"/>
              </a:rPr>
              <a:t> 8.</a:t>
            </a:r>
          </a:p>
          <a:p>
            <a:pPr>
              <a:spcBef>
                <a:spcPct val="50000"/>
              </a:spcBef>
              <a:buFontTx/>
              <a:buChar char="•"/>
            </a:pPr>
            <a:r>
              <a:rPr lang="en-US" sz="3200" b="1" dirty="0" err="1">
                <a:solidFill>
                  <a:srgbClr val="000066"/>
                </a:solidFill>
                <a:latin typeface="Times New Roman" pitchFamily="18" charset="0"/>
                <a:cs typeface="Times New Roman" pitchFamily="18" charset="0"/>
              </a:rPr>
              <a:t>Làm</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bài</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tập</a:t>
            </a:r>
            <a:r>
              <a:rPr lang="en-US" sz="3200" b="1" dirty="0">
                <a:solidFill>
                  <a:srgbClr val="000066"/>
                </a:solidFill>
                <a:latin typeface="Times New Roman" pitchFamily="18" charset="0"/>
                <a:cs typeface="Times New Roman" pitchFamily="18" charset="0"/>
              </a:rPr>
              <a:t> 2.1, 2.2 ,2.3, 2.4 SBT.</a:t>
            </a:r>
          </a:p>
          <a:p>
            <a:pPr>
              <a:spcBef>
                <a:spcPct val="50000"/>
              </a:spcBef>
              <a:buFontTx/>
              <a:buChar char="•"/>
            </a:pPr>
            <a:r>
              <a:rPr lang="en-US" sz="3200" b="1" dirty="0" err="1">
                <a:solidFill>
                  <a:srgbClr val="000066"/>
                </a:solidFill>
                <a:latin typeface="Times New Roman" pitchFamily="18" charset="0"/>
                <a:cs typeface="Times New Roman" pitchFamily="18" charset="0"/>
              </a:rPr>
              <a:t>Đọc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phần</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Có</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thể</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em</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chưa</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biết</a:t>
            </a:r>
            <a:r>
              <a:rPr lang="en-US" sz="3200" b="1" dirty="0">
                <a:solidFill>
                  <a:srgbClr val="000066"/>
                </a:solidFill>
                <a:latin typeface="Times New Roman" pitchFamily="18" charset="0"/>
                <a:cs typeface="Times New Roman" pitchFamily="18" charset="0"/>
              </a:rPr>
              <a:t>”.</a:t>
            </a:r>
          </a:p>
          <a:p>
            <a:pPr>
              <a:spcBef>
                <a:spcPct val="50000"/>
              </a:spcBef>
              <a:buFontTx/>
              <a:buChar char="•"/>
            </a:pPr>
            <a:r>
              <a:rPr lang="en-US" sz="3200" b="1" dirty="0" err="1">
                <a:solidFill>
                  <a:srgbClr val="000066"/>
                </a:solidFill>
                <a:latin typeface="Times New Roman" pitchFamily="18" charset="0"/>
                <a:cs typeface="Times New Roman" pitchFamily="18" charset="0"/>
              </a:rPr>
              <a:t>Đọc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trước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bài</a:t>
            </a:r>
            <a:r>
              <a:rPr lang="en-US" sz="3200" b="1" dirty="0">
                <a:solidFill>
                  <a:srgbClr val="000066"/>
                </a:solidFill>
                <a:latin typeface="Times New Roman" pitchFamily="18" charset="0"/>
                <a:cs typeface="Times New Roman" pitchFamily="18" charset="0"/>
              </a:rPr>
              <a:t> 3: </a:t>
            </a:r>
            <a:r>
              <a:rPr lang="en-US" sz="3200" b="1" dirty="0" err="1">
                <a:solidFill>
                  <a:srgbClr val="000066"/>
                </a:solidFill>
                <a:latin typeface="Times New Roman" pitchFamily="18" charset="0"/>
                <a:cs typeface="Times New Roman" pitchFamily="18" charset="0"/>
              </a:rPr>
              <a:t>Thực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hành</a:t>
            </a:r>
            <a:r>
              <a:rPr lang="vi-VN" sz="3200" b="1" dirty="0">
                <a:solidFill>
                  <a:srgbClr val="000066"/>
                </a:solidFill>
                <a:latin typeface="Times New Roman" pitchFamily="18" charset="0"/>
                <a:cs typeface="Times New Roman" pitchFamily="18" charset="0"/>
              </a:rPr>
              <a:t> </a:t>
            </a:r>
            <a:r>
              <a:rPr lang="en-US" sz="3200" b="1" dirty="0">
                <a:solidFill>
                  <a:srgbClr val="000066"/>
                </a:solidFill>
                <a:latin typeface="Times New Roman" pitchFamily="18" charset="0"/>
                <a:cs typeface="Times New Roman" pitchFamily="18" charset="0"/>
              </a:rPr>
              <a:t>–</a:t>
            </a:r>
            <a:r>
              <a:rPr lang="vi-VN"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Làm</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mẫu</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báo</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cáo</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thực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hành</a:t>
            </a:r>
            <a:r>
              <a:rPr lang="en-US" sz="3200" b="1" dirty="0">
                <a:solidFill>
                  <a:srgbClr val="000066"/>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999+ hình nền powerpoint tuyệt đẹp, chuyên nghiệp, ấn tượng theo chủ đề"/>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
          <p:cNvSpPr>
            <a:spLocks noChangeArrowheads="1" noChangeShapeType="1" noTextEdit="1"/>
          </p:cNvSpPr>
          <p:nvPr/>
        </p:nvSpPr>
        <p:spPr bwMode="auto">
          <a:xfrm>
            <a:off x="228600" y="0"/>
            <a:ext cx="8382000" cy="2362200"/>
          </a:xfrm>
          <a:prstGeom prst="rect">
            <a:avLst/>
          </a:prstGeom>
        </p:spPr>
        <p:txBody>
          <a:bodyPr wrap="none" fromWordArt="1">
            <a:prstTxWarp prst="textPlain">
              <a:avLst>
                <a:gd name="adj" fmla="val 50000"/>
              </a:avLst>
            </a:prstTxWarp>
          </a:bodyPr>
          <a:lstStyle/>
          <a:p>
            <a:pPr algn="ctr"/>
            <a:r>
              <a:rPr lang="en-US" sz="3600" b="1" kern="10" dirty="0">
                <a:ln w="28575">
                  <a:solidFill>
                    <a:srgbClr val="FEF800"/>
                  </a:solidFill>
                  <a:round/>
                  <a:headEnd/>
                  <a:tailEnd/>
                </a:ln>
                <a:effectLst>
                  <a:outerShdw dist="107763" dir="18900000" algn="ctr" rotWithShape="0">
                    <a:srgbClr val="868686">
                      <a:alpha val="50000"/>
                    </a:srgbClr>
                  </a:outerShdw>
                </a:effectLst>
                <a:latin typeface="Times New Roman" pitchFamily="18" charset="0"/>
                <a:cs typeface="Times New Roman" pitchFamily="18" charset="0"/>
              </a:rPr>
              <a:t>BÀI HỌC ĐẾN ĐÂY KẾT THÚC</a:t>
            </a:r>
            <a:r>
              <a:rPr lang="en-US" sz="3600" b="1" kern="10" dirty="0">
                <a:ln w="28575">
                  <a:solidFill>
                    <a:srgbClr val="FEF800"/>
                  </a:solidFill>
                  <a:round/>
                  <a:headEnd/>
                  <a:tailEnd/>
                </a:ln>
                <a:gradFill rotWithShape="1">
                  <a:gsLst>
                    <a:gs pos="0">
                      <a:srgbClr val="FFFFFF"/>
                    </a:gs>
                    <a:gs pos="50000">
                      <a:srgbClr val="FF0000"/>
                    </a:gs>
                    <a:gs pos="100000">
                      <a:srgbClr val="FFFFFF"/>
                    </a:gs>
                  </a:gsLst>
                  <a:lin ang="5400000" scaled="1"/>
                </a:gradFill>
                <a:effectLst>
                  <a:outerShdw dist="107763" dir="18900000" algn="ctr" rotWithShape="0">
                    <a:srgbClr val="868686">
                      <a:alpha val="50000"/>
                    </a:srgbClr>
                  </a:outerShdw>
                </a:effectLst>
                <a:latin typeface="Times New Roman" pitchFamily="18" charset="0"/>
                <a:cs typeface="Times New Roman" pitchFamily="18" charset="0"/>
              </a:rPr>
              <a:t> </a:t>
            </a:r>
          </a:p>
        </p:txBody>
      </p:sp>
      <p:sp>
        <p:nvSpPr>
          <p:cNvPr id="4" name="WordArt 2"/>
          <p:cNvSpPr>
            <a:spLocks noChangeArrowheads="1" noChangeShapeType="1" noTextEdit="1"/>
          </p:cNvSpPr>
          <p:nvPr/>
        </p:nvSpPr>
        <p:spPr bwMode="auto">
          <a:xfrm>
            <a:off x="381000" y="2286000"/>
            <a:ext cx="8153400" cy="2362200"/>
          </a:xfrm>
          <a:prstGeom prst="rect">
            <a:avLst/>
          </a:prstGeom>
        </p:spPr>
        <p:txBody>
          <a:bodyPr wrap="none" fromWordArt="1">
            <a:prstTxWarp prst="textPlain">
              <a:avLst>
                <a:gd name="adj" fmla="val 50000"/>
              </a:avLst>
            </a:prstTxWarp>
          </a:bodyPr>
          <a:lstStyle/>
          <a:p>
            <a:pPr algn="ctr"/>
            <a:r>
              <a:rPr lang="vi-VN" sz="3600" b="1" kern="10" dirty="0">
                <a:ln w="28575">
                  <a:solidFill>
                    <a:srgbClr val="FEF800"/>
                  </a:solidFill>
                  <a:round/>
                  <a:headEnd/>
                  <a:tailEnd/>
                </a:ln>
                <a:solidFill>
                  <a:srgbClr val="C00000"/>
                </a:solidFill>
                <a:effectLst>
                  <a:outerShdw dist="107763" dir="18900000" algn="ctr" rotWithShape="0">
                    <a:srgbClr val="868686">
                      <a:alpha val="50000"/>
                    </a:srgbClr>
                  </a:outerShdw>
                </a:effectLst>
                <a:latin typeface="Times New Roman" pitchFamily="18" charset="0"/>
                <a:cs typeface="Times New Roman" pitchFamily="18" charset="0"/>
              </a:rPr>
              <a:t>CẢM ƠN CÁC EM HỌC SINH</a:t>
            </a:r>
          </a:p>
          <a:p>
            <a:pPr algn="ctr"/>
            <a:r>
              <a:rPr lang="vi-VN" sz="3600" b="1" kern="10" dirty="0">
                <a:ln w="28575">
                  <a:solidFill>
                    <a:srgbClr val="FEF800"/>
                  </a:solidFill>
                  <a:round/>
                  <a:headEnd/>
                  <a:tailEnd/>
                </a:ln>
                <a:solidFill>
                  <a:srgbClr val="C00000"/>
                </a:solidFill>
                <a:effectLst>
                  <a:outerShdw dist="107763" dir="18900000" algn="ctr" rotWithShape="0">
                    <a:srgbClr val="868686">
                      <a:alpha val="50000"/>
                    </a:srgbClr>
                  </a:outerShdw>
                </a:effectLst>
                <a:latin typeface="Times New Roman" pitchFamily="18" charset="0"/>
                <a:cs typeface="Times New Roman" pitchFamily="18" charset="0"/>
              </a:rPr>
              <a:t>CHÚC CÁC EM CÓ MỘT NĂM HỌC ĐẠT KẾT QUẢ TỐT</a:t>
            </a:r>
            <a:r>
              <a:rPr lang="en-US" sz="3600" b="1" kern="10" dirty="0">
                <a:ln w="28575">
                  <a:solidFill>
                    <a:srgbClr val="FEF800"/>
                  </a:solidFill>
                  <a:round/>
                  <a:headEnd/>
                  <a:tailEnd/>
                </a:ln>
                <a:solidFill>
                  <a:srgbClr val="C00000"/>
                </a:solidFill>
                <a:effectLst>
                  <a:outerShdw dist="107763" dir="18900000" algn="ctr" rotWithShape="0">
                    <a:srgbClr val="868686">
                      <a:alpha val="50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26" presetClass="emph" presetSubtype="0" repeatCount="indefinite" fill="hold" grpId="1"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Ảnh nền cho Slide PowerPoint"/>
          <p:cNvPicPr>
            <a:picLocks noChangeAspect="1" noChangeArrowheads="1"/>
          </p:cNvPicPr>
          <p:nvPr/>
        </p:nvPicPr>
        <p:blipFill>
          <a:blip r:embed="rId2"/>
          <a:srcRect/>
          <a:stretch>
            <a:fillRect/>
          </a:stretch>
        </p:blipFill>
        <p:spPr bwMode="auto">
          <a:xfrm>
            <a:off x="-152400" y="0"/>
            <a:ext cx="9296400" cy="6858000"/>
          </a:xfrm>
          <a:prstGeom prst="rect">
            <a:avLst/>
          </a:prstGeom>
          <a:noFill/>
        </p:spPr>
      </p:pic>
      <p:sp>
        <p:nvSpPr>
          <p:cNvPr id="3" name="Rectangle 2"/>
          <p:cNvSpPr/>
          <p:nvPr/>
        </p:nvSpPr>
        <p:spPr>
          <a:xfrm>
            <a:off x="-152400" y="0"/>
            <a:ext cx="9296400" cy="1077218"/>
          </a:xfrm>
          <a:prstGeom prst="rect">
            <a:avLst/>
          </a:prstGeom>
        </p:spPr>
        <p:txBody>
          <a:bodyPr wrap="square">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Em</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hãy</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điền</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các</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giá</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trị</a:t>
            </a:r>
            <a:r>
              <a:rPr lang="en-US" sz="3200" b="1" dirty="0">
                <a:solidFill>
                  <a:srgbClr val="1A04C0"/>
                </a:solidFill>
                <a:latin typeface="Times New Roman" pitchFamily="18" charset="0"/>
                <a:cs typeface="Times New Roman" pitchFamily="18" charset="0"/>
              </a:rPr>
              <a:t> HĐT </a:t>
            </a:r>
            <a:r>
              <a:rPr lang="en-US" sz="3200" b="1" dirty="0" err="1">
                <a:solidFill>
                  <a:srgbClr val="1A04C0"/>
                </a:solidFill>
                <a:latin typeface="Times New Roman" pitchFamily="18" charset="0"/>
                <a:cs typeface="Times New Roman" pitchFamily="18" charset="0"/>
              </a:rPr>
              <a:t>và</a:t>
            </a:r>
            <a:r>
              <a:rPr lang="en-US" sz="3200" b="1" dirty="0">
                <a:solidFill>
                  <a:srgbClr val="1A04C0"/>
                </a:solidFill>
                <a:latin typeface="Times New Roman" pitchFamily="18" charset="0"/>
                <a:cs typeface="Times New Roman" pitchFamily="18" charset="0"/>
              </a:rPr>
              <a:t> CĐDĐ </a:t>
            </a:r>
            <a:r>
              <a:rPr lang="en-US" sz="3200" b="1" dirty="0" err="1">
                <a:solidFill>
                  <a:srgbClr val="1A04C0"/>
                </a:solidFill>
                <a:latin typeface="Times New Roman" pitchFamily="18" charset="0"/>
                <a:cs typeface="Times New Roman" pitchFamily="18" charset="0"/>
              </a:rPr>
              <a:t>còn</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thiếu</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trong</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bảng</a:t>
            </a:r>
            <a:r>
              <a:rPr lang="en-US" sz="3200" b="1" dirty="0">
                <a:solidFill>
                  <a:srgbClr val="1A04C0"/>
                </a:solidFill>
                <a:latin typeface="Times New Roman" pitchFamily="18" charset="0"/>
                <a:cs typeface="Times New Roman" pitchFamily="18" charset="0"/>
              </a:rPr>
              <a:t> </a:t>
            </a:r>
            <a:r>
              <a:rPr lang="en-US" sz="3200" b="1" dirty="0" err="1">
                <a:solidFill>
                  <a:srgbClr val="1A04C0"/>
                </a:solidFill>
                <a:latin typeface="Times New Roman" pitchFamily="18" charset="0"/>
                <a:cs typeface="Times New Roman" pitchFamily="18" charset="0"/>
              </a:rPr>
              <a:t>sau</a:t>
            </a:r>
            <a:r>
              <a:rPr lang="en-US" sz="3200" b="1" dirty="0">
                <a:solidFill>
                  <a:srgbClr val="1A04C0"/>
                </a:solidFill>
                <a:latin typeface="Times New Roman" pitchFamily="18" charset="0"/>
                <a:cs typeface="Times New Roman" pitchFamily="18" charset="0"/>
              </a:rPr>
              <a:t>:</a:t>
            </a:r>
          </a:p>
        </p:txBody>
      </p:sp>
      <p:graphicFrame>
        <p:nvGraphicFramePr>
          <p:cNvPr id="4" name="Table 3"/>
          <p:cNvGraphicFramePr>
            <a:graphicFrameLocks noGrp="1"/>
          </p:cNvGraphicFramePr>
          <p:nvPr/>
        </p:nvGraphicFramePr>
        <p:xfrm>
          <a:off x="0" y="1295400"/>
          <a:ext cx="8915400" cy="38862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753173">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Times New Roman" pitchFamily="18" charset="0"/>
                          <a:cs typeface="Times New Roman" pitchFamily="18" charset="0"/>
                        </a:rPr>
                        <a:t>Hiệu</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điện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thế</a:t>
                      </a:r>
                      <a:r>
                        <a:rPr lang="en-US" sz="3600" baseline="0" dirty="0">
                          <a:latin typeface="Times New Roman" pitchFamily="18" charset="0"/>
                          <a:cs typeface="Times New Roman" pitchFamily="18" charset="0"/>
                        </a:rPr>
                        <a:t> (V)</a:t>
                      </a: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Times New Roman" pitchFamily="18" charset="0"/>
                          <a:cs typeface="Times New Roman" pitchFamily="18" charset="0"/>
                        </a:rPr>
                        <a:t>Cường</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độ</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dòng</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điện</a:t>
                      </a:r>
                      <a:r>
                        <a:rPr lang="en-US" sz="3600" baseline="0" dirty="0">
                          <a:latin typeface="Times New Roman" pitchFamily="18" charset="0"/>
                          <a:cs typeface="Times New Roman" pitchFamily="18" charset="0"/>
                        </a:rPr>
                        <a:t> (A)</a:t>
                      </a:r>
                      <a:endParaRPr lang="en-US" sz="3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1009">
                <a:tc>
                  <a:txBody>
                    <a:bodyPr/>
                    <a:lstStyle/>
                    <a:p>
                      <a:pPr algn="ctr"/>
                      <a:r>
                        <a:rPr lang="en-US" sz="2400" b="1"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rPr>
                        <a:t>=</a:t>
                      </a:r>
                      <a:r>
                        <a:rPr lang="vi-VN" sz="2400" b="1"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1009">
                <a:tc>
                  <a:txBody>
                    <a:bodyPr/>
                    <a:lstStyle/>
                    <a:p>
                      <a:pPr algn="ctr"/>
                      <a:r>
                        <a:rPr lang="en-US" sz="2400" b="1" dirty="0">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1" dirty="0">
                          <a:solidFill>
                            <a:srgbClr val="FF0000"/>
                          </a:solidFill>
                        </a:rPr>
                        <a:t> </a:t>
                      </a:r>
                      <a:endParaRPr lang="en-US" sz="2400" b="1" dirty="0">
                        <a:solidFill>
                          <a:srgbClr val="1A04C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1009">
                <a:tc>
                  <a:txBody>
                    <a:bodyPr/>
                    <a:lstStyle/>
                    <a:p>
                      <a:pPr algn="ctr"/>
                      <a:r>
                        <a:rPr lang="en-US" sz="2400" b="1" dirty="0">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1A04C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vi-VN" sz="2400" b="1" dirty="0">
                          <a:solidFill>
                            <a:srgbClr val="1A04C0"/>
                          </a:solidFill>
                          <a:latin typeface="Times New Roman" pitchFamily="18" charset="0"/>
                          <a:cs typeface="Times New Roman" pitchFamily="18" charset="0"/>
                        </a:rPr>
                        <a:t>       </a:t>
                      </a:r>
                      <a:r>
                        <a:rPr lang="en-US" sz="2400" b="1" dirty="0">
                          <a:solidFill>
                            <a:srgbClr val="1A04C0"/>
                          </a:solidFill>
                          <a:latin typeface="Times New Roman" pitchFamily="18" charset="0"/>
                          <a:cs typeface="Times New Roman" pitchFamily="18" charset="0"/>
                        </a:rPr>
                        <a:t>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6"/>
          <p:cNvGrpSpPr/>
          <p:nvPr/>
        </p:nvGrpSpPr>
        <p:grpSpPr>
          <a:xfrm>
            <a:off x="0" y="1371600"/>
            <a:ext cx="3124200" cy="1651575"/>
            <a:chOff x="1219200" y="2819400"/>
            <a:chExt cx="3124200" cy="1651575"/>
          </a:xfrm>
        </p:grpSpPr>
        <p:sp>
          <p:nvSpPr>
            <p:cNvPr id="7" name="TextBox 6"/>
            <p:cNvSpPr txBox="1"/>
            <p:nvPr/>
          </p:nvSpPr>
          <p:spPr>
            <a:xfrm>
              <a:off x="2514600" y="2819400"/>
              <a:ext cx="1828800" cy="1077218"/>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Kết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quả</a:t>
              </a:r>
              <a:endParaRPr lang="en-US" sz="3200" b="1" dirty="0">
                <a:solidFill>
                  <a:schemeClr val="bg1"/>
                </a:solidFill>
                <a:latin typeface="Times New Roman" pitchFamily="18" charset="0"/>
                <a:cs typeface="Times New Roman" pitchFamily="18" charset="0"/>
              </a:endParaRPr>
            </a:p>
            <a:p>
              <a:r>
                <a:rPr lang="en-US" sz="3200" b="1" dirty="0" err="1">
                  <a:solidFill>
                    <a:schemeClr val="bg1"/>
                  </a:solidFill>
                  <a:latin typeface="Times New Roman" pitchFamily="18" charset="0"/>
                  <a:cs typeface="Times New Roman" pitchFamily="18" charset="0"/>
                </a:rPr>
                <a:t>đo</a:t>
              </a:r>
              <a:endParaRPr lang="en-US" sz="3200" b="1" dirty="0">
                <a:solidFill>
                  <a:schemeClr val="bg1"/>
                </a:solidFill>
                <a:latin typeface="Times New Roman" pitchFamily="18" charset="0"/>
                <a:cs typeface="Times New Roman" pitchFamily="18" charset="0"/>
              </a:endParaRPr>
            </a:p>
          </p:txBody>
        </p:sp>
        <p:sp>
          <p:nvSpPr>
            <p:cNvPr id="8" name="TextBox 7"/>
            <p:cNvSpPr txBox="1"/>
            <p:nvPr/>
          </p:nvSpPr>
          <p:spPr>
            <a:xfrm>
              <a:off x="1219200" y="3886200"/>
              <a:ext cx="1426994" cy="584775"/>
            </a:xfrm>
            <a:prstGeom prst="rect">
              <a:avLst/>
            </a:prstGeom>
            <a:noFill/>
          </p:spPr>
          <p:txBody>
            <a:bodyPr wrap="none" rtlCol="0">
              <a:spAutoFit/>
            </a:bodyPr>
            <a:lstStyle/>
            <a:p>
              <a:r>
                <a:rPr lang="en-US" sz="3200" b="1" dirty="0" err="1">
                  <a:solidFill>
                    <a:schemeClr val="bg1"/>
                  </a:solidFill>
                  <a:latin typeface="Times New Roman" pitchFamily="18" charset="0"/>
                  <a:cs typeface="Times New Roman" pitchFamily="18" charset="0"/>
                </a:rPr>
                <a:t>Lần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đo</a:t>
              </a:r>
              <a:endParaRPr lang="en-US" sz="3200" b="1" dirty="0">
                <a:solidFill>
                  <a:schemeClr val="bg1"/>
                </a:solidFill>
                <a:latin typeface="Times New Roman" pitchFamily="18" charset="0"/>
                <a:cs typeface="Times New Roman" pitchFamily="18" charset="0"/>
              </a:endParaRPr>
            </a:p>
          </p:txBody>
        </p:sp>
        <p:cxnSp>
          <p:nvCxnSpPr>
            <p:cNvPr id="9" name="Straight Connector 8"/>
            <p:cNvCxnSpPr/>
            <p:nvPr/>
          </p:nvCxnSpPr>
          <p:spPr>
            <a:xfrm>
              <a:off x="1447800" y="3200400"/>
              <a:ext cx="1918855" cy="1129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800600" y="3124200"/>
            <a:ext cx="712054" cy="461665"/>
          </a:xfrm>
          <a:prstGeom prst="rect">
            <a:avLst/>
          </a:prstGeom>
          <a:noFill/>
        </p:spPr>
        <p:txBody>
          <a:bodyPr wrap="none" rtlCol="0">
            <a:spAutoFit/>
          </a:bodyPr>
          <a:lstStyle/>
          <a:p>
            <a:r>
              <a:rPr lang="en-US" sz="2400" b="1" dirty="0">
                <a:solidFill>
                  <a:srgbClr val="FF0000"/>
                </a:solidFill>
              </a:rPr>
              <a:t>= U</a:t>
            </a:r>
            <a:r>
              <a:rPr lang="en-US" sz="2400" b="1" baseline="-25000" dirty="0">
                <a:solidFill>
                  <a:srgbClr val="FF0000"/>
                </a:solidFill>
              </a:rPr>
              <a:t>1</a:t>
            </a:r>
            <a:endParaRPr lang="en-US" sz="2400" b="1" dirty="0">
              <a:solidFill>
                <a:srgbClr val="FF0000"/>
              </a:solidFill>
            </a:endParaRPr>
          </a:p>
        </p:txBody>
      </p:sp>
      <p:sp>
        <p:nvSpPr>
          <p:cNvPr id="11" name="TextBox 10"/>
          <p:cNvSpPr txBox="1"/>
          <p:nvPr/>
        </p:nvSpPr>
        <p:spPr>
          <a:xfrm>
            <a:off x="6477000" y="3200400"/>
            <a:ext cx="409086"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I</a:t>
            </a:r>
            <a:r>
              <a:rPr lang="en-US" sz="2400" b="1" baseline="-25000" dirty="0">
                <a:solidFill>
                  <a:srgbClr val="FF0000"/>
                </a:solidFill>
              </a:rPr>
              <a:t>1</a:t>
            </a:r>
            <a:endParaRPr lang="en-US" sz="2400" b="1" dirty="0">
              <a:solidFill>
                <a:srgbClr val="FF0000"/>
              </a:solidFill>
            </a:endParaRPr>
          </a:p>
        </p:txBody>
      </p:sp>
      <p:sp>
        <p:nvSpPr>
          <p:cNvPr id="12" name="TextBox 11"/>
          <p:cNvSpPr txBox="1"/>
          <p:nvPr/>
        </p:nvSpPr>
        <p:spPr>
          <a:xfrm>
            <a:off x="7620000" y="3124200"/>
            <a:ext cx="575799" cy="461665"/>
          </a:xfrm>
          <a:prstGeom prst="rect">
            <a:avLst/>
          </a:prstGeom>
          <a:noFill/>
        </p:spPr>
        <p:txBody>
          <a:bodyPr wrap="none" rtlCol="0">
            <a:spAutoFit/>
          </a:bodyPr>
          <a:lstStyle/>
          <a:p>
            <a:r>
              <a:rPr lang="en-US" sz="2400" b="1" dirty="0">
                <a:solidFill>
                  <a:srgbClr val="FF0000"/>
                </a:solidFill>
              </a:rPr>
              <a:t>0</a:t>
            </a:r>
            <a:r>
              <a:rPr lang="en-US" sz="2400" b="1" dirty="0">
                <a:solidFill>
                  <a:srgbClr val="FF0000"/>
                </a:solidFill>
                <a:latin typeface="Times New Roman" pitchFamily="18" charset="0"/>
                <a:cs typeface="Times New Roman" pitchFamily="18" charset="0"/>
              </a:rPr>
              <a:t>,</a:t>
            </a:r>
            <a:r>
              <a:rPr lang="en-US" sz="2400" b="1" dirty="0">
                <a:solidFill>
                  <a:srgbClr val="FF0000"/>
                </a:solidFill>
              </a:rPr>
              <a:t>2</a:t>
            </a:r>
          </a:p>
        </p:txBody>
      </p:sp>
      <p:sp>
        <p:nvSpPr>
          <p:cNvPr id="13" name="TextBox 12"/>
          <p:cNvSpPr txBox="1"/>
          <p:nvPr/>
        </p:nvSpPr>
        <p:spPr>
          <a:xfrm>
            <a:off x="4724400" y="3810000"/>
            <a:ext cx="712054" cy="461665"/>
          </a:xfrm>
          <a:prstGeom prst="rect">
            <a:avLst/>
          </a:prstGeom>
          <a:noFill/>
        </p:spPr>
        <p:txBody>
          <a:bodyPr wrap="none" rtlCol="0">
            <a:spAutoFit/>
          </a:bodyPr>
          <a:lstStyle/>
          <a:p>
            <a:r>
              <a:rPr lang="en-US" sz="2400" b="1" dirty="0">
                <a:solidFill>
                  <a:srgbClr val="FF0000"/>
                </a:solidFill>
              </a:rPr>
              <a:t>= U</a:t>
            </a:r>
            <a:r>
              <a:rPr lang="en-US" sz="2400" b="1" baseline="-25000" dirty="0">
                <a:solidFill>
                  <a:srgbClr val="FF0000"/>
                </a:solidFill>
              </a:rPr>
              <a:t>2</a:t>
            </a:r>
            <a:endParaRPr lang="en-US" sz="2400" b="1" dirty="0">
              <a:solidFill>
                <a:srgbClr val="FF0000"/>
              </a:solidFill>
            </a:endParaRPr>
          </a:p>
        </p:txBody>
      </p:sp>
      <p:sp>
        <p:nvSpPr>
          <p:cNvPr id="14" name="TextBox 13"/>
          <p:cNvSpPr txBox="1"/>
          <p:nvPr/>
        </p:nvSpPr>
        <p:spPr>
          <a:xfrm>
            <a:off x="6553200" y="3886200"/>
            <a:ext cx="575799" cy="461665"/>
          </a:xfrm>
          <a:prstGeom prst="rect">
            <a:avLst/>
          </a:prstGeom>
          <a:noFill/>
        </p:spPr>
        <p:txBody>
          <a:bodyPr wrap="none" rtlCol="0">
            <a:spAutoFit/>
          </a:bodyPr>
          <a:lstStyle/>
          <a:p>
            <a:r>
              <a:rPr lang="en-US" sz="2400" b="1" dirty="0">
                <a:solidFill>
                  <a:srgbClr val="1A04C0"/>
                </a:solidFill>
              </a:rPr>
              <a:t>0,4</a:t>
            </a:r>
          </a:p>
        </p:txBody>
      </p:sp>
      <p:sp>
        <p:nvSpPr>
          <p:cNvPr id="15" name="TextBox 14"/>
          <p:cNvSpPr txBox="1"/>
          <p:nvPr/>
        </p:nvSpPr>
        <p:spPr>
          <a:xfrm>
            <a:off x="7239000" y="3886200"/>
            <a:ext cx="631904" cy="461665"/>
          </a:xfrm>
          <a:prstGeom prst="rect">
            <a:avLst/>
          </a:prstGeom>
          <a:noFill/>
        </p:spPr>
        <p:txBody>
          <a:bodyPr wrap="none" rtlCol="0">
            <a:spAutoFit/>
          </a:bodyPr>
          <a:lstStyle/>
          <a:p>
            <a:r>
              <a:rPr lang="en-US" sz="2400" b="1" dirty="0">
                <a:solidFill>
                  <a:srgbClr val="FF0000"/>
                </a:solidFill>
              </a:rPr>
              <a:t>= </a:t>
            </a:r>
            <a:r>
              <a:rPr lang="en-US" sz="2400" b="1" dirty="0">
                <a:solidFill>
                  <a:srgbClr val="FF0000"/>
                </a:solidFill>
                <a:latin typeface="Times New Roman" pitchFamily="18" charset="0"/>
                <a:cs typeface="Times New Roman" pitchFamily="18" charset="0"/>
              </a:rPr>
              <a:t>I</a:t>
            </a:r>
            <a:r>
              <a:rPr lang="en-US" sz="2400" b="1" baseline="-25000" dirty="0">
                <a:solidFill>
                  <a:srgbClr val="FF0000"/>
                </a:solidFill>
              </a:rPr>
              <a:t>2</a:t>
            </a:r>
            <a:endParaRPr lang="en-US" sz="2400" b="1" dirty="0">
              <a:solidFill>
                <a:srgbClr val="FF0000"/>
              </a:solidFill>
            </a:endParaRPr>
          </a:p>
        </p:txBody>
      </p:sp>
      <p:sp>
        <p:nvSpPr>
          <p:cNvPr id="16" name="TextBox 15"/>
          <p:cNvSpPr txBox="1"/>
          <p:nvPr/>
        </p:nvSpPr>
        <p:spPr>
          <a:xfrm>
            <a:off x="3810000" y="4572000"/>
            <a:ext cx="575799" cy="461665"/>
          </a:xfrm>
          <a:prstGeom prst="rect">
            <a:avLst/>
          </a:prstGeom>
          <a:noFill/>
        </p:spPr>
        <p:txBody>
          <a:bodyPr wrap="none" rtlCol="0">
            <a:spAutoFit/>
          </a:bodyPr>
          <a:lstStyle/>
          <a:p>
            <a:r>
              <a:rPr lang="en-US" sz="2400" b="1" dirty="0">
                <a:solidFill>
                  <a:srgbClr val="FF0000"/>
                </a:solidFill>
              </a:rPr>
              <a:t>4,2</a:t>
            </a:r>
          </a:p>
        </p:txBody>
      </p:sp>
      <p:sp>
        <p:nvSpPr>
          <p:cNvPr id="18" name="TextBox 17"/>
          <p:cNvSpPr txBox="1"/>
          <p:nvPr/>
        </p:nvSpPr>
        <p:spPr>
          <a:xfrm>
            <a:off x="4495800" y="4572000"/>
            <a:ext cx="721672" cy="461665"/>
          </a:xfrm>
          <a:prstGeom prst="rect">
            <a:avLst/>
          </a:prstGeom>
          <a:noFill/>
        </p:spPr>
        <p:txBody>
          <a:bodyPr wrap="none" rtlCol="0">
            <a:spAutoFit/>
          </a:bodyPr>
          <a:lstStyle/>
          <a:p>
            <a:r>
              <a:rPr lang="en-US" sz="2400" b="1" dirty="0">
                <a:solidFill>
                  <a:srgbClr val="FF0000"/>
                </a:solidFill>
              </a:rPr>
              <a:t>= U</a:t>
            </a:r>
            <a:r>
              <a:rPr lang="vi-VN" sz="2400" b="1" baseline="-25000" dirty="0">
                <a:solidFill>
                  <a:srgbClr val="FF0000"/>
                </a:solidFill>
              </a:rPr>
              <a:t>3</a:t>
            </a:r>
            <a:endParaRPr lang="en-US" sz="2400" b="1" dirty="0">
              <a:solidFill>
                <a:srgbClr val="FF0000"/>
              </a:solidFill>
            </a:endParaRPr>
          </a:p>
        </p:txBody>
      </p:sp>
      <p:sp>
        <p:nvSpPr>
          <p:cNvPr id="19" name="TextBox 18"/>
          <p:cNvSpPr txBox="1"/>
          <p:nvPr/>
        </p:nvSpPr>
        <p:spPr>
          <a:xfrm>
            <a:off x="7162800" y="4495800"/>
            <a:ext cx="631904" cy="461665"/>
          </a:xfrm>
          <a:prstGeom prst="rect">
            <a:avLst/>
          </a:prstGeom>
          <a:noFill/>
        </p:spPr>
        <p:txBody>
          <a:bodyPr wrap="none" rtlCol="0">
            <a:spAutoFit/>
          </a:bodyPr>
          <a:lstStyle/>
          <a:p>
            <a:r>
              <a:rPr lang="en-US" sz="2400" b="1" dirty="0">
                <a:solidFill>
                  <a:srgbClr val="FF0000"/>
                </a:solidFill>
              </a:rPr>
              <a:t>= </a:t>
            </a:r>
            <a:r>
              <a:rPr lang="en-US" sz="2400" b="1" dirty="0">
                <a:solidFill>
                  <a:srgbClr val="FF0000"/>
                </a:solidFill>
                <a:latin typeface="Times New Roman" pitchFamily="18" charset="0"/>
                <a:cs typeface="Times New Roman" pitchFamily="18" charset="0"/>
              </a:rPr>
              <a:t>I</a:t>
            </a:r>
            <a:r>
              <a:rPr lang="en-US" sz="2400" b="1" baseline="-25000" dirty="0">
                <a:solidFill>
                  <a:srgbClr val="FF0000"/>
                </a:solidFill>
              </a:rPr>
              <a:t>3</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3" presetClass="entr" presetSubtype="16"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plus(in)">
                                      <p:cBhvr>
                                        <p:cTn id="54" dur="2000"/>
                                        <p:tgtEl>
                                          <p:spTgt spid="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strVal val="#ppt_w*0.70"/>
                                          </p:val>
                                        </p:tav>
                                        <p:tav tm="100000">
                                          <p:val>
                                            <p:strVal val="#ppt_w"/>
                                          </p:val>
                                        </p:tav>
                                      </p:tavLst>
                                    </p:anim>
                                    <p:anim calcmode="lin" valueType="num">
                                      <p:cBhvr>
                                        <p:cTn id="68" dur="1000" fill="hold"/>
                                        <p:tgtEl>
                                          <p:spTgt spid="18"/>
                                        </p:tgtEl>
                                        <p:attrNameLst>
                                          <p:attrName>ppt_h</p:attrName>
                                        </p:attrNameLst>
                                      </p:cBhvr>
                                      <p:tavLst>
                                        <p:tav tm="0">
                                          <p:val>
                                            <p:strVal val="#ppt_h"/>
                                          </p:val>
                                        </p:tav>
                                        <p:tav tm="100000">
                                          <p:val>
                                            <p:strVal val="#ppt_h"/>
                                          </p:val>
                                        </p:tav>
                                      </p:tavLst>
                                    </p:anim>
                                    <p:animEffect transition="in" filter="fade">
                                      <p:cBhvr>
                                        <p:cTn id="69" dur="10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p:bldP spid="14" grpId="0"/>
      <p:bldP spid="15"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76800" y="2249031"/>
            <a:ext cx="4038600" cy="2246769"/>
          </a:xfrm>
          <a:prstGeom prst="rect">
            <a:avLst/>
          </a:prstGeom>
          <a:solidFill>
            <a:schemeClr val="accent5">
              <a:lumMod val="40000"/>
              <a:lumOff val="60000"/>
            </a:schemeClr>
          </a:solidFill>
        </p:spPr>
        <p:txBody>
          <a:bodyPr wrap="square" rtlCol="0">
            <a:spAutoFit/>
          </a:bodyPr>
          <a:lstStyle/>
          <a:p>
            <a:pPr algn="just"/>
            <a:r>
              <a:rPr lang="en-US" sz="2800" b="1" dirty="0" err="1">
                <a:solidFill>
                  <a:srgbClr val="1A04C0"/>
                </a:solidFill>
                <a:latin typeface="Times New Roman" pitchFamily="18" charset="0"/>
                <a:cs typeface="Times New Roman" pitchFamily="18" charset="0"/>
              </a:rPr>
              <a:t>Nếu</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sử</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dụng</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cùng</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một</a:t>
            </a:r>
            <a:r>
              <a:rPr lang="en-US" sz="2800" b="1" dirty="0">
                <a:solidFill>
                  <a:srgbClr val="1A04C0"/>
                </a:solidFill>
                <a:latin typeface="Times New Roman" pitchFamily="18" charset="0"/>
                <a:cs typeface="Times New Roman" pitchFamily="18" charset="0"/>
              </a:rPr>
              <a:t> HĐT </a:t>
            </a:r>
            <a:r>
              <a:rPr lang="en-US" sz="2800" b="1" dirty="0" err="1">
                <a:solidFill>
                  <a:srgbClr val="1A04C0"/>
                </a:solidFill>
                <a:latin typeface="Times New Roman" pitchFamily="18" charset="0"/>
                <a:cs typeface="Times New Roman" pitchFamily="18" charset="0"/>
              </a:rPr>
              <a:t>đặt</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vào</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hai</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đầu</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các</a:t>
            </a:r>
            <a:r>
              <a:rPr lang="en-US" sz="2800" b="1" dirty="0">
                <a:solidFill>
                  <a:srgbClr val="1A04C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dẫn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nhau</a:t>
            </a:r>
            <a:r>
              <a:rPr lang="en-US" sz="2800" b="1" dirty="0">
                <a:solidFill>
                  <a:srgbClr val="FF000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thì</a:t>
            </a:r>
            <a:r>
              <a:rPr lang="en-US" sz="2800" b="1" dirty="0">
                <a:solidFill>
                  <a:srgbClr val="1A04C0"/>
                </a:solidFill>
                <a:latin typeface="Times New Roman" pitchFamily="18" charset="0"/>
                <a:cs typeface="Times New Roman" pitchFamily="18" charset="0"/>
              </a:rPr>
              <a:t> CĐDĐ qua </a:t>
            </a:r>
            <a:r>
              <a:rPr lang="en-US" sz="2800" b="1" dirty="0" err="1">
                <a:solidFill>
                  <a:srgbClr val="1A04C0"/>
                </a:solidFill>
                <a:latin typeface="Times New Roman" pitchFamily="18" charset="0"/>
                <a:cs typeface="Times New Roman" pitchFamily="18" charset="0"/>
              </a:rPr>
              <a:t>chúng</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có</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như</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nhau</a:t>
            </a:r>
            <a:r>
              <a:rPr lang="en-US" sz="2800" b="1" dirty="0">
                <a:solidFill>
                  <a:srgbClr val="1A04C0"/>
                </a:solidFill>
                <a:latin typeface="Times New Roman" pitchFamily="18" charset="0"/>
                <a:cs typeface="Times New Roman" pitchFamily="18" charset="0"/>
              </a:rPr>
              <a:t> </a:t>
            </a:r>
            <a:r>
              <a:rPr lang="en-US" sz="2800" b="1" dirty="0" err="1">
                <a:solidFill>
                  <a:srgbClr val="1A04C0"/>
                </a:solidFill>
                <a:latin typeface="Times New Roman" pitchFamily="18" charset="0"/>
                <a:cs typeface="Times New Roman" pitchFamily="18" charset="0"/>
              </a:rPr>
              <a:t>không</a:t>
            </a:r>
            <a:r>
              <a:rPr lang="en-US" sz="2800" b="1" dirty="0">
                <a:solidFill>
                  <a:srgbClr val="1A04C0"/>
                </a:solidFill>
                <a:latin typeface="Times New Roman" pitchFamily="18" charset="0"/>
                <a:cs typeface="Times New Roman" pitchFamily="18" charset="0"/>
              </a:rPr>
              <a:t> ?</a:t>
            </a:r>
          </a:p>
        </p:txBody>
      </p:sp>
      <p:grpSp>
        <p:nvGrpSpPr>
          <p:cNvPr id="2" name="Group 16"/>
          <p:cNvGrpSpPr/>
          <p:nvPr/>
        </p:nvGrpSpPr>
        <p:grpSpPr>
          <a:xfrm>
            <a:off x="228600" y="0"/>
            <a:ext cx="4648200" cy="3505200"/>
            <a:chOff x="228600" y="0"/>
            <a:chExt cx="4648200" cy="3505200"/>
          </a:xfrm>
        </p:grpSpPr>
        <p:pic>
          <p:nvPicPr>
            <p:cNvPr id="16" name="Picture 15" descr="HINH 1.4.png"/>
            <p:cNvPicPr>
              <a:picLocks noChangeAspect="1"/>
            </p:cNvPicPr>
            <p:nvPr/>
          </p:nvPicPr>
          <p:blipFill>
            <a:blip r:embed="rId2"/>
            <a:stretch>
              <a:fillRect/>
            </a:stretch>
          </p:blipFill>
          <p:spPr>
            <a:xfrm>
              <a:off x="228600" y="168720"/>
              <a:ext cx="4648200" cy="3336480"/>
            </a:xfrm>
            <a:prstGeom prst="rect">
              <a:avLst/>
            </a:prstGeom>
          </p:spPr>
        </p:pic>
        <p:sp>
          <p:nvSpPr>
            <p:cNvPr id="4" name="TextBox 3"/>
            <p:cNvSpPr txBox="1"/>
            <p:nvPr/>
          </p:nvSpPr>
          <p:spPr>
            <a:xfrm>
              <a:off x="2590800" y="0"/>
              <a:ext cx="1519968" cy="461665"/>
            </a:xfrm>
            <a:prstGeom prst="rect">
              <a:avLst/>
            </a:prstGeom>
            <a:solidFill>
              <a:schemeClr val="bg1"/>
            </a:solidFill>
          </p:spPr>
          <p:txBody>
            <a:bodyPr wrap="none" rtlCol="0">
              <a:spAutoFit/>
            </a:bodyPr>
            <a:lstStyle/>
            <a:p>
              <a:r>
                <a:rPr lang="en-US" sz="2400" b="1" dirty="0" err="1">
                  <a:solidFill>
                    <a:srgbClr val="FF0000"/>
                  </a:solidFill>
                  <a:latin typeface="Times New Roman" pitchFamily="18" charset="0"/>
                  <a:cs typeface="Times New Roman" pitchFamily="18" charset="0"/>
                </a:rPr>
                <a:t>Dây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1</a:t>
              </a:r>
            </a:p>
          </p:txBody>
        </p:sp>
      </p:grpSp>
      <p:grpSp>
        <p:nvGrpSpPr>
          <p:cNvPr id="3" name="Group 10"/>
          <p:cNvGrpSpPr/>
          <p:nvPr/>
        </p:nvGrpSpPr>
        <p:grpSpPr>
          <a:xfrm>
            <a:off x="304800" y="3425447"/>
            <a:ext cx="4614649" cy="3203953"/>
            <a:chOff x="304800" y="3200400"/>
            <a:chExt cx="4614649" cy="3203953"/>
          </a:xfrm>
        </p:grpSpPr>
        <p:grpSp>
          <p:nvGrpSpPr>
            <p:cNvPr id="5" name="Group 6"/>
            <p:cNvGrpSpPr/>
            <p:nvPr/>
          </p:nvGrpSpPr>
          <p:grpSpPr>
            <a:xfrm>
              <a:off x="304800" y="3200400"/>
              <a:ext cx="4614649" cy="3203953"/>
              <a:chOff x="381000" y="304800"/>
              <a:chExt cx="4614649" cy="3203953"/>
            </a:xfrm>
          </p:grpSpPr>
          <p:pic>
            <p:nvPicPr>
              <p:cNvPr id="8" name="Picture 7" descr="HINH 2.png"/>
              <p:cNvPicPr>
                <a:picLocks noChangeAspect="1"/>
              </p:cNvPicPr>
              <p:nvPr/>
            </p:nvPicPr>
            <p:blipFill>
              <a:blip r:embed="rId3"/>
              <a:stretch>
                <a:fillRect/>
              </a:stretch>
            </p:blipFill>
            <p:spPr>
              <a:xfrm>
                <a:off x="381000" y="304800"/>
                <a:ext cx="4614649" cy="3203953"/>
              </a:xfrm>
              <a:prstGeom prst="rect">
                <a:avLst/>
              </a:prstGeom>
            </p:spPr>
          </p:pic>
          <p:sp>
            <p:nvSpPr>
              <p:cNvPr id="9" name="TextBox 8"/>
              <p:cNvSpPr txBox="1"/>
              <p:nvPr/>
            </p:nvSpPr>
            <p:spPr>
              <a:xfrm>
                <a:off x="1524000" y="308353"/>
                <a:ext cx="1742785" cy="523220"/>
              </a:xfrm>
              <a:prstGeom prst="rect">
                <a:avLst/>
              </a:prstGeom>
              <a:solidFill>
                <a:schemeClr val="bg1"/>
              </a:solidFill>
            </p:spPr>
            <p:txBody>
              <a:bodyPr wrap="none" rtlCol="0">
                <a:spAutoFit/>
              </a:bodyPr>
              <a:lstStyle/>
              <a:p>
                <a:r>
                  <a:rPr lang="en-US" sz="2800" b="1" dirty="0" err="1">
                    <a:solidFill>
                      <a:srgbClr val="FF0000"/>
                    </a:solidFill>
                    <a:latin typeface="Times New Roman" pitchFamily="18" charset="0"/>
                    <a:cs typeface="Times New Roman" pitchFamily="18" charset="0"/>
                  </a:rPr>
                  <a:t>Dây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dẫn</a:t>
                </a:r>
                <a:r>
                  <a:rPr lang="en-US" sz="2800" b="1" dirty="0">
                    <a:solidFill>
                      <a:srgbClr val="FF0000"/>
                    </a:solidFill>
                    <a:latin typeface="Times New Roman" pitchFamily="18" charset="0"/>
                    <a:cs typeface="Times New Roman" pitchFamily="18" charset="0"/>
                  </a:rPr>
                  <a:t> 2</a:t>
                </a:r>
              </a:p>
            </p:txBody>
          </p:sp>
        </p:grpSp>
        <p:sp>
          <p:nvSpPr>
            <p:cNvPr id="10" name="Rounded Rectangle 9"/>
            <p:cNvSpPr/>
            <p:nvPr/>
          </p:nvSpPr>
          <p:spPr>
            <a:xfrm>
              <a:off x="2791690" y="3699165"/>
              <a:ext cx="3048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MAT HOI.gif"/>
          <p:cNvPicPr>
            <a:picLocks noChangeAspect="1"/>
          </p:cNvPicPr>
          <p:nvPr/>
        </p:nvPicPr>
        <p:blipFill>
          <a:blip r:embed="rId4"/>
          <a:stretch>
            <a:fillRect/>
          </a:stretch>
        </p:blipFill>
        <p:spPr>
          <a:xfrm>
            <a:off x="0" y="4772025"/>
            <a:ext cx="866775" cy="866775"/>
          </a:xfrm>
          <a:prstGeom prst="rect">
            <a:avLst/>
          </a:prstGeom>
          <a:ln>
            <a:noFill/>
          </a:ln>
          <a:effectLst>
            <a:softEdge rad="112500"/>
          </a:effectLst>
        </p:spPr>
      </p:pic>
      <p:pic>
        <p:nvPicPr>
          <p:cNvPr id="18" name="Picture 17" descr="HỎI.gif"/>
          <p:cNvPicPr>
            <a:picLocks noChangeAspect="1"/>
          </p:cNvPicPr>
          <p:nvPr/>
        </p:nvPicPr>
        <p:blipFill>
          <a:blip r:embed="rId5" cstate="print"/>
          <a:stretch>
            <a:fillRect/>
          </a:stretch>
        </p:blipFill>
        <p:spPr>
          <a:xfrm>
            <a:off x="8153400" y="4495800"/>
            <a:ext cx="762000" cy="762000"/>
          </a:xfrm>
          <a:prstGeom prst="rect">
            <a:avLst/>
          </a:prstGeom>
        </p:spPr>
      </p:pic>
      <p:sp>
        <p:nvSpPr>
          <p:cNvPr id="19" name="Action Button: Back or Previous 18">
            <a:hlinkClick r:id="rId6" action="ppaction://hlinksldjump" highlightClick="1"/>
          </p:cNvPr>
          <p:cNvSpPr/>
          <p:nvPr/>
        </p:nvSpPr>
        <p:spPr>
          <a:xfrm flipH="1">
            <a:off x="8305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5"/>
                                        </p:tgtEl>
                                      </p:cBhvr>
                                    </p:animEffect>
                                    <p:set>
                                      <p:cBhvr>
                                        <p:cTn id="2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พื้นหลังวันวาเลนไทน์ ดาวน์โหลดรูปภาพ (รหัส) 400977680_ขนาด 34.4  MB_รูปแบบรูปภาพ PSD _th.lovepik.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3"/>
          <p:cNvSpPr txBox="1">
            <a:spLocks noChangeArrowheads="1"/>
          </p:cNvSpPr>
          <p:nvPr/>
        </p:nvSpPr>
        <p:spPr bwMode="auto">
          <a:xfrm>
            <a:off x="0" y="0"/>
            <a:ext cx="9144000" cy="2431435"/>
          </a:xfrm>
          <a:prstGeom prst="rect">
            <a:avLst/>
          </a:prstGeom>
          <a:noFill/>
          <a:ln w="57150">
            <a:noFill/>
            <a:miter lim="800000"/>
            <a:headEnd/>
            <a:tailEnd/>
          </a:ln>
          <a:effectLst/>
        </p:spPr>
        <p:txBody>
          <a:bodyPr wrap="square">
            <a:spAutoFit/>
          </a:bodyPr>
          <a:lstStyle/>
          <a:p>
            <a:pPr algn="ctr"/>
            <a:r>
              <a:rPr lang="vi-VN" sz="3200" b="1" dirty="0">
                <a:solidFill>
                  <a:srgbClr val="FF3300"/>
                </a:solidFill>
                <a:latin typeface="Times New Roman" pitchFamily="18" charset="0"/>
                <a:cs typeface="Times New Roman" pitchFamily="18" charset="0"/>
              </a:rPr>
              <a:t>TIẾT 2 – BÀI 2</a:t>
            </a:r>
            <a:endParaRPr lang="vi-VN" sz="6000" b="1" dirty="0">
              <a:solidFill>
                <a:srgbClr val="0000CC"/>
              </a:solidFill>
              <a:latin typeface="Times New Roman" pitchFamily="18" charset="0"/>
              <a:cs typeface="Times New Roman" pitchFamily="18" charset="0"/>
            </a:endParaRPr>
          </a:p>
          <a:p>
            <a:pPr algn="ctr"/>
            <a:r>
              <a:rPr lang="vi-VN" sz="6000" b="1" dirty="0">
                <a:solidFill>
                  <a:srgbClr val="0000CC"/>
                </a:solidFill>
                <a:latin typeface="Times New Roman" pitchFamily="18" charset="0"/>
                <a:cs typeface="Times New Roman" pitchFamily="18" charset="0"/>
              </a:rPr>
              <a:t>ĐIỆN TRỞ CỦA DÂY DẪN – ĐỊNH LUẬT ÔM</a:t>
            </a:r>
            <a:endParaRPr lang="en-US" sz="3200" b="1" dirty="0">
              <a:solidFill>
                <a:srgbClr val="FF3300"/>
              </a:solidFill>
              <a:latin typeface="Times New Roman" pitchFamily="18" charset="0"/>
              <a:cs typeface="Times New Roman" pitchFamily="18" charset="0"/>
            </a:endParaRPr>
          </a:p>
        </p:txBody>
      </p:sp>
      <p:pic>
        <p:nvPicPr>
          <p:cNvPr id="4" name="Picture 16" descr="Ampe ke"/>
          <p:cNvPicPr>
            <a:picLocks noChangeAspect="1" noChangeArrowheads="1"/>
          </p:cNvPicPr>
          <p:nvPr/>
        </p:nvPicPr>
        <p:blipFill>
          <a:blip r:embed="rId3"/>
          <a:srcRect/>
          <a:stretch>
            <a:fillRect/>
          </a:stretch>
        </p:blipFill>
        <p:spPr bwMode="auto">
          <a:xfrm>
            <a:off x="2819400" y="2438400"/>
            <a:ext cx="2133600" cy="2324100"/>
          </a:xfrm>
          <a:prstGeom prst="rect">
            <a:avLst/>
          </a:prstGeom>
          <a:noFill/>
        </p:spPr>
      </p:pic>
      <p:pic>
        <p:nvPicPr>
          <p:cNvPr id="5" name="Picture 17" descr="Vôn kế"/>
          <p:cNvPicPr>
            <a:picLocks noChangeAspect="1" noChangeArrowheads="1"/>
          </p:cNvPicPr>
          <p:nvPr/>
        </p:nvPicPr>
        <p:blipFill>
          <a:blip r:embed="rId4"/>
          <a:srcRect/>
          <a:stretch>
            <a:fillRect/>
          </a:stretch>
        </p:blipFill>
        <p:spPr bwMode="auto">
          <a:xfrm>
            <a:off x="5029200" y="2438400"/>
            <a:ext cx="22860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610600" cy="461665"/>
          </a:xfrm>
          <a:prstGeom prst="rect">
            <a:avLst/>
          </a:prstGeom>
          <a:noFill/>
        </p:spPr>
        <p:txBody>
          <a:bodyPr wrap="square" rtlCol="0">
            <a:spAutoFit/>
          </a:bodyPr>
          <a:lstStyle/>
          <a:p>
            <a:r>
              <a:rPr lang="en-US" sz="2400" b="1" u="sng" dirty="0">
                <a:solidFill>
                  <a:srgbClr val="1A04C0"/>
                </a:solidFill>
                <a:latin typeface="Times New Roman" pitchFamily="18" charset="0"/>
                <a:cs typeface="Times New Roman" pitchFamily="18" charset="0"/>
              </a:rPr>
              <a:t>I. </a:t>
            </a:r>
            <a:r>
              <a:rPr lang="en-US" sz="2400" b="1" u="sng" dirty="0" err="1">
                <a:solidFill>
                  <a:srgbClr val="1A04C0"/>
                </a:solidFill>
                <a:latin typeface="Times New Roman" pitchFamily="18" charset="0"/>
                <a:cs typeface="Times New Roman" pitchFamily="18" charset="0"/>
              </a:rPr>
              <a:t>Điện</a:t>
            </a:r>
            <a:r>
              <a:rPr lang="en-US" sz="2400" b="1" u="sng" dirty="0">
                <a:solidFill>
                  <a:srgbClr val="1A04C0"/>
                </a:solidFill>
                <a:latin typeface="Times New Roman" pitchFamily="18" charset="0"/>
                <a:cs typeface="Times New Roman" pitchFamily="18" charset="0"/>
              </a:rPr>
              <a:t> </a:t>
            </a:r>
            <a:r>
              <a:rPr lang="en-US" sz="2400" b="1" u="sng" dirty="0" err="1">
                <a:solidFill>
                  <a:srgbClr val="1A04C0"/>
                </a:solidFill>
                <a:latin typeface="Times New Roman" pitchFamily="18" charset="0"/>
                <a:cs typeface="Times New Roman" pitchFamily="18" charset="0"/>
              </a:rPr>
              <a:t>trở</a:t>
            </a:r>
            <a:r>
              <a:rPr lang="en-US" sz="2400" b="1" u="sng" dirty="0">
                <a:solidFill>
                  <a:srgbClr val="1A04C0"/>
                </a:solidFill>
                <a:latin typeface="Times New Roman" pitchFamily="18" charset="0"/>
                <a:cs typeface="Times New Roman" pitchFamily="18" charset="0"/>
              </a:rPr>
              <a:t> </a:t>
            </a:r>
            <a:r>
              <a:rPr lang="en-US" sz="2400" b="1" u="sng" dirty="0" err="1">
                <a:solidFill>
                  <a:srgbClr val="1A04C0"/>
                </a:solidFill>
                <a:latin typeface="Times New Roman" pitchFamily="18" charset="0"/>
                <a:cs typeface="Times New Roman" pitchFamily="18" charset="0"/>
              </a:rPr>
              <a:t>của</a:t>
            </a:r>
            <a:r>
              <a:rPr lang="en-US" sz="2400" b="1" u="sng" dirty="0">
                <a:solidFill>
                  <a:srgbClr val="1A04C0"/>
                </a:solidFill>
                <a:latin typeface="Times New Roman" pitchFamily="18" charset="0"/>
                <a:cs typeface="Times New Roman" pitchFamily="18" charset="0"/>
              </a:rPr>
              <a:t> </a:t>
            </a:r>
            <a:r>
              <a:rPr lang="en-US" sz="2400" b="1" u="sng" dirty="0" err="1">
                <a:solidFill>
                  <a:srgbClr val="1A04C0"/>
                </a:solidFill>
                <a:latin typeface="Times New Roman" pitchFamily="18" charset="0"/>
                <a:cs typeface="Times New Roman" pitchFamily="18" charset="0"/>
              </a:rPr>
              <a:t>dây</a:t>
            </a:r>
            <a:r>
              <a:rPr lang="en-US" sz="2400" b="1" u="sng" dirty="0">
                <a:solidFill>
                  <a:srgbClr val="1A04C0"/>
                </a:solidFill>
                <a:latin typeface="Times New Roman" pitchFamily="18" charset="0"/>
                <a:cs typeface="Times New Roman" pitchFamily="18" charset="0"/>
              </a:rPr>
              <a:t> </a:t>
            </a:r>
            <a:r>
              <a:rPr lang="en-US" sz="2400" b="1" u="sng" dirty="0" err="1">
                <a:solidFill>
                  <a:srgbClr val="1A04C0"/>
                </a:solidFill>
                <a:latin typeface="Times New Roman" pitchFamily="18" charset="0"/>
                <a:cs typeface="Times New Roman" pitchFamily="18" charset="0"/>
              </a:rPr>
              <a:t>dẫn</a:t>
            </a:r>
            <a:r>
              <a:rPr lang="en-US" sz="2400" b="1" u="sng" dirty="0">
                <a:solidFill>
                  <a:srgbClr val="1A04C0"/>
                </a:solidFill>
                <a:latin typeface="Times New Roman" pitchFamily="18" charset="0"/>
                <a:cs typeface="Times New Roman" pitchFamily="18" charset="0"/>
              </a:rPr>
              <a:t>:</a:t>
            </a:r>
          </a:p>
        </p:txBody>
      </p:sp>
      <p:sp>
        <p:nvSpPr>
          <p:cNvPr id="10" name="TextBox 9"/>
          <p:cNvSpPr txBox="1"/>
          <p:nvPr/>
        </p:nvSpPr>
        <p:spPr>
          <a:xfrm>
            <a:off x="0" y="762000"/>
            <a:ext cx="8610600" cy="461665"/>
          </a:xfrm>
          <a:prstGeom prst="rect">
            <a:avLst/>
          </a:prstGeom>
          <a:noFill/>
        </p:spPr>
        <p:txBody>
          <a:bodyPr wrap="square" rtlCol="0">
            <a:spAutoFit/>
          </a:bodyPr>
          <a:lstStyle/>
          <a:p>
            <a:r>
              <a:rPr lang="en-US" sz="2400" b="1" dirty="0">
                <a:solidFill>
                  <a:schemeClr val="accent6">
                    <a:lumMod val="50000"/>
                  </a:schemeClr>
                </a:solidFill>
                <a:latin typeface="Times New Roman" pitchFamily="18" charset="0"/>
                <a:cs typeface="Times New Roman" pitchFamily="18" charset="0"/>
              </a:rPr>
              <a:t>1. </a:t>
            </a:r>
            <a:r>
              <a:rPr lang="en-US" sz="2400" b="1" dirty="0" err="1">
                <a:solidFill>
                  <a:schemeClr val="accent6">
                    <a:lumMod val="50000"/>
                  </a:schemeClr>
                </a:solidFill>
                <a:latin typeface="Times New Roman" pitchFamily="18" charset="0"/>
                <a:cs typeface="Times New Roman" pitchFamily="18" charset="0"/>
              </a:rPr>
              <a:t>Xác</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định</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thương</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số</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đối</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với</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mỗi</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dây</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dẫn</a:t>
            </a:r>
            <a:r>
              <a:rPr lang="en-US" sz="2400" b="1" dirty="0">
                <a:solidFill>
                  <a:schemeClr val="accent6">
                    <a:lumMod val="50000"/>
                  </a:schemeClr>
                </a:solidFill>
                <a:latin typeface="Times New Roman" pitchFamily="18" charset="0"/>
                <a:cs typeface="Times New Roman" pitchFamily="18" charset="0"/>
              </a:rPr>
              <a:t>:</a:t>
            </a:r>
          </a:p>
        </p:txBody>
      </p:sp>
      <p:graphicFrame>
        <p:nvGraphicFramePr>
          <p:cNvPr id="21" name="Object 20"/>
          <p:cNvGraphicFramePr>
            <a:graphicFrameLocks noChangeAspect="1"/>
          </p:cNvGraphicFramePr>
          <p:nvPr/>
        </p:nvGraphicFramePr>
        <p:xfrm>
          <a:off x="3048000" y="685800"/>
          <a:ext cx="307258" cy="635000"/>
        </p:xfrm>
        <a:graphic>
          <a:graphicData uri="http://schemas.openxmlformats.org/presentationml/2006/ole">
            <mc:AlternateContent xmlns:mc="http://schemas.openxmlformats.org/markup-compatibility/2006">
              <mc:Choice xmlns:v="urn:schemas-microsoft-com:vml" Requires="v">
                <p:oleObj spid="_x0000_s2050" name="Equation" r:id="rId2" imgW="190440" imgH="393480" progId="Equation.3">
                  <p:embed/>
                </p:oleObj>
              </mc:Choice>
              <mc:Fallback>
                <p:oleObj name="Equation" r:id="rId2" imgW="19044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85800"/>
                        <a:ext cx="307258"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Table 21"/>
          <p:cNvGraphicFramePr>
            <a:graphicFrameLocks noGrp="1"/>
          </p:cNvGraphicFramePr>
          <p:nvPr/>
        </p:nvGraphicFramePr>
        <p:xfrm>
          <a:off x="228600" y="2514600"/>
          <a:ext cx="3733800" cy="347472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370840">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Lần</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đo</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Hiệu</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điện</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thế</a:t>
                      </a:r>
                      <a:r>
                        <a:rPr lang="en-US" sz="2400" baseline="0" dirty="0">
                          <a:solidFill>
                            <a:schemeClr val="accent4">
                              <a:lumMod val="20000"/>
                              <a:lumOff val="80000"/>
                            </a:schemeClr>
                          </a:solidFill>
                          <a:latin typeface="Times New Roman" pitchFamily="18" charset="0"/>
                          <a:cs typeface="Times New Roman" pitchFamily="18" charset="0"/>
                        </a:rPr>
                        <a:t> (V)</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Cường</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độ</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dòng</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điện</a:t>
                      </a:r>
                      <a:r>
                        <a:rPr lang="en-US" sz="2400" baseline="0" dirty="0">
                          <a:solidFill>
                            <a:schemeClr val="accent4">
                              <a:lumMod val="20000"/>
                              <a:lumOff val="80000"/>
                            </a:schemeClr>
                          </a:solidFill>
                          <a:latin typeface="Times New Roman" pitchFamily="18" charset="0"/>
                          <a:cs typeface="Times New Roman" pitchFamily="18" charset="0"/>
                        </a:rPr>
                        <a:t> (A)</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ctr"/>
                      <a:r>
                        <a:rPr lang="en-US" sz="2400" b="1"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b="1" dirty="0">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1" dirty="0">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400" b="1" dirty="0">
                          <a:latin typeface="Times New Roman" pitchFamily="18" charset="0"/>
                          <a:cs typeface="Times New Roman"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8" name="Table 27"/>
          <p:cNvGraphicFramePr>
            <a:graphicFrameLocks noGrp="1"/>
          </p:cNvGraphicFramePr>
          <p:nvPr/>
        </p:nvGraphicFramePr>
        <p:xfrm>
          <a:off x="4724400" y="2362200"/>
          <a:ext cx="3733800" cy="347472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370840">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Lần</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đo</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Hiệu</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điện</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thế</a:t>
                      </a:r>
                      <a:r>
                        <a:rPr lang="en-US" sz="2400" baseline="0" dirty="0">
                          <a:solidFill>
                            <a:schemeClr val="accent4">
                              <a:lumMod val="20000"/>
                              <a:lumOff val="80000"/>
                            </a:schemeClr>
                          </a:solidFill>
                          <a:latin typeface="Times New Roman" pitchFamily="18" charset="0"/>
                          <a:cs typeface="Times New Roman" pitchFamily="18" charset="0"/>
                        </a:rPr>
                        <a:t> (V)</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accent4">
                              <a:lumMod val="20000"/>
                              <a:lumOff val="80000"/>
                            </a:schemeClr>
                          </a:solidFill>
                          <a:latin typeface="Times New Roman" pitchFamily="18" charset="0"/>
                          <a:cs typeface="Times New Roman" pitchFamily="18" charset="0"/>
                        </a:rPr>
                        <a:t>Cường</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độ</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dòng</a:t>
                      </a:r>
                      <a:r>
                        <a:rPr lang="en-US" sz="2400" baseline="0" dirty="0">
                          <a:solidFill>
                            <a:schemeClr val="accent4">
                              <a:lumMod val="20000"/>
                              <a:lumOff val="80000"/>
                            </a:schemeClr>
                          </a:solidFill>
                          <a:latin typeface="Times New Roman" pitchFamily="18" charset="0"/>
                          <a:cs typeface="Times New Roman" pitchFamily="18" charset="0"/>
                        </a:rPr>
                        <a:t> </a:t>
                      </a:r>
                      <a:r>
                        <a:rPr lang="en-US" sz="2400" baseline="0" dirty="0" err="1">
                          <a:solidFill>
                            <a:schemeClr val="accent4">
                              <a:lumMod val="20000"/>
                              <a:lumOff val="80000"/>
                            </a:schemeClr>
                          </a:solidFill>
                          <a:latin typeface="Times New Roman" pitchFamily="18" charset="0"/>
                          <a:cs typeface="Times New Roman" pitchFamily="18" charset="0"/>
                        </a:rPr>
                        <a:t>điện</a:t>
                      </a:r>
                      <a:r>
                        <a:rPr lang="en-US" sz="2400" baseline="0" dirty="0">
                          <a:solidFill>
                            <a:schemeClr val="accent4">
                              <a:lumMod val="20000"/>
                              <a:lumOff val="80000"/>
                            </a:schemeClr>
                          </a:solidFill>
                          <a:latin typeface="Times New Roman" pitchFamily="18" charset="0"/>
                          <a:cs typeface="Times New Roman" pitchFamily="18" charset="0"/>
                        </a:rPr>
                        <a:t> (A)</a:t>
                      </a:r>
                      <a:endParaRPr lang="en-US" sz="2400" dirty="0">
                        <a:solidFill>
                          <a:schemeClr val="accent4">
                            <a:lumMod val="20000"/>
                            <a:lumOff val="80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ctr"/>
                      <a:r>
                        <a:rPr lang="en-US" sz="2400" b="1" dirty="0">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b="1" dirty="0">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1" dirty="0">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b="1" dirty="0">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2400" b="1" dirty="0">
                          <a:latin typeface="Times New Roman" pitchFamily="18" charset="0"/>
                          <a:cs typeface="Times New Roman"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1A04C0"/>
                          </a:solidFill>
                          <a:latin typeface="Times New Roman" pitchFamily="18" charset="0"/>
                          <a:cs typeface="Times New Roman"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FF0000"/>
                          </a:solidFill>
                          <a:latin typeface="Times New Roman" pitchFamily="18" charset="0"/>
                          <a:cs typeface="Times New Roman"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 name="TextBox 28"/>
          <p:cNvSpPr txBox="1"/>
          <p:nvPr/>
        </p:nvSpPr>
        <p:spPr>
          <a:xfrm>
            <a:off x="228600" y="2057400"/>
            <a:ext cx="3733800"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Bảng</a:t>
            </a:r>
            <a:r>
              <a:rPr lang="en-US" sz="2400" b="1" dirty="0">
                <a:solidFill>
                  <a:srgbClr val="002060"/>
                </a:solidFill>
                <a:latin typeface="Times New Roman" pitchFamily="18" charset="0"/>
                <a:cs typeface="Times New Roman" pitchFamily="18" charset="0"/>
              </a:rPr>
              <a:t> 1: </a:t>
            </a:r>
            <a:r>
              <a:rPr lang="en-US" sz="2400" b="1" dirty="0" err="1">
                <a:solidFill>
                  <a:srgbClr val="1A04C0"/>
                </a:solidFill>
                <a:latin typeface="Times New Roman" pitchFamily="18" charset="0"/>
                <a:cs typeface="Times New Roman" pitchFamily="18" charset="0"/>
              </a:rPr>
              <a:t>Dây</a:t>
            </a:r>
            <a:r>
              <a:rPr lang="en-US" sz="2400" b="1" dirty="0">
                <a:solidFill>
                  <a:srgbClr val="1A04C0"/>
                </a:solidFill>
                <a:latin typeface="Times New Roman" pitchFamily="18" charset="0"/>
                <a:cs typeface="Times New Roman" pitchFamily="18" charset="0"/>
              </a:rPr>
              <a:t> </a:t>
            </a:r>
            <a:r>
              <a:rPr lang="en-US" sz="2400" b="1" dirty="0" err="1">
                <a:solidFill>
                  <a:srgbClr val="1A04C0"/>
                </a:solidFill>
                <a:latin typeface="Times New Roman" pitchFamily="18" charset="0"/>
                <a:cs typeface="Times New Roman" pitchFamily="18" charset="0"/>
              </a:rPr>
              <a:t>dẫn</a:t>
            </a:r>
            <a:r>
              <a:rPr lang="en-US" sz="2400" b="1" dirty="0">
                <a:solidFill>
                  <a:srgbClr val="1A04C0"/>
                </a:solidFill>
                <a:latin typeface="Times New Roman" pitchFamily="18" charset="0"/>
                <a:cs typeface="Times New Roman" pitchFamily="18" charset="0"/>
              </a:rPr>
              <a:t> 1</a:t>
            </a:r>
          </a:p>
        </p:txBody>
      </p:sp>
      <p:sp>
        <p:nvSpPr>
          <p:cNvPr id="31" name="TextBox 30"/>
          <p:cNvSpPr txBox="1"/>
          <p:nvPr/>
        </p:nvSpPr>
        <p:spPr>
          <a:xfrm>
            <a:off x="4800600" y="1981200"/>
            <a:ext cx="3733800"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Bảng</a:t>
            </a:r>
            <a:r>
              <a:rPr lang="en-US" sz="2400" b="1" dirty="0">
                <a:solidFill>
                  <a:srgbClr val="002060"/>
                </a:solidFill>
                <a:latin typeface="Times New Roman" pitchFamily="18" charset="0"/>
                <a:cs typeface="Times New Roman" pitchFamily="18" charset="0"/>
              </a:rPr>
              <a:t> 2: </a:t>
            </a:r>
            <a:r>
              <a:rPr lang="en-US" sz="2400" b="1" dirty="0" err="1">
                <a:solidFill>
                  <a:srgbClr val="1A04C0"/>
                </a:solidFill>
                <a:latin typeface="Times New Roman" pitchFamily="18" charset="0"/>
                <a:cs typeface="Times New Roman" pitchFamily="18" charset="0"/>
              </a:rPr>
              <a:t>Dây</a:t>
            </a:r>
            <a:r>
              <a:rPr lang="en-US" sz="2400" b="1" dirty="0">
                <a:solidFill>
                  <a:srgbClr val="1A04C0"/>
                </a:solidFill>
                <a:latin typeface="Times New Roman" pitchFamily="18" charset="0"/>
                <a:cs typeface="Times New Roman" pitchFamily="18" charset="0"/>
              </a:rPr>
              <a:t> </a:t>
            </a:r>
            <a:r>
              <a:rPr lang="en-US" sz="2400" b="1" dirty="0" err="1">
                <a:solidFill>
                  <a:srgbClr val="1A04C0"/>
                </a:solidFill>
                <a:latin typeface="Times New Roman" pitchFamily="18" charset="0"/>
                <a:cs typeface="Times New Roman" pitchFamily="18" charset="0"/>
              </a:rPr>
              <a:t>dẫn</a:t>
            </a:r>
            <a:r>
              <a:rPr lang="en-US" sz="2400" b="1" dirty="0">
                <a:solidFill>
                  <a:srgbClr val="1A04C0"/>
                </a:solidFill>
                <a:latin typeface="Times New Roman" pitchFamily="18" charset="0"/>
                <a:cs typeface="Times New Roman" pitchFamily="18" charset="0"/>
              </a:rPr>
              <a:t> 2</a:t>
            </a:r>
          </a:p>
        </p:txBody>
      </p:sp>
      <p:sp>
        <p:nvSpPr>
          <p:cNvPr id="32" name="TextBox 31"/>
          <p:cNvSpPr txBox="1"/>
          <p:nvPr/>
        </p:nvSpPr>
        <p:spPr>
          <a:xfrm>
            <a:off x="228600" y="1295400"/>
            <a:ext cx="579005" cy="46166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solidFill>
                  <a:srgbClr val="FF0000"/>
                </a:solidFill>
                <a:latin typeface="Times New Roman" pitchFamily="18" charset="0"/>
                <a:cs typeface="Times New Roman" pitchFamily="18" charset="0"/>
              </a:rPr>
              <a:t>C1</a:t>
            </a:r>
          </a:p>
        </p:txBody>
      </p:sp>
      <p:graphicFrame>
        <p:nvGraphicFramePr>
          <p:cNvPr id="5122" name="Object 2"/>
          <p:cNvGraphicFramePr>
            <a:graphicFrameLocks noChangeAspect="1"/>
          </p:cNvGraphicFramePr>
          <p:nvPr/>
        </p:nvGraphicFramePr>
        <p:xfrm>
          <a:off x="1295400" y="6019801"/>
          <a:ext cx="990600" cy="685799"/>
        </p:xfrm>
        <a:graphic>
          <a:graphicData uri="http://schemas.openxmlformats.org/presentationml/2006/ole">
            <mc:AlternateContent xmlns:mc="http://schemas.openxmlformats.org/markup-compatibility/2006">
              <mc:Choice xmlns:v="urn:schemas-microsoft-com:vml" Requires="v">
                <p:oleObj spid="_x0000_s2051" name="Equation" r:id="rId4" imgW="419040" imgH="393480" progId="Equation.3">
                  <p:embed/>
                </p:oleObj>
              </mc:Choice>
              <mc:Fallback>
                <p:oleObj name="Equation" r:id="rId4" imgW="4190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019801"/>
                        <a:ext cx="990600" cy="685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6005513" y="5943600"/>
          <a:ext cx="1171575" cy="701675"/>
        </p:xfrm>
        <a:graphic>
          <a:graphicData uri="http://schemas.openxmlformats.org/presentationml/2006/ole">
            <mc:AlternateContent xmlns:mc="http://schemas.openxmlformats.org/markup-compatibility/2006">
              <mc:Choice xmlns:v="urn:schemas-microsoft-com:vml" Requires="v">
                <p:oleObj spid="_x0000_s2052" name="Equation" r:id="rId6" imgW="495000" imgH="393480" progId="Equation.3">
                  <p:embed/>
                </p:oleObj>
              </mc:Choice>
              <mc:Fallback>
                <p:oleObj name="Equation" r:id="rId6" imgW="49500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5513" y="5943600"/>
                        <a:ext cx="117157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990600" y="1219200"/>
            <a:ext cx="7924800"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Tính thương số     đối với mỗi dây dẫn dựa vào kết quả bảng 1;2</a:t>
            </a:r>
            <a:endParaRPr lang="en-US" sz="2800" dirty="0"/>
          </a:p>
        </p:txBody>
      </p:sp>
      <p:graphicFrame>
        <p:nvGraphicFramePr>
          <p:cNvPr id="2053" name="Object 5"/>
          <p:cNvGraphicFramePr>
            <a:graphicFrameLocks noChangeAspect="1"/>
          </p:cNvGraphicFramePr>
          <p:nvPr/>
        </p:nvGraphicFramePr>
        <p:xfrm>
          <a:off x="3352800" y="1295400"/>
          <a:ext cx="307975" cy="635000"/>
        </p:xfrm>
        <a:graphic>
          <a:graphicData uri="http://schemas.openxmlformats.org/presentationml/2006/ole">
            <mc:AlternateContent xmlns:mc="http://schemas.openxmlformats.org/markup-compatibility/2006">
              <mc:Choice xmlns:v="urn:schemas-microsoft-com:vml" Requires="v">
                <p:oleObj spid="_x0000_s2053" name="Equation" r:id="rId8" imgW="190440" imgH="393480" progId="Equation.3">
                  <p:embed/>
                </p:oleObj>
              </mc:Choice>
              <mc:Fallback>
                <p:oleObj name="Equation" r:id="rId8" imgW="19044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1295400"/>
                        <a:ext cx="307975"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par>
                                <p:cTn id="8" presetID="18" presetClass="entr" presetSubtype="1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Left)">
                                      <p:cBhvr>
                                        <p:cTn id="10" dur="500"/>
                                        <p:tgtEl>
                                          <p:spTgt spid="2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5122"/>
                                        </p:tgtEl>
                                        <p:attrNameLst>
                                          <p:attrName>style.visibility</p:attrName>
                                        </p:attrNameLst>
                                      </p:cBhvr>
                                      <p:to>
                                        <p:strVal val="visible"/>
                                      </p:to>
                                    </p:set>
                                    <p:anim calcmode="lin" valueType="num">
                                      <p:cBhvr>
                                        <p:cTn id="20" dur="1000" fill="hold"/>
                                        <p:tgtEl>
                                          <p:spTgt spid="5122"/>
                                        </p:tgtEl>
                                        <p:attrNameLst>
                                          <p:attrName>ppt_w</p:attrName>
                                        </p:attrNameLst>
                                      </p:cBhvr>
                                      <p:tavLst>
                                        <p:tav tm="0">
                                          <p:val>
                                            <p:fltVal val="0"/>
                                          </p:val>
                                        </p:tav>
                                        <p:tav tm="100000">
                                          <p:val>
                                            <p:strVal val="#ppt_w"/>
                                          </p:val>
                                        </p:tav>
                                      </p:tavLst>
                                    </p:anim>
                                    <p:anim calcmode="lin" valueType="num">
                                      <p:cBhvr>
                                        <p:cTn id="21" dur="1000" fill="hold"/>
                                        <p:tgtEl>
                                          <p:spTgt spid="5122"/>
                                        </p:tgtEl>
                                        <p:attrNameLst>
                                          <p:attrName>ppt_h</p:attrName>
                                        </p:attrNameLst>
                                      </p:cBhvr>
                                      <p:tavLst>
                                        <p:tav tm="0">
                                          <p:val>
                                            <p:fltVal val="0"/>
                                          </p:val>
                                        </p:tav>
                                        <p:tav tm="100000">
                                          <p:val>
                                            <p:strVal val="#ppt_h"/>
                                          </p:val>
                                        </p:tav>
                                      </p:tavLst>
                                    </p:anim>
                                    <p:anim calcmode="lin" valueType="num">
                                      <p:cBhvr>
                                        <p:cTn id="22" dur="1000" fill="hold"/>
                                        <p:tgtEl>
                                          <p:spTgt spid="5122"/>
                                        </p:tgtEl>
                                        <p:attrNameLst>
                                          <p:attrName>style.rotation</p:attrName>
                                        </p:attrNameLst>
                                      </p:cBhvr>
                                      <p:tavLst>
                                        <p:tav tm="0">
                                          <p:val>
                                            <p:fltVal val="90"/>
                                          </p:val>
                                        </p:tav>
                                        <p:tav tm="100000">
                                          <p:val>
                                            <p:fltVal val="0"/>
                                          </p:val>
                                        </p:tav>
                                      </p:tavLst>
                                    </p:anim>
                                    <p:animEffect transition="in" filter="fade">
                                      <p:cBhvr>
                                        <p:cTn id="23" dur="10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5123"/>
                                        </p:tgtEl>
                                        <p:attrNameLst>
                                          <p:attrName>style.visibility</p:attrName>
                                        </p:attrNameLst>
                                      </p:cBhvr>
                                      <p:to>
                                        <p:strVal val="visible"/>
                                      </p:to>
                                    </p:set>
                                    <p:anim calcmode="lin" valueType="num">
                                      <p:cBhvr>
                                        <p:cTn id="28" dur="1000" fill="hold"/>
                                        <p:tgtEl>
                                          <p:spTgt spid="5123"/>
                                        </p:tgtEl>
                                        <p:attrNameLst>
                                          <p:attrName>ppt_w</p:attrName>
                                        </p:attrNameLst>
                                      </p:cBhvr>
                                      <p:tavLst>
                                        <p:tav tm="0">
                                          <p:val>
                                            <p:fltVal val="0"/>
                                          </p:val>
                                        </p:tav>
                                        <p:tav tm="100000">
                                          <p:val>
                                            <p:strVal val="#ppt_w"/>
                                          </p:val>
                                        </p:tav>
                                      </p:tavLst>
                                    </p:anim>
                                    <p:anim calcmode="lin" valueType="num">
                                      <p:cBhvr>
                                        <p:cTn id="29" dur="1000" fill="hold"/>
                                        <p:tgtEl>
                                          <p:spTgt spid="5123"/>
                                        </p:tgtEl>
                                        <p:attrNameLst>
                                          <p:attrName>ppt_h</p:attrName>
                                        </p:attrNameLst>
                                      </p:cBhvr>
                                      <p:tavLst>
                                        <p:tav tm="0">
                                          <p:val>
                                            <p:fltVal val="0"/>
                                          </p:val>
                                        </p:tav>
                                        <p:tav tm="100000">
                                          <p:val>
                                            <p:strVal val="#ppt_h"/>
                                          </p:val>
                                        </p:tav>
                                      </p:tavLst>
                                    </p:anim>
                                    <p:anim calcmode="lin" valueType="num">
                                      <p:cBhvr>
                                        <p:cTn id="30" dur="1000" fill="hold"/>
                                        <p:tgtEl>
                                          <p:spTgt spid="5123"/>
                                        </p:tgtEl>
                                        <p:attrNameLst>
                                          <p:attrName>style.rotation</p:attrName>
                                        </p:attrNameLst>
                                      </p:cBhvr>
                                      <p:tavLst>
                                        <p:tav tm="0">
                                          <p:val>
                                            <p:fltVal val="90"/>
                                          </p:val>
                                        </p:tav>
                                        <p:tav tm="100000">
                                          <p:val>
                                            <p:fltVal val="0"/>
                                          </p:val>
                                        </p:tav>
                                      </p:tavLst>
                                    </p:anim>
                                    <p:animEffect transition="in" filter="fade">
                                      <p:cBhvr>
                                        <p:cTn id="31"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Ảnh nền Slide hồng phấn"/>
          <p:cNvPicPr>
            <a:picLocks noChangeAspect="1" noChangeArrowheads="1"/>
          </p:cNvPicPr>
          <p:nvPr/>
        </p:nvPicPr>
        <p:blipFill>
          <a:blip r:embed="rId2"/>
          <a:srcRect/>
          <a:stretch>
            <a:fillRect/>
          </a:stretch>
        </p:blipFill>
        <p:spPr bwMode="auto">
          <a:xfrm>
            <a:off x="0" y="0"/>
            <a:ext cx="9183511" cy="6858000"/>
          </a:xfrm>
          <a:prstGeom prst="rect">
            <a:avLst/>
          </a:prstGeom>
          <a:noFill/>
        </p:spPr>
      </p:pic>
      <p:sp>
        <p:nvSpPr>
          <p:cNvPr id="3" name="TextBox 2"/>
          <p:cNvSpPr txBox="1"/>
          <p:nvPr/>
        </p:nvSpPr>
        <p:spPr>
          <a:xfrm>
            <a:off x="228600" y="228600"/>
            <a:ext cx="579005" cy="46166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solidFill>
                  <a:srgbClr val="FF0000"/>
                </a:solidFill>
                <a:latin typeface="Times New Roman" pitchFamily="18" charset="0"/>
                <a:cs typeface="Times New Roman" pitchFamily="18" charset="0"/>
              </a:rPr>
              <a:t>C2</a:t>
            </a:r>
          </a:p>
        </p:txBody>
      </p:sp>
      <p:grpSp>
        <p:nvGrpSpPr>
          <p:cNvPr id="4" name="Group 14"/>
          <p:cNvGrpSpPr/>
          <p:nvPr/>
        </p:nvGrpSpPr>
        <p:grpSpPr>
          <a:xfrm>
            <a:off x="152400" y="838200"/>
            <a:ext cx="8534400" cy="1077218"/>
            <a:chOff x="152400" y="838200"/>
            <a:chExt cx="8534400" cy="1077218"/>
          </a:xfrm>
        </p:grpSpPr>
        <p:sp>
          <p:nvSpPr>
            <p:cNvPr id="5" name="TextBox 4"/>
            <p:cNvSpPr txBox="1"/>
            <p:nvPr/>
          </p:nvSpPr>
          <p:spPr>
            <a:xfrm>
              <a:off x="152400" y="838200"/>
              <a:ext cx="8534400" cy="1077218"/>
            </a:xfrm>
            <a:prstGeom prst="rect">
              <a:avLst/>
            </a:prstGeom>
            <a:solidFill>
              <a:schemeClr val="accent4">
                <a:lumMod val="60000"/>
                <a:lumOff val="40000"/>
              </a:schemeClr>
            </a:solidFill>
          </p:spPr>
          <p:txBody>
            <a:bodyPr wrap="square" rtlCol="0">
              <a:spAutoFit/>
            </a:bodyPr>
            <a:lstStyle/>
            <a:p>
              <a:pPr algn="just"/>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xét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a:t>
              </a:r>
            </a:p>
          </p:txBody>
        </p:sp>
        <p:graphicFrame>
          <p:nvGraphicFramePr>
            <p:cNvPr id="6" name="Object 5"/>
            <p:cNvGraphicFramePr>
              <a:graphicFrameLocks noChangeAspect="1"/>
            </p:cNvGraphicFramePr>
            <p:nvPr/>
          </p:nvGraphicFramePr>
          <p:xfrm>
            <a:off x="4038600" y="838200"/>
            <a:ext cx="307975" cy="635000"/>
          </p:xfrm>
          <a:graphic>
            <a:graphicData uri="http://schemas.openxmlformats.org/presentationml/2006/ole">
              <mc:AlternateContent xmlns:mc="http://schemas.openxmlformats.org/markup-compatibility/2006">
                <mc:Choice xmlns:v="urn:schemas-microsoft-com:vml" Requires="v">
                  <p:oleObj spid="_x0000_s3074" name="Equation" r:id="rId3" imgW="190440" imgH="393480" progId="Equation.3">
                    <p:embed/>
                  </p:oleObj>
                </mc:Choice>
                <mc:Fallback>
                  <p:oleObj name="Equation" r:id="rId3" imgW="1904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838200"/>
                          <a:ext cx="307975"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9"/>
          <p:cNvGrpSpPr/>
          <p:nvPr/>
        </p:nvGrpSpPr>
        <p:grpSpPr>
          <a:xfrm>
            <a:off x="304800" y="2362200"/>
            <a:ext cx="8534400" cy="2308324"/>
            <a:chOff x="228600" y="2286000"/>
            <a:chExt cx="8534400" cy="2308324"/>
          </a:xfrm>
        </p:grpSpPr>
        <p:grpSp>
          <p:nvGrpSpPr>
            <p:cNvPr id="8" name="Group 18"/>
            <p:cNvGrpSpPr/>
            <p:nvPr/>
          </p:nvGrpSpPr>
          <p:grpSpPr>
            <a:xfrm>
              <a:off x="228600" y="2286000"/>
              <a:ext cx="8534400" cy="2308324"/>
              <a:chOff x="228600" y="2286000"/>
              <a:chExt cx="8534400" cy="2308324"/>
            </a:xfrm>
          </p:grpSpPr>
          <p:sp>
            <p:nvSpPr>
              <p:cNvPr id="10" name="TextBox 9"/>
              <p:cNvSpPr txBox="1"/>
              <p:nvPr/>
            </p:nvSpPr>
            <p:spPr>
              <a:xfrm>
                <a:off x="228600" y="2286000"/>
                <a:ext cx="8534400" cy="2308324"/>
              </a:xfrm>
              <a:prstGeom prst="rect">
                <a:avLst/>
              </a:prstGeom>
              <a:solidFill>
                <a:schemeClr val="accent2">
                  <a:lumMod val="60000"/>
                  <a:lumOff val="40000"/>
                </a:schemeClr>
              </a:solidFill>
            </p:spPr>
            <p:txBody>
              <a:bodyPr wrap="square" rtlCol="0">
                <a:spAutoFit/>
              </a:bodyPr>
              <a:lstStyle/>
              <a:p>
                <a:r>
                  <a:rPr lang="en-US" sz="3600" b="1" u="sng" dirty="0" err="1">
                    <a:solidFill>
                      <a:schemeClr val="accent1">
                        <a:lumMod val="75000"/>
                      </a:schemeClr>
                    </a:solidFill>
                    <a:latin typeface="Times New Roman" pitchFamily="18" charset="0"/>
                    <a:cs typeface="Times New Roman" pitchFamily="18" charset="0"/>
                  </a:rPr>
                  <a:t>Trả</a:t>
                </a:r>
                <a:r>
                  <a:rPr lang="en-US" sz="3600" b="1" u="sng" dirty="0">
                    <a:solidFill>
                      <a:schemeClr val="accent1">
                        <a:lumMod val="75000"/>
                      </a:schemeClr>
                    </a:solidFill>
                    <a:latin typeface="Times New Roman" pitchFamily="18" charset="0"/>
                    <a:cs typeface="Times New Roman" pitchFamily="18" charset="0"/>
                  </a:rPr>
                  <a:t> </a:t>
                </a:r>
                <a:r>
                  <a:rPr lang="en-US" sz="3600" b="1" u="sng" dirty="0" err="1">
                    <a:solidFill>
                      <a:schemeClr val="accent1">
                        <a:lumMod val="75000"/>
                      </a:schemeClr>
                    </a:solidFill>
                    <a:latin typeface="Times New Roman" pitchFamily="18" charset="0"/>
                    <a:cs typeface="Times New Roman" pitchFamily="18" charset="0"/>
                  </a:rPr>
                  <a:t>lời</a:t>
                </a:r>
                <a:r>
                  <a:rPr lang="en-US" sz="3600" b="1" dirty="0">
                    <a:solidFill>
                      <a:schemeClr val="accent1">
                        <a:lumMod val="75000"/>
                      </a:schemeClr>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Đối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với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mỗi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như</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nhau</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thì</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thương</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số</a:t>
                </a:r>
                <a:r>
                  <a:rPr lang="en-US" sz="3600" b="1" dirty="0">
                    <a:solidFill>
                      <a:srgbClr val="1A04C0"/>
                    </a:solidFill>
                    <a:latin typeface="Times New Roman" pitchFamily="18" charset="0"/>
                    <a:cs typeface="Times New Roman" pitchFamily="18" charset="0"/>
                  </a:rPr>
                  <a:t>  </a:t>
                </a:r>
                <a:r>
                  <a:rPr lang="vi-VN"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không</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đổi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Đối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với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hai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khác</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nhau</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thì</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thương</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số</a:t>
                </a:r>
                <a:r>
                  <a:rPr lang="vi-VN"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khác</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nhau</a:t>
                </a:r>
                <a:r>
                  <a:rPr lang="en-US" sz="3600" b="1" dirty="0">
                    <a:solidFill>
                      <a:srgbClr val="1A04C0"/>
                    </a:solidFill>
                    <a:latin typeface="Times New Roman" pitchFamily="18" charset="0"/>
                    <a:cs typeface="Times New Roman" pitchFamily="18" charset="0"/>
                  </a:rPr>
                  <a:t>.</a:t>
                </a:r>
              </a:p>
            </p:txBody>
          </p:sp>
          <p:graphicFrame>
            <p:nvGraphicFramePr>
              <p:cNvPr id="11" name="Object 6"/>
              <p:cNvGraphicFramePr>
                <a:graphicFrameLocks noChangeAspect="1"/>
              </p:cNvGraphicFramePr>
              <p:nvPr/>
            </p:nvGraphicFramePr>
            <p:xfrm>
              <a:off x="2438400" y="2819400"/>
              <a:ext cx="533400" cy="635000"/>
            </p:xfrm>
            <a:graphic>
              <a:graphicData uri="http://schemas.openxmlformats.org/presentationml/2006/ole">
                <mc:AlternateContent xmlns:mc="http://schemas.openxmlformats.org/markup-compatibility/2006">
                  <mc:Choice xmlns:v="urn:schemas-microsoft-com:vml" Requires="v">
                    <p:oleObj spid="_x0000_s3075" name="Equation" r:id="rId5" imgW="190440" imgH="393480" progId="Equation.3">
                      <p:embed/>
                    </p:oleObj>
                  </mc:Choice>
                  <mc:Fallback>
                    <p:oleObj name="Equation" r:id="rId5" imgW="19044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819400"/>
                            <a:ext cx="5334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 name="Object 7"/>
            <p:cNvGraphicFramePr>
              <a:graphicFrameLocks noChangeAspect="1"/>
            </p:cNvGraphicFramePr>
            <p:nvPr/>
          </p:nvGraphicFramePr>
          <p:xfrm>
            <a:off x="6172200" y="3429000"/>
            <a:ext cx="533400" cy="635000"/>
          </p:xfrm>
          <a:graphic>
            <a:graphicData uri="http://schemas.openxmlformats.org/presentationml/2006/ole">
              <mc:AlternateContent xmlns:mc="http://schemas.openxmlformats.org/markup-compatibility/2006">
                <mc:Choice xmlns:v="urn:schemas-microsoft-com:vml" Requires="v">
                  <p:oleObj spid="_x0000_s3076" name="Equation" r:id="rId6" imgW="190440" imgH="393480" progId="Equation.3">
                    <p:embed/>
                  </p:oleObj>
                </mc:Choice>
                <mc:Fallback>
                  <p:oleObj name="Equation" r:id="rId6" imgW="19044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429000"/>
                          <a:ext cx="5334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125"/>
          <p:cNvSpPr txBox="1">
            <a:spLocks noChangeArrowheads="1"/>
          </p:cNvSpPr>
          <p:nvPr/>
        </p:nvSpPr>
        <p:spPr bwMode="auto">
          <a:xfrm>
            <a:off x="228600" y="0"/>
            <a:ext cx="4724400" cy="646331"/>
          </a:xfrm>
          <a:prstGeom prst="rect">
            <a:avLst/>
          </a:prstGeom>
          <a:noFill/>
          <a:ln w="9525">
            <a:noFill/>
            <a:miter lim="800000"/>
            <a:headEnd/>
            <a:tailEnd/>
          </a:ln>
          <a:effectLst/>
        </p:spPr>
        <p:txBody>
          <a:bodyPr wrap="square">
            <a:spAutoFit/>
          </a:bodyPr>
          <a:lstStyle/>
          <a:p>
            <a:r>
              <a:rPr lang="en-US" altLang="vi-VN" sz="3600" b="1" dirty="0">
                <a:solidFill>
                  <a:srgbClr val="660033"/>
                </a:solidFill>
                <a:latin typeface="Times New Roman" pitchFamily="18" charset="0"/>
                <a:cs typeface="Times New Roman" pitchFamily="18" charset="0"/>
              </a:rPr>
              <a:t>2. </a:t>
            </a:r>
            <a:r>
              <a:rPr lang="en-US" altLang="vi-VN" sz="3600" b="1" dirty="0" err="1">
                <a:solidFill>
                  <a:srgbClr val="660033"/>
                </a:solidFill>
                <a:latin typeface="Times New Roman" pitchFamily="18" charset="0"/>
                <a:cs typeface="Times New Roman" pitchFamily="18" charset="0"/>
              </a:rPr>
              <a:t>Điện</a:t>
            </a:r>
            <a:r>
              <a:rPr lang="en-US" altLang="vi-VN" sz="3600" b="1" dirty="0">
                <a:solidFill>
                  <a:srgbClr val="660033"/>
                </a:solidFill>
                <a:latin typeface="Times New Roman" pitchFamily="18" charset="0"/>
                <a:cs typeface="Times New Roman" pitchFamily="18" charset="0"/>
              </a:rPr>
              <a:t> </a:t>
            </a:r>
            <a:r>
              <a:rPr lang="en-US" altLang="vi-VN" sz="3600" b="1" dirty="0" err="1">
                <a:solidFill>
                  <a:srgbClr val="660033"/>
                </a:solidFill>
                <a:latin typeface="Times New Roman" pitchFamily="18" charset="0"/>
                <a:cs typeface="Times New Roman" pitchFamily="18" charset="0"/>
              </a:rPr>
              <a:t>trở</a:t>
            </a:r>
            <a:r>
              <a:rPr lang="en-US" altLang="vi-VN" sz="3600" b="1" dirty="0">
                <a:solidFill>
                  <a:srgbClr val="660033"/>
                </a:solidFill>
                <a:latin typeface="Times New Roman" pitchFamily="18" charset="0"/>
                <a:cs typeface="Times New Roman" pitchFamily="18" charset="0"/>
              </a:rPr>
              <a:t>:</a:t>
            </a:r>
          </a:p>
        </p:txBody>
      </p:sp>
      <p:sp>
        <p:nvSpPr>
          <p:cNvPr id="7" name="Text Box 126"/>
          <p:cNvSpPr txBox="1">
            <a:spLocks noChangeArrowheads="1"/>
          </p:cNvSpPr>
          <p:nvPr/>
        </p:nvSpPr>
        <p:spPr bwMode="auto">
          <a:xfrm>
            <a:off x="0" y="685800"/>
            <a:ext cx="9144000" cy="1077218"/>
          </a:xfrm>
          <a:prstGeom prst="rect">
            <a:avLst/>
          </a:prstGeom>
          <a:noFill/>
          <a:ln w="9525">
            <a:noFill/>
            <a:miter lim="800000"/>
            <a:headEnd/>
            <a:tailEnd/>
          </a:ln>
        </p:spPr>
        <p:txBody>
          <a:bodyPr>
            <a:spAutoFit/>
          </a:bodyPr>
          <a:lstStyle/>
          <a:p>
            <a:pPr>
              <a:spcBef>
                <a:spcPct val="50000"/>
              </a:spcBef>
            </a:pPr>
            <a:r>
              <a:rPr lang="en-US" altLang="vi-VN" sz="2400" b="1" dirty="0">
                <a:solidFill>
                  <a:srgbClr val="000099"/>
                </a:solidFill>
                <a:latin typeface="Times New Roman" pitchFamily="18" charset="0"/>
                <a:cs typeface="Times New Roman" pitchFamily="18" charset="0"/>
                <a:sym typeface="Wingdings" pitchFamily="2" charset="2"/>
              </a:rPr>
              <a:t>- </a:t>
            </a:r>
            <a:r>
              <a:rPr lang="en-US" altLang="vi-VN" sz="3200" b="1" dirty="0" err="1">
                <a:solidFill>
                  <a:srgbClr val="000099"/>
                </a:solidFill>
                <a:latin typeface="Times New Roman" pitchFamily="18" charset="0"/>
                <a:cs typeface="Times New Roman" pitchFamily="18" charset="0"/>
              </a:rPr>
              <a:t>Trị</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số</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không</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đổi</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đối</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với</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mỗi</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dây</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dẫn</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được</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gọi</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là</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điện</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trở</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của</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dây</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dẫn</a:t>
            </a:r>
            <a:r>
              <a:rPr lang="en-US" altLang="vi-VN" sz="3200" b="1" dirty="0">
                <a:solidFill>
                  <a:srgbClr val="000099"/>
                </a:solidFill>
                <a:latin typeface="Times New Roman" pitchFamily="18" charset="0"/>
                <a:cs typeface="Times New Roman" pitchFamily="18" charset="0"/>
              </a:rPr>
              <a:t> </a:t>
            </a:r>
            <a:r>
              <a:rPr lang="en-US" altLang="vi-VN" sz="3200" b="1" dirty="0" err="1">
                <a:solidFill>
                  <a:srgbClr val="000099"/>
                </a:solidFill>
                <a:latin typeface="Times New Roman" pitchFamily="18" charset="0"/>
                <a:cs typeface="Times New Roman" pitchFamily="18" charset="0"/>
              </a:rPr>
              <a:t>đó</a:t>
            </a:r>
            <a:r>
              <a:rPr lang="en-US" altLang="vi-VN" sz="3200" b="1" dirty="0">
                <a:solidFill>
                  <a:srgbClr val="000099"/>
                </a:solidFill>
                <a:latin typeface="Times New Roman" pitchFamily="18" charset="0"/>
                <a:cs typeface="Times New Roman" pitchFamily="18" charset="0"/>
              </a:rPr>
              <a:t>.</a:t>
            </a:r>
          </a:p>
        </p:txBody>
      </p:sp>
      <p:sp>
        <p:nvSpPr>
          <p:cNvPr id="9" name="Text Box 133"/>
          <p:cNvSpPr txBox="1">
            <a:spLocks noChangeArrowheads="1"/>
          </p:cNvSpPr>
          <p:nvPr/>
        </p:nvSpPr>
        <p:spPr bwMode="auto">
          <a:xfrm>
            <a:off x="0" y="1828800"/>
            <a:ext cx="9144000" cy="584775"/>
          </a:xfrm>
          <a:prstGeom prst="rect">
            <a:avLst/>
          </a:prstGeom>
          <a:noFill/>
          <a:ln w="9525">
            <a:noFill/>
            <a:miter lim="800000"/>
            <a:headEnd/>
            <a:tailEnd/>
          </a:ln>
          <a:effectLst/>
        </p:spPr>
        <p:txBody>
          <a:bodyPr>
            <a:spAutoFit/>
          </a:bodyPr>
          <a:lstStyle/>
          <a:p>
            <a:pPr>
              <a:spcBef>
                <a:spcPct val="50000"/>
              </a:spcBef>
            </a:pPr>
            <a:r>
              <a:rPr lang="en-US" altLang="vi-VN" sz="2400" b="1" dirty="0">
                <a:solidFill>
                  <a:srgbClr val="003300"/>
                </a:solidFill>
                <a:latin typeface="Times New Roman" pitchFamily="18" charset="0"/>
                <a:cs typeface="Times New Roman" pitchFamily="18" charset="0"/>
                <a:sym typeface="Wingdings" pitchFamily="2" charset="2"/>
              </a:rPr>
              <a:t>- </a:t>
            </a:r>
            <a:r>
              <a:rPr lang="en-US" altLang="vi-VN" sz="3200" b="1" dirty="0" err="1">
                <a:solidFill>
                  <a:srgbClr val="003300"/>
                </a:solidFill>
                <a:latin typeface="Times New Roman" pitchFamily="18" charset="0"/>
                <a:cs typeface="Times New Roman" pitchFamily="18" charset="0"/>
              </a:rPr>
              <a:t>Trong</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sơ</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đồ</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mạch</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điện</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điện</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trở</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có</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kí</a:t>
            </a:r>
            <a:r>
              <a:rPr lang="en-US" altLang="vi-VN" sz="3200" b="1" dirty="0">
                <a:solidFill>
                  <a:srgbClr val="003300"/>
                </a:solidFill>
                <a:latin typeface="Times New Roman" pitchFamily="18" charset="0"/>
                <a:cs typeface="Times New Roman" pitchFamily="18" charset="0"/>
              </a:rPr>
              <a:t> </a:t>
            </a:r>
            <a:r>
              <a:rPr lang="en-US" altLang="vi-VN" sz="3200" b="1" dirty="0" err="1">
                <a:solidFill>
                  <a:srgbClr val="003300"/>
                </a:solidFill>
                <a:latin typeface="Times New Roman" pitchFamily="18" charset="0"/>
                <a:cs typeface="Times New Roman" pitchFamily="18" charset="0"/>
              </a:rPr>
              <a:t>hiệu</a:t>
            </a:r>
            <a:r>
              <a:rPr lang="en-US" altLang="vi-VN" sz="3200" b="1" dirty="0">
                <a:solidFill>
                  <a:srgbClr val="003300"/>
                </a:solidFill>
                <a:latin typeface="Times New Roman" pitchFamily="18" charset="0"/>
                <a:cs typeface="Times New Roman" pitchFamily="18" charset="0"/>
              </a:rPr>
              <a:t> :</a:t>
            </a:r>
          </a:p>
        </p:txBody>
      </p:sp>
      <p:pic>
        <p:nvPicPr>
          <p:cNvPr id="10" name="Picture 134"/>
          <p:cNvPicPr>
            <a:picLocks noChangeAspect="1" noChangeArrowheads="1"/>
          </p:cNvPicPr>
          <p:nvPr/>
        </p:nvPicPr>
        <p:blipFill>
          <a:blip r:embed="rId2"/>
          <a:srcRect/>
          <a:stretch>
            <a:fillRect/>
          </a:stretch>
        </p:blipFill>
        <p:spPr bwMode="auto">
          <a:xfrm>
            <a:off x="1676400" y="2590800"/>
            <a:ext cx="1685925" cy="312737"/>
          </a:xfrm>
          <a:prstGeom prst="rect">
            <a:avLst/>
          </a:prstGeom>
          <a:noFill/>
          <a:ln w="9525">
            <a:noFill/>
            <a:miter lim="800000"/>
            <a:headEnd/>
            <a:tailEnd/>
          </a:ln>
        </p:spPr>
      </p:pic>
      <p:pic>
        <p:nvPicPr>
          <p:cNvPr id="12" name="Picture 135"/>
          <p:cNvPicPr>
            <a:picLocks noChangeAspect="1" noChangeArrowheads="1"/>
          </p:cNvPicPr>
          <p:nvPr/>
        </p:nvPicPr>
        <p:blipFill>
          <a:blip r:embed="rId3"/>
          <a:srcRect/>
          <a:stretch>
            <a:fillRect/>
          </a:stretch>
        </p:blipFill>
        <p:spPr bwMode="auto">
          <a:xfrm>
            <a:off x="4724400" y="2590800"/>
            <a:ext cx="2571750" cy="384175"/>
          </a:xfrm>
          <a:prstGeom prst="rect">
            <a:avLst/>
          </a:prstGeom>
          <a:noFill/>
          <a:ln w="9525">
            <a:noFill/>
            <a:miter lim="800000"/>
            <a:headEnd/>
            <a:tailEnd/>
          </a:ln>
        </p:spPr>
      </p:pic>
      <p:sp>
        <p:nvSpPr>
          <p:cNvPr id="13" name="Text Box 136"/>
          <p:cNvSpPr txBox="1">
            <a:spLocks noChangeArrowheads="1"/>
          </p:cNvSpPr>
          <p:nvPr/>
        </p:nvSpPr>
        <p:spPr bwMode="auto">
          <a:xfrm>
            <a:off x="0" y="2971800"/>
            <a:ext cx="4343400" cy="523220"/>
          </a:xfrm>
          <a:prstGeom prst="rect">
            <a:avLst/>
          </a:prstGeom>
          <a:noFill/>
          <a:ln w="9525">
            <a:noFill/>
            <a:miter lim="800000"/>
            <a:headEnd/>
            <a:tailEnd/>
          </a:ln>
          <a:effectLst/>
        </p:spPr>
        <p:txBody>
          <a:bodyPr>
            <a:spAutoFit/>
          </a:bodyPr>
          <a:lstStyle/>
          <a:p>
            <a:pPr>
              <a:spcBef>
                <a:spcPct val="50000"/>
              </a:spcBef>
            </a:pPr>
            <a:r>
              <a:rPr lang="en-US" altLang="vi-VN" sz="2400" b="1" dirty="0">
                <a:solidFill>
                  <a:srgbClr val="000066"/>
                </a:solidFill>
                <a:latin typeface="Times New Roman" pitchFamily="18" charset="0"/>
                <a:cs typeface="Times New Roman" pitchFamily="18" charset="0"/>
                <a:sym typeface="Wingdings" pitchFamily="2" charset="2"/>
              </a:rPr>
              <a:t>- </a:t>
            </a:r>
            <a:r>
              <a:rPr lang="en-US" altLang="vi-VN" sz="2800" b="1" dirty="0" err="1">
                <a:solidFill>
                  <a:srgbClr val="000066"/>
                </a:solidFill>
                <a:latin typeface="Times New Roman" pitchFamily="18" charset="0"/>
                <a:cs typeface="Times New Roman" pitchFamily="18" charset="0"/>
              </a:rPr>
              <a:t>Đơn</a:t>
            </a:r>
            <a:r>
              <a:rPr lang="en-US" altLang="vi-VN" sz="2800" b="1" dirty="0">
                <a:solidFill>
                  <a:srgbClr val="000066"/>
                </a:solidFill>
                <a:latin typeface="Times New Roman" pitchFamily="18" charset="0"/>
                <a:cs typeface="Times New Roman" pitchFamily="18" charset="0"/>
              </a:rPr>
              <a:t> </a:t>
            </a:r>
            <a:r>
              <a:rPr lang="en-US" altLang="vi-VN" sz="2800" b="1" dirty="0" err="1">
                <a:solidFill>
                  <a:srgbClr val="000066"/>
                </a:solidFill>
                <a:latin typeface="Times New Roman" pitchFamily="18" charset="0"/>
                <a:cs typeface="Times New Roman" pitchFamily="18" charset="0"/>
              </a:rPr>
              <a:t>vị</a:t>
            </a:r>
            <a:r>
              <a:rPr lang="en-US" altLang="vi-VN" sz="2800" b="1" dirty="0">
                <a:solidFill>
                  <a:srgbClr val="000066"/>
                </a:solidFill>
                <a:latin typeface="Times New Roman" pitchFamily="18" charset="0"/>
                <a:cs typeface="Times New Roman" pitchFamily="18" charset="0"/>
              </a:rPr>
              <a:t> </a:t>
            </a:r>
            <a:r>
              <a:rPr lang="en-US" altLang="vi-VN" sz="2800" b="1" dirty="0" err="1">
                <a:solidFill>
                  <a:srgbClr val="000066"/>
                </a:solidFill>
                <a:latin typeface="Times New Roman" pitchFamily="18" charset="0"/>
                <a:cs typeface="Times New Roman" pitchFamily="18" charset="0"/>
              </a:rPr>
              <a:t>điện</a:t>
            </a:r>
            <a:r>
              <a:rPr lang="en-US" altLang="vi-VN" sz="2800" b="1" dirty="0">
                <a:solidFill>
                  <a:srgbClr val="000066"/>
                </a:solidFill>
                <a:latin typeface="Times New Roman" pitchFamily="18" charset="0"/>
                <a:cs typeface="Times New Roman" pitchFamily="18" charset="0"/>
              </a:rPr>
              <a:t> </a:t>
            </a:r>
            <a:r>
              <a:rPr lang="en-US" altLang="vi-VN" sz="2800" b="1" dirty="0" err="1">
                <a:solidFill>
                  <a:srgbClr val="000066"/>
                </a:solidFill>
                <a:latin typeface="Times New Roman" pitchFamily="18" charset="0"/>
                <a:cs typeface="Times New Roman" pitchFamily="18" charset="0"/>
              </a:rPr>
              <a:t>trở</a:t>
            </a:r>
            <a:r>
              <a:rPr lang="en-US" altLang="vi-VN" sz="2800" b="1" dirty="0">
                <a:solidFill>
                  <a:srgbClr val="000066"/>
                </a:solidFill>
                <a:latin typeface="Times New Roman" pitchFamily="18" charset="0"/>
                <a:cs typeface="Times New Roman" pitchFamily="18" charset="0"/>
              </a:rPr>
              <a:t> </a:t>
            </a:r>
            <a:r>
              <a:rPr lang="en-US" altLang="vi-VN" sz="2800" b="1" dirty="0" err="1">
                <a:solidFill>
                  <a:srgbClr val="000066"/>
                </a:solidFill>
                <a:latin typeface="Times New Roman" pitchFamily="18" charset="0"/>
                <a:cs typeface="Times New Roman" pitchFamily="18" charset="0"/>
              </a:rPr>
              <a:t>là</a:t>
            </a:r>
            <a:r>
              <a:rPr lang="en-US" altLang="vi-VN" sz="2800" b="1" dirty="0">
                <a:solidFill>
                  <a:srgbClr val="000066"/>
                </a:solidFill>
                <a:latin typeface="Times New Roman" pitchFamily="18" charset="0"/>
                <a:cs typeface="Times New Roman" pitchFamily="18" charset="0"/>
              </a:rPr>
              <a:t> </a:t>
            </a:r>
            <a:r>
              <a:rPr lang="el-GR" altLang="vi-VN" sz="2800" b="1" dirty="0">
                <a:solidFill>
                  <a:srgbClr val="000066"/>
                </a:solidFill>
                <a:latin typeface="Times New Roman" pitchFamily="18" charset="0"/>
                <a:cs typeface="Times New Roman" pitchFamily="18" charset="0"/>
              </a:rPr>
              <a:t>Ω</a:t>
            </a:r>
            <a:r>
              <a:rPr lang="en-US" altLang="vi-VN" sz="2800" b="1" dirty="0">
                <a:solidFill>
                  <a:srgbClr val="000066"/>
                </a:solidFill>
                <a:latin typeface="Times New Roman" pitchFamily="18" charset="0"/>
                <a:cs typeface="Times New Roman" pitchFamily="18" charset="0"/>
              </a:rPr>
              <a:t> (</a:t>
            </a:r>
            <a:r>
              <a:rPr lang="en-US" altLang="vi-VN" sz="2800" b="1" dirty="0" err="1">
                <a:solidFill>
                  <a:srgbClr val="000066"/>
                </a:solidFill>
                <a:latin typeface="Times New Roman" pitchFamily="18" charset="0"/>
                <a:cs typeface="Times New Roman" pitchFamily="18" charset="0"/>
              </a:rPr>
              <a:t>Ôm</a:t>
            </a:r>
            <a:r>
              <a:rPr lang="en-US" altLang="vi-VN" sz="2800" b="1" dirty="0">
                <a:solidFill>
                  <a:srgbClr val="000066"/>
                </a:solidFill>
                <a:latin typeface="Times New Roman" pitchFamily="18" charset="0"/>
                <a:cs typeface="Times New Roman" pitchFamily="18" charset="0"/>
              </a:rPr>
              <a:t>)</a:t>
            </a:r>
          </a:p>
        </p:txBody>
      </p:sp>
      <p:grpSp>
        <p:nvGrpSpPr>
          <p:cNvPr id="2" name="Group 138"/>
          <p:cNvGrpSpPr>
            <a:grpSpLocks/>
          </p:cNvGrpSpPr>
          <p:nvPr/>
        </p:nvGrpSpPr>
        <p:grpSpPr bwMode="auto">
          <a:xfrm>
            <a:off x="2362200" y="3505200"/>
            <a:ext cx="1728787" cy="900113"/>
            <a:chOff x="1536" y="2592"/>
            <a:chExt cx="1089" cy="567"/>
          </a:xfrm>
        </p:grpSpPr>
        <p:sp>
          <p:nvSpPr>
            <p:cNvPr id="13328" name="Text Box 139"/>
            <p:cNvSpPr txBox="1">
              <a:spLocks noChangeArrowheads="1"/>
            </p:cNvSpPr>
            <p:nvPr/>
          </p:nvSpPr>
          <p:spPr bwMode="auto">
            <a:xfrm>
              <a:off x="1536" y="2697"/>
              <a:ext cx="768" cy="327"/>
            </a:xfrm>
            <a:prstGeom prst="rect">
              <a:avLst/>
            </a:prstGeom>
            <a:noFill/>
            <a:ln w="9525">
              <a:noFill/>
              <a:miter lim="800000"/>
              <a:headEnd/>
              <a:tailEnd/>
            </a:ln>
            <a:effectLst/>
          </p:spPr>
          <p:txBody>
            <a:bodyPr>
              <a:spAutoFit/>
            </a:bodyPr>
            <a:lstStyle/>
            <a:p>
              <a:pPr>
                <a:spcBef>
                  <a:spcPct val="50000"/>
                </a:spcBef>
              </a:pPr>
              <a:r>
                <a:rPr lang="en-US" altLang="vi-VN" sz="2800">
                  <a:latin typeface="Times New Roman" pitchFamily="18" charset="0"/>
                  <a:cs typeface="Times New Roman" pitchFamily="18" charset="0"/>
                </a:rPr>
                <a:t>1     =</a:t>
              </a:r>
            </a:p>
          </p:txBody>
        </p:sp>
        <p:graphicFrame>
          <p:nvGraphicFramePr>
            <p:cNvPr id="13329" name="Object 140"/>
            <p:cNvGraphicFramePr>
              <a:graphicFrameLocks noChangeAspect="1"/>
            </p:cNvGraphicFramePr>
            <p:nvPr/>
          </p:nvGraphicFramePr>
          <p:xfrm>
            <a:off x="1667" y="2710"/>
            <a:ext cx="301" cy="301"/>
          </p:xfrm>
          <a:graphic>
            <a:graphicData uri="http://schemas.openxmlformats.org/presentationml/2006/ole">
              <mc:AlternateContent xmlns:mc="http://schemas.openxmlformats.org/markup-compatibility/2006">
                <mc:Choice xmlns:v="urn:schemas-microsoft-com:vml" Requires="v">
                  <p:oleObj spid="_x0000_s4099" name="Equation" r:id="rId4" imgW="164885" imgH="164885" progId="">
                    <p:embed/>
                  </p:oleObj>
                </mc:Choice>
                <mc:Fallback>
                  <p:oleObj name="Equation" r:id="rId4" imgW="164885" imgH="164885" progId="">
                    <p:embed/>
                    <p:pic>
                      <p:nvPicPr>
                        <p:cNvPr id="0" name="Object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 y="2710"/>
                          <a:ext cx="301" cy="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41"/>
            <p:cNvGrpSpPr>
              <a:grpSpLocks/>
            </p:cNvGrpSpPr>
            <p:nvPr/>
          </p:nvGrpSpPr>
          <p:grpSpPr bwMode="auto">
            <a:xfrm>
              <a:off x="2134" y="2592"/>
              <a:ext cx="491" cy="567"/>
              <a:chOff x="3197" y="2658"/>
              <a:chExt cx="491" cy="567"/>
            </a:xfrm>
          </p:grpSpPr>
          <p:sp>
            <p:nvSpPr>
              <p:cNvPr id="13331" name="Text Box 142"/>
              <p:cNvSpPr txBox="1">
                <a:spLocks noChangeArrowheads="1"/>
              </p:cNvSpPr>
              <p:nvPr/>
            </p:nvSpPr>
            <p:spPr bwMode="auto">
              <a:xfrm>
                <a:off x="3206" y="2658"/>
                <a:ext cx="432" cy="327"/>
              </a:xfrm>
              <a:prstGeom prst="rect">
                <a:avLst/>
              </a:prstGeom>
              <a:noFill/>
              <a:ln w="9525">
                <a:noFill/>
                <a:miter lim="800000"/>
                <a:headEnd/>
                <a:tailEnd/>
              </a:ln>
              <a:effectLst/>
            </p:spPr>
            <p:txBody>
              <a:bodyPr>
                <a:spAutoFit/>
              </a:bodyPr>
              <a:lstStyle/>
              <a:p>
                <a:pPr>
                  <a:spcBef>
                    <a:spcPct val="50000"/>
                  </a:spcBef>
                </a:pPr>
                <a:r>
                  <a:rPr lang="en-US" altLang="vi-VN" sz="2800" dirty="0">
                    <a:latin typeface="Times New Roman" pitchFamily="18" charset="0"/>
                    <a:cs typeface="Times New Roman" pitchFamily="18" charset="0"/>
                  </a:rPr>
                  <a:t>1V</a:t>
                </a:r>
              </a:p>
            </p:txBody>
          </p:sp>
          <p:sp>
            <p:nvSpPr>
              <p:cNvPr id="13332" name="Text Box 143"/>
              <p:cNvSpPr txBox="1">
                <a:spLocks noChangeArrowheads="1"/>
              </p:cNvSpPr>
              <p:nvPr/>
            </p:nvSpPr>
            <p:spPr bwMode="auto">
              <a:xfrm>
                <a:off x="3197" y="2898"/>
                <a:ext cx="491" cy="327"/>
              </a:xfrm>
              <a:prstGeom prst="rect">
                <a:avLst/>
              </a:prstGeom>
              <a:noFill/>
              <a:ln w="9525">
                <a:noFill/>
                <a:miter lim="800000"/>
                <a:headEnd/>
                <a:tailEnd/>
              </a:ln>
              <a:effectLst/>
            </p:spPr>
            <p:txBody>
              <a:bodyPr>
                <a:spAutoFit/>
              </a:bodyPr>
              <a:lstStyle/>
              <a:p>
                <a:pPr>
                  <a:spcBef>
                    <a:spcPct val="50000"/>
                  </a:spcBef>
                </a:pPr>
                <a:r>
                  <a:rPr lang="en-US" altLang="vi-VN" sz="2800">
                    <a:latin typeface="Times New Roman" pitchFamily="18" charset="0"/>
                    <a:cs typeface="Times New Roman" pitchFamily="18" charset="0"/>
                  </a:rPr>
                  <a:t>1A</a:t>
                </a:r>
              </a:p>
            </p:txBody>
          </p:sp>
          <p:sp>
            <p:nvSpPr>
              <p:cNvPr id="13333" name="Line 144"/>
              <p:cNvSpPr>
                <a:spLocks noChangeShapeType="1"/>
              </p:cNvSpPr>
              <p:nvPr/>
            </p:nvSpPr>
            <p:spPr bwMode="auto">
              <a:xfrm>
                <a:off x="3258" y="2946"/>
                <a:ext cx="259" cy="0"/>
              </a:xfrm>
              <a:prstGeom prst="line">
                <a:avLst/>
              </a:prstGeom>
              <a:noFill/>
              <a:ln w="9525">
                <a:solidFill>
                  <a:srgbClr val="0000FF"/>
                </a:solidFill>
                <a:round/>
                <a:headEnd/>
                <a:tailEnd/>
              </a:ln>
              <a:effectLst/>
            </p:spPr>
            <p:txBody>
              <a:bodyPr/>
              <a:lstStyle/>
              <a:p>
                <a:endParaRPr lang="en-US"/>
              </a:p>
            </p:txBody>
          </p:sp>
        </p:grpSp>
      </p:grpSp>
      <p:sp>
        <p:nvSpPr>
          <p:cNvPr id="21" name="Text Box 145"/>
          <p:cNvSpPr txBox="1">
            <a:spLocks noChangeArrowheads="1"/>
          </p:cNvSpPr>
          <p:nvPr/>
        </p:nvSpPr>
        <p:spPr bwMode="auto">
          <a:xfrm>
            <a:off x="-7938" y="4724400"/>
            <a:ext cx="9131301" cy="461963"/>
          </a:xfrm>
          <a:prstGeom prst="rect">
            <a:avLst/>
          </a:prstGeom>
          <a:noFill/>
          <a:ln w="9525">
            <a:noFill/>
            <a:miter lim="800000"/>
            <a:headEnd/>
            <a:tailEnd/>
          </a:ln>
        </p:spPr>
        <p:txBody>
          <a:bodyPr>
            <a:spAutoFit/>
          </a:bodyPr>
          <a:lstStyle/>
          <a:p>
            <a:pPr>
              <a:spcBef>
                <a:spcPct val="50000"/>
              </a:spcBef>
            </a:pPr>
            <a:r>
              <a:rPr lang="en-US" altLang="vi-VN" sz="2400" b="1" i="1" dirty="0" err="1">
                <a:solidFill>
                  <a:srgbClr val="660066"/>
                </a:solidFill>
                <a:latin typeface="Times New Roman" pitchFamily="18" charset="0"/>
                <a:cs typeface="Times New Roman" pitchFamily="18" charset="0"/>
              </a:rPr>
              <a:t>Ngoài</a:t>
            </a:r>
            <a:r>
              <a:rPr lang="en-US" altLang="vi-VN" sz="2400" b="1" i="1" dirty="0">
                <a:solidFill>
                  <a:srgbClr val="660066"/>
                </a:solidFill>
                <a:latin typeface="Times New Roman" pitchFamily="18" charset="0"/>
                <a:cs typeface="Times New Roman" pitchFamily="18" charset="0"/>
              </a:rPr>
              <a:t> </a:t>
            </a:r>
            <a:r>
              <a:rPr lang="en-US" altLang="vi-VN" sz="2400" b="1" i="1" dirty="0" err="1">
                <a:solidFill>
                  <a:srgbClr val="660066"/>
                </a:solidFill>
                <a:latin typeface="Times New Roman" pitchFamily="18" charset="0"/>
                <a:cs typeface="Times New Roman" pitchFamily="18" charset="0"/>
              </a:rPr>
              <a:t>ra</a:t>
            </a:r>
            <a:r>
              <a:rPr lang="en-US" altLang="vi-VN" sz="2400" b="1" i="1" dirty="0">
                <a:solidFill>
                  <a:srgbClr val="660066"/>
                </a:solidFill>
                <a:latin typeface="Times New Roman" pitchFamily="18" charset="0"/>
                <a:cs typeface="Times New Roman" pitchFamily="18" charset="0"/>
              </a:rPr>
              <a:t> </a:t>
            </a:r>
            <a:r>
              <a:rPr lang="en-US" altLang="vi-VN" sz="2400" b="1" i="1" dirty="0" err="1">
                <a:solidFill>
                  <a:srgbClr val="660066"/>
                </a:solidFill>
                <a:latin typeface="Times New Roman" pitchFamily="18" charset="0"/>
                <a:cs typeface="Times New Roman" pitchFamily="18" charset="0"/>
              </a:rPr>
              <a:t>còn</a:t>
            </a:r>
            <a:r>
              <a:rPr lang="en-US" altLang="vi-VN" sz="2400" b="1" i="1" dirty="0">
                <a:solidFill>
                  <a:srgbClr val="660066"/>
                </a:solidFill>
                <a:latin typeface="Times New Roman" pitchFamily="18" charset="0"/>
                <a:cs typeface="Times New Roman" pitchFamily="18" charset="0"/>
              </a:rPr>
              <a:t> </a:t>
            </a:r>
            <a:r>
              <a:rPr lang="en-US" altLang="vi-VN" sz="2400" b="1" i="1" dirty="0" err="1">
                <a:solidFill>
                  <a:srgbClr val="660066"/>
                </a:solidFill>
                <a:latin typeface="Times New Roman" pitchFamily="18" charset="0"/>
                <a:cs typeface="Times New Roman" pitchFamily="18" charset="0"/>
              </a:rPr>
              <a:t>dùng</a:t>
            </a:r>
            <a:r>
              <a:rPr lang="en-US" altLang="vi-VN" sz="2400" b="1" i="1" dirty="0">
                <a:solidFill>
                  <a:srgbClr val="660066"/>
                </a:solidFill>
                <a:latin typeface="Times New Roman" pitchFamily="18" charset="0"/>
                <a:cs typeface="Times New Roman" pitchFamily="18" charset="0"/>
              </a:rPr>
              <a:t> </a:t>
            </a:r>
            <a:r>
              <a:rPr lang="en-US" altLang="vi-VN" sz="2400" b="1" i="1" dirty="0" err="1">
                <a:solidFill>
                  <a:srgbClr val="660066"/>
                </a:solidFill>
                <a:latin typeface="Times New Roman" pitchFamily="18" charset="0"/>
                <a:cs typeface="Times New Roman" pitchFamily="18" charset="0"/>
              </a:rPr>
              <a:t>đơn</a:t>
            </a:r>
            <a:r>
              <a:rPr lang="en-US" altLang="vi-VN" sz="2400" b="1" i="1" dirty="0">
                <a:solidFill>
                  <a:srgbClr val="660066"/>
                </a:solidFill>
                <a:latin typeface="Times New Roman" pitchFamily="18" charset="0"/>
                <a:cs typeface="Times New Roman" pitchFamily="18" charset="0"/>
              </a:rPr>
              <a:t> </a:t>
            </a:r>
            <a:r>
              <a:rPr lang="en-US" altLang="vi-VN" sz="2400" b="1" i="1" dirty="0" err="1">
                <a:solidFill>
                  <a:srgbClr val="660066"/>
                </a:solidFill>
                <a:latin typeface="Times New Roman" pitchFamily="18" charset="0"/>
                <a:cs typeface="Times New Roman" pitchFamily="18" charset="0"/>
              </a:rPr>
              <a:t>vị</a:t>
            </a:r>
            <a:r>
              <a:rPr lang="en-US" altLang="vi-VN" sz="2400" b="1" i="1" dirty="0">
                <a:solidFill>
                  <a:srgbClr val="660066"/>
                </a:solidFill>
                <a:latin typeface="Times New Roman" pitchFamily="18" charset="0"/>
                <a:cs typeface="Times New Roman" pitchFamily="18" charset="0"/>
              </a:rPr>
              <a:t> : k</a:t>
            </a:r>
            <a:r>
              <a:rPr lang="el-GR" altLang="vi-VN" sz="2400" b="1" i="1" dirty="0">
                <a:solidFill>
                  <a:srgbClr val="660066"/>
                </a:solidFill>
                <a:latin typeface="Times New Roman" pitchFamily="18" charset="0"/>
                <a:cs typeface="Times New Roman" pitchFamily="18" charset="0"/>
              </a:rPr>
              <a:t>Ω</a:t>
            </a:r>
            <a:r>
              <a:rPr lang="en-US" altLang="vi-VN" sz="2400" b="1" i="1" dirty="0">
                <a:solidFill>
                  <a:srgbClr val="660066"/>
                </a:solidFill>
                <a:latin typeface="Times New Roman" pitchFamily="18" charset="0"/>
                <a:cs typeface="Times New Roman" pitchFamily="18" charset="0"/>
              </a:rPr>
              <a:t>, M</a:t>
            </a:r>
            <a:r>
              <a:rPr lang="el-GR" altLang="vi-VN" sz="2400" b="1" i="1" dirty="0">
                <a:solidFill>
                  <a:srgbClr val="660066"/>
                </a:solidFill>
                <a:latin typeface="Times New Roman" pitchFamily="18" charset="0"/>
                <a:cs typeface="Times New Roman" pitchFamily="18" charset="0"/>
              </a:rPr>
              <a:t>Ω</a:t>
            </a:r>
            <a:r>
              <a:rPr lang="en-US" altLang="vi-VN" sz="2400" b="1" i="1" dirty="0">
                <a:solidFill>
                  <a:srgbClr val="660066"/>
                </a:solidFill>
                <a:latin typeface="Times New Roman" pitchFamily="18" charset="0"/>
                <a:cs typeface="Times New Roman" pitchFamily="18" charset="0"/>
              </a:rPr>
              <a:t>; 1k</a:t>
            </a:r>
            <a:r>
              <a:rPr lang="el-GR" altLang="vi-VN" sz="2400" b="1" i="1" dirty="0">
                <a:solidFill>
                  <a:srgbClr val="660066"/>
                </a:solidFill>
                <a:latin typeface="Times New Roman" pitchFamily="18" charset="0"/>
                <a:cs typeface="Times New Roman" pitchFamily="18" charset="0"/>
              </a:rPr>
              <a:t>Ω</a:t>
            </a:r>
            <a:r>
              <a:rPr lang="en-US" altLang="vi-VN" sz="2400" b="1" i="1" dirty="0">
                <a:solidFill>
                  <a:srgbClr val="660066"/>
                </a:solidFill>
                <a:latin typeface="Times New Roman" pitchFamily="18" charset="0"/>
                <a:cs typeface="Times New Roman" pitchFamily="18" charset="0"/>
              </a:rPr>
              <a:t> = 1000</a:t>
            </a:r>
            <a:r>
              <a:rPr lang="el-GR" altLang="vi-VN" sz="2400" b="1" i="1" dirty="0">
                <a:solidFill>
                  <a:srgbClr val="660066"/>
                </a:solidFill>
                <a:latin typeface="Times New Roman" pitchFamily="18" charset="0"/>
                <a:cs typeface="Times New Roman" pitchFamily="18" charset="0"/>
              </a:rPr>
              <a:t>Ω</a:t>
            </a:r>
            <a:r>
              <a:rPr lang="en-US" altLang="vi-VN" sz="2400" b="1" i="1" dirty="0">
                <a:solidFill>
                  <a:srgbClr val="660066"/>
                </a:solidFill>
                <a:latin typeface="Times New Roman" pitchFamily="18" charset="0"/>
                <a:cs typeface="Times New Roman" pitchFamily="18" charset="0"/>
              </a:rPr>
              <a:t>;1M</a:t>
            </a:r>
            <a:r>
              <a:rPr lang="el-GR" altLang="vi-VN" sz="2400" b="1" i="1" dirty="0">
                <a:solidFill>
                  <a:srgbClr val="660066"/>
                </a:solidFill>
                <a:latin typeface="Times New Roman" pitchFamily="18" charset="0"/>
                <a:cs typeface="Times New Roman" pitchFamily="18" charset="0"/>
              </a:rPr>
              <a:t>Ω</a:t>
            </a:r>
            <a:r>
              <a:rPr lang="en-US" altLang="vi-VN" sz="2400" b="1" i="1" dirty="0">
                <a:solidFill>
                  <a:srgbClr val="660066"/>
                </a:solidFill>
                <a:latin typeface="Times New Roman" pitchFamily="18" charset="0"/>
                <a:cs typeface="Times New Roman" pitchFamily="18" charset="0"/>
              </a:rPr>
              <a:t> = 1000 000</a:t>
            </a:r>
            <a:r>
              <a:rPr lang="el-GR" altLang="vi-VN" sz="2400" b="1" i="1" dirty="0">
                <a:solidFill>
                  <a:srgbClr val="660066"/>
                </a:solidFill>
                <a:latin typeface="Times New Roman" pitchFamily="18" charset="0"/>
                <a:cs typeface="Times New Roman" pitchFamily="18" charset="0"/>
              </a:rPr>
              <a:t> Ω</a:t>
            </a:r>
            <a:endParaRPr lang="en-US" altLang="vi-VN" sz="2400" b="1" i="1" dirty="0">
              <a:solidFill>
                <a:srgbClr val="660066"/>
              </a:solidFill>
              <a:latin typeface="Times New Roman" pitchFamily="18" charset="0"/>
              <a:cs typeface="Times New Roman" pitchFamily="18" charset="0"/>
            </a:endParaRPr>
          </a:p>
        </p:txBody>
      </p:sp>
      <p:graphicFrame>
        <p:nvGraphicFramePr>
          <p:cNvPr id="3" name="Đối tượng 2"/>
          <p:cNvGraphicFramePr>
            <a:graphicFrameLocks noChangeAspect="1"/>
          </p:cNvGraphicFramePr>
          <p:nvPr/>
        </p:nvGraphicFramePr>
        <p:xfrm>
          <a:off x="1447800" y="533400"/>
          <a:ext cx="762000" cy="668338"/>
        </p:xfrm>
        <a:graphic>
          <a:graphicData uri="http://schemas.openxmlformats.org/presentationml/2006/ole">
            <mc:AlternateContent xmlns:mc="http://schemas.openxmlformats.org/markup-compatibility/2006">
              <mc:Choice xmlns:v="urn:schemas-microsoft-com:vml" Requires="v">
                <p:oleObj spid="_x0000_s4098" name="Equation" r:id="rId6" imgW="444307" imgH="393529" progId="">
                  <p:embed/>
                </p:oleObj>
              </mc:Choice>
              <mc:Fallback>
                <p:oleObj name="Equation" r:id="rId6" imgW="444307" imgH="393529" progId="">
                  <p:embed/>
                  <p:pic>
                    <p:nvPicPr>
                      <p:cNvPr id="0" name="Đối tượn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33400"/>
                        <a:ext cx="76200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Hình chữ nhật 3"/>
          <p:cNvSpPr>
            <a:spLocks noChangeArrowheads="1"/>
          </p:cNvSpPr>
          <p:nvPr/>
        </p:nvSpPr>
        <p:spPr bwMode="auto">
          <a:xfrm>
            <a:off x="0" y="5334000"/>
            <a:ext cx="9177338" cy="1077218"/>
          </a:xfrm>
          <a:prstGeom prst="rect">
            <a:avLst/>
          </a:prstGeom>
          <a:noFill/>
          <a:ln w="9525">
            <a:noFill/>
            <a:miter lim="800000"/>
            <a:headEnd/>
            <a:tailEnd/>
          </a:ln>
        </p:spPr>
        <p:txBody>
          <a:bodyPr>
            <a:spAutoFit/>
          </a:bodyPr>
          <a:lstStyle/>
          <a:p>
            <a:r>
              <a:rPr lang="en-US" altLang="vi-VN" sz="2400" b="1" dirty="0">
                <a:solidFill>
                  <a:srgbClr val="003300"/>
                </a:solidFill>
                <a:latin typeface="Times New Roman" pitchFamily="18" charset="0"/>
                <a:cs typeface="Times New Roman" pitchFamily="18" charset="0"/>
              </a:rPr>
              <a:t>- </a:t>
            </a:r>
            <a:r>
              <a:rPr lang="vi-VN" altLang="vi-VN" sz="3200" b="1" dirty="0">
                <a:solidFill>
                  <a:srgbClr val="003300"/>
                </a:solidFill>
                <a:latin typeface="Times New Roman" pitchFamily="18" charset="0"/>
                <a:cs typeface="Times New Roman" pitchFamily="18" charset="0"/>
              </a:rPr>
              <a:t>Ý nghĩa của điện trở: </a:t>
            </a:r>
            <a:r>
              <a:rPr lang="vi-VN" altLang="vi-VN" sz="3200" b="1" dirty="0">
                <a:solidFill>
                  <a:srgbClr val="000099"/>
                </a:solidFill>
                <a:latin typeface="Times New Roman" pitchFamily="18" charset="0"/>
                <a:cs typeface="Times New Roman" pitchFamily="18" charset="0"/>
              </a:rPr>
              <a:t>Điện trở biểu thị mức độ cản trở dòng điện nhiều hay ít của dây dẫn.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21"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2"/>
          <p:cNvSpPr txBox="1">
            <a:spLocks noChangeArrowheads="1"/>
          </p:cNvSpPr>
          <p:nvPr/>
        </p:nvSpPr>
        <p:spPr bwMode="auto">
          <a:xfrm>
            <a:off x="152400" y="152400"/>
            <a:ext cx="6019800" cy="584775"/>
          </a:xfrm>
          <a:prstGeom prst="rect">
            <a:avLst/>
          </a:prstGeom>
          <a:noFill/>
          <a:ln w="9525">
            <a:noFill/>
            <a:miter lim="800000"/>
            <a:headEnd/>
            <a:tailEnd/>
          </a:ln>
          <a:effectLst/>
        </p:spPr>
        <p:txBody>
          <a:bodyPr wrap="square">
            <a:spAutoFit/>
          </a:bodyPr>
          <a:lstStyle/>
          <a:p>
            <a:pPr>
              <a:spcBef>
                <a:spcPct val="50000"/>
              </a:spcBef>
            </a:pPr>
            <a:r>
              <a:rPr lang="en-US" altLang="vi-VN" sz="3200" b="1" dirty="0">
                <a:solidFill>
                  <a:srgbClr val="660066"/>
                </a:solidFill>
                <a:latin typeface="Times New Roman" pitchFamily="18" charset="0"/>
                <a:cs typeface="Times New Roman" pitchFamily="18" charset="0"/>
              </a:rPr>
              <a:t>II. ĐỊNH LUẬT ÔM:</a:t>
            </a:r>
          </a:p>
        </p:txBody>
      </p:sp>
      <p:sp>
        <p:nvSpPr>
          <p:cNvPr id="7" name="Text Box 48"/>
          <p:cNvSpPr txBox="1">
            <a:spLocks noChangeArrowheads="1"/>
          </p:cNvSpPr>
          <p:nvPr/>
        </p:nvSpPr>
        <p:spPr bwMode="auto">
          <a:xfrm>
            <a:off x="0" y="762000"/>
            <a:ext cx="8382000" cy="584775"/>
          </a:xfrm>
          <a:prstGeom prst="rect">
            <a:avLst/>
          </a:prstGeom>
          <a:noFill/>
          <a:ln w="9525">
            <a:noFill/>
            <a:miter lim="800000"/>
            <a:headEnd/>
            <a:tailEnd/>
          </a:ln>
          <a:effectLst/>
        </p:spPr>
        <p:txBody>
          <a:bodyPr wrap="square">
            <a:spAutoFit/>
          </a:bodyPr>
          <a:lstStyle/>
          <a:p>
            <a:pPr>
              <a:spcBef>
                <a:spcPct val="50000"/>
              </a:spcBef>
            </a:pPr>
            <a:r>
              <a:rPr lang="en-US" altLang="vi-VN" sz="3200" b="1" dirty="0">
                <a:solidFill>
                  <a:srgbClr val="660033"/>
                </a:solidFill>
                <a:latin typeface="Times New Roman" pitchFamily="18" charset="0"/>
                <a:cs typeface="Times New Roman" pitchFamily="18" charset="0"/>
              </a:rPr>
              <a:t>1. </a:t>
            </a:r>
            <a:r>
              <a:rPr lang="en-US" altLang="vi-VN" sz="3200" b="1" dirty="0" err="1">
                <a:solidFill>
                  <a:srgbClr val="660033"/>
                </a:solidFill>
                <a:latin typeface="Times New Roman" pitchFamily="18" charset="0"/>
                <a:cs typeface="Times New Roman" pitchFamily="18" charset="0"/>
              </a:rPr>
              <a:t>Hệ</a:t>
            </a:r>
            <a:r>
              <a:rPr lang="en-US" altLang="vi-VN" sz="3200" b="1" dirty="0">
                <a:solidFill>
                  <a:srgbClr val="660033"/>
                </a:solidFill>
                <a:latin typeface="Times New Roman" pitchFamily="18" charset="0"/>
                <a:cs typeface="Times New Roman" pitchFamily="18" charset="0"/>
              </a:rPr>
              <a:t> </a:t>
            </a:r>
            <a:r>
              <a:rPr lang="en-US" altLang="vi-VN" sz="3200" b="1" dirty="0" err="1">
                <a:solidFill>
                  <a:srgbClr val="660033"/>
                </a:solidFill>
                <a:latin typeface="Times New Roman" pitchFamily="18" charset="0"/>
                <a:cs typeface="Times New Roman" pitchFamily="18" charset="0"/>
              </a:rPr>
              <a:t>thức</a:t>
            </a:r>
            <a:r>
              <a:rPr lang="en-US" altLang="vi-VN" sz="3200" b="1" dirty="0">
                <a:solidFill>
                  <a:srgbClr val="660033"/>
                </a:solidFill>
                <a:latin typeface="Times New Roman" pitchFamily="18" charset="0"/>
                <a:cs typeface="Times New Roman" pitchFamily="18" charset="0"/>
              </a:rPr>
              <a:t> </a:t>
            </a:r>
            <a:r>
              <a:rPr lang="en-US" altLang="vi-VN" sz="3200" b="1" dirty="0" err="1">
                <a:solidFill>
                  <a:srgbClr val="660033"/>
                </a:solidFill>
                <a:latin typeface="Times New Roman" pitchFamily="18" charset="0"/>
                <a:cs typeface="Times New Roman" pitchFamily="18" charset="0"/>
              </a:rPr>
              <a:t>của</a:t>
            </a:r>
            <a:r>
              <a:rPr lang="en-US" altLang="vi-VN" sz="3200" b="1" dirty="0">
                <a:solidFill>
                  <a:srgbClr val="660033"/>
                </a:solidFill>
                <a:latin typeface="Times New Roman" pitchFamily="18" charset="0"/>
                <a:cs typeface="Times New Roman" pitchFamily="18" charset="0"/>
              </a:rPr>
              <a:t> </a:t>
            </a:r>
            <a:r>
              <a:rPr lang="en-US" altLang="vi-VN" sz="3200" b="1" dirty="0" err="1">
                <a:solidFill>
                  <a:srgbClr val="660033"/>
                </a:solidFill>
                <a:latin typeface="Times New Roman" pitchFamily="18" charset="0"/>
                <a:cs typeface="Times New Roman" pitchFamily="18" charset="0"/>
              </a:rPr>
              <a:t>định</a:t>
            </a:r>
            <a:r>
              <a:rPr lang="en-US" altLang="vi-VN" sz="3200" b="1" dirty="0">
                <a:solidFill>
                  <a:srgbClr val="660033"/>
                </a:solidFill>
                <a:latin typeface="Times New Roman" pitchFamily="18" charset="0"/>
                <a:cs typeface="Times New Roman" pitchFamily="18" charset="0"/>
              </a:rPr>
              <a:t> </a:t>
            </a:r>
            <a:r>
              <a:rPr lang="en-US" altLang="vi-VN" sz="3200" b="1" dirty="0" err="1">
                <a:solidFill>
                  <a:srgbClr val="660033"/>
                </a:solidFill>
                <a:latin typeface="Times New Roman" pitchFamily="18" charset="0"/>
                <a:cs typeface="Times New Roman" pitchFamily="18" charset="0"/>
              </a:rPr>
              <a:t>luật</a:t>
            </a:r>
            <a:r>
              <a:rPr lang="en-US" altLang="vi-VN" sz="3200" b="1" dirty="0">
                <a:solidFill>
                  <a:srgbClr val="660033"/>
                </a:solidFill>
                <a:latin typeface="Times New Roman" pitchFamily="18" charset="0"/>
                <a:cs typeface="Times New Roman" pitchFamily="18" charset="0"/>
              </a:rPr>
              <a:t>:</a:t>
            </a:r>
          </a:p>
        </p:txBody>
      </p:sp>
      <p:graphicFrame>
        <p:nvGraphicFramePr>
          <p:cNvPr id="8" name="Object 34"/>
          <p:cNvGraphicFramePr>
            <a:graphicFrameLocks noChangeAspect="1"/>
          </p:cNvGraphicFramePr>
          <p:nvPr/>
        </p:nvGraphicFramePr>
        <p:xfrm>
          <a:off x="998538" y="1773238"/>
          <a:ext cx="1143000" cy="1035050"/>
        </p:xfrm>
        <a:graphic>
          <a:graphicData uri="http://schemas.openxmlformats.org/presentationml/2006/ole">
            <mc:AlternateContent xmlns:mc="http://schemas.openxmlformats.org/markup-compatibility/2006">
              <mc:Choice xmlns:v="urn:schemas-microsoft-com:vml" Requires="v">
                <p:oleObj spid="_x0000_s5122" name="Equation" r:id="rId2" imgW="597600" imgH="647280" progId="Equation.3">
                  <p:embed/>
                </p:oleObj>
              </mc:Choice>
              <mc:Fallback>
                <p:oleObj name="Equation" r:id="rId2" imgW="597600" imgH="647280" progId="Equation.3">
                  <p:embed/>
                  <p:pic>
                    <p:nvPicPr>
                      <p:cNvPr id="0" name="Object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773238"/>
                        <a:ext cx="114300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48"/>
          <p:cNvSpPr txBox="1">
            <a:spLocks noChangeArrowheads="1"/>
          </p:cNvSpPr>
          <p:nvPr/>
        </p:nvSpPr>
        <p:spPr bwMode="auto">
          <a:xfrm>
            <a:off x="4067175" y="1662113"/>
            <a:ext cx="4086225" cy="1201737"/>
          </a:xfrm>
          <a:prstGeom prst="rect">
            <a:avLst/>
          </a:prstGeom>
          <a:noFill/>
          <a:ln w="9525">
            <a:noFill/>
            <a:miter lim="800000"/>
            <a:headEnd/>
            <a:tailEnd/>
          </a:ln>
          <a:effectLst/>
        </p:spPr>
        <p:txBody>
          <a:bodyPr>
            <a:spAutoFit/>
          </a:bodyPr>
          <a:lstStyle/>
          <a:p>
            <a:r>
              <a:rPr lang="en-US" altLang="vi-VN" sz="2400" b="1" dirty="0">
                <a:solidFill>
                  <a:srgbClr val="000066"/>
                </a:solidFill>
                <a:latin typeface="Times New Roman" pitchFamily="18" charset="0"/>
                <a:cs typeface="Times New Roman" pitchFamily="18" charset="0"/>
              </a:rPr>
              <a:t>U:Hiệu </a:t>
            </a:r>
            <a:r>
              <a:rPr lang="en-US" altLang="vi-VN" sz="2400" b="1" dirty="0" err="1">
                <a:solidFill>
                  <a:srgbClr val="000066"/>
                </a:solidFill>
                <a:latin typeface="Times New Roman" pitchFamily="18" charset="0"/>
                <a:cs typeface="Times New Roman" pitchFamily="18" charset="0"/>
              </a:rPr>
              <a:t>điện</a:t>
            </a:r>
            <a:r>
              <a:rPr lang="en-US" altLang="vi-VN" sz="2400" b="1" dirty="0">
                <a:solidFill>
                  <a:srgbClr val="000066"/>
                </a:solidFill>
                <a:latin typeface="Times New Roman" pitchFamily="18" charset="0"/>
                <a:cs typeface="Times New Roman" pitchFamily="18" charset="0"/>
              </a:rPr>
              <a:t> </a:t>
            </a:r>
            <a:r>
              <a:rPr lang="en-US" altLang="vi-VN" sz="2400" b="1" dirty="0" err="1">
                <a:solidFill>
                  <a:srgbClr val="000066"/>
                </a:solidFill>
                <a:latin typeface="Times New Roman" pitchFamily="18" charset="0"/>
                <a:cs typeface="Times New Roman" pitchFamily="18" charset="0"/>
              </a:rPr>
              <a:t>thế</a:t>
            </a:r>
            <a:r>
              <a:rPr lang="en-US" altLang="vi-VN" sz="2400" b="1" dirty="0">
                <a:solidFill>
                  <a:srgbClr val="000066"/>
                </a:solidFill>
                <a:latin typeface="Times New Roman" pitchFamily="18" charset="0"/>
                <a:cs typeface="Times New Roman" pitchFamily="18" charset="0"/>
              </a:rPr>
              <a:t> (V)</a:t>
            </a:r>
          </a:p>
          <a:p>
            <a:r>
              <a:rPr lang="en-US" altLang="vi-VN" sz="2400" b="1" dirty="0">
                <a:solidFill>
                  <a:srgbClr val="000066"/>
                </a:solidFill>
                <a:latin typeface="Times New Roman" pitchFamily="18" charset="0"/>
                <a:cs typeface="Times New Roman" pitchFamily="18" charset="0"/>
              </a:rPr>
              <a:t>I : </a:t>
            </a:r>
            <a:r>
              <a:rPr lang="en-US" altLang="vi-VN" sz="2400" b="1" dirty="0" err="1">
                <a:solidFill>
                  <a:srgbClr val="000066"/>
                </a:solidFill>
                <a:latin typeface="Times New Roman" pitchFamily="18" charset="0"/>
                <a:cs typeface="Times New Roman" pitchFamily="18" charset="0"/>
              </a:rPr>
              <a:t>Cường</a:t>
            </a:r>
            <a:r>
              <a:rPr lang="en-US" altLang="vi-VN" sz="2400" b="1" dirty="0">
                <a:solidFill>
                  <a:srgbClr val="000066"/>
                </a:solidFill>
                <a:latin typeface="Times New Roman" pitchFamily="18" charset="0"/>
                <a:cs typeface="Times New Roman" pitchFamily="18" charset="0"/>
              </a:rPr>
              <a:t> </a:t>
            </a:r>
            <a:r>
              <a:rPr lang="en-US" altLang="vi-VN" sz="2400" b="1" dirty="0" err="1">
                <a:solidFill>
                  <a:srgbClr val="000066"/>
                </a:solidFill>
                <a:latin typeface="Times New Roman" pitchFamily="18" charset="0"/>
                <a:cs typeface="Times New Roman" pitchFamily="18" charset="0"/>
              </a:rPr>
              <a:t>độ</a:t>
            </a:r>
            <a:r>
              <a:rPr lang="en-US" altLang="vi-VN" sz="2400" b="1" dirty="0">
                <a:solidFill>
                  <a:srgbClr val="000066"/>
                </a:solidFill>
                <a:latin typeface="Times New Roman" pitchFamily="18" charset="0"/>
                <a:cs typeface="Times New Roman" pitchFamily="18" charset="0"/>
              </a:rPr>
              <a:t> </a:t>
            </a:r>
            <a:r>
              <a:rPr lang="en-US" altLang="vi-VN" sz="2400" b="1" dirty="0" err="1">
                <a:solidFill>
                  <a:srgbClr val="000066"/>
                </a:solidFill>
                <a:latin typeface="Times New Roman" pitchFamily="18" charset="0"/>
                <a:cs typeface="Times New Roman" pitchFamily="18" charset="0"/>
              </a:rPr>
              <a:t>dòng</a:t>
            </a:r>
            <a:r>
              <a:rPr lang="en-US" altLang="vi-VN" sz="2400" b="1" dirty="0">
                <a:solidFill>
                  <a:srgbClr val="000066"/>
                </a:solidFill>
                <a:latin typeface="Times New Roman" pitchFamily="18" charset="0"/>
                <a:cs typeface="Times New Roman" pitchFamily="18" charset="0"/>
              </a:rPr>
              <a:t> </a:t>
            </a:r>
            <a:r>
              <a:rPr lang="en-US" altLang="vi-VN" sz="2400" b="1" dirty="0" err="1">
                <a:solidFill>
                  <a:srgbClr val="000066"/>
                </a:solidFill>
                <a:latin typeface="Times New Roman" pitchFamily="18" charset="0"/>
                <a:cs typeface="Times New Roman" pitchFamily="18" charset="0"/>
              </a:rPr>
              <a:t>điện</a:t>
            </a:r>
            <a:r>
              <a:rPr lang="en-US" altLang="vi-VN" sz="2400" b="1" dirty="0">
                <a:solidFill>
                  <a:srgbClr val="000066"/>
                </a:solidFill>
                <a:latin typeface="Times New Roman" pitchFamily="18" charset="0"/>
                <a:cs typeface="Times New Roman" pitchFamily="18" charset="0"/>
              </a:rPr>
              <a:t>(A).</a:t>
            </a:r>
          </a:p>
          <a:p>
            <a:r>
              <a:rPr lang="en-US" altLang="vi-VN" sz="2400" b="1" dirty="0">
                <a:solidFill>
                  <a:srgbClr val="000066"/>
                </a:solidFill>
                <a:latin typeface="Times New Roman" pitchFamily="18" charset="0"/>
                <a:cs typeface="Times New Roman" pitchFamily="18" charset="0"/>
              </a:rPr>
              <a:t>R : </a:t>
            </a:r>
            <a:r>
              <a:rPr lang="en-US" altLang="vi-VN" sz="2400" b="1" dirty="0" err="1">
                <a:solidFill>
                  <a:srgbClr val="000066"/>
                </a:solidFill>
                <a:latin typeface="Times New Roman" pitchFamily="18" charset="0"/>
                <a:cs typeface="Times New Roman" pitchFamily="18" charset="0"/>
              </a:rPr>
              <a:t>Điện</a:t>
            </a:r>
            <a:r>
              <a:rPr lang="en-US" altLang="vi-VN" sz="2400" b="1" dirty="0">
                <a:solidFill>
                  <a:srgbClr val="000066"/>
                </a:solidFill>
                <a:latin typeface="Times New Roman" pitchFamily="18" charset="0"/>
                <a:cs typeface="Times New Roman" pitchFamily="18" charset="0"/>
              </a:rPr>
              <a:t> </a:t>
            </a:r>
            <a:r>
              <a:rPr lang="en-US" altLang="vi-VN" sz="2400" b="1" dirty="0" err="1">
                <a:solidFill>
                  <a:srgbClr val="000066"/>
                </a:solidFill>
                <a:latin typeface="Times New Roman" pitchFamily="18" charset="0"/>
                <a:cs typeface="Times New Roman" pitchFamily="18" charset="0"/>
              </a:rPr>
              <a:t>trở</a:t>
            </a:r>
            <a:r>
              <a:rPr lang="en-US" altLang="vi-VN" sz="2400" b="1" dirty="0">
                <a:solidFill>
                  <a:srgbClr val="000066"/>
                </a:solidFill>
                <a:latin typeface="Times New Roman" pitchFamily="18" charset="0"/>
                <a:cs typeface="Times New Roman" pitchFamily="18" charset="0"/>
              </a:rPr>
              <a:t> (</a:t>
            </a:r>
            <a:r>
              <a:rPr lang="el-GR" altLang="vi-VN" sz="2400" b="1" dirty="0">
                <a:solidFill>
                  <a:srgbClr val="000066"/>
                </a:solidFill>
                <a:latin typeface="Times New Roman" pitchFamily="18" charset="0"/>
                <a:cs typeface="Times New Roman" pitchFamily="18" charset="0"/>
              </a:rPr>
              <a:t>Ω</a:t>
            </a:r>
            <a:r>
              <a:rPr lang="en-US" altLang="vi-VN" sz="2400" b="1" dirty="0">
                <a:solidFill>
                  <a:srgbClr val="000066"/>
                </a:solidFill>
                <a:latin typeface="Times New Roman" pitchFamily="18" charset="0"/>
                <a:cs typeface="Times New Roman" pitchFamily="18" charset="0"/>
              </a:rPr>
              <a:t>).</a:t>
            </a:r>
          </a:p>
        </p:txBody>
      </p:sp>
      <p:sp>
        <p:nvSpPr>
          <p:cNvPr id="10" name="Hình chữ nhật 9"/>
          <p:cNvSpPr>
            <a:spLocks noChangeArrowheads="1"/>
          </p:cNvSpPr>
          <p:nvPr/>
        </p:nvSpPr>
        <p:spPr bwMode="auto">
          <a:xfrm>
            <a:off x="2486025" y="2032000"/>
            <a:ext cx="1481138" cy="460375"/>
          </a:xfrm>
          <a:prstGeom prst="rect">
            <a:avLst/>
          </a:prstGeom>
          <a:noFill/>
          <a:ln w="9525">
            <a:noFill/>
            <a:miter lim="800000"/>
            <a:headEnd/>
            <a:tailEnd/>
          </a:ln>
        </p:spPr>
        <p:txBody>
          <a:bodyPr wrap="none">
            <a:spAutoFit/>
          </a:bodyPr>
          <a:lstStyle/>
          <a:p>
            <a:r>
              <a:rPr lang="en-US" altLang="vi-VN" sz="2400" b="1">
                <a:solidFill>
                  <a:srgbClr val="003300"/>
                </a:solidFill>
                <a:latin typeface="Times New Roman" pitchFamily="18" charset="0"/>
                <a:cs typeface="Times New Roman" pitchFamily="18" charset="0"/>
              </a:rPr>
              <a:t>Trong đó:</a:t>
            </a:r>
          </a:p>
        </p:txBody>
      </p:sp>
      <p:sp>
        <p:nvSpPr>
          <p:cNvPr id="11" name="Text Box 35"/>
          <p:cNvSpPr txBox="1">
            <a:spLocks noChangeArrowheads="1"/>
          </p:cNvSpPr>
          <p:nvPr/>
        </p:nvSpPr>
        <p:spPr bwMode="auto">
          <a:xfrm>
            <a:off x="0" y="4033838"/>
            <a:ext cx="746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ct val="50000"/>
              </a:spcBef>
              <a:spcAft>
                <a:spcPts val="0"/>
              </a:spcAft>
              <a:defRPr/>
            </a:pPr>
            <a:r>
              <a:rPr lang="en-US" sz="3200" b="1" kern="0" dirty="0">
                <a:solidFill>
                  <a:srgbClr val="660033"/>
                </a:solidFill>
                <a:latin typeface="Times New Roman" pitchFamily="18" charset="0"/>
                <a:cs typeface="Times New Roman" pitchFamily="18" charset="0"/>
              </a:rPr>
              <a:t>2. </a:t>
            </a:r>
            <a:r>
              <a:rPr lang="en-US" sz="3200" b="1" kern="0" dirty="0" err="1">
                <a:solidFill>
                  <a:srgbClr val="660033"/>
                </a:solidFill>
                <a:latin typeface="Times New Roman" pitchFamily="18" charset="0"/>
                <a:cs typeface="Times New Roman" pitchFamily="18" charset="0"/>
              </a:rPr>
              <a:t>Phát</a:t>
            </a:r>
            <a:r>
              <a:rPr lang="en-US" sz="3200" b="1" kern="0" dirty="0">
                <a:solidFill>
                  <a:srgbClr val="660033"/>
                </a:solidFill>
                <a:latin typeface="Times New Roman" pitchFamily="18" charset="0"/>
                <a:cs typeface="Times New Roman" pitchFamily="18" charset="0"/>
              </a:rPr>
              <a:t> </a:t>
            </a:r>
            <a:r>
              <a:rPr lang="en-US" sz="3200" b="1" kern="0" dirty="0" err="1">
                <a:solidFill>
                  <a:srgbClr val="660033"/>
                </a:solidFill>
                <a:latin typeface="Times New Roman" pitchFamily="18" charset="0"/>
                <a:cs typeface="Times New Roman" pitchFamily="18" charset="0"/>
              </a:rPr>
              <a:t>biểu</a:t>
            </a:r>
            <a:r>
              <a:rPr lang="en-US" sz="3200" b="1" kern="0" dirty="0">
                <a:solidFill>
                  <a:srgbClr val="660033"/>
                </a:solidFill>
                <a:latin typeface="Times New Roman" pitchFamily="18" charset="0"/>
                <a:cs typeface="Times New Roman" pitchFamily="18" charset="0"/>
              </a:rPr>
              <a:t> </a:t>
            </a:r>
            <a:r>
              <a:rPr lang="en-US" sz="3200" b="1" kern="0" dirty="0" err="1">
                <a:solidFill>
                  <a:srgbClr val="660033"/>
                </a:solidFill>
                <a:latin typeface="Times New Roman" pitchFamily="18" charset="0"/>
                <a:cs typeface="Times New Roman" pitchFamily="18" charset="0"/>
              </a:rPr>
              <a:t>định</a:t>
            </a:r>
            <a:r>
              <a:rPr lang="en-US" sz="3200" b="1" kern="0" dirty="0">
                <a:solidFill>
                  <a:srgbClr val="660033"/>
                </a:solidFill>
                <a:latin typeface="Times New Roman" pitchFamily="18" charset="0"/>
                <a:cs typeface="Times New Roman" pitchFamily="18" charset="0"/>
              </a:rPr>
              <a:t> </a:t>
            </a:r>
            <a:r>
              <a:rPr lang="en-US" sz="3200" b="1" kern="0" dirty="0" err="1">
                <a:solidFill>
                  <a:srgbClr val="660033"/>
                </a:solidFill>
                <a:latin typeface="Times New Roman" pitchFamily="18" charset="0"/>
                <a:cs typeface="Times New Roman" pitchFamily="18" charset="0"/>
              </a:rPr>
              <a:t>luật</a:t>
            </a:r>
            <a:r>
              <a:rPr lang="en-US" sz="3200" b="1" kern="0" dirty="0">
                <a:solidFill>
                  <a:srgbClr val="660033"/>
                </a:solidFill>
                <a:latin typeface="Times New Roman" pitchFamily="18" charset="0"/>
                <a:cs typeface="Times New Roman" pitchFamily="18" charset="0"/>
              </a:rPr>
              <a:t>:</a:t>
            </a:r>
          </a:p>
        </p:txBody>
      </p:sp>
      <p:sp>
        <p:nvSpPr>
          <p:cNvPr id="12" name="Text Box 12"/>
          <p:cNvSpPr txBox="1">
            <a:spLocks noChangeArrowheads="1"/>
          </p:cNvSpPr>
          <p:nvPr/>
        </p:nvSpPr>
        <p:spPr bwMode="auto">
          <a:xfrm>
            <a:off x="-11113" y="4503738"/>
            <a:ext cx="9144001" cy="1568450"/>
          </a:xfrm>
          <a:prstGeom prst="rect">
            <a:avLst/>
          </a:prstGeom>
          <a:noFill/>
          <a:ln w="9525">
            <a:noFill/>
            <a:miter lim="800000"/>
            <a:headEnd/>
            <a:tailEnd/>
          </a:ln>
          <a:effectLst/>
        </p:spPr>
        <p:txBody>
          <a:bodyPr>
            <a:spAutoFit/>
          </a:bodyPr>
          <a:lstStyle/>
          <a:p>
            <a:pPr>
              <a:spcBef>
                <a:spcPct val="50000"/>
              </a:spcBef>
            </a:pPr>
            <a:r>
              <a:rPr lang="en-US" altLang="vi-VN" sz="3200" b="1" i="1" dirty="0" err="1">
                <a:solidFill>
                  <a:srgbClr val="000099"/>
                </a:solidFill>
                <a:latin typeface="Times New Roman" pitchFamily="18" charset="0"/>
                <a:cs typeface="Times New Roman" pitchFamily="18" charset="0"/>
              </a:rPr>
              <a:t>Cường</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độ</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dòng</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địên</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chạy</a:t>
            </a:r>
            <a:r>
              <a:rPr lang="en-US" altLang="vi-VN" sz="3200" b="1" i="1" dirty="0">
                <a:solidFill>
                  <a:srgbClr val="000099"/>
                </a:solidFill>
                <a:latin typeface="Times New Roman" pitchFamily="18" charset="0"/>
                <a:cs typeface="Times New Roman" pitchFamily="18" charset="0"/>
              </a:rPr>
              <a:t> qua </a:t>
            </a:r>
            <a:r>
              <a:rPr lang="en-US" altLang="vi-VN" sz="3200" b="1" i="1" dirty="0" err="1">
                <a:solidFill>
                  <a:srgbClr val="000099"/>
                </a:solidFill>
                <a:latin typeface="Times New Roman" pitchFamily="18" charset="0"/>
                <a:cs typeface="Times New Roman" pitchFamily="18" charset="0"/>
              </a:rPr>
              <a:t>dây</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dẫn</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tỉ</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lệ</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thuận</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với</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hiệu</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địên</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thế</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đặt</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vào</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hai</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đầu</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dây</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và</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tỉ</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lệ</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nghịch</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với</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điện</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trở</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của</a:t>
            </a:r>
            <a:r>
              <a:rPr lang="en-US" altLang="vi-VN" sz="3200" b="1" i="1" dirty="0">
                <a:solidFill>
                  <a:srgbClr val="000099"/>
                </a:solidFill>
                <a:latin typeface="Times New Roman" pitchFamily="18" charset="0"/>
                <a:cs typeface="Times New Roman" pitchFamily="18" charset="0"/>
              </a:rPr>
              <a:t> </a:t>
            </a:r>
            <a:r>
              <a:rPr lang="en-US" altLang="vi-VN" sz="3200" b="1" i="1" dirty="0" err="1">
                <a:solidFill>
                  <a:srgbClr val="000099"/>
                </a:solidFill>
                <a:latin typeface="Times New Roman" pitchFamily="18" charset="0"/>
                <a:cs typeface="Times New Roman" pitchFamily="18" charset="0"/>
              </a:rPr>
              <a:t>dây</a:t>
            </a:r>
            <a:r>
              <a:rPr lang="en-US" altLang="vi-VN" sz="3200" b="1" i="1" dirty="0">
                <a:solidFill>
                  <a:srgbClr val="000099"/>
                </a:solidFill>
                <a:latin typeface="Times New Roman" pitchFamily="18" charset="0"/>
                <a:cs typeface="Times New Roman" pitchFamily="18" charset="0"/>
              </a:rPr>
              <a:t>.</a:t>
            </a:r>
          </a:p>
        </p:txBody>
      </p:sp>
      <p:graphicFrame>
        <p:nvGraphicFramePr>
          <p:cNvPr id="2" name="Object 1"/>
          <p:cNvGraphicFramePr>
            <a:graphicFrameLocks noChangeAspect="1"/>
          </p:cNvGraphicFramePr>
          <p:nvPr/>
        </p:nvGraphicFramePr>
        <p:xfrm>
          <a:off x="304800" y="2870200"/>
          <a:ext cx="4102100" cy="939800"/>
        </p:xfrm>
        <a:graphic>
          <a:graphicData uri="http://schemas.openxmlformats.org/presentationml/2006/ole">
            <mc:AlternateContent xmlns:mc="http://schemas.openxmlformats.org/markup-compatibility/2006">
              <mc:Choice xmlns:v="urn:schemas-microsoft-com:vml" Requires="v">
                <p:oleObj spid="_x0000_s5123" name="Equation" r:id="rId4" imgW="1117115" imgH="393529" progId="">
                  <p:embed/>
                </p:oleObj>
              </mc:Choice>
              <mc:Fallback>
                <p:oleObj name="Equation" r:id="rId4" imgW="1117115" imgH="393529"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70200"/>
                        <a:ext cx="41021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1283</Words>
  <Application>Microsoft Office PowerPoint</Application>
  <PresentationFormat>On-screen Show (4:3)</PresentationFormat>
  <Paragraphs>151</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Times New Roman</vt:lpstr>
      <vt:lpstr>Office Theme</vt:lpstr>
      <vt:lpstr>Equation</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42</cp:revision>
  <dcterms:created xsi:type="dcterms:W3CDTF">2022-07-17T01:59:55Z</dcterms:created>
  <dcterms:modified xsi:type="dcterms:W3CDTF">2023-09-19T02:26:04Z</dcterms:modified>
</cp:coreProperties>
</file>