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0" r:id="rId3"/>
    <p:sldId id="273" r:id="rId4"/>
    <p:sldId id="267" r:id="rId5"/>
    <p:sldId id="266" r:id="rId6"/>
    <p:sldId id="265" r:id="rId7"/>
    <p:sldId id="264" r:id="rId8"/>
    <p:sldId id="263" r:id="rId9"/>
    <p:sldId id="262" r:id="rId10"/>
    <p:sldId id="261" r:id="rId11"/>
    <p:sldId id="260" r:id="rId12"/>
    <p:sldId id="259" r:id="rId13"/>
    <p:sldId id="272" r:id="rId14"/>
    <p:sldId id="258"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74BF69-E773-4DE4-A9DE-73A585BF59BD}"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74BF69-E773-4DE4-A9DE-73A585BF59BD}"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74BF69-E773-4DE4-A9DE-73A585BF59BD}" type="datetimeFigureOut">
              <a:rPr lang="en-US" smtClean="0"/>
              <a:t>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74BF69-E773-4DE4-A9DE-73A585BF59BD}" type="datetimeFigureOut">
              <a:rPr lang="en-US" smtClean="0"/>
              <a:t>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1200329"/>
          </a:xfrm>
          <a:prstGeom prst="rect">
            <a:avLst/>
          </a:prstGeom>
        </p:spPr>
        <p:txBody>
          <a:bodyPr wrap="square">
            <a:spAutoFit/>
          </a:bodyPr>
          <a:lstStyle/>
          <a:p>
            <a:r>
              <a:rPr lang="en-US" sz="2400" dirty="0" err="1">
                <a:solidFill>
                  <a:srgbClr val="00B050"/>
                </a:solidFill>
                <a:latin typeface="Times New Roman" panose="02020603050405020304" pitchFamily="18" charset="0"/>
                <a:cs typeface="Times New Roman" panose="02020603050405020304" pitchFamily="18" charset="0"/>
              </a:rPr>
              <a:t>Chăn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có</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vai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trò</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như</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thế</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nào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đối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với</a:t>
            </a:r>
            <a:r>
              <a:rPr lang="en-US" sz="2400" dirty="0">
                <a:solidFill>
                  <a:srgbClr val="00B050"/>
                </a:solidFill>
                <a:latin typeface="Times New Roman" panose="02020603050405020304" pitchFamily="18" charset="0"/>
                <a:cs typeface="Times New Roman" panose="02020603050405020304" pitchFamily="18" charset="0"/>
              </a:rPr>
              <a:t> con </a:t>
            </a:r>
            <a:r>
              <a:rPr lang="en-US" sz="2400" dirty="0" err="1">
                <a:solidFill>
                  <a:srgbClr val="00B050"/>
                </a:solidFill>
                <a:latin typeface="Times New Roman" panose="02020603050405020304" pitchFamily="18" charset="0"/>
                <a:cs typeface="Times New Roman" panose="02020603050405020304" pitchFamily="18" charset="0"/>
              </a:rPr>
              <a:t>người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nền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kinh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tế</a:t>
            </a:r>
            <a:r>
              <a:rPr lang="en-US" sz="2400" dirty="0">
                <a:solidFill>
                  <a:srgbClr val="00B050"/>
                </a:solidFill>
                <a:latin typeface="Times New Roman" panose="02020603050405020304" pitchFamily="18" charset="0"/>
                <a:cs typeface="Times New Roman" panose="02020603050405020304" pitchFamily="18" charset="0"/>
              </a:rPr>
              <a:t>? ở </a:t>
            </a:r>
            <a:r>
              <a:rPr lang="en-US" sz="2400" dirty="0" err="1">
                <a:solidFill>
                  <a:srgbClr val="00B050"/>
                </a:solidFill>
                <a:latin typeface="Times New Roman" panose="02020603050405020304" pitchFamily="18" charset="0"/>
                <a:cs typeface="Times New Roman" panose="02020603050405020304" pitchFamily="18" charset="0"/>
              </a:rPr>
              <a:t>nước</a:t>
            </a:r>
            <a:r>
              <a:rPr lang="en-US" sz="2400" dirty="0">
                <a:solidFill>
                  <a:srgbClr val="00B050"/>
                </a:solidFill>
                <a:latin typeface="Times New Roman" panose="02020603050405020304" pitchFamily="18" charset="0"/>
                <a:cs typeface="Times New Roman" panose="02020603050405020304" pitchFamily="18" charset="0"/>
              </a:rPr>
              <a:t> ta, </a:t>
            </a:r>
            <a:r>
              <a:rPr lang="en-US" sz="2400" dirty="0" err="1">
                <a:solidFill>
                  <a:srgbClr val="00B050"/>
                </a:solidFill>
                <a:latin typeface="Times New Roman" panose="02020603050405020304" pitchFamily="18" charset="0"/>
                <a:cs typeface="Times New Roman" panose="02020603050405020304" pitchFamily="18" charset="0"/>
              </a:rPr>
              <a:t>có</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những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vật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phố</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biển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nào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vật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nào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đặc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trưng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cho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vùng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miền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được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theo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những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phương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thức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nào</a:t>
            </a:r>
            <a:r>
              <a:rPr lang="en-US" sz="2400" dirty="0">
                <a:solidFill>
                  <a:srgbClr val="00B050"/>
                </a:solidFill>
                <a:latin typeface="Times New Roman" panose="02020603050405020304" pitchFamily="18" charset="0"/>
                <a:cs typeface="Times New Roman" panose="02020603050405020304" pitchFamily="18" charset="0"/>
              </a:rPr>
              <a: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chăn nuôi?</a:t>
            </a:r>
          </a:p>
        </p:txBody>
      </p:sp>
      <p:sp>
        <p:nvSpPr>
          <p:cNvPr id="5" name="Rectangle 4"/>
          <p:cNvSpPr/>
          <p:nvPr/>
        </p:nvSpPr>
        <p:spPr>
          <a:xfrm>
            <a:off x="395536" y="1772816"/>
            <a:ext cx="8424936"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1.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extLst>
                    <a:ext uri="{9D8B030D-6E8A-4147-A177-3AD203B41FA5}">
                      <a16:colId xmlns:a16="http://schemas.microsoft.com/office/drawing/2014/main" val="20000"/>
                    </a:ext>
                  </a:extLst>
                </a:gridCol>
                <a:gridCol w="3335460">
                  <a:extLst>
                    <a:ext uri="{9D8B030D-6E8A-4147-A177-3AD203B41FA5}">
                      <a16:colId xmlns:a16="http://schemas.microsoft.com/office/drawing/2014/main" val="20001"/>
                    </a:ext>
                  </a:extLst>
                </a:gridCol>
                <a:gridCol w="3335460">
                  <a:extLst>
                    <a:ext uri="{9D8B030D-6E8A-4147-A177-3AD203B41FA5}">
                      <a16:colId xmlns:a16="http://schemas.microsoft.com/office/drawing/2014/main" val="20002"/>
                    </a:ext>
                  </a:extLst>
                </a:gridCol>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extLst>
                  <a:ext uri="{0D108BD9-81ED-4DB2-BD59-A6C34878D82A}">
                    <a16:rowId xmlns:a16="http://schemas.microsoft.com/office/drawing/2014/main" val="10000"/>
                  </a:ext>
                </a:extLst>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extLst>
                  <a:ext uri="{0D108BD9-81ED-4DB2-BD59-A6C34878D82A}">
                    <a16:rowId xmlns:a16="http://schemas.microsoft.com/office/drawing/2014/main" val="10001"/>
                  </a:ext>
                </a:extLst>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extLst>
                  <a:ext uri="{0D108BD9-81ED-4DB2-BD59-A6C34878D82A}">
                    <a16:rowId xmlns:a16="http://schemas.microsoft.com/office/drawing/2014/main" val="10002"/>
                  </a:ext>
                </a:extLst>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extLst>
                  <a:ext uri="{0D108BD9-81ED-4DB2-BD59-A6C34878D82A}">
                    <a16:rowId xmlns:a16="http://schemas.microsoft.com/office/drawing/2014/main" val="10003"/>
                  </a:ext>
                </a:extLst>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700"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1pPr>
            <a:lvl2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2pPr>
            <a:lvl3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3pPr>
            <a:lvl4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4pPr>
            <a:lvl5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a:ln>
                <a:noFill/>
              </a:ln>
              <a:solidFill>
                <a:srgbClr val="FF0000"/>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700"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1pPr>
            <a:lvl2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2pPr>
            <a:lvl3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3pPr>
            <a:lvl4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4pPr>
            <a:lvl5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a:ln>
                <a:noFill/>
              </a:ln>
              <a:solidFill>
                <a:srgbClr val="FF0000"/>
              </a:solidFill>
              <a:effectLst/>
            </a:endParaRPr>
          </a:p>
        </p:txBody>
      </p:sp>
      <p:graphicFrame>
        <p:nvGraphicFramePr>
          <p:cNvPr id="6" name="Table 5"/>
          <p:cNvGraphicFramePr>
            <a:graphicFrameLocks noGrp="1"/>
          </p:cNvGraphicFramePr>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extLst>
                    <a:ext uri="{9D8B030D-6E8A-4147-A177-3AD203B41FA5}">
                      <a16:colId xmlns:a16="http://schemas.microsoft.com/office/drawing/2014/main" val="20000"/>
                    </a:ext>
                  </a:extLst>
                </a:gridCol>
                <a:gridCol w="1581915">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467544" y="1921789"/>
            <a:ext cx="8280920" cy="1200329"/>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Theo em ý kiến trên đúng. Vì chất thải chăn nuôi có thể được tái sử dụng gom lại phục vụ nông nghiệp và nhu cầu của từng địa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p>
        </p:txBody>
      </p:sp>
      <p:sp>
        <p:nvSpPr>
          <p:cNvPr id="3" name="Rectangle 2"/>
          <p:cNvSpPr/>
          <p:nvPr/>
        </p:nvSpPr>
        <p:spPr>
          <a:xfrm>
            <a:off x="323528" y="1124744"/>
            <a:ext cx="8424936" cy="4893647"/>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Các biện pháp nên làm:</a:t>
            </a:r>
          </a:p>
          <a:p>
            <a:r>
              <a:rPr lang="en-US" sz="2400">
                <a:latin typeface="Times New Roman" panose="02020603050405020304" pitchFamily="18" charset="0"/>
                <a:cs typeface="Times New Roman" panose="02020603050405020304" pitchFamily="18" charset="0"/>
              </a:rPr>
              <a:t>1. Thường xuyên vệ sinh chuồng nuôi sạch sẽ</a:t>
            </a:r>
          </a:p>
          <a:p>
            <a:r>
              <a:rPr lang="en-US" sz="2400">
                <a:latin typeface="Times New Roman" panose="02020603050405020304" pitchFamily="18" charset="0"/>
                <a:cs typeface="Times New Roman" panose="02020603050405020304" pitchFamily="18" charset="0"/>
              </a:rPr>
              <a:t>2. Thu gom chất thải triệt để và sớm nhất có thể</a:t>
            </a:r>
          </a:p>
          <a:p>
            <a:r>
              <a:rPr lang="en-US" sz="2400">
                <a:latin typeface="Times New Roman" panose="02020603050405020304" pitchFamily="18" charset="0"/>
                <a:cs typeface="Times New Roman" panose="02020603050405020304" pitchFamily="18" charset="0"/>
              </a:rPr>
              <a:t>3. Thu phân để ủ làm bón phân hữu cơ</a:t>
            </a:r>
          </a:p>
          <a:p>
            <a:r>
              <a:rPr lang="en-US" sz="2400">
                <a:latin typeface="Times New Roman" panose="02020603050405020304" pitchFamily="18" charset="0"/>
                <a:cs typeface="Times New Roman" panose="02020603050405020304" pitchFamily="18" charset="0"/>
              </a:rPr>
              <a:t>4. 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a:latin typeface="Times New Roman" panose="02020603050405020304" pitchFamily="18" charset="0"/>
                <a:cs typeface="Times New Roman" panose="02020603050405020304" pitchFamily="18" charset="0"/>
              </a:rPr>
              <a:t>6. Cho người lạ, chó, mèo,, tự do ra vào khu chăn nuôi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885" y="1114098"/>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Quan sát Hình 9.1 – Thảo luận nhóm 2,  nêu một số vai trò của chăn nuôi?</a:t>
            </a:r>
            <a:endParaRPr lang="en-US" sz="2400" i="1">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EA971-BB24-E4E3-0757-F12518F7EA68}"/>
              </a:ext>
            </a:extLst>
          </p:cNvPr>
          <p:cNvSpPr>
            <a:spLocks noGrp="1"/>
          </p:cNvSpPr>
          <p:nvPr>
            <p:ph idx="1"/>
          </p:nvPr>
        </p:nvSpPr>
        <p:spPr>
          <a:xfrm>
            <a:off x="457200" y="836712"/>
            <a:ext cx="8229600" cy="5289451"/>
          </a:xfrm>
        </p:spPr>
        <p:txBody>
          <a:bodyPr>
            <a:normAutofit fontScale="92500"/>
          </a:bodyPr>
          <a:lstStyle/>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Vai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trò</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của</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chăn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nuôi</a:t>
            </a:r>
            <a:r>
              <a:rPr lang="en-US" b="1" dirty="0">
                <a:solidFill>
                  <a:srgbClr val="FF0000"/>
                </a:solidFill>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bón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hữu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trọt</a:t>
            </a:r>
            <a:r>
              <a:rPr lang="en-US"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Triển</a:t>
            </a:r>
            <a:r>
              <a:rPr lang="en-US" b="1" dirty="0">
                <a:solidFill>
                  <a:srgbClr val="0070C0"/>
                </a:solidFill>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vọng</a:t>
            </a:r>
            <a:r>
              <a:rPr lang="en-US" b="1" dirty="0">
                <a:solidFill>
                  <a:srgbClr val="0070C0"/>
                </a:solidFill>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của</a:t>
            </a:r>
            <a:r>
              <a:rPr lang="en-US" b="1" dirty="0">
                <a:solidFill>
                  <a:srgbClr val="0070C0"/>
                </a:solidFill>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chăn</a:t>
            </a:r>
            <a:r>
              <a:rPr lang="en-US" b="1" dirty="0">
                <a:solidFill>
                  <a:srgbClr val="0070C0"/>
                </a:solidFill>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nuôi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Hướng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tới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phát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triển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chăn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nuôi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công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nghệ</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cao</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chăn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nuôi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bền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vững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để</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cung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cấp</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nhiều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thực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phẩm</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sạch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hơn</a:t>
            </a:r>
            <a:r>
              <a:rPr lang="en-US" dirty="0">
                <a:solidFill>
                  <a:srgbClr val="0070C0"/>
                </a:solidFill>
                <a:latin typeface="Times New Roman" panose="02020603050405020304" pitchFamily="18" charset="0"/>
                <a:cs typeface="Times New Roman" panose="02020603050405020304" pitchFamily="18" charset="0"/>
              </a:rPr>
              <a:t>, an </a:t>
            </a:r>
            <a:r>
              <a:rPr lang="en-US" dirty="0" err="1">
                <a:solidFill>
                  <a:srgbClr val="0070C0"/>
                </a:solidFill>
                <a:latin typeface="Times New Roman" panose="02020603050405020304" pitchFamily="18" charset="0"/>
                <a:cs typeface="Times New Roman" panose="02020603050405020304" pitchFamily="18" charset="0"/>
              </a:rPr>
              <a:t>toàn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hơn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cho</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cầu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tiêu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dùng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trong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nước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và</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xuất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khẩu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đồng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thời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bảo</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vệ</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môi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trường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tốt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hơn</a:t>
            </a:r>
            <a:r>
              <a:rPr lang="en-US" dirty="0">
                <a:solidFill>
                  <a:srgbClr val="0070C0"/>
                </a:solidFill>
                <a:latin typeface="Times New Roman" panose="02020603050405020304" pitchFamily="18" charset="0"/>
                <a:cs typeface="Times New Roman" panose="02020603050405020304" pitchFamily="18" charset="0"/>
              </a:rPr>
              <a:t>.</a:t>
            </a:r>
          </a:p>
          <a:p>
            <a:pPr marL="0" indent="0" algn="just">
              <a:buNone/>
            </a:pPr>
            <a:endParaRPr lang="en-US" dirty="0"/>
          </a:p>
        </p:txBody>
      </p:sp>
    </p:spTree>
    <p:extLst>
      <p:ext uri="{BB962C8B-B14F-4D97-AF65-F5344CB8AC3E}">
        <p14:creationId xmlns:p14="http://schemas.microsoft.com/office/powerpoint/2010/main" val="4120908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dirty="0">
                <a:solidFill>
                  <a:srgbClr val="00B050"/>
                </a:solidFill>
                <a:latin typeface="Times New Roman" panose="02020603050405020304" pitchFamily="18" charset="0"/>
                <a:cs typeface="Times New Roman" panose="02020603050405020304" pitchFamily="18" charset="0"/>
              </a:rPr>
              <a:t>- NV 1. Quan </a:t>
            </a:r>
            <a:r>
              <a:rPr lang="en-US" sz="2400" dirty="0" err="1">
                <a:solidFill>
                  <a:srgbClr val="00B050"/>
                </a:solidFill>
                <a:latin typeface="Times New Roman" panose="02020603050405020304" pitchFamily="18" charset="0"/>
                <a:cs typeface="Times New Roman" panose="02020603050405020304" pitchFamily="18" charset="0"/>
              </a:rPr>
              <a:t>sát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Hình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hình</a:t>
            </a:r>
            <a:r>
              <a:rPr lang="en-US" sz="2400" dirty="0">
                <a:solidFill>
                  <a:srgbClr val="00B050"/>
                </a:solidFill>
                <a:latin typeface="Times New Roman" panose="02020603050405020304" pitchFamily="18" charset="0"/>
                <a:cs typeface="Times New Roman" panose="02020603050405020304" pitchFamily="18" charset="0"/>
              </a:rPr>
              <a:t> 9.2/</a:t>
            </a:r>
            <a:r>
              <a:rPr lang="en-US" sz="2400" dirty="0" err="1">
                <a:solidFill>
                  <a:srgbClr val="00B050"/>
                </a:solidFill>
                <a:latin typeface="Times New Roman" panose="02020603050405020304" pitchFamily="18" charset="0"/>
                <a:cs typeface="Times New Roman" panose="02020603050405020304" pitchFamily="18" charset="0"/>
              </a:rPr>
              <a:t>sgk</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thảo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luận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nhóm</a:t>
            </a:r>
            <a:r>
              <a:rPr lang="en-US" sz="2400" dirty="0">
                <a:solidFill>
                  <a:srgbClr val="00B050"/>
                </a:solidFill>
                <a:latin typeface="Times New Roman" panose="02020603050405020304" pitchFamily="18" charset="0"/>
                <a:cs typeface="Times New Roman" panose="02020603050405020304" pitchFamily="18" charset="0"/>
              </a:rPr>
              <a:t> 2 </a:t>
            </a:r>
            <a:r>
              <a:rPr lang="en-US" sz="2400" dirty="0" err="1">
                <a:solidFill>
                  <a:srgbClr val="00B050"/>
                </a:solidFill>
                <a:latin typeface="Times New Roman" panose="02020603050405020304" pitchFamily="18" charset="0"/>
                <a:cs typeface="Times New Roman" panose="02020603050405020304" pitchFamily="18" charset="0"/>
              </a:rPr>
              <a:t>trả</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lời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câu</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hỏi</a:t>
            </a:r>
            <a:r>
              <a:rPr lang="en-US" sz="2400" dirty="0">
                <a:solidFill>
                  <a:srgbClr val="00B050"/>
                </a:solidFill>
                <a:latin typeface="Times New Roman" panose="02020603050405020304" pitchFamily="18" charset="0"/>
                <a:cs typeface="Times New Roman" panose="02020603050405020304" pitchFamily="18" charset="0"/>
              </a:rPr>
              <a:t>:  Cho </a:t>
            </a:r>
            <a:r>
              <a:rPr lang="en-US" sz="2400" dirty="0" err="1">
                <a:solidFill>
                  <a:srgbClr val="00B050"/>
                </a:solidFill>
                <a:latin typeface="Times New Roman" panose="02020603050405020304" pitchFamily="18" charset="0"/>
                <a:cs typeface="Times New Roman" panose="02020603050405020304" pitchFamily="18" charset="0"/>
              </a:rPr>
              <a:t>biết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những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vật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nào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gia</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súc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vật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nào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gia</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cầm</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Mục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đích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từng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loại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vật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đó</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gì</a:t>
            </a:r>
            <a:r>
              <a:rPr lang="en-US" sz="2400" dirty="0">
                <a:solidFill>
                  <a:srgbClr val="00B050"/>
                </a:solidFill>
                <a:latin typeface="Times New Roman" panose="02020603050405020304" pitchFamily="18" charset="0"/>
                <a:cs typeface="Times New Roman" panose="02020603050405020304" pitchFamily="18" charset="0"/>
              </a:rPr>
              <a:t>?</a:t>
            </a: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sao?</a:t>
            </a:r>
          </a:p>
        </p:txBody>
      </p:sp>
      <p:sp>
        <p:nvSpPr>
          <p:cNvPr id="6" name="Rectangle 5"/>
          <p:cNvSpPr/>
          <p:nvPr/>
        </p:nvSpPr>
        <p:spPr>
          <a:xfrm>
            <a:off x="381438" y="4149080"/>
            <a:ext cx="8424936" cy="830997"/>
          </a:xfrm>
          <a:prstGeom prst="rect">
            <a:avLst/>
          </a:prstGeom>
        </p:spPr>
        <p:txBody>
          <a:bodyPr wrap="square">
            <a:spAutoFit/>
          </a:bodyPr>
          <a:lstStyle/>
          <a:p>
            <a:r>
              <a:rPr lang="en-US" sz="2400" dirty="0">
                <a:solidFill>
                  <a:srgbClr val="FFC000"/>
                </a:solidFill>
                <a:latin typeface="Times New Roman" panose="02020603050405020304" pitchFamily="18" charset="0"/>
                <a:cs typeface="Times New Roman" panose="02020603050405020304" pitchFamily="18" charset="0"/>
              </a:rPr>
              <a:t>- NV 3. </a:t>
            </a:r>
            <a:r>
              <a:rPr lang="en-US" sz="2400" dirty="0" err="1">
                <a:solidFill>
                  <a:srgbClr val="FFC000"/>
                </a:solidFill>
                <a:latin typeface="Times New Roman" panose="02020603050405020304" pitchFamily="18" charset="0"/>
                <a:cs typeface="Times New Roman" panose="02020603050405020304" pitchFamily="18" charset="0"/>
              </a:rPr>
              <a:t>Kể</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tên</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một</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loại</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vật</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nuôi</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đặc</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trưng</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vùng</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miền</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mà</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em</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biết</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và</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mô</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tả</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đặc</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điểm</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cùa</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loại</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vật</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nuôi</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đó</a:t>
            </a:r>
            <a:r>
              <a:rPr lang="en-US" sz="2400" dirty="0">
                <a:solidFill>
                  <a:srgbClr val="FFC0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5556" y="692696"/>
            <a:ext cx="7992888" cy="5262979"/>
          </a:xfrm>
          <a:prstGeom prst="rect">
            <a:avLst/>
          </a:prstGeom>
        </p:spPr>
        <p:txBody>
          <a:bodyPr wrap="square">
            <a:spAutoFit/>
          </a:bodyPr>
          <a:lstStyle/>
          <a:p>
            <a:pPr marL="514350" indent="-514350">
              <a:buAutoNum type="romanUcPeriod"/>
            </a:pP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nuôi</a:t>
            </a:r>
            <a:endParaRPr lang="vi-VN" sz="2800" b="1" dirty="0">
              <a:solidFill>
                <a:srgbClr val="FF0000"/>
              </a:solidFill>
              <a:latin typeface="Times New Roman" panose="02020603050405020304" pitchFamily="18" charset="0"/>
              <a:cs typeface="Times New Roman" panose="02020603050405020304" pitchFamily="18" charset="0"/>
            </a:endParaRPr>
          </a:p>
          <a:p>
            <a:endParaRPr lang="en-US" sz="2800" b="1" dirty="0">
              <a:solidFill>
                <a:srgbClr val="FF0000"/>
              </a:solidFill>
              <a:latin typeface="Times New Roman" panose="02020603050405020304" pitchFamily="18" charset="0"/>
              <a:cs typeface="Times New Roman" panose="02020603050405020304" pitchFamily="18" charset="0"/>
            </a:endParaRPr>
          </a:p>
          <a:p>
            <a:r>
              <a:rPr lang="en-US" sz="2800" b="1" dirty="0">
                <a:solidFill>
                  <a:srgbClr val="FF0000"/>
                </a:solidFill>
                <a:latin typeface="Times New Roman" panose="02020603050405020304" pitchFamily="18" charset="0"/>
                <a:cs typeface="Times New Roman" panose="02020603050405020304" pitchFamily="18" charset="0"/>
              </a:rPr>
              <a:t>1. </a:t>
            </a:r>
            <a:r>
              <a:rPr lang="en-US" sz="2800" b="1" dirty="0" err="1">
                <a:solidFill>
                  <a:srgbClr val="FF0000"/>
                </a:solidFill>
                <a:latin typeface="Times New Roman" panose="02020603050405020304" pitchFamily="18" charset="0"/>
                <a:cs typeface="Times New Roman" panose="02020603050405020304" pitchFamily="18" charset="0"/>
              </a:rPr>
              <a:t>Một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số</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nuôi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phổ</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biến</a:t>
            </a:r>
            <a:r>
              <a:rPr lang="en-US" sz="2800" b="1" dirty="0">
                <a:solidFill>
                  <a:srgbClr val="FF0000"/>
                </a:solidFill>
                <a:latin typeface="Times New Roman" panose="02020603050405020304" pitchFamily="18" charset="0"/>
                <a:cs typeface="Times New Roman" panose="02020603050405020304" pitchFamily="18" charset="0"/>
              </a:rPr>
              <a:t> ở </a:t>
            </a:r>
            <a:r>
              <a:rPr lang="en-US" sz="2800" b="1" dirty="0" err="1">
                <a:solidFill>
                  <a:srgbClr val="FF0000"/>
                </a:solidFill>
                <a:latin typeface="Times New Roman" panose="02020603050405020304" pitchFamily="18" charset="0"/>
                <a:cs typeface="Times New Roman" panose="02020603050405020304" pitchFamily="18" charset="0"/>
              </a:rPr>
              <a:t>nước</a:t>
            </a:r>
            <a:r>
              <a:rPr lang="en-US" sz="2800" b="1" dirty="0">
                <a:solidFill>
                  <a:srgbClr val="FF0000"/>
                </a:solidFill>
                <a:latin typeface="Times New Roman" panose="02020603050405020304" pitchFamily="18" charset="0"/>
                <a:cs typeface="Times New Roman" panose="02020603050405020304" pitchFamily="18" charset="0"/>
              </a:rPr>
              <a:t> ta</a:t>
            </a:r>
          </a:p>
          <a:p>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nuôi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nuôi</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hầu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cầm</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Vặt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nuôi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đặc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trưng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vùng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miền</a:t>
            </a:r>
            <a:endParaRPr lang="en-US" sz="2800" b="1" dirty="0">
              <a:solidFill>
                <a:srgbClr val="FF0000"/>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nuôi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nuôi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nuôi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ờ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954107"/>
          </a:xfrm>
          <a:prstGeom prst="rect">
            <a:avLst/>
          </a:prstGeom>
        </p:spPr>
        <p:txBody>
          <a:bodyPr wrap="square">
            <a:spAutoFit/>
          </a:bodyPr>
          <a:lstStyle/>
          <a:p>
            <a:pPr algn="just"/>
            <a:r>
              <a:rPr lang="vi-VN" sz="2800" b="1" dirty="0">
                <a:solidFill>
                  <a:srgbClr val="FF0000"/>
                </a:solidFill>
                <a:latin typeface="+mj-lt"/>
              </a:rPr>
              <a:t>III. Một số phương thức chăn nuôi phổ biến ở Việt Nam</a:t>
            </a:r>
          </a:p>
        </p:txBody>
      </p:sp>
      <p:sp>
        <p:nvSpPr>
          <p:cNvPr id="4" name="Rectangle 3"/>
          <p:cNvSpPr/>
          <p:nvPr/>
        </p:nvSpPr>
        <p:spPr>
          <a:xfrm>
            <a:off x="544826" y="1484784"/>
            <a:ext cx="8347654" cy="954107"/>
          </a:xfrm>
          <a:prstGeom prst="rect">
            <a:avLst/>
          </a:prstGeom>
        </p:spPr>
        <p:txBody>
          <a:bodyPr wrap="square">
            <a:spAutoFit/>
          </a:bodyPr>
          <a:lstStyle/>
          <a:p>
            <a:r>
              <a:rPr lang="en-US" sz="2800" dirty="0">
                <a:solidFill>
                  <a:srgbClr val="00B050"/>
                </a:solidFill>
                <a:latin typeface="Times New Roman" panose="02020603050405020304" pitchFamily="18" charset="0"/>
                <a:cs typeface="Times New Roman" panose="02020603050405020304" pitchFamily="18" charset="0"/>
              </a:rPr>
              <a:t>- NV 1. </a:t>
            </a:r>
            <a:r>
              <a:rPr lang="en-US" sz="2800" dirty="0" err="1">
                <a:solidFill>
                  <a:srgbClr val="00B050"/>
                </a:solidFill>
                <a:latin typeface="Times New Roman" panose="02020603050405020304" pitchFamily="18" charset="0"/>
                <a:cs typeface="Times New Roman" panose="02020603050405020304" pitchFamily="18" charset="0"/>
              </a:rPr>
              <a:t>Đọc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nội</a:t>
            </a:r>
            <a:r>
              <a:rPr lang="en-US" sz="2800" dirty="0">
                <a:solidFill>
                  <a:srgbClr val="00B050"/>
                </a:solidFill>
                <a:latin typeface="Times New Roman" panose="02020603050405020304" pitchFamily="18" charset="0"/>
                <a:cs typeface="Times New Roman" panose="02020603050405020304" pitchFamily="18" charset="0"/>
              </a:rPr>
              <a:t> dung </a:t>
            </a:r>
            <a:r>
              <a:rPr lang="en-US" sz="2800" dirty="0" err="1">
                <a:solidFill>
                  <a:srgbClr val="00B050"/>
                </a:solidFill>
                <a:latin typeface="Times New Roman" panose="02020603050405020304" pitchFamily="18" charset="0"/>
                <a:cs typeface="Times New Roman" panose="02020603050405020304" pitchFamily="18" charset="0"/>
              </a:rPr>
              <a:t>mục</a:t>
            </a:r>
            <a:r>
              <a:rPr lang="en-US" sz="2800" dirty="0">
                <a:solidFill>
                  <a:srgbClr val="00B050"/>
                </a:solidFill>
                <a:latin typeface="Times New Roman" panose="02020603050405020304" pitchFamily="18" charset="0"/>
                <a:cs typeface="Times New Roman" panose="02020603050405020304" pitchFamily="18" charset="0"/>
              </a:rPr>
              <a:t> III </a:t>
            </a:r>
            <a:r>
              <a:rPr lang="en-US" sz="2800" dirty="0" err="1">
                <a:solidFill>
                  <a:srgbClr val="00B050"/>
                </a:solidFill>
                <a:latin typeface="Times New Roman" panose="02020603050405020304" pitchFamily="18" charset="0"/>
                <a:cs typeface="Times New Roman" panose="02020603050405020304" pitchFamily="18" charset="0"/>
              </a:rPr>
              <a:t>kết</a:t>
            </a:r>
            <a:r>
              <a:rPr lang="en-US" sz="2800" dirty="0">
                <a:solidFill>
                  <a:srgbClr val="00B050"/>
                </a:solidFill>
                <a:latin typeface="Times New Roman" panose="02020603050405020304" pitchFamily="18" charset="0"/>
                <a:cs typeface="Times New Roman" panose="02020603050405020304" pitchFamily="18" charset="0"/>
              </a:rPr>
              <a:t> h</a:t>
            </a:r>
            <a:r>
              <a:rPr lang="vi-VN" sz="2800" dirty="0">
                <a:solidFill>
                  <a:srgbClr val="00B050"/>
                </a:solidFill>
                <a:latin typeface="Times New Roman" panose="02020603050405020304" pitchFamily="18" charset="0"/>
                <a:cs typeface="Times New Roman" panose="02020603050405020304" pitchFamily="18" charset="0"/>
              </a:rPr>
              <a:t>ợ</a:t>
            </a:r>
            <a:r>
              <a:rPr lang="en-US" sz="2800" dirty="0">
                <a:solidFill>
                  <a:srgbClr val="00B050"/>
                </a:solidFill>
                <a:latin typeface="Times New Roman" panose="02020603050405020304" pitchFamily="18" charset="0"/>
                <a:cs typeface="Times New Roman" panose="02020603050405020304" pitchFamily="18" charset="0"/>
              </a:rPr>
              <a:t>p v</a:t>
            </a:r>
            <a:r>
              <a:rPr lang="vi-VN" sz="2800" dirty="0">
                <a:solidFill>
                  <a:srgbClr val="00B050"/>
                </a:solidFill>
                <a:latin typeface="Times New Roman" panose="02020603050405020304" pitchFamily="18" charset="0"/>
                <a:cs typeface="Times New Roman" panose="02020603050405020304" pitchFamily="18" charset="0"/>
              </a:rPr>
              <a:t>ớ</a:t>
            </a:r>
            <a:r>
              <a:rPr lang="en-US" sz="2800" dirty="0" err="1">
                <a:solidFill>
                  <a:srgbClr val="00B050"/>
                </a:solidFill>
                <a:latin typeface="Times New Roman" panose="02020603050405020304" pitchFamily="18" charset="0"/>
                <a:cs typeface="Times New Roman" panose="02020603050405020304" pitchFamily="18" charset="0"/>
              </a:rPr>
              <a:t>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quan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sát</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Hình</a:t>
            </a:r>
            <a:r>
              <a:rPr lang="en-US" sz="2800" dirty="0">
                <a:solidFill>
                  <a:srgbClr val="00B050"/>
                </a:solidFill>
                <a:latin typeface="Times New Roman" panose="02020603050405020304" pitchFamily="18" charset="0"/>
                <a:cs typeface="Times New Roman" panose="02020603050405020304" pitchFamily="18" charset="0"/>
              </a:rPr>
              <a:t> 9.4, </a:t>
            </a:r>
            <a:r>
              <a:rPr lang="en-US" sz="2800" dirty="0" err="1">
                <a:solidFill>
                  <a:srgbClr val="00B050"/>
                </a:solidFill>
                <a:latin typeface="Times New Roman" panose="02020603050405020304" pitchFamily="18" charset="0"/>
                <a:cs typeface="Times New Roman" panose="02020603050405020304" pitchFamily="18" charset="0"/>
              </a:rPr>
              <a:t>nêu</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đặc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điểm</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cùa</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từng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phương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thức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chăn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nuôi</a:t>
            </a:r>
            <a:r>
              <a:rPr lang="en-US" sz="2800" dirty="0">
                <a:solidFill>
                  <a:srgbClr val="00B050"/>
                </a:solidFill>
                <a:latin typeface="Times New Roman" panose="02020603050405020304" pitchFamily="18" charset="0"/>
                <a:cs typeface="Times New Roman" panose="02020603050405020304" pitchFamily="18" charset="0"/>
              </a:rPr>
              <a:t>.</a:t>
            </a:r>
          </a:p>
        </p:txBody>
      </p:sp>
      <p:sp>
        <p:nvSpPr>
          <p:cNvPr id="5" name="Rectangle 4"/>
          <p:cNvSpPr/>
          <p:nvPr/>
        </p:nvSpPr>
        <p:spPr>
          <a:xfrm>
            <a:off x="544826" y="2828836"/>
            <a:ext cx="8347654" cy="1815882"/>
          </a:xfrm>
          <a:prstGeom prst="rect">
            <a:avLst/>
          </a:prstGeom>
        </p:spPr>
        <p:txBody>
          <a:bodyPr wrap="square">
            <a:spAutoFit/>
          </a:bodyPr>
          <a:lstStyle/>
          <a:p>
            <a:r>
              <a:rPr lang="en-US" sz="2800" dirty="0">
                <a:solidFill>
                  <a:schemeClr val="accent6">
                    <a:lumMod val="75000"/>
                  </a:schemeClr>
                </a:solidFill>
                <a:latin typeface="Times New Roman" panose="02020603050405020304" pitchFamily="18" charset="0"/>
                <a:cs typeface="Times New Roman" panose="02020603050405020304" pitchFamily="18" charset="0"/>
              </a:rPr>
              <a:t>- NV 2.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Tìm</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hiểu</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thêm</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về</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phương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thức</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chăn</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nuôi</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nông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hộ</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và</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phương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thức</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chăn</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nuôi</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trang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trại</a:t>
            </a:r>
            <a:r>
              <a:rPr lang="en-US" sz="2800" dirty="0">
                <a:solidFill>
                  <a:schemeClr val="accent6">
                    <a:lumMod val="75000"/>
                  </a:schemeClr>
                </a:solidFill>
                <a:latin typeface="Times New Roman" panose="02020603050405020304" pitchFamily="18" charset="0"/>
                <a:cs typeface="Times New Roman" panose="02020603050405020304" pitchFamily="18" charset="0"/>
              </a:rPr>
              <a:t>. Cho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biết</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ưu</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điểm</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hạn</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chế</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khả</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năng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phát</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triển</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trong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tương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lai</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của</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từng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phương</a:t>
            </a:r>
            <a:r>
              <a:rPr lang="en-US" sz="2800" dirty="0">
                <a:solidFill>
                  <a:schemeClr val="accent6">
                    <a:lumMod val="75000"/>
                  </a:schemeClr>
                </a:solidFill>
                <a:latin typeface="Times New Roman" panose="02020603050405020304" pitchFamily="18" charset="0"/>
                <a:cs typeface="Times New Roman" panose="02020603050405020304" pitchFamily="18" charset="0"/>
              </a:rPr>
              <a:t> </a:t>
            </a:r>
            <a:r>
              <a:rPr lang="en-US" sz="2800" dirty="0" err="1">
                <a:solidFill>
                  <a:schemeClr val="accent6">
                    <a:lumMod val="75000"/>
                  </a:schemeClr>
                </a:solidFill>
                <a:latin typeface="Times New Roman" panose="02020603050405020304" pitchFamily="18" charset="0"/>
                <a:cs typeface="Times New Roman" panose="02020603050405020304" pitchFamily="18" charset="0"/>
              </a:rPr>
              <a:t>thức</a:t>
            </a:r>
            <a:r>
              <a:rPr lang="en-US" sz="2800" dirty="0">
                <a:solidFill>
                  <a:schemeClr val="accent6">
                    <a:lumMod val="75000"/>
                  </a:schemeClr>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6001643"/>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III.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số</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phương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thức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phố</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biến</a:t>
            </a:r>
            <a:r>
              <a:rPr lang="en-US" sz="2400" b="1" dirty="0">
                <a:solidFill>
                  <a:srgbClr val="FF0000"/>
                </a:solidFill>
                <a:latin typeface="Times New Roman" panose="02020603050405020304" pitchFamily="18" charset="0"/>
                <a:cs typeface="Times New Roman" panose="02020603050405020304" pitchFamily="18" charset="0"/>
              </a:rPr>
              <a:t> ở </a:t>
            </a:r>
            <a:r>
              <a:rPr lang="en-US" sz="2400" b="1" dirty="0" err="1">
                <a:solidFill>
                  <a:srgbClr val="FF0000"/>
                </a:solidFill>
                <a:latin typeface="Times New Roman" panose="02020603050405020304" pitchFamily="18" charset="0"/>
                <a:cs typeface="Times New Roman" panose="02020603050405020304" pitchFamily="18" charset="0"/>
              </a:rPr>
              <a:t>Việt</a:t>
            </a:r>
            <a:r>
              <a:rPr lang="en-US" sz="2400" b="1" dirty="0">
                <a:solidFill>
                  <a:srgbClr val="FF0000"/>
                </a:solidFill>
                <a:latin typeface="Times New Roman" panose="02020603050405020304" pitchFamily="18" charset="0"/>
                <a:cs typeface="Times New Roman" panose="02020603050405020304" pitchFamily="18" charset="0"/>
              </a:rPr>
              <a:t> Nam</a:t>
            </a:r>
          </a:p>
          <a:p>
            <a:pPr marL="457200" indent="-457200">
              <a:buAutoNum type="arabicPeriod"/>
            </a:pPr>
            <a:r>
              <a:rPr lang="en-US" sz="2400" b="1" dirty="0" err="1">
                <a:solidFill>
                  <a:srgbClr val="FF0000"/>
                </a:solidFill>
                <a:latin typeface="Times New Roman" panose="02020603050405020304" pitchFamily="18" charset="0"/>
                <a:cs typeface="Times New Roman" panose="02020603050405020304" pitchFamily="18" charset="0"/>
              </a:rPr>
              <a:t>Chăn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hộ</a:t>
            </a:r>
            <a:endParaRPr lang="vi-VN" sz="2400" b="1" dirty="0">
              <a:solidFill>
                <a:srgbClr val="FF0000"/>
              </a:solidFill>
              <a:latin typeface="Times New Roman" panose="02020603050405020304" pitchFamily="18" charset="0"/>
              <a:cs typeface="Times New Roman" panose="02020603050405020304" pitchFamily="18" charset="0"/>
            </a:endParaRPr>
          </a:p>
          <a:p>
            <a:pPr marL="342900" indent="-342900">
              <a:buFontTx/>
              <a:buChar char="-"/>
            </a:pPr>
            <a:r>
              <a:rPr lang="vi-VN" sz="2400" b="1" dirty="0">
                <a:latin typeface="Times New Roman" panose="02020603050405020304" pitchFamily="18" charset="0"/>
                <a:cs typeface="Times New Roman" panose="02020603050405020304" pitchFamily="18" charset="0"/>
              </a:rPr>
              <a:t>Đặc điểm</a:t>
            </a:r>
            <a:r>
              <a:rPr lang="vi-VN" sz="2400" dirty="0">
                <a:latin typeface="Times New Roman" panose="02020603050405020304" pitchFamily="18" charset="0"/>
                <a:cs typeface="Times New Roman" panose="02020603050405020304" pitchFamily="18" charset="0"/>
              </a:rPr>
              <a:t>: Khá phổ biến, chăn nuôi tại hộ gia đình, số lượng vật nuôi ít.</a:t>
            </a:r>
          </a:p>
          <a:p>
            <a:pPr marL="342900" indent="-342900">
              <a:buFontTx/>
              <a:buChar char="-"/>
            </a:pPr>
            <a:r>
              <a:rPr lang="vi-VN" sz="2400" b="1" dirty="0">
                <a:latin typeface="Times New Roman" panose="02020603050405020304" pitchFamily="18" charset="0"/>
                <a:cs typeface="Times New Roman" panose="02020603050405020304" pitchFamily="18" charset="0"/>
              </a:rPr>
              <a:t>Ưu điểm</a:t>
            </a:r>
            <a:r>
              <a:rPr lang="vi-VN" sz="2400" dirty="0">
                <a:latin typeface="Times New Roman" panose="02020603050405020304" pitchFamily="18" charset="0"/>
                <a:cs typeface="Times New Roman" panose="02020603050405020304" pitchFamily="18" charset="0"/>
              </a:rPr>
              <a:t>: Chi phí đầu tư thấp</a:t>
            </a:r>
          </a:p>
          <a:p>
            <a:pPr marL="342900" indent="-342900">
              <a:buFontTx/>
              <a:buChar char="-"/>
            </a:pPr>
            <a:r>
              <a:rPr lang="vi-VN" sz="2400" b="1" dirty="0">
                <a:latin typeface="Times New Roman" panose="02020603050405020304" pitchFamily="18" charset="0"/>
                <a:cs typeface="Times New Roman" panose="02020603050405020304" pitchFamily="18" charset="0"/>
              </a:rPr>
              <a:t>Nhược điểm</a:t>
            </a:r>
            <a:r>
              <a:rPr lang="vi-VN" sz="2400" dirty="0">
                <a:latin typeface="Times New Roman" panose="02020603050405020304" pitchFamily="18" charset="0"/>
                <a:cs typeface="Times New Roman" panose="02020603050405020304" pitchFamily="18" charset="0"/>
              </a:rPr>
              <a:t>: Năng suất không cao, biện pháp xử lý chất thải chưa tốt nên nguy cơ bệnh dịch cao, ảnh hưởng đến sức khỏe vật nuôi, con người và môi trường.</a:t>
            </a:r>
            <a:endParaRPr lang="en-US" sz="2400" dirty="0">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Chăn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trang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trại</a:t>
            </a:r>
            <a:endParaRPr lang="vi-VN" sz="2400" b="1" dirty="0">
              <a:solidFill>
                <a:srgbClr val="FF0000"/>
              </a:solidFill>
              <a:latin typeface="Times New Roman" panose="02020603050405020304" pitchFamily="18" charset="0"/>
              <a:cs typeface="Times New Roman" panose="02020603050405020304" pitchFamily="18" charset="0"/>
            </a:endParaRPr>
          </a:p>
          <a:p>
            <a:pPr marL="342900" indent="-342900">
              <a:buFontTx/>
              <a:buChar char="-"/>
            </a:pPr>
            <a:r>
              <a:rPr lang="vi-VN" sz="2400" b="1" dirty="0">
                <a:latin typeface="Times New Roman" panose="02020603050405020304" pitchFamily="18" charset="0"/>
                <a:cs typeface="Times New Roman" panose="02020603050405020304" pitchFamily="18" charset="0"/>
              </a:rPr>
              <a:t>Đặc điểm</a:t>
            </a:r>
            <a:r>
              <a:rPr lang="vi-VN" sz="2400" dirty="0">
                <a:latin typeface="Times New Roman" panose="02020603050405020304" pitchFamily="18" charset="0"/>
                <a:cs typeface="Times New Roman" panose="02020603050405020304" pitchFamily="18" charset="0"/>
              </a:rPr>
              <a:t>: Chăn nuôi tập trung tại khu riêng biệt, xa khu vực dân cư, số lượng vật nuôi lớn.</a:t>
            </a:r>
          </a:p>
          <a:p>
            <a:pPr marL="342900" indent="-342900">
              <a:buFontTx/>
              <a:buChar char="-"/>
            </a:pPr>
            <a:r>
              <a:rPr lang="vi-VN" sz="2400" b="1" dirty="0">
                <a:latin typeface="Times New Roman" panose="02020603050405020304" pitchFamily="18" charset="0"/>
                <a:cs typeface="Times New Roman" panose="02020603050405020304" pitchFamily="18" charset="0"/>
              </a:rPr>
              <a:t>Ưu điểm</a:t>
            </a:r>
            <a:r>
              <a:rPr lang="vi-VN" sz="2400" dirty="0">
                <a:latin typeface="Times New Roman" panose="02020603050405020304" pitchFamily="18" charset="0"/>
                <a:cs typeface="Times New Roman" panose="02020603050405020304" pitchFamily="18" charset="0"/>
              </a:rPr>
              <a:t>: có năng suất lớn, vật nuôi ít bị dịch bênh, có biện pháp xử lý chất thải tốt nên ít ảnh hưởng tới môi trường và sức khỏe con người.</a:t>
            </a:r>
          </a:p>
          <a:p>
            <a:pPr marL="342900" indent="-342900">
              <a:buFontTx/>
              <a:buChar char="-"/>
            </a:pPr>
            <a:r>
              <a:rPr lang="vi-VN" sz="2400" b="1" dirty="0">
                <a:latin typeface="Times New Roman" panose="02020603050405020304" pitchFamily="18" charset="0"/>
                <a:cs typeface="Times New Roman" panose="02020603050405020304" pitchFamily="18" charset="0"/>
              </a:rPr>
              <a:t>Nhược điểm</a:t>
            </a:r>
            <a:r>
              <a:rPr lang="vi-VN" sz="2400" dirty="0">
                <a:latin typeface="Times New Roman" panose="02020603050405020304" pitchFamily="18" charset="0"/>
                <a:cs typeface="Times New Roman" panose="02020603050405020304" pitchFamily="18" charset="0"/>
              </a:rPr>
              <a:t>: Cần chi phí đầu tư lớn về chuồng trại, thức ăn, vệ sinh phòng bệnh,...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mục 2/sgk và cho biết tương lai nghề đó. em thích hay càm thấy phù họp với nghề nào hơn. Tại sao?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a:solidFill>
                  <a:srgbClr val="FF0000"/>
                </a:solidFill>
                <a:latin typeface="Times New Roman" panose="02020603050405020304" pitchFamily="18" charset="0"/>
                <a:cs typeface="Times New Roman" panose="02020603050405020304" pitchFamily="18" charset="0"/>
              </a:rPr>
              <a:t>1. Bác sĩ thú y</a:t>
            </a: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anose="02020603050405020304" pitchFamily="18" charset="0"/>
                <a:cs typeface="Times New Roman" panose="02020603050405020304" pitchFamily="18" charset="0"/>
              </a:rPr>
              <a:t>2. Kĩ sư chăn nuôi</a:t>
            </a: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1558</Words>
  <Application>Microsoft Office PowerPoint</Application>
  <PresentationFormat>On-screen Show (4:3)</PresentationFormat>
  <Paragraphs>96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Nguyễn Ngọc Thúy</cp:lastModifiedBy>
  <cp:revision>23</cp:revision>
  <dcterms:created xsi:type="dcterms:W3CDTF">2022-07-01T08:39:00Z</dcterms:created>
  <dcterms:modified xsi:type="dcterms:W3CDTF">2023-01-08T20:15:17Z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745FF6B728DC4ACE85940B9C28041184</vt:lpwstr>
  </property>
  <property fmtid="{D5CDD505-2E9C-101B-9397-08002B2CF9AE}" pid="3" name="KSOProductBuildVer">
    <vt:lpwstr>1033-11.2.0.11191</vt:lpwstr>
  </property>
</Properties>
</file>