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70" r:id="rId3"/>
    <p:sldId id="273" r:id="rId4"/>
    <p:sldId id="267" r:id="rId5"/>
    <p:sldId id="266" r:id="rId6"/>
    <p:sldId id="265" r:id="rId7"/>
    <p:sldId id="264" r:id="rId8"/>
    <p:sldId id="263" r:id="rId9"/>
    <p:sldId id="262" r:id="rId10"/>
    <p:sldId id="261" r:id="rId11"/>
    <p:sldId id="260" r:id="rId12"/>
    <p:sldId id="259" r:id="rId13"/>
    <p:sldId id="272" r:id="rId14"/>
    <p:sldId id="258" r:id="rId15"/>
    <p:sldId id="25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374BF69-E773-4DE4-A9DE-73A585BF59BD}" type="datetimeFigureOut">
              <a:rPr lang="en-US" smtClean="0"/>
              <a:t>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74BF69-E773-4DE4-A9DE-73A585BF59BD}" type="datetimeFigureOut">
              <a:rPr lang="en-US" smtClean="0"/>
              <a:t>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74BF69-E773-4DE4-A9DE-73A585BF59BD}" type="datetimeFigureOut">
              <a:rPr lang="en-US" smtClean="0"/>
              <a:t>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74BF69-E773-4DE4-A9DE-73A585BF59BD}" type="datetimeFigureOut">
              <a:rPr lang="en-US" smtClean="0"/>
              <a:t>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74BF69-E773-4DE4-A9DE-73A585BF59BD}" type="datetimeFigureOut">
              <a:rPr lang="en-US" smtClean="0"/>
              <a:t>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374BF69-E773-4DE4-A9DE-73A585BF59BD}" type="datetimeFigureOut">
              <a:rPr lang="en-US" smtClean="0"/>
              <a:t>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53E74-464B-4382-8F71-57CA0BD2547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374BF69-E773-4DE4-A9DE-73A585BF59BD}" type="datetimeFigureOut">
              <a:rPr lang="en-US" smtClean="0"/>
              <a:t>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F53E74-464B-4382-8F71-57CA0BD2547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374BF69-E773-4DE4-A9DE-73A585BF59BD}" type="datetimeFigureOut">
              <a:rPr lang="en-US" smtClean="0"/>
              <a:t>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F53E74-464B-4382-8F71-57CA0BD2547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74BF69-E773-4DE4-A9DE-73A585BF59BD}" type="datetimeFigureOut">
              <a:rPr lang="en-US" smtClean="0"/>
              <a:t>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F53E74-464B-4382-8F71-57CA0BD2547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74BF69-E773-4DE4-A9DE-73A585BF59BD}" type="datetimeFigureOut">
              <a:rPr lang="en-US" smtClean="0"/>
              <a:t>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53E74-464B-4382-8F71-57CA0BD2547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74BF69-E773-4DE4-A9DE-73A585BF59BD}" type="datetimeFigureOut">
              <a:rPr lang="en-US" smtClean="0"/>
              <a:t>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53E74-464B-4382-8F71-57CA0BD2547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74BF69-E773-4DE4-A9DE-73A585BF59BD}" type="datetimeFigureOut">
              <a:rPr lang="en-US" smtClean="0"/>
              <a:t>1/9/2023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53E74-464B-4382-8F71-57CA0BD2547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91680" y="168558"/>
            <a:ext cx="6104428" cy="523220"/>
          </a:xfrm>
          <a:prstGeom prst="rect">
            <a:avLst/>
          </a:prstGeom>
        </p:spPr>
        <p:txBody>
          <a:bodyPr wrap="none">
            <a:spAutoFit/>
          </a:bodyPr>
          <a:lstStyle/>
          <a:p>
            <a:r>
              <a:rPr lang="en-US" sz="2800" b="1">
                <a:solidFill>
                  <a:srgbClr val="FF0000"/>
                </a:solidFill>
                <a:latin typeface="Times New Roman" panose="02020603050405020304" pitchFamily="18" charset="0"/>
                <a:cs typeface="Times New Roman" panose="02020603050405020304" pitchFamily="18" charset="0"/>
              </a:rPr>
              <a:t>BÀI 9. GIỚI THIỆU VỀ CHĂN NUÔI</a:t>
            </a:r>
          </a:p>
        </p:txBody>
      </p:sp>
      <p:sp>
        <p:nvSpPr>
          <p:cNvPr id="6" name="Rectangle 5"/>
          <p:cNvSpPr/>
          <p:nvPr/>
        </p:nvSpPr>
        <p:spPr>
          <a:xfrm>
            <a:off x="251520" y="5445224"/>
            <a:ext cx="8424936" cy="1200329"/>
          </a:xfrm>
          <a:prstGeom prst="rect">
            <a:avLst/>
          </a:prstGeom>
        </p:spPr>
        <p:txBody>
          <a:bodyPr wrap="square">
            <a:spAutoFit/>
          </a:bodyPr>
          <a:lstStyle/>
          <a:p>
            <a:r>
              <a:rPr lang="en-US" sz="2400" dirty="0" err="1">
                <a:solidFill>
                  <a:srgbClr val="00B050"/>
                </a:solidFill>
                <a:latin typeface="Times New Roman" panose="02020603050405020304" pitchFamily="18" charset="0"/>
                <a:cs typeface="Times New Roman" panose="02020603050405020304" pitchFamily="18" charset="0"/>
              </a:rPr>
              <a:t>Chăn</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nuôi</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có</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vai</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trò</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như</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thế</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nào</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đối</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với</a:t>
            </a:r>
            <a:r>
              <a:rPr lang="en-US" sz="2400" dirty="0">
                <a:solidFill>
                  <a:srgbClr val="00B050"/>
                </a:solidFill>
                <a:latin typeface="Times New Roman" panose="02020603050405020304" pitchFamily="18" charset="0"/>
                <a:cs typeface="Times New Roman" panose="02020603050405020304" pitchFamily="18" charset="0"/>
              </a:rPr>
              <a:t> con </a:t>
            </a:r>
            <a:r>
              <a:rPr lang="en-US" sz="2400" dirty="0" err="1">
                <a:solidFill>
                  <a:srgbClr val="00B050"/>
                </a:solidFill>
                <a:latin typeface="Times New Roman" panose="02020603050405020304" pitchFamily="18" charset="0"/>
                <a:cs typeface="Times New Roman" panose="02020603050405020304" pitchFamily="18" charset="0"/>
              </a:rPr>
              <a:t>người</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và</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nền</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kinh</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tế</a:t>
            </a:r>
            <a:r>
              <a:rPr lang="en-US" sz="2400" dirty="0">
                <a:solidFill>
                  <a:srgbClr val="00B050"/>
                </a:solidFill>
                <a:latin typeface="Times New Roman" panose="02020603050405020304" pitchFamily="18" charset="0"/>
                <a:cs typeface="Times New Roman" panose="02020603050405020304" pitchFamily="18" charset="0"/>
              </a:rPr>
              <a:t>? ở </a:t>
            </a:r>
            <a:r>
              <a:rPr lang="en-US" sz="2400" dirty="0" err="1">
                <a:solidFill>
                  <a:srgbClr val="00B050"/>
                </a:solidFill>
                <a:latin typeface="Times New Roman" panose="02020603050405020304" pitchFamily="18" charset="0"/>
                <a:cs typeface="Times New Roman" panose="02020603050405020304" pitchFamily="18" charset="0"/>
              </a:rPr>
              <a:t>nước</a:t>
            </a:r>
            <a:r>
              <a:rPr lang="en-US" sz="2400" dirty="0">
                <a:solidFill>
                  <a:srgbClr val="00B050"/>
                </a:solidFill>
                <a:latin typeface="Times New Roman" panose="02020603050405020304" pitchFamily="18" charset="0"/>
                <a:cs typeface="Times New Roman" panose="02020603050405020304" pitchFamily="18" charset="0"/>
              </a:rPr>
              <a:t> ta, </a:t>
            </a:r>
            <a:r>
              <a:rPr lang="en-US" sz="2400" dirty="0" err="1">
                <a:solidFill>
                  <a:srgbClr val="00B050"/>
                </a:solidFill>
                <a:latin typeface="Times New Roman" panose="02020603050405020304" pitchFamily="18" charset="0"/>
                <a:cs typeface="Times New Roman" panose="02020603050405020304" pitchFamily="18" charset="0"/>
              </a:rPr>
              <a:t>có</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những</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vật</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nuôi</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phố</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biển</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nào</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vật</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nuôi</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nào</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đặc</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trưng</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cho</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vùng</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miền</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và</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được</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nuôi</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theo</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những</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phương</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thức</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nào</a:t>
            </a:r>
            <a:r>
              <a:rPr lang="en-US" sz="2400" dirty="0">
                <a:solidFill>
                  <a:srgbClr val="00B050"/>
                </a:solidFill>
                <a:latin typeface="Times New Roman" panose="02020603050405020304" pitchFamily="18" charset="0"/>
                <a:cs typeface="Times New Roman" panose="02020603050405020304" pitchFamily="18" charset="0"/>
              </a:rPr>
              <a:t>?</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561" y="836712"/>
            <a:ext cx="3527585" cy="2310191"/>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5325" y="3199680"/>
            <a:ext cx="3591723" cy="2272319"/>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60932" y="3180743"/>
            <a:ext cx="3681516" cy="2310191"/>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60932" y="852533"/>
            <a:ext cx="3681516" cy="222182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4643" y="147990"/>
            <a:ext cx="8136904" cy="46166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V. Một số biện pháp bâo vệ môi trường trong chăn nuôi</a:t>
            </a:r>
            <a:endParaRPr lang="en-US" sz="2400">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557197" y="764704"/>
            <a:ext cx="8154349" cy="830997"/>
          </a:xfrm>
          <a:prstGeom prst="rect">
            <a:avLst/>
          </a:prstGeom>
        </p:spPr>
        <p:txBody>
          <a:bodyPr wrap="square">
            <a:spAutoFit/>
          </a:bodyPr>
          <a:lstStyle/>
          <a:p>
            <a:r>
              <a:rPr lang="en-US" sz="2400" i="1">
                <a:solidFill>
                  <a:srgbClr val="00B0F0"/>
                </a:solidFill>
                <a:latin typeface="Times New Roman" panose="02020603050405020304" pitchFamily="18" charset="0"/>
                <a:cs typeface="Times New Roman" panose="02020603050405020304" pitchFamily="18" charset="0"/>
              </a:rPr>
              <a:t>Quan sát Hình 9.</a:t>
            </a:r>
            <a:r>
              <a:rPr lang="en-US" sz="2400">
                <a:solidFill>
                  <a:srgbClr val="00B0F0"/>
                </a:solidFill>
                <a:latin typeface="Times New Roman" panose="02020603050405020304" pitchFamily="18" charset="0"/>
                <a:cs typeface="Times New Roman" panose="02020603050405020304" pitchFamily="18" charset="0"/>
              </a:rPr>
              <a:t>7 </a:t>
            </a:r>
            <a:r>
              <a:rPr lang="en-US" sz="2400" i="1">
                <a:solidFill>
                  <a:srgbClr val="00B0F0"/>
                </a:solidFill>
                <a:latin typeface="Times New Roman" panose="02020603050405020304" pitchFamily="18" charset="0"/>
                <a:cs typeface="Times New Roman" panose="02020603050405020304" pitchFamily="18" charset="0"/>
              </a:rPr>
              <a:t>và nêu những biện phảp phố biển trong xừ li chất thài chăn nuôi?</a:t>
            </a:r>
          </a:p>
        </p:txBody>
      </p:sp>
      <p:sp>
        <p:nvSpPr>
          <p:cNvPr id="5" name="Rectangle 4"/>
          <p:cNvSpPr/>
          <p:nvPr/>
        </p:nvSpPr>
        <p:spPr>
          <a:xfrm>
            <a:off x="395536" y="1772816"/>
            <a:ext cx="8424936" cy="452431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1. Vệ sinh khu vực chuồng trại</a:t>
            </a:r>
          </a:p>
          <a:p>
            <a:r>
              <a:rPr lang="en-US" sz="2400">
                <a:latin typeface="Times New Roman" panose="02020603050405020304" pitchFamily="18" charset="0"/>
                <a:cs typeface="Times New Roman" panose="02020603050405020304" pitchFamily="18" charset="0"/>
              </a:rPr>
              <a:t>Thường xuyên vệ sinh chuồng nuôi và khu vực xung quanh, giữ cho chuồng nuôi luôn sạch, khô ráo, đù ánh sáng, thoáng mát về mùa hè, ấm về mùa đông.</a:t>
            </a:r>
          </a:p>
          <a:p>
            <a:r>
              <a:rPr lang="en-US" sz="2400" b="1">
                <a:solidFill>
                  <a:srgbClr val="FF0000"/>
                </a:solidFill>
                <a:latin typeface="Times New Roman" panose="02020603050405020304" pitchFamily="18" charset="0"/>
                <a:cs typeface="Times New Roman" panose="02020603050405020304" pitchFamily="18" charset="0"/>
              </a:rPr>
              <a:t>2. Thu gom và xừ lí chất thài chăn nuôi</a:t>
            </a:r>
          </a:p>
          <a:p>
            <a:r>
              <a:rPr lang="en-US" sz="2400">
                <a:latin typeface="Times New Roman" panose="02020603050405020304" pitchFamily="18" charset="0"/>
                <a:cs typeface="Times New Roman" panose="02020603050405020304" pitchFamily="18" charset="0"/>
              </a:rPr>
              <a:t>Chất thải chan nuôi bao gồm phân, nưởc tiều, xác vật nuôi chết, nưởc thải,... Nếu chất thải khổng được thu gom vã xử li đủng cách sẽ gây ô nhiễm môi trường, ảnh hưởng đến sửc khoẻ con người và vật nuôi.</a:t>
            </a:r>
          </a:p>
          <a:p>
            <a:r>
              <a:rPr lang="en-US" sz="2400">
                <a:latin typeface="Times New Roman" panose="02020603050405020304" pitchFamily="18" charset="0"/>
                <a:cs typeface="Times New Roman" panose="02020603050405020304" pitchFamily="18" charset="0"/>
              </a:rPr>
              <a:t>Chất thải chăn nuôi phài được thu gom triệt đẻ càng sớm câng tốt, bảo quàn và lưu trữ đúng nơi quy định, không đề chúng phát tán ra môi trường.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9552" y="317847"/>
            <a:ext cx="7560840" cy="46166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Bài 1. Nêu mối quan hệ giữa trồng trọt vả chăn nuôi.</a:t>
            </a:r>
          </a:p>
        </p:txBody>
      </p:sp>
      <p:sp>
        <p:nvSpPr>
          <p:cNvPr id="7" name="Rectangle 6"/>
          <p:cNvSpPr/>
          <p:nvPr/>
        </p:nvSpPr>
        <p:spPr>
          <a:xfrm>
            <a:off x="683568" y="1268760"/>
            <a:ext cx="7848872" cy="3046988"/>
          </a:xfrm>
          <a:prstGeom prst="rect">
            <a:avLst/>
          </a:prstGeom>
        </p:spPr>
        <p:txBody>
          <a:bodyPr wrap="square">
            <a:spAutoFit/>
          </a:bodyPr>
          <a:lstStyle/>
          <a:p>
            <a:r>
              <a:rPr lang="en-US" sz="2400">
                <a:latin typeface="Times New Roman" panose="02020603050405020304" pitchFamily="18" charset="0"/>
                <a:cs typeface="Times New Roman" panose="02020603050405020304" pitchFamily="18" charset="0"/>
              </a:rPr>
              <a:t>- Chăn nuôi và trồng trọt có mối quan hệ, tác động qua lại lần nhau. Chăn nuôi cung cấp nguồn phân bón và sức kéo cho trồng trọt. Ngược lại, trồng trọt cung cấp nguồn thức ăn chủ yếu cho ngành chăn nuôi.</a:t>
            </a:r>
            <a:br>
              <a:rPr lang="en-US" sz="2400">
                <a:latin typeface="Times New Roman" panose="02020603050405020304" pitchFamily="18" charset="0"/>
                <a:cs typeface="Times New Roman" panose="02020603050405020304" pitchFamily="18" charset="0"/>
              </a:rPr>
            </a:br>
            <a:r>
              <a:rPr lang="en-US" sz="2400">
                <a:latin typeface="Times New Roman" panose="02020603050405020304" pitchFamily="18" charset="0"/>
                <a:cs typeface="Times New Roman" panose="02020603050405020304" pitchFamily="18" charset="0"/>
              </a:rPr>
              <a:t>- Chăn nuôi và trồng trọt đều là một trong những ngành sản xuất chính của nước ta</a:t>
            </a:r>
            <a:br>
              <a:rPr lang="en-US" sz="2400">
                <a:latin typeface="Times New Roman" panose="02020603050405020304" pitchFamily="18" charset="0"/>
                <a:cs typeface="Times New Roman" panose="02020603050405020304" pitchFamily="18" charset="0"/>
              </a:rPr>
            </a:br>
            <a:r>
              <a:rPr lang="en-US" sz="2400">
                <a:latin typeface="Times New Roman" panose="02020603050405020304" pitchFamily="18" charset="0"/>
                <a:cs typeface="Times New Roman" panose="02020603050405020304" pitchFamily="18" charset="0"/>
              </a:rPr>
              <a:t>- Trồng trọt cung cấp thức ăn cho chăn nuôi</a:t>
            </a:r>
            <a:br>
              <a:rPr lang="en-US" sz="2400">
                <a:latin typeface="Times New Roman" panose="02020603050405020304" pitchFamily="18" charset="0"/>
                <a:cs typeface="Times New Roman" panose="02020603050405020304" pitchFamily="18" charset="0"/>
              </a:rPr>
            </a:br>
            <a:r>
              <a:rPr lang="en-US" sz="2400">
                <a:latin typeface="Times New Roman" panose="02020603050405020304" pitchFamily="18" charset="0"/>
                <a:cs typeface="Times New Roman" panose="02020603050405020304" pitchFamily="18" charset="0"/>
              </a:rPr>
              <a:t>- Chăn nuôi cung cấp sức kéo cho trồng trọt.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323528" y="1268760"/>
          <a:ext cx="8136903" cy="1934530"/>
        </p:xfrm>
        <a:graphic>
          <a:graphicData uri="http://schemas.openxmlformats.org/drawingml/2006/table">
            <a:tbl>
              <a:tblPr firstRow="1" firstCol="1" bandRow="1">
                <a:tableStyleId>{5C22544A-7EE6-4342-B048-85BDC9FD1C3A}</a:tableStyleId>
              </a:tblPr>
              <a:tblGrid>
                <a:gridCol w="1465983">
                  <a:extLst>
                    <a:ext uri="{9D8B030D-6E8A-4147-A177-3AD203B41FA5}">
                      <a16:colId xmlns:a16="http://schemas.microsoft.com/office/drawing/2014/main" val="20000"/>
                    </a:ext>
                  </a:extLst>
                </a:gridCol>
                <a:gridCol w="3335460">
                  <a:extLst>
                    <a:ext uri="{9D8B030D-6E8A-4147-A177-3AD203B41FA5}">
                      <a16:colId xmlns:a16="http://schemas.microsoft.com/office/drawing/2014/main" val="20001"/>
                    </a:ext>
                  </a:extLst>
                </a:gridCol>
                <a:gridCol w="3335460">
                  <a:extLst>
                    <a:ext uri="{9D8B030D-6E8A-4147-A177-3AD203B41FA5}">
                      <a16:colId xmlns:a16="http://schemas.microsoft.com/office/drawing/2014/main" val="20002"/>
                    </a:ext>
                  </a:extLst>
                </a:gridCol>
              </a:tblGrid>
              <a:tr h="252730">
                <a:tc gridSpan="2">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Vật nuôi</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b"/>
                </a:tc>
                <a:tc hMerge="1">
                  <a:txBody>
                    <a:bodyPr/>
                    <a:lstStyle/>
                    <a:p>
                      <a:endParaRPr lang="en-US"/>
                    </a:p>
                  </a:txBody>
                  <a:tcP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Vai trỏ</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b"/>
                </a:tc>
                <a:extLst>
                  <a:ext uri="{0D108BD9-81ED-4DB2-BD59-A6C34878D82A}">
                    <a16:rowId xmlns:a16="http://schemas.microsoft.com/office/drawing/2014/main" val="10000"/>
                  </a:ext>
                </a:extLst>
              </a:tr>
              <a:tr h="243205">
                <a:tc rowSpan="2">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súc</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ctr"/>
                </a:tc>
                <a:extLst>
                  <a:ext uri="{0D108BD9-81ED-4DB2-BD59-A6C34878D82A}">
                    <a16:rowId xmlns:a16="http://schemas.microsoft.com/office/drawing/2014/main" val="10001"/>
                  </a:ext>
                </a:extLst>
              </a:tr>
              <a:tr h="247650">
                <a:tc vMerge="1">
                  <a:txBody>
                    <a:bodyPr/>
                    <a:lstStyle/>
                    <a:p>
                      <a:endParaRPr lang="en-US"/>
                    </a:p>
                  </a:txBody>
                  <a:tcP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b"/>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b"/>
                </a:tc>
                <a:extLst>
                  <a:ext uri="{0D108BD9-81ED-4DB2-BD59-A6C34878D82A}">
                    <a16:rowId xmlns:a16="http://schemas.microsoft.com/office/drawing/2014/main" val="10002"/>
                  </a:ext>
                </a:extLst>
              </a:tr>
              <a:tr h="247650">
                <a:tc rowSpan="2">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cẩm</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ctr"/>
                </a:tc>
                <a:extLst>
                  <a:ext uri="{0D108BD9-81ED-4DB2-BD59-A6C34878D82A}">
                    <a16:rowId xmlns:a16="http://schemas.microsoft.com/office/drawing/2014/main" val="10003"/>
                  </a:ext>
                </a:extLst>
              </a:tr>
              <a:tr h="252730">
                <a:tc vMerge="1">
                  <a:txBody>
                    <a:bodyPr/>
                    <a:lstStyle/>
                    <a:p>
                      <a:endParaRPr lang="en-US"/>
                    </a:p>
                  </a:txBody>
                  <a:tcP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panose="020B0604020202020204"/>
                        <a:cs typeface="Times New Roman" panose="02020603050405020304" pitchFamily="18" charset="0"/>
                      </a:endParaRPr>
                    </a:p>
                  </a:txBody>
                  <a:tcPr marL="6350" marR="6350" marT="0" marB="0" anchor="ctr"/>
                </a:tc>
                <a:extLst>
                  <a:ext uri="{0D108BD9-81ED-4DB2-BD59-A6C34878D82A}">
                    <a16:rowId xmlns:a16="http://schemas.microsoft.com/office/drawing/2014/main" val="10004"/>
                  </a:ext>
                </a:extLst>
              </a:tr>
            </a:tbl>
          </a:graphicData>
        </a:graphic>
      </p:graphicFrame>
      <p:sp>
        <p:nvSpPr>
          <p:cNvPr id="4" name="Rectangle 1"/>
          <p:cNvSpPr>
            <a:spLocks noChangeArrowheads="1"/>
          </p:cNvSpPr>
          <p:nvPr/>
        </p:nvSpPr>
        <p:spPr bwMode="auto">
          <a:xfrm>
            <a:off x="107504" y="116632"/>
            <a:ext cx="8568952" cy="70788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lvl1pPr indent="12700"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1pPr>
            <a:lvl2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2pPr>
            <a:lvl3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3pPr>
            <a:lvl4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4pPr>
            <a:lvl5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9pPr>
          </a:lstStyle>
          <a:p>
            <a:pPr marL="0" marR="0" lvl="0" indent="12700" algn="l" defTabSz="914400" rtl="0" eaLnBrk="1" fontAlgn="base" latinLnBrk="0" hangingPunct="1">
              <a:lnSpc>
                <a:spcPct val="100000"/>
              </a:lnSpc>
              <a:spcBef>
                <a:spcPct val="0"/>
              </a:spcBef>
              <a:spcAft>
                <a:spcPct val="0"/>
              </a:spcAft>
              <a:buClrTx/>
              <a:buSzTx/>
              <a:buFontTx/>
              <a:buNone/>
              <a:tabLst>
                <a:tab pos="311150" algn="l"/>
              </a:tabLst>
            </a:pPr>
            <a:r>
              <a:rPr kumimoji="0" lang="en-US" altLang="en-US" sz="2000" b="0" i="0" u="none" strike="noStrike" cap="none" normalizeH="0" baseline="0">
                <a:ln>
                  <a:noFill/>
                </a:ln>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Bài 2. Hãy kẻ tên 3 loại vật nuôi thuộc nhóm gia súc. 3 loại thuộc nhỏm gia cầm vá vai trò của chúng theo mẫu bảng dưởi đày.</a:t>
            </a:r>
            <a:endParaRPr kumimoji="0" lang="en-US" altLang="en-US" sz="2000" b="0" i="0" u="none" strike="noStrike" cap="none" normalizeH="0" baseline="0">
              <a:ln>
                <a:noFill/>
              </a:ln>
              <a:solidFill>
                <a:srgbClr val="FF0000"/>
              </a:solidFill>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107504" y="116632"/>
            <a:ext cx="8568952" cy="70788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lvl1pPr indent="12700"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1pPr>
            <a:lvl2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2pPr>
            <a:lvl3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3pPr>
            <a:lvl4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4pPr>
            <a:lvl5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tabLst>
                <a:tab pos="311150" algn="l"/>
              </a:tabLst>
              <a:defRPr>
                <a:solidFill>
                  <a:schemeClr val="tx1"/>
                </a:solidFill>
                <a:latin typeface="Arial" panose="020B0604020202020204" pitchFamily="34" charset="0"/>
                <a:cs typeface="Arial" panose="020B0604020202020204" pitchFamily="34" charset="0"/>
              </a:defRPr>
            </a:lvl9pPr>
          </a:lstStyle>
          <a:p>
            <a:pPr marL="0" marR="0" lvl="0" indent="12700" algn="l" defTabSz="914400" rtl="0" eaLnBrk="1" fontAlgn="base" latinLnBrk="0" hangingPunct="1">
              <a:lnSpc>
                <a:spcPct val="100000"/>
              </a:lnSpc>
              <a:spcBef>
                <a:spcPct val="0"/>
              </a:spcBef>
              <a:spcAft>
                <a:spcPct val="0"/>
              </a:spcAft>
              <a:buClrTx/>
              <a:buSzTx/>
              <a:buFontTx/>
              <a:buNone/>
              <a:tabLst>
                <a:tab pos="311150" algn="l"/>
              </a:tabLst>
            </a:pPr>
            <a:r>
              <a:rPr kumimoji="0" lang="en-US" altLang="en-US" sz="2000" b="0" i="0" u="none" strike="noStrike" cap="none" normalizeH="0" baseline="0">
                <a:ln>
                  <a:noFill/>
                </a:ln>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Bài 2. Hãy kẻ tên 3 loại vật nuôi thuộc nhóm gia súc. 3 loại thuộc nhỏm gia cầm vá vai trò của chúng theo mẫu bảng dưởi đày.</a:t>
            </a:r>
            <a:endParaRPr kumimoji="0" lang="en-US" altLang="en-US" sz="2000" b="0" i="0" u="none" strike="noStrike" cap="none" normalizeH="0" baseline="0">
              <a:ln>
                <a:noFill/>
              </a:ln>
              <a:solidFill>
                <a:srgbClr val="FF0000"/>
              </a:solidFill>
              <a:effectLst/>
            </a:endParaRPr>
          </a:p>
        </p:txBody>
      </p:sp>
      <p:graphicFrame>
        <p:nvGraphicFramePr>
          <p:cNvPr id="6" name="Table 5"/>
          <p:cNvGraphicFramePr>
            <a:graphicFrameLocks noGrp="1"/>
          </p:cNvGraphicFramePr>
          <p:nvPr/>
        </p:nvGraphicFramePr>
        <p:xfrm>
          <a:off x="107504" y="1052736"/>
          <a:ext cx="8712967" cy="5293614"/>
        </p:xfrm>
        <a:graphic>
          <a:graphicData uri="http://schemas.openxmlformats.org/drawingml/2006/table">
            <a:tbl>
              <a:tblPr firstRow="1" firstCol="1" bandRow="1">
                <a:tableStyleId>{5C22544A-7EE6-4342-B048-85BDC9FD1C3A}</a:tableStyleId>
              </a:tblPr>
              <a:tblGrid>
                <a:gridCol w="1010373">
                  <a:extLst>
                    <a:ext uri="{9D8B030D-6E8A-4147-A177-3AD203B41FA5}">
                      <a16:colId xmlns:a16="http://schemas.microsoft.com/office/drawing/2014/main" val="20000"/>
                    </a:ext>
                  </a:extLst>
                </a:gridCol>
                <a:gridCol w="1581915">
                  <a:extLst>
                    <a:ext uri="{9D8B030D-6E8A-4147-A177-3AD203B41FA5}">
                      <a16:colId xmlns:a16="http://schemas.microsoft.com/office/drawing/2014/main" val="20001"/>
                    </a:ext>
                  </a:extLst>
                </a:gridCol>
                <a:gridCol w="6120679">
                  <a:extLst>
                    <a:ext uri="{9D8B030D-6E8A-4147-A177-3AD203B41FA5}">
                      <a16:colId xmlns:a16="http://schemas.microsoft.com/office/drawing/2014/main" val="20002"/>
                    </a:ext>
                  </a:extLst>
                </a:gridCol>
              </a:tblGrid>
              <a:tr h="0">
                <a:tc gridSpan="2">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Vật nuôi</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c h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Vai trò</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extLst>
                  <a:ext uri="{0D108BD9-81ED-4DB2-BD59-A6C34878D82A}">
                    <a16:rowId xmlns:a16="http://schemas.microsoft.com/office/drawing/2014/main" val="10000"/>
                  </a:ext>
                </a:extLst>
              </a:tr>
              <a:tr h="0">
                <a:tc rowSpan="3">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súc</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Bò sữa</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thực phẩm (thịt, sữa) và xuất khẩu</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extLst>
                  <a:ext uri="{0D108BD9-81ED-4DB2-BD59-A6C34878D82A}">
                    <a16:rowId xmlns:a16="http://schemas.microsoft.com/office/drawing/2014/main" val="10001"/>
                  </a:ext>
                </a:extLst>
              </a:tr>
              <a:tr h="0">
                <a:tc v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Trâu</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thực phẩm và sức kéo.</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extLst>
                  <a:ext uri="{0D108BD9-81ED-4DB2-BD59-A6C34878D82A}">
                    <a16:rowId xmlns:a16="http://schemas.microsoft.com/office/drawing/2014/main" val="10002"/>
                  </a:ext>
                </a:extLst>
              </a:tr>
              <a:tr h="0">
                <a:tc v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Chó</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Giữ nhà, làm cảnh; làm bạn, cung cấp thực phẩm</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extLst>
                  <a:ext uri="{0D108BD9-81ED-4DB2-BD59-A6C34878D82A}">
                    <a16:rowId xmlns:a16="http://schemas.microsoft.com/office/drawing/2014/main" val="10003"/>
                  </a:ext>
                </a:extLst>
              </a:tr>
              <a:tr h="0">
                <a:tc rowSpan="3">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cầm</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Gà</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thực phẩm (thịt, trứng); lấy lông chế biến các sản phẩm tiêu dùng khác; phương tiện báo thức ở nông thôn; làm cảnh; đá gà;</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extLst>
                  <a:ext uri="{0D108BD9-81ED-4DB2-BD59-A6C34878D82A}">
                    <a16:rowId xmlns:a16="http://schemas.microsoft.com/office/drawing/2014/main" val="10004"/>
                  </a:ext>
                </a:extLst>
              </a:tr>
              <a:tr h="0">
                <a:tc v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Vịt</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thịt, trứng, lông; một số loài phục vụ xiếc/</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extLst>
                  <a:ext uri="{0D108BD9-81ED-4DB2-BD59-A6C34878D82A}">
                    <a16:rowId xmlns:a16="http://schemas.microsoft.com/office/drawing/2014/main" val="10005"/>
                  </a:ext>
                </a:extLst>
              </a:tr>
              <a:tr h="0">
                <a:tc v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Ngỗng</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thịt, trứng, lông, ngoài ra còn canh gác, giữ nhà.</a:t>
                      </a:r>
                      <a:endParaRPr lang="en-US" sz="2400">
                        <a:effectLst/>
                        <a:latin typeface="Times New Roman" panose="02020603050405020304" pitchFamily="18" charset="0"/>
                        <a:ea typeface="Calibri" panose="020F0502020204030204"/>
                        <a:cs typeface="Times New Roman" panose="02020603050405020304" pitchFamily="18" charset="0"/>
                      </a:endParaRPr>
                    </a:p>
                  </a:txBody>
                  <a:tcPr marL="47625" marR="47625" marT="47625" marB="47625"/>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7544" y="332656"/>
            <a:ext cx="8208912" cy="1569660"/>
          </a:xfrm>
          <a:prstGeom prst="rect">
            <a:avLst/>
          </a:prstGeom>
        </p:spPr>
        <p:txBody>
          <a:bodyPr wrap="square">
            <a:spAutoFit/>
          </a:bodyPr>
          <a:lstStyle/>
          <a:p>
            <a:r>
              <a:rPr lang="en-US" sz="2400">
                <a:solidFill>
                  <a:srgbClr val="FF0000"/>
                </a:solidFill>
                <a:latin typeface="Times New Roman" panose="02020603050405020304" pitchFamily="18" charset="0"/>
                <a:cs typeface="Times New Roman" panose="02020603050405020304" pitchFamily="18" charset="0"/>
              </a:rPr>
              <a:t>Bài 3. Ngày nay, người ta cho ràng chất thải chân nuôi là một nguổn tài nguyên rất có giá trị. Em cho biết ý kiên trén đúng hay sai. Tại sao?</a:t>
            </a:r>
          </a:p>
          <a:p>
            <a:r>
              <a:rPr lang="en-US" sz="2400">
                <a:solidFill>
                  <a:srgbClr val="FF0000"/>
                </a:solidFill>
                <a:latin typeface="Times New Roman" panose="02020603050405020304" pitchFamily="18" charset="0"/>
                <a:cs typeface="Times New Roman" panose="02020603050405020304" pitchFamily="18" charset="0"/>
              </a:rPr>
              <a:t>	</a:t>
            </a:r>
          </a:p>
        </p:txBody>
      </p:sp>
      <p:sp>
        <p:nvSpPr>
          <p:cNvPr id="5" name="Rectangle 4"/>
          <p:cNvSpPr/>
          <p:nvPr/>
        </p:nvSpPr>
        <p:spPr>
          <a:xfrm>
            <a:off x="467544" y="1921789"/>
            <a:ext cx="8280920" cy="1200329"/>
          </a:xfrm>
          <a:prstGeom prst="rect">
            <a:avLst/>
          </a:prstGeom>
        </p:spPr>
        <p:txBody>
          <a:bodyPr wrap="square">
            <a:spAutoFit/>
          </a:bodyPr>
          <a:lstStyle/>
          <a:p>
            <a:r>
              <a:rPr lang="en-US" sz="2400">
                <a:latin typeface="Times New Roman" panose="02020603050405020304" pitchFamily="18" charset="0"/>
                <a:cs typeface="Times New Roman" panose="02020603050405020304" pitchFamily="18" charset="0"/>
              </a:rPr>
              <a:t>Theo em ý kiến trên đúng. Vì chất thải chăn nuôi có thể được tái sử dụng gom lại phục vụ nông nghiệp và nhu cầu của từng địa phương.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53506"/>
            <a:ext cx="8424936" cy="830997"/>
          </a:xfrm>
          <a:prstGeom prst="rect">
            <a:avLst/>
          </a:prstGeom>
        </p:spPr>
        <p:txBody>
          <a:bodyPr wrap="square">
            <a:spAutoFit/>
          </a:bodyPr>
          <a:lstStyle/>
          <a:p>
            <a:r>
              <a:rPr lang="en-US" sz="2400">
                <a:solidFill>
                  <a:srgbClr val="FF0000"/>
                </a:solidFill>
                <a:latin typeface="Times New Roman" panose="02020603050405020304" pitchFamily="18" charset="0"/>
                <a:cs typeface="Times New Roman" panose="02020603050405020304" pitchFamily="18" charset="0"/>
              </a:rPr>
              <a:t>Bài 4. Biện pháp não sau đày là nên hoặc không nén làm đẻ bào vê môi trường?</a:t>
            </a:r>
          </a:p>
        </p:txBody>
      </p:sp>
      <p:sp>
        <p:nvSpPr>
          <p:cNvPr id="3" name="Rectangle 2"/>
          <p:cNvSpPr/>
          <p:nvPr/>
        </p:nvSpPr>
        <p:spPr>
          <a:xfrm>
            <a:off x="323528" y="1124744"/>
            <a:ext cx="8424936" cy="4893647"/>
          </a:xfrm>
          <a:prstGeom prst="rect">
            <a:avLst/>
          </a:prstGeom>
        </p:spPr>
        <p:txBody>
          <a:bodyPr wrap="square">
            <a:spAutoFit/>
          </a:bodyPr>
          <a:lstStyle/>
          <a:p>
            <a:r>
              <a:rPr lang="en-US" sz="2400">
                <a:latin typeface="Times New Roman" panose="02020603050405020304" pitchFamily="18" charset="0"/>
                <a:cs typeface="Times New Roman" panose="02020603050405020304" pitchFamily="18" charset="0"/>
              </a:rPr>
              <a:t>- Các biện pháp nên làm:</a:t>
            </a:r>
          </a:p>
          <a:p>
            <a:r>
              <a:rPr lang="en-US" sz="2400">
                <a:latin typeface="Times New Roman" panose="02020603050405020304" pitchFamily="18" charset="0"/>
                <a:cs typeface="Times New Roman" panose="02020603050405020304" pitchFamily="18" charset="0"/>
              </a:rPr>
              <a:t>1. Thường xuyên vệ sinh chuồng nuôi sạch sẽ</a:t>
            </a:r>
          </a:p>
          <a:p>
            <a:r>
              <a:rPr lang="en-US" sz="2400">
                <a:latin typeface="Times New Roman" panose="02020603050405020304" pitchFamily="18" charset="0"/>
                <a:cs typeface="Times New Roman" panose="02020603050405020304" pitchFamily="18" charset="0"/>
              </a:rPr>
              <a:t>2. Thu gom chất thải triệt để và sớm nhất có thể</a:t>
            </a:r>
          </a:p>
          <a:p>
            <a:r>
              <a:rPr lang="en-US" sz="2400">
                <a:latin typeface="Times New Roman" panose="02020603050405020304" pitchFamily="18" charset="0"/>
                <a:cs typeface="Times New Roman" panose="02020603050405020304" pitchFamily="18" charset="0"/>
              </a:rPr>
              <a:t>3. Thu phân để ủ làm bón phân hữu cơ</a:t>
            </a:r>
          </a:p>
          <a:p>
            <a:r>
              <a:rPr lang="en-US" sz="2400">
                <a:latin typeface="Times New Roman" panose="02020603050405020304" pitchFamily="18" charset="0"/>
                <a:cs typeface="Times New Roman" panose="02020603050405020304" pitchFamily="18" charset="0"/>
              </a:rPr>
              <a:t>4. Xây hầm biogas để xử lí chất thải cho trại chăn nuôi</a:t>
            </a:r>
          </a:p>
          <a:p>
            <a:r>
              <a:rPr lang="en-US" sz="2400">
                <a:latin typeface="Times New Roman" panose="02020603050405020304" pitchFamily="18" charset="0"/>
                <a:cs typeface="Times New Roman" panose="02020603050405020304" pitchFamily="18" charset="0"/>
              </a:rPr>
              <a:t>- Các biện pháp không nên làm:</a:t>
            </a:r>
          </a:p>
          <a:p>
            <a:r>
              <a:rPr lang="en-US" sz="2400">
                <a:latin typeface="Times New Roman" panose="02020603050405020304" pitchFamily="18" charset="0"/>
                <a:cs typeface="Times New Roman" panose="02020603050405020304" pitchFamily="18" charset="0"/>
              </a:rPr>
              <a:t>1. Thả rông vật nuôi, cho vật nuôi đi vệ sinh bừa bãi.</a:t>
            </a:r>
          </a:p>
          <a:p>
            <a:r>
              <a:rPr lang="en-US" sz="2400">
                <a:latin typeface="Times New Roman" panose="02020603050405020304" pitchFamily="18" charset="0"/>
                <a:cs typeface="Times New Roman" panose="02020603050405020304" pitchFamily="18" charset="0"/>
              </a:rPr>
              <a:t>2. Nuôi vật nuôi dưới gầm nhà sàn hay quá gần nơi ở</a:t>
            </a:r>
          </a:p>
          <a:p>
            <a:r>
              <a:rPr lang="en-US" sz="2400">
                <a:latin typeface="Times New Roman" panose="02020603050405020304" pitchFamily="18" charset="0"/>
                <a:cs typeface="Times New Roman" panose="02020603050405020304" pitchFamily="18" charset="0"/>
              </a:rPr>
              <a:t>3. Chuồng nuôi cạnh đường giao thông, chợ hay khu công cộng để thuận tiện cho việc vận chuyển.</a:t>
            </a:r>
          </a:p>
          <a:p>
            <a:r>
              <a:rPr lang="en-US" sz="2400">
                <a:latin typeface="Times New Roman" panose="02020603050405020304" pitchFamily="18" charset="0"/>
                <a:cs typeface="Times New Roman" panose="02020603050405020304" pitchFamily="18" charset="0"/>
              </a:rPr>
              <a:t>4. Xả thẳng chất thải chăn nuôi ra ao, hồ, sông , suối..</a:t>
            </a:r>
          </a:p>
          <a:p>
            <a:r>
              <a:rPr lang="en-US" sz="2400">
                <a:latin typeface="Times New Roman" panose="02020603050405020304" pitchFamily="18" charset="0"/>
                <a:cs typeface="Times New Roman" panose="02020603050405020304" pitchFamily="18" charset="0"/>
              </a:rPr>
              <a:t>5. Vứt rác vật nuôi chết xuống ao, hồ, sông, suối,..</a:t>
            </a:r>
          </a:p>
          <a:p>
            <a:r>
              <a:rPr lang="en-US" sz="2400">
                <a:latin typeface="Times New Roman" panose="02020603050405020304" pitchFamily="18" charset="0"/>
                <a:cs typeface="Times New Roman" panose="02020603050405020304" pitchFamily="18" charset="0"/>
              </a:rPr>
              <a:t>6. Cho người lạ, chó, mèo,, tự do ra vào khu chăn nuôi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91680" y="168558"/>
            <a:ext cx="5523307" cy="523220"/>
          </a:xfrm>
          <a:prstGeom prst="rect">
            <a:avLst/>
          </a:prstGeom>
        </p:spPr>
        <p:txBody>
          <a:bodyPr wrap="none">
            <a:spAutoFit/>
          </a:bodyPr>
          <a:lstStyle/>
          <a:p>
            <a:r>
              <a:rPr lang="vi-VN" sz="2800" b="1">
                <a:solidFill>
                  <a:srgbClr val="FF0000"/>
                </a:solidFill>
                <a:latin typeface="+mj-lt"/>
              </a:rPr>
              <a:t>I. Vai trò, triển vọng của chăn nuôi</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0885" y="1114098"/>
            <a:ext cx="8064896" cy="3528998"/>
          </a:xfrm>
          <a:prstGeom prst="rect">
            <a:avLst/>
          </a:prstGeom>
        </p:spPr>
      </p:pic>
      <p:sp>
        <p:nvSpPr>
          <p:cNvPr id="6" name="Rectangle 5"/>
          <p:cNvSpPr/>
          <p:nvPr/>
        </p:nvSpPr>
        <p:spPr>
          <a:xfrm>
            <a:off x="1043608" y="5013176"/>
            <a:ext cx="7200800" cy="830997"/>
          </a:xfrm>
          <a:prstGeom prst="rect">
            <a:avLst/>
          </a:prstGeom>
        </p:spPr>
        <p:txBody>
          <a:bodyPr wrap="square">
            <a:spAutoFit/>
          </a:bodyPr>
          <a:lstStyle/>
          <a:p>
            <a:r>
              <a:rPr lang="en-US" sz="2400">
                <a:solidFill>
                  <a:srgbClr val="7030A0"/>
                </a:solidFill>
                <a:latin typeface="Times New Roman" panose="02020603050405020304" pitchFamily="18" charset="0"/>
                <a:cs typeface="Times New Roman" panose="02020603050405020304" pitchFamily="18" charset="0"/>
              </a:rPr>
              <a:t>Quan sát Hình 9.1 – Thảo luận nhóm 2,  nêu một số vai trò của chăn nuôi?</a:t>
            </a:r>
            <a:endParaRPr lang="en-US" sz="2400" i="1">
              <a:solidFill>
                <a:srgbClr val="7030A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EA971-BB24-E4E3-0757-F12518F7EA68}"/>
              </a:ext>
            </a:extLst>
          </p:cNvPr>
          <p:cNvSpPr>
            <a:spLocks noGrp="1"/>
          </p:cNvSpPr>
          <p:nvPr>
            <p:ph idx="1"/>
          </p:nvPr>
        </p:nvSpPr>
        <p:spPr>
          <a:xfrm>
            <a:off x="457200" y="836712"/>
            <a:ext cx="8229600" cy="5289451"/>
          </a:xfrm>
        </p:spPr>
        <p:txBody>
          <a:bodyPr>
            <a:normAutofit fontScale="92500"/>
          </a:bodyPr>
          <a:lstStyle/>
          <a:p>
            <a:pPr algn="just">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Vai</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trò</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của</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chăn</a:t>
            </a:r>
            <a:r>
              <a:rPr lang="en-US" b="1" dirty="0">
                <a:solidFill>
                  <a:srgbClr val="FF0000"/>
                </a:solidFill>
                <a:latin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cs typeface="Times New Roman" panose="02020603050405020304" pitchFamily="18" charset="0"/>
              </a:rPr>
              <a:t>nuôi</a:t>
            </a:r>
            <a:r>
              <a:rPr lang="en-US" b="1" dirty="0">
                <a:solidFill>
                  <a:srgbClr val="FF0000"/>
                </a:solidFill>
                <a:latin typeface="Times New Roman" panose="02020603050405020304" pitchFamily="18" charset="0"/>
                <a:cs typeface="Times New Roman" panose="02020603050405020304" pitchFamily="18" charset="0"/>
              </a:rPr>
              <a:t>:</a:t>
            </a:r>
          </a:p>
          <a:p>
            <a:pPr algn="just"/>
            <a:r>
              <a:rPr lang="en-US" dirty="0" err="1">
                <a:latin typeface="Times New Roman" panose="02020603050405020304" pitchFamily="18" charset="0"/>
                <a:cs typeface="Times New Roman" panose="02020603050405020304" pitchFamily="18" charset="0"/>
              </a:rPr>
              <a:t>Cung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nguồn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phẩm</a:t>
            </a:r>
            <a:endParaRPr lang="en-US" dirty="0">
              <a:latin typeface="Times New Roman" panose="02020603050405020304" pitchFamily="18" charset="0"/>
              <a:cs typeface="Times New Roman" panose="02020603050405020304" pitchFamily="18" charset="0"/>
            </a:endParaRPr>
          </a:p>
          <a:p>
            <a:pPr algn="just"/>
            <a:r>
              <a:rPr lang="en-US" dirty="0" err="1">
                <a:latin typeface="Times New Roman" panose="02020603050405020304" pitchFamily="18" charset="0"/>
                <a:cs typeface="Times New Roman" panose="02020603050405020304" pitchFamily="18" charset="0"/>
              </a:rPr>
              <a:t>Cung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nguyên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xuất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khẩu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biến</a:t>
            </a:r>
            <a:endParaRPr lang="en-US" dirty="0">
              <a:latin typeface="Times New Roman" panose="02020603050405020304" pitchFamily="18" charset="0"/>
              <a:cs typeface="Times New Roman" panose="02020603050405020304" pitchFamily="18" charset="0"/>
            </a:endParaRPr>
          </a:p>
          <a:p>
            <a:pPr algn="just"/>
            <a:r>
              <a:rPr lang="en-US" dirty="0" err="1">
                <a:latin typeface="Times New Roman" panose="02020603050405020304" pitchFamily="18" charset="0"/>
                <a:cs typeface="Times New Roman" panose="02020603050405020304" pitchFamily="18" charset="0"/>
              </a:rPr>
              <a:t>Cung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bón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hữu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trọng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trồng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trọt</a:t>
            </a:r>
            <a:r>
              <a:rPr lang="en-US" dirty="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 </a:t>
            </a:r>
            <a:r>
              <a:rPr lang="en-US" b="1" dirty="0" err="1">
                <a:solidFill>
                  <a:srgbClr val="0070C0"/>
                </a:solidFill>
                <a:latin typeface="Times New Roman" panose="02020603050405020304" pitchFamily="18" charset="0"/>
                <a:cs typeface="Times New Roman" panose="02020603050405020304" pitchFamily="18" charset="0"/>
              </a:rPr>
              <a:t>Triển</a:t>
            </a:r>
            <a:r>
              <a:rPr lang="en-US" b="1" dirty="0">
                <a:solidFill>
                  <a:srgbClr val="0070C0"/>
                </a:solidFill>
                <a:latin typeface="Times New Roman" panose="02020603050405020304" pitchFamily="18" charset="0"/>
                <a:cs typeface="Times New Roman" panose="02020603050405020304" pitchFamily="18" charset="0"/>
              </a:rPr>
              <a:t> </a:t>
            </a:r>
            <a:r>
              <a:rPr lang="en-US" b="1" dirty="0" err="1">
                <a:solidFill>
                  <a:srgbClr val="0070C0"/>
                </a:solidFill>
                <a:latin typeface="Times New Roman" panose="02020603050405020304" pitchFamily="18" charset="0"/>
                <a:cs typeface="Times New Roman" panose="02020603050405020304" pitchFamily="18" charset="0"/>
              </a:rPr>
              <a:t>vọng</a:t>
            </a:r>
            <a:r>
              <a:rPr lang="en-US" b="1" dirty="0">
                <a:solidFill>
                  <a:srgbClr val="0070C0"/>
                </a:solidFill>
                <a:latin typeface="Times New Roman" panose="02020603050405020304" pitchFamily="18" charset="0"/>
                <a:cs typeface="Times New Roman" panose="02020603050405020304" pitchFamily="18" charset="0"/>
              </a:rPr>
              <a:t> </a:t>
            </a:r>
            <a:r>
              <a:rPr lang="en-US" b="1" dirty="0" err="1">
                <a:solidFill>
                  <a:srgbClr val="0070C0"/>
                </a:solidFill>
                <a:latin typeface="Times New Roman" panose="02020603050405020304" pitchFamily="18" charset="0"/>
                <a:cs typeface="Times New Roman" panose="02020603050405020304" pitchFamily="18" charset="0"/>
              </a:rPr>
              <a:t>của</a:t>
            </a:r>
            <a:r>
              <a:rPr lang="en-US" b="1" dirty="0">
                <a:solidFill>
                  <a:srgbClr val="0070C0"/>
                </a:solidFill>
                <a:latin typeface="Times New Roman" panose="02020603050405020304" pitchFamily="18" charset="0"/>
                <a:cs typeface="Times New Roman" panose="02020603050405020304" pitchFamily="18" charset="0"/>
              </a:rPr>
              <a:t> </a:t>
            </a:r>
            <a:r>
              <a:rPr lang="en-US" b="1" dirty="0" err="1">
                <a:solidFill>
                  <a:srgbClr val="0070C0"/>
                </a:solidFill>
                <a:latin typeface="Times New Roman" panose="02020603050405020304" pitchFamily="18" charset="0"/>
                <a:cs typeface="Times New Roman" panose="02020603050405020304" pitchFamily="18" charset="0"/>
              </a:rPr>
              <a:t>chăn</a:t>
            </a:r>
            <a:r>
              <a:rPr lang="en-US" b="1" dirty="0">
                <a:solidFill>
                  <a:srgbClr val="0070C0"/>
                </a:solidFill>
                <a:latin typeface="Times New Roman" panose="02020603050405020304" pitchFamily="18" charset="0"/>
                <a:cs typeface="Times New Roman" panose="02020603050405020304" pitchFamily="18" charset="0"/>
              </a:rPr>
              <a:t> </a:t>
            </a:r>
            <a:r>
              <a:rPr lang="en-US" b="1" dirty="0" err="1">
                <a:solidFill>
                  <a:srgbClr val="0070C0"/>
                </a:solidFill>
                <a:latin typeface="Times New Roman" panose="02020603050405020304" pitchFamily="18" charset="0"/>
                <a:cs typeface="Times New Roman" panose="02020603050405020304" pitchFamily="18" charset="0"/>
              </a:rPr>
              <a:t>nuôi</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Hướng</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tới</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phát</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triển</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chăn</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nuôi</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công</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nghệ</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cao</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chăn</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nuôi</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bền</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vững</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để</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cung</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cấp</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nhiều</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thực</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phẩm</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sạch</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hơn</a:t>
            </a:r>
            <a:r>
              <a:rPr lang="en-US" dirty="0">
                <a:solidFill>
                  <a:srgbClr val="0070C0"/>
                </a:solidFill>
                <a:latin typeface="Times New Roman" panose="02020603050405020304" pitchFamily="18" charset="0"/>
                <a:cs typeface="Times New Roman" panose="02020603050405020304" pitchFamily="18" charset="0"/>
              </a:rPr>
              <a:t>, an </a:t>
            </a:r>
            <a:r>
              <a:rPr lang="en-US" dirty="0" err="1">
                <a:solidFill>
                  <a:srgbClr val="0070C0"/>
                </a:solidFill>
                <a:latin typeface="Times New Roman" panose="02020603050405020304" pitchFamily="18" charset="0"/>
                <a:cs typeface="Times New Roman" panose="02020603050405020304" pitchFamily="18" charset="0"/>
              </a:rPr>
              <a:t>toàn</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hơn</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cho</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nhu</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cầu</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tiêu</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dùng</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trong</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nước</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và</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xuất</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khẩu</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đồng</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thời</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bảo</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vệ</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môi</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trường</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tốt</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hơn</a:t>
            </a:r>
            <a:r>
              <a:rPr lang="en-US" dirty="0">
                <a:solidFill>
                  <a:srgbClr val="0070C0"/>
                </a:solidFill>
                <a:latin typeface="Times New Roman" panose="02020603050405020304" pitchFamily="18" charset="0"/>
                <a:cs typeface="Times New Roman" panose="02020603050405020304" pitchFamily="18" charset="0"/>
              </a:rPr>
              <a:t>.</a:t>
            </a:r>
          </a:p>
          <a:p>
            <a:pPr marL="0" indent="0" algn="just">
              <a:buNone/>
            </a:pPr>
            <a:endParaRPr lang="en-US" dirty="0"/>
          </a:p>
        </p:txBody>
      </p:sp>
    </p:spTree>
    <p:extLst>
      <p:ext uri="{BB962C8B-B14F-4D97-AF65-F5344CB8AC3E}">
        <p14:creationId xmlns:p14="http://schemas.microsoft.com/office/powerpoint/2010/main" val="4120908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332656"/>
            <a:ext cx="7416824" cy="830997"/>
          </a:xfrm>
          <a:prstGeom prst="rect">
            <a:avLst/>
          </a:prstGeom>
        </p:spPr>
        <p:txBody>
          <a:bodyPr wrap="square">
            <a:spAutoFit/>
          </a:bodyPr>
          <a:lstStyle/>
          <a:p>
            <a:r>
              <a:rPr lang="vi-VN" sz="2400" b="1">
                <a:solidFill>
                  <a:srgbClr val="FF0000"/>
                </a:solidFill>
                <a:latin typeface="+mj-lt"/>
              </a:rPr>
              <a:t>II. Vật nuôi</a:t>
            </a:r>
          </a:p>
          <a:p>
            <a:r>
              <a:rPr lang="vi-VN" sz="2400" b="1">
                <a:solidFill>
                  <a:srgbClr val="FF0000"/>
                </a:solidFill>
                <a:latin typeface="+mj-lt"/>
              </a:rPr>
              <a:t>1. Một số vật nuôi phổ biến ở nước ta</a:t>
            </a:r>
          </a:p>
        </p:txBody>
      </p:sp>
      <p:sp>
        <p:nvSpPr>
          <p:cNvPr id="4" name="Rectangle 3"/>
          <p:cNvSpPr/>
          <p:nvPr/>
        </p:nvSpPr>
        <p:spPr>
          <a:xfrm>
            <a:off x="323528" y="1340768"/>
            <a:ext cx="8640960" cy="1200329"/>
          </a:xfrm>
          <a:prstGeom prst="rect">
            <a:avLst/>
          </a:prstGeom>
        </p:spPr>
        <p:txBody>
          <a:bodyPr wrap="square">
            <a:spAutoFit/>
          </a:bodyPr>
          <a:lstStyle/>
          <a:p>
            <a:r>
              <a:rPr lang="en-US" sz="2400" dirty="0">
                <a:solidFill>
                  <a:srgbClr val="00B050"/>
                </a:solidFill>
                <a:latin typeface="Times New Roman" panose="02020603050405020304" pitchFamily="18" charset="0"/>
                <a:cs typeface="Times New Roman" panose="02020603050405020304" pitchFamily="18" charset="0"/>
              </a:rPr>
              <a:t>- NV 1. Quan </a:t>
            </a:r>
            <a:r>
              <a:rPr lang="en-US" sz="2400" dirty="0" err="1">
                <a:solidFill>
                  <a:srgbClr val="00B050"/>
                </a:solidFill>
                <a:latin typeface="Times New Roman" panose="02020603050405020304" pitchFamily="18" charset="0"/>
                <a:cs typeface="Times New Roman" panose="02020603050405020304" pitchFamily="18" charset="0"/>
              </a:rPr>
              <a:t>sát</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Hình</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hình</a:t>
            </a:r>
            <a:r>
              <a:rPr lang="en-US" sz="2400" dirty="0">
                <a:solidFill>
                  <a:srgbClr val="00B050"/>
                </a:solidFill>
                <a:latin typeface="Times New Roman" panose="02020603050405020304" pitchFamily="18" charset="0"/>
                <a:cs typeface="Times New Roman" panose="02020603050405020304" pitchFamily="18" charset="0"/>
              </a:rPr>
              <a:t> 9.2/</a:t>
            </a:r>
            <a:r>
              <a:rPr lang="en-US" sz="2400" dirty="0" err="1">
                <a:solidFill>
                  <a:srgbClr val="00B050"/>
                </a:solidFill>
                <a:latin typeface="Times New Roman" panose="02020603050405020304" pitchFamily="18" charset="0"/>
                <a:cs typeface="Times New Roman" panose="02020603050405020304" pitchFamily="18" charset="0"/>
              </a:rPr>
              <a:t>sgk</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thảo</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luận</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nhóm</a:t>
            </a:r>
            <a:r>
              <a:rPr lang="en-US" sz="2400" dirty="0">
                <a:solidFill>
                  <a:srgbClr val="00B050"/>
                </a:solidFill>
                <a:latin typeface="Times New Roman" panose="02020603050405020304" pitchFamily="18" charset="0"/>
                <a:cs typeface="Times New Roman" panose="02020603050405020304" pitchFamily="18" charset="0"/>
              </a:rPr>
              <a:t> 2 </a:t>
            </a:r>
            <a:r>
              <a:rPr lang="en-US" sz="2400" dirty="0" err="1">
                <a:solidFill>
                  <a:srgbClr val="00B050"/>
                </a:solidFill>
                <a:latin typeface="Times New Roman" panose="02020603050405020304" pitchFamily="18" charset="0"/>
                <a:cs typeface="Times New Roman" panose="02020603050405020304" pitchFamily="18" charset="0"/>
              </a:rPr>
              <a:t>trả</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lời</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câu</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hỏi</a:t>
            </a:r>
            <a:r>
              <a:rPr lang="en-US" sz="2400" dirty="0">
                <a:solidFill>
                  <a:srgbClr val="00B050"/>
                </a:solidFill>
                <a:latin typeface="Times New Roman" panose="02020603050405020304" pitchFamily="18" charset="0"/>
                <a:cs typeface="Times New Roman" panose="02020603050405020304" pitchFamily="18" charset="0"/>
              </a:rPr>
              <a:t>:  Cho </a:t>
            </a:r>
            <a:r>
              <a:rPr lang="en-US" sz="2400" dirty="0" err="1">
                <a:solidFill>
                  <a:srgbClr val="00B050"/>
                </a:solidFill>
                <a:latin typeface="Times New Roman" panose="02020603050405020304" pitchFamily="18" charset="0"/>
                <a:cs typeface="Times New Roman" panose="02020603050405020304" pitchFamily="18" charset="0"/>
              </a:rPr>
              <a:t>biết</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những</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vật</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nuôi</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nào</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là</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gia</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súc</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vật</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nuôi</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nào</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là</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gia</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cầm</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Mục</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đích</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nuôi</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từng</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loại</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vật</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nuôi</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đó</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là</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gì</a:t>
            </a:r>
            <a:r>
              <a:rPr lang="en-US" sz="2400" dirty="0">
                <a:solidFill>
                  <a:srgbClr val="00B050"/>
                </a:solidFill>
                <a:latin typeface="Times New Roman" panose="02020603050405020304" pitchFamily="18" charset="0"/>
                <a:cs typeface="Times New Roman" panose="02020603050405020304" pitchFamily="18" charset="0"/>
              </a:rPr>
              <a:t>?</a:t>
            </a:r>
          </a:p>
        </p:txBody>
      </p:sp>
      <p:sp>
        <p:nvSpPr>
          <p:cNvPr id="5" name="Rectangle 4"/>
          <p:cNvSpPr/>
          <p:nvPr/>
        </p:nvSpPr>
        <p:spPr>
          <a:xfrm>
            <a:off x="345434" y="2852936"/>
            <a:ext cx="8496944" cy="830997"/>
          </a:xfrm>
          <a:prstGeom prst="rect">
            <a:avLst/>
          </a:prstGeom>
        </p:spPr>
        <p:txBody>
          <a:bodyPr wrap="square">
            <a:spAutoFit/>
          </a:bodyPr>
          <a:lstStyle/>
          <a:p>
            <a:r>
              <a:rPr lang="en-US" sz="2400">
                <a:solidFill>
                  <a:srgbClr val="7030A0"/>
                </a:solidFill>
                <a:latin typeface="Times New Roman" panose="02020603050405020304" pitchFamily="18" charset="0"/>
                <a:cs typeface="Times New Roman" panose="02020603050405020304" pitchFamily="18" charset="0"/>
              </a:rPr>
              <a:t>- NV 2. Trong các loại vật nuôi ở Hình 9 3. em có ấn tương với loại vật nuôi nào nhất? Vì sao?</a:t>
            </a:r>
          </a:p>
        </p:txBody>
      </p:sp>
      <p:sp>
        <p:nvSpPr>
          <p:cNvPr id="6" name="Rectangle 5"/>
          <p:cNvSpPr/>
          <p:nvPr/>
        </p:nvSpPr>
        <p:spPr>
          <a:xfrm>
            <a:off x="381438" y="4149080"/>
            <a:ext cx="8424936" cy="830997"/>
          </a:xfrm>
          <a:prstGeom prst="rect">
            <a:avLst/>
          </a:prstGeom>
        </p:spPr>
        <p:txBody>
          <a:bodyPr wrap="square">
            <a:spAutoFit/>
          </a:bodyPr>
          <a:lstStyle/>
          <a:p>
            <a:r>
              <a:rPr lang="en-US" sz="2400" dirty="0">
                <a:solidFill>
                  <a:srgbClr val="FFC000"/>
                </a:solidFill>
                <a:latin typeface="Times New Roman" panose="02020603050405020304" pitchFamily="18" charset="0"/>
                <a:cs typeface="Times New Roman" panose="02020603050405020304" pitchFamily="18" charset="0"/>
              </a:rPr>
              <a:t>- NV 3. </a:t>
            </a:r>
            <a:r>
              <a:rPr lang="en-US" sz="2400" dirty="0" err="1">
                <a:solidFill>
                  <a:srgbClr val="FFC000"/>
                </a:solidFill>
                <a:latin typeface="Times New Roman" panose="02020603050405020304" pitchFamily="18" charset="0"/>
                <a:cs typeface="Times New Roman" panose="02020603050405020304" pitchFamily="18" charset="0"/>
              </a:rPr>
              <a:t>Kể</a:t>
            </a:r>
            <a:r>
              <a:rPr lang="en-US" sz="2400" dirty="0">
                <a:solidFill>
                  <a:srgbClr val="FFC000"/>
                </a:solidFill>
                <a:latin typeface="Times New Roman" panose="02020603050405020304" pitchFamily="18" charset="0"/>
                <a:cs typeface="Times New Roman" panose="02020603050405020304" pitchFamily="18" charset="0"/>
              </a:rPr>
              <a:t> </a:t>
            </a:r>
            <a:r>
              <a:rPr lang="en-US" sz="2400" dirty="0" err="1">
                <a:solidFill>
                  <a:srgbClr val="FFC000"/>
                </a:solidFill>
                <a:latin typeface="Times New Roman" panose="02020603050405020304" pitchFamily="18" charset="0"/>
                <a:cs typeface="Times New Roman" panose="02020603050405020304" pitchFamily="18" charset="0"/>
              </a:rPr>
              <a:t>tên</a:t>
            </a:r>
            <a:r>
              <a:rPr lang="en-US" sz="2400" dirty="0">
                <a:solidFill>
                  <a:srgbClr val="FFC000"/>
                </a:solidFill>
                <a:latin typeface="Times New Roman" panose="02020603050405020304" pitchFamily="18" charset="0"/>
                <a:cs typeface="Times New Roman" panose="02020603050405020304" pitchFamily="18" charset="0"/>
              </a:rPr>
              <a:t> </a:t>
            </a:r>
            <a:r>
              <a:rPr lang="en-US" sz="2400" dirty="0" err="1">
                <a:solidFill>
                  <a:srgbClr val="FFC000"/>
                </a:solidFill>
                <a:latin typeface="Times New Roman" panose="02020603050405020304" pitchFamily="18" charset="0"/>
                <a:cs typeface="Times New Roman" panose="02020603050405020304" pitchFamily="18" charset="0"/>
              </a:rPr>
              <a:t>một</a:t>
            </a:r>
            <a:r>
              <a:rPr lang="en-US" sz="2400" dirty="0">
                <a:solidFill>
                  <a:srgbClr val="FFC000"/>
                </a:solidFill>
                <a:latin typeface="Times New Roman" panose="02020603050405020304" pitchFamily="18" charset="0"/>
                <a:cs typeface="Times New Roman" panose="02020603050405020304" pitchFamily="18" charset="0"/>
              </a:rPr>
              <a:t> </a:t>
            </a:r>
            <a:r>
              <a:rPr lang="en-US" sz="2400" dirty="0" err="1">
                <a:solidFill>
                  <a:srgbClr val="FFC000"/>
                </a:solidFill>
                <a:latin typeface="Times New Roman" panose="02020603050405020304" pitchFamily="18" charset="0"/>
                <a:cs typeface="Times New Roman" panose="02020603050405020304" pitchFamily="18" charset="0"/>
              </a:rPr>
              <a:t>loại</a:t>
            </a:r>
            <a:r>
              <a:rPr lang="en-US" sz="2400" dirty="0">
                <a:solidFill>
                  <a:srgbClr val="FFC000"/>
                </a:solidFill>
                <a:latin typeface="Times New Roman" panose="02020603050405020304" pitchFamily="18" charset="0"/>
                <a:cs typeface="Times New Roman" panose="02020603050405020304" pitchFamily="18" charset="0"/>
              </a:rPr>
              <a:t> </a:t>
            </a:r>
            <a:r>
              <a:rPr lang="en-US" sz="2400" dirty="0" err="1">
                <a:solidFill>
                  <a:srgbClr val="FFC000"/>
                </a:solidFill>
                <a:latin typeface="Times New Roman" panose="02020603050405020304" pitchFamily="18" charset="0"/>
                <a:cs typeface="Times New Roman" panose="02020603050405020304" pitchFamily="18" charset="0"/>
              </a:rPr>
              <a:t>vật</a:t>
            </a:r>
            <a:r>
              <a:rPr lang="en-US" sz="2400" dirty="0">
                <a:solidFill>
                  <a:srgbClr val="FFC000"/>
                </a:solidFill>
                <a:latin typeface="Times New Roman" panose="02020603050405020304" pitchFamily="18" charset="0"/>
                <a:cs typeface="Times New Roman" panose="02020603050405020304" pitchFamily="18" charset="0"/>
              </a:rPr>
              <a:t> </a:t>
            </a:r>
            <a:r>
              <a:rPr lang="en-US" sz="2400" dirty="0" err="1">
                <a:solidFill>
                  <a:srgbClr val="FFC000"/>
                </a:solidFill>
                <a:latin typeface="Times New Roman" panose="02020603050405020304" pitchFamily="18" charset="0"/>
                <a:cs typeface="Times New Roman" panose="02020603050405020304" pitchFamily="18" charset="0"/>
              </a:rPr>
              <a:t>nuôi</a:t>
            </a:r>
            <a:r>
              <a:rPr lang="en-US" sz="2400" dirty="0">
                <a:solidFill>
                  <a:srgbClr val="FFC000"/>
                </a:solidFill>
                <a:latin typeface="Times New Roman" panose="02020603050405020304" pitchFamily="18" charset="0"/>
                <a:cs typeface="Times New Roman" panose="02020603050405020304" pitchFamily="18" charset="0"/>
              </a:rPr>
              <a:t> </a:t>
            </a:r>
            <a:r>
              <a:rPr lang="en-US" sz="2400" dirty="0" err="1">
                <a:solidFill>
                  <a:srgbClr val="FFC000"/>
                </a:solidFill>
                <a:latin typeface="Times New Roman" panose="02020603050405020304" pitchFamily="18" charset="0"/>
                <a:cs typeface="Times New Roman" panose="02020603050405020304" pitchFamily="18" charset="0"/>
              </a:rPr>
              <a:t>đặc</a:t>
            </a:r>
            <a:r>
              <a:rPr lang="en-US" sz="2400" dirty="0">
                <a:solidFill>
                  <a:srgbClr val="FFC000"/>
                </a:solidFill>
                <a:latin typeface="Times New Roman" panose="02020603050405020304" pitchFamily="18" charset="0"/>
                <a:cs typeface="Times New Roman" panose="02020603050405020304" pitchFamily="18" charset="0"/>
              </a:rPr>
              <a:t> </a:t>
            </a:r>
            <a:r>
              <a:rPr lang="en-US" sz="2400" dirty="0" err="1">
                <a:solidFill>
                  <a:srgbClr val="FFC000"/>
                </a:solidFill>
                <a:latin typeface="Times New Roman" panose="02020603050405020304" pitchFamily="18" charset="0"/>
                <a:cs typeface="Times New Roman" panose="02020603050405020304" pitchFamily="18" charset="0"/>
              </a:rPr>
              <a:t>trưng</a:t>
            </a:r>
            <a:r>
              <a:rPr lang="en-US" sz="2400" dirty="0">
                <a:solidFill>
                  <a:srgbClr val="FFC000"/>
                </a:solidFill>
                <a:latin typeface="Times New Roman" panose="02020603050405020304" pitchFamily="18" charset="0"/>
                <a:cs typeface="Times New Roman" panose="02020603050405020304" pitchFamily="18" charset="0"/>
              </a:rPr>
              <a:t> </a:t>
            </a:r>
            <a:r>
              <a:rPr lang="en-US" sz="2400" dirty="0" err="1">
                <a:solidFill>
                  <a:srgbClr val="FFC000"/>
                </a:solidFill>
                <a:latin typeface="Times New Roman" panose="02020603050405020304" pitchFamily="18" charset="0"/>
                <a:cs typeface="Times New Roman" panose="02020603050405020304" pitchFamily="18" charset="0"/>
              </a:rPr>
              <a:t>vùng</a:t>
            </a:r>
            <a:r>
              <a:rPr lang="en-US" sz="2400" dirty="0">
                <a:solidFill>
                  <a:srgbClr val="FFC000"/>
                </a:solidFill>
                <a:latin typeface="Times New Roman" panose="02020603050405020304" pitchFamily="18" charset="0"/>
                <a:cs typeface="Times New Roman" panose="02020603050405020304" pitchFamily="18" charset="0"/>
              </a:rPr>
              <a:t> </a:t>
            </a:r>
            <a:r>
              <a:rPr lang="en-US" sz="2400" dirty="0" err="1">
                <a:solidFill>
                  <a:srgbClr val="FFC000"/>
                </a:solidFill>
                <a:latin typeface="Times New Roman" panose="02020603050405020304" pitchFamily="18" charset="0"/>
                <a:cs typeface="Times New Roman" panose="02020603050405020304" pitchFamily="18" charset="0"/>
              </a:rPr>
              <a:t>miền</a:t>
            </a:r>
            <a:r>
              <a:rPr lang="en-US" sz="2400" dirty="0">
                <a:solidFill>
                  <a:srgbClr val="FFC000"/>
                </a:solidFill>
                <a:latin typeface="Times New Roman" panose="02020603050405020304" pitchFamily="18" charset="0"/>
                <a:cs typeface="Times New Roman" panose="02020603050405020304" pitchFamily="18" charset="0"/>
              </a:rPr>
              <a:t> </a:t>
            </a:r>
            <a:r>
              <a:rPr lang="en-US" sz="2400" dirty="0" err="1">
                <a:solidFill>
                  <a:srgbClr val="FFC000"/>
                </a:solidFill>
                <a:latin typeface="Times New Roman" panose="02020603050405020304" pitchFamily="18" charset="0"/>
                <a:cs typeface="Times New Roman" panose="02020603050405020304" pitchFamily="18" charset="0"/>
              </a:rPr>
              <a:t>mà</a:t>
            </a:r>
            <a:r>
              <a:rPr lang="en-US" sz="2400" dirty="0">
                <a:solidFill>
                  <a:srgbClr val="FFC000"/>
                </a:solidFill>
                <a:latin typeface="Times New Roman" panose="02020603050405020304" pitchFamily="18" charset="0"/>
                <a:cs typeface="Times New Roman" panose="02020603050405020304" pitchFamily="18" charset="0"/>
              </a:rPr>
              <a:t> </a:t>
            </a:r>
            <a:r>
              <a:rPr lang="en-US" sz="2400" dirty="0" err="1">
                <a:solidFill>
                  <a:srgbClr val="FFC000"/>
                </a:solidFill>
                <a:latin typeface="Times New Roman" panose="02020603050405020304" pitchFamily="18" charset="0"/>
                <a:cs typeface="Times New Roman" panose="02020603050405020304" pitchFamily="18" charset="0"/>
              </a:rPr>
              <a:t>em</a:t>
            </a:r>
            <a:r>
              <a:rPr lang="en-US" sz="2400" dirty="0">
                <a:solidFill>
                  <a:srgbClr val="FFC000"/>
                </a:solidFill>
                <a:latin typeface="Times New Roman" panose="02020603050405020304" pitchFamily="18" charset="0"/>
                <a:cs typeface="Times New Roman" panose="02020603050405020304" pitchFamily="18" charset="0"/>
              </a:rPr>
              <a:t> </a:t>
            </a:r>
            <a:r>
              <a:rPr lang="en-US" sz="2400" dirty="0" err="1">
                <a:solidFill>
                  <a:srgbClr val="FFC000"/>
                </a:solidFill>
                <a:latin typeface="Times New Roman" panose="02020603050405020304" pitchFamily="18" charset="0"/>
                <a:cs typeface="Times New Roman" panose="02020603050405020304" pitchFamily="18" charset="0"/>
              </a:rPr>
              <a:t>biết</a:t>
            </a:r>
            <a:r>
              <a:rPr lang="en-US" sz="2400" dirty="0">
                <a:solidFill>
                  <a:srgbClr val="FFC000"/>
                </a:solidFill>
                <a:latin typeface="Times New Roman" panose="02020603050405020304" pitchFamily="18" charset="0"/>
                <a:cs typeface="Times New Roman" panose="02020603050405020304" pitchFamily="18" charset="0"/>
              </a:rPr>
              <a:t> </a:t>
            </a:r>
            <a:r>
              <a:rPr lang="en-US" sz="2400" dirty="0" err="1">
                <a:solidFill>
                  <a:srgbClr val="FFC000"/>
                </a:solidFill>
                <a:latin typeface="Times New Roman" panose="02020603050405020304" pitchFamily="18" charset="0"/>
                <a:cs typeface="Times New Roman" panose="02020603050405020304" pitchFamily="18" charset="0"/>
              </a:rPr>
              <a:t>và</a:t>
            </a:r>
            <a:r>
              <a:rPr lang="en-US" sz="2400" dirty="0">
                <a:solidFill>
                  <a:srgbClr val="FFC000"/>
                </a:solidFill>
                <a:latin typeface="Times New Roman" panose="02020603050405020304" pitchFamily="18" charset="0"/>
                <a:cs typeface="Times New Roman" panose="02020603050405020304" pitchFamily="18" charset="0"/>
              </a:rPr>
              <a:t> </a:t>
            </a:r>
            <a:r>
              <a:rPr lang="en-US" sz="2400" dirty="0" err="1">
                <a:solidFill>
                  <a:srgbClr val="FFC000"/>
                </a:solidFill>
                <a:latin typeface="Times New Roman" panose="02020603050405020304" pitchFamily="18" charset="0"/>
                <a:cs typeface="Times New Roman" panose="02020603050405020304" pitchFamily="18" charset="0"/>
              </a:rPr>
              <a:t>mô</a:t>
            </a:r>
            <a:r>
              <a:rPr lang="en-US" sz="2400" dirty="0">
                <a:solidFill>
                  <a:srgbClr val="FFC000"/>
                </a:solidFill>
                <a:latin typeface="Times New Roman" panose="02020603050405020304" pitchFamily="18" charset="0"/>
                <a:cs typeface="Times New Roman" panose="02020603050405020304" pitchFamily="18" charset="0"/>
              </a:rPr>
              <a:t> </a:t>
            </a:r>
            <a:r>
              <a:rPr lang="en-US" sz="2400" dirty="0" err="1">
                <a:solidFill>
                  <a:srgbClr val="FFC000"/>
                </a:solidFill>
                <a:latin typeface="Times New Roman" panose="02020603050405020304" pitchFamily="18" charset="0"/>
                <a:cs typeface="Times New Roman" panose="02020603050405020304" pitchFamily="18" charset="0"/>
              </a:rPr>
              <a:t>tả</a:t>
            </a:r>
            <a:r>
              <a:rPr lang="en-US" sz="2400" dirty="0">
                <a:solidFill>
                  <a:srgbClr val="FFC000"/>
                </a:solidFill>
                <a:latin typeface="Times New Roman" panose="02020603050405020304" pitchFamily="18" charset="0"/>
                <a:cs typeface="Times New Roman" panose="02020603050405020304" pitchFamily="18" charset="0"/>
              </a:rPr>
              <a:t> </a:t>
            </a:r>
            <a:r>
              <a:rPr lang="en-US" sz="2400" dirty="0" err="1">
                <a:solidFill>
                  <a:srgbClr val="FFC000"/>
                </a:solidFill>
                <a:latin typeface="Times New Roman" panose="02020603050405020304" pitchFamily="18" charset="0"/>
                <a:cs typeface="Times New Roman" panose="02020603050405020304" pitchFamily="18" charset="0"/>
              </a:rPr>
              <a:t>đặc</a:t>
            </a:r>
            <a:r>
              <a:rPr lang="en-US" sz="2400" dirty="0">
                <a:solidFill>
                  <a:srgbClr val="FFC000"/>
                </a:solidFill>
                <a:latin typeface="Times New Roman" panose="02020603050405020304" pitchFamily="18" charset="0"/>
                <a:cs typeface="Times New Roman" panose="02020603050405020304" pitchFamily="18" charset="0"/>
              </a:rPr>
              <a:t> </a:t>
            </a:r>
            <a:r>
              <a:rPr lang="en-US" sz="2400" dirty="0" err="1">
                <a:solidFill>
                  <a:srgbClr val="FFC000"/>
                </a:solidFill>
                <a:latin typeface="Times New Roman" panose="02020603050405020304" pitchFamily="18" charset="0"/>
                <a:cs typeface="Times New Roman" panose="02020603050405020304" pitchFamily="18" charset="0"/>
              </a:rPr>
              <a:t>điểm</a:t>
            </a:r>
            <a:r>
              <a:rPr lang="en-US" sz="2400" dirty="0">
                <a:solidFill>
                  <a:srgbClr val="FFC000"/>
                </a:solidFill>
                <a:latin typeface="Times New Roman" panose="02020603050405020304" pitchFamily="18" charset="0"/>
                <a:cs typeface="Times New Roman" panose="02020603050405020304" pitchFamily="18" charset="0"/>
              </a:rPr>
              <a:t> </a:t>
            </a:r>
            <a:r>
              <a:rPr lang="en-US" sz="2400" dirty="0" err="1">
                <a:solidFill>
                  <a:srgbClr val="FFC000"/>
                </a:solidFill>
                <a:latin typeface="Times New Roman" panose="02020603050405020304" pitchFamily="18" charset="0"/>
                <a:cs typeface="Times New Roman" panose="02020603050405020304" pitchFamily="18" charset="0"/>
              </a:rPr>
              <a:t>cùa</a:t>
            </a:r>
            <a:r>
              <a:rPr lang="en-US" sz="2400" dirty="0">
                <a:solidFill>
                  <a:srgbClr val="FFC000"/>
                </a:solidFill>
                <a:latin typeface="Times New Roman" panose="02020603050405020304" pitchFamily="18" charset="0"/>
                <a:cs typeface="Times New Roman" panose="02020603050405020304" pitchFamily="18" charset="0"/>
              </a:rPr>
              <a:t> </a:t>
            </a:r>
            <a:r>
              <a:rPr lang="en-US" sz="2400" dirty="0" err="1">
                <a:solidFill>
                  <a:srgbClr val="FFC000"/>
                </a:solidFill>
                <a:latin typeface="Times New Roman" panose="02020603050405020304" pitchFamily="18" charset="0"/>
                <a:cs typeface="Times New Roman" panose="02020603050405020304" pitchFamily="18" charset="0"/>
              </a:rPr>
              <a:t>loại</a:t>
            </a:r>
            <a:r>
              <a:rPr lang="en-US" sz="2400" dirty="0">
                <a:solidFill>
                  <a:srgbClr val="FFC000"/>
                </a:solidFill>
                <a:latin typeface="Times New Roman" panose="02020603050405020304" pitchFamily="18" charset="0"/>
                <a:cs typeface="Times New Roman" panose="02020603050405020304" pitchFamily="18" charset="0"/>
              </a:rPr>
              <a:t> </a:t>
            </a:r>
            <a:r>
              <a:rPr lang="en-US" sz="2400" dirty="0" err="1">
                <a:solidFill>
                  <a:srgbClr val="FFC000"/>
                </a:solidFill>
                <a:latin typeface="Times New Roman" panose="02020603050405020304" pitchFamily="18" charset="0"/>
                <a:cs typeface="Times New Roman" panose="02020603050405020304" pitchFamily="18" charset="0"/>
              </a:rPr>
              <a:t>vật</a:t>
            </a:r>
            <a:r>
              <a:rPr lang="en-US" sz="2400" dirty="0">
                <a:solidFill>
                  <a:srgbClr val="FFC000"/>
                </a:solidFill>
                <a:latin typeface="Times New Roman" panose="02020603050405020304" pitchFamily="18" charset="0"/>
                <a:cs typeface="Times New Roman" panose="02020603050405020304" pitchFamily="18" charset="0"/>
              </a:rPr>
              <a:t> </a:t>
            </a:r>
            <a:r>
              <a:rPr lang="en-US" sz="2400" dirty="0" err="1">
                <a:solidFill>
                  <a:srgbClr val="FFC000"/>
                </a:solidFill>
                <a:latin typeface="Times New Roman" panose="02020603050405020304" pitchFamily="18" charset="0"/>
                <a:cs typeface="Times New Roman" panose="02020603050405020304" pitchFamily="18" charset="0"/>
              </a:rPr>
              <a:t>nuôi</a:t>
            </a:r>
            <a:r>
              <a:rPr lang="en-US" sz="2400" dirty="0">
                <a:solidFill>
                  <a:srgbClr val="FFC000"/>
                </a:solidFill>
                <a:latin typeface="Times New Roman" panose="02020603050405020304" pitchFamily="18" charset="0"/>
                <a:cs typeface="Times New Roman" panose="02020603050405020304" pitchFamily="18" charset="0"/>
              </a:rPr>
              <a:t> </a:t>
            </a:r>
            <a:r>
              <a:rPr lang="en-US" sz="2400" dirty="0" err="1">
                <a:solidFill>
                  <a:srgbClr val="FFC000"/>
                </a:solidFill>
                <a:latin typeface="Times New Roman" panose="02020603050405020304" pitchFamily="18" charset="0"/>
                <a:cs typeface="Times New Roman" panose="02020603050405020304" pitchFamily="18" charset="0"/>
              </a:rPr>
              <a:t>đó</a:t>
            </a:r>
            <a:r>
              <a:rPr lang="en-US" sz="2400" dirty="0">
                <a:solidFill>
                  <a:srgbClr val="FFC000"/>
                </a:solidFill>
                <a:latin typeface="Times New Roman" panose="02020603050405020304" pitchFamily="18" charset="0"/>
                <a:cs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additive="base">
                                        <p:cTn id="21" dur="500" fill="hold"/>
                                        <p:tgtEl>
                                          <p:spTgt spid="6"/>
                                        </p:tgtEl>
                                        <p:attrNameLst>
                                          <p:attrName>ppt_x</p:attrName>
                                        </p:attrNameLst>
                                      </p:cBhvr>
                                      <p:tavLst>
                                        <p:tav tm="0">
                                          <p:val>
                                            <p:strVal val="#ppt_x"/>
                                          </p:val>
                                        </p:tav>
                                        <p:tav tm="100000">
                                          <p:val>
                                            <p:strVal val="#ppt_x"/>
                                          </p:val>
                                        </p:tav>
                                      </p:tavLst>
                                    </p:anim>
                                    <p:anim calcmode="lin" valueType="num">
                                      <p:cBhvr additive="base">
                                        <p:cTn id="2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75556" y="692696"/>
            <a:ext cx="7992888" cy="5262979"/>
          </a:xfrm>
          <a:prstGeom prst="rect">
            <a:avLst/>
          </a:prstGeom>
        </p:spPr>
        <p:txBody>
          <a:bodyPr wrap="square">
            <a:spAutoFit/>
          </a:bodyPr>
          <a:lstStyle/>
          <a:p>
            <a:pPr marL="514350" indent="-514350">
              <a:buAutoNum type="romanUcPeriod"/>
            </a:pPr>
            <a:r>
              <a:rPr lang="en-US" sz="2800" b="1" dirty="0" err="1">
                <a:solidFill>
                  <a:srgbClr val="FF0000"/>
                </a:solidFill>
                <a:latin typeface="Times New Roman" panose="02020603050405020304" pitchFamily="18" charset="0"/>
                <a:cs typeface="Times New Roman" panose="02020603050405020304" pitchFamily="18" charset="0"/>
              </a:rPr>
              <a:t>Vật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nuôi</a:t>
            </a:r>
            <a:endParaRPr lang="vi-VN" sz="2800" b="1" dirty="0">
              <a:solidFill>
                <a:srgbClr val="FF0000"/>
              </a:solidFill>
              <a:latin typeface="Times New Roman" panose="02020603050405020304" pitchFamily="18" charset="0"/>
              <a:cs typeface="Times New Roman" panose="02020603050405020304" pitchFamily="18" charset="0"/>
            </a:endParaRPr>
          </a:p>
          <a:p>
            <a:endParaRPr lang="en-US" sz="2800" b="1" dirty="0">
              <a:solidFill>
                <a:srgbClr val="FF0000"/>
              </a:solidFill>
              <a:latin typeface="Times New Roman" panose="02020603050405020304" pitchFamily="18" charset="0"/>
              <a:cs typeface="Times New Roman" panose="02020603050405020304" pitchFamily="18" charset="0"/>
            </a:endParaRPr>
          </a:p>
          <a:p>
            <a:r>
              <a:rPr lang="en-US" sz="2800" b="1" dirty="0">
                <a:solidFill>
                  <a:srgbClr val="FF0000"/>
                </a:solidFill>
                <a:latin typeface="Times New Roman" panose="02020603050405020304" pitchFamily="18" charset="0"/>
                <a:cs typeface="Times New Roman" panose="02020603050405020304" pitchFamily="18" charset="0"/>
              </a:rPr>
              <a:t>1. </a:t>
            </a:r>
            <a:r>
              <a:rPr lang="en-US" sz="2800" b="1" dirty="0" err="1">
                <a:solidFill>
                  <a:srgbClr val="FF0000"/>
                </a:solidFill>
                <a:latin typeface="Times New Roman" panose="02020603050405020304" pitchFamily="18" charset="0"/>
                <a:cs typeface="Times New Roman" panose="02020603050405020304" pitchFamily="18" charset="0"/>
              </a:rPr>
              <a:t>Một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số</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vật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nuôi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phổ</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biến</a:t>
            </a:r>
            <a:r>
              <a:rPr lang="en-US" sz="2800" b="1" dirty="0">
                <a:solidFill>
                  <a:srgbClr val="FF0000"/>
                </a:solidFill>
                <a:latin typeface="Times New Roman" panose="02020603050405020304" pitchFamily="18" charset="0"/>
                <a:cs typeface="Times New Roman" panose="02020603050405020304" pitchFamily="18" charset="0"/>
              </a:rPr>
              <a:t> ở </a:t>
            </a:r>
            <a:r>
              <a:rPr lang="en-US" sz="2800" b="1" dirty="0" err="1">
                <a:solidFill>
                  <a:srgbClr val="FF0000"/>
                </a:solidFill>
                <a:latin typeface="Times New Roman" panose="02020603050405020304" pitchFamily="18" charset="0"/>
                <a:cs typeface="Times New Roman" panose="02020603050405020304" pitchFamily="18" charset="0"/>
              </a:rPr>
              <a:t>nước</a:t>
            </a:r>
            <a:r>
              <a:rPr lang="en-US" sz="2800" b="1" dirty="0">
                <a:solidFill>
                  <a:srgbClr val="FF0000"/>
                </a:solidFill>
                <a:latin typeface="Times New Roman" panose="02020603050405020304" pitchFamily="18" charset="0"/>
                <a:cs typeface="Times New Roman" panose="02020603050405020304" pitchFamily="18" charset="0"/>
              </a:rPr>
              <a:t> ta</a:t>
            </a:r>
          </a:p>
          <a:p>
            <a:r>
              <a:rPr lang="en-US" sz="2800" dirty="0" err="1">
                <a:latin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nuôi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nuôi</a:t>
            </a:r>
            <a:r>
              <a:rPr lang="en-US" sz="2800" dirty="0">
                <a:latin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cs typeface="Times New Roman" panose="02020603050405020304" pitchFamily="18" charset="0"/>
              </a:rPr>
              <a:t>hầu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khắp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Chúng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chia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nhóm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cầm</a:t>
            </a:r>
            <a:endParaRPr lang="en-US" sz="2800" dirty="0">
              <a:latin typeface="Times New Roman" panose="02020603050405020304" pitchFamily="18" charset="0"/>
              <a:cs typeface="Times New Roman" panose="02020603050405020304" pitchFamily="18" charset="0"/>
            </a:endParaRPr>
          </a:p>
          <a:p>
            <a:r>
              <a:rPr lang="en-US" sz="2800" b="1"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r>
              <a:rPr lang="en-US" sz="2800" b="1" dirty="0">
                <a:solidFill>
                  <a:srgbClr val="FF0000"/>
                </a:solidFill>
                <a:latin typeface="Times New Roman" panose="02020603050405020304" pitchFamily="18" charset="0"/>
                <a:cs typeface="Times New Roman" panose="02020603050405020304" pitchFamily="18" charset="0"/>
              </a:rPr>
              <a:t>2. </a:t>
            </a:r>
            <a:r>
              <a:rPr lang="en-US" sz="2800" b="1" dirty="0" err="1">
                <a:solidFill>
                  <a:srgbClr val="FF0000"/>
                </a:solidFill>
                <a:latin typeface="Times New Roman" panose="02020603050405020304" pitchFamily="18" charset="0"/>
                <a:cs typeface="Times New Roman" panose="02020603050405020304" pitchFamily="18" charset="0"/>
              </a:rPr>
              <a:t>Vặt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nuôi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đặc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trưng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vùng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miền</a:t>
            </a:r>
            <a:endParaRPr lang="en-US" sz="2800" b="1" dirty="0">
              <a:solidFill>
                <a:srgbClr val="FF0000"/>
              </a:solidFill>
              <a:latin typeface="Times New Roman" panose="02020603050405020304" pitchFamily="18" charset="0"/>
              <a:cs typeface="Times New Roman" panose="02020603050405020304" pitchFamily="18" charset="0"/>
            </a:endParaRPr>
          </a:p>
          <a:p>
            <a:r>
              <a:rPr lang="en-US" sz="2800" dirty="0" err="1">
                <a:latin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nuôi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đặc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nuôi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nuôi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nhiều</a:t>
            </a:r>
            <a:r>
              <a:rPr lang="en-US" sz="2800" dirty="0">
                <a:latin typeface="Times New Roman" panose="02020603050405020304" pitchFamily="18" charset="0"/>
                <a:cs typeface="Times New Roman" panose="02020603050405020304" pitchFamily="18" charset="0"/>
              </a:rPr>
              <a:t> ờ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sồ</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chúng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đặc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riêng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biệt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nổi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phẩm</a:t>
            </a:r>
            <a:endParaRPr lang="en-US"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332656"/>
            <a:ext cx="8208912" cy="954107"/>
          </a:xfrm>
          <a:prstGeom prst="rect">
            <a:avLst/>
          </a:prstGeom>
        </p:spPr>
        <p:txBody>
          <a:bodyPr wrap="square">
            <a:spAutoFit/>
          </a:bodyPr>
          <a:lstStyle/>
          <a:p>
            <a:pPr algn="just"/>
            <a:r>
              <a:rPr lang="vi-VN" sz="2800" b="1" dirty="0">
                <a:solidFill>
                  <a:srgbClr val="FF0000"/>
                </a:solidFill>
                <a:latin typeface="+mj-lt"/>
              </a:rPr>
              <a:t>III. Một số phương thức chăn nuôi phổ biến ở Việt Nam</a:t>
            </a:r>
          </a:p>
        </p:txBody>
      </p:sp>
      <p:sp>
        <p:nvSpPr>
          <p:cNvPr id="4" name="Rectangle 3"/>
          <p:cNvSpPr/>
          <p:nvPr/>
        </p:nvSpPr>
        <p:spPr>
          <a:xfrm>
            <a:off x="544826" y="1484784"/>
            <a:ext cx="8347654" cy="954107"/>
          </a:xfrm>
          <a:prstGeom prst="rect">
            <a:avLst/>
          </a:prstGeom>
        </p:spPr>
        <p:txBody>
          <a:bodyPr wrap="square">
            <a:spAutoFit/>
          </a:bodyPr>
          <a:lstStyle/>
          <a:p>
            <a:r>
              <a:rPr lang="en-US" sz="2800" dirty="0">
                <a:solidFill>
                  <a:srgbClr val="00B050"/>
                </a:solidFill>
                <a:latin typeface="Times New Roman" panose="02020603050405020304" pitchFamily="18" charset="0"/>
                <a:cs typeface="Times New Roman" panose="02020603050405020304" pitchFamily="18" charset="0"/>
              </a:rPr>
              <a:t>- NV 1. </a:t>
            </a:r>
            <a:r>
              <a:rPr lang="en-US" sz="2800" dirty="0" err="1">
                <a:solidFill>
                  <a:srgbClr val="00B050"/>
                </a:solidFill>
                <a:latin typeface="Times New Roman" panose="02020603050405020304" pitchFamily="18" charset="0"/>
                <a:cs typeface="Times New Roman" panose="02020603050405020304" pitchFamily="18" charset="0"/>
              </a:rPr>
              <a:t>Đọc</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nội</a:t>
            </a:r>
            <a:r>
              <a:rPr lang="en-US" sz="2800" dirty="0">
                <a:solidFill>
                  <a:srgbClr val="00B050"/>
                </a:solidFill>
                <a:latin typeface="Times New Roman" panose="02020603050405020304" pitchFamily="18" charset="0"/>
                <a:cs typeface="Times New Roman" panose="02020603050405020304" pitchFamily="18" charset="0"/>
              </a:rPr>
              <a:t> dung </a:t>
            </a:r>
            <a:r>
              <a:rPr lang="en-US" sz="2800" dirty="0" err="1">
                <a:solidFill>
                  <a:srgbClr val="00B050"/>
                </a:solidFill>
                <a:latin typeface="Times New Roman" panose="02020603050405020304" pitchFamily="18" charset="0"/>
                <a:cs typeface="Times New Roman" panose="02020603050405020304" pitchFamily="18" charset="0"/>
              </a:rPr>
              <a:t>mục</a:t>
            </a:r>
            <a:r>
              <a:rPr lang="en-US" sz="2800" dirty="0">
                <a:solidFill>
                  <a:srgbClr val="00B050"/>
                </a:solidFill>
                <a:latin typeface="Times New Roman" panose="02020603050405020304" pitchFamily="18" charset="0"/>
                <a:cs typeface="Times New Roman" panose="02020603050405020304" pitchFamily="18" charset="0"/>
              </a:rPr>
              <a:t> III </a:t>
            </a:r>
            <a:r>
              <a:rPr lang="en-US" sz="2800" dirty="0" err="1">
                <a:solidFill>
                  <a:srgbClr val="00B050"/>
                </a:solidFill>
                <a:latin typeface="Times New Roman" panose="02020603050405020304" pitchFamily="18" charset="0"/>
                <a:cs typeface="Times New Roman" panose="02020603050405020304" pitchFamily="18" charset="0"/>
              </a:rPr>
              <a:t>kết</a:t>
            </a:r>
            <a:r>
              <a:rPr lang="en-US" sz="2800" dirty="0">
                <a:solidFill>
                  <a:srgbClr val="00B050"/>
                </a:solidFill>
                <a:latin typeface="Times New Roman" panose="02020603050405020304" pitchFamily="18" charset="0"/>
                <a:cs typeface="Times New Roman" panose="02020603050405020304" pitchFamily="18" charset="0"/>
              </a:rPr>
              <a:t> h</a:t>
            </a:r>
            <a:r>
              <a:rPr lang="vi-VN" sz="2800" dirty="0">
                <a:solidFill>
                  <a:srgbClr val="00B050"/>
                </a:solidFill>
                <a:latin typeface="Times New Roman" panose="02020603050405020304" pitchFamily="18" charset="0"/>
                <a:cs typeface="Times New Roman" panose="02020603050405020304" pitchFamily="18" charset="0"/>
              </a:rPr>
              <a:t>ợ</a:t>
            </a:r>
            <a:r>
              <a:rPr lang="en-US" sz="2800" dirty="0">
                <a:solidFill>
                  <a:srgbClr val="00B050"/>
                </a:solidFill>
                <a:latin typeface="Times New Roman" panose="02020603050405020304" pitchFamily="18" charset="0"/>
                <a:cs typeface="Times New Roman" panose="02020603050405020304" pitchFamily="18" charset="0"/>
              </a:rPr>
              <a:t>p v</a:t>
            </a:r>
            <a:r>
              <a:rPr lang="vi-VN" sz="2800" dirty="0">
                <a:solidFill>
                  <a:srgbClr val="00B050"/>
                </a:solidFill>
                <a:latin typeface="Times New Roman" panose="02020603050405020304" pitchFamily="18" charset="0"/>
                <a:cs typeface="Times New Roman" panose="02020603050405020304" pitchFamily="18" charset="0"/>
              </a:rPr>
              <a:t>ớ</a:t>
            </a:r>
            <a:r>
              <a:rPr lang="en-US" sz="2800" dirty="0" err="1">
                <a:solidFill>
                  <a:srgbClr val="00B050"/>
                </a:solidFill>
                <a:latin typeface="Times New Roman" panose="02020603050405020304" pitchFamily="18" charset="0"/>
                <a:cs typeface="Times New Roman" panose="02020603050405020304" pitchFamily="18" charset="0"/>
              </a:rPr>
              <a:t>i</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quan</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sát</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Hình</a:t>
            </a:r>
            <a:r>
              <a:rPr lang="en-US" sz="2800" dirty="0">
                <a:solidFill>
                  <a:srgbClr val="00B050"/>
                </a:solidFill>
                <a:latin typeface="Times New Roman" panose="02020603050405020304" pitchFamily="18" charset="0"/>
                <a:cs typeface="Times New Roman" panose="02020603050405020304" pitchFamily="18" charset="0"/>
              </a:rPr>
              <a:t> 9.4, </a:t>
            </a:r>
            <a:r>
              <a:rPr lang="en-US" sz="2800" dirty="0" err="1">
                <a:solidFill>
                  <a:srgbClr val="00B050"/>
                </a:solidFill>
                <a:latin typeface="Times New Roman" panose="02020603050405020304" pitchFamily="18" charset="0"/>
                <a:cs typeface="Times New Roman" panose="02020603050405020304" pitchFamily="18" charset="0"/>
              </a:rPr>
              <a:t>nêu</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đặc</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điểm</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cùa</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từng</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phương</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thức</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chăn</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nuôi</a:t>
            </a:r>
            <a:r>
              <a:rPr lang="en-US" sz="2800" dirty="0">
                <a:solidFill>
                  <a:srgbClr val="00B050"/>
                </a:solidFill>
                <a:latin typeface="Times New Roman" panose="02020603050405020304" pitchFamily="18" charset="0"/>
                <a:cs typeface="Times New Roman" panose="02020603050405020304" pitchFamily="18" charset="0"/>
              </a:rPr>
              <a:t>.</a:t>
            </a:r>
          </a:p>
        </p:txBody>
      </p:sp>
      <p:sp>
        <p:nvSpPr>
          <p:cNvPr id="5" name="Rectangle 4"/>
          <p:cNvSpPr/>
          <p:nvPr/>
        </p:nvSpPr>
        <p:spPr>
          <a:xfrm>
            <a:off x="544826" y="2828836"/>
            <a:ext cx="8347654" cy="1815882"/>
          </a:xfrm>
          <a:prstGeom prst="rect">
            <a:avLst/>
          </a:prstGeom>
        </p:spPr>
        <p:txBody>
          <a:bodyPr wrap="square">
            <a:spAutoFit/>
          </a:bodyPr>
          <a:lstStyle/>
          <a:p>
            <a:r>
              <a:rPr lang="en-US" sz="2800" dirty="0">
                <a:solidFill>
                  <a:schemeClr val="accent6">
                    <a:lumMod val="75000"/>
                  </a:schemeClr>
                </a:solidFill>
                <a:latin typeface="Times New Roman" panose="02020603050405020304" pitchFamily="18" charset="0"/>
                <a:cs typeface="Times New Roman" panose="02020603050405020304" pitchFamily="18" charset="0"/>
              </a:rPr>
              <a:t>- NV 2.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Tìm</a:t>
            </a:r>
            <a:r>
              <a:rPr lang="en-US" sz="2800" dirty="0">
                <a:solidFill>
                  <a:schemeClr val="accent6">
                    <a:lumMod val="75000"/>
                  </a:schemeClr>
                </a:solidFill>
                <a:latin typeface="Times New Roman" panose="02020603050405020304" pitchFamily="18" charset="0"/>
                <a:cs typeface="Times New Roman" panose="02020603050405020304" pitchFamily="18" charset="0"/>
              </a:rPr>
              <a:t>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hiểu</a:t>
            </a:r>
            <a:r>
              <a:rPr lang="en-US" sz="2800" dirty="0">
                <a:solidFill>
                  <a:schemeClr val="accent6">
                    <a:lumMod val="75000"/>
                  </a:schemeClr>
                </a:solidFill>
                <a:latin typeface="Times New Roman" panose="02020603050405020304" pitchFamily="18" charset="0"/>
                <a:cs typeface="Times New Roman" panose="02020603050405020304" pitchFamily="18" charset="0"/>
              </a:rPr>
              <a:t>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thêm</a:t>
            </a:r>
            <a:r>
              <a:rPr lang="en-US" sz="2800" dirty="0">
                <a:solidFill>
                  <a:schemeClr val="accent6">
                    <a:lumMod val="75000"/>
                  </a:schemeClr>
                </a:solidFill>
                <a:latin typeface="Times New Roman" panose="02020603050405020304" pitchFamily="18" charset="0"/>
                <a:cs typeface="Times New Roman" panose="02020603050405020304" pitchFamily="18" charset="0"/>
              </a:rPr>
              <a:t>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về</a:t>
            </a:r>
            <a:r>
              <a:rPr lang="en-US" sz="2800" dirty="0">
                <a:solidFill>
                  <a:schemeClr val="accent6">
                    <a:lumMod val="75000"/>
                  </a:schemeClr>
                </a:solidFill>
                <a:latin typeface="Times New Roman" panose="02020603050405020304" pitchFamily="18" charset="0"/>
                <a:cs typeface="Times New Roman" panose="02020603050405020304" pitchFamily="18" charset="0"/>
              </a:rPr>
              <a:t>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phương</a:t>
            </a:r>
            <a:r>
              <a:rPr lang="en-US" sz="2800" dirty="0">
                <a:solidFill>
                  <a:schemeClr val="accent6">
                    <a:lumMod val="75000"/>
                  </a:schemeClr>
                </a:solidFill>
                <a:latin typeface="Times New Roman" panose="02020603050405020304" pitchFamily="18" charset="0"/>
                <a:cs typeface="Times New Roman" panose="02020603050405020304" pitchFamily="18" charset="0"/>
              </a:rPr>
              <a:t>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thức</a:t>
            </a:r>
            <a:r>
              <a:rPr lang="en-US" sz="2800" dirty="0">
                <a:solidFill>
                  <a:schemeClr val="accent6">
                    <a:lumMod val="75000"/>
                  </a:schemeClr>
                </a:solidFill>
                <a:latin typeface="Times New Roman" panose="02020603050405020304" pitchFamily="18" charset="0"/>
                <a:cs typeface="Times New Roman" panose="02020603050405020304" pitchFamily="18" charset="0"/>
              </a:rPr>
              <a:t>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chăn</a:t>
            </a:r>
            <a:r>
              <a:rPr lang="en-US" sz="2800" dirty="0">
                <a:solidFill>
                  <a:schemeClr val="accent6">
                    <a:lumMod val="75000"/>
                  </a:schemeClr>
                </a:solidFill>
                <a:latin typeface="Times New Roman" panose="02020603050405020304" pitchFamily="18" charset="0"/>
                <a:cs typeface="Times New Roman" panose="02020603050405020304" pitchFamily="18" charset="0"/>
              </a:rPr>
              <a:t>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nuôi</a:t>
            </a:r>
            <a:r>
              <a:rPr lang="en-US" sz="2800" dirty="0">
                <a:solidFill>
                  <a:schemeClr val="accent6">
                    <a:lumMod val="75000"/>
                  </a:schemeClr>
                </a:solidFill>
                <a:latin typeface="Times New Roman" panose="02020603050405020304" pitchFamily="18" charset="0"/>
                <a:cs typeface="Times New Roman" panose="02020603050405020304" pitchFamily="18" charset="0"/>
              </a:rPr>
              <a:t>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nông</a:t>
            </a:r>
            <a:r>
              <a:rPr lang="en-US" sz="2800" dirty="0">
                <a:solidFill>
                  <a:schemeClr val="accent6">
                    <a:lumMod val="75000"/>
                  </a:schemeClr>
                </a:solidFill>
                <a:latin typeface="Times New Roman" panose="02020603050405020304" pitchFamily="18" charset="0"/>
                <a:cs typeface="Times New Roman" panose="02020603050405020304" pitchFamily="18" charset="0"/>
              </a:rPr>
              <a:t>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hộ</a:t>
            </a:r>
            <a:r>
              <a:rPr lang="en-US" sz="2800" dirty="0">
                <a:solidFill>
                  <a:schemeClr val="accent6">
                    <a:lumMod val="75000"/>
                  </a:schemeClr>
                </a:solidFill>
                <a:latin typeface="Times New Roman" panose="02020603050405020304" pitchFamily="18" charset="0"/>
                <a:cs typeface="Times New Roman" panose="02020603050405020304" pitchFamily="18" charset="0"/>
              </a:rPr>
              <a:t>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và</a:t>
            </a:r>
            <a:r>
              <a:rPr lang="en-US" sz="2800" dirty="0">
                <a:solidFill>
                  <a:schemeClr val="accent6">
                    <a:lumMod val="75000"/>
                  </a:schemeClr>
                </a:solidFill>
                <a:latin typeface="Times New Roman" panose="02020603050405020304" pitchFamily="18" charset="0"/>
                <a:cs typeface="Times New Roman" panose="02020603050405020304" pitchFamily="18" charset="0"/>
              </a:rPr>
              <a:t>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phương</a:t>
            </a:r>
            <a:r>
              <a:rPr lang="en-US" sz="2800" dirty="0">
                <a:solidFill>
                  <a:schemeClr val="accent6">
                    <a:lumMod val="75000"/>
                  </a:schemeClr>
                </a:solidFill>
                <a:latin typeface="Times New Roman" panose="02020603050405020304" pitchFamily="18" charset="0"/>
                <a:cs typeface="Times New Roman" panose="02020603050405020304" pitchFamily="18" charset="0"/>
              </a:rPr>
              <a:t>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thức</a:t>
            </a:r>
            <a:r>
              <a:rPr lang="en-US" sz="2800" dirty="0">
                <a:solidFill>
                  <a:schemeClr val="accent6">
                    <a:lumMod val="75000"/>
                  </a:schemeClr>
                </a:solidFill>
                <a:latin typeface="Times New Roman" panose="02020603050405020304" pitchFamily="18" charset="0"/>
                <a:cs typeface="Times New Roman" panose="02020603050405020304" pitchFamily="18" charset="0"/>
              </a:rPr>
              <a:t>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chăn</a:t>
            </a:r>
            <a:r>
              <a:rPr lang="en-US" sz="2800" dirty="0">
                <a:solidFill>
                  <a:schemeClr val="accent6">
                    <a:lumMod val="75000"/>
                  </a:schemeClr>
                </a:solidFill>
                <a:latin typeface="Times New Roman" panose="02020603050405020304" pitchFamily="18" charset="0"/>
                <a:cs typeface="Times New Roman" panose="02020603050405020304" pitchFamily="18" charset="0"/>
              </a:rPr>
              <a:t>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nuôi</a:t>
            </a:r>
            <a:r>
              <a:rPr lang="en-US" sz="2800" dirty="0">
                <a:solidFill>
                  <a:schemeClr val="accent6">
                    <a:lumMod val="75000"/>
                  </a:schemeClr>
                </a:solidFill>
                <a:latin typeface="Times New Roman" panose="02020603050405020304" pitchFamily="18" charset="0"/>
                <a:cs typeface="Times New Roman" panose="02020603050405020304" pitchFamily="18" charset="0"/>
              </a:rPr>
              <a:t>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trang</a:t>
            </a:r>
            <a:r>
              <a:rPr lang="en-US" sz="2800" dirty="0">
                <a:solidFill>
                  <a:schemeClr val="accent6">
                    <a:lumMod val="75000"/>
                  </a:schemeClr>
                </a:solidFill>
                <a:latin typeface="Times New Roman" panose="02020603050405020304" pitchFamily="18" charset="0"/>
                <a:cs typeface="Times New Roman" panose="02020603050405020304" pitchFamily="18" charset="0"/>
              </a:rPr>
              <a:t>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trại</a:t>
            </a:r>
            <a:r>
              <a:rPr lang="en-US" sz="2800" dirty="0">
                <a:solidFill>
                  <a:schemeClr val="accent6">
                    <a:lumMod val="75000"/>
                  </a:schemeClr>
                </a:solidFill>
                <a:latin typeface="Times New Roman" panose="02020603050405020304" pitchFamily="18" charset="0"/>
                <a:cs typeface="Times New Roman" panose="02020603050405020304" pitchFamily="18" charset="0"/>
              </a:rPr>
              <a:t>. Cho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biết</a:t>
            </a:r>
            <a:r>
              <a:rPr lang="en-US" sz="2800" dirty="0">
                <a:solidFill>
                  <a:schemeClr val="accent6">
                    <a:lumMod val="75000"/>
                  </a:schemeClr>
                </a:solidFill>
                <a:latin typeface="Times New Roman" panose="02020603050405020304" pitchFamily="18" charset="0"/>
                <a:cs typeface="Times New Roman" panose="02020603050405020304" pitchFamily="18" charset="0"/>
              </a:rPr>
              <a:t>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ưu</a:t>
            </a:r>
            <a:r>
              <a:rPr lang="en-US" sz="2800" dirty="0">
                <a:solidFill>
                  <a:schemeClr val="accent6">
                    <a:lumMod val="75000"/>
                  </a:schemeClr>
                </a:solidFill>
                <a:latin typeface="Times New Roman" panose="02020603050405020304" pitchFamily="18" charset="0"/>
                <a:cs typeface="Times New Roman" panose="02020603050405020304" pitchFamily="18" charset="0"/>
              </a:rPr>
              <a:t>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điểm</a:t>
            </a:r>
            <a:r>
              <a:rPr lang="en-US" sz="2800" dirty="0">
                <a:solidFill>
                  <a:schemeClr val="accent6">
                    <a:lumMod val="75000"/>
                  </a:schemeClr>
                </a:solidFill>
                <a:latin typeface="Times New Roman" panose="02020603050405020304" pitchFamily="18" charset="0"/>
                <a:cs typeface="Times New Roman" panose="02020603050405020304" pitchFamily="18" charset="0"/>
              </a:rPr>
              <a:t>,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hạn</a:t>
            </a:r>
            <a:r>
              <a:rPr lang="en-US" sz="2800" dirty="0">
                <a:solidFill>
                  <a:schemeClr val="accent6">
                    <a:lumMod val="75000"/>
                  </a:schemeClr>
                </a:solidFill>
                <a:latin typeface="Times New Roman" panose="02020603050405020304" pitchFamily="18" charset="0"/>
                <a:cs typeface="Times New Roman" panose="02020603050405020304" pitchFamily="18" charset="0"/>
              </a:rPr>
              <a:t>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chế</a:t>
            </a:r>
            <a:r>
              <a:rPr lang="en-US" sz="2800" dirty="0">
                <a:solidFill>
                  <a:schemeClr val="accent6">
                    <a:lumMod val="75000"/>
                  </a:schemeClr>
                </a:solidFill>
                <a:latin typeface="Times New Roman" panose="02020603050405020304" pitchFamily="18" charset="0"/>
                <a:cs typeface="Times New Roman" panose="02020603050405020304" pitchFamily="18" charset="0"/>
              </a:rPr>
              <a:t>,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khả</a:t>
            </a:r>
            <a:r>
              <a:rPr lang="en-US" sz="2800" dirty="0">
                <a:solidFill>
                  <a:schemeClr val="accent6">
                    <a:lumMod val="75000"/>
                  </a:schemeClr>
                </a:solidFill>
                <a:latin typeface="Times New Roman" panose="02020603050405020304" pitchFamily="18" charset="0"/>
                <a:cs typeface="Times New Roman" panose="02020603050405020304" pitchFamily="18" charset="0"/>
              </a:rPr>
              <a:t>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năng</a:t>
            </a:r>
            <a:r>
              <a:rPr lang="en-US" sz="2800" dirty="0">
                <a:solidFill>
                  <a:schemeClr val="accent6">
                    <a:lumMod val="75000"/>
                  </a:schemeClr>
                </a:solidFill>
                <a:latin typeface="Times New Roman" panose="02020603050405020304" pitchFamily="18" charset="0"/>
                <a:cs typeface="Times New Roman" panose="02020603050405020304" pitchFamily="18" charset="0"/>
              </a:rPr>
              <a:t>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phát</a:t>
            </a:r>
            <a:r>
              <a:rPr lang="en-US" sz="2800" dirty="0">
                <a:solidFill>
                  <a:schemeClr val="accent6">
                    <a:lumMod val="75000"/>
                  </a:schemeClr>
                </a:solidFill>
                <a:latin typeface="Times New Roman" panose="02020603050405020304" pitchFamily="18" charset="0"/>
                <a:cs typeface="Times New Roman" panose="02020603050405020304" pitchFamily="18" charset="0"/>
              </a:rPr>
              <a:t>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triển</a:t>
            </a:r>
            <a:r>
              <a:rPr lang="en-US" sz="2800" dirty="0">
                <a:solidFill>
                  <a:schemeClr val="accent6">
                    <a:lumMod val="75000"/>
                  </a:schemeClr>
                </a:solidFill>
                <a:latin typeface="Times New Roman" panose="02020603050405020304" pitchFamily="18" charset="0"/>
                <a:cs typeface="Times New Roman" panose="02020603050405020304" pitchFamily="18" charset="0"/>
              </a:rPr>
              <a:t>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trong</a:t>
            </a:r>
            <a:r>
              <a:rPr lang="en-US" sz="2800" dirty="0">
                <a:solidFill>
                  <a:schemeClr val="accent6">
                    <a:lumMod val="75000"/>
                  </a:schemeClr>
                </a:solidFill>
                <a:latin typeface="Times New Roman" panose="02020603050405020304" pitchFamily="18" charset="0"/>
                <a:cs typeface="Times New Roman" panose="02020603050405020304" pitchFamily="18" charset="0"/>
              </a:rPr>
              <a:t>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tương</a:t>
            </a:r>
            <a:r>
              <a:rPr lang="en-US" sz="2800" dirty="0">
                <a:solidFill>
                  <a:schemeClr val="accent6">
                    <a:lumMod val="75000"/>
                  </a:schemeClr>
                </a:solidFill>
                <a:latin typeface="Times New Roman" panose="02020603050405020304" pitchFamily="18" charset="0"/>
                <a:cs typeface="Times New Roman" panose="02020603050405020304" pitchFamily="18" charset="0"/>
              </a:rPr>
              <a:t>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lai</a:t>
            </a:r>
            <a:r>
              <a:rPr lang="en-US" sz="2800" dirty="0">
                <a:solidFill>
                  <a:schemeClr val="accent6">
                    <a:lumMod val="75000"/>
                  </a:schemeClr>
                </a:solidFill>
                <a:latin typeface="Times New Roman" panose="02020603050405020304" pitchFamily="18" charset="0"/>
                <a:cs typeface="Times New Roman" panose="02020603050405020304" pitchFamily="18" charset="0"/>
              </a:rPr>
              <a:t>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của</a:t>
            </a:r>
            <a:r>
              <a:rPr lang="en-US" sz="2800" dirty="0">
                <a:solidFill>
                  <a:schemeClr val="accent6">
                    <a:lumMod val="75000"/>
                  </a:schemeClr>
                </a:solidFill>
                <a:latin typeface="Times New Roman" panose="02020603050405020304" pitchFamily="18" charset="0"/>
                <a:cs typeface="Times New Roman" panose="02020603050405020304" pitchFamily="18" charset="0"/>
              </a:rPr>
              <a:t>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từng</a:t>
            </a:r>
            <a:r>
              <a:rPr lang="en-US" sz="2800" dirty="0">
                <a:solidFill>
                  <a:schemeClr val="accent6">
                    <a:lumMod val="75000"/>
                  </a:schemeClr>
                </a:solidFill>
                <a:latin typeface="Times New Roman" panose="02020603050405020304" pitchFamily="18" charset="0"/>
                <a:cs typeface="Times New Roman" panose="02020603050405020304" pitchFamily="18" charset="0"/>
              </a:rPr>
              <a:t>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phương</a:t>
            </a:r>
            <a:r>
              <a:rPr lang="en-US" sz="2800" dirty="0">
                <a:solidFill>
                  <a:schemeClr val="accent6">
                    <a:lumMod val="75000"/>
                  </a:schemeClr>
                </a:solidFill>
                <a:latin typeface="Times New Roman" panose="02020603050405020304" pitchFamily="18" charset="0"/>
                <a:cs typeface="Times New Roman" panose="02020603050405020304" pitchFamily="18" charset="0"/>
              </a:rPr>
              <a:t> </a:t>
            </a:r>
            <a:r>
              <a:rPr lang="en-US" sz="2800" dirty="0" err="1">
                <a:solidFill>
                  <a:schemeClr val="accent6">
                    <a:lumMod val="75000"/>
                  </a:schemeClr>
                </a:solidFill>
                <a:latin typeface="Times New Roman" panose="02020603050405020304" pitchFamily="18" charset="0"/>
                <a:cs typeface="Times New Roman" panose="02020603050405020304" pitchFamily="18" charset="0"/>
              </a:rPr>
              <a:t>thức</a:t>
            </a:r>
            <a:r>
              <a:rPr lang="en-US" sz="2800" dirty="0">
                <a:solidFill>
                  <a:schemeClr val="accent6">
                    <a:lumMod val="75000"/>
                  </a:schemeClr>
                </a:solidFill>
                <a:latin typeface="Times New Roman" panose="02020603050405020304" pitchFamily="18" charset="0"/>
                <a:cs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5536" y="197346"/>
            <a:ext cx="8424936" cy="6001643"/>
          </a:xfrm>
          <a:prstGeom prst="rect">
            <a:avLst/>
          </a:prstGeom>
        </p:spPr>
        <p:txBody>
          <a:bodyPr wrap="square">
            <a:spAutoFit/>
          </a:bodyPr>
          <a:lstStyle/>
          <a:p>
            <a:r>
              <a:rPr lang="en-US" sz="2400" b="1" dirty="0">
                <a:solidFill>
                  <a:srgbClr val="FF0000"/>
                </a:solidFill>
                <a:latin typeface="Times New Roman" panose="02020603050405020304" pitchFamily="18" charset="0"/>
                <a:cs typeface="Times New Roman" panose="02020603050405020304" pitchFamily="18" charset="0"/>
              </a:rPr>
              <a:t>III. </a:t>
            </a:r>
            <a:r>
              <a:rPr lang="en-US" sz="2400" b="1" dirty="0" err="1">
                <a:solidFill>
                  <a:srgbClr val="FF0000"/>
                </a:solidFill>
                <a:latin typeface="Times New Roman" panose="02020603050405020304" pitchFamily="18" charset="0"/>
                <a:cs typeface="Times New Roman" panose="02020603050405020304" pitchFamily="18" charset="0"/>
              </a:rPr>
              <a:t>Một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số</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phương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thức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chăn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nuôi</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phố</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biến</a:t>
            </a:r>
            <a:r>
              <a:rPr lang="en-US" sz="2400" b="1" dirty="0">
                <a:solidFill>
                  <a:srgbClr val="FF0000"/>
                </a:solidFill>
                <a:latin typeface="Times New Roman" panose="02020603050405020304" pitchFamily="18" charset="0"/>
                <a:cs typeface="Times New Roman" panose="02020603050405020304" pitchFamily="18" charset="0"/>
              </a:rPr>
              <a:t> ở </a:t>
            </a:r>
            <a:r>
              <a:rPr lang="en-US" sz="2400" b="1" dirty="0" err="1">
                <a:solidFill>
                  <a:srgbClr val="FF0000"/>
                </a:solidFill>
                <a:latin typeface="Times New Roman" panose="02020603050405020304" pitchFamily="18" charset="0"/>
                <a:cs typeface="Times New Roman" panose="02020603050405020304" pitchFamily="18" charset="0"/>
              </a:rPr>
              <a:t>Việt</a:t>
            </a:r>
            <a:r>
              <a:rPr lang="en-US" sz="2400" b="1" dirty="0">
                <a:solidFill>
                  <a:srgbClr val="FF0000"/>
                </a:solidFill>
                <a:latin typeface="Times New Roman" panose="02020603050405020304" pitchFamily="18" charset="0"/>
                <a:cs typeface="Times New Roman" panose="02020603050405020304" pitchFamily="18" charset="0"/>
              </a:rPr>
              <a:t> Nam</a:t>
            </a:r>
          </a:p>
          <a:p>
            <a:pPr marL="457200" indent="-457200">
              <a:buAutoNum type="arabicPeriod"/>
            </a:pPr>
            <a:r>
              <a:rPr lang="en-US" sz="2400" b="1" dirty="0" err="1">
                <a:solidFill>
                  <a:srgbClr val="FF0000"/>
                </a:solidFill>
                <a:latin typeface="Times New Roman" panose="02020603050405020304" pitchFamily="18" charset="0"/>
                <a:cs typeface="Times New Roman" panose="02020603050405020304" pitchFamily="18" charset="0"/>
              </a:rPr>
              <a:t>Chăn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nuôi</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nông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hộ</a:t>
            </a:r>
            <a:endParaRPr lang="vi-VN" sz="2400" b="1" dirty="0">
              <a:solidFill>
                <a:srgbClr val="FF0000"/>
              </a:solidFill>
              <a:latin typeface="Times New Roman" panose="02020603050405020304" pitchFamily="18" charset="0"/>
              <a:cs typeface="Times New Roman" panose="02020603050405020304" pitchFamily="18" charset="0"/>
            </a:endParaRPr>
          </a:p>
          <a:p>
            <a:pPr marL="342900" indent="-342900">
              <a:buFontTx/>
              <a:buChar char="-"/>
            </a:pPr>
            <a:r>
              <a:rPr lang="vi-VN" sz="2400" b="1" dirty="0">
                <a:latin typeface="Times New Roman" panose="02020603050405020304" pitchFamily="18" charset="0"/>
                <a:cs typeface="Times New Roman" panose="02020603050405020304" pitchFamily="18" charset="0"/>
              </a:rPr>
              <a:t>Đặc điểm</a:t>
            </a:r>
            <a:r>
              <a:rPr lang="vi-VN" sz="2400" dirty="0">
                <a:latin typeface="Times New Roman" panose="02020603050405020304" pitchFamily="18" charset="0"/>
                <a:cs typeface="Times New Roman" panose="02020603050405020304" pitchFamily="18" charset="0"/>
              </a:rPr>
              <a:t>: Khá phổ biến, chăn nuôi tại hộ gia đình, số lượng vật nuôi ít.</a:t>
            </a:r>
          </a:p>
          <a:p>
            <a:pPr marL="342900" indent="-342900">
              <a:buFontTx/>
              <a:buChar char="-"/>
            </a:pPr>
            <a:r>
              <a:rPr lang="vi-VN" sz="2400" b="1" dirty="0">
                <a:latin typeface="Times New Roman" panose="02020603050405020304" pitchFamily="18" charset="0"/>
                <a:cs typeface="Times New Roman" panose="02020603050405020304" pitchFamily="18" charset="0"/>
              </a:rPr>
              <a:t>Ưu điểm</a:t>
            </a:r>
            <a:r>
              <a:rPr lang="vi-VN" sz="2400" dirty="0">
                <a:latin typeface="Times New Roman" panose="02020603050405020304" pitchFamily="18" charset="0"/>
                <a:cs typeface="Times New Roman" panose="02020603050405020304" pitchFamily="18" charset="0"/>
              </a:rPr>
              <a:t>: Chi phí đầu tư thấp</a:t>
            </a:r>
          </a:p>
          <a:p>
            <a:pPr marL="342900" indent="-342900">
              <a:buFontTx/>
              <a:buChar char="-"/>
            </a:pPr>
            <a:r>
              <a:rPr lang="vi-VN" sz="2400" b="1" dirty="0">
                <a:latin typeface="Times New Roman" panose="02020603050405020304" pitchFamily="18" charset="0"/>
                <a:cs typeface="Times New Roman" panose="02020603050405020304" pitchFamily="18" charset="0"/>
              </a:rPr>
              <a:t>Nhược điểm</a:t>
            </a:r>
            <a:r>
              <a:rPr lang="vi-VN" sz="2400" dirty="0">
                <a:latin typeface="Times New Roman" panose="02020603050405020304" pitchFamily="18" charset="0"/>
                <a:cs typeface="Times New Roman" panose="02020603050405020304" pitchFamily="18" charset="0"/>
              </a:rPr>
              <a:t>: Năng suất không cao, biện pháp xử lý chất thải chưa tốt nên nguy cơ bệnh dịch cao, ảnh hưởng đến sức khỏe vật nuôi, con người và môi trường.</a:t>
            </a:r>
            <a:endParaRPr lang="en-US" sz="2400" dirty="0">
              <a:latin typeface="Times New Roman" panose="02020603050405020304" pitchFamily="18" charset="0"/>
              <a:cs typeface="Times New Roman" panose="02020603050405020304" pitchFamily="18" charset="0"/>
            </a:endParaRPr>
          </a:p>
          <a:p>
            <a:r>
              <a:rPr lang="en-US" sz="2400" b="1" dirty="0">
                <a:solidFill>
                  <a:srgbClr val="FF0000"/>
                </a:solidFill>
                <a:latin typeface="Times New Roman" panose="02020603050405020304" pitchFamily="18" charset="0"/>
                <a:cs typeface="Times New Roman" panose="02020603050405020304" pitchFamily="18" charset="0"/>
              </a:rPr>
              <a:t>2. </a:t>
            </a:r>
            <a:r>
              <a:rPr lang="en-US" sz="2400" b="1" dirty="0" err="1">
                <a:solidFill>
                  <a:srgbClr val="FF0000"/>
                </a:solidFill>
                <a:latin typeface="Times New Roman" panose="02020603050405020304" pitchFamily="18" charset="0"/>
                <a:cs typeface="Times New Roman" panose="02020603050405020304" pitchFamily="18" charset="0"/>
              </a:rPr>
              <a:t>Chăn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nuôi</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trang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trại</a:t>
            </a:r>
            <a:endParaRPr lang="vi-VN" sz="2400" b="1" dirty="0">
              <a:solidFill>
                <a:srgbClr val="FF0000"/>
              </a:solidFill>
              <a:latin typeface="Times New Roman" panose="02020603050405020304" pitchFamily="18" charset="0"/>
              <a:cs typeface="Times New Roman" panose="02020603050405020304" pitchFamily="18" charset="0"/>
            </a:endParaRPr>
          </a:p>
          <a:p>
            <a:pPr marL="342900" indent="-342900">
              <a:buFontTx/>
              <a:buChar char="-"/>
            </a:pPr>
            <a:r>
              <a:rPr lang="vi-VN" sz="2400" b="1" dirty="0">
                <a:latin typeface="Times New Roman" panose="02020603050405020304" pitchFamily="18" charset="0"/>
                <a:cs typeface="Times New Roman" panose="02020603050405020304" pitchFamily="18" charset="0"/>
              </a:rPr>
              <a:t>Đặc điểm</a:t>
            </a:r>
            <a:r>
              <a:rPr lang="vi-VN" sz="2400" dirty="0">
                <a:latin typeface="Times New Roman" panose="02020603050405020304" pitchFamily="18" charset="0"/>
                <a:cs typeface="Times New Roman" panose="02020603050405020304" pitchFamily="18" charset="0"/>
              </a:rPr>
              <a:t>: Chăn nuôi tập trung tại khu riêng biệt, xa khu vực dân cư, số lượng vật nuôi lớn.</a:t>
            </a:r>
          </a:p>
          <a:p>
            <a:pPr marL="342900" indent="-342900">
              <a:buFontTx/>
              <a:buChar char="-"/>
            </a:pPr>
            <a:r>
              <a:rPr lang="vi-VN" sz="2400" b="1" dirty="0">
                <a:latin typeface="Times New Roman" panose="02020603050405020304" pitchFamily="18" charset="0"/>
                <a:cs typeface="Times New Roman" panose="02020603050405020304" pitchFamily="18" charset="0"/>
              </a:rPr>
              <a:t>Ưu điểm</a:t>
            </a:r>
            <a:r>
              <a:rPr lang="vi-VN" sz="2400" dirty="0">
                <a:latin typeface="Times New Roman" panose="02020603050405020304" pitchFamily="18" charset="0"/>
                <a:cs typeface="Times New Roman" panose="02020603050405020304" pitchFamily="18" charset="0"/>
              </a:rPr>
              <a:t>: có năng suất lớn, vật nuôi ít bị dịch bênh, có biện pháp xử lý chất thải tốt nên ít ảnh hưởng tới môi trường và sức khỏe con người.</a:t>
            </a:r>
          </a:p>
          <a:p>
            <a:pPr marL="342900" indent="-342900">
              <a:buFontTx/>
              <a:buChar char="-"/>
            </a:pPr>
            <a:r>
              <a:rPr lang="vi-VN" sz="2400" b="1" dirty="0">
                <a:latin typeface="Times New Roman" panose="02020603050405020304" pitchFamily="18" charset="0"/>
                <a:cs typeface="Times New Roman" panose="02020603050405020304" pitchFamily="18" charset="0"/>
              </a:rPr>
              <a:t>Nhược điểm</a:t>
            </a:r>
            <a:r>
              <a:rPr lang="vi-VN" sz="2400" dirty="0">
                <a:latin typeface="Times New Roman" panose="02020603050405020304" pitchFamily="18" charset="0"/>
                <a:cs typeface="Times New Roman" panose="02020603050405020304" pitchFamily="18" charset="0"/>
              </a:rPr>
              <a:t>: Cần chi phí đầu tư lớn về chuồng trại, thức ăn, vệ sinh phòng bệnh,...</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260648"/>
            <a:ext cx="7416824" cy="46166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IV. Một số ngành nghề phổ biến trong chăn nuôi</a:t>
            </a:r>
            <a:endParaRPr lang="en-US" sz="2400">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788232" y="1268760"/>
            <a:ext cx="7816215" cy="830997"/>
          </a:xfrm>
          <a:prstGeom prst="rect">
            <a:avLst/>
          </a:prstGeom>
        </p:spPr>
        <p:txBody>
          <a:bodyPr wrap="square">
            <a:spAutoFit/>
          </a:bodyPr>
          <a:lstStyle/>
          <a:p>
            <a:r>
              <a:rPr lang="en-US" sz="2400">
                <a:solidFill>
                  <a:srgbClr val="00B050"/>
                </a:solidFill>
                <a:latin typeface="Times New Roman" panose="02020603050405020304" pitchFamily="18" charset="0"/>
                <a:cs typeface="Times New Roman" panose="02020603050405020304" pitchFamily="18" charset="0"/>
              </a:rPr>
              <a:t>Đọc mục 1, mục 2/sgk và cho biết tương lai nghề đó. em thích hay càm thấy phù họp với nghề nào hơn. Tại sao?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188640"/>
            <a:ext cx="8568952" cy="452431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IV. Một số ngành nghề phổ biến trong chăn nuôi</a:t>
            </a:r>
          </a:p>
          <a:p>
            <a:r>
              <a:rPr lang="en-US" sz="2400" b="1">
                <a:solidFill>
                  <a:srgbClr val="FF0000"/>
                </a:solidFill>
                <a:latin typeface="Times New Roman" panose="02020603050405020304" pitchFamily="18" charset="0"/>
                <a:cs typeface="Times New Roman" panose="02020603050405020304" pitchFamily="18" charset="0"/>
              </a:rPr>
              <a:t>1. Bác sĩ thú y</a:t>
            </a:r>
          </a:p>
          <a:p>
            <a:r>
              <a:rPr lang="en-US" sz="2400">
                <a:latin typeface="Times New Roman" panose="02020603050405020304" pitchFamily="18" charset="0"/>
                <a:cs typeface="Times New Roman" panose="02020603050405020304" pitchFamily="18" charset="0"/>
              </a:rPr>
              <a:t>Bảc Sĩ thú y lả nhũ ng người làm nhiệm vụ phòng bệnh, khảm và chữa bệnh cho vật nuôi, từ đó góp phần bào vệ sức khoẻ cộng đồng; đồng thời nghiên cứu, thừ nghiệm các loại thuốc, vaccine cho vật nuôi. Phẩm chẩt cẩn có cùa bác sĩ thú y là yêu động vật, cần thận, tì mỉ, khéo tay.</a:t>
            </a:r>
          </a:p>
          <a:p>
            <a:r>
              <a:rPr lang="en-US" sz="2400" b="1">
                <a:solidFill>
                  <a:srgbClr val="FF0000"/>
                </a:solidFill>
                <a:latin typeface="Times New Roman" panose="02020603050405020304" pitchFamily="18" charset="0"/>
                <a:cs typeface="Times New Roman" panose="02020603050405020304" pitchFamily="18" charset="0"/>
              </a:rPr>
              <a:t>2. Kĩ sư chăn nuôi</a:t>
            </a:r>
          </a:p>
          <a:p>
            <a:r>
              <a:rPr lang="en-US" sz="2400">
                <a:latin typeface="Times New Roman" panose="02020603050405020304" pitchFamily="18" charset="0"/>
                <a:cs typeface="Times New Roman" panose="02020603050405020304" pitchFamily="18" charset="0"/>
              </a:rPr>
              <a:t>Kĩ sư chan nuôi lã những người lãm nhiệm vụ chọn và nhản giống vật nuôi; chề biến thức ăn, chăm sóc, phòng bệnh cho vật nuôi  </a:t>
            </a:r>
          </a:p>
          <a:p>
            <a:r>
              <a:rPr lang="en-US" sz="2400">
                <a:latin typeface="Times New Roman" panose="02020603050405020304" pitchFamily="18" charset="0"/>
                <a:cs typeface="Times New Roman" panose="02020603050405020304" pitchFamily="18" charset="0"/>
              </a:rPr>
              <a:t>Phầm chất cẩn có của kĩ sư chân nuôi lã yêu động vật, thích nghiên cứu khoa học, thích châm sóc vật nuôi.</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1558</Words>
  <Application>Microsoft Office PowerPoint</Application>
  <PresentationFormat>On-screen Show (4:3)</PresentationFormat>
  <Paragraphs>96</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 LUA</dc:creator>
  <cp:lastModifiedBy>Nguyễn Ngọc Thúy</cp:lastModifiedBy>
  <cp:revision>23</cp:revision>
  <dcterms:created xsi:type="dcterms:W3CDTF">2022-07-01T08:39:00Z</dcterms:created>
  <dcterms:modified xsi:type="dcterms:W3CDTF">2023-01-08T20:15:17Z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745FF6B728DC4ACE85940B9C28041184</vt:lpwstr>
  </property>
  <property fmtid="{D5CDD505-2E9C-101B-9397-08002B2CF9AE}" pid="3" name="KSOProductBuildVer">
    <vt:lpwstr>1033-11.2.0.11191</vt:lpwstr>
  </property>
</Properties>
</file>