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</p:sldMasterIdLst>
  <p:notesMasterIdLst>
    <p:notesMasterId r:id="rId20"/>
  </p:notesMasterIdLst>
  <p:sldIdLst>
    <p:sldId id="296" r:id="rId5"/>
    <p:sldId id="297" r:id="rId6"/>
    <p:sldId id="298" r:id="rId7"/>
    <p:sldId id="264" r:id="rId8"/>
    <p:sldId id="265" r:id="rId9"/>
    <p:sldId id="268" r:id="rId10"/>
    <p:sldId id="269" r:id="rId11"/>
    <p:sldId id="285" r:id="rId12"/>
    <p:sldId id="287" r:id="rId13"/>
    <p:sldId id="289" r:id="rId14"/>
    <p:sldId id="293" r:id="rId15"/>
    <p:sldId id="290" r:id="rId16"/>
    <p:sldId id="294" r:id="rId17"/>
    <p:sldId id="295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15142A"/>
    <a:srgbClr val="FAED3B"/>
    <a:srgbClr val="70AD47"/>
    <a:srgbClr val="A7FDFF"/>
    <a:srgbClr val="3CDFE6"/>
    <a:srgbClr val="0C0D0E"/>
    <a:srgbClr val="1F4E79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5013" autoAdjust="0"/>
  </p:normalViewPr>
  <p:slideViewPr>
    <p:cSldViewPr snapToGrid="0">
      <p:cViewPr varScale="1">
        <p:scale>
          <a:sx n="78" d="100"/>
          <a:sy n="78" d="100"/>
        </p:scale>
        <p:origin x="137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82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36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012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74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486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86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3782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801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065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037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79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47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7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90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620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06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053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2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6" name="Picture 35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8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sv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2.sv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svg"/><Relationship Id="rId7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2.svg"/><Relationship Id="rId4" Type="http://schemas.openxmlformats.org/officeDocument/2006/relationships/image" Target="../media/image19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svg"/><Relationship Id="rId7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2.svg"/><Relationship Id="rId4" Type="http://schemas.openxmlformats.org/officeDocument/2006/relationships/image" Target="../media/image19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0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5081" y="1398492"/>
            <a:ext cx="10125637" cy="415498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4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2. TAM GIÁC ĐỀU. HÌNH VUÔNG.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 GIÁC ĐỀU</a:t>
            </a:r>
          </a:p>
          <a:p>
            <a:pPr algn="ctr"/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47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5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199" y="1103594"/>
            <a:ext cx="3394493" cy="328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90500" y="99749"/>
            <a:ext cx="10584180" cy="616404"/>
            <a:chOff x="190500" y="99749"/>
            <a:chExt cx="10584180" cy="616404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99749"/>
              <a:ext cx="1150620" cy="616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3A062DA-93BF-4842-B601-4404401BCCE3}"/>
                </a:ext>
              </a:extLst>
            </p:cNvPr>
            <p:cNvSpPr txBox="1"/>
            <p:nvPr/>
          </p:nvSpPr>
          <p:spPr>
            <a:xfrm>
              <a:off x="1244041" y="160709"/>
              <a:ext cx="953063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Quan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sát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lục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giác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đều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ABCDEG ở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8,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yêu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cầu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0500" y="857222"/>
            <a:ext cx="810005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a.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Dựa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OAB, OBC, OCD, ODE, OEG, OGA,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AB, BC, CD, DE, EG, GA.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0499" y="2213582"/>
            <a:ext cx="810005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b.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mảnh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ABCDG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chéo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AD, BE, CG. Cho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0500" y="3585274"/>
            <a:ext cx="88620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c.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Dựa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OAB, OBC, OCD, ODE, OEG, OGA,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chéo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AD, BE, CG.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0500" y="4955029"/>
            <a:ext cx="109347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c.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Dựa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OAB, OBC, OCD, ODE, OEG, OGA,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A, B, C, D, E, 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0" y="6035404"/>
            <a:ext cx="38560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Chia </a:t>
            </a:r>
            <a:r>
              <a:rPr 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lớp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thành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4 </a:t>
            </a:r>
            <a:r>
              <a:rPr 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. </a:t>
            </a:r>
            <a:r>
              <a:rPr 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Mỗi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làm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1 </a:t>
            </a:r>
            <a:r>
              <a:rPr 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hoạt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(3 </a:t>
            </a:r>
            <a:r>
              <a:rPr 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phút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)</a:t>
            </a:r>
            <a:endParaRPr lang="en-US" sz="2000" i="1" dirty="0">
              <a:solidFill>
                <a:srgbClr val="7030A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02:59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02:58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02:57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02:56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02:55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02:54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02:53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02:48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02:47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02:46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02:45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02:44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02:43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02:42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02:41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02:40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02:39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02:38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02:37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02:36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02:35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02:34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02:33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02:32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02:31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02:30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02:29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02:28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02:27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02:26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02:25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02:24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02:23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02:22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02:21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02:19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02:18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02:17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02:16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02:15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02:14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02:13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02:12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02:11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02:10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02:09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02:08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02:07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02:06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02:05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02:04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02:03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02:02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02:01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00:01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9907249" y="180688"/>
            <a:ext cx="1217951" cy="568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410964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8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1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2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3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4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90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20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30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80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10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20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30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40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60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70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80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90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00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10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20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30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40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50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60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70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90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10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20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30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40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60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70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880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890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00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10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30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40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50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60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70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80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990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260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270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280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590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00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10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5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693" y="1742666"/>
            <a:ext cx="3431480" cy="331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7660" y="141711"/>
            <a:ext cx="2049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49880" y="172488"/>
            <a:ext cx="10445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ABCDEG ở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8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8120" y="1164554"/>
            <a:ext cx="9509760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 = BC = CD = DE = EG = GA.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2880" y="2213818"/>
            <a:ext cx="7196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Ba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chéo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O.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167640" y="3008240"/>
            <a:ext cx="8192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Ba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chéo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AD = BE = CG.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137160" y="3727936"/>
            <a:ext cx="7987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A, B, C, D, E, G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138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459906" y="749734"/>
            <a:ext cx="87572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tìm các hình trong thực t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ế</a:t>
            </a:r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gần gũi xung quanh có dạng hình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26461" y="45656"/>
            <a:ext cx="2379687" cy="2362264"/>
            <a:chOff x="7873351" y="3344218"/>
            <a:chExt cx="2846231" cy="2532753"/>
          </a:xfrm>
        </p:grpSpPr>
        <p:pic>
          <p:nvPicPr>
            <p:cNvPr id="19" name="Graphic 27" descr="Clipboard">
              <a:extLst>
                <a:ext uri="{FF2B5EF4-FFF2-40B4-BE49-F238E27FC236}">
                  <a16:creationId xmlns:a16="http://schemas.microsoft.com/office/drawing/2014/main" id="{69A6127C-44C4-4935-8488-02212BF0E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631394">
              <a:off x="7873351" y="3344218"/>
              <a:ext cx="2532753" cy="2532753"/>
            </a:xfrm>
            <a:prstGeom prst="rect">
              <a:avLst/>
            </a:prstGeom>
          </p:spPr>
        </p:pic>
        <p:pic>
          <p:nvPicPr>
            <p:cNvPr id="20" name="Graphic 31" descr="Pencil">
              <a:extLst>
                <a:ext uri="{FF2B5EF4-FFF2-40B4-BE49-F238E27FC236}">
                  <a16:creationId xmlns:a16="http://schemas.microsoft.com/office/drawing/2014/main" id="{F21940DF-3AEF-4263-BDC6-04DEDCE8D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31180" y="3939943"/>
              <a:ext cx="1488402" cy="1488402"/>
            </a:xfrm>
            <a:prstGeom prst="rect">
              <a:avLst/>
            </a:prstGeom>
          </p:spPr>
        </p:pic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713" y="1703841"/>
            <a:ext cx="2411021" cy="241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504" y="2019141"/>
            <a:ext cx="2223733" cy="195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00" y="4256208"/>
            <a:ext cx="1894645" cy="221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504" y="4300708"/>
            <a:ext cx="2450437" cy="222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798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6065520" y="991071"/>
            <a:ext cx="3779520" cy="3024870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5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26461" y="45656"/>
            <a:ext cx="2379687" cy="2362264"/>
            <a:chOff x="7873351" y="3344218"/>
            <a:chExt cx="2846231" cy="2532753"/>
          </a:xfrm>
        </p:grpSpPr>
        <p:pic>
          <p:nvPicPr>
            <p:cNvPr id="8" name="Graphic 27" descr="Clipboard">
              <a:extLst>
                <a:ext uri="{FF2B5EF4-FFF2-40B4-BE49-F238E27FC236}">
                  <a16:creationId xmlns:a16="http://schemas.microsoft.com/office/drawing/2014/main" id="{69A6127C-44C4-4935-8488-02212BF0E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631394">
              <a:off x="7873351" y="3344218"/>
              <a:ext cx="2532753" cy="2532753"/>
            </a:xfrm>
            <a:prstGeom prst="rect">
              <a:avLst/>
            </a:prstGeom>
          </p:spPr>
        </p:pic>
        <p:pic>
          <p:nvPicPr>
            <p:cNvPr id="9" name="Graphic 31" descr="Pencil">
              <a:extLst>
                <a:ext uri="{FF2B5EF4-FFF2-40B4-BE49-F238E27FC236}">
                  <a16:creationId xmlns:a16="http://schemas.microsoft.com/office/drawing/2014/main" id="{F21940DF-3AEF-4263-BDC6-04DEDCE8D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31180" y="3939943"/>
              <a:ext cx="1488402" cy="1488402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2353225" y="467851"/>
            <a:ext cx="9802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985" y="1069340"/>
            <a:ext cx="2479320" cy="255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940" y="1051547"/>
            <a:ext cx="2461260" cy="29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981" y="3784375"/>
            <a:ext cx="2887328" cy="295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760" y="4015941"/>
            <a:ext cx="2293620" cy="272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15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5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26461" y="45656"/>
            <a:ext cx="2379687" cy="2362264"/>
            <a:chOff x="7873351" y="3344218"/>
            <a:chExt cx="2846231" cy="2532753"/>
          </a:xfrm>
        </p:grpSpPr>
        <p:pic>
          <p:nvPicPr>
            <p:cNvPr id="8" name="Graphic 27" descr="Clipboard">
              <a:extLst>
                <a:ext uri="{FF2B5EF4-FFF2-40B4-BE49-F238E27FC236}">
                  <a16:creationId xmlns:a16="http://schemas.microsoft.com/office/drawing/2014/main" id="{69A6127C-44C4-4935-8488-02212BF0E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631394">
              <a:off x="7873351" y="3344218"/>
              <a:ext cx="2532753" cy="2532753"/>
            </a:xfrm>
            <a:prstGeom prst="rect">
              <a:avLst/>
            </a:prstGeom>
          </p:spPr>
        </p:pic>
        <p:pic>
          <p:nvPicPr>
            <p:cNvPr id="9" name="Graphic 31" descr="Pencil">
              <a:extLst>
                <a:ext uri="{FF2B5EF4-FFF2-40B4-BE49-F238E27FC236}">
                  <a16:creationId xmlns:a16="http://schemas.microsoft.com/office/drawing/2014/main" id="{F21940DF-3AEF-4263-BDC6-04DEDCE8D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31180" y="3939943"/>
              <a:ext cx="1488402" cy="1488402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2353225" y="467851"/>
            <a:ext cx="91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3b (SGK/tr97):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mảnh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(a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h)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117" y="1532293"/>
            <a:ext cx="4117822" cy="23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805" y="1555754"/>
            <a:ext cx="4390388" cy="234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95" y="4095432"/>
            <a:ext cx="5581251" cy="232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803" y="3901439"/>
            <a:ext cx="2784475" cy="267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57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72440" y="1471690"/>
            <a:ext cx="112471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thuộc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	+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	+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3a, 4 (SGK/tr9).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hoc.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047" y="324942"/>
            <a:ext cx="380551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4836" y="1116688"/>
            <a:ext cx="4760258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– 5</a:t>
            </a:r>
          </a:p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7342093" y="2138177"/>
            <a:ext cx="4988859" cy="2595188"/>
          </a:xfrm>
          <a:prstGeom prst="wedgeEllipse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vụ: trả lời hoạt động 4/ SGK/94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Digit 18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586552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918" y="2585543"/>
            <a:ext cx="3967835" cy="392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296" y="842812"/>
            <a:ext cx="3823174" cy="39549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82588" y="712694"/>
            <a:ext cx="3106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33117" y="1559420"/>
            <a:ext cx="6595178" cy="384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836" y="3064847"/>
            <a:ext cx="6595178" cy="384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14448" y="167307"/>
            <a:ext cx="6595178" cy="384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V="1">
            <a:off x="8616119" y="3069259"/>
            <a:ext cx="0" cy="233172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631836" y="5385612"/>
            <a:ext cx="230692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938757" y="3069387"/>
            <a:ext cx="0" cy="233172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596911" y="3059133"/>
            <a:ext cx="2359152" cy="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080780" y="5400853"/>
            <a:ext cx="51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112982" y="5367782"/>
            <a:ext cx="51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017732" y="2535913"/>
            <a:ext cx="51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80780" y="2535913"/>
            <a:ext cx="51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314952" y="5442054"/>
            <a:ext cx="113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7cm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>
            <a:off x="40602" y="39146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89560" y="708071"/>
            <a:ext cx="3794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II. HÌNH VUÔNG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9560" y="1231291"/>
            <a:ext cx="557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274521" y="1916092"/>
            <a:ext cx="10445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ê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ABCD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7 cm.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1870372"/>
            <a:ext cx="984961" cy="56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69934" y="2651025"/>
            <a:ext cx="68404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ê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 = 7cm.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39454" y="3631882"/>
            <a:ext cx="71605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ê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ê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AB,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kia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ê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AD = 7cm.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69934" y="5004613"/>
            <a:ext cx="74500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Xoay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ê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BC = 7cm.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69934" y="6117074"/>
            <a:ext cx="74500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CD.</a:t>
            </a: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7" grpId="0"/>
      <p:bldP spid="28" grpId="0"/>
      <p:bldP spid="32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6306" y="-15177"/>
            <a:ext cx="6595178" cy="384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644" y="3206213"/>
            <a:ext cx="6595178" cy="384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706975" y="1376936"/>
            <a:ext cx="6595178" cy="384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69" y="99749"/>
            <a:ext cx="841113" cy="77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274521" y="352941"/>
            <a:ext cx="10445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ê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EGHI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6 cm.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937977" y="3209925"/>
            <a:ext cx="0" cy="2005395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20352" y="5207891"/>
            <a:ext cx="202996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927205" y="3205296"/>
            <a:ext cx="1858" cy="2006977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20352" y="3205296"/>
            <a:ext cx="2029968" cy="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02638" y="5218369"/>
            <a:ext cx="51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84320" y="5203128"/>
            <a:ext cx="51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84320" y="2686705"/>
            <a:ext cx="51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57908" y="2692518"/>
            <a:ext cx="51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36810" y="5259570"/>
            <a:ext cx="113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6cm</a:t>
            </a: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9560" y="203267"/>
            <a:ext cx="6051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Chu vi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diện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118624" y="730785"/>
            <a:ext cx="101132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vi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diện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Tiểu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9" y="730785"/>
            <a:ext cx="1071562" cy="107156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322" y="1684892"/>
            <a:ext cx="4451739" cy="383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09024" y="2087145"/>
            <a:ext cx="6553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Cho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89560" y="2887384"/>
            <a:ext cx="6553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Chu vi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 = 4a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89560" y="3724780"/>
            <a:ext cx="69037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Diện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 = 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a.a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a</a:t>
            </a:r>
            <a:r>
              <a:rPr lang="en-US" sz="2800" i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162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8120" y="253731"/>
            <a:ext cx="70866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(SGK/tr97)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mảnh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25m.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mảnh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vường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lối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rộng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2m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10,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diện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rào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xung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quanh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cửa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rộng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2m.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rào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198611"/>
            <a:ext cx="4110773" cy="448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86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4">
            <a:extLst>
              <a:ext uri="{FF2B5EF4-FFF2-40B4-BE49-F238E27FC236}">
                <a16:creationId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1918" y="101770"/>
            <a:ext cx="3419526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(SGK/tr97)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9" y="528051"/>
            <a:ext cx="4110773" cy="448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6703" y="760605"/>
            <a:ext cx="70894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a) 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rau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41540"/>
              </p:ext>
            </p:extLst>
          </p:nvPr>
        </p:nvGraphicFramePr>
        <p:xfrm>
          <a:off x="2011681" y="1876882"/>
          <a:ext cx="3306533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4" imgW="1371600" imgH="266400" progId="Equation.DSMT4">
                  <p:embed/>
                </p:oleObj>
              </mc:Choice>
              <mc:Fallback>
                <p:oleObj name="Equation" r:id="rId4" imgW="13716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1681" y="1876882"/>
                        <a:ext cx="3306533" cy="64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301918" y="2539961"/>
            <a:ext cx="70894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Diện tích phần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trồng rau là: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794350"/>
              </p:ext>
            </p:extLst>
          </p:nvPr>
        </p:nvGraphicFramePr>
        <p:xfrm>
          <a:off x="1882644" y="3028613"/>
          <a:ext cx="3677599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6" imgW="1485720" imgH="317160" progId="Equation.DSMT4">
                  <p:embed/>
                </p:oleObj>
              </mc:Choice>
              <mc:Fallback>
                <p:oleObj name="Equation" r:id="rId6" imgW="148572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82644" y="3028613"/>
                        <a:ext cx="3677599" cy="785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301918" y="3570042"/>
            <a:ext cx="70894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Chu vi phần vườn trồng rau là: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431456"/>
              </p:ext>
            </p:extLst>
          </p:nvPr>
        </p:nvGraphicFramePr>
        <p:xfrm>
          <a:off x="2011681" y="4558511"/>
          <a:ext cx="2970315" cy="636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8" imgW="1244520" imgH="266400" progId="Equation.DSMT4">
                  <p:embed/>
                </p:oleObj>
              </mc:Choice>
              <mc:Fallback>
                <p:oleObj name="Equation" r:id="rId8" imgW="12445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11681" y="4558511"/>
                        <a:ext cx="2970315" cy="636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301917" y="5109282"/>
            <a:ext cx="70894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Độ dài của hàng rào là: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903559"/>
              </p:ext>
            </p:extLst>
          </p:nvPr>
        </p:nvGraphicFramePr>
        <p:xfrm>
          <a:off x="1935868" y="5658206"/>
          <a:ext cx="3443852" cy="695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10" imgW="1320480" imgH="266400" progId="Equation.DSMT4">
                  <p:embed/>
                </p:oleObj>
              </mc:Choice>
              <mc:Fallback>
                <p:oleObj name="Equation" r:id="rId10" imgW="13204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35868" y="5658206"/>
                        <a:ext cx="3443852" cy="695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596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4">
            <a:extLst>
              <a:ext uri="{FF2B5EF4-FFF2-40B4-BE49-F238E27FC236}">
                <a16:creationId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" y="191882"/>
            <a:ext cx="3794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III. LỤC GIÁC ĐỀU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9080" y="692326"/>
            <a:ext cx="10515600" cy="954107"/>
            <a:chOff x="259080" y="692326"/>
            <a:chExt cx="10515600" cy="954107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" y="887724"/>
              <a:ext cx="970407" cy="539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3A062DA-93BF-4842-B601-4404401BCCE3}"/>
                </a:ext>
              </a:extLst>
            </p:cNvPr>
            <p:cNvSpPr txBox="1"/>
            <p:nvPr/>
          </p:nvSpPr>
          <p:spPr>
            <a:xfrm>
              <a:off x="1244041" y="692326"/>
              <a:ext cx="953063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a.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Dùng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6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miếng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bìa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tam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giác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đều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đã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chuẩn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bị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trước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ghép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thành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một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lục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giác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7).  </a:t>
              </a:r>
            </a:p>
          </p:txBody>
        </p:sp>
      </p:grpSp>
      <p:sp>
        <p:nvSpPr>
          <p:cNvPr id="3" name="Isosceles Triangle 2"/>
          <p:cNvSpPr/>
          <p:nvPr/>
        </p:nvSpPr>
        <p:spPr>
          <a:xfrm rot="10800000">
            <a:off x="2383919" y="2271991"/>
            <a:ext cx="1196340" cy="1031328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1779269" y="2271991"/>
            <a:ext cx="1196340" cy="1031328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rot="10800000">
            <a:off x="2982089" y="3295535"/>
            <a:ext cx="1196340" cy="1031328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2982089" y="2269904"/>
            <a:ext cx="1196340" cy="1031328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2383919" y="3321010"/>
            <a:ext cx="1196340" cy="1031328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rot="10800000">
            <a:off x="1785749" y="3303320"/>
            <a:ext cx="1196340" cy="1031328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 rot="10800000">
            <a:off x="10020300" y="3385257"/>
            <a:ext cx="1196340" cy="1031328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9435090" y="2264207"/>
            <a:ext cx="1196340" cy="1031328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 rot="10800000">
            <a:off x="6875548" y="2614519"/>
            <a:ext cx="1196340" cy="1031328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7149090" y="3645847"/>
            <a:ext cx="1196340" cy="1031328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8548890" y="3645847"/>
            <a:ext cx="1196340" cy="1031328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 rot="10800000">
            <a:off x="8345430" y="2098855"/>
            <a:ext cx="1196340" cy="1031328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2355979" y="2269904"/>
            <a:ext cx="1243584" cy="20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368549" y="4352338"/>
            <a:ext cx="1234440" cy="20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4" idx="2"/>
          </p:cNvCxnSpPr>
          <p:nvPr/>
        </p:nvCxnSpPr>
        <p:spPr>
          <a:xfrm flipV="1">
            <a:off x="1779269" y="2267817"/>
            <a:ext cx="598170" cy="10515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590418" y="3289184"/>
            <a:ext cx="594361" cy="10789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15" idx="2"/>
          </p:cNvCxnSpPr>
          <p:nvPr/>
        </p:nvCxnSpPr>
        <p:spPr>
          <a:xfrm>
            <a:off x="3584068" y="2274079"/>
            <a:ext cx="594361" cy="104241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8" idx="4"/>
          </p:cNvCxnSpPr>
          <p:nvPr/>
        </p:nvCxnSpPr>
        <p:spPr>
          <a:xfrm>
            <a:off x="1785749" y="3303319"/>
            <a:ext cx="598170" cy="106070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14459" y="5221250"/>
            <a:ext cx="109021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viền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xung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quanh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7 ta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693920" y="3321010"/>
            <a:ext cx="656850" cy="0"/>
          </a:xfrm>
          <a:prstGeom prst="straightConnector1">
            <a:avLst/>
          </a:prstGeom>
          <a:ln w="28575">
            <a:solidFill>
              <a:srgbClr val="ED7D3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5434590" y="2894920"/>
            <a:ext cx="3630180" cy="80122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đều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24099" y="4573100"/>
            <a:ext cx="1386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7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44041" y="3131629"/>
            <a:ext cx="4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964806" y="1837245"/>
            <a:ext cx="4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640052" y="1775101"/>
            <a:ext cx="4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249652" y="3033924"/>
            <a:ext cx="4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84068" y="4311490"/>
            <a:ext cx="4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983494" y="4354426"/>
            <a:ext cx="4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80126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62578 -0.0032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89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022E-16 L -0.62591 -0.1678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2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34245 -0.1900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22" y="-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31992 0.0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3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-0.50716 -0.0451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65" y="-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-0.53437 0.1682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19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44" grpId="0"/>
      <p:bldP spid="48" grpId="0" animBg="1"/>
      <p:bldP spid="49" grpId="0"/>
      <p:bldP spid="50" grpId="0"/>
      <p:bldP spid="52" grpId="0"/>
      <p:bldP spid="53" grpId="0"/>
      <p:bldP spid="54" grpId="0"/>
      <p:bldP spid="55" grpId="0"/>
      <p:bldP spid="56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16c05727-aa75-4e4a-9b5f-8a80a1165891"/>
    <ds:schemaRef ds:uri="http://purl.org/dc/terms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902</TotalTime>
  <Words>1021</Words>
  <Application>Microsoft Office PowerPoint</Application>
  <PresentationFormat>Widescreen</PresentationFormat>
  <Paragraphs>272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 3</vt:lpstr>
      <vt:lpstr>Wisp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Xuan Nu</cp:lastModifiedBy>
  <cp:revision>109</cp:revision>
  <dcterms:created xsi:type="dcterms:W3CDTF">2021-06-07T13:44:30Z</dcterms:created>
  <dcterms:modified xsi:type="dcterms:W3CDTF">2023-11-16T03:57:31Z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