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7"/>
  </p:notesMasterIdLst>
  <p:sldIdLst>
    <p:sldId id="334" r:id="rId2"/>
    <p:sldId id="361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38" r:id="rId12"/>
    <p:sldId id="262" r:id="rId13"/>
    <p:sldId id="281" r:id="rId14"/>
    <p:sldId id="363" r:id="rId15"/>
    <p:sldId id="258" r:id="rId16"/>
    <p:sldId id="362" r:id="rId17"/>
    <p:sldId id="364" r:id="rId18"/>
    <p:sldId id="366" r:id="rId19"/>
    <p:sldId id="365" r:id="rId20"/>
    <p:sldId id="367" r:id="rId21"/>
    <p:sldId id="368" r:id="rId22"/>
    <p:sldId id="369" r:id="rId23"/>
    <p:sldId id="371" r:id="rId24"/>
    <p:sldId id="370" r:id="rId25"/>
    <p:sldId id="345" r:id="rId26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28"/>
      <p:bold r:id="rId29"/>
    </p:embeddedFont>
    <p:embeddedFont>
      <p:font typeface="Fira Sans Extra Condensed" panose="020B0604020202020204" charset="0"/>
      <p:regular r:id="rId30"/>
      <p:bold r:id="rId31"/>
      <p:italic r:id="rId32"/>
      <p:boldItalic r:id="rId33"/>
    </p:embeddedFont>
    <p:embeddedFont>
      <p:font typeface="Hind" panose="020B0604020202020204" charset="0"/>
      <p:regular r:id="rId34"/>
      <p:bold r:id="rId35"/>
    </p:embeddedFont>
    <p:embeddedFont>
      <p:font typeface="Fredoka One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3B1AD"/>
    <a:srgbClr val="8CB9FA"/>
    <a:srgbClr val="D5F1F1"/>
    <a:srgbClr val="FC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3AB10BD-D609-4068-8081-EE78C023890E}">
  <a:tblStyle styleId="{23AB10BD-D609-4068-8081-EE78C02389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72"/>
    <p:restoredTop sz="94650"/>
  </p:normalViewPr>
  <p:slideViewPr>
    <p:cSldViewPr snapToGrid="0" snapToObjects="1">
      <p:cViewPr>
        <p:scale>
          <a:sx n="80" d="100"/>
          <a:sy n="80" d="100"/>
        </p:scale>
        <p:origin x="6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89087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3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717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7249D4-70F4-430E-8BC3-A752E45AE7D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8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4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dd7bc0a862_0_2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dd7bc0a862_0_2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74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838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849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955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249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/>
          <p:nvPr/>
        </p:nvSpPr>
        <p:spPr>
          <a:xfrm>
            <a:off x="-144810" y="413877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242276" y="4542992"/>
            <a:ext cx="818958" cy="7870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 rot="-5886372">
            <a:off x="208707" y="4515315"/>
            <a:ext cx="319128" cy="317872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898801" y="256969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99869" y="7075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122976" y="7183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8205498" y="169968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8742080" y="122013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-32785" y="3756190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/>
          <p:nvPr/>
        </p:nvSpPr>
        <p:spPr>
          <a:xfrm>
            <a:off x="8454928" y="3794298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>
            <a:off x="8262545" y="4283105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7829915" y="450249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8423194" y="4856650"/>
            <a:ext cx="432244" cy="383673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>
            <a:off x="8855414" y="784300"/>
            <a:ext cx="553979" cy="565042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ctrTitle"/>
          </p:nvPr>
        </p:nvSpPr>
        <p:spPr>
          <a:xfrm>
            <a:off x="714850" y="240675"/>
            <a:ext cx="77142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0" y="8022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0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20100" y="442500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5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0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827100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5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848725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028675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"/>
              <a:buNone/>
              <a:defRPr sz="48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 rot="5400000" flipH="1">
            <a:off x="2325535" y="-214583"/>
            <a:ext cx="4492839" cy="5572666"/>
            <a:chOff x="1282762" y="26746"/>
            <a:chExt cx="6692744" cy="5156534"/>
          </a:xfrm>
        </p:grpSpPr>
        <p:sp>
          <p:nvSpPr>
            <p:cNvPr id="378" name="Google Shape;378;p20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0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621850" y="11402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6603165" y="4120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1355916" y="1991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6771878" y="43940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0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1090755" y="36776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 rot="3660777">
            <a:off x="1625345" y="3973625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2890900" y="2431649"/>
            <a:ext cx="33621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1"/>
          </p:nvPr>
        </p:nvSpPr>
        <p:spPr>
          <a:xfrm>
            <a:off x="3490399" y="3144909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3_1_1_2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4"/>
          <p:cNvSpPr txBox="1">
            <a:spLocks noGrp="1"/>
          </p:cNvSpPr>
          <p:nvPr>
            <p:ph type="subTitle" idx="1"/>
          </p:nvPr>
        </p:nvSpPr>
        <p:spPr>
          <a:xfrm>
            <a:off x="5013700" y="2139450"/>
            <a:ext cx="31638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24"/>
          <p:cNvSpPr/>
          <p:nvPr/>
        </p:nvSpPr>
        <p:spPr>
          <a:xfrm>
            <a:off x="4327362" y="4935857"/>
            <a:ext cx="539214" cy="580424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4"/>
          <p:cNvSpPr/>
          <p:nvPr/>
        </p:nvSpPr>
        <p:spPr>
          <a:xfrm>
            <a:off x="3920340" y="3925671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4"/>
          <p:cNvSpPr/>
          <p:nvPr/>
        </p:nvSpPr>
        <p:spPr>
          <a:xfrm>
            <a:off x="3376948" y="3059968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4"/>
          <p:cNvSpPr/>
          <p:nvPr/>
        </p:nvSpPr>
        <p:spPr>
          <a:xfrm>
            <a:off x="4513619" y="4279825"/>
            <a:ext cx="432244" cy="383673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4"/>
          <p:cNvSpPr/>
          <p:nvPr/>
        </p:nvSpPr>
        <p:spPr>
          <a:xfrm>
            <a:off x="2865880" y="373506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4"/>
          <p:cNvSpPr/>
          <p:nvPr/>
        </p:nvSpPr>
        <p:spPr>
          <a:xfrm>
            <a:off x="3223096" y="4279825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4"/>
          <p:cNvSpPr/>
          <p:nvPr/>
        </p:nvSpPr>
        <p:spPr>
          <a:xfrm>
            <a:off x="591800" y="111487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4"/>
          <p:cNvSpPr/>
          <p:nvPr/>
        </p:nvSpPr>
        <p:spPr>
          <a:xfrm>
            <a:off x="177803" y="263940"/>
            <a:ext cx="802980" cy="716902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4"/>
          <p:cNvSpPr/>
          <p:nvPr/>
        </p:nvSpPr>
        <p:spPr>
          <a:xfrm>
            <a:off x="-131071" y="493735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4"/>
          <p:cNvSpPr/>
          <p:nvPr/>
        </p:nvSpPr>
        <p:spPr>
          <a:xfrm>
            <a:off x="844435" y="3315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4"/>
          <p:cNvSpPr/>
          <p:nvPr/>
        </p:nvSpPr>
        <p:spPr>
          <a:xfrm>
            <a:off x="1193728" y="510481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ctrTitle"/>
          </p:nvPr>
        </p:nvSpPr>
        <p:spPr>
          <a:xfrm>
            <a:off x="722400" y="350817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32"/>
          <p:cNvGrpSpPr/>
          <p:nvPr/>
        </p:nvGrpSpPr>
        <p:grpSpPr>
          <a:xfrm rot="10800000">
            <a:off x="1132023" y="265886"/>
            <a:ext cx="7058168" cy="5183347"/>
            <a:chOff x="1282762" y="26746"/>
            <a:chExt cx="6692744" cy="5156534"/>
          </a:xfrm>
        </p:grpSpPr>
        <p:sp>
          <p:nvSpPr>
            <p:cNvPr id="642" name="Google Shape;642;p3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32"/>
          <p:cNvSpPr/>
          <p:nvPr/>
        </p:nvSpPr>
        <p:spPr>
          <a:xfrm rot="10800000">
            <a:off x="12680" y="927531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2"/>
          <p:cNvSpPr/>
          <p:nvPr/>
        </p:nvSpPr>
        <p:spPr>
          <a:xfrm rot="10800000">
            <a:off x="7607693" y="4903867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2"/>
          <p:cNvSpPr/>
          <p:nvPr/>
        </p:nvSpPr>
        <p:spPr>
          <a:xfrm rot="10800000">
            <a:off x="7632140" y="422692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2"/>
          <p:cNvSpPr/>
          <p:nvPr/>
        </p:nvSpPr>
        <p:spPr>
          <a:xfrm rot="10800000">
            <a:off x="39405" y="4420939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2"/>
          <p:cNvSpPr/>
          <p:nvPr/>
        </p:nvSpPr>
        <p:spPr>
          <a:xfrm rot="10800000">
            <a:off x="7278975" y="-25699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"/>
          <p:cNvSpPr/>
          <p:nvPr/>
        </p:nvSpPr>
        <p:spPr>
          <a:xfrm rot="10800000">
            <a:off x="8321520" y="4404619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2"/>
          <p:cNvSpPr/>
          <p:nvPr/>
        </p:nvSpPr>
        <p:spPr>
          <a:xfrm rot="10800000">
            <a:off x="8604793" y="27210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2"/>
          <p:cNvSpPr/>
          <p:nvPr/>
        </p:nvSpPr>
        <p:spPr>
          <a:xfrm rot="10800000">
            <a:off x="-22676" y="683452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 rot="10800000">
            <a:off x="7810048" y="377383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 rot="10800000">
            <a:off x="635225" y="3488212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>
            <a:off x="606913" y="4063084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>
            <a:off x="8593925" y="3898035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>
            <a:off x="6411511" y="1577417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>
            <a:off x="999490" y="296775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>
            <a:off x="7393949" y="534433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>
            <a:off x="5538426" y="1705922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>
            <a:off x="8265411" y="1087988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>
            <a:off x="-66960" y="3955480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>
            <a:off x="358818" y="92323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>
            <a:off x="8230989" y="1093329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>
            <a:off x="7608774" y="4550188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9155340">
            <a:off x="281403" y="110451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3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3"/>
          <p:cNvSpPr/>
          <p:nvPr/>
        </p:nvSpPr>
        <p:spPr>
          <a:xfrm>
            <a:off x="8111950" y="1724290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3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3"/>
          <p:cNvSpPr/>
          <p:nvPr/>
        </p:nvSpPr>
        <p:spPr>
          <a:xfrm>
            <a:off x="6199315" y="4608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3"/>
          <p:cNvSpPr/>
          <p:nvPr/>
        </p:nvSpPr>
        <p:spPr>
          <a:xfrm>
            <a:off x="93391" y="16120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3"/>
          <p:cNvSpPr/>
          <p:nvPr/>
        </p:nvSpPr>
        <p:spPr>
          <a:xfrm>
            <a:off x="8261978" y="2049667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3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3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3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3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3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3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3"/>
          <p:cNvSpPr/>
          <p:nvPr/>
        </p:nvSpPr>
        <p:spPr>
          <a:xfrm>
            <a:off x="1489280" y="4281851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3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3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3"/>
          <p:cNvSpPr/>
          <p:nvPr/>
        </p:nvSpPr>
        <p:spPr>
          <a:xfrm rot="3660777">
            <a:off x="-13180" y="3060338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2023/4/2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46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A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59" r:id="rId3"/>
    <p:sldLayoutId id="2147483666" r:id="rId4"/>
    <p:sldLayoutId id="2147483670" r:id="rId5"/>
    <p:sldLayoutId id="2147483678" r:id="rId6"/>
    <p:sldLayoutId id="2147483679" r:id="rId7"/>
    <p:sldLayoutId id="214748368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9.png"/><Relationship Id="rId1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9.png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2.pn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5" Type="http://schemas.openxmlformats.org/officeDocument/2006/relationships/slide" Target="slide3.xml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microsoft.com/office/2007/relationships/hdphoto" Target="../media/hdphoto1.wdp"/><Relationship Id="rId1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openxmlformats.org/officeDocument/2006/relationships/slide" Target="slide5.xml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9.png"/><Relationship Id="rId1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9.png"/><Relationship Id="rId1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9">
            <a:extLst>
              <a:ext uri="{FF2B5EF4-FFF2-40B4-BE49-F238E27FC236}">
                <a16:creationId xmlns="" xmlns:a16="http://schemas.microsoft.com/office/drawing/2014/main" id="{AE9B725B-D937-E34B-87F3-F45013991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32" y="1341169"/>
            <a:ext cx="5430715" cy="3886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264E29C-78DF-2E4D-A12B-C8966B99E07C}"/>
              </a:ext>
            </a:extLst>
          </p:cNvPr>
          <p:cNvSpPr/>
          <p:nvPr/>
        </p:nvSpPr>
        <p:spPr>
          <a:xfrm>
            <a:off x="4152581" y="1940404"/>
            <a:ext cx="4104544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4f942a9486ec68153575dc78a42d480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6205" y="-665018"/>
            <a:ext cx="4886694" cy="443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5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0" y="400050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651" y="4114801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057650"/>
            <a:ext cx="142875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7950" y="3714750"/>
            <a:ext cx="131445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1800" y="3714750"/>
            <a:ext cx="131445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3000" y="97736"/>
            <a:ext cx="6858000" cy="9144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700" b="1" u="sng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700" b="1" u="sng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27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câu nói: "Xem người ta kìa!" của mẹ trong quá khứ là</a:t>
            </a:r>
            <a:endParaRPr lang="en-US" sz="27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7550" y="405765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0850" y="411480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1076220"/>
            <a:ext cx="3771900" cy="483915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ta sao giỏi bằng con mẹ</a:t>
            </a:r>
            <a:endParaRPr lang="vi-VN" sz="2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0" y="1812235"/>
            <a:ext cx="3771900" cy="1202845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con bằng người khác, không thua kém, không làm xấu mặt gia đình, không để ai phải phàn nàn, kêu ca.</a:t>
            </a:r>
            <a:endParaRPr lang="en-US" sz="2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028700"/>
            <a:ext cx="2904502" cy="499464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con phải hơn người ta</a:t>
            </a:r>
            <a:endParaRPr lang="es-ES" sz="20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76202" y="1801560"/>
            <a:ext cx="2857500" cy="1202845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143000" y="2000251"/>
            <a:ext cx="30861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3000" y="3606098"/>
            <a:ext cx="14859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54554" y="4565481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6350" y="4400551"/>
            <a:ext cx="40005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43450" y="3771900"/>
            <a:ext cx="12573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9200" y="417195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88671" y="4078819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35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3250" y="411480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35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29400" y="411480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35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7658100" y="485775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2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11111E-6 L 0.5666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6686550" y="987574"/>
            <a:ext cx="2457450" cy="14192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208882" y="-577793"/>
            <a:ext cx="8503722" cy="553998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7753350" y="2752724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3686175"/>
            <a:ext cx="1581150" cy="666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79512" y="38322"/>
            <a:ext cx="2457450" cy="1419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0032" y="1771668"/>
            <a:ext cx="5373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Tiết</a:t>
            </a:r>
            <a:r>
              <a:rPr lang="en-US" altLang="zh-CN" sz="4800" b="1" dirty="0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75, 76:</a:t>
            </a:r>
          </a:p>
          <a:p>
            <a:pPr algn="ctr"/>
            <a:r>
              <a:rPr lang="en-US" altLang="zh-CN" sz="4800" b="1" dirty="0" err="1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Ôn</a:t>
            </a:r>
            <a:r>
              <a:rPr lang="en-US" altLang="zh-CN" sz="4800" b="1" dirty="0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tập</a:t>
            </a:r>
            <a:r>
              <a:rPr lang="en-US" altLang="zh-CN" sz="4800" b="1" dirty="0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VB: </a:t>
            </a:r>
            <a:r>
              <a:rPr lang="en-US" altLang="zh-CN" sz="4800" b="1" dirty="0" err="1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Xem</a:t>
            </a:r>
            <a:r>
              <a:rPr lang="en-US" altLang="zh-CN" sz="4800" b="1" dirty="0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</a:t>
            </a:r>
            <a:r>
              <a:rPr lang="en-US" altLang="zh-CN" sz="4800" b="1" dirty="0" err="1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người</a:t>
            </a:r>
            <a:r>
              <a:rPr lang="en-US" altLang="zh-CN" sz="4800" b="1" dirty="0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 ta </a:t>
            </a:r>
            <a:r>
              <a:rPr lang="en-US" altLang="zh-CN" sz="4800" b="1" dirty="0" err="1" smtClean="0">
                <a:ln w="31550" cmpd="sng">
                  <a:gradFill>
                    <a:gsLst>
                      <a:gs pos="64000">
                        <a:schemeClr val="accent3">
                          <a:lumMod val="50000"/>
                        </a:schemeClr>
                      </a:gs>
                      <a:gs pos="0">
                        <a:schemeClr val="accent3">
                          <a:lumMod val="75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kìa</a:t>
            </a:r>
            <a:endParaRPr lang="zh-CN" altLang="en-US" sz="4800" b="1" dirty="0">
              <a:ln w="31550" cmpd="sng">
                <a:gradFill>
                  <a:gsLst>
                    <a:gs pos="64000">
                      <a:schemeClr val="accent3">
                        <a:lumMod val="50000"/>
                      </a:schemeClr>
                    </a:gs>
                    <a:gs pos="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ea typeface="华文琥珀" pitchFamily="2" charset="-122"/>
              <a:cs typeface="Times New Roman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4145280"/>
            <a:ext cx="9144000" cy="99822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107" y="2853782"/>
            <a:ext cx="2340768" cy="238267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-130522" y="3338623"/>
            <a:ext cx="2797522" cy="1843199"/>
            <a:chOff x="-4212976" y="2200858"/>
            <a:chExt cx="4086225" cy="260926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/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-3063204" y="3695640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000" dirty="0">
                <a:solidFill>
                  <a:srgbClr val="FF0000"/>
                </a:solidFill>
                <a:latin typeface="Times New Roman" pitchFamily="18" charset="0"/>
                <a:ea typeface="方正粗圆_GBK" panose="03000509000000000000" pitchFamily="65" charset="-122"/>
                <a:cs typeface="Times New Roman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020655" y="4338905"/>
            <a:ext cx="404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-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Lạc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Thanh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方正胖娃简体" panose="03000509000000000000" pitchFamily="65" charset="-122"/>
                <a:cs typeface="Times New Roman" panose="02020603050405020304" pitchFamily="18" charset="0"/>
              </a:rPr>
              <a:t>-</a:t>
            </a:r>
            <a:endParaRPr lang="zh-CN" altLang="en-US" sz="2800" dirty="0">
              <a:solidFill>
                <a:schemeClr val="tx1"/>
              </a:solidFill>
              <a:latin typeface="Times New Roman" panose="02020603050405020304" pitchFamily="18" charset="0"/>
              <a:ea typeface="方正胖娃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9967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616688" y="2762876"/>
            <a:ext cx="8261497" cy="8075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CƠ BẢN</a:t>
            </a:r>
            <a:endParaRPr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098554"/>
              </p:ext>
            </p:extLst>
          </p:nvPr>
        </p:nvGraphicFramePr>
        <p:xfrm>
          <a:off x="1294410" y="943555"/>
          <a:ext cx="6305797" cy="37618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{23AB10BD-D609-4068-8081-EE78C023890E}</a:tableStyleId>
              </a:tblPr>
              <a:tblGrid>
                <a:gridCol w="3218213"/>
                <a:gridCol w="3087584"/>
              </a:tblGrid>
              <a:tr h="30502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vi-VN" sz="2400" b="1" dirty="0">
                          <a:effectLst/>
                          <a:latin typeface="+mj-lt"/>
                        </a:rPr>
                        <a:t>Thể loại</a:t>
                      </a:r>
                      <a:endParaRPr lang="en-US" sz="2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endParaRPr lang="en-US" sz="2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2703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vi-VN" sz="2400" b="1" dirty="0">
                          <a:effectLst/>
                          <a:latin typeface="+mj-lt"/>
                        </a:rPr>
                        <a:t>Xuất xứ:</a:t>
                      </a:r>
                      <a:endParaRPr lang="en-US" sz="2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24402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PTBD</a:t>
                      </a:r>
                    </a:p>
                  </a:txBody>
                  <a:tcPr marL="18363" marR="18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endParaRPr lang="en-US" sz="2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2906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vi-VN" sz="2400" b="1" dirty="0">
                          <a:effectLst/>
                          <a:latin typeface="+mj-lt"/>
                        </a:rPr>
                        <a:t>Bố cục văn bản</a:t>
                      </a:r>
                      <a:endParaRPr lang="en-US" sz="2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67105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pt-B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bàn luận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endParaRPr lang="en-US" sz="2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8804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pt-B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2703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pt-B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pt-BR" sz="2400" b="1" dirty="0">
                          <a:effectLst/>
                          <a:latin typeface="+mj-lt"/>
                        </a:rPr>
                        <a:t> </a:t>
                      </a:r>
                      <a:endParaRPr lang="en-US" sz="2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8810" y="273132"/>
            <a:ext cx="4797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PHT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83945"/>
              </p:ext>
            </p:extLst>
          </p:nvPr>
        </p:nvGraphicFramePr>
        <p:xfrm>
          <a:off x="10319657" y="2018805"/>
          <a:ext cx="208280" cy="3048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9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373172"/>
              </p:ext>
            </p:extLst>
          </p:nvPr>
        </p:nvGraphicFramePr>
        <p:xfrm>
          <a:off x="1330036" y="1798578"/>
          <a:ext cx="6270172" cy="21521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{23AB10BD-D609-4068-8081-EE78C023890E}</a:tableStyleId>
              </a:tblPr>
              <a:tblGrid>
                <a:gridCol w="1808704"/>
                <a:gridCol w="4461468"/>
              </a:tblGrid>
              <a:tr h="46960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Thể loại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pt-B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bản: Xem người ta kìa!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/>
                </a:tc>
              </a:tr>
              <a:tr h="427037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Xuất xứ: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-</a:t>
                      </a:r>
                      <a:r>
                        <a:rPr lang="en-US" sz="24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smtClean="0">
                          <a:effectLst/>
                          <a:latin typeface="+mj-lt"/>
                        </a:rPr>
                        <a:t>Tác 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giả: Lạc </a:t>
                      </a:r>
                      <a:r>
                        <a:rPr lang="vi-VN" sz="2400" dirty="0" smtClean="0">
                          <a:effectLst/>
                          <a:latin typeface="+mj-lt"/>
                        </a:rPr>
                        <a:t>Thanh</a:t>
                      </a:r>
                      <a:endParaRPr lang="en-US" sz="2400" dirty="0" smtClean="0">
                        <a:effectLst/>
                        <a:latin typeface="+mj-lt"/>
                      </a:endParaRP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vi-VN" sz="2400" dirty="0" smtClean="0">
                          <a:effectLst/>
                          <a:latin typeface="+mj-lt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+mj-lt"/>
                        </a:rPr>
                        <a:t>Trích từ Tạp chí sông Lam, số 8/2020.</a:t>
                      </a:r>
                      <a:endParaRPr lang="en-US" sz="2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/>
                </a:tc>
              </a:tr>
              <a:tr h="24402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PTBD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ghị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6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006843"/>
              </p:ext>
            </p:extLst>
          </p:nvPr>
        </p:nvGraphicFramePr>
        <p:xfrm>
          <a:off x="534390" y="599170"/>
          <a:ext cx="8182098" cy="42104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{23AB10BD-D609-4068-8081-EE78C023890E}</a:tableStyleId>
              </a:tblPr>
              <a:tblGrid>
                <a:gridCol w="1092529"/>
                <a:gridCol w="7089569"/>
              </a:tblGrid>
              <a:tr h="85407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vi-VN" sz="2200" dirty="0">
                          <a:effectLst/>
                          <a:latin typeface="+mj-lt"/>
                        </a:rPr>
                        <a:t>Bố cục văn bản</a:t>
                      </a:r>
                      <a:endParaRPr lang="en-US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 chia làm: </a:t>
                      </a: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2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vi-VN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người mẹ nào không ước mong điều đó?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"): </a:t>
                      </a:r>
                      <a:r>
                        <a:rPr lang="nl-NL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vấn đề nghị luận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2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”):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 quan trọng của giá trị riêng biệt, độc đáo của mỗi người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T</a:t>
                      </a:r>
                      <a:r>
                        <a:rPr lang="vi-VN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iếp </a:t>
                      </a:r>
                      <a:r>
                        <a:rPr lang="en-US" sz="2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vi-VN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 “mười phân vẹn mười”: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”: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2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3</a:t>
                      </a:r>
                      <a:r>
                        <a:rPr lang="vi-VN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(Đoạn còn lại): Kết thúc vấn đề: Hãy biết giữ cái riêng và tôn trong sự khác biệt.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59915"/>
              </p:ext>
            </p:extLst>
          </p:nvPr>
        </p:nvGraphicFramePr>
        <p:xfrm>
          <a:off x="1270660" y="1743119"/>
          <a:ext cx="6578930" cy="15422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{23AB10BD-D609-4068-8081-EE78C023890E}</a:tableStyleId>
              </a:tblPr>
              <a:tblGrid>
                <a:gridCol w="1194207"/>
                <a:gridCol w="5384723"/>
              </a:tblGrid>
              <a:tr h="113070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 đề bàn luận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VB đề cập đến sự giống nhau và khác nhau giữa mọi người. Trong đó nhấn mạnh tầm quan trọng của giá trị riêng biệt, độc đáo của mỗi người.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90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036679"/>
              </p:ext>
            </p:extLst>
          </p:nvPr>
        </p:nvGraphicFramePr>
        <p:xfrm>
          <a:off x="249381" y="686217"/>
          <a:ext cx="8253351" cy="34701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{23AB10BD-D609-4068-8081-EE78C023890E}</a:tableStyleId>
              </a:tblPr>
              <a:tblGrid>
                <a:gridCol w="1199409"/>
                <a:gridCol w="7053942"/>
              </a:tblGrid>
              <a:tr h="169817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lọc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vi-VN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</a:t>
                      </a:r>
                      <a:r>
                        <a:rPr lang="vi-VN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 xen phương thức tự sự, biểu cảm trong văn nghị luận rất tài tình để làm tăng sức thuyết phục.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50036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pt-BR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muôn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gũi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363" marR="18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3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Nêu vấn đề nghị </a:t>
            </a:r>
            <a:r>
              <a:rPr lang="pt-B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endParaRPr lang="en-US" dirty="0"/>
          </a:p>
        </p:txBody>
      </p:sp>
      <p:sp>
        <p:nvSpPr>
          <p:cNvPr id="2" name="Cloud 1"/>
          <p:cNvSpPr/>
          <p:nvPr/>
        </p:nvSpPr>
        <p:spPr>
          <a:xfrm>
            <a:off x="2066306" y="1531917"/>
            <a:ext cx="5260769" cy="31350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9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7527" y="1410663"/>
            <a:ext cx="7255824" cy="16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thốt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kìa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!”,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con: 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thua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phàn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nàn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US" sz="2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Nêu vấn đề nghị </a:t>
            </a:r>
            <a:r>
              <a:rPr lang="pt-BR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7526" y="3113437"/>
            <a:ext cx="7431523" cy="16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NT: Dùng lời kể nêu vấn đề =&gt; tăng tính hấp dẫn, gây tò mò; dùng nhiều lí lẽ và bằng chứng=&gt; thuyết phục cao.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9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3" name="Picture 2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0" y="4000500"/>
            <a:ext cx="1428750" cy="1543050"/>
          </a:xfrm>
          <a:prstGeom prst="rect">
            <a:avLst/>
          </a:prstGeom>
        </p:spPr>
      </p:pic>
      <p:pic>
        <p:nvPicPr>
          <p:cNvPr id="4" name="Picture 3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428750" cy="144262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651" y="4114801"/>
            <a:ext cx="1358413" cy="1371601"/>
          </a:xfrm>
          <a:prstGeom prst="rect">
            <a:avLst/>
          </a:prstGeom>
        </p:spPr>
      </p:pic>
      <p:pic>
        <p:nvPicPr>
          <p:cNvPr id="6" name="Picture 5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057650"/>
            <a:ext cx="1428750" cy="1442621"/>
          </a:xfrm>
          <a:prstGeom prst="rect">
            <a:avLst/>
          </a:prstGeom>
        </p:spPr>
      </p:pic>
      <p:pic>
        <p:nvPicPr>
          <p:cNvPr id="7" name="Picture 6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43450" y="3714750"/>
            <a:ext cx="1257300" cy="1257300"/>
          </a:xfrm>
          <a:prstGeom prst="rect">
            <a:avLst/>
          </a:prstGeom>
        </p:spPr>
      </p:pic>
      <p:pic>
        <p:nvPicPr>
          <p:cNvPr id="8" name="Picture 7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57950" y="3714750"/>
            <a:ext cx="1314450" cy="1314450"/>
          </a:xfrm>
          <a:prstGeom prst="rect">
            <a:avLst/>
          </a:prstGeom>
        </p:spPr>
      </p:pic>
      <p:pic>
        <p:nvPicPr>
          <p:cNvPr id="9" name="Picture 8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71800" y="3714750"/>
            <a:ext cx="1314450" cy="1257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3000" y="0"/>
            <a:ext cx="6858000" cy="914400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khi không hài lòng với người con, bà mẹ thường thốt lên câu gì?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7550" y="405765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411480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0850" y="411480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971550"/>
            <a:ext cx="3600450" cy="40005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người ta kìa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3000" y="1543050"/>
            <a:ext cx="3600450" cy="40005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ai như thế không?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29200" y="1028700"/>
            <a:ext cx="2971800" cy="3429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cười </a:t>
            </a:r>
            <a:r>
              <a:rPr lang="vi-VN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vi-VN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43500" y="1600200"/>
            <a:ext cx="2857500" cy="3429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it-IT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chẳng giống ai cả</a:t>
            </a:r>
            <a:endParaRPr lang="vi-VN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200150" y="1885950"/>
            <a:ext cx="3086100" cy="2800350"/>
          </a:xfrm>
          <a:prstGeom prst="rect">
            <a:avLst/>
          </a:prstGeom>
        </p:spPr>
      </p:pic>
      <p:pic>
        <p:nvPicPr>
          <p:cNvPr id="19" name="Picture 18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57350" y="4400551"/>
            <a:ext cx="400050" cy="355253"/>
          </a:xfrm>
          <a:prstGeom prst="rect">
            <a:avLst/>
          </a:prstGeom>
        </p:spPr>
      </p:pic>
      <p:pic>
        <p:nvPicPr>
          <p:cNvPr id="20" name="Picture 1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22132" y="3545498"/>
            <a:ext cx="1428750" cy="148370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71600" y="4603149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086100" y="4114800"/>
            <a:ext cx="9144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m</a:t>
            </a:r>
            <a:r>
              <a:rPr lang="en-US" sz="105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ất</a:t>
            </a:r>
            <a:r>
              <a:rPr lang="en-US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57750" y="4171950"/>
            <a:ext cx="9144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05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686550" y="4171950"/>
            <a:ext cx="9144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05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05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5" name="Right Arrow 24">
            <a:hlinkClick r:id="rId14" action="ppaction://hlinksldjump"/>
          </p:cNvPr>
          <p:cNvSpPr/>
          <p:nvPr/>
        </p:nvSpPr>
        <p:spPr>
          <a:xfrm>
            <a:off x="7658100" y="485775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9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21" grpId="0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2066306" y="1531917"/>
            <a:ext cx="5260769" cy="31350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VB?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2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6106" y="143949"/>
            <a:ext cx="7797327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vi-VN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Cái lí của người mẹ khi muốn con nhìn vào người khác để làm chuẩn mực mà noi theo vì</a:t>
            </a:r>
            <a:r>
              <a:rPr lang="vi-VN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55230" y="1341559"/>
            <a:ext cx="3181246" cy="245819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874769" y="1278824"/>
            <a:ext cx="4262789" cy="245819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309978" y="2769177"/>
            <a:ext cx="3295176" cy="245819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hảo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mười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vẹn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mười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6106" y="143949"/>
            <a:ext cx="7797327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vi-VN" sz="22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Ý </a:t>
            </a:r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kiến của tác giả: “</a:t>
            </a:r>
            <a:r>
              <a:rPr lang="vi-VN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Chính chỗ "không giống ai" nhiều khi lại là một phần rất đáng quý trong mỗi con người</a:t>
            </a:r>
            <a:r>
              <a:rPr lang="vi-VN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55230" y="1341558"/>
            <a:ext cx="3278619" cy="2814805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 trong lớp ngày trước, mỗi người một vẻ, sinh động biết </a:t>
            </a:r>
            <a:r>
              <a:rPr lang="vi-VN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5421018" y="1148196"/>
            <a:ext cx="3181247" cy="245819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 </a:t>
            </a: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 vẽ, người ưa ca hát, nhảy múa, tập thể thao….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223053" y="2895780"/>
            <a:ext cx="2892739" cy="245819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vi-VN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 </a:t>
            </a: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cách: </a:t>
            </a:r>
            <a:endParaRPr lang="en-US" sz="2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vi-VN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sôi </a:t>
            </a: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nổi, nhí nhảnh, kín đáo, trầm tư,…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5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6106" y="143949"/>
            <a:ext cx="7797327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vi-VN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Thái </a:t>
            </a:r>
            <a:r>
              <a:rPr lang="vi-VN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độ của mỗi </a:t>
            </a:r>
            <a:r>
              <a:rPr lang="vi-VN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 </a:t>
            </a:r>
            <a:r>
              <a:rPr lang="vi-VN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cộng đồng</a:t>
            </a:r>
            <a:r>
              <a:rPr lang="vi-VN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vi-VN" sz="22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88976" y="1148196"/>
            <a:ext cx="2696728" cy="2090411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 tôn trọng sự khác biệt.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2413099" y="2477923"/>
            <a:ext cx="3602753" cy="245819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 độc đáo của mỗi cá nhân làm cho tập thể trở nên phong phú.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500683" y="612361"/>
            <a:ext cx="3272750" cy="262624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vi-VN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 sức đồng lòng không có nghĩa là gạt bỏ cái riêng.</a:t>
            </a:r>
            <a:endParaRPr lang="en-US" sz="2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4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Kết thúc vấn đề.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7220" y="1515271"/>
            <a:ext cx="6143050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!”: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85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2479771" y="2516133"/>
            <a:ext cx="4184457" cy="8075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863082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0" y="400050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651" y="4114801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057650"/>
            <a:ext cx="142875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7950" y="3714750"/>
            <a:ext cx="131445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1800" y="3714750"/>
            <a:ext cx="131445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3000" y="0"/>
            <a:ext cx="6858000" cy="9144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7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vi-VN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Xem người ta kìa thuộc kiểu văn bản?</a:t>
            </a: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7550" y="405765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0850" y="411480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971550"/>
            <a:ext cx="3771900" cy="40005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tự sự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52080" y="1667238"/>
            <a:ext cx="3200400" cy="40005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028700"/>
            <a:ext cx="2971800" cy="3429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s-E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s-E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s-E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s-E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s-ES" sz="1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52167" y="1628775"/>
            <a:ext cx="2743200" cy="3429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vi-VN" sz="1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143000" y="2114550"/>
            <a:ext cx="30861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19369" y="3602444"/>
            <a:ext cx="14859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71730" y="4637901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6350" y="4400551"/>
            <a:ext cx="40005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43450" y="3771900"/>
            <a:ext cx="12573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9200" y="417195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06768" y="4064271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0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0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3250" y="411480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0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0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29400" y="411480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0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05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7658100" y="485775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5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33333E-6 L 0.5666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0" y="400050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651" y="4114801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057650"/>
            <a:ext cx="142875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7950" y="3714750"/>
            <a:ext cx="1314450" cy="13144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3000" y="114300"/>
            <a:ext cx="6858000" cy="9144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Yếu tố quan trọng trong văn nghị luận là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0850" y="411480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1118997"/>
            <a:ext cx="3200400" cy="538353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850" y="2057400"/>
            <a:ext cx="3200400" cy="40005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72050" y="1085850"/>
            <a:ext cx="2971800" cy="788617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 cần bàn bạc, lí lẽ của người viết, bằng chứng để chứng minh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86350" y="2152205"/>
            <a:ext cx="2857500" cy="3429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143000" y="1943100"/>
            <a:ext cx="30861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93557" y="3657073"/>
            <a:ext cx="14859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29864" y="4596182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9000" y="4343401"/>
            <a:ext cx="40005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43450" y="3714750"/>
            <a:ext cx="12573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86350" y="417195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71800" y="3714750"/>
            <a:ext cx="1314450" cy="1257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57550" y="411480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14648" y="4087180"/>
            <a:ext cx="85725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9400" y="4114800"/>
            <a:ext cx="85725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14900" y="4114800"/>
            <a:ext cx="85725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10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Arrow 25">
            <a:hlinkClick r:id="rId14" action="ppaction://hlinksldjump"/>
          </p:cNvPr>
          <p:cNvSpPr/>
          <p:nvPr/>
        </p:nvSpPr>
        <p:spPr>
          <a:xfrm>
            <a:off x="7658100" y="485775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7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500" y="400050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4057650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43651" y="4114801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4057650"/>
            <a:ext cx="1428750" cy="144262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43450" y="3714750"/>
            <a:ext cx="1257300" cy="12573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57950" y="3714750"/>
            <a:ext cx="131445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71800" y="3714750"/>
            <a:ext cx="131445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3000" y="0"/>
            <a:ext cx="6858000" cy="9144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u="sng" kern="1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b="1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người ta kìa của tác giả nào?</a:t>
            </a:r>
            <a:endParaRPr lang="en-US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7550" y="405765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9200" y="411480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0850" y="411480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971550"/>
            <a:ext cx="3600450" cy="40005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 Thanh</a:t>
            </a:r>
            <a:endParaRPr lang="vi-VN" sz="21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0" y="1543050"/>
            <a:ext cx="3600450" cy="40005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Hoài</a:t>
            </a:r>
            <a:endParaRPr lang="vi-VN" sz="21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028700"/>
            <a:ext cx="2971800" cy="3429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 Thanh</a:t>
            </a:r>
            <a:endParaRPr lang="vi-VN" sz="21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43500" y="1600200"/>
            <a:ext cx="2857500" cy="3429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Lam</a:t>
            </a:r>
            <a:endParaRPr lang="vi-VN" sz="21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200150" y="1885950"/>
            <a:ext cx="3086100" cy="280035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57350" y="4400551"/>
            <a:ext cx="400050" cy="355253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44114" y="3564917"/>
            <a:ext cx="1428750" cy="148370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93582" y="4614467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086100" y="4114800"/>
            <a:ext cx="9144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sz="135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35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857750" y="4171950"/>
            <a:ext cx="9144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sz="135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35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686550" y="4171950"/>
            <a:ext cx="914400" cy="5143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SAI </a:t>
            </a:r>
            <a:r>
              <a:rPr lang="en-US" sz="135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35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5" action="ppaction://hlinksldjump"/>
          </p:cNvPr>
          <p:cNvSpPr/>
          <p:nvPr/>
        </p:nvSpPr>
        <p:spPr>
          <a:xfrm>
            <a:off x="7658100" y="485775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0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500" y="400050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4057650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43651" y="4114801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4057650"/>
            <a:ext cx="142875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57950" y="3714750"/>
            <a:ext cx="131445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71800" y="3714750"/>
            <a:ext cx="131445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3000" y="0"/>
            <a:ext cx="6858000" cy="9144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700" b="1" u="sng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700" b="1" u="sng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Cách vài đề của tác giả có gì đặc biệt</a:t>
            </a:r>
            <a:endParaRPr lang="en-US" sz="27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7550" y="405765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0850" y="411480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809447"/>
            <a:ext cx="3771900" cy="562153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vấn đề từ việc dẫn ý người khác.</a:t>
            </a:r>
            <a:endParaRPr lang="vi-VN" sz="18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0" y="1716668"/>
            <a:ext cx="3200400" cy="40005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43500" y="766214"/>
            <a:ext cx="3169226" cy="605385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s-E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s-E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s-E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s-E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s-E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s-E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s-E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s-E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s-E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s-ES" sz="18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00649" y="1642277"/>
            <a:ext cx="3112077" cy="78623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thừa từ thế hệ này sang thế hệ khác.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143000" y="1943100"/>
            <a:ext cx="30861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71575" y="3595256"/>
            <a:ext cx="14859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43050" y="4635363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86350" y="4400551"/>
            <a:ext cx="40005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743450" y="3771900"/>
            <a:ext cx="12573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9200" y="417195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00175" y="4097262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35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3250" y="411480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35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29400" y="411480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35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5" action="ppaction://hlinksldjump"/>
          </p:cNvPr>
          <p:cNvSpPr/>
          <p:nvPr/>
        </p:nvSpPr>
        <p:spPr>
          <a:xfrm>
            <a:off x="7658100" y="485775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0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500" y="400050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4057650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43651" y="4114801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4057650"/>
            <a:ext cx="142875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57950" y="3714750"/>
            <a:ext cx="1314450" cy="13144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3000" y="114300"/>
            <a:ext cx="6858000" cy="9144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400" b="1" u="sng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u="sng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Bằng chứng mà tác giả đưa ra để làm sang tỏ ý kiến của bản thân là gì?</a:t>
            </a:r>
            <a:endParaRPr lang="en-US" sz="2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0850" y="411480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1257300"/>
            <a:ext cx="3429000" cy="538353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xã hội, mỗi người đều khác nhau.</a:t>
            </a:r>
            <a:endPara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850" y="2057400"/>
            <a:ext cx="3200400" cy="602479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gia đình, mỗi người đều khác nhau.</a:t>
            </a:r>
            <a:endPara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24043" y="1257300"/>
            <a:ext cx="3317431" cy="538353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lớp học, mỗi người đều khác nhau.</a:t>
            </a:r>
            <a:endPara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65801" y="2085975"/>
            <a:ext cx="3118178" cy="689272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công ty, mỗi người đều khác nhau.</a:t>
            </a:r>
            <a:endParaRPr lang="en-US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143000" y="1943100"/>
            <a:ext cx="30861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00891" y="3639788"/>
            <a:ext cx="14859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63745" y="4611338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29000" y="4343401"/>
            <a:ext cx="40005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43450" y="3714750"/>
            <a:ext cx="1257300" cy="13144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86350" y="417195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971800" y="3714750"/>
            <a:ext cx="1314450" cy="1257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57550" y="411480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28750" y="4069897"/>
            <a:ext cx="85725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135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9400" y="4114800"/>
            <a:ext cx="85725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135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14900" y="4114800"/>
            <a:ext cx="857250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35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135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Arrow 25">
            <a:hlinkClick r:id="rId15" action="ppaction://hlinksldjump"/>
          </p:cNvPr>
          <p:cNvSpPr/>
          <p:nvPr/>
        </p:nvSpPr>
        <p:spPr>
          <a:xfrm>
            <a:off x="7658100" y="485775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4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L 0.56667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19" grpId="0"/>
      <p:bldP spid="22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0" y="400050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651" y="4114801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057650"/>
            <a:ext cx="142875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7950" y="3714750"/>
            <a:ext cx="131445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1800" y="3714750"/>
            <a:ext cx="131445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3000" y="97736"/>
            <a:ext cx="6858000" cy="9144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700" b="1" u="sng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700" b="1" u="sng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Theo tác giả, chỗ giống nhau nhất của mọi người trên thế gian này là?</a:t>
            </a:r>
            <a:endParaRPr lang="en-US" sz="27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7550" y="405765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0850" y="411480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971550"/>
            <a:ext cx="3771900" cy="40005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phải hít thở</a:t>
            </a:r>
            <a:endParaRPr lang="vi-VN" sz="2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3000" y="1812236"/>
            <a:ext cx="3200400" cy="40005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ai giống ai cả</a:t>
            </a:r>
            <a:endParaRPr lang="en-US" sz="2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028700"/>
            <a:ext cx="2971800" cy="3429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de-DE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có chung màu da</a:t>
            </a:r>
            <a:endParaRPr lang="es-ES" sz="20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76202" y="1801560"/>
            <a:ext cx="2857500" cy="3429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ba đáp án đều sai</a:t>
            </a:r>
            <a:endParaRPr lang="vi-VN" sz="2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143000" y="2000251"/>
            <a:ext cx="30861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78168" y="3612857"/>
            <a:ext cx="14859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14475" y="4589502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6350" y="4400551"/>
            <a:ext cx="40005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43450" y="3771900"/>
            <a:ext cx="12573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9200" y="417195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71600" y="4114961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35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3250" y="411480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35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29400" y="411480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35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7658100" y="485775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7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11111E-6 L 0.5666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800100"/>
            <a:ext cx="9144000" cy="59436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500" y="4000500"/>
            <a:ext cx="1428750" cy="154305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057650"/>
            <a:ext cx="1428750" cy="1442621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3651" y="4114801"/>
            <a:ext cx="1358413" cy="13716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0" y="4057650"/>
            <a:ext cx="1428750" cy="1442621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57950" y="3714750"/>
            <a:ext cx="1314450" cy="131445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71800" y="3714750"/>
            <a:ext cx="1314450" cy="12573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43000" y="0"/>
            <a:ext cx="6858000" cy="9144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700" b="1" u="sng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700" b="1" u="sng" kern="1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Việc kết thúc bằng câu hỏi có ý nghĩa gì?</a:t>
            </a:r>
            <a:endParaRPr lang="en-US" sz="27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7550" y="405765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0850" y="411480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3000" y="971550"/>
            <a:ext cx="3771900" cy="40005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 đề chưa có lời giải đáp</a:t>
            </a:r>
            <a:endParaRPr lang="vi-VN" sz="2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71550" y="1637848"/>
            <a:ext cx="3600450" cy="582838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mọi người tự đưa ra câu trả lời cho riêng mình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028700"/>
            <a:ext cx="2971800" cy="3429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s-E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s-E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s-E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s-E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s-E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s-E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s-E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s-E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0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29200" y="1743075"/>
            <a:ext cx="2857500" cy="3429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A và B đều đúng.</a:t>
            </a:r>
            <a:endParaRPr lang="vi-VN" sz="2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457325" y="2057400"/>
            <a:ext cx="3086100" cy="2800350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91058" y="3629025"/>
            <a:ext cx="1485900" cy="14287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543050" y="4576465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6350" y="4400551"/>
            <a:ext cx="400050" cy="355253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43450" y="3771900"/>
            <a:ext cx="1257300" cy="12573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29200" y="4171950"/>
            <a:ext cx="51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defRPr/>
            </a:pPr>
            <a:r>
              <a:rPr lang="en-US" sz="3000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78193" y="4108587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35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3250" y="411480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35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29400" y="4114800"/>
            <a:ext cx="800100" cy="5143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Sai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mất</a:t>
            </a:r>
            <a:r>
              <a:rPr lang="en-US" sz="135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135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rồi</a:t>
            </a:r>
            <a:endParaRPr lang="en-US" sz="135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7" name="Right Arrow 36">
            <a:hlinkClick r:id="rId14" action="ppaction://hlinksldjump"/>
          </p:cNvPr>
          <p:cNvSpPr/>
          <p:nvPr/>
        </p:nvSpPr>
        <p:spPr>
          <a:xfrm>
            <a:off x="7658100" y="4857750"/>
            <a:ext cx="342900" cy="2857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66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56667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28" grpId="0" animBg="1"/>
      <p:bldP spid="29" grpId="0" animBg="1"/>
      <p:bldP spid="30" grpId="0" animBg="1"/>
      <p:bldP spid="32" grpId="0"/>
      <p:bldP spid="20" grpId="0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Taller de Aprendizaje con Tonos Pastel by Slidesgo">
  <a:themeElements>
    <a:clrScheme name="Simple Light">
      <a:dk1>
        <a:srgbClr val="4C4B4B"/>
      </a:dk1>
      <a:lt1>
        <a:srgbClr val="FFEADC"/>
      </a:lt1>
      <a:dk2>
        <a:srgbClr val="FFB2AE"/>
      </a:dk2>
      <a:lt2>
        <a:srgbClr val="FFFFFF"/>
      </a:lt2>
      <a:accent1>
        <a:srgbClr val="FFAD8D"/>
      </a:accent1>
      <a:accent2>
        <a:srgbClr val="FCD3B9"/>
      </a:accent2>
      <a:accent3>
        <a:srgbClr val="FFD18D"/>
      </a:accent3>
      <a:accent4>
        <a:srgbClr val="96C48C"/>
      </a:accent4>
      <a:accent5>
        <a:srgbClr val="D7EAEA"/>
      </a:accent5>
      <a:accent6>
        <a:srgbClr val="8CB9F9"/>
      </a:accent6>
      <a:hlink>
        <a:srgbClr val="4C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1303</Words>
  <Application>Microsoft Office PowerPoint</Application>
  <PresentationFormat>On-screen Show (16:9)</PresentationFormat>
  <Paragraphs>175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Tahoma</vt:lpstr>
      <vt:lpstr>Fira Sans Extra Condensed</vt:lpstr>
      <vt:lpstr>华文琥珀</vt:lpstr>
      <vt:lpstr>Hind</vt:lpstr>
      <vt:lpstr>方正胖娃简体</vt:lpstr>
      <vt:lpstr>Times New Roman</vt:lpstr>
      <vt:lpstr>方正粗圆_GBK</vt:lpstr>
      <vt:lpstr>Fredoka One</vt:lpstr>
      <vt:lpstr>Taller de Aprendizaje con Tonos Pastel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KIẾN THỨC CƠ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Nêu vấn đề nghị luận</vt:lpstr>
      <vt:lpstr>1. Nêu vấn đề nghị luận</vt:lpstr>
      <vt:lpstr>2. Bàn luận vấn đề </vt:lpstr>
      <vt:lpstr>PowerPoint Presentation</vt:lpstr>
      <vt:lpstr>PowerPoint Presentation</vt:lpstr>
      <vt:lpstr>PowerPoint Presentation</vt:lpstr>
      <vt:lpstr>c. Kết thúc vấn đề.</vt:lpstr>
      <vt:lpstr>LUYỆN TẬP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giáo</dc:title>
  <cp:lastModifiedBy>Microsoft account</cp:lastModifiedBy>
  <cp:revision>36</cp:revision>
  <dcterms:modified xsi:type="dcterms:W3CDTF">2023-04-02T11:16:20Z</dcterms:modified>
</cp:coreProperties>
</file>