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5" r:id="rId12"/>
    <p:sldId id="267" r:id="rId13"/>
    <p:sldId id="266" r:id="rId14"/>
    <p:sldId id="275" r:id="rId15"/>
    <p:sldId id="276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9966-8F4E-4545-94E7-43F950EE3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1A7F-B851-4440-995B-E6FB73B64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CAA-F627-4EF3-ACF2-39743C471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0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EC5C-33A0-4E36-B895-08AD3A6E2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0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0310-D3E3-4DD6-B35B-2C291D755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9324-4B34-42DF-9AC7-52028B506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3EBF-EFA3-48FF-8ACA-C162AA88D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AF22-E0D0-494D-B9B5-9C7CF4A73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9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3C7A-4AC9-406D-8584-BC5FCC475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3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C216-FDAD-48CF-9DCD-D8EA1EAD2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7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21D2-C549-4265-ABF4-06FC474E50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1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9966-8F4E-4545-94E7-43F950EE3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06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1A7F-B851-4440-995B-E6FB73B64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1CAA-F627-4EF3-ACF2-39743C471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9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EC5C-33A0-4E36-B895-08AD3A6E2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5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0310-D3E3-4DD6-B35B-2C291D755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9324-4B34-42DF-9AC7-52028B506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5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3EBF-EFA3-48FF-8ACA-C162AA88D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5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AF22-E0D0-494D-B9B5-9C7CF4A73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3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3C7A-4AC9-406D-8584-BC5FCC475F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C216-FDAD-48CF-9DCD-D8EA1EAD2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1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21D2-C549-4265-ABF4-06FC474E50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C361-3910-4C76-9C47-493BFCA54C0A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77E9-B5A7-478C-8241-1B75A159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10F9C-C972-482C-9E18-5CDE4723CE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10F9C-C972-482C-9E18-5CDE4723CE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9-8%20Cau%20tao%20chat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6149" y="2085789"/>
            <a:ext cx="2895600" cy="2319337"/>
          </a:xfrm>
          <a:prstGeom prst="rect">
            <a:avLst/>
          </a:prstGeom>
          <a:solidFill>
            <a:srgbClr val="CC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900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</a:rPr>
              <a:t>Chương</a:t>
            </a:r>
            <a:r>
              <a:rPr lang="en-US" altLang="en-US" sz="3600" b="1" dirty="0">
                <a:solidFill>
                  <a:srgbClr val="FF3300"/>
                </a:solidFill>
              </a:rPr>
              <a:t> II: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</a:rPr>
              <a:t>NHIỆT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HỌC</a:t>
            </a:r>
            <a:endParaRPr lang="en-US" altLang="en-US" sz="3600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1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4607" y="422089"/>
            <a:ext cx="4114800" cy="955675"/>
          </a:xfrm>
          <a:prstGeom prst="rect">
            <a:avLst/>
          </a:prstGeom>
          <a:solidFill>
            <a:srgbClr val="F5F8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FF"/>
                </a:solidFill>
              </a:rPr>
              <a:t> Các chất được cấu tạo như thế nào?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68149" y="1565089"/>
            <a:ext cx="4114800" cy="1382712"/>
          </a:xfrm>
          <a:prstGeom prst="rect">
            <a:avLst/>
          </a:prstGeom>
          <a:solidFill>
            <a:srgbClr val="F5F8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FF"/>
                </a:solidFill>
              </a:rPr>
              <a:t> Nhiệt năng là gì? Có mấy cách truyền nhiệt năng?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68149" y="3201801"/>
            <a:ext cx="4114800" cy="1382713"/>
          </a:xfrm>
          <a:prstGeom prst="rect">
            <a:avLst/>
          </a:prstGeom>
          <a:solidFill>
            <a:srgbClr val="F5F8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FF"/>
                </a:solidFill>
              </a:rPr>
              <a:t> Nhiệt lượng là gì? Xác định nhiệt lượng như thế nào?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68149" y="4841689"/>
            <a:ext cx="4114800" cy="1384300"/>
          </a:xfrm>
          <a:prstGeom prst="rect">
            <a:avLst/>
          </a:prstGeom>
          <a:solidFill>
            <a:srgbClr val="F5F8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FF"/>
                </a:solidFill>
              </a:rPr>
              <a:t> Mối quan hệ giữa nhiệt lượng tỏa ra và nhiệt lượng thu vào?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591749" y="711807"/>
            <a:ext cx="1676400" cy="2514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591749" y="2033401"/>
            <a:ext cx="16764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591749" y="3252601"/>
            <a:ext cx="1676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591749" y="3252601"/>
            <a:ext cx="167640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13" y="0"/>
            <a:ext cx="777364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87820" y="1231309"/>
            <a:ext cx="141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676376" y="1503923"/>
            <a:ext cx="3153850" cy="567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8098972" y="1503923"/>
            <a:ext cx="1731254" cy="720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191055" y="3930405"/>
            <a:ext cx="141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8229600" y="4287365"/>
            <a:ext cx="1961455" cy="730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8762182" y="1762999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72265" y="4749030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59328" y="1503923"/>
            <a:ext cx="24767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2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7012" y="50196"/>
            <a:ext cx="10282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 19: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CÁC CHẤT ĐƯỢC CẤU TẠO NHƯ THẾ NÀO?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88581"/>
            <a:ext cx="5513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CÁC CHẤT CÓ ĐƯỢC CẤU TẠO TỪ CÁC HẠT RIÊNG BIỆT KHÔNG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198027" y="849833"/>
            <a:ext cx="26895" cy="6008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98344" y="1285355"/>
            <a:ext cx="5450541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344" y="1982129"/>
            <a:ext cx="5610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39221" y="2945067"/>
            <a:ext cx="59962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II. GIỮA CÁC PHÂN TỬ CÓ KHOẢNG CÁCH HAY KHÔNG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78466" y="3592664"/>
            <a:ext cx="5832048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02" y="4240261"/>
            <a:ext cx="5996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III. VẬN DỤNG</a:t>
            </a: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83936" y="4615891"/>
            <a:ext cx="6026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C3.Tại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cốc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khuấy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tan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30" y="1006365"/>
            <a:ext cx="2846197" cy="1366372"/>
          </a:xfrm>
          <a:prstGeom prst="rect">
            <a:avLst/>
          </a:prstGeom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6358271" y="1058622"/>
            <a:ext cx="2568015" cy="1293251"/>
            <a:chOff x="912" y="2112"/>
            <a:chExt cx="1488" cy="1056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91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200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1488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1728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968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912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00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88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968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208" y="240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912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200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488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1968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912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1200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1488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1968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208" y="29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6504482" y="2466499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Đường</a:t>
            </a:r>
            <a:endParaRPr lang="en-US" sz="2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10061328" y="2529269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7438986" y="4901623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Hỗn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đường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187" y="3182546"/>
            <a:ext cx="2846197" cy="13663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52430" y="3396716"/>
            <a:ext cx="2337108" cy="870788"/>
            <a:chOff x="7952430" y="3396716"/>
            <a:chExt cx="2337108" cy="870788"/>
          </a:xfrm>
        </p:grpSpPr>
        <p:sp>
          <p:nvSpPr>
            <p:cNvPr id="43" name="Oval 222"/>
            <p:cNvSpPr>
              <a:spLocks noChangeArrowheads="1"/>
            </p:cNvSpPr>
            <p:nvPr/>
          </p:nvSpPr>
          <p:spPr bwMode="auto">
            <a:xfrm>
              <a:off x="7952430" y="341147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4" name="Oval 223"/>
            <p:cNvSpPr>
              <a:spLocks noChangeArrowheads="1"/>
            </p:cNvSpPr>
            <p:nvPr/>
          </p:nvSpPr>
          <p:spPr bwMode="auto">
            <a:xfrm>
              <a:off x="8424144" y="341147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5" name="Oval 224"/>
            <p:cNvSpPr>
              <a:spLocks noChangeArrowheads="1"/>
            </p:cNvSpPr>
            <p:nvPr/>
          </p:nvSpPr>
          <p:spPr bwMode="auto">
            <a:xfrm>
              <a:off x="8924886" y="341147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6" name="Oval 224"/>
            <p:cNvSpPr>
              <a:spLocks noChangeArrowheads="1"/>
            </p:cNvSpPr>
            <p:nvPr/>
          </p:nvSpPr>
          <p:spPr bwMode="auto">
            <a:xfrm>
              <a:off x="9563606" y="339671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7" name="Oval 224"/>
            <p:cNvSpPr>
              <a:spLocks noChangeArrowheads="1"/>
            </p:cNvSpPr>
            <p:nvPr/>
          </p:nvSpPr>
          <p:spPr bwMode="auto">
            <a:xfrm>
              <a:off x="9984738" y="3396716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49" name="Oval 222"/>
            <p:cNvSpPr>
              <a:spLocks noChangeArrowheads="1"/>
            </p:cNvSpPr>
            <p:nvPr/>
          </p:nvSpPr>
          <p:spPr bwMode="auto">
            <a:xfrm>
              <a:off x="7952430" y="3962704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0" name="Oval 223"/>
            <p:cNvSpPr>
              <a:spLocks noChangeArrowheads="1"/>
            </p:cNvSpPr>
            <p:nvPr/>
          </p:nvSpPr>
          <p:spPr bwMode="auto">
            <a:xfrm>
              <a:off x="8424144" y="3962704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1" name="Oval 224"/>
            <p:cNvSpPr>
              <a:spLocks noChangeArrowheads="1"/>
            </p:cNvSpPr>
            <p:nvPr/>
          </p:nvSpPr>
          <p:spPr bwMode="auto">
            <a:xfrm>
              <a:off x="8924886" y="3962704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2" name="Oval 224"/>
            <p:cNvSpPr>
              <a:spLocks noChangeArrowheads="1"/>
            </p:cNvSpPr>
            <p:nvPr/>
          </p:nvSpPr>
          <p:spPr bwMode="auto">
            <a:xfrm>
              <a:off x="9563606" y="3947944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3" name="Oval 224"/>
            <p:cNvSpPr>
              <a:spLocks noChangeArrowheads="1"/>
            </p:cNvSpPr>
            <p:nvPr/>
          </p:nvSpPr>
          <p:spPr bwMode="auto">
            <a:xfrm>
              <a:off x="9984738" y="3947944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45117" y="5281666"/>
            <a:ext cx="5919561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khuấy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xen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8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39" grpId="0"/>
      <p:bldP spid="40" grpId="0"/>
      <p:bldP spid="4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7012" y="50196"/>
            <a:ext cx="10282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19.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CHẤT ĐƯỢC CẤU TẠO NHƯ THẾ NÀO?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88581"/>
            <a:ext cx="5513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CÁC CHẤT CÓ ĐƯỢC CẤU TẠO TỪ CÁC HẠT RIÊNG BIỆT KHÔNG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198027" y="849833"/>
            <a:ext cx="26895" cy="6008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98344" y="1285355"/>
            <a:ext cx="5450541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344" y="1982129"/>
            <a:ext cx="5610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39221" y="2945067"/>
            <a:ext cx="59962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II. GIỮA CÁC PHÂN TỬ CÓ KHOẢNG CÁCH HAY KHÔNG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78466" y="3592664"/>
            <a:ext cx="5832048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02" y="4240261"/>
            <a:ext cx="5996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III. VẬN DỤNG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37444" y="4673279"/>
            <a:ext cx="5919561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Vì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khuấy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xen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6367953" y="5016001"/>
            <a:ext cx="552763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</a:rPr>
              <a:t>Trả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</a:rPr>
              <a:t>lời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chui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xẹp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28641" y="5591072"/>
            <a:ext cx="57270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C4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.Tại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bay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bơm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căng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dù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buộc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chặt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xẹp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58" name="Picture 21" descr="1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51" y="1296467"/>
            <a:ext cx="3095948" cy="29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2" descr="Qua bong 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75" y="1182029"/>
            <a:ext cx="2118868" cy="335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6329669" y="4577653"/>
            <a:ext cx="240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su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9931345" y="4576670"/>
            <a:ext cx="1752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0600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7012" y="50196"/>
            <a:ext cx="10282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 19.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CHẤT ĐƯỢC CẤU TẠO NHƯ THẾ NÀO?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88581"/>
            <a:ext cx="5513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CÁC CHẤT CÓ ĐƯỢC CẤU TẠO TỪ CÁC HẠT RIÊNG BIỆT KHÔNG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198027" y="849833"/>
            <a:ext cx="26895" cy="6008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98344" y="1285355"/>
            <a:ext cx="5450541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344" y="1982129"/>
            <a:ext cx="5610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39221" y="2945067"/>
            <a:ext cx="59962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II. GIỮA CÁC PHÂN TỬ CÓ KHOẢNG CÁCH HAY KHÔNG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78466" y="3592664"/>
            <a:ext cx="5832048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02" y="4240261"/>
            <a:ext cx="5996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III. VẬN DỤNG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37444" y="4673279"/>
            <a:ext cx="5919561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Vì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khuấy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xen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-39221" y="5338665"/>
            <a:ext cx="61497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Vì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chui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xẹp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dần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90" y="2017122"/>
            <a:ext cx="5434160" cy="357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12435" y="1015207"/>
            <a:ext cx="56279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C5.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Cá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251536" y="5783824"/>
            <a:ext cx="5828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xen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nhờ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497541" y="4114801"/>
            <a:ext cx="109459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muỗi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khổng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10km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 .)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9232900" y="37465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66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497541" y="973932"/>
            <a:ext cx="112282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hiđrô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497541" y="2772381"/>
            <a:ext cx="110938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*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2cm.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10" name="Text Box 21"/>
          <p:cNvSpPr txBox="1">
            <a:spLocks noChangeArrowheads="1"/>
          </p:cNvSpPr>
          <p:nvPr/>
        </p:nvSpPr>
        <p:spPr bwMode="auto">
          <a:xfrm>
            <a:off x="2938928" y="295494"/>
            <a:ext cx="6211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CÓ THỂ EM CHƯA BIẾT!</a:t>
            </a:r>
            <a:endParaRPr lang="en-US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5" grpId="0"/>
      <p:bldP spid="262156" grpId="0"/>
      <p:bldP spid="21508" grpId="0"/>
      <p:bldP spid="262163" grpId="0"/>
      <p:bldP spid="21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6400" y="228600"/>
            <a:ext cx="3048000" cy="9144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Ghi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6600CC"/>
                </a:solidFill>
                <a:latin typeface="Times New Roman" pitchFamily="18" charset="0"/>
              </a:rPr>
              <a:t>nhớ</a:t>
            </a:r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58900"/>
            <a:ext cx="8229600" cy="2362200"/>
          </a:xfrm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</a:rPr>
              <a:t>- Các chất được cấu tạo từ các hạt riêng biệt gọi là nguyên tử, phân tử.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</a:rPr>
              <a:t>- Giữa các nguyên tử, phân tử có khoảng cách.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400" y="161365"/>
            <a:ext cx="6299200" cy="914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6600CC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58900"/>
            <a:ext cx="8229600" cy="4409888"/>
          </a:xfrm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Học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thuộc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phần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ghi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nhớ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sgk-Tr70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Xem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lại</a:t>
            </a:r>
            <a:r>
              <a:rPr lang="en-US" b="1" dirty="0">
                <a:solidFill>
                  <a:srgbClr val="0000FF"/>
                </a:solidFill>
              </a:rPr>
              <a:t> câu;c3;c4;c5 </a:t>
            </a:r>
            <a:r>
              <a:rPr lang="en-US" b="1" dirty="0" err="1">
                <a:solidFill>
                  <a:srgbClr val="0000FF"/>
                </a:solidFill>
              </a:rPr>
              <a:t>phần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dụng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Làm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bài</a:t>
            </a:r>
            <a:r>
              <a:rPr lang="en-US" b="1" dirty="0">
                <a:solidFill>
                  <a:srgbClr val="0000FF"/>
                </a:solidFill>
              </a:rPr>
              <a:t> tập:19.3/ 19.4(sbt-tr50)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Đọc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phần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thể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chưa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biết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FF"/>
                </a:solidFill>
              </a:rPr>
              <a:t>Chuẩn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bị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bài</a:t>
            </a:r>
            <a:r>
              <a:rPr lang="en-US" b="1" dirty="0">
                <a:solidFill>
                  <a:srgbClr val="0000FF"/>
                </a:solidFill>
              </a:rPr>
              <a:t> 20: </a:t>
            </a:r>
            <a:r>
              <a:rPr lang="en-US" b="1" dirty="0" err="1">
                <a:solidFill>
                  <a:srgbClr val="0000FF"/>
                </a:solidFill>
              </a:rPr>
              <a:t>nguyên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tử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phân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tử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chuyển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hay </a:t>
            </a:r>
            <a:r>
              <a:rPr lang="en-US" b="1" dirty="0" err="1">
                <a:solidFill>
                  <a:srgbClr val="0000FF"/>
                </a:solidFill>
              </a:rPr>
              <a:t>đứng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yên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790700" y="5334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</a:rPr>
              <a:t>rượu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= 50cm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895726" y="53036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= 50cm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362200" y="5892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</a:rPr>
              <a:t>rượu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4241800" y="5867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100cm</a:t>
            </a:r>
            <a:r>
              <a:rPr lang="en-US" sz="2400" b="1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1" y="1447801"/>
            <a:ext cx="1600199" cy="3886199"/>
            <a:chOff x="2057401" y="1447801"/>
            <a:chExt cx="1600199" cy="3886199"/>
          </a:xfrm>
        </p:grpSpPr>
        <p:sp>
          <p:nvSpPr>
            <p:cNvPr id="3074" name="Text Box 3"/>
            <p:cNvSpPr txBox="1">
              <a:spLocks noChangeArrowheads="1"/>
            </p:cNvSpPr>
            <p:nvPr/>
          </p:nvSpPr>
          <p:spPr bwMode="auto">
            <a:xfrm>
              <a:off x="2362200" y="48768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Rượu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3080" name="Group 149"/>
            <p:cNvGrpSpPr>
              <a:grpSpLocks/>
            </p:cNvGrpSpPr>
            <p:nvPr/>
          </p:nvGrpSpPr>
          <p:grpSpPr bwMode="auto">
            <a:xfrm>
              <a:off x="2057401" y="1447801"/>
              <a:ext cx="1343025" cy="3446463"/>
              <a:chOff x="384" y="912"/>
              <a:chExt cx="846" cy="2171"/>
            </a:xfrm>
          </p:grpSpPr>
          <p:sp>
            <p:nvSpPr>
              <p:cNvPr id="3151" name="Rectangle 110"/>
              <p:cNvSpPr>
                <a:spLocks noChangeArrowheads="1"/>
              </p:cNvSpPr>
              <p:nvPr/>
            </p:nvSpPr>
            <p:spPr bwMode="auto">
              <a:xfrm>
                <a:off x="528" y="2016"/>
                <a:ext cx="593" cy="9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3152" name="Group 148"/>
              <p:cNvGrpSpPr>
                <a:grpSpLocks/>
              </p:cNvGrpSpPr>
              <p:nvPr/>
            </p:nvGrpSpPr>
            <p:grpSpPr bwMode="auto">
              <a:xfrm>
                <a:off x="384" y="912"/>
                <a:ext cx="846" cy="2171"/>
                <a:chOff x="384" y="912"/>
                <a:chExt cx="846" cy="2171"/>
              </a:xfrm>
            </p:grpSpPr>
            <p:sp>
              <p:nvSpPr>
                <p:cNvPr id="3153" name="Freeform 20"/>
                <p:cNvSpPr>
                  <a:spLocks/>
                </p:cNvSpPr>
                <p:nvPr/>
              </p:nvSpPr>
              <p:spPr bwMode="auto">
                <a:xfrm>
                  <a:off x="384" y="912"/>
                  <a:ext cx="846" cy="2036"/>
                </a:xfrm>
                <a:custGeom>
                  <a:avLst/>
                  <a:gdLst>
                    <a:gd name="T0" fmla="*/ 0 w 846"/>
                    <a:gd name="T1" fmla="*/ 0 h 2422"/>
                    <a:gd name="T2" fmla="*/ 139 w 846"/>
                    <a:gd name="T3" fmla="*/ 71 h 2422"/>
                    <a:gd name="T4" fmla="*/ 139 w 846"/>
                    <a:gd name="T5" fmla="*/ 1013 h 2422"/>
                    <a:gd name="T6" fmla="*/ 733 w 846"/>
                    <a:gd name="T7" fmla="*/ 1017 h 2422"/>
                    <a:gd name="T8" fmla="*/ 734 w 846"/>
                    <a:gd name="T9" fmla="*/ 66 h 2422"/>
                    <a:gd name="T10" fmla="*/ 846 w 846"/>
                    <a:gd name="T11" fmla="*/ 0 h 2422"/>
                    <a:gd name="T12" fmla="*/ 0 w 846"/>
                    <a:gd name="T13" fmla="*/ 0 h 24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6"/>
                    <a:gd name="T22" fmla="*/ 0 h 2422"/>
                    <a:gd name="T23" fmla="*/ 846 w 846"/>
                    <a:gd name="T24" fmla="*/ 2422 h 24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6" h="2422">
                      <a:moveTo>
                        <a:pt x="0" y="0"/>
                      </a:moveTo>
                      <a:lnTo>
                        <a:pt x="139" y="170"/>
                      </a:lnTo>
                      <a:lnTo>
                        <a:pt x="139" y="2415"/>
                      </a:lnTo>
                      <a:lnTo>
                        <a:pt x="733" y="2422"/>
                      </a:lnTo>
                      <a:lnTo>
                        <a:pt x="734" y="157"/>
                      </a:lnTo>
                      <a:lnTo>
                        <a:pt x="8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21"/>
                <p:cNvSpPr>
                  <a:spLocks noChangeShapeType="1"/>
                </p:cNvSpPr>
                <p:nvPr/>
              </p:nvSpPr>
              <p:spPr bwMode="auto">
                <a:xfrm>
                  <a:off x="526" y="1117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Line 22"/>
                <p:cNvSpPr>
                  <a:spLocks noChangeShapeType="1"/>
                </p:cNvSpPr>
                <p:nvPr/>
              </p:nvSpPr>
              <p:spPr bwMode="auto">
                <a:xfrm>
                  <a:off x="526" y="1207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Line 23"/>
                <p:cNvSpPr>
                  <a:spLocks noChangeShapeType="1"/>
                </p:cNvSpPr>
                <p:nvPr/>
              </p:nvSpPr>
              <p:spPr bwMode="auto">
                <a:xfrm>
                  <a:off x="526" y="1298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7" name="Line 24"/>
                <p:cNvSpPr>
                  <a:spLocks noChangeShapeType="1"/>
                </p:cNvSpPr>
                <p:nvPr/>
              </p:nvSpPr>
              <p:spPr bwMode="auto">
                <a:xfrm>
                  <a:off x="526" y="138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8" name="Line 25"/>
                <p:cNvSpPr>
                  <a:spLocks noChangeShapeType="1"/>
                </p:cNvSpPr>
                <p:nvPr/>
              </p:nvSpPr>
              <p:spPr bwMode="auto">
                <a:xfrm>
                  <a:off x="526" y="1478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Line 26"/>
                <p:cNvSpPr>
                  <a:spLocks noChangeShapeType="1"/>
                </p:cNvSpPr>
                <p:nvPr/>
              </p:nvSpPr>
              <p:spPr bwMode="auto">
                <a:xfrm>
                  <a:off x="526" y="156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0" name="Line 27"/>
                <p:cNvSpPr>
                  <a:spLocks noChangeShapeType="1"/>
                </p:cNvSpPr>
                <p:nvPr/>
              </p:nvSpPr>
              <p:spPr bwMode="auto">
                <a:xfrm>
                  <a:off x="526" y="166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1" name="Line 28"/>
                <p:cNvSpPr>
                  <a:spLocks noChangeShapeType="1"/>
                </p:cNvSpPr>
                <p:nvPr/>
              </p:nvSpPr>
              <p:spPr bwMode="auto">
                <a:xfrm>
                  <a:off x="526" y="175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Line 29"/>
                <p:cNvSpPr>
                  <a:spLocks noChangeShapeType="1"/>
                </p:cNvSpPr>
                <p:nvPr/>
              </p:nvSpPr>
              <p:spPr bwMode="auto">
                <a:xfrm>
                  <a:off x="526" y="1841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3" name="Line 30"/>
                <p:cNvSpPr>
                  <a:spLocks noChangeShapeType="1"/>
                </p:cNvSpPr>
                <p:nvPr/>
              </p:nvSpPr>
              <p:spPr bwMode="auto">
                <a:xfrm>
                  <a:off x="526" y="1931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" name="Line 31"/>
                <p:cNvSpPr>
                  <a:spLocks noChangeShapeType="1"/>
                </p:cNvSpPr>
                <p:nvPr/>
              </p:nvSpPr>
              <p:spPr bwMode="auto">
                <a:xfrm>
                  <a:off x="526" y="202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Line 32"/>
                <p:cNvSpPr>
                  <a:spLocks noChangeShapeType="1"/>
                </p:cNvSpPr>
                <p:nvPr/>
              </p:nvSpPr>
              <p:spPr bwMode="auto">
                <a:xfrm>
                  <a:off x="526" y="211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6" name="Line 33"/>
                <p:cNvSpPr>
                  <a:spLocks noChangeShapeType="1"/>
                </p:cNvSpPr>
                <p:nvPr/>
              </p:nvSpPr>
              <p:spPr bwMode="auto">
                <a:xfrm>
                  <a:off x="526" y="2203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" name="Line 34"/>
                <p:cNvSpPr>
                  <a:spLocks noChangeShapeType="1"/>
                </p:cNvSpPr>
                <p:nvPr/>
              </p:nvSpPr>
              <p:spPr bwMode="auto">
                <a:xfrm>
                  <a:off x="526" y="229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Line 35"/>
                <p:cNvSpPr>
                  <a:spLocks noChangeShapeType="1"/>
                </p:cNvSpPr>
                <p:nvPr/>
              </p:nvSpPr>
              <p:spPr bwMode="auto">
                <a:xfrm>
                  <a:off x="526" y="238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" name="Line 36"/>
                <p:cNvSpPr>
                  <a:spLocks noChangeShapeType="1"/>
                </p:cNvSpPr>
                <p:nvPr/>
              </p:nvSpPr>
              <p:spPr bwMode="auto">
                <a:xfrm>
                  <a:off x="526" y="247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" name="Line 37"/>
                <p:cNvSpPr>
                  <a:spLocks noChangeShapeType="1"/>
                </p:cNvSpPr>
                <p:nvPr/>
              </p:nvSpPr>
              <p:spPr bwMode="auto">
                <a:xfrm>
                  <a:off x="526" y="2565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Line 38"/>
                <p:cNvSpPr>
                  <a:spLocks noChangeShapeType="1"/>
                </p:cNvSpPr>
                <p:nvPr/>
              </p:nvSpPr>
              <p:spPr bwMode="auto">
                <a:xfrm>
                  <a:off x="526" y="265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" name="Line 39"/>
                <p:cNvSpPr>
                  <a:spLocks noChangeShapeType="1"/>
                </p:cNvSpPr>
                <p:nvPr/>
              </p:nvSpPr>
              <p:spPr bwMode="auto">
                <a:xfrm>
                  <a:off x="526" y="2746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3" name="Line 40"/>
                <p:cNvSpPr>
                  <a:spLocks noChangeShapeType="1"/>
                </p:cNvSpPr>
                <p:nvPr/>
              </p:nvSpPr>
              <p:spPr bwMode="auto">
                <a:xfrm>
                  <a:off x="526" y="2837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" name="Line 41"/>
                <p:cNvSpPr>
                  <a:spLocks noChangeShapeType="1"/>
                </p:cNvSpPr>
                <p:nvPr/>
              </p:nvSpPr>
              <p:spPr bwMode="auto">
                <a:xfrm>
                  <a:off x="526" y="2927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43" y="102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100</a:t>
                  </a:r>
                </a:p>
              </p:txBody>
            </p:sp>
            <p:sp>
              <p:nvSpPr>
                <p:cNvPr id="317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43" y="174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60</a:t>
                  </a:r>
                </a:p>
              </p:txBody>
            </p:sp>
            <p:sp>
              <p:nvSpPr>
                <p:cNvPr id="317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43" y="210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40</a:t>
                  </a:r>
                </a:p>
              </p:txBody>
            </p:sp>
            <p:sp>
              <p:nvSpPr>
                <p:cNvPr id="317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43" y="246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20</a:t>
                  </a:r>
                </a:p>
              </p:txBody>
            </p:sp>
            <p:sp>
              <p:nvSpPr>
                <p:cNvPr id="317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43" y="138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80</a:t>
                  </a:r>
                </a:p>
              </p:txBody>
            </p:sp>
            <p:sp>
              <p:nvSpPr>
                <p:cNvPr id="318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743" y="2763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3181" name="Freeform 48"/>
                <p:cNvSpPr>
                  <a:spLocks/>
                </p:cNvSpPr>
                <p:nvPr/>
              </p:nvSpPr>
              <p:spPr bwMode="auto">
                <a:xfrm>
                  <a:off x="384" y="2880"/>
                  <a:ext cx="820" cy="203"/>
                </a:xfrm>
                <a:custGeom>
                  <a:avLst/>
                  <a:gdLst>
                    <a:gd name="T0" fmla="*/ 0 w 820"/>
                    <a:gd name="T1" fmla="*/ 101 h 242"/>
                    <a:gd name="T2" fmla="*/ 79 w 820"/>
                    <a:gd name="T3" fmla="*/ 0 h 242"/>
                    <a:gd name="T4" fmla="*/ 123 w 820"/>
                    <a:gd name="T5" fmla="*/ 0 h 242"/>
                    <a:gd name="T6" fmla="*/ 159 w 820"/>
                    <a:gd name="T7" fmla="*/ 29 h 242"/>
                    <a:gd name="T8" fmla="*/ 654 w 820"/>
                    <a:gd name="T9" fmla="*/ 28 h 242"/>
                    <a:gd name="T10" fmla="*/ 700 w 820"/>
                    <a:gd name="T11" fmla="*/ 0 h 242"/>
                    <a:gd name="T12" fmla="*/ 741 w 820"/>
                    <a:gd name="T13" fmla="*/ 0 h 242"/>
                    <a:gd name="T14" fmla="*/ 820 w 820"/>
                    <a:gd name="T15" fmla="*/ 101 h 242"/>
                    <a:gd name="T16" fmla="*/ 0 w 820"/>
                    <a:gd name="T17" fmla="*/ 101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0"/>
                    <a:gd name="T28" fmla="*/ 0 h 242"/>
                    <a:gd name="T29" fmla="*/ 820 w 820"/>
                    <a:gd name="T30" fmla="*/ 242 h 2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0" h="242">
                      <a:moveTo>
                        <a:pt x="0" y="242"/>
                      </a:moveTo>
                      <a:lnTo>
                        <a:pt x="79" y="0"/>
                      </a:lnTo>
                      <a:lnTo>
                        <a:pt x="123" y="0"/>
                      </a:lnTo>
                      <a:lnTo>
                        <a:pt x="159" y="70"/>
                      </a:lnTo>
                      <a:lnTo>
                        <a:pt x="654" y="65"/>
                      </a:lnTo>
                      <a:lnTo>
                        <a:pt x="700" y="0"/>
                      </a:lnTo>
                      <a:lnTo>
                        <a:pt x="741" y="0"/>
                      </a:lnTo>
                      <a:lnTo>
                        <a:pt x="820" y="242"/>
                      </a:lnTo>
                      <a:lnTo>
                        <a:pt x="0" y="24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3670301" y="1460501"/>
            <a:ext cx="1587499" cy="3873499"/>
            <a:chOff x="3670301" y="1460501"/>
            <a:chExt cx="1587499" cy="3873499"/>
          </a:xfrm>
        </p:grpSpPr>
        <p:sp>
          <p:nvSpPr>
            <p:cNvPr id="3075" name="Text Box 4"/>
            <p:cNvSpPr txBox="1">
              <a:spLocks noChangeArrowheads="1"/>
            </p:cNvSpPr>
            <p:nvPr/>
          </p:nvSpPr>
          <p:spPr bwMode="auto">
            <a:xfrm>
              <a:off x="3962400" y="48768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</a:rPr>
                <a:t>Nước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3081" name="Group 151"/>
            <p:cNvGrpSpPr>
              <a:grpSpLocks/>
            </p:cNvGrpSpPr>
            <p:nvPr/>
          </p:nvGrpSpPr>
          <p:grpSpPr bwMode="auto">
            <a:xfrm>
              <a:off x="3670301" y="1460501"/>
              <a:ext cx="1343025" cy="3446463"/>
              <a:chOff x="1392" y="920"/>
              <a:chExt cx="846" cy="2171"/>
            </a:xfrm>
          </p:grpSpPr>
          <p:sp>
            <p:nvSpPr>
              <p:cNvPr id="3120" name="Rectangle 111"/>
              <p:cNvSpPr>
                <a:spLocks noChangeArrowheads="1"/>
              </p:cNvSpPr>
              <p:nvPr/>
            </p:nvSpPr>
            <p:spPr bwMode="auto">
              <a:xfrm>
                <a:off x="1536" y="2024"/>
                <a:ext cx="593" cy="9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3121" name="Group 150"/>
              <p:cNvGrpSpPr>
                <a:grpSpLocks/>
              </p:cNvGrpSpPr>
              <p:nvPr/>
            </p:nvGrpSpPr>
            <p:grpSpPr bwMode="auto">
              <a:xfrm>
                <a:off x="1392" y="920"/>
                <a:ext cx="846" cy="2171"/>
                <a:chOff x="1392" y="920"/>
                <a:chExt cx="846" cy="2171"/>
              </a:xfrm>
            </p:grpSpPr>
            <p:sp>
              <p:nvSpPr>
                <p:cNvPr id="3122" name="Freeform 50"/>
                <p:cNvSpPr>
                  <a:spLocks/>
                </p:cNvSpPr>
                <p:nvPr/>
              </p:nvSpPr>
              <p:spPr bwMode="auto">
                <a:xfrm>
                  <a:off x="1392" y="920"/>
                  <a:ext cx="846" cy="2036"/>
                </a:xfrm>
                <a:custGeom>
                  <a:avLst/>
                  <a:gdLst>
                    <a:gd name="T0" fmla="*/ 0 w 846"/>
                    <a:gd name="T1" fmla="*/ 0 h 2422"/>
                    <a:gd name="T2" fmla="*/ 139 w 846"/>
                    <a:gd name="T3" fmla="*/ 71 h 2422"/>
                    <a:gd name="T4" fmla="*/ 139 w 846"/>
                    <a:gd name="T5" fmla="*/ 1013 h 2422"/>
                    <a:gd name="T6" fmla="*/ 733 w 846"/>
                    <a:gd name="T7" fmla="*/ 1017 h 2422"/>
                    <a:gd name="T8" fmla="*/ 734 w 846"/>
                    <a:gd name="T9" fmla="*/ 66 h 2422"/>
                    <a:gd name="T10" fmla="*/ 846 w 846"/>
                    <a:gd name="T11" fmla="*/ 0 h 2422"/>
                    <a:gd name="T12" fmla="*/ 0 w 846"/>
                    <a:gd name="T13" fmla="*/ 0 h 24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6"/>
                    <a:gd name="T22" fmla="*/ 0 h 2422"/>
                    <a:gd name="T23" fmla="*/ 846 w 846"/>
                    <a:gd name="T24" fmla="*/ 2422 h 24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6" h="2422">
                      <a:moveTo>
                        <a:pt x="0" y="0"/>
                      </a:moveTo>
                      <a:lnTo>
                        <a:pt x="139" y="170"/>
                      </a:lnTo>
                      <a:lnTo>
                        <a:pt x="139" y="2415"/>
                      </a:lnTo>
                      <a:lnTo>
                        <a:pt x="733" y="2422"/>
                      </a:lnTo>
                      <a:lnTo>
                        <a:pt x="734" y="157"/>
                      </a:lnTo>
                      <a:lnTo>
                        <a:pt x="8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auto">
                <a:xfrm>
                  <a:off x="1534" y="1125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auto">
                <a:xfrm>
                  <a:off x="1534" y="121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auto">
                <a:xfrm>
                  <a:off x="1534" y="1306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auto">
                <a:xfrm>
                  <a:off x="1534" y="1397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auto">
                <a:xfrm>
                  <a:off x="1534" y="1486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auto">
                <a:xfrm>
                  <a:off x="1534" y="1577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" name="Line 57"/>
                <p:cNvSpPr>
                  <a:spLocks noChangeShapeType="1"/>
                </p:cNvSpPr>
                <p:nvPr/>
              </p:nvSpPr>
              <p:spPr bwMode="auto">
                <a:xfrm>
                  <a:off x="1534" y="1668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Line 58"/>
                <p:cNvSpPr>
                  <a:spLocks noChangeShapeType="1"/>
                </p:cNvSpPr>
                <p:nvPr/>
              </p:nvSpPr>
              <p:spPr bwMode="auto">
                <a:xfrm>
                  <a:off x="1534" y="1758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Line 59"/>
                <p:cNvSpPr>
                  <a:spLocks noChangeShapeType="1"/>
                </p:cNvSpPr>
                <p:nvPr/>
              </p:nvSpPr>
              <p:spPr bwMode="auto">
                <a:xfrm>
                  <a:off x="1534" y="1849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" name="Line 60"/>
                <p:cNvSpPr>
                  <a:spLocks noChangeShapeType="1"/>
                </p:cNvSpPr>
                <p:nvPr/>
              </p:nvSpPr>
              <p:spPr bwMode="auto">
                <a:xfrm>
                  <a:off x="1534" y="193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" name="Line 61"/>
                <p:cNvSpPr>
                  <a:spLocks noChangeShapeType="1"/>
                </p:cNvSpPr>
                <p:nvPr/>
              </p:nvSpPr>
              <p:spPr bwMode="auto">
                <a:xfrm>
                  <a:off x="1534" y="203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" name="Line 62"/>
                <p:cNvSpPr>
                  <a:spLocks noChangeShapeType="1"/>
                </p:cNvSpPr>
                <p:nvPr/>
              </p:nvSpPr>
              <p:spPr bwMode="auto">
                <a:xfrm>
                  <a:off x="1534" y="212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" name="Line 63"/>
                <p:cNvSpPr>
                  <a:spLocks noChangeShapeType="1"/>
                </p:cNvSpPr>
                <p:nvPr/>
              </p:nvSpPr>
              <p:spPr bwMode="auto">
                <a:xfrm>
                  <a:off x="1534" y="2211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>
                  <a:off x="1534" y="230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Line 65"/>
                <p:cNvSpPr>
                  <a:spLocks noChangeShapeType="1"/>
                </p:cNvSpPr>
                <p:nvPr/>
              </p:nvSpPr>
              <p:spPr bwMode="auto">
                <a:xfrm>
                  <a:off x="1534" y="239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Line 66"/>
                <p:cNvSpPr>
                  <a:spLocks noChangeShapeType="1"/>
                </p:cNvSpPr>
                <p:nvPr/>
              </p:nvSpPr>
              <p:spPr bwMode="auto">
                <a:xfrm>
                  <a:off x="1534" y="248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1534" y="2573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Line 68"/>
                <p:cNvSpPr>
                  <a:spLocks noChangeShapeType="1"/>
                </p:cNvSpPr>
                <p:nvPr/>
              </p:nvSpPr>
              <p:spPr bwMode="auto">
                <a:xfrm>
                  <a:off x="1534" y="2663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Line 69"/>
                <p:cNvSpPr>
                  <a:spLocks noChangeShapeType="1"/>
                </p:cNvSpPr>
                <p:nvPr/>
              </p:nvSpPr>
              <p:spPr bwMode="auto">
                <a:xfrm>
                  <a:off x="1534" y="275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Line 70"/>
                <p:cNvSpPr>
                  <a:spLocks noChangeShapeType="1"/>
                </p:cNvSpPr>
                <p:nvPr/>
              </p:nvSpPr>
              <p:spPr bwMode="auto">
                <a:xfrm>
                  <a:off x="1534" y="284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" name="Line 71"/>
                <p:cNvSpPr>
                  <a:spLocks noChangeShapeType="1"/>
                </p:cNvSpPr>
                <p:nvPr/>
              </p:nvSpPr>
              <p:spPr bwMode="auto">
                <a:xfrm>
                  <a:off x="1534" y="2935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751" y="102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100</a:t>
                  </a:r>
                </a:p>
              </p:txBody>
            </p:sp>
            <p:sp>
              <p:nvSpPr>
                <p:cNvPr id="314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751" y="174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60</a:t>
                  </a:r>
                </a:p>
              </p:txBody>
            </p:sp>
            <p:sp>
              <p:nvSpPr>
                <p:cNvPr id="3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751" y="210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40</a:t>
                  </a:r>
                </a:p>
              </p:txBody>
            </p:sp>
            <p:sp>
              <p:nvSpPr>
                <p:cNvPr id="314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751" y="246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20</a:t>
                  </a:r>
                </a:p>
              </p:txBody>
            </p:sp>
            <p:sp>
              <p:nvSpPr>
                <p:cNvPr id="314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751" y="1389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80</a:t>
                  </a:r>
                </a:p>
              </p:txBody>
            </p:sp>
            <p:sp>
              <p:nvSpPr>
                <p:cNvPr id="314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751" y="2771"/>
                  <a:ext cx="46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3150" name="Freeform 78"/>
                <p:cNvSpPr>
                  <a:spLocks/>
                </p:cNvSpPr>
                <p:nvPr/>
              </p:nvSpPr>
              <p:spPr bwMode="auto">
                <a:xfrm>
                  <a:off x="1392" y="2888"/>
                  <a:ext cx="820" cy="203"/>
                </a:xfrm>
                <a:custGeom>
                  <a:avLst/>
                  <a:gdLst>
                    <a:gd name="T0" fmla="*/ 0 w 820"/>
                    <a:gd name="T1" fmla="*/ 101 h 242"/>
                    <a:gd name="T2" fmla="*/ 79 w 820"/>
                    <a:gd name="T3" fmla="*/ 0 h 242"/>
                    <a:gd name="T4" fmla="*/ 123 w 820"/>
                    <a:gd name="T5" fmla="*/ 0 h 242"/>
                    <a:gd name="T6" fmla="*/ 159 w 820"/>
                    <a:gd name="T7" fmla="*/ 29 h 242"/>
                    <a:gd name="T8" fmla="*/ 654 w 820"/>
                    <a:gd name="T9" fmla="*/ 28 h 242"/>
                    <a:gd name="T10" fmla="*/ 700 w 820"/>
                    <a:gd name="T11" fmla="*/ 0 h 242"/>
                    <a:gd name="T12" fmla="*/ 741 w 820"/>
                    <a:gd name="T13" fmla="*/ 0 h 242"/>
                    <a:gd name="T14" fmla="*/ 820 w 820"/>
                    <a:gd name="T15" fmla="*/ 101 h 242"/>
                    <a:gd name="T16" fmla="*/ 0 w 820"/>
                    <a:gd name="T17" fmla="*/ 101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0"/>
                    <a:gd name="T28" fmla="*/ 0 h 242"/>
                    <a:gd name="T29" fmla="*/ 820 w 820"/>
                    <a:gd name="T30" fmla="*/ 242 h 2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0" h="242">
                      <a:moveTo>
                        <a:pt x="0" y="242"/>
                      </a:moveTo>
                      <a:lnTo>
                        <a:pt x="79" y="0"/>
                      </a:lnTo>
                      <a:lnTo>
                        <a:pt x="123" y="0"/>
                      </a:lnTo>
                      <a:lnTo>
                        <a:pt x="159" y="70"/>
                      </a:lnTo>
                      <a:lnTo>
                        <a:pt x="654" y="65"/>
                      </a:lnTo>
                      <a:lnTo>
                        <a:pt x="700" y="0"/>
                      </a:lnTo>
                      <a:lnTo>
                        <a:pt x="741" y="0"/>
                      </a:lnTo>
                      <a:lnTo>
                        <a:pt x="820" y="242"/>
                      </a:lnTo>
                      <a:lnTo>
                        <a:pt x="0" y="24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82" name="Text Box 115"/>
          <p:cNvSpPr txBox="1">
            <a:spLocks noChangeArrowheads="1"/>
          </p:cNvSpPr>
          <p:nvPr/>
        </p:nvSpPr>
        <p:spPr bwMode="auto">
          <a:xfrm>
            <a:off x="1981200" y="1524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Đổ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50cm</a:t>
            </a:r>
            <a:r>
              <a:rPr lang="en-US" sz="3200" baseline="30000" dirty="0">
                <a:solidFill>
                  <a:srgbClr val="6600FF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rượu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50cm</a:t>
            </a:r>
            <a:r>
              <a:rPr lang="en-US" sz="3200" baseline="30000" dirty="0">
                <a:solidFill>
                  <a:srgbClr val="6600FF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6600FF"/>
                </a:solidFill>
                <a:latin typeface="Times New Roman" pitchFamily="18" charset="0"/>
              </a:rPr>
              <a:t>ta sẽ thu được h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ỗ</a:t>
            </a:r>
            <a:r>
              <a:rPr lang="vi-VN" sz="3200" dirty="0">
                <a:solidFill>
                  <a:srgbClr val="6600FF"/>
                </a:solidFill>
                <a:latin typeface="Times New Roman" pitchFamily="18" charset="0"/>
              </a:rPr>
              <a:t>n hợp nước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và</a:t>
            </a:r>
            <a:r>
              <a:rPr lang="vi-VN" sz="3200" dirty="0">
                <a:solidFill>
                  <a:srgbClr val="6600FF"/>
                </a:solidFill>
                <a:latin typeface="Times New Roman" pitchFamily="18" charset="0"/>
              </a:rPr>
              <a:t> rượu có thể tích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khoảng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</a:rPr>
              <a:t>95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cm</a:t>
            </a:r>
            <a:r>
              <a:rPr lang="en-US" sz="3200" baseline="30000" dirty="0" err="1">
                <a:solidFill>
                  <a:srgbClr val="9900FF"/>
                </a:solidFill>
                <a:latin typeface="Times New Roman" pitchFamily="18" charset="0"/>
              </a:rPr>
              <a:t>3</a:t>
            </a:r>
            <a:endParaRPr lang="vi-VN" sz="3200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grpSp>
        <p:nvGrpSpPr>
          <p:cNvPr id="6" name="Group 233"/>
          <p:cNvGrpSpPr>
            <a:grpSpLocks/>
          </p:cNvGrpSpPr>
          <p:nvPr/>
        </p:nvGrpSpPr>
        <p:grpSpPr bwMode="auto">
          <a:xfrm>
            <a:off x="7594601" y="1581151"/>
            <a:ext cx="2308225" cy="3459163"/>
            <a:chOff x="3824" y="996"/>
            <a:chExt cx="1454" cy="2179"/>
          </a:xfrm>
        </p:grpSpPr>
        <p:sp>
          <p:nvSpPr>
            <p:cNvPr id="3086" name="Rectangle 117"/>
            <p:cNvSpPr>
              <a:spLocks noChangeArrowheads="1"/>
            </p:cNvSpPr>
            <p:nvPr/>
          </p:nvSpPr>
          <p:spPr bwMode="auto">
            <a:xfrm>
              <a:off x="4576" y="1296"/>
              <a:ext cx="593" cy="1760"/>
            </a:xfrm>
            <a:prstGeom prst="rect">
              <a:avLst/>
            </a:prstGeom>
            <a:solidFill>
              <a:srgbClr val="08E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87" name="Group 232"/>
            <p:cNvGrpSpPr>
              <a:grpSpLocks/>
            </p:cNvGrpSpPr>
            <p:nvPr/>
          </p:nvGrpSpPr>
          <p:grpSpPr bwMode="auto">
            <a:xfrm>
              <a:off x="3824" y="996"/>
              <a:ext cx="1454" cy="2179"/>
              <a:chOff x="3824" y="996"/>
              <a:chExt cx="1454" cy="2179"/>
            </a:xfrm>
          </p:grpSpPr>
          <p:grpSp>
            <p:nvGrpSpPr>
              <p:cNvPr id="3088" name="Group 118"/>
              <p:cNvGrpSpPr>
                <a:grpSpLocks/>
              </p:cNvGrpSpPr>
              <p:nvPr/>
            </p:nvGrpSpPr>
            <p:grpSpPr bwMode="auto">
              <a:xfrm>
                <a:off x="4432" y="996"/>
                <a:ext cx="846" cy="2179"/>
                <a:chOff x="776" y="1502"/>
                <a:chExt cx="846" cy="2570"/>
              </a:xfrm>
            </p:grpSpPr>
            <p:sp>
              <p:nvSpPr>
                <p:cNvPr id="3091" name="Freeform 119"/>
                <p:cNvSpPr>
                  <a:spLocks/>
                </p:cNvSpPr>
                <p:nvPr/>
              </p:nvSpPr>
              <p:spPr bwMode="auto">
                <a:xfrm>
                  <a:off x="776" y="1502"/>
                  <a:ext cx="846" cy="2422"/>
                </a:xfrm>
                <a:custGeom>
                  <a:avLst/>
                  <a:gdLst>
                    <a:gd name="T0" fmla="*/ 0 w 846"/>
                    <a:gd name="T1" fmla="*/ 0 h 2422"/>
                    <a:gd name="T2" fmla="*/ 139 w 846"/>
                    <a:gd name="T3" fmla="*/ 170 h 2422"/>
                    <a:gd name="T4" fmla="*/ 139 w 846"/>
                    <a:gd name="T5" fmla="*/ 2415 h 2422"/>
                    <a:gd name="T6" fmla="*/ 733 w 846"/>
                    <a:gd name="T7" fmla="*/ 2422 h 2422"/>
                    <a:gd name="T8" fmla="*/ 734 w 846"/>
                    <a:gd name="T9" fmla="*/ 157 h 2422"/>
                    <a:gd name="T10" fmla="*/ 846 w 846"/>
                    <a:gd name="T11" fmla="*/ 0 h 2422"/>
                    <a:gd name="T12" fmla="*/ 0 w 846"/>
                    <a:gd name="T13" fmla="*/ 0 h 24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6"/>
                    <a:gd name="T22" fmla="*/ 0 h 2422"/>
                    <a:gd name="T23" fmla="*/ 846 w 846"/>
                    <a:gd name="T24" fmla="*/ 2422 h 24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6" h="2422">
                      <a:moveTo>
                        <a:pt x="0" y="0"/>
                      </a:moveTo>
                      <a:lnTo>
                        <a:pt x="139" y="170"/>
                      </a:lnTo>
                      <a:lnTo>
                        <a:pt x="139" y="2415"/>
                      </a:lnTo>
                      <a:lnTo>
                        <a:pt x="733" y="2422"/>
                      </a:lnTo>
                      <a:lnTo>
                        <a:pt x="734" y="157"/>
                      </a:lnTo>
                      <a:lnTo>
                        <a:pt x="84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Line 120"/>
                <p:cNvSpPr>
                  <a:spLocks noChangeShapeType="1"/>
                </p:cNvSpPr>
                <p:nvPr/>
              </p:nvSpPr>
              <p:spPr bwMode="auto">
                <a:xfrm>
                  <a:off x="918" y="1746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Line 121"/>
                <p:cNvSpPr>
                  <a:spLocks noChangeShapeType="1"/>
                </p:cNvSpPr>
                <p:nvPr/>
              </p:nvSpPr>
              <p:spPr bwMode="auto">
                <a:xfrm>
                  <a:off x="918" y="1853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Line 122"/>
                <p:cNvSpPr>
                  <a:spLocks noChangeShapeType="1"/>
                </p:cNvSpPr>
                <p:nvPr/>
              </p:nvSpPr>
              <p:spPr bwMode="auto">
                <a:xfrm>
                  <a:off x="918" y="1961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123"/>
                <p:cNvSpPr>
                  <a:spLocks noChangeShapeType="1"/>
                </p:cNvSpPr>
                <p:nvPr/>
              </p:nvSpPr>
              <p:spPr bwMode="auto">
                <a:xfrm>
                  <a:off x="918" y="206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124"/>
                <p:cNvSpPr>
                  <a:spLocks noChangeShapeType="1"/>
                </p:cNvSpPr>
                <p:nvPr/>
              </p:nvSpPr>
              <p:spPr bwMode="auto">
                <a:xfrm>
                  <a:off x="918" y="2176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125"/>
                <p:cNvSpPr>
                  <a:spLocks noChangeShapeType="1"/>
                </p:cNvSpPr>
                <p:nvPr/>
              </p:nvSpPr>
              <p:spPr bwMode="auto">
                <a:xfrm>
                  <a:off x="918" y="228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126"/>
                <p:cNvSpPr>
                  <a:spLocks noChangeShapeType="1"/>
                </p:cNvSpPr>
                <p:nvPr/>
              </p:nvSpPr>
              <p:spPr bwMode="auto">
                <a:xfrm>
                  <a:off x="918" y="239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127"/>
                <p:cNvSpPr>
                  <a:spLocks noChangeShapeType="1"/>
                </p:cNvSpPr>
                <p:nvPr/>
              </p:nvSpPr>
              <p:spPr bwMode="auto">
                <a:xfrm>
                  <a:off x="918" y="2499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Line 128"/>
                <p:cNvSpPr>
                  <a:spLocks noChangeShapeType="1"/>
                </p:cNvSpPr>
                <p:nvPr/>
              </p:nvSpPr>
              <p:spPr bwMode="auto">
                <a:xfrm>
                  <a:off x="918" y="2607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1" name="Line 129"/>
                <p:cNvSpPr>
                  <a:spLocks noChangeShapeType="1"/>
                </p:cNvSpPr>
                <p:nvPr/>
              </p:nvSpPr>
              <p:spPr bwMode="auto">
                <a:xfrm>
                  <a:off x="918" y="271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" name="Line 130"/>
                <p:cNvSpPr>
                  <a:spLocks noChangeShapeType="1"/>
                </p:cNvSpPr>
                <p:nvPr/>
              </p:nvSpPr>
              <p:spPr bwMode="auto">
                <a:xfrm>
                  <a:off x="918" y="2823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" name="Line 131"/>
                <p:cNvSpPr>
                  <a:spLocks noChangeShapeType="1"/>
                </p:cNvSpPr>
                <p:nvPr/>
              </p:nvSpPr>
              <p:spPr bwMode="auto">
                <a:xfrm>
                  <a:off x="918" y="2930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Line 132"/>
                <p:cNvSpPr>
                  <a:spLocks noChangeShapeType="1"/>
                </p:cNvSpPr>
                <p:nvPr/>
              </p:nvSpPr>
              <p:spPr bwMode="auto">
                <a:xfrm>
                  <a:off x="918" y="3038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5" name="Line 133"/>
                <p:cNvSpPr>
                  <a:spLocks noChangeShapeType="1"/>
                </p:cNvSpPr>
                <p:nvPr/>
              </p:nvSpPr>
              <p:spPr bwMode="auto">
                <a:xfrm>
                  <a:off x="918" y="3146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6" name="Line 134"/>
                <p:cNvSpPr>
                  <a:spLocks noChangeShapeType="1"/>
                </p:cNvSpPr>
                <p:nvPr/>
              </p:nvSpPr>
              <p:spPr bwMode="auto">
                <a:xfrm>
                  <a:off x="918" y="3253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Line 135"/>
                <p:cNvSpPr>
                  <a:spLocks noChangeShapeType="1"/>
                </p:cNvSpPr>
                <p:nvPr/>
              </p:nvSpPr>
              <p:spPr bwMode="auto">
                <a:xfrm>
                  <a:off x="918" y="3361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8" name="Line 136"/>
                <p:cNvSpPr>
                  <a:spLocks noChangeShapeType="1"/>
                </p:cNvSpPr>
                <p:nvPr/>
              </p:nvSpPr>
              <p:spPr bwMode="auto">
                <a:xfrm>
                  <a:off x="918" y="3469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Line 137"/>
                <p:cNvSpPr>
                  <a:spLocks noChangeShapeType="1"/>
                </p:cNvSpPr>
                <p:nvPr/>
              </p:nvSpPr>
              <p:spPr bwMode="auto">
                <a:xfrm>
                  <a:off x="918" y="3576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Line 138"/>
                <p:cNvSpPr>
                  <a:spLocks noChangeShapeType="1"/>
                </p:cNvSpPr>
                <p:nvPr/>
              </p:nvSpPr>
              <p:spPr bwMode="auto">
                <a:xfrm>
                  <a:off x="918" y="368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Line 139"/>
                <p:cNvSpPr>
                  <a:spLocks noChangeShapeType="1"/>
                </p:cNvSpPr>
                <p:nvPr/>
              </p:nvSpPr>
              <p:spPr bwMode="auto">
                <a:xfrm>
                  <a:off x="918" y="3792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Line 140"/>
                <p:cNvSpPr>
                  <a:spLocks noChangeShapeType="1"/>
                </p:cNvSpPr>
                <p:nvPr/>
              </p:nvSpPr>
              <p:spPr bwMode="auto">
                <a:xfrm>
                  <a:off x="918" y="3900"/>
                  <a:ext cx="23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1135" y="1632"/>
                  <a:ext cx="460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100</a:t>
                  </a:r>
                </a:p>
              </p:txBody>
            </p:sp>
            <p:sp>
              <p:nvSpPr>
                <p:cNvPr id="311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135" y="2488"/>
                  <a:ext cx="460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60</a:t>
                  </a:r>
                </a:p>
              </p:txBody>
            </p:sp>
            <p:sp>
              <p:nvSpPr>
                <p:cNvPr id="3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1135" y="2917"/>
                  <a:ext cx="460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40</a:t>
                  </a:r>
                </a:p>
              </p:txBody>
            </p:sp>
            <p:sp>
              <p:nvSpPr>
                <p:cNvPr id="311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35" y="3345"/>
                  <a:ext cx="460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20</a:t>
                  </a:r>
                </a:p>
              </p:txBody>
            </p:sp>
            <p:sp>
              <p:nvSpPr>
                <p:cNvPr id="3117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135" y="2059"/>
                  <a:ext cx="460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80</a:t>
                  </a:r>
                </a:p>
              </p:txBody>
            </p:sp>
            <p:sp>
              <p:nvSpPr>
                <p:cNvPr id="3118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1135" y="3704"/>
                  <a:ext cx="460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3119" name="Freeform 147"/>
                <p:cNvSpPr>
                  <a:spLocks/>
                </p:cNvSpPr>
                <p:nvPr/>
              </p:nvSpPr>
              <p:spPr bwMode="auto">
                <a:xfrm>
                  <a:off x="799" y="3830"/>
                  <a:ext cx="820" cy="242"/>
                </a:xfrm>
                <a:custGeom>
                  <a:avLst/>
                  <a:gdLst>
                    <a:gd name="T0" fmla="*/ 0 w 820"/>
                    <a:gd name="T1" fmla="*/ 242 h 242"/>
                    <a:gd name="T2" fmla="*/ 79 w 820"/>
                    <a:gd name="T3" fmla="*/ 0 h 242"/>
                    <a:gd name="T4" fmla="*/ 123 w 820"/>
                    <a:gd name="T5" fmla="*/ 0 h 242"/>
                    <a:gd name="T6" fmla="*/ 159 w 820"/>
                    <a:gd name="T7" fmla="*/ 70 h 242"/>
                    <a:gd name="T8" fmla="*/ 654 w 820"/>
                    <a:gd name="T9" fmla="*/ 65 h 242"/>
                    <a:gd name="T10" fmla="*/ 700 w 820"/>
                    <a:gd name="T11" fmla="*/ 0 h 242"/>
                    <a:gd name="T12" fmla="*/ 741 w 820"/>
                    <a:gd name="T13" fmla="*/ 0 h 242"/>
                    <a:gd name="T14" fmla="*/ 820 w 820"/>
                    <a:gd name="T15" fmla="*/ 242 h 242"/>
                    <a:gd name="T16" fmla="*/ 0 w 820"/>
                    <a:gd name="T17" fmla="*/ 242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0"/>
                    <a:gd name="T28" fmla="*/ 0 h 242"/>
                    <a:gd name="T29" fmla="*/ 820 w 820"/>
                    <a:gd name="T30" fmla="*/ 242 h 2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0" h="242">
                      <a:moveTo>
                        <a:pt x="0" y="242"/>
                      </a:moveTo>
                      <a:lnTo>
                        <a:pt x="79" y="0"/>
                      </a:lnTo>
                      <a:lnTo>
                        <a:pt x="123" y="0"/>
                      </a:lnTo>
                      <a:lnTo>
                        <a:pt x="159" y="70"/>
                      </a:lnTo>
                      <a:lnTo>
                        <a:pt x="654" y="65"/>
                      </a:lnTo>
                      <a:lnTo>
                        <a:pt x="700" y="0"/>
                      </a:lnTo>
                      <a:lnTo>
                        <a:pt x="741" y="0"/>
                      </a:lnTo>
                      <a:lnTo>
                        <a:pt x="820" y="242"/>
                      </a:lnTo>
                      <a:lnTo>
                        <a:pt x="0" y="24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9" name="Text Box 152"/>
              <p:cNvSpPr txBox="1">
                <a:spLocks noChangeArrowheads="1"/>
              </p:cNvSpPr>
              <p:nvPr/>
            </p:nvSpPr>
            <p:spPr bwMode="auto">
              <a:xfrm>
                <a:off x="3824" y="1104"/>
                <a:ext cx="672" cy="294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</a:rPr>
                  <a:t>95cm</a:t>
                </a:r>
                <a:r>
                  <a:rPr lang="en-US" sz="2400" b="1" baseline="30000">
                    <a:solidFill>
                      <a:srgbClr val="FF0066"/>
                    </a:solidFill>
                    <a:latin typeface="Times New Roman" pitchFamily="18" charset="0"/>
                  </a:rPr>
                  <a:t>3</a:t>
                </a:r>
                <a:endParaRPr lang="vi-VN" sz="2400" b="1">
                  <a:solidFill>
                    <a:srgbClr val="FF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Line 153"/>
              <p:cNvSpPr>
                <a:spLocks noChangeShapeType="1"/>
              </p:cNvSpPr>
              <p:nvPr/>
            </p:nvSpPr>
            <p:spPr bwMode="auto">
              <a:xfrm>
                <a:off x="4384" y="128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66084" name="Text Box 196"/>
          <p:cNvSpPr txBox="1">
            <a:spLocks noChangeArrowheads="1"/>
          </p:cNvSpPr>
          <p:nvPr/>
        </p:nvSpPr>
        <p:spPr bwMode="auto">
          <a:xfrm>
            <a:off x="6235700" y="3924300"/>
            <a:ext cx="2514600" cy="205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9900FF"/>
                </a:solidFill>
              </a:rPr>
              <a:t> 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Vậy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5cm</a:t>
            </a:r>
            <a:r>
              <a:rPr lang="en-US" sz="3200" baseline="30000" dirty="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hỗn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hợp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rượu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đi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itchFamily="18" charset="0"/>
              </a:rPr>
              <a:t>đâu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6119" name="Text Box 231"/>
          <p:cNvSpPr txBox="1">
            <a:spLocks noChangeArrowheads="1"/>
          </p:cNvSpPr>
          <p:nvPr/>
        </p:nvSpPr>
        <p:spPr bwMode="auto">
          <a:xfrm>
            <a:off x="5029200" y="1905000"/>
            <a:ext cx="2374900" cy="2051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9900FF"/>
                </a:solidFill>
              </a:rPr>
              <a:t> 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sao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tích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hỗn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hợp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lại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nhỏ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 100cm</a:t>
            </a:r>
            <a:r>
              <a:rPr lang="en-US" sz="3200" baseline="30000" dirty="0">
                <a:solidFill>
                  <a:srgbClr val="9900FF"/>
                </a:solidFill>
                <a:latin typeface="Times New Roman" pitchFamily="18" charset="0"/>
              </a:rPr>
              <a:t>3 </a:t>
            </a:r>
            <a:r>
              <a:rPr lang="en-US" sz="3200" dirty="0">
                <a:solidFill>
                  <a:srgbClr val="9900FF"/>
                </a:solidFill>
                <a:latin typeface="Times New Roman" pitchFamily="18" charset="0"/>
              </a:rPr>
              <a:t>?</a:t>
            </a:r>
            <a:endParaRPr lang="en-US" sz="32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" name="Isosceles Triangle 1">
            <a:hlinkClick r:id="rId2" action="ppaction://hlinkfile"/>
          </p:cNvPr>
          <p:cNvSpPr/>
          <p:nvPr/>
        </p:nvSpPr>
        <p:spPr>
          <a:xfrm>
            <a:off x="11618259" y="6468035"/>
            <a:ext cx="389965" cy="201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65895" grpId="0"/>
      <p:bldP spid="165896" grpId="0"/>
      <p:bldP spid="3082" grpId="0"/>
      <p:bldP spid="166084" grpId="0" animBg="1"/>
      <p:bldP spid="166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6156" y="114744"/>
            <a:ext cx="10607040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3300"/>
                </a:solidFill>
              </a:rPr>
              <a:t>Chương</a:t>
            </a:r>
            <a:r>
              <a:rPr lang="en-US" altLang="en-US" sz="3200" b="1" dirty="0">
                <a:solidFill>
                  <a:srgbClr val="FF3300"/>
                </a:solidFill>
              </a:rPr>
              <a:t> II: </a:t>
            </a:r>
            <a:r>
              <a:rPr lang="en-US" altLang="en-US" sz="3200" b="1" dirty="0" err="1">
                <a:solidFill>
                  <a:srgbClr val="FF3300"/>
                </a:solidFill>
              </a:rPr>
              <a:t>NHIỆT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</a:rPr>
              <a:t>HỌC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TIẾT 24.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</a:rPr>
              <a:t>Chủ đề 3: Cấu tạo chất -Tiết 1: Các chất được cấu tạo như thế nào.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134" y="3067191"/>
            <a:ext cx="5809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CÁC CHẤT CÓ ĐƯỢC CẤU TẠO TỪ CÁC HẠT RIÊNG BIỆT KHÔNG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809131" y="3067191"/>
            <a:ext cx="87899" cy="3790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2981" y="3067191"/>
            <a:ext cx="4546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(sgk-tr68)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2.Tại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6259314" y="3067191"/>
            <a:ext cx="381000" cy="342900"/>
            <a:chOff x="912" y="1296"/>
            <a:chExt cx="240" cy="432"/>
          </a:xfrm>
        </p:grpSpPr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912" y="1296"/>
              <a:ext cx="240" cy="432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3" name="Picture 50" descr="ng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1330"/>
              <a:ext cx="1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7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ính hiển vi là gì? kính hiển vi điện tử, soi nổi, soi vi khuẩ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543299"/>
            <a:ext cx="5701553" cy="56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ính Hiển Vi Cầm Tay Ảnh/video Capture Lcd Màn Hình Hd 5 M 300x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8" y="365125"/>
            <a:ext cx="5892194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4657166" y="6451600"/>
            <a:ext cx="24384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Kính hiển vi hiện đại</a:t>
            </a:r>
            <a:endParaRPr lang="vi-VN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71169" y="0"/>
            <a:ext cx="7965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ảnh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nguyên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tử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5" name="Text Box 381"/>
          <p:cNvSpPr txBox="1">
            <a:spLocks noChangeArrowheads="1"/>
          </p:cNvSpPr>
          <p:nvPr/>
        </p:nvSpPr>
        <p:spPr bwMode="auto">
          <a:xfrm>
            <a:off x="4839339" y="6451600"/>
            <a:ext cx="1828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>
                <a:solidFill>
                  <a:srgbClr val="000000"/>
                </a:solidFill>
                <a:latin typeface="Times New Roman" pitchFamily="18" charset="0"/>
              </a:rPr>
              <a:t>Nguyên tử Silic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753035"/>
            <a:ext cx="9910483" cy="55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Nguyên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tử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đồng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5" name="Picture 4" descr="Nguyên tử đồ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811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5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685143" y="-185057"/>
            <a:ext cx="5660571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Phân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tử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nước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219" name="Content Placeholder 3" descr="Phân tử nước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71" y="783771"/>
            <a:ext cx="10479315" cy="6074229"/>
          </a:xfrm>
        </p:spPr>
      </p:pic>
    </p:spTree>
    <p:extLst>
      <p:ext uri="{BB962C8B-B14F-4D97-AF65-F5344CB8AC3E}">
        <p14:creationId xmlns:p14="http://schemas.microsoft.com/office/powerpoint/2010/main" val="406723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Phân tử muối ăn</a:t>
            </a:r>
          </a:p>
        </p:txBody>
      </p:sp>
      <p:pic>
        <p:nvPicPr>
          <p:cNvPr id="10243" name="Content Placeholder 3" descr="Phân tử muối ăn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1" y="1104900"/>
            <a:ext cx="9913256" cy="5753100"/>
          </a:xfrm>
        </p:spPr>
      </p:pic>
    </p:spTree>
    <p:extLst>
      <p:ext uri="{BB962C8B-B14F-4D97-AF65-F5344CB8AC3E}">
        <p14:creationId xmlns:p14="http://schemas.microsoft.com/office/powerpoint/2010/main" val="253198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08847" y="295835"/>
            <a:ext cx="10282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19: CÁC CHẤT ĐƯỢC CẤU TẠO NHƯ THẾ NÀO?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49833"/>
            <a:ext cx="5513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I. CÁC CHẤT CÓ ĐƯỢC CẤU TẠO TỪ CÁC HẠT RIÊNG BIỆT KHÔNG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04379" y="849833"/>
            <a:ext cx="26895" cy="6008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98344" y="1546607"/>
            <a:ext cx="5450541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344" y="2243381"/>
            <a:ext cx="5610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mắt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nhìn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vẻ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39221" y="3206319"/>
            <a:ext cx="59962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II. GIỮA CÁC PHÂN TỬ CÓ KHOẢNG CÁCH HAY KHÔNG</a:t>
            </a:r>
          </a:p>
        </p:txBody>
      </p:sp>
    </p:spTree>
    <p:extLst>
      <p:ext uri="{BB962C8B-B14F-4D97-AF65-F5344CB8AC3E}">
        <p14:creationId xmlns:p14="http://schemas.microsoft.com/office/powerpoint/2010/main" val="18743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1222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tử đồng</vt:lpstr>
      <vt:lpstr>Phân tử nước</vt:lpstr>
      <vt:lpstr>Phân tử muối 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!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Tạ Thị Tuyết Sơn</cp:lastModifiedBy>
  <cp:revision>28</cp:revision>
  <dcterms:created xsi:type="dcterms:W3CDTF">2020-04-12T09:14:34Z</dcterms:created>
  <dcterms:modified xsi:type="dcterms:W3CDTF">2022-03-03T03:19:59Z</dcterms:modified>
</cp:coreProperties>
</file>