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 id="2147483715" r:id="rId5"/>
  </p:sldMasterIdLst>
  <p:notesMasterIdLst>
    <p:notesMasterId r:id="rId41"/>
  </p:notesMasterIdLst>
  <p:sldIdLst>
    <p:sldId id="257" r:id="rId6"/>
    <p:sldId id="286" r:id="rId7"/>
    <p:sldId id="326" r:id="rId8"/>
    <p:sldId id="346" r:id="rId9"/>
    <p:sldId id="262" r:id="rId10"/>
    <p:sldId id="347" r:id="rId11"/>
    <p:sldId id="1853" r:id="rId12"/>
    <p:sldId id="348" r:id="rId13"/>
    <p:sldId id="327" r:id="rId14"/>
    <p:sldId id="325" r:id="rId15"/>
    <p:sldId id="349" r:id="rId16"/>
    <p:sldId id="350" r:id="rId17"/>
    <p:sldId id="353" r:id="rId18"/>
    <p:sldId id="354" r:id="rId19"/>
    <p:sldId id="355" r:id="rId20"/>
    <p:sldId id="1854" r:id="rId21"/>
    <p:sldId id="357" r:id="rId22"/>
    <p:sldId id="358" r:id="rId23"/>
    <p:sldId id="359" r:id="rId24"/>
    <p:sldId id="360" r:id="rId25"/>
    <p:sldId id="361" r:id="rId26"/>
    <p:sldId id="292" r:id="rId27"/>
    <p:sldId id="287" r:id="rId28"/>
    <p:sldId id="1840" r:id="rId29"/>
    <p:sldId id="1841" r:id="rId30"/>
    <p:sldId id="288" r:id="rId31"/>
    <p:sldId id="291" r:id="rId32"/>
    <p:sldId id="295" r:id="rId33"/>
    <p:sldId id="290" r:id="rId34"/>
    <p:sldId id="1845" r:id="rId35"/>
    <p:sldId id="1855" r:id="rId36"/>
    <p:sldId id="1851" r:id="rId37"/>
    <p:sldId id="1849" r:id="rId38"/>
    <p:sldId id="1852"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09" autoAdjust="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84668-3470-468A-A8EC-2572603DD775}"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444D6-76AF-40A4-BD5B-E86E2E02E79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i="1" dirty="0">
                <a:effectLst/>
                <a:latin typeface="Times New Roman" panose="02020603050405020304" pitchFamily="18" charset="0"/>
                <a:ea typeface="SimSun" panose="02010600030101010101" pitchFamily="2" charset="-122"/>
              </a:rPr>
              <a:t>TL: Lực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khi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tích</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của</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quả</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bóng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chiếm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chỗ</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trong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chất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lỏng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35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Times New Roman" panose="02020603050405020304" pitchFamily="18" charset="0"/>
                <a:ea typeface="SimSun" panose="02010600030101010101" pitchFamily="2" charset="-122"/>
              </a:rPr>
              <a:t>TL:</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Ở hình (a) đất nặn là khối đặc lúc này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&gt;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nên vật chìm.</a:t>
            </a:r>
            <a:endParaRPr lang="en-US" sz="900" dirty="0">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vi-VN" sz="1200" dirty="0">
                <a:effectLst/>
                <a:latin typeface="Times New Roman" panose="02020603050405020304" pitchFamily="18" charset="0"/>
                <a:ea typeface="SimSun" panose="02010600030101010101" pitchFamily="2" charset="-122"/>
              </a:rPr>
              <a:t>Khi tạo thành hình (b), lúc này vật có phần rỗng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a:t>
            </a:r>
            <a:r>
              <a:rPr lang="en-US" sz="1200" dirty="0">
                <a:effectLst/>
                <a:latin typeface="Times New Roman" panose="02020603050405020304" pitchFamily="18" charset="0"/>
                <a:ea typeface="SimSun" panose="02010600030101010101" pitchFamily="2" charset="-122"/>
              </a:rPr>
              <a:t>&lt; 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a:t>
            </a:r>
            <a:r>
              <a:rPr lang="vi-VN" sz="1200" dirty="0">
                <a:effectLst/>
                <a:latin typeface="Times New Roman" panose="02020603050405020304" pitchFamily="18" charset="0"/>
                <a:ea typeface="SimSun" panose="02010600030101010101" pitchFamily="2" charset="-122"/>
              </a:rPr>
              <a:t> nên vật nổi</a:t>
            </a:r>
            <a:endParaRPr lang="en-US" sz="9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19</a:t>
            </a:fld>
            <a:endParaRPr lang="en-US"/>
          </a:p>
        </p:txBody>
      </p:sp>
    </p:spTree>
    <p:extLst>
      <p:ext uri="{BB962C8B-B14F-4D97-AF65-F5344CB8AC3E}">
        <p14:creationId xmlns:p14="http://schemas.microsoft.com/office/powerpoint/2010/main" val="193741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kết luận và dẫn dắt vào bài mới: như 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4</a:t>
            </a:fld>
            <a:endParaRPr lang="en-US"/>
          </a:p>
        </p:txBody>
      </p:sp>
    </p:spTree>
    <p:extLst>
      <p:ext uri="{BB962C8B-B14F-4D97-AF65-F5344CB8AC3E}">
        <p14:creationId xmlns:p14="http://schemas.microsoft.com/office/powerpoint/2010/main" val="20252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Segoe UI" panose="020B0502040204020203" pitchFamily="34" charset="0"/>
              </a:rPr>
              <a:t>GV giới thiệu: </a:t>
            </a:r>
            <a:r>
              <a:rPr lang="en-US" sz="1800" dirty="0" err="1">
                <a:effectLst/>
                <a:latin typeface="Times New Roman" panose="02020603050405020304" pitchFamily="18" charset="0"/>
                <a:ea typeface="Segoe UI" panose="020B0502040204020203" pitchFamily="34" charset="0"/>
              </a:rPr>
              <a:t>Mọi</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đều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trọng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(P). Khi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nhúng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trong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chất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lỏng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thì</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thêm</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đẩy</a:t>
            </a:r>
            <a:r>
              <a:rPr lang="en-US" sz="1800" dirty="0">
                <a:effectLst/>
                <a:latin typeface="Times New Roman" panose="02020603050405020304" pitchFamily="18" charset="0"/>
                <a:ea typeface="Segoe UI" panose="020B0502040204020203" pitchFamily="34" charset="0"/>
              </a:rPr>
              <a:t> Acsimet (F</a:t>
            </a:r>
            <a:r>
              <a:rPr lang="en-US" sz="1800" baseline="-25000" dirty="0">
                <a:effectLst/>
                <a:latin typeface="Times New Roman" panose="02020603050405020304" pitchFamily="18" charset="0"/>
                <a:ea typeface="Segoe UI" panose="020B0502040204020203" pitchFamily="34" charset="0"/>
              </a:rPr>
              <a:t>A</a:t>
            </a:r>
            <a:r>
              <a:rPr lang="en-US" sz="1800" dirty="0">
                <a:effectLst/>
                <a:latin typeface="Times New Roman" panose="02020603050405020304" pitchFamily="18" charset="0"/>
                <a:ea typeface="Segoe UI" panose="020B0502040204020203" pitchFamily="34" charset="0"/>
              </a:rPr>
              <a:t>)</a:t>
            </a:r>
            <a:endParaRPr lang="en-US" sz="1800" dirty="0">
              <a:effectLst/>
              <a:latin typeface="Segoe UI" panose="020B0502040204020203" pitchFamily="34" charset="0"/>
              <a:ea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6</a:t>
            </a:fld>
            <a:endParaRPr lang="en-US"/>
          </a:p>
        </p:txBody>
      </p:sp>
    </p:spTree>
    <p:extLst>
      <p:ext uri="{BB962C8B-B14F-4D97-AF65-F5344CB8AC3E}">
        <p14:creationId xmlns:p14="http://schemas.microsoft.com/office/powerpoint/2010/main" val="31055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SimSun" panose="02010600030101010101" pitchFamily="2" charset="-122"/>
              </a:rPr>
              <a:t>TL: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phương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đứng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nhưng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ngược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nhau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dưới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trọng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xuống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11</a:t>
            </a:fld>
            <a:endParaRPr lang="en-US"/>
          </a:p>
        </p:txBody>
      </p:sp>
    </p:spTree>
    <p:extLst>
      <p:ext uri="{BB962C8B-B14F-4D97-AF65-F5344CB8AC3E}">
        <p14:creationId xmlns:p14="http://schemas.microsoft.com/office/powerpoint/2010/main" val="311449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AutoNum type="arabicPeriod"/>
              <a:defRPr sz="1600">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0"/>
              </a:spcBef>
              <a:spcAft>
                <a:spcPts val="0"/>
              </a:spcAft>
              <a:buClr>
                <a:srgbClr val="434343"/>
              </a:buClr>
              <a:buSzPts val="1400"/>
              <a:buAutoNum type="romanLcPeriod"/>
              <a:defRPr>
                <a:solidFill>
                  <a:srgbClr val="434343"/>
                </a:solidFill>
              </a:defRPr>
            </a:lvl3pPr>
            <a:lvl4pPr marL="2438400" lvl="3" indent="-423545" rtl="0">
              <a:lnSpc>
                <a:spcPct val="115000"/>
              </a:lnSpc>
              <a:spcBef>
                <a:spcPts val="0"/>
              </a:spcBef>
              <a:spcAft>
                <a:spcPts val="0"/>
              </a:spcAft>
              <a:buClr>
                <a:srgbClr val="434343"/>
              </a:buClr>
              <a:buSzPts val="1400"/>
              <a:buAutoNum type="arabicPeriod"/>
              <a:defRPr>
                <a:solidFill>
                  <a:srgbClr val="434343"/>
                </a:solidFill>
              </a:defRPr>
            </a:lvl4pPr>
            <a:lvl5pPr marL="3048000" lvl="4" indent="-423545" rtl="0">
              <a:lnSpc>
                <a:spcPct val="115000"/>
              </a:lnSpc>
              <a:spcBef>
                <a:spcPts val="0"/>
              </a:spcBef>
              <a:spcAft>
                <a:spcPts val="0"/>
              </a:spcAft>
              <a:buClr>
                <a:srgbClr val="434343"/>
              </a:buClr>
              <a:buSzPts val="1400"/>
              <a:buAutoNum type="alphaLcPeriod"/>
              <a:defRPr>
                <a:solidFill>
                  <a:srgbClr val="434343"/>
                </a:solidFill>
              </a:defRPr>
            </a:lvl5pPr>
            <a:lvl6pPr marL="3657600" lvl="5" indent="-423545" rtl="0">
              <a:lnSpc>
                <a:spcPct val="115000"/>
              </a:lnSpc>
              <a:spcBef>
                <a:spcPts val="0"/>
              </a:spcBef>
              <a:spcAft>
                <a:spcPts val="0"/>
              </a:spcAft>
              <a:buClr>
                <a:srgbClr val="434343"/>
              </a:buClr>
              <a:buSzPts val="1400"/>
              <a:buAutoNum type="romanLcPeriod"/>
              <a:defRPr>
                <a:solidFill>
                  <a:srgbClr val="434343"/>
                </a:solidFill>
              </a:defRPr>
            </a:lvl6pPr>
            <a:lvl7pPr marL="4267200" lvl="6" indent="-423545" rtl="0">
              <a:lnSpc>
                <a:spcPct val="115000"/>
              </a:lnSpc>
              <a:spcBef>
                <a:spcPts val="0"/>
              </a:spcBef>
              <a:spcAft>
                <a:spcPts val="0"/>
              </a:spcAft>
              <a:buClr>
                <a:srgbClr val="434343"/>
              </a:buClr>
              <a:buSzPts val="1400"/>
              <a:buAutoNum type="arabicPeriod"/>
              <a:defRPr>
                <a:solidFill>
                  <a:srgbClr val="434343"/>
                </a:solidFill>
              </a:defRPr>
            </a:lvl7pPr>
            <a:lvl8pPr marL="4876800" lvl="7" indent="-423545" rtl="0">
              <a:lnSpc>
                <a:spcPct val="115000"/>
              </a:lnSpc>
              <a:spcBef>
                <a:spcPts val="0"/>
              </a:spcBef>
              <a:spcAft>
                <a:spcPts val="0"/>
              </a:spcAft>
              <a:buClr>
                <a:srgbClr val="434343"/>
              </a:buClr>
              <a:buSzPts val="1400"/>
              <a:buAutoNum type="alphaLcPeriod"/>
              <a:defRPr>
                <a:solidFill>
                  <a:srgbClr val="434343"/>
                </a:solidFill>
              </a:defRPr>
            </a:lvl8pPr>
            <a:lvl9pPr marL="5486400" lvl="8" indent="-42354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600" lvl="0" indent="-406400" rtl="0">
              <a:lnSpc>
                <a:spcPct val="100000"/>
              </a:lnSpc>
              <a:spcBef>
                <a:spcPts val="0"/>
              </a:spcBef>
              <a:spcAft>
                <a:spcPts val="0"/>
              </a:spcAft>
              <a:buClr>
                <a:srgbClr val="434343"/>
              </a:buClr>
              <a:buSzPts val="12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5"/>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00199" y="-2026920"/>
            <a:ext cx="14536161" cy="8884920"/>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7C42B"/>
              </a:highlight>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1"/>
            <a:ext cx="12138608" cy="9861172"/>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664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0905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64111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043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964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485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2868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354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0774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26262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117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70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09915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6203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549923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t>2023/12/12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t>‹#›</a:t>
            </a:fld>
            <a:endParaRPr lang="zh-CN" altLang="en-US" dirty="0"/>
          </a:p>
        </p:txBody>
      </p:sp>
      <p:pic>
        <p:nvPicPr>
          <p:cNvPr id="8" name="Picture 7" descr="Shape&#10;&#10;Description automatically generated with medium confidence"/>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9CE5B826-6809-49B3-9B4B-177D412235B0}" type="datetimeFigureOut">
              <a:rPr lang="zh-CN" altLang="en-US" smtClean="0">
                <a:solidFill>
                  <a:prstClr val="black">
                    <a:tint val="75000"/>
                  </a:prstClr>
                </a:solidFill>
              </a:rPr>
              <a:t>2023/12/12</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8" name="Picture 7"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42343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5.xml"/><Relationship Id="rId7" Type="http://schemas.openxmlformats.org/officeDocument/2006/relationships/image" Target="../media/image4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5.xml"/><Relationship Id="rId7" Type="http://schemas.openxmlformats.org/officeDocument/2006/relationships/image" Target="../media/image5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76" y="2350229"/>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sp>
        <p:nvSpPr>
          <p:cNvPr id="13" name="Rectangles 98310"/>
          <p:cNvSpPr/>
          <p:nvPr/>
        </p:nvSpPr>
        <p:spPr>
          <a:xfrm>
            <a:off x="1806976" y="0"/>
            <a:ext cx="8925794" cy="2350229"/>
          </a:xfrm>
          <a:prstGeom prst="rect">
            <a:avLst/>
          </a:prstGeom>
        </p:spPr>
        <p:txBody>
          <a:bodyPr wrap="none" fromWordArt="1">
            <a:prstTxWarp prst="textPlain">
              <a:avLst>
                <a:gd name="adj" fmla="val 50000"/>
              </a:avLst>
            </a:prstTxWarp>
            <a:normAutofit/>
          </a:bodyPr>
          <a:lstStyle/>
          <a:p>
            <a:pPr algn="ctr"/>
            <a:r>
              <a:rPr lang="en-US" sz="4000" noProof="1">
                <a:ln w="12700" cap="flat" cmpd="sng">
                  <a:solidFill>
                    <a:srgbClr val="FF0000"/>
                  </a:solidFill>
                  <a:prstDash val="solid"/>
                  <a:headEnd type="none" w="med" len="med"/>
                  <a:tailEnd type="none" w="med" len="med"/>
                </a:ln>
                <a:solidFill>
                  <a:srgbClr val="FF0000">
                    <a:alpha val="50000"/>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BÀI 17: LỰC ĐẨY ARCHIMEDES</a:t>
            </a:r>
          </a:p>
        </p:txBody>
      </p:sp>
      <p:pic>
        <p:nvPicPr>
          <p:cNvPr id="4" name="Picture 3">
            <a:extLst>
              <a:ext uri="{FF2B5EF4-FFF2-40B4-BE49-F238E27FC236}">
                <a16:creationId xmlns:a16="http://schemas.microsoft.com/office/drawing/2014/main" id="{CC0D755E-2737-AF08-1FCB-09FF75F22518}"/>
              </a:ext>
            </a:extLst>
          </p:cNvPr>
          <p:cNvPicPr>
            <a:picLocks noChangeAspect="1"/>
          </p:cNvPicPr>
          <p:nvPr/>
        </p:nvPicPr>
        <p:blipFill>
          <a:blip r:embed="rId6"/>
          <a:stretch>
            <a:fillRect/>
          </a:stretch>
        </p:blipFill>
        <p:spPr>
          <a:xfrm>
            <a:off x="2301379" y="2371658"/>
            <a:ext cx="8653809" cy="4507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edg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D98FC88C-8034-838F-7789-63187AE1A07F}"/>
              </a:ext>
            </a:extLst>
          </p:cNvPr>
          <p:cNvSpPr txBox="1"/>
          <p:nvPr/>
        </p:nvSpPr>
        <p:spPr>
          <a:xfrm>
            <a:off x="2125979" y="1111612"/>
            <a:ext cx="8486516" cy="1384995"/>
          </a:xfrm>
          <a:prstGeom prst="rect">
            <a:avLst/>
          </a:prstGeom>
          <a:noFill/>
        </p:spPr>
        <p:txBody>
          <a:bodyPr wrap="square">
            <a:spAutoFit/>
          </a:bodyPr>
          <a:lstStyle/>
          <a:p>
            <a:pPr algn="just"/>
            <a:r>
              <a:rPr lang="vi-VN" sz="2800" dirty="0">
                <a:solidFill>
                  <a:srgbClr val="C00000"/>
                </a:solidFill>
                <a:latin typeface="+mj-lt"/>
              </a:rPr>
              <a:t>Câu 2: Mô tả sự thay đổi lực đẩy của nước lên quả bóng từ khi bắt đầu nhấn quả bóng vào nước, đến khi quả bóng chìm hoàn toàn trong nước.</a:t>
            </a:r>
            <a:endParaRPr lang="en-US" sz="2800" dirty="0">
              <a:solidFill>
                <a:srgbClr val="C00000"/>
              </a:solidFill>
              <a:latin typeface="+mj-lt"/>
            </a:endParaRPr>
          </a:p>
        </p:txBody>
      </p:sp>
      <p:pic>
        <p:nvPicPr>
          <p:cNvPr id="5" name="Picture 4">
            <a:extLst>
              <a:ext uri="{FF2B5EF4-FFF2-40B4-BE49-F238E27FC236}">
                <a16:creationId xmlns:a16="http://schemas.microsoft.com/office/drawing/2014/main" id="{9A677EAE-EF52-BF97-8F99-9B520A8AB2DE}"/>
              </a:ext>
            </a:extLst>
          </p:cNvPr>
          <p:cNvPicPr>
            <a:picLocks noChangeAspect="1"/>
          </p:cNvPicPr>
          <p:nvPr/>
        </p:nvPicPr>
        <p:blipFill>
          <a:blip r:embed="rId5"/>
          <a:stretch>
            <a:fillRect/>
          </a:stretch>
        </p:blipFill>
        <p:spPr>
          <a:xfrm>
            <a:off x="7459914" y="2818483"/>
            <a:ext cx="4175826" cy="2455387"/>
          </a:xfrm>
          <a:prstGeom prst="rect">
            <a:avLst/>
          </a:prstGeom>
        </p:spPr>
      </p:pic>
      <p:sp>
        <p:nvSpPr>
          <p:cNvPr id="7" name="TextBox 6">
            <a:extLst>
              <a:ext uri="{FF2B5EF4-FFF2-40B4-BE49-F238E27FC236}">
                <a16:creationId xmlns:a16="http://schemas.microsoft.com/office/drawing/2014/main" id="{CF8406C1-1F9D-7E36-9D9E-F9DB9263F088}"/>
              </a:ext>
            </a:extLst>
          </p:cNvPr>
          <p:cNvSpPr txBox="1"/>
          <p:nvPr/>
        </p:nvSpPr>
        <p:spPr>
          <a:xfrm>
            <a:off x="607630" y="2520685"/>
            <a:ext cx="6852284" cy="3970318"/>
          </a:xfrm>
          <a:prstGeom prst="rect">
            <a:avLst/>
          </a:prstGeom>
          <a:noFill/>
        </p:spPr>
        <p:txBody>
          <a:bodyPr wrap="square">
            <a:spAutoFit/>
          </a:bodyPr>
          <a:lstStyle/>
          <a:p>
            <a:pPr algn="just"/>
            <a:r>
              <a:rPr lang="vi-VN" sz="2800" dirty="0">
                <a:solidFill>
                  <a:srgbClr val="002060"/>
                </a:solidFill>
                <a:latin typeface="+mj-lt"/>
              </a:rPr>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sz="2800" dirty="0">
              <a:solidFill>
                <a:srgbClr val="00206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1CC67-1F9C-9736-0C1B-81D6FE6599BB}"/>
              </a:ext>
            </a:extLst>
          </p:cNvPr>
          <p:cNvPicPr>
            <a:picLocks noChangeAspect="1"/>
          </p:cNvPicPr>
          <p:nvPr/>
        </p:nvPicPr>
        <p:blipFill>
          <a:blip r:embed="rId3"/>
          <a:stretch>
            <a:fillRect/>
          </a:stretch>
        </p:blipFill>
        <p:spPr>
          <a:xfrm>
            <a:off x="1753820" y="484632"/>
            <a:ext cx="5447083" cy="5888737"/>
          </a:xfrm>
          <a:prstGeom prst="rect">
            <a:avLst/>
          </a:prstGeom>
        </p:spPr>
      </p:pic>
      <p:pic>
        <p:nvPicPr>
          <p:cNvPr id="4" name="Picture 3">
            <a:extLst>
              <a:ext uri="{FF2B5EF4-FFF2-40B4-BE49-F238E27FC236}">
                <a16:creationId xmlns:a16="http://schemas.microsoft.com/office/drawing/2014/main" id="{AF03CB00-0629-7654-1ED1-CD205AEA62A5}"/>
              </a:ext>
            </a:extLst>
          </p:cNvPr>
          <p:cNvPicPr>
            <a:picLocks noChangeAspect="1"/>
          </p:cNvPicPr>
          <p:nvPr/>
        </p:nvPicPr>
        <p:blipFill>
          <a:blip r:embed="rId4"/>
          <a:stretch>
            <a:fillRect/>
          </a:stretch>
        </p:blipFill>
        <p:spPr>
          <a:xfrm>
            <a:off x="7534655" y="484632"/>
            <a:ext cx="4092673" cy="5888737"/>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348618" y="1294774"/>
            <a:ext cx="1971671" cy="3539430"/>
          </a:xfrm>
          <a:prstGeom prst="rect">
            <a:avLst/>
          </a:prstGeom>
          <a:noFill/>
        </p:spPr>
        <p:txBody>
          <a:bodyPr wrap="square">
            <a:spAutoFit/>
          </a:bodyPr>
          <a:lstStyle/>
          <a:p>
            <a:pPr algn="just"/>
            <a:r>
              <a:rPr lang="vi-VN" sz="2800" dirty="0">
                <a:solidFill>
                  <a:srgbClr val="002060"/>
                </a:solidFill>
                <a:latin typeface="+mj-lt"/>
              </a:rPr>
              <a:t>So sánh phương, chiều của lực đẩy Archimedes với phương chiều của trọng lực?</a:t>
            </a:r>
            <a:endParaRPr lang="en-US" sz="2800" dirty="0">
              <a:solidFill>
                <a:srgbClr val="002060"/>
              </a:solidFill>
              <a:latin typeface="+mj-lt"/>
            </a:endParaRPr>
          </a:p>
        </p:txBody>
      </p:sp>
    </p:spTree>
    <p:extLst>
      <p:ext uri="{BB962C8B-B14F-4D97-AF65-F5344CB8AC3E}">
        <p14:creationId xmlns:p14="http://schemas.microsoft.com/office/powerpoint/2010/main" val="13230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1E2933-CDDC-0659-2B80-20D9A4AFE634}"/>
              </a:ext>
            </a:extLst>
          </p:cNvPr>
          <p:cNvPicPr>
            <a:picLocks noChangeAspect="1"/>
          </p:cNvPicPr>
          <p:nvPr/>
        </p:nvPicPr>
        <p:blipFill rotWithShape="1">
          <a:blip r:embed="rId3">
            <a:alphaModFix amt="40000"/>
          </a:blip>
          <a:srcRect l="13132" r="14477"/>
          <a:stretch/>
        </p:blipFill>
        <p:spPr>
          <a:xfrm>
            <a:off x="20" y="10"/>
            <a:ext cx="8450297" cy="6857990"/>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177721" y="128095"/>
            <a:ext cx="4619621" cy="3957178"/>
          </a:xfrm>
          <a:prstGeom prst="rect">
            <a:avLst/>
          </a:prstGeom>
        </p:spPr>
        <p:txBody>
          <a:bodyPr vert="horz" lIns="91440" tIns="45720" rIns="91440" bIns="45720" rtlCol="0">
            <a:normAutofit/>
          </a:bodyPr>
          <a:lstStyle/>
          <a:p>
            <a:pPr lvl="0" indent="-228600" algn="just">
              <a:lnSpc>
                <a:spcPct val="90000"/>
              </a:lnSpc>
              <a:spcAft>
                <a:spcPts val="600"/>
              </a:spcAft>
              <a:buFont typeface="Arial" panose="020B0604020202020204" pitchFamily="34" charset="0"/>
              <a:buChar char="•"/>
            </a:pPr>
            <a:r>
              <a:rPr lang="en-US" sz="2800" dirty="0">
                <a:solidFill>
                  <a:srgbClr val="FFFFFF"/>
                </a:solidFill>
                <a:latin typeface="Times New Roman" panose="02020603050405020304" pitchFamily="18" charset="0"/>
                <a:cs typeface="Times New Roman" panose="02020603050405020304" pitchFamily="18" charset="0"/>
              </a:rPr>
              <a:t>Khi </a:t>
            </a:r>
            <a:r>
              <a:rPr lang="en-US" sz="2800" dirty="0" err="1">
                <a:solidFill>
                  <a:srgbClr val="FFFFFF"/>
                </a:solidFill>
                <a:latin typeface="Times New Roman" panose="02020603050405020304" pitchFamily="18" charset="0"/>
                <a:cs typeface="Times New Roman" panose="02020603050405020304" pitchFamily="18" charset="0"/>
              </a:rPr>
              <a:t>nhấn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xuống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lực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đẩy</a:t>
            </a:r>
            <a:r>
              <a:rPr lang="en-US" sz="2800" dirty="0">
                <a:solidFill>
                  <a:srgbClr val="FFFFFF"/>
                </a:solidFill>
                <a:latin typeface="Times New Roman" panose="02020603050405020304" pitchFamily="18" charset="0"/>
                <a:cs typeface="Times New Roman" panose="02020603050405020304" pitchFamily="18" charset="0"/>
              </a:rPr>
              <a:t> Archimedes </a:t>
            </a:r>
            <a:r>
              <a:rPr lang="en-US" sz="2800" dirty="0" err="1">
                <a:solidFill>
                  <a:srgbClr val="FFFFFF"/>
                </a:solidFill>
                <a:latin typeface="Times New Roman" panose="02020603050405020304" pitchFamily="18" charset="0"/>
                <a:cs typeface="Times New Roman" panose="02020603050405020304" pitchFamily="18" charset="0"/>
              </a:rPr>
              <a:t>có</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mối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liên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hệ</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như</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với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thể</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chiếm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chỗ</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trong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chất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lỏng</a:t>
            </a:r>
            <a:r>
              <a:rPr lang="en-US" sz="2800" dirty="0">
                <a:solidFill>
                  <a:srgbClr val="FFFFFF"/>
                </a:solidFill>
                <a:latin typeface="Times New Roman" panose="02020603050405020304" pitchFamily="18" charset="0"/>
                <a:cs typeface="Times New Roman" panose="02020603050405020304" pitchFamily="18" charset="0"/>
              </a:rPr>
              <a:t>?</a:t>
            </a:r>
            <a:endParaRPr kumimoji="0" lang="en-US" sz="2800" b="0" i="0" u="none" strike="noStrike"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401CC67-1F9C-9736-0C1B-81D6FE6599BB}"/>
              </a:ext>
            </a:extLst>
          </p:cNvPr>
          <p:cNvPicPr>
            <a:picLocks noChangeAspect="1"/>
          </p:cNvPicPr>
          <p:nvPr/>
        </p:nvPicPr>
        <p:blipFill rotWithShape="1">
          <a:blip r:embed="rId4"/>
          <a:srcRect l="6004"/>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517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5768CE-A55E-B94D-6808-80680AB3EF7C}"/>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KẾT LUẬN</a:t>
            </a:r>
          </a:p>
        </p:txBody>
      </p:sp>
      <p:pic>
        <p:nvPicPr>
          <p:cNvPr id="4" name="Picture 3">
            <a:extLst>
              <a:ext uri="{FF2B5EF4-FFF2-40B4-BE49-F238E27FC236}">
                <a16:creationId xmlns:a16="http://schemas.microsoft.com/office/drawing/2014/main" id="{7A5D5ABB-9E14-FACD-62EF-EBCE2BE5E48A}"/>
              </a:ext>
            </a:extLst>
          </p:cNvPr>
          <p:cNvPicPr>
            <a:picLocks noChangeAspect="1"/>
          </p:cNvPicPr>
          <p:nvPr/>
        </p:nvPicPr>
        <p:blipFill>
          <a:blip r:embed="rId2"/>
          <a:stretch>
            <a:fillRect/>
          </a:stretch>
        </p:blipFill>
        <p:spPr>
          <a:xfrm>
            <a:off x="3088721" y="452628"/>
            <a:ext cx="9072875" cy="5991606"/>
          </a:xfrm>
          <a:prstGeom prst="rect">
            <a:avLst/>
          </a:prstGeom>
        </p:spPr>
      </p:pic>
      <p:sp>
        <p:nvSpPr>
          <p:cNvPr id="7" name="Rectangle 6">
            <a:extLst>
              <a:ext uri="{FF2B5EF4-FFF2-40B4-BE49-F238E27FC236}">
                <a16:creationId xmlns:a16="http://schemas.microsoft.com/office/drawing/2014/main" id="{7563F1A9-61E9-0E2F-D96F-902841CE51A3}"/>
              </a:ext>
            </a:extLst>
          </p:cNvPr>
          <p:cNvSpPr/>
          <p:nvPr/>
        </p:nvSpPr>
        <p:spPr>
          <a:xfrm>
            <a:off x="2910468" y="312234"/>
            <a:ext cx="9251128" cy="9680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776389-FB02-EC73-B25E-A579CF588E75}"/>
              </a:ext>
            </a:extLst>
          </p:cNvPr>
          <p:cNvPicPr>
            <a:picLocks noChangeAspect="1"/>
          </p:cNvPicPr>
          <p:nvPr/>
        </p:nvPicPr>
        <p:blipFill>
          <a:blip r:embed="rId3"/>
          <a:stretch>
            <a:fillRect/>
          </a:stretch>
        </p:blipFill>
        <p:spPr>
          <a:xfrm>
            <a:off x="3058317" y="1379549"/>
            <a:ext cx="3239613" cy="993734"/>
          </a:xfrm>
          <a:prstGeom prst="rect">
            <a:avLst/>
          </a:prstGeom>
        </p:spPr>
      </p:pic>
      <p:pic>
        <p:nvPicPr>
          <p:cNvPr id="10" name="Picture 9">
            <a:extLst>
              <a:ext uri="{FF2B5EF4-FFF2-40B4-BE49-F238E27FC236}">
                <a16:creationId xmlns:a16="http://schemas.microsoft.com/office/drawing/2014/main" id="{E966A1EB-144F-F629-F067-DC026639AD34}"/>
              </a:ext>
            </a:extLst>
          </p:cNvPr>
          <p:cNvPicPr>
            <a:picLocks noChangeAspect="1"/>
          </p:cNvPicPr>
          <p:nvPr/>
        </p:nvPicPr>
        <p:blipFill>
          <a:blip r:embed="rId3"/>
          <a:stretch>
            <a:fillRect/>
          </a:stretch>
        </p:blipFill>
        <p:spPr>
          <a:xfrm>
            <a:off x="6652260" y="1592476"/>
            <a:ext cx="1874520" cy="3059534"/>
          </a:xfrm>
          <a:prstGeom prst="rect">
            <a:avLst/>
          </a:prstGeom>
        </p:spPr>
      </p:pic>
      <p:pic>
        <p:nvPicPr>
          <p:cNvPr id="12" name="Picture 11">
            <a:extLst>
              <a:ext uri="{FF2B5EF4-FFF2-40B4-BE49-F238E27FC236}">
                <a16:creationId xmlns:a16="http://schemas.microsoft.com/office/drawing/2014/main" id="{72D4653D-A550-F173-0A9C-1681E08C9697}"/>
              </a:ext>
            </a:extLst>
          </p:cNvPr>
          <p:cNvPicPr>
            <a:picLocks noChangeAspect="1"/>
          </p:cNvPicPr>
          <p:nvPr/>
        </p:nvPicPr>
        <p:blipFill>
          <a:blip r:embed="rId3"/>
          <a:stretch>
            <a:fillRect/>
          </a:stretch>
        </p:blipFill>
        <p:spPr>
          <a:xfrm>
            <a:off x="2910468" y="4652010"/>
            <a:ext cx="6956285" cy="434930"/>
          </a:xfrm>
          <a:prstGeom prst="rect">
            <a:avLst/>
          </a:prstGeom>
        </p:spPr>
      </p:pic>
      <p:pic>
        <p:nvPicPr>
          <p:cNvPr id="14" name="Picture 13">
            <a:extLst>
              <a:ext uri="{FF2B5EF4-FFF2-40B4-BE49-F238E27FC236}">
                <a16:creationId xmlns:a16="http://schemas.microsoft.com/office/drawing/2014/main" id="{C0A284D3-7F9E-BFB3-97DD-7732A87601B9}"/>
              </a:ext>
            </a:extLst>
          </p:cNvPr>
          <p:cNvPicPr>
            <a:picLocks noChangeAspect="1"/>
          </p:cNvPicPr>
          <p:nvPr/>
        </p:nvPicPr>
        <p:blipFill>
          <a:blip r:embed="rId3"/>
          <a:stretch>
            <a:fillRect/>
          </a:stretch>
        </p:blipFill>
        <p:spPr>
          <a:xfrm>
            <a:off x="3456522" y="5097968"/>
            <a:ext cx="5682815" cy="333744"/>
          </a:xfrm>
          <a:prstGeom prst="rect">
            <a:avLst/>
          </a:prstGeom>
        </p:spPr>
      </p:pic>
      <p:pic>
        <p:nvPicPr>
          <p:cNvPr id="16" name="Picture 15">
            <a:extLst>
              <a:ext uri="{FF2B5EF4-FFF2-40B4-BE49-F238E27FC236}">
                <a16:creationId xmlns:a16="http://schemas.microsoft.com/office/drawing/2014/main" id="{0759CD7B-56D1-E3A5-5D36-BC6CDDF7543B}"/>
              </a:ext>
            </a:extLst>
          </p:cNvPr>
          <p:cNvPicPr>
            <a:picLocks noChangeAspect="1"/>
          </p:cNvPicPr>
          <p:nvPr/>
        </p:nvPicPr>
        <p:blipFill>
          <a:blip r:embed="rId3"/>
          <a:stretch>
            <a:fillRect/>
          </a:stretch>
        </p:blipFill>
        <p:spPr>
          <a:xfrm>
            <a:off x="3762935" y="5524171"/>
            <a:ext cx="4841388" cy="408578"/>
          </a:xfrm>
          <a:prstGeom prst="rect">
            <a:avLst/>
          </a:prstGeom>
        </p:spPr>
      </p:pic>
      <p:pic>
        <p:nvPicPr>
          <p:cNvPr id="18" name="Picture 17">
            <a:extLst>
              <a:ext uri="{FF2B5EF4-FFF2-40B4-BE49-F238E27FC236}">
                <a16:creationId xmlns:a16="http://schemas.microsoft.com/office/drawing/2014/main" id="{A361DB83-CFC6-4ADE-9398-D9B682543A0A}"/>
              </a:ext>
            </a:extLst>
          </p:cNvPr>
          <p:cNvPicPr>
            <a:picLocks noChangeAspect="1"/>
          </p:cNvPicPr>
          <p:nvPr/>
        </p:nvPicPr>
        <p:blipFill>
          <a:blip r:embed="rId3"/>
          <a:stretch>
            <a:fillRect/>
          </a:stretch>
        </p:blipFill>
        <p:spPr>
          <a:xfrm>
            <a:off x="3749544" y="5932087"/>
            <a:ext cx="6228845" cy="439853"/>
          </a:xfrm>
          <a:prstGeom prst="rect">
            <a:avLst/>
          </a:prstGeom>
        </p:spPr>
      </p:pic>
      <p:pic>
        <p:nvPicPr>
          <p:cNvPr id="2" name="Picture 1">
            <a:extLst>
              <a:ext uri="{FF2B5EF4-FFF2-40B4-BE49-F238E27FC236}">
                <a16:creationId xmlns:a16="http://schemas.microsoft.com/office/drawing/2014/main" id="{3D80BF16-8350-2DC3-E2A8-1AF8C0E1AB10}"/>
              </a:ext>
            </a:extLst>
          </p:cNvPr>
          <p:cNvPicPr>
            <a:picLocks noChangeAspect="1"/>
          </p:cNvPicPr>
          <p:nvPr/>
        </p:nvPicPr>
        <p:blipFill>
          <a:blip r:embed="rId4"/>
          <a:stretch>
            <a:fillRect/>
          </a:stretch>
        </p:blipFill>
        <p:spPr>
          <a:xfrm>
            <a:off x="-12186" y="777240"/>
            <a:ext cx="12037472" cy="5383530"/>
          </a:xfrm>
          <a:prstGeom prst="rect">
            <a:avLst/>
          </a:prstGeom>
        </p:spPr>
      </p:pic>
    </p:spTree>
    <p:extLst>
      <p:ext uri="{BB962C8B-B14F-4D97-AF65-F5344CB8AC3E}">
        <p14:creationId xmlns:p14="http://schemas.microsoft.com/office/powerpoint/2010/main" val="33721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496B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891D6-9F12-3923-B991-C35E9FF6259D}"/>
              </a:ext>
            </a:extLst>
          </p:cNvPr>
          <p:cNvPicPr>
            <a:picLocks noChangeAspect="1"/>
          </p:cNvPicPr>
          <p:nvPr/>
        </p:nvPicPr>
        <p:blipFill>
          <a:blip r:embed="rId2"/>
          <a:stretch>
            <a:fillRect/>
          </a:stretch>
        </p:blipFill>
        <p:spPr>
          <a:xfrm>
            <a:off x="3886198" y="2029552"/>
            <a:ext cx="7562248" cy="3710227"/>
          </a:xfrm>
          <a:prstGeom prst="rect">
            <a:avLst/>
          </a:prstGeom>
        </p:spPr>
      </p:pic>
      <p:sp>
        <p:nvSpPr>
          <p:cNvPr id="5" name="Rectangle: Rounded Corners 4">
            <a:extLst>
              <a:ext uri="{FF2B5EF4-FFF2-40B4-BE49-F238E27FC236}">
                <a16:creationId xmlns:a16="http://schemas.microsoft.com/office/drawing/2014/main" id="{DBE8E6CB-08F3-14DA-F284-BD3DE37A0CE2}"/>
              </a:ext>
            </a:extLst>
          </p:cNvPr>
          <p:cNvSpPr/>
          <p:nvPr/>
        </p:nvSpPr>
        <p:spPr>
          <a:xfrm>
            <a:off x="329900" y="314204"/>
            <a:ext cx="3213398" cy="4280656"/>
          </a:xfrm>
          <a:prstGeom prst="roundRect">
            <a:avLst/>
          </a:prstGeom>
          <a:solidFill>
            <a:sysClr val="window" lastClr="FFFFFF"/>
          </a:solidFill>
          <a:ln w="76200" cap="flat" cmpd="sng" algn="ctr">
            <a:solidFill>
              <a:srgbClr val="E743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C21E6FF1-EEF3-367E-FE55-2DBF02B4472B}"/>
              </a:ext>
            </a:extLst>
          </p:cNvPr>
          <p:cNvSpPr txBox="1"/>
          <p:nvPr/>
        </p:nvSpPr>
        <p:spPr>
          <a:xfrm>
            <a:off x="743554" y="2306341"/>
            <a:ext cx="2502567" cy="1815882"/>
          </a:xfrm>
          <a:prstGeom prst="rect">
            <a:avLst/>
          </a:prstGeom>
          <a:noFill/>
        </p:spPr>
        <p:txBody>
          <a:bodyPr wrap="square" rtlCol="0">
            <a:spAutoFit/>
          </a:bodyPr>
          <a:lstStyle/>
          <a:p>
            <a:pPr algn="ctr"/>
            <a:r>
              <a:rPr lang="vi-VN" sz="2800" b="1" dirty="0">
                <a:ln>
                  <a:solidFill>
                    <a:sysClr val="windowText" lastClr="000000"/>
                  </a:solidFill>
                </a:ln>
                <a:solidFill>
                  <a:srgbClr val="E3256D"/>
                </a:solidFill>
                <a:latin typeface="Nunito Black" pitchFamily="2" charset="0"/>
                <a:ea typeface="微软雅黑"/>
                <a:cs typeface="Times New Roman" panose="02020603050405020304" pitchFamily="18" charset="0"/>
              </a:rPr>
              <a:t>Tìm hiểu về độ lớn của lực đẩy Archimedes</a:t>
            </a:r>
            <a:endParaRPr lang="en-US" sz="2800" b="1" dirty="0">
              <a:ln>
                <a:solidFill>
                  <a:sysClr val="windowText" lastClr="000000"/>
                </a:solidFill>
              </a:ln>
              <a:solidFill>
                <a:srgbClr val="E3256D"/>
              </a:solidFill>
              <a:latin typeface="Nunito Black" pitchFamily="2"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9A5C7E04-5052-A365-159B-DD9DFFA33C68}"/>
              </a:ext>
            </a:extLst>
          </p:cNvPr>
          <p:cNvPicPr>
            <a:picLocks noChangeAspect="1"/>
          </p:cNvPicPr>
          <p:nvPr/>
        </p:nvPicPr>
        <p:blipFill>
          <a:blip r:embed="rId3"/>
          <a:stretch>
            <a:fillRect/>
          </a:stretch>
        </p:blipFill>
        <p:spPr>
          <a:xfrm>
            <a:off x="462911" y="682078"/>
            <a:ext cx="1315666" cy="1470718"/>
          </a:xfrm>
          <a:prstGeom prst="rect">
            <a:avLst/>
          </a:prstGeom>
        </p:spPr>
      </p:pic>
    </p:spTree>
    <p:extLst>
      <p:ext uri="{BB962C8B-B14F-4D97-AF65-F5344CB8AC3E}">
        <p14:creationId xmlns:p14="http://schemas.microsoft.com/office/powerpoint/2010/main" val="5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FB2E58A-4C7C-D240-A0C7-89B54B602ADE}"/>
              </a:ext>
            </a:extLst>
          </p:cNvPr>
          <p:cNvPicPr>
            <a:picLocks noChangeAspect="1"/>
          </p:cNvPicPr>
          <p:nvPr/>
        </p:nvPicPr>
        <p:blipFill>
          <a:blip r:embed="rId2"/>
          <a:stretch>
            <a:fillRect/>
          </a:stretch>
        </p:blipFill>
        <p:spPr>
          <a:xfrm>
            <a:off x="1769216" y="1925239"/>
            <a:ext cx="3214264" cy="1869521"/>
          </a:xfrm>
          <a:prstGeom prst="rect">
            <a:avLst/>
          </a:prstGeom>
        </p:spPr>
      </p:pic>
      <p:pic>
        <p:nvPicPr>
          <p:cNvPr id="6" name="Picture 5">
            <a:extLst>
              <a:ext uri="{FF2B5EF4-FFF2-40B4-BE49-F238E27FC236}">
                <a16:creationId xmlns:a16="http://schemas.microsoft.com/office/drawing/2014/main" id="{E2C7C7FE-A0CA-6105-8677-394024398901}"/>
              </a:ext>
            </a:extLst>
          </p:cNvPr>
          <p:cNvPicPr>
            <a:picLocks noChangeAspect="1"/>
          </p:cNvPicPr>
          <p:nvPr/>
        </p:nvPicPr>
        <p:blipFill>
          <a:blip r:embed="rId3"/>
          <a:stretch>
            <a:fillRect/>
          </a:stretch>
        </p:blipFill>
        <p:spPr>
          <a:xfrm>
            <a:off x="7112022" y="1591666"/>
            <a:ext cx="7868067" cy="4657895"/>
          </a:xfrm>
          <a:prstGeom prst="rect">
            <a:avLst/>
          </a:prstGeom>
        </p:spPr>
      </p:pic>
      <p:pic>
        <p:nvPicPr>
          <p:cNvPr id="2" name="Picture 1">
            <a:extLst>
              <a:ext uri="{FF2B5EF4-FFF2-40B4-BE49-F238E27FC236}">
                <a16:creationId xmlns:a16="http://schemas.microsoft.com/office/drawing/2014/main" id="{347FBF77-490B-9B06-55D4-79491C954FE5}"/>
              </a:ext>
            </a:extLst>
          </p:cNvPr>
          <p:cNvPicPr>
            <a:picLocks noChangeAspect="1"/>
          </p:cNvPicPr>
          <p:nvPr/>
        </p:nvPicPr>
        <p:blipFill>
          <a:blip r:embed="rId4"/>
          <a:stretch>
            <a:fillRect/>
          </a:stretch>
        </p:blipFill>
        <p:spPr>
          <a:xfrm>
            <a:off x="192271" y="608439"/>
            <a:ext cx="12141099" cy="5429875"/>
          </a:xfrm>
          <a:prstGeom prst="rect">
            <a:avLst/>
          </a:prstGeom>
        </p:spPr>
      </p:pic>
    </p:spTree>
    <p:extLst>
      <p:ext uri="{BB962C8B-B14F-4D97-AF65-F5344CB8AC3E}">
        <p14:creationId xmlns:p14="http://schemas.microsoft.com/office/powerpoint/2010/main" val="249182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7 phút - 7 minutes timer - Hailist">
            <a:hlinkClick r:id="" action="ppaction://media"/>
            <a:extLst>
              <a:ext uri="{FF2B5EF4-FFF2-40B4-BE49-F238E27FC236}">
                <a16:creationId xmlns:a16="http://schemas.microsoft.com/office/drawing/2014/main" id="{D634A1B2-9502-941D-1E06-D833EAF641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4813" y="1158268"/>
            <a:ext cx="2036430" cy="1145492"/>
          </a:xfrm>
          <a:prstGeom prst="rect">
            <a:avLst/>
          </a:prstGeom>
        </p:spPr>
      </p:pic>
      <p:pic>
        <p:nvPicPr>
          <p:cNvPr id="5" name="Picture 4">
            <a:extLst>
              <a:ext uri="{FF2B5EF4-FFF2-40B4-BE49-F238E27FC236}">
                <a16:creationId xmlns:a16="http://schemas.microsoft.com/office/drawing/2014/main" id="{30F8EBF7-BDD3-89E0-5430-CCECB41548FF}"/>
              </a:ext>
            </a:extLst>
          </p:cNvPr>
          <p:cNvPicPr>
            <a:picLocks noChangeAspect="1"/>
          </p:cNvPicPr>
          <p:nvPr/>
        </p:nvPicPr>
        <p:blipFill>
          <a:blip r:embed="rId5"/>
          <a:stretch>
            <a:fillRect/>
          </a:stretch>
        </p:blipFill>
        <p:spPr>
          <a:xfrm>
            <a:off x="8776887" y="3176336"/>
            <a:ext cx="2955445" cy="3090861"/>
          </a:xfrm>
          <a:prstGeom prst="rect">
            <a:avLst/>
          </a:prstGeom>
        </p:spPr>
      </p:pic>
      <p:pic>
        <p:nvPicPr>
          <p:cNvPr id="6" name="Picture 5">
            <a:extLst>
              <a:ext uri="{FF2B5EF4-FFF2-40B4-BE49-F238E27FC236}">
                <a16:creationId xmlns:a16="http://schemas.microsoft.com/office/drawing/2014/main" id="{C564321B-D026-78FD-1B10-A7DFD32671EB}"/>
              </a:ext>
            </a:extLst>
          </p:cNvPr>
          <p:cNvPicPr>
            <a:picLocks noChangeAspect="1"/>
          </p:cNvPicPr>
          <p:nvPr/>
        </p:nvPicPr>
        <p:blipFill>
          <a:blip r:embed="rId6"/>
          <a:stretch>
            <a:fillRect/>
          </a:stretch>
        </p:blipFill>
        <p:spPr>
          <a:xfrm>
            <a:off x="530003" y="1046747"/>
            <a:ext cx="8224299" cy="5498874"/>
          </a:xfrm>
          <a:prstGeom prst="rect">
            <a:avLst/>
          </a:prstGeom>
        </p:spPr>
      </p:pic>
    </p:spTree>
    <p:extLst>
      <p:ext uri="{BB962C8B-B14F-4D97-AF65-F5344CB8AC3E}">
        <p14:creationId xmlns:p14="http://schemas.microsoft.com/office/powerpoint/2010/main" val="14245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0549C0-BE4B-79C4-D712-083BDF954B85}"/>
              </a:ext>
            </a:extLst>
          </p:cNvPr>
          <p:cNvPicPr>
            <a:picLocks noChangeAspect="1"/>
          </p:cNvPicPr>
          <p:nvPr/>
        </p:nvPicPr>
        <p:blipFill>
          <a:blip r:embed="rId2"/>
          <a:stretch>
            <a:fillRect/>
          </a:stretch>
        </p:blipFill>
        <p:spPr>
          <a:xfrm>
            <a:off x="643467" y="923051"/>
            <a:ext cx="11297922" cy="519245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3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FC3F8D-FE59-68CA-038F-F8F60066C76A}"/>
              </a:ext>
            </a:extLst>
          </p:cNvPr>
          <p:cNvSpPr txBox="1"/>
          <p:nvPr/>
        </p:nvSpPr>
        <p:spPr>
          <a:xfrm>
            <a:off x="804672" y="2421683"/>
            <a:ext cx="4765949" cy="3353476"/>
          </a:xfrm>
          <a:prstGeom prst="rect">
            <a:avLst/>
          </a:prstGeom>
        </p:spPr>
        <p:txBody>
          <a:bodyPr vert="horz" lIns="91440" tIns="45720" rIns="91440" bIns="45720" rtlCol="0" anchor="t">
            <a:normAutofit/>
          </a:bodyPr>
          <a:lstStyle/>
          <a:p>
            <a:pPr indent="-228600">
              <a:lnSpc>
                <a:spcPct val="200000"/>
              </a:lnSpc>
              <a:spcAft>
                <a:spcPts val="600"/>
              </a:spcAft>
              <a:buFont typeface="Arial" panose="020B0604020202020204" pitchFamily="34" charset="0"/>
              <a:buChar char="•"/>
            </a:pPr>
            <a:r>
              <a:rPr lang="en-US" sz="3200" b="1" dirty="0">
                <a:solidFill>
                  <a:schemeClr val="tx2"/>
                </a:solidFill>
                <a:latin typeface="Times New Roman" panose="02020603050405020304" pitchFamily="18" charset="0"/>
                <a:cs typeface="Times New Roman" panose="02020603050405020304" pitchFamily="18" charset="0"/>
              </a:rPr>
              <a:t>TRÌNH BÀY KẾT QUẢ HOẠT ĐỘNG NHÓM</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3E8C090-E1CC-4899-069A-63BAA336A391}"/>
              </a:ext>
            </a:extLst>
          </p:cNvPr>
          <p:cNvPicPr>
            <a:picLocks noChangeAspect="1"/>
          </p:cNvPicPr>
          <p:nvPr/>
        </p:nvPicPr>
        <p:blipFill>
          <a:blip r:embed="rId2"/>
          <a:stretch>
            <a:fillRect/>
          </a:stretch>
        </p:blipFill>
        <p:spPr>
          <a:xfrm>
            <a:off x="7708392" y="2730947"/>
            <a:ext cx="4142232" cy="2319649"/>
          </a:xfrm>
          <a:prstGeom prst="rect">
            <a:avLst/>
          </a:prstGeom>
        </p:spPr>
      </p:pic>
    </p:spTree>
    <p:extLst>
      <p:ext uri="{BB962C8B-B14F-4D97-AF65-F5344CB8AC3E}">
        <p14:creationId xmlns:p14="http://schemas.microsoft.com/office/powerpoint/2010/main" val="232965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4F94-303A-B493-0A24-206C22B8E3C0}"/>
              </a:ext>
            </a:extLst>
          </p:cNvPr>
          <p:cNvSpPr txBox="1"/>
          <p:nvPr/>
        </p:nvSpPr>
        <p:spPr>
          <a:xfrm>
            <a:off x="638882" y="639193"/>
            <a:ext cx="3403729" cy="29577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CÂU HỎI THẢO LUẬN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16CCD-523D-F71E-7FF1-3410F03D6228}"/>
              </a:ext>
            </a:extLst>
          </p:cNvPr>
          <p:cNvPicPr>
            <a:picLocks noChangeAspect="1"/>
          </p:cNvPicPr>
          <p:nvPr/>
        </p:nvPicPr>
        <p:blipFill>
          <a:blip r:embed="rId3"/>
          <a:stretch>
            <a:fillRect/>
          </a:stretch>
        </p:blipFill>
        <p:spPr>
          <a:xfrm>
            <a:off x="4784549" y="501777"/>
            <a:ext cx="5700732" cy="3925778"/>
          </a:xfrm>
          <a:prstGeom prst="rect">
            <a:avLst/>
          </a:prstGeom>
        </p:spPr>
      </p:pic>
      <p:sp>
        <p:nvSpPr>
          <p:cNvPr id="7" name="TextBox 6">
            <a:extLst>
              <a:ext uri="{FF2B5EF4-FFF2-40B4-BE49-F238E27FC236}">
                <a16:creationId xmlns:a16="http://schemas.microsoft.com/office/drawing/2014/main" id="{0A1C4DA3-884D-A698-1DA4-61F175659CE0}"/>
              </a:ext>
            </a:extLst>
          </p:cNvPr>
          <p:cNvSpPr txBox="1"/>
          <p:nvPr/>
        </p:nvSpPr>
        <p:spPr>
          <a:xfrm>
            <a:off x="215265" y="4878520"/>
            <a:ext cx="11761469" cy="1179554"/>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FF0000"/>
                </a:solidFill>
                <a:effectLst/>
                <a:latin typeface="Times New Roman" panose="02020603050405020304" pitchFamily="18" charset="0"/>
                <a:ea typeface="SimSun" panose="02010600030101010101" pitchFamily="2" charset="-122"/>
              </a:rPr>
              <a:t>Thả 1 miếng đất nặn vào nước thì bị chìm (a). Vì sao cũng lượng đất nặng ấy được nặn thành vật (b) thì lại nổi</a:t>
            </a:r>
            <a:r>
              <a:rPr lang="en-US" sz="3200" dirty="0">
                <a:solidFill>
                  <a:srgbClr val="FF0000"/>
                </a:solidFill>
                <a:effectLst/>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324450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grpSp>
        <p:nvGrpSpPr>
          <p:cNvPr id="50" name="Google Shape;422;p39"/>
          <p:cNvGrpSpPr/>
          <p:nvPr/>
        </p:nvGrpSpPr>
        <p:grpSpPr>
          <a:xfrm rot="3287663">
            <a:off x="7021098" y="-971402"/>
            <a:ext cx="2506711" cy="3178593"/>
            <a:chOff x="4211314" y="194464"/>
            <a:chExt cx="1487800" cy="1886580"/>
          </a:xfrm>
        </p:grpSpPr>
        <p:sp>
          <p:nvSpPr>
            <p:cNvPr id="51" name="Google Shape;423;p39"/>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2" name="Google Shape;424;p39"/>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3" name="Google Shape;425;p39"/>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4" name="Google Shape;426;p39"/>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5" name="Google Shape;427;p39"/>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6" name="Google Shape;428;p39"/>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7" name="Google Shape;429;p39"/>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8" name="Google Shape;430;p39"/>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9" name="Google Shape;431;p39"/>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0" name="Google Shape;432;p39"/>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1" name="Google Shape;433;p39"/>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2" name="Google Shape;434;p39"/>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3" name="Google Shape;435;p39"/>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4" name="Google Shape;436;p39"/>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5" name="Google Shape;437;p39"/>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6" name="Google Shape;438;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7" name="Google Shape;439;p39"/>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8" name="Google Shape;440;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9" name="Google Shape;441;p39"/>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0" name="Google Shape;442;p39"/>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1" name="Google Shape;443;p39"/>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27011" y="-964203"/>
            <a:ext cx="4043533" cy="2315528"/>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8800276" y="-881640"/>
            <a:ext cx="3651288" cy="2090909"/>
          </a:xfrm>
          <a:prstGeom prst="rect">
            <a:avLst/>
          </a:prstGeom>
        </p:spPr>
      </p:pic>
      <p:sp>
        <p:nvSpPr>
          <p:cNvPr id="76" name="TextBox 75"/>
          <p:cNvSpPr txBox="1"/>
          <p:nvPr/>
        </p:nvSpPr>
        <p:spPr>
          <a:xfrm>
            <a:off x="2593026" y="848999"/>
            <a:ext cx="9515989" cy="829945"/>
          </a:xfrm>
          <a:prstGeom prst="rect">
            <a:avLst/>
          </a:prstGeom>
          <a:noFill/>
        </p:spPr>
        <p:txBody>
          <a:bodyPr wrap="square" rtlCol="0">
            <a:spAutoFit/>
          </a:bodyPr>
          <a:lstStyle/>
          <a:p>
            <a:pPr defTabSz="1219200"/>
            <a:r>
              <a:rPr lang="en-US" sz="4800" b="1" dirty="0">
                <a:ln>
                  <a:solidFill>
                    <a:sysClr val="windowText" lastClr="000000"/>
                  </a:solidFill>
                </a:ln>
                <a:solidFill>
                  <a:srgbClr val="EB6799">
                    <a:lumMod val="75000"/>
                  </a:srgb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NỘI DUNG BÀI HỌC</a:t>
            </a:r>
          </a:p>
        </p:txBody>
      </p:sp>
      <p:grpSp>
        <p:nvGrpSpPr>
          <p:cNvPr id="77" name="Group 76"/>
          <p:cNvGrpSpPr/>
          <p:nvPr/>
        </p:nvGrpSpPr>
        <p:grpSpPr>
          <a:xfrm>
            <a:off x="2720941" y="1656827"/>
            <a:ext cx="6679409" cy="820526"/>
            <a:chOff x="2529517" y="1508071"/>
            <a:chExt cx="5009557" cy="615395"/>
          </a:xfrm>
        </p:grpSpPr>
        <p:sp>
          <p:nvSpPr>
            <p:cNvPr id="78" name="TextBox 77"/>
            <p:cNvSpPr txBox="1"/>
            <p:nvPr/>
          </p:nvSpPr>
          <p:spPr>
            <a:xfrm>
              <a:off x="2825342" y="1583822"/>
              <a:ext cx="4291614"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prstClr val="black"/>
                </a:solidFill>
                <a:latin typeface="Nunito Black" pitchFamily="2" charset="0"/>
                <a:ea typeface="Microsoft YaHei" panose="020B0503020204020204" charset="-122"/>
              </a:endParaRPr>
            </a:p>
          </p:txBody>
        </p:sp>
        <p:pic>
          <p:nvPicPr>
            <p:cNvPr id="79" name="Picture 78"/>
            <p:cNvPicPr>
              <a:picLocks noChangeAspect="1"/>
            </p:cNvPicPr>
            <p:nvPr/>
          </p:nvPicPr>
          <p:blipFill>
            <a:blip r:embed="rId6"/>
            <a:stretch>
              <a:fillRect/>
            </a:stretch>
          </p:blipFill>
          <p:spPr>
            <a:xfrm>
              <a:off x="2597066" y="1508071"/>
              <a:ext cx="485547" cy="582746"/>
            </a:xfrm>
            <a:prstGeom prst="rect">
              <a:avLst/>
            </a:prstGeom>
          </p:spPr>
        </p:pic>
        <p:sp>
          <p:nvSpPr>
            <p:cNvPr id="80" name="Google Shape;352;p37"/>
            <p:cNvSpPr txBox="1"/>
            <p:nvPr/>
          </p:nvSpPr>
          <p:spPr>
            <a:xfrm>
              <a:off x="2529517" y="1608361"/>
              <a:ext cx="5009557"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pPr algn="ctr" defTabSz="1219200">
                <a:buClr>
                  <a:prstClr val="black"/>
                </a:buClr>
              </a:pPr>
              <a:r>
                <a:rPr lang="en-US" dirty="0" err="1">
                  <a:solidFill>
                    <a:srgbClr val="002060"/>
                  </a:solidFill>
                  <a:latin typeface="Times New Roman" panose="02020603050405020304" pitchFamily="18" charset="0"/>
                  <a:cs typeface="Times New Roman" panose="02020603050405020304" pitchFamily="18" charset="0"/>
                </a:rPr>
                <a:t>Khởi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18558" y="2349695"/>
            <a:ext cx="12266695" cy="886304"/>
            <a:chOff x="1004590" y="2259838"/>
            <a:chExt cx="8459611" cy="664728"/>
          </a:xfrm>
        </p:grpSpPr>
        <p:grpSp>
          <p:nvGrpSpPr>
            <p:cNvPr id="82" name="Group 81"/>
            <p:cNvGrpSpPr/>
            <p:nvPr/>
          </p:nvGrpSpPr>
          <p:grpSpPr>
            <a:xfrm>
              <a:off x="1004590" y="2259838"/>
              <a:ext cx="8320712" cy="664728"/>
              <a:chOff x="1066579" y="2171666"/>
              <a:chExt cx="5671499" cy="664728"/>
            </a:xfrm>
          </p:grpSpPr>
          <p:sp>
            <p:nvSpPr>
              <p:cNvPr id="84" name="TextBox 83"/>
              <p:cNvSpPr txBox="1"/>
              <p:nvPr/>
            </p:nvSpPr>
            <p:spPr>
              <a:xfrm>
                <a:off x="1212379" y="2351155"/>
                <a:ext cx="5525699"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5" name="Picture 84"/>
              <p:cNvPicPr>
                <a:picLocks noChangeAspect="1"/>
              </p:cNvPicPr>
              <p:nvPr/>
            </p:nvPicPr>
            <p:blipFill>
              <a:blip r:embed="rId7"/>
              <a:stretch>
                <a:fillRect/>
              </a:stretch>
            </p:blipFill>
            <p:spPr>
              <a:xfrm>
                <a:off x="1066579" y="2171666"/>
                <a:ext cx="387779" cy="635962"/>
              </a:xfrm>
              <a:prstGeom prst="rect">
                <a:avLst/>
              </a:prstGeom>
            </p:spPr>
          </p:pic>
        </p:grpSp>
        <p:sp>
          <p:nvSpPr>
            <p:cNvPr id="83" name="Google Shape;352;p37"/>
            <p:cNvSpPr txBox="1"/>
            <p:nvPr/>
          </p:nvSpPr>
          <p:spPr>
            <a:xfrm>
              <a:off x="1380371" y="2396838"/>
              <a:ext cx="8083830"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vi-VN" b="1" dirty="0">
                  <a:latin typeface="Times New Roman" panose="02020603050405020304" pitchFamily="18" charset="0"/>
                  <a:cs typeface="Times New Roman" panose="02020603050405020304" pitchFamily="18" charset="0"/>
                </a:rPr>
                <a:t>Tìm hiểu về lực đẩy tác dụng lên vật đặt trong chất lỏng.</a:t>
              </a:r>
            </a:p>
          </p:txBody>
        </p:sp>
      </p:grpSp>
      <p:grpSp>
        <p:nvGrpSpPr>
          <p:cNvPr id="86" name="Group 85"/>
          <p:cNvGrpSpPr/>
          <p:nvPr/>
        </p:nvGrpSpPr>
        <p:grpSpPr>
          <a:xfrm>
            <a:off x="830464" y="3186691"/>
            <a:ext cx="10612599" cy="975230"/>
            <a:chOff x="1635422" y="2823968"/>
            <a:chExt cx="6508590" cy="731423"/>
          </a:xfrm>
        </p:grpSpPr>
        <p:sp>
          <p:nvSpPr>
            <p:cNvPr id="87" name="TextBox 86"/>
            <p:cNvSpPr txBox="1"/>
            <p:nvPr/>
          </p:nvSpPr>
          <p:spPr>
            <a:xfrm>
              <a:off x="1913271" y="3025407"/>
              <a:ext cx="6139592"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8" name="Picture 87"/>
            <p:cNvPicPr>
              <a:picLocks noChangeAspect="1"/>
            </p:cNvPicPr>
            <p:nvPr/>
          </p:nvPicPr>
          <p:blipFill>
            <a:blip r:embed="rId8"/>
            <a:stretch>
              <a:fillRect/>
            </a:stretch>
          </p:blipFill>
          <p:spPr>
            <a:xfrm>
              <a:off x="1635422" y="2823968"/>
              <a:ext cx="455006" cy="727938"/>
            </a:xfrm>
            <a:prstGeom prst="rect">
              <a:avLst/>
            </a:prstGeom>
          </p:spPr>
        </p:pic>
        <p:sp>
          <p:nvSpPr>
            <p:cNvPr id="89" name="Google Shape;352;p37"/>
            <p:cNvSpPr txBox="1"/>
            <p:nvPr/>
          </p:nvSpPr>
          <p:spPr>
            <a:xfrm>
              <a:off x="2004420" y="3040286"/>
              <a:ext cx="613959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sz="3200" b="1" dirty="0">
                  <a:solidFill>
                    <a:srgbClr val="0070C0"/>
                  </a:solidFill>
                  <a:latin typeface="Nunito Black" pitchFamily="2" charset="0"/>
                  <a:cs typeface="Times New Roman" panose="02020603050405020304" pitchFamily="18" charset="0"/>
                </a:rPr>
                <a:t> </a:t>
              </a:r>
              <a:r>
                <a:rPr lang="vi-VN" b="1" dirty="0">
                  <a:solidFill>
                    <a:srgbClr val="0070C0"/>
                  </a:solidFill>
                  <a:latin typeface="Times New Roman" panose="02020603050405020304" pitchFamily="18" charset="0"/>
                  <a:cs typeface="Times New Roman" panose="02020603050405020304" pitchFamily="18" charset="0"/>
                </a:rPr>
                <a:t>Tìm hiểu về độ lớn của lực đẩy Archimedes</a:t>
              </a:r>
              <a:r>
                <a:rPr lang="en-US" b="1" dirty="0">
                  <a:solidFill>
                    <a:srgbClr val="0070C0"/>
                  </a:solidFill>
                  <a:latin typeface="Times New Roman" panose="02020603050405020304" pitchFamily="18" charset="0"/>
                  <a:cs typeface="Times New Roman" panose="02020603050405020304" pitchFamily="18" charset="0"/>
                </a:rPr>
                <a:t>.</a:t>
              </a:r>
              <a:endParaRPr lang="vi-VN" b="1" dirty="0">
                <a:solidFill>
                  <a:srgbClr val="0070C0"/>
                </a:solidFill>
                <a:latin typeface="Times New Roman" panose="02020603050405020304" pitchFamily="18" charset="0"/>
                <a:cs typeface="Times New Roman" panose="02020603050405020304" pitchFamily="18" charset="0"/>
              </a:endParaRPr>
            </a:p>
          </p:txBody>
        </p:sp>
      </p:grpSp>
      <p:grpSp>
        <p:nvGrpSpPr>
          <p:cNvPr id="90" name="Group 89"/>
          <p:cNvGrpSpPr/>
          <p:nvPr/>
        </p:nvGrpSpPr>
        <p:grpSpPr>
          <a:xfrm>
            <a:off x="206672" y="4157750"/>
            <a:ext cx="11811691" cy="919232"/>
            <a:chOff x="155004" y="3118311"/>
            <a:chExt cx="8858768" cy="689424"/>
          </a:xfrm>
        </p:grpSpPr>
        <p:sp>
          <p:nvSpPr>
            <p:cNvPr id="91" name="TextBox 90"/>
            <p:cNvSpPr txBox="1"/>
            <p:nvPr/>
          </p:nvSpPr>
          <p:spPr>
            <a:xfrm>
              <a:off x="388863" y="3260416"/>
              <a:ext cx="8600133"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grpSp>
          <p:nvGrpSpPr>
            <p:cNvPr id="92" name="Google Shape;920;p39"/>
            <p:cNvGrpSpPr/>
            <p:nvPr/>
          </p:nvGrpSpPr>
          <p:grpSpPr>
            <a:xfrm>
              <a:off x="155004" y="3118311"/>
              <a:ext cx="582767" cy="689424"/>
              <a:chOff x="4931200" y="1588913"/>
              <a:chExt cx="584300" cy="701975"/>
            </a:xfrm>
          </p:grpSpPr>
          <p:sp>
            <p:nvSpPr>
              <p:cNvPr id="94"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5" name="Google Shape;922;p39"/>
              <p:cNvSpPr/>
              <p:nvPr/>
            </p:nvSpPr>
            <p:spPr>
              <a:xfrm>
                <a:off x="4931200" y="1626440"/>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6"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7"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8"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9"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0"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1"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2"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3"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grpSp>
        <p:sp>
          <p:nvSpPr>
            <p:cNvPr id="93" name="Google Shape;352;p37"/>
            <p:cNvSpPr txBox="1"/>
            <p:nvPr/>
          </p:nvSpPr>
          <p:spPr>
            <a:xfrm>
              <a:off x="640501" y="3253930"/>
              <a:ext cx="8373271"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104" name="Group 103"/>
          <p:cNvGrpSpPr/>
          <p:nvPr/>
        </p:nvGrpSpPr>
        <p:grpSpPr>
          <a:xfrm>
            <a:off x="1923444" y="5152994"/>
            <a:ext cx="9820921" cy="799662"/>
            <a:chOff x="107978" y="4461858"/>
            <a:chExt cx="5788039" cy="599747"/>
          </a:xfrm>
        </p:grpSpPr>
        <p:grpSp>
          <p:nvGrpSpPr>
            <p:cNvPr id="105" name="Group 104"/>
            <p:cNvGrpSpPr/>
            <p:nvPr/>
          </p:nvGrpSpPr>
          <p:grpSpPr>
            <a:xfrm>
              <a:off x="107978" y="4470947"/>
              <a:ext cx="4743013" cy="590658"/>
              <a:chOff x="1966274" y="4153454"/>
              <a:chExt cx="4743013" cy="590658"/>
            </a:xfrm>
          </p:grpSpPr>
          <p:sp>
            <p:nvSpPr>
              <p:cNvPr id="107" name="TextBox 106"/>
              <p:cNvSpPr txBox="1"/>
              <p:nvPr/>
            </p:nvSpPr>
            <p:spPr>
              <a:xfrm>
                <a:off x="2025970" y="4196200"/>
                <a:ext cx="4683317"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108" name="Picture 107"/>
              <p:cNvPicPr>
                <a:picLocks noChangeAspect="1"/>
              </p:cNvPicPr>
              <p:nvPr/>
            </p:nvPicPr>
            <p:blipFill>
              <a:blip r:embed="rId9"/>
              <a:stretch>
                <a:fillRect/>
              </a:stretch>
            </p:blipFill>
            <p:spPr>
              <a:xfrm>
                <a:off x="1966274" y="4153454"/>
                <a:ext cx="406330" cy="590658"/>
              </a:xfrm>
              <a:prstGeom prst="rect">
                <a:avLst/>
              </a:prstGeom>
            </p:spPr>
          </p:pic>
        </p:grpSp>
        <p:sp>
          <p:nvSpPr>
            <p:cNvPr id="106" name="Google Shape;352;p37"/>
            <p:cNvSpPr txBox="1"/>
            <p:nvPr/>
          </p:nvSpPr>
          <p:spPr>
            <a:xfrm>
              <a:off x="504975" y="4461858"/>
              <a:ext cx="539104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7030A0"/>
                  </a:solidFill>
                  <a:latin typeface="Times New Roman" panose="02020603050405020304" pitchFamily="18" charset="0"/>
                  <a:cs typeface="Times New Roman" panose="02020603050405020304" pitchFamily="18" charset="0"/>
                </a:rPr>
                <a:t>Vận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dụng</a:t>
              </a:r>
              <a:r>
                <a:rPr lang="en-US" b="1" dirty="0">
                  <a:solidFill>
                    <a:srgbClr val="7030A0"/>
                  </a:solidFill>
                  <a:latin typeface="Times New Roman" panose="02020603050405020304" pitchFamily="18" charset="0"/>
                  <a:cs typeface="Times New Roman" panose="02020603050405020304" pitchFamily="18" charset="0"/>
                </a:rPr>
                <a:t>.</a:t>
              </a:r>
              <a:endParaRPr lang="en-US" dirty="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1E245E-5A34-0D26-4442-048415B511C2}"/>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KẾT LUẬN</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1E9F3A-1483-6A16-5739-FCD758101E71}"/>
              </a:ext>
            </a:extLst>
          </p:cNvPr>
          <p:cNvPicPr>
            <a:picLocks noChangeAspect="1"/>
          </p:cNvPicPr>
          <p:nvPr/>
        </p:nvPicPr>
        <p:blipFill>
          <a:blip r:embed="rId2"/>
          <a:stretch>
            <a:fillRect/>
          </a:stretch>
        </p:blipFill>
        <p:spPr>
          <a:xfrm>
            <a:off x="99189" y="2372424"/>
            <a:ext cx="12050901" cy="3847401"/>
          </a:xfrm>
          <a:prstGeom prst="rect">
            <a:avLst/>
          </a:prstGeom>
        </p:spPr>
      </p:pic>
      <p:sp>
        <p:nvSpPr>
          <p:cNvPr id="9" name="Rectangle 8">
            <a:extLst>
              <a:ext uri="{FF2B5EF4-FFF2-40B4-BE49-F238E27FC236}">
                <a16:creationId xmlns:a16="http://schemas.microsoft.com/office/drawing/2014/main" id="{16F98061-76AE-F54C-96D1-F28DE4171023}"/>
              </a:ext>
            </a:extLst>
          </p:cNvPr>
          <p:cNvSpPr/>
          <p:nvPr/>
        </p:nvSpPr>
        <p:spPr>
          <a:xfrm>
            <a:off x="99189" y="2149119"/>
            <a:ext cx="12050901" cy="1231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96BB83-6FC7-B7D7-6BF4-1F9320E2D247}"/>
              </a:ext>
            </a:extLst>
          </p:cNvPr>
          <p:cNvPicPr>
            <a:picLocks noChangeAspect="1"/>
          </p:cNvPicPr>
          <p:nvPr/>
        </p:nvPicPr>
        <p:blipFill>
          <a:blip r:embed="rId3"/>
          <a:stretch>
            <a:fillRect/>
          </a:stretch>
        </p:blipFill>
        <p:spPr>
          <a:xfrm>
            <a:off x="-27087" y="3650598"/>
            <a:ext cx="12119898" cy="2569227"/>
          </a:xfrm>
          <a:prstGeom prst="rect">
            <a:avLst/>
          </a:prstGeom>
        </p:spPr>
      </p:pic>
      <p:pic>
        <p:nvPicPr>
          <p:cNvPr id="2" name="Picture 1">
            <a:extLst>
              <a:ext uri="{FF2B5EF4-FFF2-40B4-BE49-F238E27FC236}">
                <a16:creationId xmlns:a16="http://schemas.microsoft.com/office/drawing/2014/main" id="{ED4D8806-9713-80B9-B066-00E00A1DAD8F}"/>
              </a:ext>
            </a:extLst>
          </p:cNvPr>
          <p:cNvPicPr>
            <a:picLocks noChangeAspect="1"/>
          </p:cNvPicPr>
          <p:nvPr/>
        </p:nvPicPr>
        <p:blipFill>
          <a:blip r:embed="rId4"/>
          <a:stretch>
            <a:fillRect/>
          </a:stretch>
        </p:blipFill>
        <p:spPr>
          <a:xfrm>
            <a:off x="261622" y="819686"/>
            <a:ext cx="11668755" cy="5218628"/>
          </a:xfrm>
          <a:prstGeom prst="rect">
            <a:avLst/>
          </a:prstGeom>
        </p:spPr>
      </p:pic>
    </p:spTree>
    <p:extLst>
      <p:ext uri="{BB962C8B-B14F-4D97-AF65-F5344CB8AC3E}">
        <p14:creationId xmlns:p14="http://schemas.microsoft.com/office/powerpoint/2010/main" val="27883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376C9E-778C-988C-C8E6-87ECF8FF688B}"/>
              </a:ext>
            </a:extLst>
          </p:cNvPr>
          <p:cNvSpPr/>
          <p:nvPr/>
        </p:nvSpPr>
        <p:spPr>
          <a:xfrm>
            <a:off x="5556529" y="-886381"/>
            <a:ext cx="5081925" cy="300414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6000" b="1" dirty="0" err="1">
                <a:effectLst>
                  <a:outerShdw blurRad="38100" dist="38100" dir="2700000" algn="tl">
                    <a:srgbClr val="000000">
                      <a:alpha val="43137"/>
                    </a:srgbClr>
                  </a:outerShdw>
                </a:effectLst>
                <a:latin typeface="+mj-lt"/>
                <a:ea typeface="+mj-ea"/>
                <a:cs typeface="+mj-cs"/>
              </a:rPr>
              <a:t>Luyện</a:t>
            </a:r>
            <a:r>
              <a:rPr lang="en-US" sz="6000" b="1" dirty="0">
                <a:effectLst>
                  <a:outerShdw blurRad="38100" dist="38100" dir="2700000" algn="tl">
                    <a:srgbClr val="000000">
                      <a:alpha val="43137"/>
                    </a:srgbClr>
                  </a:outerShdw>
                </a:effectLst>
                <a:latin typeface="+mj-lt"/>
                <a:ea typeface="+mj-ea"/>
                <a:cs typeface="+mj-cs"/>
              </a:rPr>
              <a:t> </a:t>
            </a:r>
            <a:r>
              <a:rPr lang="en-US" sz="6000" b="1" dirty="0" err="1">
                <a:effectLst>
                  <a:outerShdw blurRad="38100" dist="38100" dir="2700000" algn="tl">
                    <a:srgbClr val="000000">
                      <a:alpha val="43137"/>
                    </a:srgbClr>
                  </a:outerShdw>
                </a:effectLst>
                <a:latin typeface="+mj-lt"/>
                <a:ea typeface="+mj-ea"/>
                <a:cs typeface="+mj-cs"/>
              </a:rPr>
              <a:t>tập</a:t>
            </a:r>
            <a:endParaRPr kumimoji="0" lang="en-US" sz="6000" b="0"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3">
            <a:extLst>
              <a:ext uri="{FF2B5EF4-FFF2-40B4-BE49-F238E27FC236}">
                <a16:creationId xmlns:a16="http://schemas.microsoft.com/office/drawing/2014/main" id="{7BBB6095-4BB5-8279-4E64-BB0C5FFE86C4}"/>
              </a:ext>
            </a:extLst>
          </p:cNvPr>
          <p:cNvPicPr>
            <a:picLocks noChangeAspect="1"/>
          </p:cNvPicPr>
          <p:nvPr/>
        </p:nvPicPr>
        <p:blipFill rotWithShape="1">
          <a:blip r:embed="rId2"/>
          <a:srcRect l="905" r="-1" b="-1"/>
          <a:stretch/>
        </p:blipFill>
        <p:spPr>
          <a:xfrm>
            <a:off x="470464" y="726226"/>
            <a:ext cx="2565029" cy="187270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FCC9F75-330C-F0E2-59B0-BDEBF2AD4F13}"/>
              </a:ext>
            </a:extLst>
          </p:cNvPr>
          <p:cNvPicPr>
            <a:picLocks noChangeAspect="1"/>
          </p:cNvPicPr>
          <p:nvPr/>
        </p:nvPicPr>
        <p:blipFill>
          <a:blip r:embed="rId3"/>
          <a:stretch>
            <a:fillRect/>
          </a:stretch>
        </p:blipFill>
        <p:spPr>
          <a:xfrm>
            <a:off x="3551289" y="1731678"/>
            <a:ext cx="1923398" cy="308207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1F427C6A-DB75-193A-9073-1CDBA1BD0AEB}"/>
              </a:ext>
            </a:extLst>
          </p:cNvPr>
          <p:cNvPicPr>
            <a:picLocks noChangeAspect="1"/>
          </p:cNvPicPr>
          <p:nvPr/>
        </p:nvPicPr>
        <p:blipFill>
          <a:blip r:embed="rId4"/>
          <a:stretch>
            <a:fillRect/>
          </a:stretch>
        </p:blipFill>
        <p:spPr>
          <a:xfrm>
            <a:off x="6291955" y="3294137"/>
            <a:ext cx="3787613" cy="3542724"/>
          </a:xfrm>
          <a:prstGeom prst="rect">
            <a:avLst/>
          </a:prstGeom>
        </p:spPr>
      </p:pic>
      <p:sp>
        <p:nvSpPr>
          <p:cNvPr id="7" name="Rectangle 6">
            <a:extLst>
              <a:ext uri="{FF2B5EF4-FFF2-40B4-BE49-F238E27FC236}">
                <a16:creationId xmlns:a16="http://schemas.microsoft.com/office/drawing/2014/main" id="{A216C978-4F69-E0DA-C3E5-077B6F1BFC51}"/>
              </a:ext>
            </a:extLst>
          </p:cNvPr>
          <p:cNvSpPr/>
          <p:nvPr/>
        </p:nvSpPr>
        <p:spPr>
          <a:xfrm>
            <a:off x="5519555" y="3233274"/>
            <a:ext cx="6126134" cy="13487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HS </a:t>
            </a:r>
            <a:r>
              <a:rPr lang="en-US" sz="3200" dirty="0" err="1">
                <a:solidFill>
                  <a:schemeClr val="tx1"/>
                </a:solidFill>
              </a:rPr>
              <a:t>sử</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thẻ</a:t>
            </a:r>
            <a:r>
              <a:rPr lang="en-US" sz="3200" dirty="0">
                <a:solidFill>
                  <a:schemeClr val="tx1"/>
                </a:solidFill>
              </a:rPr>
              <a:t> </a:t>
            </a:r>
            <a:r>
              <a:rPr lang="en-US" sz="3200" dirty="0" err="1">
                <a:solidFill>
                  <a:schemeClr val="tx1"/>
                </a:solidFill>
              </a:rPr>
              <a:t>màu</a:t>
            </a:r>
            <a:r>
              <a:rPr lang="en-US" sz="3200" dirty="0">
                <a:solidFill>
                  <a:schemeClr val="tx1"/>
                </a:solidFill>
              </a:rPr>
              <a:t> A, B, C, D </a:t>
            </a:r>
            <a:r>
              <a:rPr lang="en-US" sz="3200" dirty="0" err="1">
                <a:solidFill>
                  <a:schemeClr val="tx1"/>
                </a:solidFill>
              </a:rPr>
              <a:t>trả</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câu</a:t>
            </a:r>
            <a:r>
              <a:rPr lang="en-US" sz="3200" dirty="0">
                <a:solidFill>
                  <a:schemeClr val="tx1"/>
                </a:solidFill>
              </a:rPr>
              <a:t> </a:t>
            </a:r>
            <a:r>
              <a:rPr lang="en-US" sz="3200" dirty="0" err="1">
                <a:solidFill>
                  <a:schemeClr val="tx1"/>
                </a:solidFill>
              </a:rPr>
              <a:t>hỏi</a:t>
            </a:r>
            <a:r>
              <a:rPr lang="en-US" sz="3200" dirty="0">
                <a:solidFill>
                  <a:schemeClr val="tx1"/>
                </a:solidFill>
              </a:rPr>
              <a:t>.</a:t>
            </a:r>
          </a:p>
        </p:txBody>
      </p:sp>
    </p:spTree>
    <p:extLst>
      <p:ext uri="{BB962C8B-B14F-4D97-AF65-F5344CB8AC3E}">
        <p14:creationId xmlns:p14="http://schemas.microsoft.com/office/powerpoint/2010/main" val="10621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Archimedes.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Trọng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Archimedesvà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ma </a:t>
            </a:r>
            <a:r>
              <a:rPr lang="en-US" altLang="en-US" sz="2800" dirty="0" err="1">
                <a:solidFill>
                  <a:srgbClr val="000000"/>
                </a:solidFill>
                <a:latin typeface="Arial" panose="020B0604020202020204" pitchFamily="34" charset="0"/>
                <a:cs typeface="Arial" panose="020B0604020202020204" pitchFamily="34" charset="0"/>
              </a:rPr>
              <a:t>sát</a:t>
            </a:r>
            <a:r>
              <a:rPr lang="en-US" altLang="en-US" sz="2800" dirty="0">
                <a:solidFill>
                  <a:srgbClr val="00000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a:solidFill>
                  <a:srgbClr val="000000"/>
                </a:solidFill>
                <a:latin typeface="Arial" panose="020B0604020202020204" pitchFamily="34" charset="0"/>
                <a:cs typeface="Arial" panose="020B0604020202020204" pitchFamily="34" charset="0"/>
                <a:sym typeface="Roboto Bold"/>
              </a:rPr>
              <a:t>Lực </a:t>
            </a:r>
            <a:r>
              <a:rPr lang="en-US" altLang="en-US" sz="2800" dirty="0" err="1">
                <a:solidFill>
                  <a:srgbClr val="000000"/>
                </a:solidFill>
                <a:latin typeface="Arial" panose="020B0604020202020204" pitchFamily="34" charset="0"/>
                <a:cs typeface="Arial" panose="020B0604020202020204" pitchFamily="34" charset="0"/>
                <a:sym typeface="Roboto Bold"/>
              </a:rPr>
              <a:t>đẩy</a:t>
            </a:r>
            <a:r>
              <a:rPr lang="en-US" altLang="en-US" sz="2800" dirty="0">
                <a:solidFill>
                  <a:srgbClr val="000000"/>
                </a:solidFill>
                <a:latin typeface="Arial" panose="020B0604020202020204" pitchFamily="34" charset="0"/>
                <a:cs typeface="Arial" panose="020B0604020202020204" pitchFamily="34" charset="0"/>
                <a:sym typeface="Roboto Bold"/>
              </a:rPr>
              <a:t> Archimedes và </a:t>
            </a:r>
            <a:r>
              <a:rPr lang="en-US" altLang="en-US" sz="2800" dirty="0" err="1">
                <a:solidFill>
                  <a:srgbClr val="000000"/>
                </a:solidFill>
                <a:latin typeface="Arial" panose="020B0604020202020204" pitchFamily="34" charset="0"/>
                <a:cs typeface="Arial" panose="020B0604020202020204" pitchFamily="34" charset="0"/>
                <a:sym typeface="Roboto Bold"/>
              </a:rPr>
              <a:t>trọng</a:t>
            </a:r>
            <a:r>
              <a:rPr lang="en-US" altLang="en-US" sz="2800" dirty="0">
                <a:solidFill>
                  <a:srgbClr val="000000"/>
                </a:solidFill>
                <a:latin typeface="Arial" panose="020B0604020202020204" pitchFamily="34" charset="0"/>
                <a:cs typeface="Arial" panose="020B0604020202020204" pitchFamily="34" charset="0"/>
                <a:sym typeface="Roboto Bold"/>
              </a:rPr>
              <a:t> </a:t>
            </a:r>
            <a:r>
              <a:rPr lang="en-US" altLang="en-US" sz="2800" dirty="0" err="1">
                <a:solidFill>
                  <a:srgbClr val="000000"/>
                </a:solidFill>
                <a:latin typeface="Arial" panose="020B0604020202020204" pitchFamily="34" charset="0"/>
                <a:cs typeface="Arial" panose="020B0604020202020204" pitchFamily="34" charset="0"/>
                <a:sym typeface="Roboto Bold"/>
              </a:rPr>
              <a:t>lực</a:t>
            </a:r>
            <a:r>
              <a:rPr lang="en-US" altLang="en-US" sz="2800" dirty="0">
                <a:solidFill>
                  <a:srgbClr val="000000"/>
                </a:solidFill>
                <a:latin typeface="Arial" panose="020B0604020202020204" pitchFamily="34" charset="0"/>
                <a:cs typeface="Arial" panose="020B0604020202020204" pitchFamily="34" charset="0"/>
                <a:sym typeface="Roboto Bold"/>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5" y="268436"/>
            <a:ext cx="6584601" cy="1636420"/>
            <a:chOff x="-1224351" y="374887"/>
            <a:chExt cx="14653406" cy="2582964"/>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2477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1</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vật ở trong nước chịu tác dụng của những lực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8106578" y="4897856"/>
            <a:ext cx="2972240" cy="129266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10" name="Picture 9">
            <a:extLst>
              <a:ext uri="{FF2B5EF4-FFF2-40B4-BE49-F238E27FC236}">
                <a16:creationId xmlns:a16="http://schemas.microsoft.com/office/drawing/2014/main" id="{D18E6C7B-F395-138D-2478-4DBA320FC30D}"/>
              </a:ext>
            </a:extLst>
          </p:cNvPr>
          <p:cNvPicPr>
            <a:picLocks noChangeAspect="1"/>
          </p:cNvPicPr>
          <p:nvPr/>
        </p:nvPicPr>
        <p:blipFill>
          <a:blip r:embed="rId8"/>
          <a:stretch>
            <a:fillRect/>
          </a:stretch>
        </p:blipFill>
        <p:spPr>
          <a:xfrm>
            <a:off x="7904709" y="0"/>
            <a:ext cx="4282159" cy="2823390"/>
          </a:xfrm>
          <a:prstGeom prst="rect">
            <a:avLst/>
          </a:prstGeom>
        </p:spPr>
      </p:pic>
      <p:pic>
        <p:nvPicPr>
          <p:cNvPr id="12" name="Picture 11">
            <a:extLst>
              <a:ext uri="{FF2B5EF4-FFF2-40B4-BE49-F238E27FC236}">
                <a16:creationId xmlns:a16="http://schemas.microsoft.com/office/drawing/2014/main" id="{6FDD7A0F-1098-3687-2FC6-35FB0F3239FA}"/>
              </a:ext>
            </a:extLst>
          </p:cNvPr>
          <p:cNvPicPr>
            <a:picLocks noChangeAspect="1"/>
          </p:cNvPicPr>
          <p:nvPr/>
        </p:nvPicPr>
        <p:blipFill>
          <a:blip r:embed="rId9"/>
          <a:stretch>
            <a:fillRect/>
          </a:stretch>
        </p:blipFill>
        <p:spPr>
          <a:xfrm>
            <a:off x="148590" y="0"/>
            <a:ext cx="12063006" cy="6858000"/>
          </a:xfrm>
          <a:prstGeom prst="rect">
            <a:avLst/>
          </a:prstGeom>
        </p:spPr>
      </p:pic>
      <p:pic>
        <p:nvPicPr>
          <p:cNvPr id="16" name="Đồng hồ đếm ngược 15 giây có âm thanh sinh động">
            <a:hlinkClick r:id="" action="ppaction://media"/>
            <a:extLst>
              <a:ext uri="{FF2B5EF4-FFF2-40B4-BE49-F238E27FC236}">
                <a16:creationId xmlns:a16="http://schemas.microsoft.com/office/drawing/2014/main" id="{C1C9C9A2-44DB-28FA-6D15-5FF730C4AD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822" y="5232813"/>
            <a:ext cx="2889221" cy="1625187"/>
          </a:xfrm>
          <a:prstGeom prst="rect">
            <a:avLst/>
          </a:prstGeom>
        </p:spPr>
      </p:pic>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4" grpId="0" animBg="1"/>
      <p:bldP spid="35" grpId="0" animBg="1"/>
      <p:bldP spid="36" grpId="0" animBg="1"/>
      <p:bldP spid="37"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763788" y="3906982"/>
            <a:ext cx="2424579" cy="2596688"/>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309687" y="3906982"/>
            <a:ext cx="2656980" cy="2596688"/>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5A5A5"/>
                  </a:solidFill>
                  <a:effectLst/>
                  <a:uLnTx/>
                  <a:uFillTx/>
                  <a:latin typeface="Arial" panose="020B0604020202020204" pitchFamily="34" charset="0"/>
                  <a:ea typeface="微软雅黑"/>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66001" y="3895393"/>
            <a:ext cx="2424579" cy="2608277"/>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128973" y="3884262"/>
            <a:ext cx="2686206" cy="2619408"/>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439477" y="285234"/>
            <a:ext cx="5856134" cy="2698601"/>
            <a:chOff x="-4462012" y="-96869"/>
            <a:chExt cx="14653406" cy="2492854"/>
          </a:xfrm>
        </p:grpSpPr>
        <p:sp>
          <p:nvSpPr>
            <p:cNvPr id="61" name="Google Shape;354;p33">
              <a:extLst>
                <a:ext uri="{FF2B5EF4-FFF2-40B4-BE49-F238E27FC236}">
                  <a16:creationId xmlns:a16="http://schemas.microsoft.com/office/drawing/2014/main" id="{08705EEB-A1C8-40C6-AF5A-EBF140936E80}"/>
                </a:ext>
              </a:extLst>
            </p:cNvPr>
            <p:cNvSpPr/>
            <p:nvPr/>
          </p:nvSpPr>
          <p:spPr>
            <a:xfrm>
              <a:off x="-4462012" y="-84998"/>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4192269" y="-96869"/>
              <a:ext cx="14113920" cy="2132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 tác dụng lên một vật nhúng trong chất lỏng bằng</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0092" y="4759937"/>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vật.</a:t>
            </a: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660818" y="4787398"/>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chất lỏng.</a:t>
            </a: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296982" y="4836366"/>
            <a:ext cx="2656980"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Times New Roman" panose="02020603050405020304" pitchFamily="18" charset="0"/>
                <a:cs typeface="Times New Roman" panose="02020603050405020304" pitchFamily="18" charset="0"/>
              </a:rPr>
              <a:t>t</a:t>
            </a:r>
            <a:r>
              <a:rPr lang="vi-VN" sz="2800" dirty="0">
                <a:solidFill>
                  <a:srgbClr val="413E3E"/>
                </a:solidFill>
                <a:latin typeface="Times New Roman" panose="02020603050405020304" pitchFamily="18" charset="0"/>
                <a:cs typeface="Times New Roman" panose="02020603050405020304" pitchFamily="18" charset="0"/>
              </a:rPr>
              <a:t>rọng lượng của phần vật nằm dưới mặt chất lỏng.</a:t>
            </a: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279653" y="4829172"/>
            <a:ext cx="2336181"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Arial"/>
              </a:rPr>
              <a:t>t</a:t>
            </a:r>
            <a:r>
              <a:rPr lang="vi-VN" sz="2800" dirty="0">
                <a:solidFill>
                  <a:srgbClr val="413E3E"/>
                </a:solidFill>
                <a:latin typeface="Times New Roman" panose="02020603050405020304" pitchFamily="18" charset="0"/>
              </a:rPr>
              <a:t>rọng lượng phần chất lỏng bị vật chiếm chỗ.</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9260364" y="4829172"/>
            <a:ext cx="2455386" cy="167449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B7207ED7-E6C1-8B74-5C68-E62219E26F67}"/>
              </a:ext>
            </a:extLst>
          </p:cNvPr>
          <p:cNvPicPr>
            <a:picLocks noChangeAspect="1"/>
          </p:cNvPicPr>
          <p:nvPr/>
        </p:nvPicPr>
        <p:blipFill>
          <a:blip r:embed="rId5"/>
          <a:stretch>
            <a:fillRect/>
          </a:stretch>
        </p:blipFill>
        <p:spPr>
          <a:xfrm>
            <a:off x="6827108" y="123829"/>
            <a:ext cx="5318259" cy="3900778"/>
          </a:xfrm>
          <a:prstGeom prst="rect">
            <a:avLst/>
          </a:prstGeom>
        </p:spPr>
      </p:pic>
      <p:pic>
        <p:nvPicPr>
          <p:cNvPr id="3" name="Picture 2">
            <a:extLst>
              <a:ext uri="{FF2B5EF4-FFF2-40B4-BE49-F238E27FC236}">
                <a16:creationId xmlns:a16="http://schemas.microsoft.com/office/drawing/2014/main" id="{77482F74-5A00-3233-58D6-3978C113B928}"/>
              </a:ext>
            </a:extLst>
          </p:cNvPr>
          <p:cNvPicPr>
            <a:picLocks noChangeAspect="1"/>
          </p:cNvPicPr>
          <p:nvPr/>
        </p:nvPicPr>
        <p:blipFill>
          <a:blip r:embed="rId6"/>
          <a:stretch>
            <a:fillRect/>
          </a:stretch>
        </p:blipFill>
        <p:spPr>
          <a:xfrm>
            <a:off x="0" y="819686"/>
            <a:ext cx="11930377" cy="6038314"/>
          </a:xfrm>
          <a:prstGeom prst="rect">
            <a:avLst/>
          </a:prstGeom>
        </p:spPr>
      </p:pic>
      <p:pic>
        <p:nvPicPr>
          <p:cNvPr id="4" name="Đồng hồ đếm ngược 15 giây có âm thanh sinh động">
            <a:hlinkClick r:id="" action="ppaction://media"/>
            <a:extLst>
              <a:ext uri="{FF2B5EF4-FFF2-40B4-BE49-F238E27FC236}">
                <a16:creationId xmlns:a16="http://schemas.microsoft.com/office/drawing/2014/main" id="{205A9BE7-76B4-A96D-47E0-5DDA2BB22D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3709" y="2775468"/>
            <a:ext cx="2071092" cy="1164989"/>
          </a:xfrm>
          <a:prstGeom prst="rect">
            <a:avLst/>
          </a:prstGeom>
        </p:spPr>
      </p:pic>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A.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P</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vật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263352" y="4865018"/>
            <a:ext cx="4043545"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C.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8209647" y="5109867"/>
            <a:ext cx="3935840"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d.h</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990804" y="56804"/>
            <a:ext cx="8964726" cy="1718303"/>
            <a:chOff x="-1405672" y="367056"/>
            <a:chExt cx="14871323" cy="2141392"/>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1405672" y="367056"/>
              <a:ext cx="14672998" cy="1495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3</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 thức tính lực đẩy Archimedes là</a:t>
              </a:r>
              <a:endPar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320508" y="467839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33" name="Picture 32">
            <a:extLst>
              <a:ext uri="{FF2B5EF4-FFF2-40B4-BE49-F238E27FC236}">
                <a16:creationId xmlns:a16="http://schemas.microsoft.com/office/drawing/2014/main" id="{F76CB386-1A6E-BB37-C59E-7F73AC232AA6}"/>
              </a:ext>
            </a:extLst>
          </p:cNvPr>
          <p:cNvPicPr>
            <a:picLocks noChangeAspect="1"/>
          </p:cNvPicPr>
          <p:nvPr/>
        </p:nvPicPr>
        <p:blipFill>
          <a:blip r:embed="rId6"/>
          <a:stretch>
            <a:fillRect/>
          </a:stretch>
        </p:blipFill>
        <p:spPr>
          <a:xfrm>
            <a:off x="0" y="-179835"/>
            <a:ext cx="11668755" cy="6038314"/>
          </a:xfrm>
          <a:prstGeom prst="rect">
            <a:avLst/>
          </a:prstGeom>
        </p:spPr>
      </p:pic>
      <p:pic>
        <p:nvPicPr>
          <p:cNvPr id="34" name="Đồng hồ đếm ngược 15 giây có âm thanh sinh động">
            <a:hlinkClick r:id="" action="ppaction://media"/>
            <a:extLst>
              <a:ext uri="{FF2B5EF4-FFF2-40B4-BE49-F238E27FC236}">
                <a16:creationId xmlns:a16="http://schemas.microsoft.com/office/drawing/2014/main" id="{23773D0D-1702-A384-66F3-6DB3A1A9A5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2102" y="1665880"/>
            <a:ext cx="2983351" cy="1678135"/>
          </a:xfrm>
          <a:prstGeom prst="rect">
            <a:avLst/>
          </a:prstGeom>
        </p:spPr>
      </p:pic>
    </p:spTree>
    <p:extLst>
      <p:ext uri="{BB962C8B-B14F-4D97-AF65-F5344CB8AC3E}">
        <p14:creationId xmlns:p14="http://schemas.microsoft.com/office/powerpoint/2010/main" val="321636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6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4"/>
                </p:tgtEl>
              </p:cMediaNode>
            </p:video>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nextCondLst>
                <p:cond evt="onClick" delay="0">
                  <p:tgtEl>
                    <p:spTgt spid="34"/>
                  </p:tgtEl>
                </p:cond>
              </p:nextCondLst>
            </p:seq>
          </p:childTnLst>
        </p:cTn>
      </p:par>
    </p:tnLst>
    <p:bldLst>
      <p:bldP spid="45" grpId="0" animBg="1"/>
      <p:bldP spid="46" grpId="0" animBg="1"/>
      <p:bldP spid="47"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190028" y="2327643"/>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257698" y="2354843"/>
            <a:ext cx="4205626"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Thỏi nào nằm sâu hơn thì lực đẩy Archimedes tác dụng lên thỏi đó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435359" y="2119818"/>
            <a:ext cx="4637396" cy="1723549"/>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Thép có trọng lượng riêng lớn hơn nhôm nên thỏi thép chịu tác dụng của lực đẩy Archimedes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53954" y="4416095"/>
            <a:ext cx="4136074"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 Archimedes như nhau vì chúng cùng được nhúng trong nước.</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7119122" y="4700856"/>
            <a:ext cx="5004032"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Archimedes</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như nhau vì chúng chiếm thể tích trong nước như nhau.</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187968" y="4629902"/>
            <a:ext cx="5004032" cy="215443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230982" y="102838"/>
            <a:ext cx="11805003" cy="2116674"/>
            <a:chOff x="-1418010" y="418173"/>
            <a:chExt cx="14653406" cy="1888034"/>
          </a:xfrm>
        </p:grpSpPr>
        <p:sp>
          <p:nvSpPr>
            <p:cNvPr id="34" name="Google Shape;354;p33">
              <a:extLst>
                <a:ext uri="{FF2B5EF4-FFF2-40B4-BE49-F238E27FC236}">
                  <a16:creationId xmlns:a16="http://schemas.microsoft.com/office/drawing/2014/main" id="{81FD3D9E-B706-4718-ACF6-E6CD5FD4F7AA}"/>
                </a:ext>
              </a:extLst>
            </p:cNvPr>
            <p:cNvSpPr/>
            <p:nvPr/>
          </p:nvSpPr>
          <p:spPr>
            <a:xfrm>
              <a:off x="-1418010" y="491559"/>
              <a:ext cx="14653406" cy="1814648"/>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998286" y="418173"/>
              <a:ext cx="14140626" cy="1455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4</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thỏi nhôm và một thỏi thép có thể tích bằng nhau cùng được nhúng chìm trong nước. Nhận xét nào sau đây là đúng?</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pic>
        <p:nvPicPr>
          <p:cNvPr id="3" name="Đồng hồ đếm ngược 15 giây có âm thanh sinh động">
            <a:hlinkClick r:id="" action="ppaction://media"/>
            <a:extLst>
              <a:ext uri="{FF2B5EF4-FFF2-40B4-BE49-F238E27FC236}">
                <a16:creationId xmlns:a16="http://schemas.microsoft.com/office/drawing/2014/main" id="{DBDDEB13-A3A3-71EE-D4D2-DB5C2C2B02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26014" y="5894276"/>
            <a:ext cx="1639054" cy="921968"/>
          </a:xfrm>
          <a:prstGeom prst="rect">
            <a:avLst/>
          </a:prstGeom>
        </p:spPr>
      </p:pic>
    </p:spTree>
    <p:extLst>
      <p:ext uri="{BB962C8B-B14F-4D97-AF65-F5344CB8AC3E}">
        <p14:creationId xmlns:p14="http://schemas.microsoft.com/office/powerpoint/2010/main" val="219686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29" grpId="0" animBg="1"/>
      <p:bldP spid="30" grpId="0" animBg="1"/>
      <p:bldP spid="31" grpId="0" animBg="1"/>
      <p:bldP spid="3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948690" y="4814881"/>
            <a:ext cx="3252629" cy="1396620"/>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412664" y="4703864"/>
            <a:ext cx="2662755" cy="1713823"/>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3702071" y="2865698"/>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048812"/>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445770" y="125730"/>
            <a:ext cx="10645825" cy="2903800"/>
            <a:chOff x="-1224351" y="374887"/>
            <a:chExt cx="14653406" cy="2680438"/>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2" y="480263"/>
              <a:ext cx="14113920" cy="2575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5</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Khi ôm một tảng đá trong nước ta thấy nhẹ hơn khi ôm nó trong không khí. Sở dĩ như vậy là vì</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763964" y="483993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1916039" y="4259837"/>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1271582" y="4831684"/>
            <a:ext cx="2811714"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 </a:t>
            </a:r>
            <a:endParaRPr lang="en-US" dirty="0">
              <a:latin typeface="Times New Roman" panose="02020603050405020304" pitchFamily="18" charset="0"/>
              <a:ea typeface="SimSun" panose="02010600030101010101" pitchFamily="2" charset="-122"/>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009931" y="3226797"/>
            <a:ext cx="2517489"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694547" y="3378595"/>
            <a:ext cx="16616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9592427" y="3378595"/>
            <a:ext cx="1763753" cy="109237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A692455C-9951-8158-873A-CB8EE25A259F}"/>
              </a:ext>
            </a:extLst>
          </p:cNvPr>
          <p:cNvPicPr>
            <a:picLocks noChangeAspect="1"/>
          </p:cNvPicPr>
          <p:nvPr/>
        </p:nvPicPr>
        <p:blipFill>
          <a:blip r:embed="rId5"/>
          <a:stretch>
            <a:fillRect/>
          </a:stretch>
        </p:blipFill>
        <p:spPr>
          <a:xfrm>
            <a:off x="264670" y="239888"/>
            <a:ext cx="11662659" cy="5679018"/>
          </a:xfrm>
          <a:prstGeom prst="rect">
            <a:avLst/>
          </a:prstGeom>
        </p:spPr>
      </p:pic>
      <p:pic>
        <p:nvPicPr>
          <p:cNvPr id="3" name="Đồng hồ đếm ngược 15 giây có âm thanh sinh động">
            <a:hlinkClick r:id="" action="ppaction://media"/>
            <a:extLst>
              <a:ext uri="{FF2B5EF4-FFF2-40B4-BE49-F238E27FC236}">
                <a16:creationId xmlns:a16="http://schemas.microsoft.com/office/drawing/2014/main" id="{F8A95D18-6479-925C-6ADA-36C9BCA2F6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988" y="2787050"/>
            <a:ext cx="1698978" cy="955675"/>
          </a:xfrm>
          <a:prstGeom prst="rect">
            <a:avLst/>
          </a:prstGeom>
        </p:spPr>
      </p:pic>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2231842" y="2190165"/>
            <a:ext cx="7676335" cy="4606804"/>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4846473" y="2545670"/>
            <a:ext cx="4766889"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nhỏ</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4613458" y="3657359"/>
            <a:ext cx="5151692"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defTabSz="412750" hangingPunct="0">
              <a:defRPr sz="2000" b="0">
                <a:solidFill>
                  <a:srgbClr val="1C1F25"/>
                </a:solidFill>
                <a:latin typeface="Roboto Bold"/>
                <a:ea typeface="Roboto Bold"/>
                <a:cs typeface="Roboto Bold"/>
                <a:sym typeface="Roboto Bold"/>
              </a:defRPr>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lớn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4723677" y="4906893"/>
            <a:ext cx="3714748"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vật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nhẹ</a:t>
            </a:r>
            <a:r>
              <a:rPr lang="en-US" sz="2800" dirty="0">
                <a:latin typeface="Times New Roman" panose="02020603050405020304" pitchFamily="18" charset="0"/>
                <a:ea typeface="SimSun" panose="02010600030101010101" pitchFamily="2" charset="-122"/>
              </a:rPr>
              <a:t>.</a:t>
            </a: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4629150" y="5978659"/>
            <a:ext cx="4259715"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không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thấm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1953385"/>
            <a:chOff x="-1224351" y="374887"/>
            <a:chExt cx="14653406" cy="2480983"/>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0" cy="136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200" b="1" dirty="0">
                  <a:solidFill>
                    <a:srgbClr val="FF0000"/>
                  </a:solidFill>
                  <a:latin typeface="Arial" panose="020B0604020202020204" pitchFamily="34" charset="0"/>
                  <a:ea typeface="微软雅黑"/>
                  <a:cs typeface="Arial" panose="020B0604020202020204" pitchFamily="34" charset="0"/>
                  <a:sym typeface="+mn-lt"/>
                </a:rPr>
                <a:t>6</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Tại sao miếng gỗ thả vào nước thì nổi?</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4629150" y="2577589"/>
            <a:ext cx="5031521" cy="88954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6" name="Picture 5">
            <a:extLst>
              <a:ext uri="{FF2B5EF4-FFF2-40B4-BE49-F238E27FC236}">
                <a16:creationId xmlns:a16="http://schemas.microsoft.com/office/drawing/2014/main" id="{D6D0A4B3-4FB6-213C-6904-0C2E40D1B931}"/>
              </a:ext>
            </a:extLst>
          </p:cNvPr>
          <p:cNvPicPr>
            <a:picLocks noChangeAspect="1"/>
          </p:cNvPicPr>
          <p:nvPr/>
        </p:nvPicPr>
        <p:blipFill>
          <a:blip r:embed="rId6"/>
          <a:stretch>
            <a:fillRect/>
          </a:stretch>
        </p:blipFill>
        <p:spPr>
          <a:xfrm>
            <a:off x="264670" y="0"/>
            <a:ext cx="11662659" cy="6038314"/>
          </a:xfrm>
          <a:prstGeom prst="rect">
            <a:avLst/>
          </a:prstGeom>
        </p:spPr>
      </p:pic>
      <p:pic>
        <p:nvPicPr>
          <p:cNvPr id="9" name="Đồng hồ đếm ngược 15 giây có âm thanh sinh động">
            <a:hlinkClick r:id="" action="ppaction://media"/>
            <a:extLst>
              <a:ext uri="{FF2B5EF4-FFF2-40B4-BE49-F238E27FC236}">
                <a16:creationId xmlns:a16="http://schemas.microsoft.com/office/drawing/2014/main" id="{AFA7BA9C-CC33-F2EF-C920-81C29896B8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8" y="2492779"/>
            <a:ext cx="2139188" cy="1203293"/>
          </a:xfrm>
          <a:prstGeom prst="rect">
            <a:avLst/>
          </a:prstGeom>
        </p:spPr>
      </p:pic>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childTnLst>
        </p:cTn>
      </p:par>
    </p:tnLst>
    <p:bldLst>
      <p:bldP spid="37" grpId="0" animBg="1"/>
      <p:bldP spid="38" grpId="0" animBg="1"/>
      <p:bldP spid="39" grpId="0" animBg="1"/>
      <p:bldP spid="40"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chìm xuống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nổi lên</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222234" y="4863113"/>
            <a:ext cx="2828695"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lơ lửng trong chất lỏng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548704"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k</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hông xác định</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127318"/>
            <a:ext cx="10065134" cy="2236708"/>
            <a:chOff x="-789891" y="701164"/>
            <a:chExt cx="13460307" cy="1596075"/>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17276" y="701164"/>
              <a:ext cx="13187692" cy="138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7</a:t>
              </a: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a:t>
              </a:r>
              <a:r>
                <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nhỏ hơn trọng lượng thì</a:t>
              </a:r>
              <a:endPar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754084" y="4908735"/>
            <a:ext cx="2263627" cy="13860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58" name="Picture 57">
            <a:extLst>
              <a:ext uri="{FF2B5EF4-FFF2-40B4-BE49-F238E27FC236}">
                <a16:creationId xmlns:a16="http://schemas.microsoft.com/office/drawing/2014/main" id="{66259E5C-2281-AE40-FBAC-FCE6D4D91999}"/>
              </a:ext>
            </a:extLst>
          </p:cNvPr>
          <p:cNvPicPr>
            <a:picLocks noChangeAspect="1"/>
          </p:cNvPicPr>
          <p:nvPr/>
        </p:nvPicPr>
        <p:blipFill>
          <a:blip r:embed="rId4"/>
          <a:stretch>
            <a:fillRect/>
          </a:stretch>
        </p:blipFill>
        <p:spPr>
          <a:xfrm>
            <a:off x="25971" y="208459"/>
            <a:ext cx="12264246" cy="6765357"/>
          </a:xfrm>
          <a:prstGeom prst="rect">
            <a:avLst/>
          </a:prstGeom>
        </p:spPr>
      </p:pic>
      <p:pic>
        <p:nvPicPr>
          <p:cNvPr id="59" name="Đồng hồ đếm ngược 15 giây có âm thanh sinh động">
            <a:hlinkClick r:id="" action="ppaction://media"/>
            <a:extLst>
              <a:ext uri="{FF2B5EF4-FFF2-40B4-BE49-F238E27FC236}">
                <a16:creationId xmlns:a16="http://schemas.microsoft.com/office/drawing/2014/main" id="{8D924266-85F8-A455-C7AD-78640830D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7" y="800100"/>
            <a:ext cx="1683035" cy="946707"/>
          </a:xfrm>
          <a:prstGeom prst="rect">
            <a:avLst/>
          </a:prstGeom>
        </p:spPr>
      </p:pic>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066"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9"/>
                                        </p:tgtEl>
                                      </p:cBhvr>
                                    </p:cmd>
                                  </p:childTnLst>
                                </p:cTn>
                              </p:par>
                            </p:childTnLst>
                          </p:cTn>
                        </p:par>
                      </p:childTnLst>
                    </p:cTn>
                  </p:par>
                </p:childTnLst>
              </p:cTn>
              <p:nextCondLst>
                <p:cond evt="onClick" delay="0">
                  <p:tgtEl>
                    <p:spTgt spid="59"/>
                  </p:tgtEl>
                </p:cond>
              </p:nextCondLst>
            </p:seq>
          </p:childTnLst>
        </p:cTn>
      </p:par>
    </p:tnLst>
    <p:bldLst>
      <p:bldP spid="50" grpId="0" animBg="1"/>
      <p:bldP spid="51" grpId="0" animBg="1"/>
      <p:bldP spid="52" grpId="0" animBg="1"/>
      <p:bldP spid="53"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623265"/>
            <a:ext cx="10672388" cy="2047562"/>
            <a:chOff x="-1181591" y="195166"/>
            <a:chExt cx="14653406" cy="3110816"/>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911849" y="195166"/>
              <a:ext cx="14113920" cy="275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8</a:t>
              </a: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Thả hòn bi thép vào thủy ngân thì hiện tượng xảy ra như thế nào? Biết thép có khối lượng riêng 7850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thủy ngân có khối lượng riêng là 13600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A</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B</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C</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D</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vi-VN" altLang="en-US" sz="2800" dirty="0">
                <a:solidFill>
                  <a:prstClr val="black"/>
                </a:solidFill>
                <a:latin typeface="Arial" panose="020B0604020202020204" pitchFamily="34" charset="0"/>
                <a:cs typeface="Arial" panose="020B0604020202020204" pitchFamily="34" charset="0"/>
              </a:rPr>
              <a:t>Lơ lửng trong thủy ngân.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Chìm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hoàn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trong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Nổi</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lên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mặt</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thoáng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của</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1C1F25"/>
                </a:solidFill>
                <a:latin typeface="Arial" panose="020B0604020202020204" pitchFamily="34" charset="0"/>
                <a:cs typeface="Arial" panose="020B0604020202020204" pitchFamily="34" charset="0"/>
                <a:sym typeface="Roboto Bold"/>
              </a:rPr>
              <a:t>Không</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xác</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định</a:t>
            </a:r>
            <a:r>
              <a:rPr lang="en-US" altLang="en-US" sz="2800" dirty="0">
                <a:solidFill>
                  <a:srgbClr val="1C1F25"/>
                </a:solidFill>
                <a:latin typeface="Arial" panose="020B0604020202020204" pitchFamily="34" charset="0"/>
                <a:cs typeface="Arial" panose="020B0604020202020204" pitchFamily="34" charset="0"/>
                <a:sym typeface="Roboto Bold"/>
              </a:rPr>
              <a:t>.</a:t>
            </a:r>
            <a:endParaRPr kumimoji="0" lang="en-US" altLang="en-US" sz="2800" b="0" i="0" u="none" strike="noStrike" kern="120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Roboto Bold"/>
            </a:endParaRP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15621" y="5101856"/>
            <a:ext cx="2664365" cy="126384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04997482-D889-8749-D369-1EAAF4226585}"/>
              </a:ext>
            </a:extLst>
          </p:cNvPr>
          <p:cNvPicPr>
            <a:picLocks noChangeAspect="1"/>
          </p:cNvPicPr>
          <p:nvPr/>
        </p:nvPicPr>
        <p:blipFill>
          <a:blip r:embed="rId5"/>
          <a:stretch>
            <a:fillRect/>
          </a:stretch>
        </p:blipFill>
        <p:spPr>
          <a:xfrm>
            <a:off x="264671" y="182574"/>
            <a:ext cx="11736830" cy="5855740"/>
          </a:xfrm>
          <a:prstGeom prst="rect">
            <a:avLst/>
          </a:prstGeom>
        </p:spPr>
      </p:pic>
      <p:pic>
        <p:nvPicPr>
          <p:cNvPr id="10" name="Đồng hồ đếm ngược 15 giây có âm thanh sinh động">
            <a:hlinkClick r:id="" action="ppaction://media"/>
            <a:extLst>
              <a:ext uri="{FF2B5EF4-FFF2-40B4-BE49-F238E27FC236}">
                <a16:creationId xmlns:a16="http://schemas.microsoft.com/office/drawing/2014/main" id="{0CD51C28-B1D1-4A0E-A6E0-89B5851B4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0339" y="5745117"/>
            <a:ext cx="1532042" cy="861774"/>
          </a:xfrm>
          <a:prstGeom prst="rect">
            <a:avLst/>
          </a:prstGeom>
        </p:spPr>
      </p:pic>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265071" y="1200945"/>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 name="TextBox 10"/>
          <p:cNvSpPr txBox="1"/>
          <p:nvPr/>
        </p:nvSpPr>
        <p:spPr>
          <a:xfrm>
            <a:off x="2958652" y="1847850"/>
            <a:ext cx="9716037" cy="1200329"/>
          </a:xfrm>
          <a:prstGeom prst="rect">
            <a:avLst/>
          </a:prstGeom>
          <a:noFill/>
        </p:spPr>
        <p:txBody>
          <a:bodyPr wrap="square" rtlCol="0">
            <a:spAutoFit/>
          </a:bodyPr>
          <a:lstStyle/>
          <a:p>
            <a:pPr algn="ctr" defTabSz="685800">
              <a:buClrTx/>
            </a:pPr>
            <a:r>
              <a:rPr lang="en-US" sz="7200" b="1" kern="1200" dirty="0">
                <a:ln>
                  <a:solidFill>
                    <a:sysClr val="windowText" lastClr="000000"/>
                  </a:solidFill>
                </a:ln>
                <a:solidFill>
                  <a:srgbClr val="D63093"/>
                </a:solidFill>
                <a:effectLst>
                  <a:outerShdw blurRad="38100" dist="38100" dir="2700000" algn="tl">
                    <a:srgbClr val="000000">
                      <a:alpha val="43137"/>
                    </a:srgbClr>
                  </a:outerShdw>
                </a:effectLst>
                <a:latin typeface="Nunito Black" pitchFamily="2" charset="0"/>
              </a:rPr>
              <a:t>KHỞI ĐỘNG</a:t>
            </a:r>
          </a:p>
        </p:txBody>
      </p:sp>
      <p:pic>
        <p:nvPicPr>
          <p:cNvPr id="13" name="Picture 12"/>
          <p:cNvPicPr>
            <a:picLocks noChangeAspect="1"/>
          </p:cNvPicPr>
          <p:nvPr/>
        </p:nvPicPr>
        <p:blipFill>
          <a:blip r:embed="rId5"/>
          <a:stretch>
            <a:fillRect/>
          </a:stretch>
        </p:blipFill>
        <p:spPr>
          <a:xfrm rot="868834">
            <a:off x="2655281" y="1745079"/>
            <a:ext cx="1752317" cy="2103104"/>
          </a:xfrm>
          <a:prstGeom prst="rect">
            <a:avLst/>
          </a:prstGeom>
        </p:spPr>
      </p:pic>
      <p:pic>
        <p:nvPicPr>
          <p:cNvPr id="2" name="Picture 1">
            <a:extLst>
              <a:ext uri="{FF2B5EF4-FFF2-40B4-BE49-F238E27FC236}">
                <a16:creationId xmlns:a16="http://schemas.microsoft.com/office/drawing/2014/main" id="{593429A4-4152-C953-E85A-0964B44C7855}"/>
              </a:ext>
            </a:extLst>
          </p:cNvPr>
          <p:cNvPicPr>
            <a:picLocks noChangeAspect="1"/>
          </p:cNvPicPr>
          <p:nvPr/>
        </p:nvPicPr>
        <p:blipFill>
          <a:blip r:embed="rId6"/>
          <a:stretch>
            <a:fillRect/>
          </a:stretch>
        </p:blipFill>
        <p:spPr>
          <a:xfrm>
            <a:off x="4029213" y="4254934"/>
            <a:ext cx="5596613" cy="22313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86AFD1D-0853-411E-8130-FF867E71A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DD7C089-FE9A-AC65-92E2-06308C9AD9B1}"/>
              </a:ext>
            </a:extLst>
          </p:cNvPr>
          <p:cNvSpPr txBox="1"/>
          <p:nvPr/>
        </p:nvSpPr>
        <p:spPr>
          <a:xfrm>
            <a:off x="1610286" y="5115846"/>
            <a:ext cx="9201644" cy="7086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lumMod val="85000"/>
                    <a:lumOff val="15000"/>
                  </a:schemeClr>
                </a:solidFill>
                <a:latin typeface="Times New Roman" panose="02020603050405020304" pitchFamily="18" charset="0"/>
                <a:ea typeface="+mj-ea"/>
                <a:cs typeface="Times New Roman" panose="02020603050405020304" pitchFamily="18" charset="0"/>
              </a:rPr>
              <a:t>VẬN DỤNG</a:t>
            </a:r>
          </a:p>
        </p:txBody>
      </p:sp>
      <p:sp>
        <p:nvSpPr>
          <p:cNvPr id="26" name="Freeform: Shape 25">
            <a:extLst>
              <a:ext uri="{FF2B5EF4-FFF2-40B4-BE49-F238E27FC236}">
                <a16:creationId xmlns:a16="http://schemas.microsoft.com/office/drawing/2014/main" id="{EAD7E7B8-AA45-4F77-BF30-BBED93132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26625D-ED63-4E15-AC54-D7D501150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D48FC96-6A2E-B562-6ED2-3E92F11445FE}"/>
              </a:ext>
            </a:extLst>
          </p:cNvPr>
          <p:cNvPicPr>
            <a:picLocks noChangeAspect="1"/>
          </p:cNvPicPr>
          <p:nvPr/>
        </p:nvPicPr>
        <p:blipFill rotWithShape="1">
          <a:blip r:embed="rId2"/>
          <a:srcRect l="12217" r="13453" b="1"/>
          <a:stretch/>
        </p:blipFill>
        <p:spPr>
          <a:xfrm>
            <a:off x="1050735" y="867719"/>
            <a:ext cx="5009718" cy="3774247"/>
          </a:xfrm>
          <a:prstGeom prst="rect">
            <a:avLst/>
          </a:prstGeom>
        </p:spPr>
      </p:pic>
      <p:pic>
        <p:nvPicPr>
          <p:cNvPr id="2" name="Picture 1">
            <a:extLst>
              <a:ext uri="{FF2B5EF4-FFF2-40B4-BE49-F238E27FC236}">
                <a16:creationId xmlns:a16="http://schemas.microsoft.com/office/drawing/2014/main" id="{641B655A-BCF2-9CFB-5A1F-56ED1EB31BF0}"/>
              </a:ext>
            </a:extLst>
          </p:cNvPr>
          <p:cNvPicPr>
            <a:picLocks noChangeAspect="1"/>
          </p:cNvPicPr>
          <p:nvPr/>
        </p:nvPicPr>
        <p:blipFill rotWithShape="1">
          <a:blip r:embed="rId3"/>
          <a:srcRect t="15109" r="-1" b="10401"/>
          <a:stretch/>
        </p:blipFill>
        <p:spPr>
          <a:xfrm>
            <a:off x="6111822" y="867719"/>
            <a:ext cx="5066823" cy="3774247"/>
          </a:xfrm>
          <a:prstGeom prst="rect">
            <a:avLst/>
          </a:prstGeom>
        </p:spPr>
      </p:pic>
      <p:sp>
        <p:nvSpPr>
          <p:cNvPr id="4" name="TextBox 3">
            <a:extLst>
              <a:ext uri="{FF2B5EF4-FFF2-40B4-BE49-F238E27FC236}">
                <a16:creationId xmlns:a16="http://schemas.microsoft.com/office/drawing/2014/main" id="{7EF57DF2-6AEE-EFA2-82F1-F94BCCFE8B38}"/>
              </a:ext>
            </a:extLst>
          </p:cNvPr>
          <p:cNvSpPr txBox="1"/>
          <p:nvPr/>
        </p:nvSpPr>
        <p:spPr>
          <a:xfrm>
            <a:off x="6713034" y="4869257"/>
            <a:ext cx="40988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Hoạt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7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965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56ED6-FC8E-17BB-888F-750CDD1EE4CA}"/>
              </a:ext>
            </a:extLst>
          </p:cNvPr>
          <p:cNvPicPr>
            <a:picLocks noChangeAspect="1"/>
          </p:cNvPicPr>
          <p:nvPr/>
        </p:nvPicPr>
        <p:blipFill>
          <a:blip r:embed="rId4"/>
          <a:stretch>
            <a:fillRect/>
          </a:stretch>
        </p:blipFill>
        <p:spPr>
          <a:xfrm>
            <a:off x="0" y="143319"/>
            <a:ext cx="8807115" cy="8081931"/>
          </a:xfrm>
          <a:prstGeom prst="rect">
            <a:avLst/>
          </a:prstGeom>
        </p:spPr>
      </p:pic>
      <p:cxnSp>
        <p:nvCxnSpPr>
          <p:cNvPr id="5" name="Straight Connector 4">
            <a:extLst>
              <a:ext uri="{FF2B5EF4-FFF2-40B4-BE49-F238E27FC236}">
                <a16:creationId xmlns:a16="http://schemas.microsoft.com/office/drawing/2014/main" id="{FC090692-45BE-E63D-BF82-699849D6C131}"/>
              </a:ext>
            </a:extLst>
          </p:cNvPr>
          <p:cNvCxnSpPr>
            <a:cxnSpLocks/>
          </p:cNvCxnSpPr>
          <p:nvPr/>
        </p:nvCxnSpPr>
        <p:spPr>
          <a:xfrm>
            <a:off x="8783053" y="143319"/>
            <a:ext cx="0" cy="6714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Đồng hồ đếm ngược 7 phút - 7 minutes timer - Hailist">
            <a:hlinkClick r:id="" action="ppaction://media"/>
            <a:extLst>
              <a:ext uri="{FF2B5EF4-FFF2-40B4-BE49-F238E27FC236}">
                <a16:creationId xmlns:a16="http://schemas.microsoft.com/office/drawing/2014/main" id="{D8D1C2FB-6A4E-F4E1-60E3-2957CF72BD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794" y="1124682"/>
            <a:ext cx="2765479" cy="1555582"/>
          </a:xfrm>
          <a:prstGeom prst="rect">
            <a:avLst/>
          </a:prstGeom>
        </p:spPr>
      </p:pic>
    </p:spTree>
    <p:extLst>
      <p:ext uri="{BB962C8B-B14F-4D97-AF65-F5344CB8AC3E}">
        <p14:creationId xmlns:p14="http://schemas.microsoft.com/office/powerpoint/2010/main" val="28205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66D4F82-FCD0-6E44-6A46-4EE768C7C5C8}"/>
              </a:ext>
            </a:extLst>
          </p:cNvPr>
          <p:cNvPicPr>
            <a:picLocks noChangeAspect="1"/>
          </p:cNvPicPr>
          <p:nvPr/>
        </p:nvPicPr>
        <p:blipFill>
          <a:blip r:embed="rId2"/>
          <a:stretch>
            <a:fillRect/>
          </a:stretch>
        </p:blipFill>
        <p:spPr>
          <a:xfrm>
            <a:off x="2334780" y="1132764"/>
            <a:ext cx="2228742" cy="441335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51545FC-986A-2DAB-89E4-167072BC589B}"/>
              </a:ext>
            </a:extLst>
          </p:cNvPr>
          <p:cNvPicPr>
            <a:picLocks noChangeAspect="1"/>
          </p:cNvPicPr>
          <p:nvPr/>
        </p:nvPicPr>
        <p:blipFill>
          <a:blip r:embed="rId3"/>
          <a:stretch>
            <a:fillRect/>
          </a:stretch>
        </p:blipFill>
        <p:spPr>
          <a:xfrm>
            <a:off x="7614603" y="1119335"/>
            <a:ext cx="2284588" cy="4440208"/>
          </a:xfrm>
          <a:prstGeom prst="rect">
            <a:avLst/>
          </a:prstGeom>
        </p:spPr>
      </p:pic>
      <p:sp>
        <p:nvSpPr>
          <p:cNvPr id="6" name="TextBox 5">
            <a:extLst>
              <a:ext uri="{FF2B5EF4-FFF2-40B4-BE49-F238E27FC236}">
                <a16:creationId xmlns:a16="http://schemas.microsoft.com/office/drawing/2014/main" id="{2DDA37B9-BF74-477D-6237-92D89AD57708}"/>
              </a:ext>
            </a:extLst>
          </p:cNvPr>
          <p:cNvSpPr txBox="1"/>
          <p:nvPr/>
        </p:nvSpPr>
        <p:spPr>
          <a:xfrm>
            <a:off x="519816" y="5481089"/>
            <a:ext cx="10951780" cy="1043619"/>
          </a:xfrm>
          <a:prstGeom prst="rect">
            <a:avLst/>
          </a:prstGeom>
          <a:noFill/>
        </p:spPr>
        <p:txBody>
          <a:bodyPr wrap="square">
            <a:spAutoFit/>
          </a:bodyPr>
          <a:lstStyle/>
          <a:p>
            <a:pPr marR="30480" algn="just">
              <a:lnSpc>
                <a:spcPct val="115000"/>
              </a:lnSpc>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 </a:t>
            </a:r>
            <a:r>
              <a:rPr lang="en-US" sz="2800" dirty="0">
                <a:solidFill>
                  <a:srgbClr val="002060"/>
                </a:solidFill>
                <a:effectLst/>
                <a:latin typeface="Times New Roman" panose="02020603050405020304" pitchFamily="18" charset="0"/>
                <a:ea typeface="Times New Roman" panose="02020603050405020304" pitchFamily="18" charset="0"/>
              </a:rPr>
              <a:t>Chai </a:t>
            </a:r>
            <a:r>
              <a:rPr lang="en-US" sz="2800" dirty="0" err="1">
                <a:solidFill>
                  <a:srgbClr val="002060"/>
                </a:solidFill>
                <a:effectLst/>
                <a:latin typeface="Times New Roman" panose="02020603050405020304" pitchFamily="18" charset="0"/>
                <a:ea typeface="Times New Roman" panose="02020603050405020304" pitchFamily="18" charset="0"/>
              </a:rPr>
              <a:t>nhựa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rỗng</a:t>
            </a:r>
            <a:r>
              <a:rPr lang="en-US" sz="2800" dirty="0">
                <a:solidFill>
                  <a:srgbClr val="002060"/>
                </a:solidFill>
                <a:effectLst/>
                <a:latin typeface="Times New Roman" panose="02020603050405020304" pitchFamily="18" charset="0"/>
                <a:ea typeface="Times New Roman" panose="02020603050405020304" pitchFamily="18" charset="0"/>
              </a:rPr>
              <a:t> 500 ml. Vì </a:t>
            </a:r>
            <a:r>
              <a:rPr lang="en-US" sz="2800" dirty="0" err="1">
                <a:solidFill>
                  <a:srgbClr val="002060"/>
                </a:solidFill>
                <a:effectLst/>
                <a:latin typeface="Times New Roman" panose="02020603050405020304" pitchFamily="18" charset="0"/>
                <a:ea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chai </a:t>
            </a:r>
            <a:r>
              <a:rPr lang="en-US" sz="2800" dirty="0" err="1">
                <a:solidFill>
                  <a:srgbClr val="002060"/>
                </a:solidFill>
                <a:effectLst/>
                <a:latin typeface="Times New Roman" panose="02020603050405020304" pitchFamily="18" charset="0"/>
                <a:ea typeface="Times New Roman" panose="02020603050405020304" pitchFamily="18" charset="0"/>
              </a:rPr>
              <a:t>chiếm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chỗ</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lỏng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rPr>
              <a:t>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888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5A55FAB-3C93-6379-1862-D3E439272817}"/>
              </a:ext>
            </a:extLst>
          </p:cNvPr>
          <p:cNvPicPr>
            <a:picLocks noChangeAspect="1"/>
          </p:cNvPicPr>
          <p:nvPr/>
        </p:nvPicPr>
        <p:blipFill>
          <a:blip r:embed="rId2"/>
          <a:stretch>
            <a:fillRect/>
          </a:stretch>
        </p:blipFill>
        <p:spPr>
          <a:xfrm>
            <a:off x="1646670" y="1132764"/>
            <a:ext cx="3604962" cy="4413350"/>
          </a:xfrm>
          <a:prstGeom prst="rect">
            <a:avLst/>
          </a:prstGeom>
        </p:spPr>
      </p:pic>
      <p:cxnSp>
        <p:nvCxnSpPr>
          <p:cNvPr id="21" name="Straight Connector 2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DAF04-BA1F-4BE5-0549-11069BBD2046}"/>
              </a:ext>
            </a:extLst>
          </p:cNvPr>
          <p:cNvPicPr>
            <a:picLocks noChangeAspect="1"/>
          </p:cNvPicPr>
          <p:nvPr/>
        </p:nvPicPr>
        <p:blipFill>
          <a:blip r:embed="rId3"/>
          <a:stretch>
            <a:fillRect/>
          </a:stretch>
        </p:blipFill>
        <p:spPr>
          <a:xfrm>
            <a:off x="6747703" y="1119335"/>
            <a:ext cx="4018388" cy="4440208"/>
          </a:xfrm>
          <a:prstGeom prst="rect">
            <a:avLst/>
          </a:prstGeom>
        </p:spPr>
      </p:pic>
      <p:sp>
        <p:nvSpPr>
          <p:cNvPr id="6" name="TextBox 5">
            <a:extLst>
              <a:ext uri="{FF2B5EF4-FFF2-40B4-BE49-F238E27FC236}">
                <a16:creationId xmlns:a16="http://schemas.microsoft.com/office/drawing/2014/main" id="{0C1919B1-75A9-0336-4E44-F982ED6A0A1D}"/>
              </a:ext>
            </a:extLst>
          </p:cNvPr>
          <p:cNvSpPr txBox="1"/>
          <p:nvPr/>
        </p:nvSpPr>
        <p:spPr>
          <a:xfrm>
            <a:off x="563550" y="5886796"/>
            <a:ext cx="10378435" cy="1043619"/>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a:solidFill>
                  <a:srgbClr val="002060"/>
                </a:solidFill>
                <a:effectLst/>
                <a:latin typeface="Times New Roman" panose="02020603050405020304" pitchFamily="18" charset="0"/>
                <a:ea typeface="Times New Roman" panose="02020603050405020304" pitchFamily="18" charset="0"/>
              </a:rPr>
              <a:t>Hai </a:t>
            </a:r>
            <a:r>
              <a:rPr lang="en-US" sz="2800" dirty="0" err="1">
                <a:solidFill>
                  <a:srgbClr val="002060"/>
                </a:solidFill>
                <a:effectLst/>
                <a:latin typeface="Times New Roman" panose="02020603050405020304" pitchFamily="18" charset="0"/>
                <a:ea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vật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0279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12508-41ED-0620-B208-324366877866}"/>
              </a:ext>
            </a:extLst>
          </p:cNvPr>
          <p:cNvSpPr txBox="1"/>
          <p:nvPr/>
        </p:nvSpPr>
        <p:spPr>
          <a:xfrm>
            <a:off x="728663" y="429589"/>
            <a:ext cx="6097904" cy="5998822"/>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3: </a:t>
            </a:r>
            <a:r>
              <a:rPr lang="en-US" sz="2800" b="1" dirty="0" err="1">
                <a:solidFill>
                  <a:srgbClr val="002060"/>
                </a:solidFill>
                <a:effectLst/>
                <a:latin typeface="Times New Roman" panose="02020603050405020304" pitchFamily="18" charset="0"/>
                <a:ea typeface="Times New Roman" panose="02020603050405020304" pitchFamily="18" charset="0"/>
              </a:rPr>
              <a:t>Tóm</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tắt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V = 60cm</a:t>
            </a:r>
            <a:r>
              <a:rPr lang="en-US" sz="2800" baseline="30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 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m</a:t>
            </a:r>
            <a:r>
              <a:rPr lang="en-US" sz="2800" baseline="30000" dirty="0">
                <a:solidFill>
                  <a:srgbClr val="002060"/>
                </a:solidFill>
                <a:effectLst/>
                <a:latin typeface="Times New Roman" panose="02020603050405020304" pitchFamily="18" charset="0"/>
                <a:ea typeface="Times New Roman" panose="02020603050405020304" pitchFamily="18" charset="0"/>
              </a:rPr>
              <a:t>3</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en-US" sz="2800" dirty="0">
                <a:solidFill>
                  <a:srgbClr val="002060"/>
                </a:solidFill>
                <a:effectLst/>
                <a:latin typeface="Times New Roman" panose="02020603050405020304" pitchFamily="18" charset="0"/>
                <a:ea typeface="SimSun" panose="02010600030101010101" pitchFamily="2" charset="-122"/>
              </a:rPr>
              <a:t> m = 0,5kg</a:t>
            </a:r>
          </a:p>
          <a:p>
            <a:pPr marL="30480" marR="3048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gn="ctr">
              <a:lnSpc>
                <a:spcPct val="115000"/>
              </a:lnSpc>
              <a:spcBef>
                <a:spcPts val="0"/>
              </a:spcBef>
              <a:spcAft>
                <a:spcPts val="0"/>
              </a:spcAft>
            </a:pPr>
            <a:r>
              <a:rPr lang="en-US" sz="2800" b="1" dirty="0">
                <a:solidFill>
                  <a:srgbClr val="002060"/>
                </a:solidFill>
                <a:effectLst/>
                <a:latin typeface="Times New Roman" panose="02020603050405020304" pitchFamily="18" charset="0"/>
                <a:ea typeface="SimSun" panose="02010600030101010101" pitchFamily="2" charset="-122"/>
              </a:rPr>
              <a:t>GIẢI</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Trọng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P = 10.m = 0,5.10 = 5(N)</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F</a:t>
            </a:r>
            <a:r>
              <a:rPr lang="en-US" sz="2800" baseline="-25000" dirty="0">
                <a:solidFill>
                  <a:srgbClr val="002060"/>
                </a:solidFill>
                <a:effectLst/>
                <a:latin typeface="Times New Roman" panose="02020603050405020304" pitchFamily="18" charset="0"/>
                <a:ea typeface="Times New Roman" panose="02020603050405020304" pitchFamily="18" charset="0"/>
              </a:rPr>
              <a:t>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d.V</a:t>
            </a:r>
            <a:r>
              <a:rPr lang="en-US" sz="2800" dirty="0">
                <a:solidFill>
                  <a:srgbClr val="002060"/>
                </a:solidFill>
                <a:effectLst/>
                <a:latin typeface="Times New Roman" panose="02020603050405020304" pitchFamily="18" charset="0"/>
                <a:ea typeface="Times New Roman" panose="02020603050405020304" pitchFamily="18" charset="0"/>
              </a:rPr>
              <a:t> = 10000.6.10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 6 (N)</a:t>
            </a:r>
            <a:endParaRPr lang="en-US" sz="2800" dirty="0">
              <a:solidFill>
                <a:srgbClr val="002060"/>
              </a:solidFill>
              <a:effectLst/>
              <a:latin typeface="Times New Roman" panose="02020603050405020304" pitchFamily="18" charset="0"/>
              <a:ea typeface="SimSun" panose="02010600030101010101" pitchFamily="2" charset="-122"/>
            </a:endParaRPr>
          </a:p>
        </p:txBody>
      </p:sp>
      <p:pic>
        <p:nvPicPr>
          <p:cNvPr id="5" name="Picture 4">
            <a:extLst>
              <a:ext uri="{FF2B5EF4-FFF2-40B4-BE49-F238E27FC236}">
                <a16:creationId xmlns:a16="http://schemas.microsoft.com/office/drawing/2014/main" id="{C2C503BA-F987-C7CF-C7BC-EECA6A3DDC5A}"/>
              </a:ext>
            </a:extLst>
          </p:cNvPr>
          <p:cNvPicPr>
            <a:picLocks noChangeAspect="1"/>
          </p:cNvPicPr>
          <p:nvPr/>
        </p:nvPicPr>
        <p:blipFill>
          <a:blip r:embed="rId2"/>
          <a:stretch>
            <a:fillRect/>
          </a:stretch>
        </p:blipFill>
        <p:spPr>
          <a:xfrm>
            <a:off x="6894445" y="619751"/>
            <a:ext cx="5131530" cy="3843694"/>
          </a:xfrm>
          <a:prstGeom prst="rect">
            <a:avLst/>
          </a:prstGeom>
        </p:spPr>
      </p:pic>
      <p:pic>
        <p:nvPicPr>
          <p:cNvPr id="6" name="Picture 5">
            <a:extLst>
              <a:ext uri="{FF2B5EF4-FFF2-40B4-BE49-F238E27FC236}">
                <a16:creationId xmlns:a16="http://schemas.microsoft.com/office/drawing/2014/main" id="{E285D1CD-81AC-39A4-2AEC-1D65FF34B012}"/>
              </a:ext>
            </a:extLst>
          </p:cNvPr>
          <p:cNvPicPr>
            <a:picLocks noChangeAspect="1"/>
          </p:cNvPicPr>
          <p:nvPr/>
        </p:nvPicPr>
        <p:blipFill>
          <a:blip r:embed="rId3"/>
          <a:stretch>
            <a:fillRect/>
          </a:stretch>
        </p:blipFill>
        <p:spPr>
          <a:xfrm>
            <a:off x="-666109" y="0"/>
            <a:ext cx="11927329" cy="6238249"/>
          </a:xfrm>
          <a:prstGeom prst="rect">
            <a:avLst/>
          </a:prstGeom>
        </p:spPr>
      </p:pic>
    </p:spTree>
    <p:extLst>
      <p:ext uri="{BB962C8B-B14F-4D97-AF65-F5344CB8AC3E}">
        <p14:creationId xmlns:p14="http://schemas.microsoft.com/office/powerpoint/2010/main" val="412276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98485" y="-500068"/>
            <a:ext cx="5837280" cy="30050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6678697" y="-782543"/>
            <a:ext cx="6156835" cy="3005011"/>
          </a:xfrm>
          <a:prstGeom prst="rect">
            <a:avLst/>
          </a:prstGeom>
        </p:spPr>
      </p:pic>
      <p:pic>
        <p:nvPicPr>
          <p:cNvPr id="172" name="Picture 171"/>
          <p:cNvPicPr>
            <a:picLocks noChangeAspect="1"/>
          </p:cNvPicPr>
          <p:nvPr/>
        </p:nvPicPr>
        <p:blipFill rotWithShape="1">
          <a:blip r:embed="rId5">
            <a:extLst>
              <a:ext uri="{28A0092B-C50C-407E-A947-70E740481C1C}">
                <a14:useLocalDpi xmlns:a14="http://schemas.microsoft.com/office/drawing/2010/main" val="0"/>
              </a:ext>
            </a:extLst>
          </a:blip>
          <a:srcRect b="45327"/>
          <a:stretch>
            <a:fillRect/>
          </a:stretch>
        </p:blipFill>
        <p:spPr>
          <a:xfrm>
            <a:off x="62746" y="0"/>
            <a:ext cx="12192000" cy="6858000"/>
          </a:xfrm>
          <a:prstGeom prst="rect">
            <a:avLst/>
          </a:prstGeom>
        </p:spPr>
      </p:pic>
      <p:sp>
        <p:nvSpPr>
          <p:cNvPr id="2" name="文本框 28">
            <a:extLst>
              <a:ext uri="{FF2B5EF4-FFF2-40B4-BE49-F238E27FC236}">
                <a16:creationId xmlns:a16="http://schemas.microsoft.com/office/drawing/2014/main" id="{972869EC-34A3-43DF-6307-16D38CDA17D6}"/>
              </a:ext>
            </a:extLst>
          </p:cNvPr>
          <p:cNvSpPr txBox="1"/>
          <p:nvPr/>
        </p:nvSpPr>
        <p:spPr>
          <a:xfrm>
            <a:off x="4100501" y="2401534"/>
            <a:ext cx="6853158" cy="1323439"/>
          </a:xfrm>
          <a:prstGeom prst="rect">
            <a:avLst/>
          </a:prstGeom>
          <a:noFill/>
        </p:spPr>
        <p:txBody>
          <a:bodyPr wrap="none" rtlCol="0">
            <a:spAutoFit/>
          </a:bodyPr>
          <a:lstStyle/>
          <a:p>
            <a:pPr defTabSz="457200"/>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556D45-4BF9-E592-D9B6-F75117631A9A}"/>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chai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9C49CC-270F-3F26-8D1B-71A55FF12AED}"/>
              </a:ext>
            </a:extLst>
          </p:cNvPr>
          <p:cNvPicPr>
            <a:picLocks noChangeAspect="1"/>
          </p:cNvPicPr>
          <p:nvPr/>
        </p:nvPicPr>
        <p:blipFill rotWithShape="1">
          <a:blip r:embed="rId3"/>
          <a:srcRect t="374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87F1CA-6BB6-92DB-9846-B7F067B87435}"/>
              </a:ext>
            </a:extLst>
          </p:cNvPr>
          <p:cNvPicPr>
            <a:picLocks noChangeAspect="1"/>
          </p:cNvPicPr>
          <p:nvPr/>
        </p:nvPicPr>
        <p:blipFill rotWithShape="1">
          <a:blip r:embed="rId4"/>
          <a:srcRect l="19113" r="12511"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3259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3" name="Rectangle: Rounded Corners 2"/>
          <p:cNvSpPr/>
          <p:nvPr/>
        </p:nvSpPr>
        <p:spPr>
          <a:xfrm>
            <a:off x="1442826" y="306443"/>
            <a:ext cx="9269668" cy="220109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4"/>
          <a:stretch>
            <a:fillRect/>
          </a:stretch>
        </p:blipFill>
        <p:spPr>
          <a:xfrm>
            <a:off x="1993856" y="626031"/>
            <a:ext cx="1315666" cy="1470718"/>
          </a:xfrm>
          <a:prstGeom prst="rect">
            <a:avLst/>
          </a:prstGeom>
        </p:spPr>
      </p:pic>
      <p:sp>
        <p:nvSpPr>
          <p:cNvPr id="6" name="TextBox 5"/>
          <p:cNvSpPr txBox="1"/>
          <p:nvPr/>
        </p:nvSpPr>
        <p:spPr>
          <a:xfrm>
            <a:off x="3120319" y="870982"/>
            <a:ext cx="7077825" cy="954107"/>
          </a:xfrm>
          <a:prstGeom prst="rect">
            <a:avLst/>
          </a:prstGeom>
          <a:noFill/>
        </p:spPr>
        <p:txBody>
          <a:bodyPr wrap="square" rtlCol="0">
            <a:spAutoFit/>
          </a:bodyPr>
          <a:lstStyle/>
          <a:p>
            <a:pPr algn="ctr"/>
            <a:r>
              <a:rPr lang="vi-VN" sz="2800" b="1" dirty="0">
                <a:ln>
                  <a:solidFill>
                    <a:sysClr val="windowText" lastClr="000000"/>
                  </a:solidFill>
                </a:ln>
                <a:solidFill>
                  <a:schemeClr val="accent3"/>
                </a:solidFill>
                <a:latin typeface="Nunito Black" pitchFamily="2" charset="0"/>
                <a:cs typeface="Times New Roman" panose="02020603050405020304" pitchFamily="18" charset="0"/>
              </a:rPr>
              <a:t>Tìm hiểu về lực đẩy tác dụng lên vật đặt trong chất lỏng</a:t>
            </a:r>
            <a:endParaRPr lang="en-US" sz="2800" b="1" dirty="0">
              <a:ln>
                <a:solidFill>
                  <a:sysClr val="windowText" lastClr="000000"/>
                </a:solidFill>
              </a:ln>
              <a:solidFill>
                <a:schemeClr val="accent3"/>
              </a:solidFill>
              <a:latin typeface="Nunito Black"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ABFB1BC-1CA5-0814-293D-64421887A59C}"/>
              </a:ext>
            </a:extLst>
          </p:cNvPr>
          <p:cNvPicPr>
            <a:picLocks noChangeAspect="1"/>
          </p:cNvPicPr>
          <p:nvPr/>
        </p:nvPicPr>
        <p:blipFill>
          <a:blip r:embed="rId5"/>
          <a:stretch>
            <a:fillRect/>
          </a:stretch>
        </p:blipFill>
        <p:spPr>
          <a:xfrm>
            <a:off x="2651689" y="2752486"/>
            <a:ext cx="6830225" cy="2882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with low confidence">
            <a:extLst>
              <a:ext uri="{FF2B5EF4-FFF2-40B4-BE49-F238E27FC236}">
                <a16:creationId xmlns:a16="http://schemas.microsoft.com/office/drawing/2014/main" id="{497BD24B-374A-22B2-60BD-4821E85E07B3}"/>
              </a:ext>
            </a:extLst>
          </p:cNvPr>
          <p:cNvPicPr>
            <a:picLocks noChangeAspect="1"/>
          </p:cNvPicPr>
          <p:nvPr/>
        </p:nvPicPr>
        <p:blipFill>
          <a:blip r:embed="rId3"/>
          <a:stretch>
            <a:fillRect/>
          </a:stretch>
        </p:blipFill>
        <p:spPr>
          <a:xfrm>
            <a:off x="643467" y="975360"/>
            <a:ext cx="10905066" cy="49072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001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6E9A-B561-F47E-EB53-F02CAEDA11E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dirty="0">
                <a:solidFill>
                  <a:srgbClr val="FF0000"/>
                </a:solidFill>
                <a:latin typeface="Times New Roman" panose="02020603050405020304" pitchFamily="18" charset="0"/>
                <a:cs typeface="Times New Roman" panose="02020603050405020304" pitchFamily="18" charset="0"/>
              </a:rPr>
              <a:t>THẢO LUẬN NHÓM</a:t>
            </a:r>
          </a:p>
        </p:txBody>
      </p:sp>
      <p:sp>
        <p:nvSpPr>
          <p:cNvPr id="32"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C12AF2-8FC5-7841-784B-AE59EF316074}"/>
              </a:ext>
            </a:extLst>
          </p:cNvPr>
          <p:cNvPicPr>
            <a:picLocks noChangeAspect="1"/>
          </p:cNvPicPr>
          <p:nvPr/>
        </p:nvPicPr>
        <p:blipFill rotWithShape="1">
          <a:blip r:embed="rId2"/>
          <a:srcRect l="16322" r="6707" b="1"/>
          <a:stretch/>
        </p:blipFill>
        <p:spPr>
          <a:xfrm>
            <a:off x="5977788" y="799352"/>
            <a:ext cx="5425410" cy="5259296"/>
          </a:xfrm>
          <a:prstGeom prst="rect">
            <a:avLst/>
          </a:prstGeom>
        </p:spPr>
      </p:pic>
    </p:spTree>
    <p:extLst>
      <p:ext uri="{BB962C8B-B14F-4D97-AF65-F5344CB8AC3E}">
        <p14:creationId xmlns:p14="http://schemas.microsoft.com/office/powerpoint/2010/main" val="3901343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C4D3B0-4301-3D99-8C37-29CAD5304754}"/>
              </a:ext>
            </a:extLst>
          </p:cNvPr>
          <p:cNvPicPr>
            <a:picLocks noChangeAspect="1"/>
          </p:cNvPicPr>
          <p:nvPr/>
        </p:nvPicPr>
        <p:blipFill>
          <a:blip r:embed="rId4"/>
          <a:stretch>
            <a:fillRect/>
          </a:stretch>
        </p:blipFill>
        <p:spPr>
          <a:xfrm>
            <a:off x="2034541" y="0"/>
            <a:ext cx="7555230" cy="689609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 Minutes timer (Đồng hồ đếm ngược 5 phút)">
            <a:hlinkClick r:id="" action="ppaction://media"/>
            <a:extLst>
              <a:ext uri="{FF2B5EF4-FFF2-40B4-BE49-F238E27FC236}">
                <a16:creationId xmlns:a16="http://schemas.microsoft.com/office/drawing/2014/main" id="{FBDA7FD6-3714-F931-3355-1C1A8440F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399" y="3428999"/>
            <a:ext cx="2177908" cy="1224117"/>
          </a:xfrm>
          <a:prstGeom prst="rect">
            <a:avLst/>
          </a:prstGeom>
        </p:spPr>
      </p:pic>
    </p:spTree>
    <p:extLst>
      <p:ext uri="{BB962C8B-B14F-4D97-AF65-F5344CB8AC3E}">
        <p14:creationId xmlns:p14="http://schemas.microsoft.com/office/powerpoint/2010/main" val="2453420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CB8AA2D7-51B6-0AC3-59E8-BCE1B9AEA9E0}"/>
              </a:ext>
            </a:extLst>
          </p:cNvPr>
          <p:cNvSpPr txBox="1"/>
          <p:nvPr/>
        </p:nvSpPr>
        <p:spPr>
          <a:xfrm>
            <a:off x="967628" y="1438689"/>
            <a:ext cx="6852284" cy="2246769"/>
          </a:xfrm>
          <a:prstGeom prst="rect">
            <a:avLst/>
          </a:prstGeom>
          <a:noFill/>
        </p:spPr>
        <p:txBody>
          <a:bodyPr wrap="square">
            <a:spAutoFit/>
          </a:bodyPr>
          <a:lstStyle/>
          <a:p>
            <a:pPr algn="just"/>
            <a:r>
              <a:rPr lang="vi-VN" sz="2800" dirty="0">
                <a:solidFill>
                  <a:srgbClr val="C00000"/>
                </a:solidFill>
                <a:latin typeface="+mj-lt"/>
              </a:rPr>
              <a:t>Câu 1: </a:t>
            </a:r>
            <a:r>
              <a:rPr lang="en-US" sz="2800" dirty="0">
                <a:solidFill>
                  <a:srgbClr val="C00000"/>
                </a:solidFill>
                <a:latin typeface="Times New Roman" panose="02020603050405020304" pitchFamily="18" charset="0"/>
                <a:cs typeface="Times New Roman" panose="02020603050405020304" pitchFamily="18" charset="0"/>
              </a:rPr>
              <a:t>B</a:t>
            </a:r>
            <a:r>
              <a:rPr lang="vi-VN" sz="2800" dirty="0">
                <a:solidFill>
                  <a:srgbClr val="C00000"/>
                </a:solidFill>
                <a:latin typeface="Times New Roman" panose="02020603050405020304" pitchFamily="18" charset="0"/>
                <a:cs typeface="Times New Roman" panose="02020603050405020304" pitchFamily="18" charset="0"/>
              </a:rPr>
              <a:t>iểu </a:t>
            </a:r>
            <a:r>
              <a:rPr lang="vi-VN" sz="2800" dirty="0">
                <a:solidFill>
                  <a:srgbClr val="C00000"/>
                </a:solidFill>
                <a:latin typeface="+mj-lt"/>
              </a:rPr>
              <a:t>diễn các lực tác dụng vào viên bi, ốc vít kim loại, miếng xốp khi chúng ở vị trí như trong Hình 17.2</a:t>
            </a:r>
            <a:r>
              <a:rPr lang="en-US" sz="2800" dirty="0">
                <a:solidFill>
                  <a:srgbClr val="C00000"/>
                </a:solidFill>
                <a:latin typeface="+mj-lt"/>
              </a:rPr>
              <a:t>:</a:t>
            </a:r>
            <a:endParaRPr lang="vi-VN" sz="2800" dirty="0">
              <a:solidFill>
                <a:srgbClr val="C00000"/>
              </a:solidFill>
              <a:latin typeface="+mj-lt"/>
            </a:endParaRPr>
          </a:p>
          <a:p>
            <a:pPr algn="just"/>
            <a:r>
              <a:rPr lang="vi-VN" sz="2800" dirty="0">
                <a:solidFill>
                  <a:srgbClr val="002060"/>
                </a:solidFill>
                <a:latin typeface="+mj-lt"/>
              </a:rPr>
              <a:t>(1) và (2): chiều chuyển động xuống dưới</a:t>
            </a:r>
          </a:p>
          <a:p>
            <a:pPr algn="just"/>
            <a:r>
              <a:rPr lang="vi-VN" sz="2800" dirty="0">
                <a:solidFill>
                  <a:srgbClr val="002060"/>
                </a:solidFill>
                <a:latin typeface="+mj-lt"/>
              </a:rPr>
              <a:t>(3) chiều chuyển động lên trên</a:t>
            </a:r>
          </a:p>
        </p:txBody>
      </p:sp>
      <p:pic>
        <p:nvPicPr>
          <p:cNvPr id="4" name="Picture 3">
            <a:extLst>
              <a:ext uri="{FF2B5EF4-FFF2-40B4-BE49-F238E27FC236}">
                <a16:creationId xmlns:a16="http://schemas.microsoft.com/office/drawing/2014/main" id="{C2792E57-D385-2FD9-5317-31642FB81324}"/>
              </a:ext>
            </a:extLst>
          </p:cNvPr>
          <p:cNvPicPr>
            <a:picLocks noChangeAspect="1"/>
          </p:cNvPicPr>
          <p:nvPr/>
        </p:nvPicPr>
        <p:blipFill>
          <a:blip r:embed="rId5"/>
          <a:stretch>
            <a:fillRect/>
          </a:stretch>
        </p:blipFill>
        <p:spPr>
          <a:xfrm>
            <a:off x="8185901" y="2327158"/>
            <a:ext cx="2945206" cy="2635184"/>
          </a:xfrm>
          <a:prstGeom prst="rect">
            <a:avLst/>
          </a:prstGeom>
        </p:spPr>
      </p:pic>
      <p:sp>
        <p:nvSpPr>
          <p:cNvPr id="6" name="TextBox 5">
            <a:extLst>
              <a:ext uri="{FF2B5EF4-FFF2-40B4-BE49-F238E27FC236}">
                <a16:creationId xmlns:a16="http://schemas.microsoft.com/office/drawing/2014/main" id="{75E83BE4-F272-94D2-9716-4749A39A6D72}"/>
              </a:ext>
            </a:extLst>
          </p:cNvPr>
          <p:cNvSpPr txBox="1"/>
          <p:nvPr/>
        </p:nvSpPr>
        <p:spPr>
          <a:xfrm>
            <a:off x="1060893" y="3745501"/>
            <a:ext cx="6852284"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lỏng</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&gt; P</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&lt; 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1299</Words>
  <Application>Microsoft Office PowerPoint</Application>
  <PresentationFormat>Widescreen</PresentationFormat>
  <Paragraphs>136</Paragraphs>
  <Slides>35</Slides>
  <Notes>12</Notes>
  <HiddenSlides>0</HiddenSlides>
  <MMClips>11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等线</vt:lpstr>
      <vt:lpstr>微软雅黑</vt:lpstr>
      <vt:lpstr>.VnTime</vt:lpstr>
      <vt:lpstr>Amatic SC</vt:lpstr>
      <vt:lpstr>Arial</vt:lpstr>
      <vt:lpstr>Calibri</vt:lpstr>
      <vt:lpstr>Gochi Hand</vt:lpstr>
      <vt:lpstr>Nunito</vt:lpstr>
      <vt:lpstr>Nunito Black</vt:lpstr>
      <vt:lpstr>Open Sans</vt:lpstr>
      <vt:lpstr>Segoe UI</vt:lpstr>
      <vt:lpstr>Times New Roman</vt:lpstr>
      <vt:lpstr>Yeseva One</vt:lpstr>
      <vt:lpstr>Office 主题</vt:lpstr>
      <vt:lpstr>Office 主题​​</vt:lpstr>
      <vt:lpstr>Children's Day by Slidesgo</vt:lpstr>
      <vt:lpstr>Color Choices Lesson by Slidesgo</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họp phụ huynh - VnDoc.com</dc:title>
  <dc:creator>VnDoc.com</dc:creator>
  <cp:lastModifiedBy>Tạ Thị Tuyết Sơn</cp:lastModifiedBy>
  <cp:revision>89</cp:revision>
  <dcterms:created xsi:type="dcterms:W3CDTF">2022-08-22T00:31:00Z</dcterms:created>
  <dcterms:modified xsi:type="dcterms:W3CDTF">2023-12-12T04:49:44Z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5E907B015E474F73A4E3DF62B23251BB</vt:lpwstr>
  </property>
  <property fmtid="{D5CDD505-2E9C-101B-9397-08002B2CF9AE}" pid="3" name="KSOProductBuildVer">
    <vt:lpwstr>1033-11.2.0.11254</vt:lpwstr>
  </property>
</Properties>
</file>